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3" r:id="rId1"/>
  </p:sldMasterIdLst>
  <p:notesMasterIdLst>
    <p:notesMasterId r:id="rId44"/>
  </p:notesMasterIdLst>
  <p:sldIdLst>
    <p:sldId id="1219" r:id="rId2"/>
    <p:sldId id="1238" r:id="rId3"/>
    <p:sldId id="1237" r:id="rId4"/>
    <p:sldId id="1072" r:id="rId5"/>
    <p:sldId id="1228" r:id="rId6"/>
    <p:sldId id="1074" r:id="rId7"/>
    <p:sldId id="1120" r:id="rId8"/>
    <p:sldId id="1121" r:id="rId9"/>
    <p:sldId id="1127" r:id="rId10"/>
    <p:sldId id="1123" r:id="rId11"/>
    <p:sldId id="1170" r:id="rId12"/>
    <p:sldId id="1132" r:id="rId13"/>
    <p:sldId id="1166" r:id="rId14"/>
    <p:sldId id="1167" r:id="rId15"/>
    <p:sldId id="1205" r:id="rId16"/>
    <p:sldId id="1206" r:id="rId17"/>
    <p:sldId id="1209" r:id="rId18"/>
    <p:sldId id="1216" r:id="rId19"/>
    <p:sldId id="1208" r:id="rId20"/>
    <p:sldId id="1214" r:id="rId21"/>
    <p:sldId id="1215" r:id="rId22"/>
    <p:sldId id="1181" r:id="rId23"/>
    <p:sldId id="1182" r:id="rId24"/>
    <p:sldId id="1212" r:id="rId25"/>
    <p:sldId id="1183" r:id="rId26"/>
    <p:sldId id="1184" r:id="rId27"/>
    <p:sldId id="1185" r:id="rId28"/>
    <p:sldId id="1186" r:id="rId29"/>
    <p:sldId id="1187" r:id="rId30"/>
    <p:sldId id="1188" r:id="rId31"/>
    <p:sldId id="1189" r:id="rId32"/>
    <p:sldId id="1190" r:id="rId33"/>
    <p:sldId id="1191" r:id="rId34"/>
    <p:sldId id="1192" r:id="rId35"/>
    <p:sldId id="1099" r:id="rId36"/>
    <p:sldId id="1210" r:id="rId37"/>
    <p:sldId id="1159" r:id="rId38"/>
    <p:sldId id="1217" r:id="rId39"/>
    <p:sldId id="1236" r:id="rId40"/>
    <p:sldId id="1234" r:id="rId41"/>
    <p:sldId id="1235" r:id="rId42"/>
    <p:sldId id="1223" r:id="rId43"/>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Etienne" initials="" lastIdx="11" clrIdx="0"/>
  <p:cmAuthor id="7" name="Tori Filler" initials="TF" lastIdx="13" clrIdx="7">
    <p:extLst>
      <p:ext uri="{19B8F6BF-5375-455C-9EA6-DF929625EA0E}">
        <p15:presenceInfo xmlns:p15="http://schemas.microsoft.com/office/powerpoint/2012/main" userId="Tori Filler" providerId="None"/>
      </p:ext>
    </p:extLst>
  </p:cmAuthor>
  <p:cmAuthor id="1" name="Carey Swanson" initials="CS" lastIdx="109" clrIdx="1"/>
  <p:cmAuthor id="8" name="EMK" initials="E" lastIdx="6" clrIdx="8">
    <p:extLst>
      <p:ext uri="{19B8F6BF-5375-455C-9EA6-DF929625EA0E}">
        <p15:presenceInfo xmlns:p15="http://schemas.microsoft.com/office/powerpoint/2012/main" userId="EMK" providerId="None"/>
      </p:ext>
    </p:extLst>
  </p:cmAuthor>
  <p:cmAuthor id="2" name="Nicole Bravo" initials="NB" lastIdx="9" clrIdx="2"/>
  <p:cmAuthor id="3" name="Stacy Wetcher" initials="SW" lastIdx="4" clrIdx="3"/>
  <p:cmAuthor id="4" name="Meredith Liben" initials="ML" lastIdx="1" clrIdx="4"/>
  <p:cmAuthor id="5" name="tfiller" initials="t" lastIdx="2" clrIdx="5"/>
  <p:cmAuthor id="6" name="David Liben" initials="DL" lastIdx="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A48"/>
    <a:srgbClr val="22A469"/>
    <a:srgbClr val="50524F"/>
    <a:srgbClr val="23593E"/>
    <a:srgbClr val="15A059"/>
    <a:srgbClr val="E29A08"/>
    <a:srgbClr val="16B1C5"/>
    <a:srgbClr val="9999FF"/>
    <a:srgbClr val="45464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5C2E68-A0DA-4108-AF7E-2E3958B79FE0}">
  <a:tblStyle styleId="{295C2E68-A0DA-4108-AF7E-2E3958B79FE0}"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EAE8"/>
          </a:solidFill>
        </a:fill>
      </a:tcStyle>
    </a:wholeTbl>
    <a:band1H>
      <a:tcStyle>
        <a:tcBdr/>
        <a:fill>
          <a:solidFill>
            <a:srgbClr val="CAD2CD"/>
          </a:solidFill>
        </a:fill>
      </a:tcStyle>
    </a:band1H>
    <a:band1V>
      <a:tcStyle>
        <a:tcBdr/>
        <a:fill>
          <a:solidFill>
            <a:srgbClr val="CAD2CD"/>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E0C03113-7716-402F-ADB2-12976F4C95C7}" styleName="Table_1">
    <a:wholeTbl>
      <a:tcTxStyle b="off" i="off">
        <a:font>
          <a:latin typeface="Arial"/>
          <a:ea typeface="Arial"/>
          <a:cs typeface="Arial"/>
        </a:font>
        <a:schemeClr val="dk1"/>
      </a:tcTxStyle>
      <a:tcStyle>
        <a:tcBdr>
          <a:left>
            <a:ln w="12700" cap="flat" cmpd="sng">
              <a:solidFill>
                <a:schemeClr val="accent2"/>
              </a:solidFill>
              <a:prstDash val="solid"/>
              <a:round/>
              <a:headEnd type="none" w="med" len="med"/>
              <a:tailEnd type="none" w="med" len="med"/>
            </a:ln>
          </a:left>
          <a:right>
            <a:ln w="12700" cap="flat" cmpd="sng">
              <a:solidFill>
                <a:schemeClr val="accent2"/>
              </a:solidFill>
              <a:prstDash val="solid"/>
              <a:round/>
              <a:headEnd type="none" w="med" len="med"/>
              <a:tailEnd type="none" w="med" len="med"/>
            </a:ln>
          </a:right>
          <a:top>
            <a:ln w="12700" cap="flat" cmpd="sng">
              <a:solidFill>
                <a:schemeClr val="accent2"/>
              </a:solidFill>
              <a:prstDash val="solid"/>
              <a:round/>
              <a:headEnd type="none" w="med" len="med"/>
              <a:tailEnd type="none" w="med" len="med"/>
            </a:ln>
          </a:top>
          <a:bottom>
            <a:ln w="12700" cap="flat" cmpd="sng">
              <a:solidFill>
                <a:schemeClr val="accent2"/>
              </a:solidFill>
              <a:prstDash val="solid"/>
              <a:round/>
              <a:headEnd type="none" w="med" len="med"/>
              <a:tailEnd type="none" w="med" len="med"/>
            </a:ln>
          </a:bottom>
          <a:insideH>
            <a:ln w="12700" cap="flat" cmpd="sng">
              <a:solidFill>
                <a:schemeClr val="accent2"/>
              </a:solidFill>
              <a:prstDash val="solid"/>
              <a:round/>
              <a:headEnd type="none" w="med" len="med"/>
              <a:tailEnd type="none" w="med" len="med"/>
            </a:ln>
          </a:insideH>
          <a:insideV>
            <a:ln w="12700" cap="flat" cmpd="sng">
              <a:solidFill>
                <a:schemeClr val="accent2"/>
              </a:solidFill>
              <a:prstDash val="solid"/>
              <a:round/>
              <a:headEnd type="none" w="med" len="med"/>
              <a:tailEnd type="none" w="med" len="med"/>
            </a:ln>
          </a:insideV>
        </a:tcBdr>
        <a:fill>
          <a:solidFill>
            <a:srgbClr val="FFFFFF">
              <a:alpha val="0"/>
            </a:srgbClr>
          </a:solid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accent2"/>
              </a:solidFill>
              <a:prstDash val="solid"/>
              <a:round/>
              <a:headEnd type="none" w="med" len="med"/>
              <a:tailEnd type="none" w="med" len="med"/>
            </a:ln>
          </a:bottom>
        </a:tcBdr>
        <a:fill>
          <a:solidFill>
            <a:srgbClr val="FFFFFF">
              <a:alpha val="0"/>
            </a:srgb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6974" autoAdjust="0"/>
  </p:normalViewPr>
  <p:slideViewPr>
    <p:cSldViewPr snapToGrid="0">
      <p:cViewPr varScale="1">
        <p:scale>
          <a:sx n="48" d="100"/>
          <a:sy n="48" d="100"/>
        </p:scale>
        <p:origin x="1998" y="48"/>
      </p:cViewPr>
      <p:guideLst/>
    </p:cSldViewPr>
  </p:slideViewPr>
  <p:notesTextViewPr>
    <p:cViewPr>
      <p:scale>
        <a:sx n="1" d="1"/>
        <a:sy n="1" d="1"/>
      </p:scale>
      <p:origin x="0" y="0"/>
    </p:cViewPr>
  </p:notesTextViewPr>
  <p:sorterViewPr>
    <p:cViewPr>
      <p:scale>
        <a:sx n="90" d="100"/>
        <a:sy n="90" d="100"/>
      </p:scale>
      <p:origin x="0" y="0"/>
    </p:cViewPr>
  </p:sorterViewPr>
  <p:notesViewPr>
    <p:cSldViewPr snapToGrid="0">
      <p:cViewPr varScale="1">
        <p:scale>
          <a:sx n="87" d="100"/>
          <a:sy n="87" d="100"/>
        </p:scale>
        <p:origin x="360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0" y="4415791"/>
            <a:ext cx="5608320" cy="418338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23246038"/>
      </p:ext>
    </p:extLst>
  </p:cSld>
  <p:clrMap bg1="lt1" tx1="dk1" bg2="dk2" tx2="lt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b="0" i="0" u="none" strike="noStrike" kern="1200" cap="none">
                <a:solidFill>
                  <a:schemeClr val="dk1"/>
                </a:solidFill>
                <a:effectLst/>
                <a:latin typeface="Calibri"/>
                <a:ea typeface="Calibri"/>
                <a:cs typeface="Calibri"/>
                <a:sym typeface="Calibri"/>
              </a:rPr>
              <a:t>This module was last updated on April 2018.</a:t>
            </a:r>
          </a:p>
          <a:p>
            <a:endParaRPr lang="en-US" dirty="0"/>
          </a:p>
          <a:p>
            <a:r>
              <a:rPr lang="en-US" dirty="0"/>
              <a:t>Welcome to</a:t>
            </a:r>
            <a:r>
              <a:rPr lang="en-US" baseline="0" dirty="0"/>
              <a:t> the module 3 of the FS mini-course.</a:t>
            </a:r>
            <a:endParaRPr lang="en-US" dirty="0"/>
          </a:p>
        </p:txBody>
      </p:sp>
    </p:spTree>
    <p:extLst>
      <p:ext uri="{BB962C8B-B14F-4D97-AF65-F5344CB8AC3E}">
        <p14:creationId xmlns:p14="http://schemas.microsoft.com/office/powerpoint/2010/main" val="222030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a:t>
            </a:r>
            <a:r>
              <a:rPr lang="en-US" baseline="0" dirty="0"/>
              <a:t> this work, we are teaching students to decode as well as to encode.  Decoding is changing graphemes (letters or groups of letters that represent sounds) into sounds and blending these together to make words, as in a student reading /b/ /a/ /t/ to get ‘bat.’  Encoding is the opposite: students are changing speech sounds into graphemes, and writing them.  In short, decoding is the process of reading, and encoding is the process of writing.</a:t>
            </a:r>
            <a:endParaRPr lang="en-US" dirty="0"/>
          </a:p>
        </p:txBody>
      </p:sp>
    </p:spTree>
    <p:extLst>
      <p:ext uri="{BB962C8B-B14F-4D97-AF65-F5344CB8AC3E}">
        <p14:creationId xmlns:p14="http://schemas.microsoft.com/office/powerpoint/2010/main" val="101524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As we mentioned in Module 1, letter recognition is</a:t>
            </a:r>
            <a:r>
              <a:rPr lang="en-US" baseline="0" dirty="0"/>
              <a:t> an important first step.  Students’ ability to read and write depends on their ability to recognize letters and groups of letters, as well as the sounds that they make, instantaneously.  This is one of the biggest predictors of young children’s ability to read with proficiency later in life.  </a:t>
            </a:r>
            <a:endParaRPr lang="en-US" dirty="0"/>
          </a:p>
        </p:txBody>
      </p:sp>
    </p:spTree>
    <p:extLst>
      <p:ext uri="{BB962C8B-B14F-4D97-AF65-F5344CB8AC3E}">
        <p14:creationId xmlns:p14="http://schemas.microsoft.com/office/powerpoint/2010/main" val="163617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some related research.  This study grouped students and</a:t>
            </a:r>
            <a:r>
              <a:rPr lang="en-US" baseline="0" dirty="0"/>
              <a:t> followed the described instructional delivery.  Make a quick prediction to yourself after reading the categories– which group will score best on a reading achievement test?</a:t>
            </a:r>
          </a:p>
          <a:p>
            <a:endParaRPr lang="en-US" baseline="0" dirty="0"/>
          </a:p>
          <a:p>
            <a:r>
              <a:rPr lang="en-US" baseline="0" dirty="0"/>
              <a:t>Pause the module if you need a minute to decide or talk this out with your colleagues.</a:t>
            </a:r>
            <a:endParaRPr lang="en-US" dirty="0"/>
          </a:p>
          <a:p>
            <a:endParaRPr lang="en-US" dirty="0"/>
          </a:p>
          <a:p>
            <a:r>
              <a:rPr lang="en-US" dirty="0"/>
              <a:t>Study: Ohnmacht (1969) </a:t>
            </a:r>
          </a:p>
          <a:p>
            <a:r>
              <a:rPr lang="en-US" dirty="0"/>
              <a:t>http://files.eric.ed.gov/fulltext/ED028913.pdf</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1C22E8-DCE0-4390-AB38-FF9D85B47240}" type="slidenum">
              <a:rPr lang="en-US" smtClean="0"/>
              <a:t>13</a:t>
            </a:fld>
            <a:endParaRPr lang="en-US"/>
          </a:p>
        </p:txBody>
      </p:sp>
    </p:spTree>
    <p:extLst>
      <p:ext uri="{BB962C8B-B14F-4D97-AF65-F5344CB8AC3E}">
        <p14:creationId xmlns:p14="http://schemas.microsoft.com/office/powerpoint/2010/main" val="627422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group that focused first on letter names and sounds, followed by words taught as wholes (often referred to as high-frequency words) significantly outperformed the other groups.  The group that did not connect letters to sounds did the worst.</a:t>
            </a:r>
            <a:r>
              <a:rPr lang="en-US" baseline="0" dirty="0"/>
              <a:t>  This is summarized well by this Marilyn Adams quote.</a:t>
            </a:r>
            <a:endParaRPr lang="en-US" dirty="0"/>
          </a:p>
        </p:txBody>
      </p:sp>
    </p:spTree>
    <p:extLst>
      <p:ext uri="{BB962C8B-B14F-4D97-AF65-F5344CB8AC3E}">
        <p14:creationId xmlns:p14="http://schemas.microsoft.com/office/powerpoint/2010/main" val="459613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11" name="Shape 811"/>
          <p:cNvSpPr txBox="1">
            <a:spLocks noGrp="1"/>
          </p:cNvSpPr>
          <p:nvPr>
            <p:ph type="body" idx="1"/>
          </p:nvPr>
        </p:nvSpPr>
        <p:spPr>
          <a:xfrm>
            <a:off x="701042" y="4415791"/>
            <a:ext cx="5608319" cy="418338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US" sz="1100" b="1" i="0" u="none" strike="noStrike" cap="none" dirty="0">
                <a:solidFill>
                  <a:schemeClr val="dk1"/>
                </a:solidFill>
                <a:latin typeface="Arial"/>
                <a:ea typeface="Arial"/>
                <a:cs typeface="Arial"/>
                <a:sym typeface="Arial"/>
              </a:rPr>
              <a:t> </a:t>
            </a:r>
            <a:r>
              <a:rPr lang="en-US" sz="1100" b="0" i="0" u="none" strike="noStrike" cap="none" dirty="0">
                <a:solidFill>
                  <a:schemeClr val="dk1"/>
                </a:solidFill>
                <a:latin typeface="Arial"/>
                <a:ea typeface="Arial"/>
                <a:cs typeface="Arial"/>
                <a:sym typeface="Arial"/>
              </a:rPr>
              <a:t>When</a:t>
            </a:r>
            <a:r>
              <a:rPr lang="en-US" sz="1100" b="0" i="0" u="none" strike="noStrike" cap="none" baseline="0" dirty="0">
                <a:solidFill>
                  <a:schemeClr val="dk1"/>
                </a:solidFill>
                <a:latin typeface="Arial"/>
                <a:ea typeface="Arial"/>
                <a:cs typeface="Arial"/>
                <a:sym typeface="Arial"/>
              </a:rPr>
              <a:t> we explicitly connect letter sounds to their printed graphemes, we are providing students with access to print.  Note how students are reading and writing these sounds, even at the beginning of K.  Here, students write the graphemes they know that they can hear in the pictures on their paper.  They do not have to look at words or print that they have not been taught, but they can build their skills around the areas of instruction that have been covered and still hear the related sounds in words like “six” or “monkey.”</a:t>
            </a:r>
            <a:endParaRPr lang="en"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7790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into more phonics content, complications grow!</a:t>
            </a:r>
          </a:p>
        </p:txBody>
      </p:sp>
    </p:spTree>
    <p:extLst>
      <p:ext uri="{BB962C8B-B14F-4D97-AF65-F5344CB8AC3E}">
        <p14:creationId xmlns:p14="http://schemas.microsoft.com/office/powerpoint/2010/main" val="2596089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phonics instruction, we are talking about the systematic</a:t>
            </a:r>
            <a:r>
              <a:rPr lang="en-US" baseline="0" dirty="0"/>
              <a:t> teaching of sound and spelling patterns.  Phonics materials also include a systematic approach to high-frequency words, which we’ll talk more about in a later module.</a:t>
            </a:r>
            <a:endParaRPr lang="en-US" dirty="0"/>
          </a:p>
        </p:txBody>
      </p:sp>
    </p:spTree>
    <p:extLst>
      <p:ext uri="{BB962C8B-B14F-4D97-AF65-F5344CB8AC3E}">
        <p14:creationId xmlns:p14="http://schemas.microsoft.com/office/powerpoint/2010/main" val="1404104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each word appears, say the word to yourself out loud.  Try to identify the phoneme that you hear.</a:t>
            </a:r>
          </a:p>
          <a:p>
            <a:endParaRPr lang="en-US" baseline="0" dirty="0"/>
          </a:p>
          <a:p>
            <a:r>
              <a:rPr lang="en-US" baseline="0" dirty="0"/>
              <a:t>Review fun fact.</a:t>
            </a:r>
          </a:p>
          <a:p>
            <a:endParaRPr lang="en-US" baseline="0" dirty="0"/>
          </a:p>
          <a:p>
            <a:endParaRPr lang="en-US" dirty="0"/>
          </a:p>
          <a:p>
            <a:r>
              <a:rPr lang="en-US" dirty="0"/>
              <a:t>Notes:</a:t>
            </a:r>
          </a:p>
          <a:p>
            <a:r>
              <a:rPr lang="en-US" dirty="0"/>
              <a:t>From Louisa Moats: Louisa Moats (2014): What teachers don't know and why they aren't learning it: addressing the need for content and pedagogy in teacher education, Australian Journal of Learning Difficulties, DOI: 10.1080/19404158.2014.941093 </a:t>
            </a:r>
          </a:p>
          <a:p>
            <a:endParaRPr lang="en-US" dirty="0"/>
          </a:p>
          <a:p>
            <a:r>
              <a:rPr lang="en-US" dirty="0"/>
              <a:t>“Spencer, </a:t>
            </a:r>
            <a:r>
              <a:rPr lang="en-US" dirty="0" err="1"/>
              <a:t>Schuele</a:t>
            </a:r>
            <a:r>
              <a:rPr lang="en-US" dirty="0"/>
              <a:t>, </a:t>
            </a:r>
            <a:r>
              <a:rPr lang="en-US" dirty="0" err="1"/>
              <a:t>Guillot</a:t>
            </a:r>
            <a:r>
              <a:rPr lang="en-US" dirty="0"/>
              <a:t>, and Lee (2008), for example, reported that the instructional materials used by the teachers in their study contained many errors of linguistic analysis. The word ox was identiﬁed as having two phonemes (it has three, /o˘/ /k/ /s/) and off, on, olive, and one were identiﬁed as beginning with “the sound for the letter o,” although these words begin with the phonemes /au/, /o˘/, and /w/. Details matter; with such inaccuracies, both teachers and their students may conclude that the orthographic code is nonsensical.” </a:t>
            </a:r>
          </a:p>
          <a:p>
            <a:endParaRPr lang="en-US" dirty="0"/>
          </a:p>
          <a:p>
            <a:endParaRPr lang="en-US" dirty="0"/>
          </a:p>
          <a:p>
            <a:r>
              <a:rPr lang="en-US" dirty="0"/>
              <a:t>From CKLA. Kindergarten Unit 2 end of teacher guide </a:t>
            </a:r>
          </a:p>
          <a:p>
            <a:r>
              <a:rPr lang="en-US" dirty="0"/>
              <a:t>The sound /aw/ is very close to the sound /o/, and in some regions of the United States /aw/ and /o/ have “fallen together” to such a degree that the two are more or less indistinguishable. In other parts of the country, however, these two sounds are still distinct. Try pronouncing cot and caught, knotty and naughty, and see if you can hear a difference. If you cannot hear a difference, these sounds may have fallen together in your region. Before you decide, you might try looking in a mirror: the /aw/ sound is made with the lips more tightly rounded and the /o/ sound with less rounded lips. The sound /aw/ is not taught in kindergarten. The relationship between /o/ and /aw/ is discussed when the /aw/ sound is first taught, in Grade 1.</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1C22E8-DCE0-4390-AB38-FF9D85B47240}" type="slidenum">
              <a:rPr lang="en-US" smtClean="0"/>
              <a:t>18</a:t>
            </a:fld>
            <a:endParaRPr lang="en-US" dirty="0"/>
          </a:p>
        </p:txBody>
      </p:sp>
    </p:spTree>
    <p:extLst>
      <p:ext uri="{BB962C8B-B14F-4D97-AF65-F5344CB8AC3E}">
        <p14:creationId xmlns:p14="http://schemas.microsoft.com/office/powerpoint/2010/main" val="2160747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further</a:t>
            </a:r>
            <a:r>
              <a:rPr lang="en-US" baseline="0" dirty="0"/>
              <a:t> illustrate how complicated phonics instruction can be, let’s see h</a:t>
            </a:r>
            <a:r>
              <a:rPr lang="en-US" dirty="0"/>
              <a:t>ow many ways can you think of to spell /</a:t>
            </a:r>
            <a:r>
              <a:rPr lang="en-US" dirty="0" err="1"/>
              <a:t>ee</a:t>
            </a:r>
            <a:r>
              <a:rPr lang="en-US" dirty="0"/>
              <a:t>/? Pause the webinar to generate a list. Can you get all 8?</a:t>
            </a:r>
          </a:p>
          <a:p>
            <a:endParaRPr lang="en-US" dirty="0"/>
          </a:p>
          <a:p>
            <a:r>
              <a:rPr lang="en-US" dirty="0"/>
              <a:t>We’ll reveal</a:t>
            </a:r>
            <a:r>
              <a:rPr lang="en-US" baseline="0" dirty="0"/>
              <a:t> the sounds so that you can cross check your work here.  The materials on this slide come from the open educational curriculum Core Knowledge Language Arts.  These images are interesting because the bar below each sound represents how frequently the sound spelling pattern is found in words.  You can see, for example, that </a:t>
            </a:r>
            <a:r>
              <a:rPr lang="en-US" baseline="0" dirty="0" err="1"/>
              <a:t>ee</a:t>
            </a:r>
            <a:r>
              <a:rPr lang="en-US" baseline="0" dirty="0"/>
              <a:t> spelled with a y at the end is much more common than the spelling “</a:t>
            </a:r>
            <a:r>
              <a:rPr lang="en-US" baseline="0" dirty="0" err="1"/>
              <a:t>ey</a:t>
            </a:r>
            <a:r>
              <a:rPr lang="en-US" baseline="0" dirty="0"/>
              <a:t>”.</a:t>
            </a:r>
            <a:endParaRPr lang="en-US" dirty="0"/>
          </a:p>
          <a:p>
            <a:endParaRPr lang="en-US" dirty="0"/>
          </a:p>
          <a:p>
            <a:endParaRPr lang="en-US" dirty="0"/>
          </a:p>
          <a:p>
            <a:r>
              <a:rPr lang="en-US" dirty="0"/>
              <a:t>Graphic: Core Knowledge Language Arts (https://www.engageny.org/sites/default/files/resource/attachments/ckla_g2_vowels_fb.pdf) </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1C22E8-DCE0-4390-AB38-FF9D85B47240}" type="slidenum">
              <a:rPr lang="en-US" smtClean="0"/>
              <a:t>19</a:t>
            </a:fld>
            <a:endParaRPr lang="en-US"/>
          </a:p>
        </p:txBody>
      </p:sp>
    </p:spTree>
    <p:extLst>
      <p:ext uri="{BB962C8B-B14F-4D97-AF65-F5344CB8AC3E}">
        <p14:creationId xmlns:p14="http://schemas.microsoft.com/office/powerpoint/2010/main" val="305124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Many phonemes have multiple graphemes.</a:t>
            </a:r>
            <a:r>
              <a:rPr lang="en-US" sz="1100" kern="1200" baseline="0" dirty="0">
                <a:solidFill>
                  <a:schemeClr val="tx1"/>
                </a:solidFill>
                <a:effectLst/>
                <a:latin typeface="+mn-lt"/>
                <a:ea typeface="+mn-ea"/>
                <a:cs typeface="+mn-cs"/>
              </a:rPr>
              <a:t>  “R-Controlled” vowels illustrate this for us quite clearly.  For example, the phoneme /</a:t>
            </a:r>
            <a:r>
              <a:rPr lang="en-US" sz="1100" kern="1200" baseline="0" dirty="0" err="1">
                <a:solidFill>
                  <a:schemeClr val="tx1"/>
                </a:solidFill>
                <a:effectLst/>
                <a:latin typeface="+mn-lt"/>
                <a:ea typeface="+mn-ea"/>
                <a:cs typeface="+mn-cs"/>
              </a:rPr>
              <a:t>er</a:t>
            </a:r>
            <a:r>
              <a:rPr lang="en-US" sz="1100" kern="1200" baseline="0" dirty="0">
                <a:solidFill>
                  <a:schemeClr val="tx1"/>
                </a:solidFill>
                <a:effectLst/>
                <a:latin typeface="+mn-lt"/>
                <a:ea typeface="+mn-ea"/>
                <a:cs typeface="+mn-cs"/>
              </a:rPr>
              <a:t>/ can be spelled ‘ear’ as in earth, ‘or’ as in worm, or ‘</a:t>
            </a:r>
            <a:r>
              <a:rPr lang="en-US" sz="1100" kern="1200" baseline="0" dirty="0" err="1">
                <a:solidFill>
                  <a:schemeClr val="tx1"/>
                </a:solidFill>
                <a:effectLst/>
                <a:latin typeface="+mn-lt"/>
                <a:ea typeface="+mn-ea"/>
                <a:cs typeface="+mn-cs"/>
              </a:rPr>
              <a:t>ur</a:t>
            </a:r>
            <a:r>
              <a:rPr lang="en-US" sz="1100" kern="1200" baseline="0" dirty="0">
                <a:solidFill>
                  <a:schemeClr val="tx1"/>
                </a:solidFill>
                <a:effectLst/>
                <a:latin typeface="+mn-lt"/>
                <a:ea typeface="+mn-ea"/>
                <a:cs typeface="+mn-cs"/>
              </a:rPr>
              <a:t>’ as in fur.  It can be spelled MANY other ways as well.  As a challenge, feel free to pause the module and try to list some more.</a:t>
            </a:r>
            <a:endParaRPr lang="en-US" sz="11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file:</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ckla_gk_u2_tg.pdf</a:t>
            </a:r>
            <a:endParaRPr lang="en-US" dirty="0"/>
          </a:p>
        </p:txBody>
      </p:sp>
    </p:spTree>
    <p:extLst>
      <p:ext uri="{BB962C8B-B14F-4D97-AF65-F5344CB8AC3E}">
        <p14:creationId xmlns:p14="http://schemas.microsoft.com/office/powerpoint/2010/main" val="30157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0895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The</a:t>
            </a:r>
            <a:r>
              <a:rPr lang="en-US" sz="1100" kern="1200" baseline="0" dirty="0">
                <a:solidFill>
                  <a:schemeClr val="tx1"/>
                </a:solidFill>
                <a:effectLst/>
                <a:latin typeface="+mn-lt"/>
                <a:ea typeface="+mn-ea"/>
                <a:cs typeface="+mn-cs"/>
              </a:rPr>
              <a:t> reverse is also true: some graphemes have multiple phonemes.  For example, the spelling </a:t>
            </a:r>
            <a:r>
              <a:rPr lang="en-US" sz="1100" kern="1200" baseline="0" dirty="0" err="1">
                <a:solidFill>
                  <a:schemeClr val="tx1"/>
                </a:solidFill>
                <a:effectLst/>
                <a:latin typeface="+mn-lt"/>
                <a:ea typeface="+mn-ea"/>
                <a:cs typeface="+mn-cs"/>
              </a:rPr>
              <a:t>ar</a:t>
            </a:r>
            <a:r>
              <a:rPr lang="en-US" sz="1100" kern="1200" baseline="0" dirty="0">
                <a:solidFill>
                  <a:schemeClr val="tx1"/>
                </a:solidFill>
                <a:effectLst/>
                <a:latin typeface="+mn-lt"/>
                <a:ea typeface="+mn-ea"/>
                <a:cs typeface="+mn-cs"/>
              </a:rPr>
              <a:t> can be pronounced ‘</a:t>
            </a:r>
            <a:r>
              <a:rPr lang="en-US" sz="1100" kern="1200" baseline="0" dirty="0" err="1">
                <a:solidFill>
                  <a:schemeClr val="tx1"/>
                </a:solidFill>
                <a:effectLst/>
                <a:latin typeface="+mn-lt"/>
                <a:ea typeface="+mn-ea"/>
                <a:cs typeface="+mn-cs"/>
              </a:rPr>
              <a:t>ar</a:t>
            </a:r>
            <a:r>
              <a:rPr lang="en-US" sz="1100" kern="1200" baseline="0" dirty="0">
                <a:solidFill>
                  <a:schemeClr val="tx1"/>
                </a:solidFill>
                <a:effectLst/>
                <a:latin typeface="+mn-lt"/>
                <a:ea typeface="+mn-ea"/>
                <a:cs typeface="+mn-cs"/>
              </a:rPr>
              <a:t>’ as in cart, ‘</a:t>
            </a:r>
            <a:r>
              <a:rPr lang="en-US" sz="1100" kern="1200" baseline="0" dirty="0" err="1">
                <a:solidFill>
                  <a:schemeClr val="tx1"/>
                </a:solidFill>
                <a:effectLst/>
                <a:latin typeface="+mn-lt"/>
                <a:ea typeface="+mn-ea"/>
                <a:cs typeface="+mn-cs"/>
              </a:rPr>
              <a:t>er</a:t>
            </a:r>
            <a:r>
              <a:rPr lang="en-US" sz="1100" kern="1200" baseline="0" dirty="0">
                <a:solidFill>
                  <a:schemeClr val="tx1"/>
                </a:solidFill>
                <a:effectLst/>
                <a:latin typeface="+mn-lt"/>
                <a:ea typeface="+mn-ea"/>
                <a:cs typeface="+mn-cs"/>
              </a:rPr>
              <a:t>’ as in hazard, and ‘or’ as in warm.</a:t>
            </a:r>
          </a:p>
          <a:p>
            <a:endParaRPr lang="en-US" sz="1100" kern="1200" baseline="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883069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br>
              <a:rPr lang="en-US" dirty="0"/>
            </a:br>
            <a:r>
              <a:rPr lang="en-US" dirty="0"/>
              <a:t>How will we accomplish building</a:t>
            </a:r>
            <a:r>
              <a:rPr lang="en-US" baseline="0" dirty="0"/>
              <a:t> students’ phonics knowledge</a:t>
            </a:r>
            <a:r>
              <a:rPr lang="en-US" dirty="0"/>
              <a:t>? The</a:t>
            </a:r>
            <a:r>
              <a:rPr lang="en-US" baseline="0" dirty="0"/>
              <a:t> answer is to u</a:t>
            </a:r>
            <a:r>
              <a:rPr lang="en-US" dirty="0"/>
              <a:t>se a systematic phonics program and utilize connected texts.</a:t>
            </a:r>
          </a:p>
        </p:txBody>
      </p:sp>
    </p:spTree>
    <p:extLst>
      <p:ext uri="{BB962C8B-B14F-4D97-AF65-F5344CB8AC3E}">
        <p14:creationId xmlns:p14="http://schemas.microsoft.com/office/powerpoint/2010/main" val="4255312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To help understand why a systematic ordering of instruction will support students’ decoding ability, let's think about what students need to learn in order to be able to decode accurately:</a:t>
            </a:r>
          </a:p>
          <a:p>
            <a:endParaRPr lang="en-US" dirty="0"/>
          </a:p>
          <a:p>
            <a:r>
              <a:rPr lang="en-US" dirty="0"/>
              <a:t>There are 52 letters of the alphabet comprised of both upper and lowercase letters. </a:t>
            </a:r>
          </a:p>
          <a:p>
            <a:r>
              <a:rPr lang="en-US" dirty="0"/>
              <a:t>16 uppercase letters have a distinctly different shapes then their</a:t>
            </a:r>
            <a:r>
              <a:rPr lang="en-US" baseline="0" dirty="0"/>
              <a:t> lowercase counterparts.</a:t>
            </a:r>
          </a:p>
          <a:p>
            <a:r>
              <a:rPr lang="en-US" baseline="0" dirty="0"/>
              <a:t>Those 52 shapes can be combined to represent 44 sounds which are spelled with 150 different spellings. </a:t>
            </a:r>
          </a:p>
          <a:p>
            <a:endParaRPr lang="en-US" baseline="0" dirty="0"/>
          </a:p>
          <a:p>
            <a:r>
              <a:rPr lang="en-US" baseline="0" dirty="0"/>
              <a:t>In order to decode proficiently, the reader also has to understand punctuation and directionality (that we read from top to bottom and left to right).</a:t>
            </a:r>
          </a:p>
          <a:p>
            <a:endParaRPr lang="en-US" dirty="0"/>
          </a:p>
          <a:p>
            <a:r>
              <a:rPr lang="en-US" dirty="0"/>
              <a:t>T</a:t>
            </a:r>
            <a:r>
              <a:rPr lang="en-US" baseline="0" dirty="0"/>
              <a:t>he code is expansive. If we are systematic in our sequencing of instruction, we can ensure thorough coverage of all sounds and spellings.</a:t>
            </a:r>
          </a:p>
          <a:p>
            <a:endParaRPr lang="en-US" baseline="0" dirty="0"/>
          </a:p>
          <a:p>
            <a:r>
              <a:rPr lang="en-US" dirty="0"/>
              <a:t>The goal of code</a:t>
            </a:r>
            <a:r>
              <a:rPr lang="en-US" baseline="0" dirty="0"/>
              <a:t> instruction is to build AUTOMATIC and ACCURATE decoding.</a:t>
            </a:r>
          </a:p>
          <a:p>
            <a:r>
              <a:rPr lang="en-US" baseline="0" dirty="0"/>
              <a:t>AUTOMATIC meaning quickly.</a:t>
            </a:r>
          </a:p>
          <a:p>
            <a:r>
              <a:rPr lang="en-US" baseline="0" dirty="0"/>
              <a:t>ACCURATE meaning the method is consistently correct.</a:t>
            </a:r>
          </a:p>
          <a:p>
            <a:endParaRPr lang="en-US" baseline="0" dirty="0"/>
          </a:p>
          <a:p>
            <a:r>
              <a:rPr lang="en-US" baseline="0" dirty="0"/>
              <a:t>Even nonsense words and words that one </a:t>
            </a:r>
            <a:r>
              <a:rPr lang="en-US" baseline="0" dirty="0" err="1"/>
              <a:t>doesn</a:t>
            </a:r>
            <a:r>
              <a:rPr lang="fr-FR" baseline="0" dirty="0"/>
              <a:t>’</a:t>
            </a:r>
            <a:r>
              <a:rPr lang="en-US" baseline="0" dirty="0"/>
              <a:t>t know can be decodable.</a:t>
            </a:r>
          </a:p>
          <a:p>
            <a:endParaRPr lang="en-US" baseline="0" dirty="0"/>
          </a:p>
          <a:p>
            <a:endParaRPr lang="en-US" dirty="0"/>
          </a:p>
        </p:txBody>
      </p:sp>
      <p:sp>
        <p:nvSpPr>
          <p:cNvPr id="5" name="Date Placeholder 4"/>
          <p:cNvSpPr>
            <a:spLocks noGrp="1"/>
          </p:cNvSpPr>
          <p:nvPr>
            <p:ph type="dt" idx="10"/>
          </p:nvPr>
        </p:nvSpPr>
        <p:spPr>
          <a:xfrm>
            <a:off x="3884613" y="0"/>
            <a:ext cx="2971800" cy="464820"/>
          </a:xfrm>
          <a:prstGeom prst="rect">
            <a:avLst/>
          </a:prstGeom>
        </p:spPr>
        <p:txBody>
          <a:bodyPr/>
          <a:lstStyle/>
          <a:p>
            <a:fld id="{AD852D56-662A-2E4F-AA14-339D34AA4472}" type="datetime1">
              <a:rPr lang="en-US" smtClean="0"/>
              <a:t>1/23/2020</a:t>
            </a:fld>
            <a:endParaRPr lang="en-US" dirty="0"/>
          </a:p>
        </p:txBody>
      </p:sp>
      <p:sp>
        <p:nvSpPr>
          <p:cNvPr id="6" name="Slide Number Placeholder 5"/>
          <p:cNvSpPr>
            <a:spLocks noGrp="1"/>
          </p:cNvSpPr>
          <p:nvPr>
            <p:ph type="sldNum" sz="quarter" idx="11"/>
          </p:nvPr>
        </p:nvSpPr>
        <p:spPr>
          <a:xfrm>
            <a:off x="3884613" y="8829967"/>
            <a:ext cx="2971800" cy="464820"/>
          </a:xfrm>
          <a:prstGeom prst="rect">
            <a:avLst/>
          </a:prstGeom>
        </p:spPr>
        <p:txBody>
          <a:bodyPr/>
          <a:lstStyle/>
          <a:p>
            <a:fld id="{5D613B6F-1634-6346-A19D-03EED5FA38DB}" type="slidenum">
              <a:rPr lang="en-US" smtClean="0"/>
              <a:t>23</a:t>
            </a:fld>
            <a:endParaRPr lang="en-US" dirty="0"/>
          </a:p>
        </p:txBody>
      </p:sp>
    </p:spTree>
    <p:extLst>
      <p:ext uri="{BB962C8B-B14F-4D97-AF65-F5344CB8AC3E}">
        <p14:creationId xmlns:p14="http://schemas.microsoft.com/office/powerpoint/2010/main" val="1563254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the module here to engage in the text content task.  </a:t>
            </a:r>
          </a:p>
          <a:p>
            <a:endParaRPr lang="en-US" dirty="0"/>
          </a:p>
          <a:p>
            <a:r>
              <a:rPr lang="en-US" dirty="0"/>
              <a:t>On the left, you see a list of sound and spelling</a:t>
            </a:r>
            <a:r>
              <a:rPr lang="en-US" baseline="0" dirty="0"/>
              <a:t> taught in early K.  On the right, you can see a list taught in mid to late 1</a:t>
            </a:r>
            <a:r>
              <a:rPr lang="en-US" baseline="30000" dirty="0"/>
              <a:t>st</a:t>
            </a:r>
            <a:r>
              <a:rPr lang="en-US" baseline="0" dirty="0"/>
              <a:t> grade, along with the note about other taught skills.</a:t>
            </a:r>
          </a:p>
          <a:p>
            <a:endParaRPr lang="en-US" baseline="0" dirty="0"/>
          </a:p>
          <a:p>
            <a:r>
              <a:rPr lang="en-US" baseline="0" dirty="0"/>
              <a:t>Your task is to make a word list for each group. Can you make 10-20 words that students should be able to decode and encode as a result of systematic teaching?</a:t>
            </a:r>
          </a:p>
          <a:p>
            <a:endParaRPr lang="en-US" baseline="0" dirty="0"/>
          </a:p>
          <a:p>
            <a:r>
              <a:rPr lang="en-US" baseline="0" dirty="0"/>
              <a:t>We used the scope and sequence provided in your handout for this task, which comes from the Top Ten Tools resource we have mentioned in other modules.  Note that, while a systematic scope and sequence is necessary for phonics instruction, there is no research showing that one scope and sequence is better than another.  This is one option that is independent of a core program, which is why we are using it for a sample in this course.</a:t>
            </a:r>
            <a:endParaRPr lang="en-US" dirty="0"/>
          </a:p>
        </p:txBody>
      </p:sp>
    </p:spTree>
    <p:extLst>
      <p:ext uri="{BB962C8B-B14F-4D97-AF65-F5344CB8AC3E}">
        <p14:creationId xmlns:p14="http://schemas.microsoft.com/office/powerpoint/2010/main" val="1635290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Take this excerpt from “The Short Happy Life of Francis Macomber,” a grade 9 text.</a:t>
            </a:r>
          </a:p>
          <a:p>
            <a:r>
              <a:rPr lang="en-US" baseline="0" dirty="0"/>
              <a:t>Let’s look at how it might become accessible as we explicitly teach phonics:</a:t>
            </a:r>
          </a:p>
          <a:p>
            <a:endParaRPr lang="en-US" baseline="0" dirty="0"/>
          </a:p>
          <a:p>
            <a:r>
              <a:rPr lang="en-US" dirty="0"/>
              <a:t>RED will indicate what we’ve taught in kindergarten</a:t>
            </a:r>
          </a:p>
          <a:p>
            <a:r>
              <a:rPr lang="en-US" dirty="0"/>
              <a:t>GOLD</a:t>
            </a:r>
            <a:r>
              <a:rPr lang="en-US" baseline="0" dirty="0"/>
              <a:t> will represent Grade 1 Learning</a:t>
            </a:r>
          </a:p>
          <a:p>
            <a:r>
              <a:rPr lang="en-US" baseline="0" dirty="0"/>
              <a:t>GREEN will represent Grade 2 Learning</a:t>
            </a:r>
          </a:p>
          <a:p>
            <a:r>
              <a:rPr lang="en-US" baseline="0" dirty="0"/>
              <a:t>And BLUE will represent words that have become recognizable on sight – that is, they no longer need to be decoded.</a:t>
            </a:r>
          </a:p>
          <a:p>
            <a:endParaRPr lang="en-US" dirty="0"/>
          </a:p>
          <a:p>
            <a:r>
              <a:rPr lang="en-US" dirty="0"/>
              <a:t>&lt;CLICK&gt;</a:t>
            </a:r>
          </a:p>
        </p:txBody>
      </p:sp>
      <p:sp>
        <p:nvSpPr>
          <p:cNvPr id="5" name="Date Placeholder 4"/>
          <p:cNvSpPr>
            <a:spLocks noGrp="1"/>
          </p:cNvSpPr>
          <p:nvPr>
            <p:ph type="dt" idx="10"/>
          </p:nvPr>
        </p:nvSpPr>
        <p:spPr>
          <a:xfrm>
            <a:off x="3800165" y="0"/>
            <a:ext cx="2907196" cy="460186"/>
          </a:xfrm>
          <a:prstGeom prst="rect">
            <a:avLst/>
          </a:prstGeom>
        </p:spPr>
        <p:txBody>
          <a:bodyPr/>
          <a:lstStyle/>
          <a:p>
            <a:fld id="{C5B9F175-B0A3-9F4D-99EA-14BF8DC225F8}" type="datetime1">
              <a:rPr lang="en-US" smtClean="0"/>
              <a:t>1/23/2020</a:t>
            </a:fld>
            <a:endParaRPr lang="en-US" dirty="0"/>
          </a:p>
        </p:txBody>
      </p:sp>
      <p:sp>
        <p:nvSpPr>
          <p:cNvPr id="6" name="Slide Number Placeholder 5"/>
          <p:cNvSpPr>
            <a:spLocks noGrp="1"/>
          </p:cNvSpPr>
          <p:nvPr>
            <p:ph type="sldNum" sz="quarter" idx="11"/>
          </p:nvPr>
        </p:nvSpPr>
        <p:spPr>
          <a:xfrm>
            <a:off x="3800165" y="8741940"/>
            <a:ext cx="2907196" cy="460186"/>
          </a:xfrm>
          <a:prstGeom prst="rect">
            <a:avLst/>
          </a:prstGeom>
        </p:spPr>
        <p:txBody>
          <a:bodyPr/>
          <a:lstStyle/>
          <a:p>
            <a:fld id="{5D613B6F-1634-6346-A19D-03EED5FA38DB}" type="slidenum">
              <a:rPr lang="en-US" smtClean="0"/>
              <a:t>25</a:t>
            </a:fld>
            <a:endParaRPr lang="en-US" dirty="0"/>
          </a:p>
        </p:txBody>
      </p:sp>
    </p:spTree>
    <p:extLst>
      <p:ext uri="{BB962C8B-B14F-4D97-AF65-F5344CB8AC3E}">
        <p14:creationId xmlns:p14="http://schemas.microsoft.com/office/powerpoint/2010/main" val="459653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will indicate what we’ve taught in Kindergarten</a:t>
            </a:r>
          </a:p>
          <a:p>
            <a:r>
              <a:rPr lang="en-US" dirty="0"/>
              <a:t>GOLD</a:t>
            </a:r>
            <a:r>
              <a:rPr lang="en-US" baseline="0" dirty="0"/>
              <a:t> will represent Grade 1 Learning</a:t>
            </a:r>
          </a:p>
          <a:p>
            <a:r>
              <a:rPr lang="en-US" baseline="0" dirty="0"/>
              <a:t>GREEN will represent Grade 2 Learning</a:t>
            </a:r>
          </a:p>
          <a:p>
            <a:r>
              <a:rPr lang="en-US" baseline="0" dirty="0"/>
              <a:t>And BLUE will represent words that have become recognizable on sight – that is, they no longer need to be decoded.</a:t>
            </a:r>
          </a:p>
          <a:p>
            <a:endParaRPr lang="en-US" dirty="0"/>
          </a:p>
          <a:p>
            <a:r>
              <a:rPr lang="en-US" dirty="0"/>
              <a:t>&lt;CLICK&gt;</a:t>
            </a:r>
          </a:p>
        </p:txBody>
      </p:sp>
      <p:sp>
        <p:nvSpPr>
          <p:cNvPr id="5" name="Date Placeholder 4"/>
          <p:cNvSpPr>
            <a:spLocks noGrp="1"/>
          </p:cNvSpPr>
          <p:nvPr>
            <p:ph type="dt" idx="10"/>
          </p:nvPr>
        </p:nvSpPr>
        <p:spPr>
          <a:xfrm>
            <a:off x="3800165" y="0"/>
            <a:ext cx="2907196" cy="460186"/>
          </a:xfrm>
          <a:prstGeom prst="rect">
            <a:avLst/>
          </a:prstGeom>
        </p:spPr>
        <p:txBody>
          <a:bodyPr/>
          <a:lstStyle/>
          <a:p>
            <a:fld id="{C5B9F175-B0A3-9F4D-99EA-14BF8DC225F8}" type="datetime1">
              <a:rPr lang="en-US" smtClean="0"/>
              <a:t>1/23/2020</a:t>
            </a:fld>
            <a:endParaRPr lang="en-US" dirty="0"/>
          </a:p>
        </p:txBody>
      </p:sp>
      <p:sp>
        <p:nvSpPr>
          <p:cNvPr id="6" name="Slide Number Placeholder 5"/>
          <p:cNvSpPr>
            <a:spLocks noGrp="1"/>
          </p:cNvSpPr>
          <p:nvPr>
            <p:ph type="sldNum" sz="quarter" idx="11"/>
          </p:nvPr>
        </p:nvSpPr>
        <p:spPr>
          <a:xfrm>
            <a:off x="3800165" y="8741940"/>
            <a:ext cx="2907196" cy="460186"/>
          </a:xfrm>
          <a:prstGeom prst="rect">
            <a:avLst/>
          </a:prstGeom>
        </p:spPr>
        <p:txBody>
          <a:bodyPr/>
          <a:lstStyle/>
          <a:p>
            <a:fld id="{5D613B6F-1634-6346-A19D-03EED5FA38DB}" type="slidenum">
              <a:rPr lang="en-US" smtClean="0"/>
              <a:t>26</a:t>
            </a:fld>
            <a:endParaRPr lang="en-US" dirty="0"/>
          </a:p>
        </p:txBody>
      </p:sp>
    </p:spTree>
    <p:extLst>
      <p:ext uri="{BB962C8B-B14F-4D97-AF65-F5344CB8AC3E}">
        <p14:creationId xmlns:p14="http://schemas.microsoft.com/office/powerpoint/2010/main" val="2416805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we're systematic in teaching letter-sound correspondences then, by the end of kindergarten, these words and portions of words are decodable.</a:t>
            </a:r>
          </a:p>
          <a:p>
            <a:endParaRPr lang="en-US" dirty="0"/>
          </a:p>
          <a:p>
            <a:endParaRPr lang="en-US" dirty="0"/>
          </a:p>
          <a:p>
            <a:r>
              <a:rPr lang="en-US" dirty="0"/>
              <a:t>&lt;CLICK&gt;</a:t>
            </a:r>
          </a:p>
          <a:p>
            <a:endParaRPr lang="en-US" dirty="0"/>
          </a:p>
        </p:txBody>
      </p:sp>
      <p:sp>
        <p:nvSpPr>
          <p:cNvPr id="5" name="Date Placeholder 4"/>
          <p:cNvSpPr>
            <a:spLocks noGrp="1"/>
          </p:cNvSpPr>
          <p:nvPr>
            <p:ph type="dt" idx="10"/>
          </p:nvPr>
        </p:nvSpPr>
        <p:spPr>
          <a:xfrm>
            <a:off x="3800165" y="0"/>
            <a:ext cx="2907196" cy="460186"/>
          </a:xfrm>
          <a:prstGeom prst="rect">
            <a:avLst/>
          </a:prstGeom>
        </p:spPr>
        <p:txBody>
          <a:bodyPr/>
          <a:lstStyle/>
          <a:p>
            <a:fld id="{574AFCF5-3554-9645-A5E4-901ABB3C7F09}" type="datetime1">
              <a:rPr lang="en-US" smtClean="0"/>
              <a:t>1/23/2020</a:t>
            </a:fld>
            <a:endParaRPr lang="en-US" dirty="0"/>
          </a:p>
        </p:txBody>
      </p:sp>
      <p:sp>
        <p:nvSpPr>
          <p:cNvPr id="6" name="Slide Number Placeholder 5"/>
          <p:cNvSpPr>
            <a:spLocks noGrp="1"/>
          </p:cNvSpPr>
          <p:nvPr>
            <p:ph type="sldNum" sz="quarter" idx="11"/>
          </p:nvPr>
        </p:nvSpPr>
        <p:spPr>
          <a:xfrm>
            <a:off x="3800165" y="8741940"/>
            <a:ext cx="2907196" cy="460186"/>
          </a:xfrm>
          <a:prstGeom prst="rect">
            <a:avLst/>
          </a:prstGeom>
        </p:spPr>
        <p:txBody>
          <a:bodyPr/>
          <a:lstStyle/>
          <a:p>
            <a:fld id="{5D613B6F-1634-6346-A19D-03EED5FA38DB}" type="slidenum">
              <a:rPr lang="en-US" smtClean="0"/>
              <a:t>27</a:t>
            </a:fld>
            <a:endParaRPr lang="en-US" dirty="0"/>
          </a:p>
        </p:txBody>
      </p:sp>
    </p:spTree>
    <p:extLst>
      <p:ext uri="{BB962C8B-B14F-4D97-AF65-F5344CB8AC3E}">
        <p14:creationId xmlns:p14="http://schemas.microsoft.com/office/powerpoint/2010/main" val="371209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a:t>
            </a:r>
            <a:r>
              <a:rPr lang="en-US" baseline="0" dirty="0"/>
              <a:t>, if we introduce some high-frequency tricky words (those that are partially decodable) or sight words, this much of the text is decodable</a:t>
            </a:r>
          </a:p>
          <a:p>
            <a:endParaRPr lang="en-US" baseline="0" dirty="0"/>
          </a:p>
          <a:p>
            <a:r>
              <a:rPr lang="en-US" baseline="0" dirty="0"/>
              <a:t>&lt;CLICK&gt;</a:t>
            </a:r>
            <a:endParaRPr lang="en-US" dirty="0"/>
          </a:p>
        </p:txBody>
      </p:sp>
      <p:sp>
        <p:nvSpPr>
          <p:cNvPr id="5" name="Date Placeholder 4"/>
          <p:cNvSpPr>
            <a:spLocks noGrp="1"/>
          </p:cNvSpPr>
          <p:nvPr>
            <p:ph type="dt" idx="10"/>
          </p:nvPr>
        </p:nvSpPr>
        <p:spPr>
          <a:xfrm>
            <a:off x="3800165" y="0"/>
            <a:ext cx="2907196" cy="460186"/>
          </a:xfrm>
          <a:prstGeom prst="rect">
            <a:avLst/>
          </a:prstGeom>
        </p:spPr>
        <p:txBody>
          <a:bodyPr/>
          <a:lstStyle/>
          <a:p>
            <a:fld id="{B619C976-367C-E94B-9C31-8B3D07C1C14E}" type="datetime1">
              <a:rPr lang="en-US" smtClean="0"/>
              <a:t>1/23/2020</a:t>
            </a:fld>
            <a:endParaRPr lang="en-US" dirty="0"/>
          </a:p>
        </p:txBody>
      </p:sp>
      <p:sp>
        <p:nvSpPr>
          <p:cNvPr id="6" name="Slide Number Placeholder 5"/>
          <p:cNvSpPr>
            <a:spLocks noGrp="1"/>
          </p:cNvSpPr>
          <p:nvPr>
            <p:ph type="sldNum" sz="quarter" idx="11"/>
          </p:nvPr>
        </p:nvSpPr>
        <p:spPr>
          <a:xfrm>
            <a:off x="3800165" y="8741940"/>
            <a:ext cx="2907196" cy="460186"/>
          </a:xfrm>
          <a:prstGeom prst="rect">
            <a:avLst/>
          </a:prstGeom>
        </p:spPr>
        <p:txBody>
          <a:bodyPr/>
          <a:lstStyle/>
          <a:p>
            <a:fld id="{5D613B6F-1634-6346-A19D-03EED5FA38DB}" type="slidenum">
              <a:rPr lang="en-US" smtClean="0"/>
              <a:t>28</a:t>
            </a:fld>
            <a:endParaRPr lang="en-US" dirty="0"/>
          </a:p>
        </p:txBody>
      </p:sp>
    </p:spTree>
    <p:extLst>
      <p:ext uri="{BB962C8B-B14F-4D97-AF65-F5344CB8AC3E}">
        <p14:creationId xmlns:p14="http://schemas.microsoft.com/office/powerpoint/2010/main" val="3206096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continue to teach additional sound-spellings in grade one, then by the end of the year, this much of the text is</a:t>
            </a:r>
            <a:r>
              <a:rPr lang="en-US" baseline="0" dirty="0"/>
              <a:t> </a:t>
            </a:r>
            <a:r>
              <a:rPr lang="en-US" dirty="0"/>
              <a:t>decodable.</a:t>
            </a:r>
          </a:p>
          <a:p>
            <a:endParaRPr lang="en-US" dirty="0"/>
          </a:p>
          <a:p>
            <a:endParaRPr lang="en-US" dirty="0"/>
          </a:p>
          <a:p>
            <a:r>
              <a:rPr lang="en-US" dirty="0"/>
              <a:t>&lt;CLICK&gt;</a:t>
            </a:r>
          </a:p>
          <a:p>
            <a:endParaRPr lang="en-US" dirty="0"/>
          </a:p>
        </p:txBody>
      </p:sp>
      <p:sp>
        <p:nvSpPr>
          <p:cNvPr id="5" name="Date Placeholder 4"/>
          <p:cNvSpPr>
            <a:spLocks noGrp="1"/>
          </p:cNvSpPr>
          <p:nvPr>
            <p:ph type="dt" idx="10"/>
          </p:nvPr>
        </p:nvSpPr>
        <p:spPr>
          <a:xfrm>
            <a:off x="3800165" y="0"/>
            <a:ext cx="2907196" cy="460186"/>
          </a:xfrm>
          <a:prstGeom prst="rect">
            <a:avLst/>
          </a:prstGeom>
        </p:spPr>
        <p:txBody>
          <a:bodyPr/>
          <a:lstStyle/>
          <a:p>
            <a:fld id="{E5E8C6F9-F420-B34F-92A9-DA9DDD5017E5}" type="datetime1">
              <a:rPr lang="en-US" smtClean="0"/>
              <a:t>1/23/2020</a:t>
            </a:fld>
            <a:endParaRPr lang="en-US" dirty="0"/>
          </a:p>
        </p:txBody>
      </p:sp>
      <p:sp>
        <p:nvSpPr>
          <p:cNvPr id="6" name="Slide Number Placeholder 5"/>
          <p:cNvSpPr>
            <a:spLocks noGrp="1"/>
          </p:cNvSpPr>
          <p:nvPr>
            <p:ph type="sldNum" sz="quarter" idx="11"/>
          </p:nvPr>
        </p:nvSpPr>
        <p:spPr>
          <a:xfrm>
            <a:off x="3800165" y="8741940"/>
            <a:ext cx="2907196" cy="460186"/>
          </a:xfrm>
          <a:prstGeom prst="rect">
            <a:avLst/>
          </a:prstGeom>
        </p:spPr>
        <p:txBody>
          <a:bodyPr/>
          <a:lstStyle/>
          <a:p>
            <a:fld id="{5D613B6F-1634-6346-A19D-03EED5FA38DB}" type="slidenum">
              <a:rPr lang="en-US" smtClean="0"/>
              <a:t>29</a:t>
            </a:fld>
            <a:endParaRPr lang="en-US" dirty="0"/>
          </a:p>
        </p:txBody>
      </p:sp>
    </p:spTree>
    <p:extLst>
      <p:ext uri="{BB962C8B-B14F-4D97-AF65-F5344CB8AC3E}">
        <p14:creationId xmlns:p14="http://schemas.microsoft.com/office/powerpoint/2010/main" val="2787909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an additional year of sound-spelling instruction, virtually</a:t>
            </a:r>
            <a:r>
              <a:rPr lang="en-US" baseline="0" dirty="0"/>
              <a:t> the</a:t>
            </a:r>
            <a:r>
              <a:rPr lang="en-US" dirty="0"/>
              <a:t> entire entire text is decodable.</a:t>
            </a:r>
          </a:p>
          <a:p>
            <a:r>
              <a:rPr lang="en-US" dirty="0"/>
              <a:t>You'll also notice that most of the tricky words are now decodable words.</a:t>
            </a:r>
          </a:p>
          <a:p>
            <a:endParaRPr lang="en-US" dirty="0"/>
          </a:p>
          <a:p>
            <a:endParaRPr lang="en-US" dirty="0"/>
          </a:p>
          <a:p>
            <a:r>
              <a:rPr lang="en-US" dirty="0"/>
              <a:t>&lt;CLICK&gt;</a:t>
            </a:r>
          </a:p>
          <a:p>
            <a:endParaRPr lang="en-US" dirty="0"/>
          </a:p>
        </p:txBody>
      </p:sp>
      <p:sp>
        <p:nvSpPr>
          <p:cNvPr id="5" name="Date Placeholder 4"/>
          <p:cNvSpPr>
            <a:spLocks noGrp="1"/>
          </p:cNvSpPr>
          <p:nvPr>
            <p:ph type="dt" idx="10"/>
          </p:nvPr>
        </p:nvSpPr>
        <p:spPr>
          <a:xfrm>
            <a:off x="3800165" y="0"/>
            <a:ext cx="2907196" cy="460186"/>
          </a:xfrm>
          <a:prstGeom prst="rect">
            <a:avLst/>
          </a:prstGeom>
        </p:spPr>
        <p:txBody>
          <a:bodyPr/>
          <a:lstStyle/>
          <a:p>
            <a:fld id="{4656ADD6-4213-4D4E-941F-29374127D1E9}" type="datetime1">
              <a:rPr lang="en-US" smtClean="0"/>
              <a:t>1/23/2020</a:t>
            </a:fld>
            <a:endParaRPr lang="en-US" dirty="0"/>
          </a:p>
        </p:txBody>
      </p:sp>
      <p:sp>
        <p:nvSpPr>
          <p:cNvPr id="6" name="Slide Number Placeholder 5"/>
          <p:cNvSpPr>
            <a:spLocks noGrp="1"/>
          </p:cNvSpPr>
          <p:nvPr>
            <p:ph type="sldNum" sz="quarter" idx="11"/>
          </p:nvPr>
        </p:nvSpPr>
        <p:spPr>
          <a:xfrm>
            <a:off x="3800165" y="8741940"/>
            <a:ext cx="2907196" cy="460186"/>
          </a:xfrm>
          <a:prstGeom prst="rect">
            <a:avLst/>
          </a:prstGeom>
        </p:spPr>
        <p:txBody>
          <a:bodyPr/>
          <a:lstStyle/>
          <a:p>
            <a:fld id="{5D613B6F-1634-6346-A19D-03EED5FA38DB}" type="slidenum">
              <a:rPr lang="en-US" smtClean="0"/>
              <a:t>30</a:t>
            </a:fld>
            <a:endParaRPr lang="en-US" dirty="0"/>
          </a:p>
        </p:txBody>
      </p:sp>
    </p:spTree>
    <p:extLst>
      <p:ext uri="{BB962C8B-B14F-4D97-AF65-F5344CB8AC3E}">
        <p14:creationId xmlns:p14="http://schemas.microsoft.com/office/powerpoint/2010/main" val="319998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2" name="Shape 682"/>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buNone/>
            </a:pPr>
            <a:r>
              <a:rPr lang="en-US" sz="1100" b="0" i="0" u="none" strike="noStrike" cap="none" dirty="0">
                <a:solidFill>
                  <a:schemeClr val="dk1"/>
                </a:solidFill>
                <a:latin typeface="Arial"/>
                <a:ea typeface="Arial"/>
                <a:cs typeface="Arial"/>
                <a:sym typeface="Arial"/>
              </a:rPr>
              <a:t>****</a:t>
            </a:r>
          </a:p>
          <a:p>
            <a:pPr marL="0" marR="0" lvl="0" indent="0" algn="l" rtl="0">
              <a:spcBef>
                <a:spcPts val="0"/>
              </a:spcBef>
              <a:buNone/>
            </a:pPr>
            <a:r>
              <a:rPr lang="en-US" sz="1100" b="0" i="0" u="none" strike="noStrike" cap="none" dirty="0">
                <a:solidFill>
                  <a:schemeClr val="dk1"/>
                </a:solidFill>
                <a:latin typeface="Arial"/>
                <a:ea typeface="Arial"/>
                <a:cs typeface="Arial"/>
                <a:sym typeface="Arial"/>
              </a:rPr>
              <a:t>Here</a:t>
            </a:r>
            <a:r>
              <a:rPr lang="en-US" sz="1100" b="0" i="0" u="none" strike="noStrike" cap="none" baseline="0" dirty="0">
                <a:solidFill>
                  <a:schemeClr val="dk1"/>
                </a:solidFill>
                <a:latin typeface="Arial"/>
                <a:ea typeface="Arial"/>
                <a:cs typeface="Arial"/>
                <a:sym typeface="Arial"/>
              </a:rPr>
              <a:t> are the goals for this module.</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5226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explicit instruction and plenty of time reading, many of the tricky words become recognized—so they no longer need to be sounded out. </a:t>
            </a:r>
          </a:p>
          <a:p>
            <a:endParaRPr lang="en-US" dirty="0"/>
          </a:p>
          <a:p>
            <a:endParaRPr lang="en-US" dirty="0"/>
          </a:p>
          <a:p>
            <a:r>
              <a:rPr lang="en-US" dirty="0"/>
              <a:t>&lt;CLICK&gt;</a:t>
            </a:r>
          </a:p>
          <a:p>
            <a:endParaRPr lang="en-US" dirty="0"/>
          </a:p>
        </p:txBody>
      </p:sp>
      <p:sp>
        <p:nvSpPr>
          <p:cNvPr id="5" name="Date Placeholder 4"/>
          <p:cNvSpPr>
            <a:spLocks noGrp="1"/>
          </p:cNvSpPr>
          <p:nvPr>
            <p:ph type="dt" idx="10"/>
          </p:nvPr>
        </p:nvSpPr>
        <p:spPr>
          <a:xfrm>
            <a:off x="3800165" y="0"/>
            <a:ext cx="2907196" cy="460186"/>
          </a:xfrm>
          <a:prstGeom prst="rect">
            <a:avLst/>
          </a:prstGeom>
        </p:spPr>
        <p:txBody>
          <a:bodyPr/>
          <a:lstStyle/>
          <a:p>
            <a:fld id="{B1F40AEE-21BA-684C-B9FB-A5B1E688D325}" type="datetime1">
              <a:rPr lang="en-US" smtClean="0"/>
              <a:t>1/23/2020</a:t>
            </a:fld>
            <a:endParaRPr lang="en-US" dirty="0"/>
          </a:p>
        </p:txBody>
      </p:sp>
      <p:sp>
        <p:nvSpPr>
          <p:cNvPr id="6" name="Slide Number Placeholder 5"/>
          <p:cNvSpPr>
            <a:spLocks noGrp="1"/>
          </p:cNvSpPr>
          <p:nvPr>
            <p:ph type="sldNum" sz="quarter" idx="11"/>
          </p:nvPr>
        </p:nvSpPr>
        <p:spPr>
          <a:xfrm>
            <a:off x="3800165" y="8741940"/>
            <a:ext cx="2907196" cy="460186"/>
          </a:xfrm>
          <a:prstGeom prst="rect">
            <a:avLst/>
          </a:prstGeom>
        </p:spPr>
        <p:txBody>
          <a:bodyPr/>
          <a:lstStyle/>
          <a:p>
            <a:fld id="{5D613B6F-1634-6346-A19D-03EED5FA38DB}" type="slidenum">
              <a:rPr lang="en-US" smtClean="0"/>
              <a:t>31</a:t>
            </a:fld>
            <a:endParaRPr lang="en-US" dirty="0"/>
          </a:p>
        </p:txBody>
      </p:sp>
    </p:spTree>
    <p:extLst>
      <p:ext uri="{BB962C8B-B14F-4D97-AF65-F5344CB8AC3E}">
        <p14:creationId xmlns:p14="http://schemas.microsoft.com/office/powerpoint/2010/main" val="2498038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even</a:t>
            </a:r>
            <a:r>
              <a:rPr lang="en-US" baseline="0" dirty="0"/>
              <a:t> more reading, </a:t>
            </a:r>
            <a:r>
              <a:rPr lang="en-US" dirty="0"/>
              <a:t>high-frequency words that appear over and over again in a variety of texts,</a:t>
            </a:r>
            <a:r>
              <a:rPr lang="en-US" baseline="0" dirty="0"/>
              <a:t> become recognizable</a:t>
            </a:r>
            <a:r>
              <a:rPr lang="en-US" dirty="0"/>
              <a:t>.</a:t>
            </a:r>
            <a:r>
              <a:rPr lang="en-US" baseline="0" dirty="0"/>
              <a:t> </a:t>
            </a:r>
          </a:p>
          <a:p>
            <a:endParaRPr lang="en-US" baseline="0" dirty="0"/>
          </a:p>
          <a:p>
            <a:endParaRPr lang="en-US" dirty="0"/>
          </a:p>
          <a:p>
            <a:r>
              <a:rPr lang="en-US" dirty="0"/>
              <a:t>&lt;CLICK&gt;</a:t>
            </a:r>
          </a:p>
          <a:p>
            <a:endParaRPr lang="en-US" dirty="0"/>
          </a:p>
        </p:txBody>
      </p:sp>
      <p:sp>
        <p:nvSpPr>
          <p:cNvPr id="5" name="Date Placeholder 4"/>
          <p:cNvSpPr>
            <a:spLocks noGrp="1"/>
          </p:cNvSpPr>
          <p:nvPr>
            <p:ph type="dt" idx="10"/>
          </p:nvPr>
        </p:nvSpPr>
        <p:spPr>
          <a:xfrm>
            <a:off x="3800165" y="0"/>
            <a:ext cx="2907196" cy="460186"/>
          </a:xfrm>
          <a:prstGeom prst="rect">
            <a:avLst/>
          </a:prstGeom>
        </p:spPr>
        <p:txBody>
          <a:bodyPr/>
          <a:lstStyle/>
          <a:p>
            <a:fld id="{BF24F6F3-6623-2045-9B8C-6E8B80A1A163}" type="datetime1">
              <a:rPr lang="en-US" smtClean="0"/>
              <a:t>1/23/2020</a:t>
            </a:fld>
            <a:endParaRPr lang="en-US" dirty="0"/>
          </a:p>
        </p:txBody>
      </p:sp>
      <p:sp>
        <p:nvSpPr>
          <p:cNvPr id="6" name="Slide Number Placeholder 5"/>
          <p:cNvSpPr>
            <a:spLocks noGrp="1"/>
          </p:cNvSpPr>
          <p:nvPr>
            <p:ph type="sldNum" sz="quarter" idx="11"/>
          </p:nvPr>
        </p:nvSpPr>
        <p:spPr>
          <a:xfrm>
            <a:off x="3800165" y="8741940"/>
            <a:ext cx="2907196" cy="460186"/>
          </a:xfrm>
          <a:prstGeom prst="rect">
            <a:avLst/>
          </a:prstGeom>
        </p:spPr>
        <p:txBody>
          <a:bodyPr/>
          <a:lstStyle/>
          <a:p>
            <a:fld id="{5D613B6F-1634-6346-A19D-03EED5FA38DB}" type="slidenum">
              <a:rPr lang="en-US" smtClean="0"/>
              <a:t>32</a:t>
            </a:fld>
            <a:endParaRPr lang="en-US" dirty="0"/>
          </a:p>
        </p:txBody>
      </p:sp>
    </p:spTree>
    <p:extLst>
      <p:ext uri="{BB962C8B-B14F-4D97-AF65-F5344CB8AC3E}">
        <p14:creationId xmlns:p14="http://schemas.microsoft.com/office/powerpoint/2010/main" val="95809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t>
            </a:r>
            <a:r>
              <a:rPr lang="en-US" baseline="0" dirty="0"/>
              <a:t> time, i</a:t>
            </a:r>
            <a:r>
              <a:rPr lang="en-US" dirty="0"/>
              <a:t>n addition to sight words</a:t>
            </a:r>
            <a:r>
              <a:rPr lang="en-US" baseline="0" dirty="0"/>
              <a:t> and</a:t>
            </a:r>
            <a:r>
              <a:rPr lang="en-US" dirty="0"/>
              <a:t> other</a:t>
            </a:r>
            <a:r>
              <a:rPr lang="en-US" baseline="0" dirty="0"/>
              <a:t> high-frequency words, students begin to recognize words that have been decodable for a while. That is, there is a transition from decodable words to recognizable words.</a:t>
            </a:r>
          </a:p>
          <a:p>
            <a:endParaRPr lang="en-US" baseline="0" dirty="0"/>
          </a:p>
          <a:p>
            <a:endParaRPr lang="en-US" dirty="0"/>
          </a:p>
          <a:p>
            <a:r>
              <a:rPr lang="en-US" dirty="0"/>
              <a:t>&lt;CLICK&gt;</a:t>
            </a:r>
          </a:p>
          <a:p>
            <a:endParaRPr lang="en-US" dirty="0"/>
          </a:p>
        </p:txBody>
      </p:sp>
      <p:sp>
        <p:nvSpPr>
          <p:cNvPr id="5" name="Date Placeholder 4"/>
          <p:cNvSpPr>
            <a:spLocks noGrp="1"/>
          </p:cNvSpPr>
          <p:nvPr>
            <p:ph type="dt" idx="10"/>
          </p:nvPr>
        </p:nvSpPr>
        <p:spPr>
          <a:xfrm>
            <a:off x="3800165" y="0"/>
            <a:ext cx="2907196" cy="460186"/>
          </a:xfrm>
          <a:prstGeom prst="rect">
            <a:avLst/>
          </a:prstGeom>
        </p:spPr>
        <p:txBody>
          <a:bodyPr/>
          <a:lstStyle/>
          <a:p>
            <a:fld id="{3FCB5E02-9362-DB46-A34E-734DF1FCCCF4}" type="datetime1">
              <a:rPr lang="en-US" smtClean="0"/>
              <a:t>1/23/2020</a:t>
            </a:fld>
            <a:endParaRPr lang="en-US" dirty="0"/>
          </a:p>
        </p:txBody>
      </p:sp>
      <p:sp>
        <p:nvSpPr>
          <p:cNvPr id="6" name="Slide Number Placeholder 5"/>
          <p:cNvSpPr>
            <a:spLocks noGrp="1"/>
          </p:cNvSpPr>
          <p:nvPr>
            <p:ph type="sldNum" sz="quarter" idx="11"/>
          </p:nvPr>
        </p:nvSpPr>
        <p:spPr>
          <a:xfrm>
            <a:off x="3800165" y="8741940"/>
            <a:ext cx="2907196" cy="460186"/>
          </a:xfrm>
          <a:prstGeom prst="rect">
            <a:avLst/>
          </a:prstGeom>
        </p:spPr>
        <p:txBody>
          <a:bodyPr/>
          <a:lstStyle/>
          <a:p>
            <a:fld id="{5D613B6F-1634-6346-A19D-03EED5FA38DB}" type="slidenum">
              <a:rPr lang="en-US" smtClean="0"/>
              <a:t>33</a:t>
            </a:fld>
            <a:endParaRPr lang="en-US" dirty="0"/>
          </a:p>
        </p:txBody>
      </p:sp>
    </p:spTree>
    <p:extLst>
      <p:ext uri="{BB962C8B-B14F-4D97-AF65-F5344CB8AC3E}">
        <p14:creationId xmlns:p14="http://schemas.microsoft.com/office/powerpoint/2010/main" val="1359247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within the text, the names of places and characters that appear repeatedly become recognizable.</a:t>
            </a:r>
          </a:p>
          <a:p>
            <a:endParaRPr lang="en-US" dirty="0"/>
          </a:p>
          <a:p>
            <a:endParaRPr lang="en-US" dirty="0"/>
          </a:p>
          <a:p>
            <a:r>
              <a:rPr lang="en-US" dirty="0"/>
              <a:t>&lt;CLICK&gt;</a:t>
            </a:r>
          </a:p>
          <a:p>
            <a:endParaRPr lang="en-US" dirty="0"/>
          </a:p>
        </p:txBody>
      </p:sp>
      <p:sp>
        <p:nvSpPr>
          <p:cNvPr id="5" name="Date Placeholder 4"/>
          <p:cNvSpPr>
            <a:spLocks noGrp="1"/>
          </p:cNvSpPr>
          <p:nvPr>
            <p:ph type="dt" idx="10"/>
          </p:nvPr>
        </p:nvSpPr>
        <p:spPr>
          <a:xfrm>
            <a:off x="3800165" y="0"/>
            <a:ext cx="2907196" cy="460186"/>
          </a:xfrm>
          <a:prstGeom prst="rect">
            <a:avLst/>
          </a:prstGeom>
        </p:spPr>
        <p:txBody>
          <a:bodyPr/>
          <a:lstStyle/>
          <a:p>
            <a:fld id="{69E691AC-082A-9045-BDC8-A93EDC23A6F9}" type="datetime1">
              <a:rPr lang="en-US" smtClean="0"/>
              <a:t>1/23/2020</a:t>
            </a:fld>
            <a:endParaRPr lang="en-US" dirty="0"/>
          </a:p>
        </p:txBody>
      </p:sp>
      <p:sp>
        <p:nvSpPr>
          <p:cNvPr id="6" name="Slide Number Placeholder 5"/>
          <p:cNvSpPr>
            <a:spLocks noGrp="1"/>
          </p:cNvSpPr>
          <p:nvPr>
            <p:ph type="sldNum" sz="quarter" idx="11"/>
          </p:nvPr>
        </p:nvSpPr>
        <p:spPr>
          <a:xfrm>
            <a:off x="3800165" y="8741940"/>
            <a:ext cx="2907196" cy="460186"/>
          </a:xfrm>
          <a:prstGeom prst="rect">
            <a:avLst/>
          </a:prstGeom>
        </p:spPr>
        <p:txBody>
          <a:bodyPr/>
          <a:lstStyle/>
          <a:p>
            <a:fld id="{5D613B6F-1634-6346-A19D-03EED5FA38DB}" type="slidenum">
              <a:rPr lang="en-US" smtClean="0"/>
              <a:t>34</a:t>
            </a:fld>
            <a:endParaRPr lang="en-US" dirty="0"/>
          </a:p>
        </p:txBody>
      </p:sp>
    </p:spTree>
    <p:extLst>
      <p:ext uri="{BB962C8B-B14F-4D97-AF65-F5344CB8AC3E}">
        <p14:creationId xmlns:p14="http://schemas.microsoft.com/office/powerpoint/2010/main" val="3264227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Shape 898"/>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99" name="Shape 899"/>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The order in which students are taught matters, and it will impact their reading and writing abilities.</a:t>
            </a:r>
          </a:p>
        </p:txBody>
      </p:sp>
    </p:spTree>
    <p:extLst>
      <p:ext uri="{BB962C8B-B14F-4D97-AF65-F5344CB8AC3E}">
        <p14:creationId xmlns:p14="http://schemas.microsoft.com/office/powerpoint/2010/main" val="2293901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Tree>
    <p:extLst>
      <p:ext uri="{BB962C8B-B14F-4D97-AF65-F5344CB8AC3E}">
        <p14:creationId xmlns:p14="http://schemas.microsoft.com/office/powerpoint/2010/main" val="2242824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only one task this week, and it is an extended online discussion.  The scenario here represents one that we see frequently in the field.  In fact, there are likely many of you taking this course who may identify with the fictional Mr. Sanders.</a:t>
            </a:r>
          </a:p>
          <a:p>
            <a:br>
              <a:rPr lang="en-US" baseline="0" dirty="0"/>
            </a:br>
            <a:r>
              <a:rPr lang="en-US" baseline="0" dirty="0"/>
              <a:t>We’d like to engage in online discussion of the potential pitfalls of the approach described.  This is a great opportunity for you to ask questions of your colleagues and dig into some of the challenges behind connecting research to practice.  We plan to talk about what we read and hear in the online discussion during office hours and hope that we’ll wind up with some strong conversations.</a:t>
            </a:r>
            <a:endParaRPr lang="en-US" dirty="0"/>
          </a:p>
        </p:txBody>
      </p:sp>
    </p:spTree>
    <p:extLst>
      <p:ext uri="{BB962C8B-B14F-4D97-AF65-F5344CB8AC3E}">
        <p14:creationId xmlns:p14="http://schemas.microsoft.com/office/powerpoint/2010/main" val="3598279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2337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Shape 1410"/>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r>
              <a:rPr lang="en-US" b="0" dirty="0"/>
              <a:t>As</a:t>
            </a:r>
            <a:r>
              <a:rPr lang="en-US" b="0" baseline="0" dirty="0"/>
              <a:t> a reminder, phonics and word recognition are key areas of study in K, first, and second grades.</a:t>
            </a:r>
          </a:p>
          <a:p>
            <a:pPr lvl="0">
              <a:spcBef>
                <a:spcPts val="0"/>
              </a:spcBef>
              <a:buNone/>
            </a:pPr>
            <a:endParaRPr lang="en-US" b="0" baseline="0" dirty="0"/>
          </a:p>
          <a:p>
            <a:pPr lvl="0">
              <a:spcBef>
                <a:spcPts val="0"/>
              </a:spcBef>
              <a:buNone/>
            </a:pPr>
            <a:r>
              <a:rPr lang="en-US" b="0" baseline="0" dirty="0"/>
              <a:t>Take a moment to refresh your memory on the focus areas for this set of standards, or pause the webinar to look more closely at the grade-specific standards most applicable to your role.</a:t>
            </a:r>
            <a:endParaRPr lang="en-US" b="0" dirty="0"/>
          </a:p>
        </p:txBody>
      </p:sp>
      <p:sp>
        <p:nvSpPr>
          <p:cNvPr id="1411" name="Shape 141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431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94" name="Shape 694"/>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dirty="0">
                <a:solidFill>
                  <a:schemeClr val="dk1"/>
                </a:solidFill>
                <a:latin typeface="+mn-lt"/>
                <a:ea typeface="Arial"/>
                <a:cs typeface="Arial"/>
                <a:sym typeface="Arial"/>
              </a:rPr>
              <a:t>The connection between phonics and PA is critical.</a:t>
            </a:r>
          </a:p>
          <a:p>
            <a:pPr marL="171450" marR="0" lvl="0" indent="-171450" algn="l" rtl="0">
              <a:spcBef>
                <a:spcPts val="0"/>
              </a:spcBef>
              <a:spcAft>
                <a:spcPts val="0"/>
              </a:spcAft>
              <a:buClr>
                <a:schemeClr val="dk1"/>
              </a:buClr>
              <a:buSzPct val="100000"/>
              <a:buFont typeface="Arial"/>
              <a:buChar char="•"/>
            </a:pPr>
            <a:r>
              <a:rPr lang="en" sz="1100" b="0" i="0" u="none" strike="noStrike" cap="none" dirty="0">
                <a:solidFill>
                  <a:schemeClr val="dk1"/>
                </a:solidFill>
                <a:latin typeface="+mn-lt"/>
                <a:ea typeface="Arial"/>
                <a:cs typeface="Arial"/>
                <a:sym typeface="Arial"/>
              </a:rPr>
              <a:t>Reading is a process, not a series of disconnected parts.  As students move into phonics instruction, the connections they made between early PA skills and the sounds and spelling patterns found in letters will set them up for success.</a:t>
            </a:r>
          </a:p>
          <a:p>
            <a:pPr marL="171450" marR="0" lvl="0" indent="-171450" algn="l" rtl="0">
              <a:spcBef>
                <a:spcPts val="0"/>
              </a:spcBef>
              <a:buClr>
                <a:schemeClr val="dk1"/>
              </a:buClr>
              <a:buSzPct val="100000"/>
              <a:buFont typeface="Arial"/>
              <a:buChar char="•"/>
            </a:pPr>
            <a:r>
              <a:rPr lang="en" sz="1100" b="0" i="0" u="none" strike="noStrike" cap="none" dirty="0">
                <a:solidFill>
                  <a:schemeClr val="dk1"/>
                </a:solidFill>
                <a:latin typeface="+mn-lt"/>
                <a:ea typeface="Arial"/>
                <a:cs typeface="Arial"/>
                <a:sym typeface="Arial"/>
              </a:rPr>
              <a:t>At the same time, these two reinforce one another.  If students did not have strong PA instruction, this does not mean </a:t>
            </a:r>
            <a:r>
              <a:rPr lang="en-US" sz="1100" b="0" i="0" u="none" strike="noStrike" cap="none" dirty="0">
                <a:solidFill>
                  <a:schemeClr val="dk1"/>
                </a:solidFill>
                <a:latin typeface="+mn-lt"/>
                <a:ea typeface="Arial"/>
                <a:cs typeface="Arial"/>
                <a:sym typeface="Arial"/>
              </a:rPr>
              <a:t>you should </a:t>
            </a:r>
            <a:r>
              <a:rPr lang="en" sz="1100" b="0" i="0" u="none" strike="noStrike" cap="none" dirty="0">
                <a:solidFill>
                  <a:schemeClr val="dk1"/>
                </a:solidFill>
                <a:latin typeface="+mn-lt"/>
                <a:ea typeface="Arial"/>
                <a:cs typeface="Arial"/>
                <a:sym typeface="Arial"/>
              </a:rPr>
              <a:t>keep them from moving into phonics.  Just note that the two together reinforce the needs of an early reader.</a:t>
            </a:r>
          </a:p>
          <a:p>
            <a:pPr marL="0" marR="0" lvl="0" indent="0" algn="l" rtl="0">
              <a:spcBef>
                <a:spcPts val="0"/>
              </a:spcBef>
              <a:spcAft>
                <a:spcPts val="0"/>
              </a:spcAft>
              <a:buSzPct val="25000"/>
              <a:buNone/>
            </a:pPr>
            <a:endParaRPr lang="en" sz="1100" b="1" i="0" u="none" strike="noStrike" cap="none" dirty="0">
              <a:solidFill>
                <a:schemeClr val="dk1"/>
              </a:solidFill>
              <a:latin typeface="Arial"/>
              <a:ea typeface="Arial"/>
              <a:cs typeface="Arial"/>
              <a:sym typeface="Arial"/>
            </a:endParaRPr>
          </a:p>
          <a:p>
            <a:pPr marL="0" marR="0" lvl="0" indent="0" algn="l" rtl="0">
              <a:spcBef>
                <a:spcPts val="0"/>
              </a:spcBef>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736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8" name="Shape 748"/>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defTabSz="1219170" rtl="0" eaLnBrk="1" fontAlgn="auto" latinLnBrk="0" hangingPunct="1">
              <a:lnSpc>
                <a:spcPct val="100000"/>
              </a:lnSpc>
              <a:spcBef>
                <a:spcPts val="0"/>
              </a:spcBef>
              <a:spcAft>
                <a:spcPts val="0"/>
              </a:spcAft>
              <a:buClr>
                <a:schemeClr val="dk1"/>
              </a:buClr>
              <a:buSzTx/>
              <a:buFont typeface="Arial"/>
              <a:buNone/>
              <a:tabLst/>
              <a:defRPr/>
            </a:pPr>
            <a:r>
              <a:rPr lang="en-US" sz="1100" b="0" i="0" u="none" strike="noStrike" cap="none" dirty="0">
                <a:solidFill>
                  <a:schemeClr val="dk1"/>
                </a:solidFill>
                <a:latin typeface="Arial"/>
                <a:ea typeface="Arial"/>
                <a:cs typeface="Arial"/>
                <a:sym typeface="Arial"/>
              </a:rPr>
              <a:t>Let’s be sure we have a normed definition</a:t>
            </a:r>
            <a:r>
              <a:rPr lang="en-US" sz="1100" b="0" i="0" u="none" strike="noStrike" cap="none" baseline="0" dirty="0">
                <a:solidFill>
                  <a:schemeClr val="dk1"/>
                </a:solidFill>
                <a:latin typeface="Arial"/>
                <a:ea typeface="Arial"/>
                <a:cs typeface="Arial"/>
                <a:sym typeface="Arial"/>
              </a:rPr>
              <a:t> of phonics. </a:t>
            </a:r>
            <a:r>
              <a:rPr lang="en" b="1" dirty="0"/>
              <a:t>Phonics</a:t>
            </a:r>
            <a:r>
              <a:rPr lang="en" dirty="0"/>
              <a:t> is</a:t>
            </a:r>
            <a:r>
              <a:rPr lang="en" b="1" dirty="0"/>
              <a:t> </a:t>
            </a:r>
            <a:r>
              <a:rPr lang="en" dirty="0"/>
              <a:t>the relationship between the letters of written language and the sounds of spoken language.</a:t>
            </a:r>
          </a:p>
          <a:p>
            <a:pPr marL="0" marR="0" lvl="0" indent="0" algn="l" rtl="0">
              <a:spcBef>
                <a:spcPts val="0"/>
              </a:spcBef>
              <a:buClr>
                <a:schemeClr val="dk1"/>
              </a:buClr>
              <a:buFont typeface="Arial"/>
              <a:buNone/>
            </a:pPr>
            <a:endParaRPr lang="en-US" sz="11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Font typeface="Arial"/>
              <a:buNone/>
            </a:pPr>
            <a:endParaRPr lang="en-US"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99589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marL="0" indent="0">
              <a:spcBef>
                <a:spcPts val="0"/>
              </a:spcBef>
              <a:buNone/>
            </a:pPr>
            <a:r>
              <a:rPr lang="en-US" b="0" dirty="0"/>
              <a:t>Phonics is based on the </a:t>
            </a:r>
            <a:r>
              <a:rPr lang="en-US" b="1" dirty="0" err="1"/>
              <a:t>The</a:t>
            </a:r>
            <a:r>
              <a:rPr lang="en-US" b="1" dirty="0"/>
              <a:t> Alphabetic Principle:  </a:t>
            </a:r>
            <a:r>
              <a:rPr lang="en-US" dirty="0"/>
              <a:t>Letters and letter combinations are symbols that represent speech sounds in words.</a:t>
            </a:r>
          </a:p>
          <a:p>
            <a:pPr indent="-190495">
              <a:buNone/>
            </a:pPr>
            <a:endParaRPr lang="en-US" i="1" dirty="0"/>
          </a:p>
          <a:p>
            <a:pPr indent="-190495">
              <a:buNone/>
            </a:pPr>
            <a:r>
              <a:rPr lang="en-US" dirty="0"/>
              <a:t>Another</a:t>
            </a:r>
            <a:r>
              <a:rPr lang="en-US" baseline="0" dirty="0"/>
              <a:t> way to say this is t</a:t>
            </a:r>
            <a:r>
              <a:rPr lang="en-US" dirty="0"/>
              <a:t>he sounds of language are represented by letters and letter combinations.</a:t>
            </a:r>
          </a:p>
          <a:p>
            <a:pPr indent="-190495">
              <a:buNone/>
            </a:pPr>
            <a:endParaRPr lang="en-US" dirty="0"/>
          </a:p>
          <a:p>
            <a:pPr lvl="0">
              <a:spcBef>
                <a:spcPts val="0"/>
              </a:spcBef>
              <a:buNone/>
            </a:pPr>
            <a:r>
              <a:rPr lang="en-US" b="0" baseline="0" dirty="0"/>
              <a:t>b is a consonant phoneme, and oy is a vowel diphthong.  Together, they make the sounds in the word boy.</a:t>
            </a:r>
            <a:endParaRPr b="0" dirty="0"/>
          </a:p>
        </p:txBody>
      </p:sp>
      <p:sp>
        <p:nvSpPr>
          <p:cNvPr id="755" name="Shape 755"/>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4487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61" name="Shape 761"/>
          <p:cNvSpPr txBox="1">
            <a:spLocks noGrp="1"/>
          </p:cNvSpPr>
          <p:nvPr>
            <p:ph type="body" idx="1"/>
          </p:nvPr>
        </p:nvSpPr>
        <p:spPr>
          <a:xfrm>
            <a:off x="685802" y="4415791"/>
            <a:ext cx="5486399" cy="4183380"/>
          </a:xfrm>
          <a:prstGeom prst="rect">
            <a:avLst/>
          </a:prstGeom>
          <a:noFill/>
          <a:ln>
            <a:noFill/>
          </a:ln>
        </p:spPr>
        <p:txBody>
          <a:bodyPr lIns="91425" tIns="91425" rIns="91425" bIns="91425" anchor="t" anchorCtr="0">
            <a:noAutofit/>
          </a:bodyPr>
          <a:lstStyle/>
          <a:p>
            <a:pPr marL="0" marR="0" lvl="0" indent="0" algn="l" rtl="0">
              <a:spcBef>
                <a:spcPts val="0"/>
              </a:spcBef>
              <a:buSzPct val="25000"/>
              <a:buNone/>
            </a:pPr>
            <a:r>
              <a:rPr lang="en" sz="1100" b="0" i="0" u="none" strike="noStrike" cap="none" dirty="0">
                <a:solidFill>
                  <a:schemeClr val="dk1"/>
                </a:solidFill>
                <a:latin typeface="Arial"/>
                <a:ea typeface="Arial"/>
                <a:cs typeface="Arial"/>
                <a:sym typeface="Arial"/>
              </a:rPr>
              <a:t>Another way to think of it is that letters are pictures of sounds.</a:t>
            </a:r>
          </a:p>
          <a:p>
            <a:pPr marL="0" marR="0" lvl="0" indent="0" algn="l" rtl="0">
              <a:spcBef>
                <a:spcPts val="0"/>
              </a:spcBef>
              <a:buSzPct val="25000"/>
              <a:buNone/>
            </a:pPr>
            <a:endParaRPr lang="en" sz="11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 sz="1100" b="0" i="0" u="none" strike="noStrike" cap="none" dirty="0">
                <a:solidFill>
                  <a:schemeClr val="dk1"/>
                </a:solidFill>
                <a:latin typeface="Arial"/>
                <a:ea typeface="Arial"/>
                <a:cs typeface="Arial"/>
                <a:sym typeface="Arial"/>
              </a:rPr>
              <a:t>These ‘</a:t>
            </a:r>
            <a:r>
              <a:rPr lang="en-US" sz="1100" b="0" i="0" u="none" strike="noStrike" cap="none" dirty="0">
                <a:solidFill>
                  <a:schemeClr val="dk1"/>
                </a:solidFill>
                <a:latin typeface="Arial"/>
                <a:ea typeface="Arial"/>
                <a:cs typeface="Arial"/>
                <a:sym typeface="Arial"/>
              </a:rPr>
              <a:t>m’ and ‘s’ pictures are from Journeys’ “</a:t>
            </a:r>
            <a:r>
              <a:rPr lang="en-US" sz="1100" b="0" i="0" u="none" strike="noStrike" cap="none" dirty="0" err="1">
                <a:solidFill>
                  <a:schemeClr val="dk1"/>
                </a:solidFill>
                <a:latin typeface="Arial"/>
                <a:ea typeface="Arial"/>
                <a:cs typeface="Arial"/>
                <a:sym typeface="Arial"/>
              </a:rPr>
              <a:t>Alphafriends</a:t>
            </a:r>
            <a:r>
              <a:rPr lang="en-US" sz="1100" b="0" i="0" u="none" strike="noStrike" cap="none" dirty="0">
                <a:solidFill>
                  <a:schemeClr val="dk1"/>
                </a:solidFill>
                <a:latin typeface="Arial"/>
                <a:ea typeface="Arial"/>
                <a:cs typeface="Arial"/>
                <a:sym typeface="Arial"/>
              </a:rPr>
              <a:t>” picture cards. Kids first listen for the sounds and then they connect the sound /m/ to the letter ‘m’.</a:t>
            </a:r>
            <a:endParaRPr lang="en"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9108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txBox="1">
            <a:spLocks noGrp="1"/>
          </p:cNvSpPr>
          <p:nvPr>
            <p:ph type="body" idx="1"/>
          </p:nvPr>
        </p:nvSpPr>
        <p:spPr>
          <a:xfrm>
            <a:off x="701042" y="4387136"/>
            <a:ext cx="5608319" cy="4156234"/>
          </a:xfrm>
          <a:prstGeom prst="rect">
            <a:avLst/>
          </a:prstGeom>
          <a:noFill/>
          <a:ln>
            <a:noFill/>
          </a:ln>
        </p:spPr>
        <p:txBody>
          <a:bodyPr lIns="91425" tIns="91425" rIns="91425" bIns="91425" anchor="ctr" anchorCtr="0">
            <a:noAutofit/>
          </a:bodyPr>
          <a:lstStyle/>
          <a:p>
            <a:pPr lvl="0">
              <a:spcBef>
                <a:spcPts val="0"/>
              </a:spcBef>
              <a:buNone/>
            </a:pPr>
            <a:r>
              <a:rPr lang="en-US" dirty="0"/>
              <a:t>In</a:t>
            </a:r>
            <a:r>
              <a:rPr lang="en-US" baseline="0" dirty="0"/>
              <a:t> the last module, you were asked to discuss how phonemic awareness connects to these other literacy skills.  This connection is very important.  </a:t>
            </a:r>
          </a:p>
          <a:p>
            <a:pPr marL="495296" indent="-342900">
              <a:spcBef>
                <a:spcPts val="0"/>
              </a:spcBef>
            </a:pPr>
            <a:endParaRPr lang="en-US" dirty="0">
              <a:solidFill>
                <a:schemeClr val="accent2"/>
              </a:solidFill>
            </a:endParaRPr>
          </a:p>
          <a:p>
            <a:pPr marL="495296" indent="-342900">
              <a:spcBef>
                <a:spcPts val="0"/>
              </a:spcBef>
              <a:buFont typeface="Arial" panose="020B0604020202020204" pitchFamily="34" charset="0"/>
              <a:buChar char="•"/>
            </a:pPr>
            <a:r>
              <a:rPr lang="en-US" dirty="0">
                <a:solidFill>
                  <a:schemeClr val="accent2"/>
                </a:solidFill>
              </a:rPr>
              <a:t>Identifying</a:t>
            </a:r>
            <a:r>
              <a:rPr lang="en-US" dirty="0"/>
              <a:t> and </a:t>
            </a:r>
            <a:r>
              <a:rPr lang="en-US" dirty="0">
                <a:solidFill>
                  <a:schemeClr val="accent2"/>
                </a:solidFill>
              </a:rPr>
              <a:t>isolating phonemes </a:t>
            </a:r>
            <a:r>
              <a:rPr lang="en-US" dirty="0"/>
              <a:t>facilitates students’ ability to hear the </a:t>
            </a:r>
            <a:r>
              <a:rPr lang="en-US" dirty="0">
                <a:solidFill>
                  <a:schemeClr val="accent2"/>
                </a:solidFill>
              </a:rPr>
              <a:t>sounds that make up language.</a:t>
            </a:r>
          </a:p>
          <a:p>
            <a:pPr marL="323846" indent="-171450">
              <a:buSzPct val="25000"/>
              <a:buFont typeface="Arial" panose="020B0604020202020204" pitchFamily="34" charset="0"/>
              <a:buChar char="•"/>
            </a:pPr>
            <a:endParaRPr lang="en-US" dirty="0"/>
          </a:p>
          <a:p>
            <a:pPr marL="495296" indent="-342900">
              <a:buFont typeface="Arial" panose="020B0604020202020204" pitchFamily="34" charset="0"/>
              <a:buChar char="•"/>
            </a:pPr>
            <a:r>
              <a:rPr lang="en-US" dirty="0"/>
              <a:t>Hearing the </a:t>
            </a:r>
            <a:r>
              <a:rPr lang="en-US" dirty="0">
                <a:solidFill>
                  <a:schemeClr val="accent2"/>
                </a:solidFill>
              </a:rPr>
              <a:t>sounds of language </a:t>
            </a:r>
            <a:r>
              <a:rPr lang="en-US" dirty="0"/>
              <a:t>will facilitate students’ ability to </a:t>
            </a:r>
            <a:r>
              <a:rPr lang="en-US" dirty="0">
                <a:solidFill>
                  <a:schemeClr val="accent2"/>
                </a:solidFill>
              </a:rPr>
              <a:t>match language</a:t>
            </a:r>
            <a:r>
              <a:rPr lang="en-US" dirty="0"/>
              <a:t> to </a:t>
            </a:r>
            <a:r>
              <a:rPr lang="en-US" dirty="0">
                <a:solidFill>
                  <a:schemeClr val="accent2"/>
                </a:solidFill>
              </a:rPr>
              <a:t>print</a:t>
            </a:r>
            <a:r>
              <a:rPr lang="en-US" dirty="0"/>
              <a:t>. </a:t>
            </a:r>
          </a:p>
          <a:p>
            <a:pPr indent="-190495">
              <a:buFont typeface="Arial" panose="020B0604020202020204" pitchFamily="34" charset="0"/>
              <a:buChar char="•"/>
            </a:pPr>
            <a:endParaRPr lang="en-US" b="1" dirty="0"/>
          </a:p>
          <a:p>
            <a:pPr lvl="0">
              <a:spcBef>
                <a:spcPts val="0"/>
              </a:spcBef>
              <a:buNone/>
            </a:pPr>
            <a:endParaRPr lang="en-US" baseline="0" dirty="0"/>
          </a:p>
        </p:txBody>
      </p:sp>
      <p:sp>
        <p:nvSpPr>
          <p:cNvPr id="767" name="Shape 767"/>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70247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hyperlink" Target="http://www.achievethecor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2" name="Shape 6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Shape 6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4" name="Shape 6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65" name="Shape 6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66" name="Shape 6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232"/>
        <p:cNvGrpSpPr/>
        <p:nvPr/>
      </p:nvGrpSpPr>
      <p:grpSpPr>
        <a:xfrm>
          <a:off x="0" y="0"/>
          <a:ext cx="0" cy="0"/>
          <a:chOff x="0" y="0"/>
          <a:chExt cx="0" cy="0"/>
        </a:xfrm>
      </p:grpSpPr>
      <p:sp>
        <p:nvSpPr>
          <p:cNvPr id="233" name="Shape 233"/>
          <p:cNvSpPr>
            <a:spLocks noGrp="1"/>
          </p:cNvSpPr>
          <p:nvPr>
            <p:ph type="pic" idx="2"/>
          </p:nvPr>
        </p:nvSpPr>
        <p:spPr>
          <a:xfrm>
            <a:off x="4578349" y="3892045"/>
            <a:ext cx="4108451" cy="2234115"/>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4" name="Shape 234"/>
          <p:cNvSpPr>
            <a:spLocks noGrp="1"/>
          </p:cNvSpPr>
          <p:nvPr>
            <p:ph type="pic" idx="3"/>
          </p:nvPr>
        </p:nvSpPr>
        <p:spPr>
          <a:xfrm>
            <a:off x="4578349" y="1600200"/>
            <a:ext cx="4108451" cy="2234115"/>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5" name="Shape 23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36" name="Shape 236"/>
          <p:cNvSpPr txBox="1">
            <a:spLocks noGrp="1"/>
          </p:cNvSpPr>
          <p:nvPr>
            <p:ph type="body" idx="1"/>
          </p:nvPr>
        </p:nvSpPr>
        <p:spPr>
          <a:xfrm>
            <a:off x="457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body" idx="4"/>
          </p:nvPr>
        </p:nvSpPr>
        <p:spPr>
          <a:xfrm>
            <a:off x="4578349" y="5646681"/>
            <a:ext cx="41084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body" idx="5"/>
          </p:nvPr>
        </p:nvSpPr>
        <p:spPr>
          <a:xfrm>
            <a:off x="4578349" y="3354834"/>
            <a:ext cx="41084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Shape 239"/>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40" name="Shape 240"/>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41" name="Shape 24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42" name="Shape 24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wo Images">
    <p:spTree>
      <p:nvGrpSpPr>
        <p:cNvPr id="1" name="Shape 243"/>
        <p:cNvGrpSpPr/>
        <p:nvPr/>
      </p:nvGrpSpPr>
      <p:grpSpPr>
        <a:xfrm>
          <a:off x="0" y="0"/>
          <a:ext cx="0" cy="0"/>
          <a:chOff x="0" y="0"/>
          <a:chExt cx="0" cy="0"/>
        </a:xfrm>
      </p:grpSpPr>
      <p:sp>
        <p:nvSpPr>
          <p:cNvPr id="244" name="Shape 244"/>
          <p:cNvSpPr>
            <a:spLocks noGrp="1"/>
          </p:cNvSpPr>
          <p:nvPr>
            <p:ph type="pic" idx="2"/>
          </p:nvPr>
        </p:nvSpPr>
        <p:spPr>
          <a:xfrm>
            <a:off x="4616451" y="1600200"/>
            <a:ext cx="4070351" cy="4525963"/>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45" name="Shape 24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46" name="Shape 246"/>
          <p:cNvSpPr txBox="1">
            <a:spLocks noGrp="1"/>
          </p:cNvSpPr>
          <p:nvPr>
            <p:ph type="body" idx="1"/>
          </p:nvPr>
        </p:nvSpPr>
        <p:spPr>
          <a:xfrm>
            <a:off x="4616451" y="5646681"/>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7" name="Shape 247"/>
          <p:cNvSpPr>
            <a:spLocks noGrp="1"/>
          </p:cNvSpPr>
          <p:nvPr>
            <p:ph type="pic" idx="3"/>
          </p:nvPr>
        </p:nvSpPr>
        <p:spPr>
          <a:xfrm>
            <a:off x="457199" y="1600200"/>
            <a:ext cx="4073524" cy="4525963"/>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48" name="Shape 248"/>
          <p:cNvSpPr txBox="1">
            <a:spLocks noGrp="1"/>
          </p:cNvSpPr>
          <p:nvPr>
            <p:ph type="body" idx="4"/>
          </p:nvPr>
        </p:nvSpPr>
        <p:spPr>
          <a:xfrm>
            <a:off x="457199" y="5646681"/>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9" name="Shape 249"/>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50" name="Shape 250"/>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51" name="Shape 25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52" name="Shape 25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our Images">
    <p:spTree>
      <p:nvGrpSpPr>
        <p:cNvPr id="1" name="Shape 253"/>
        <p:cNvGrpSpPr/>
        <p:nvPr/>
      </p:nvGrpSpPr>
      <p:grpSpPr>
        <a:xfrm>
          <a:off x="0" y="0"/>
          <a:ext cx="0" cy="0"/>
          <a:chOff x="0" y="0"/>
          <a:chExt cx="0" cy="0"/>
        </a:xfrm>
      </p:grpSpPr>
      <p:sp>
        <p:nvSpPr>
          <p:cNvPr id="254" name="Shape 254"/>
          <p:cNvSpPr>
            <a:spLocks noGrp="1"/>
          </p:cNvSpPr>
          <p:nvPr>
            <p:ph type="pic" idx="2"/>
          </p:nvPr>
        </p:nvSpPr>
        <p:spPr>
          <a:xfrm>
            <a:off x="4616451" y="3892050"/>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5" name="Shape 255"/>
          <p:cNvSpPr>
            <a:spLocks noGrp="1"/>
          </p:cNvSpPr>
          <p:nvPr>
            <p:ph type="pic" idx="3"/>
          </p:nvPr>
        </p:nvSpPr>
        <p:spPr>
          <a:xfrm>
            <a:off x="4616451" y="1600205"/>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6" name="Shape 256"/>
          <p:cNvSpPr>
            <a:spLocks noGrp="1"/>
          </p:cNvSpPr>
          <p:nvPr>
            <p:ph type="pic" idx="4"/>
          </p:nvPr>
        </p:nvSpPr>
        <p:spPr>
          <a:xfrm>
            <a:off x="457199" y="1600205"/>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7" name="Shape 257"/>
          <p:cNvSpPr>
            <a:spLocks noGrp="1"/>
          </p:cNvSpPr>
          <p:nvPr>
            <p:ph type="pic" idx="5"/>
          </p:nvPr>
        </p:nvSpPr>
        <p:spPr>
          <a:xfrm>
            <a:off x="460374" y="3892050"/>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8" name="Shape 258"/>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59" name="Shape 259"/>
          <p:cNvSpPr txBox="1">
            <a:spLocks noGrp="1"/>
          </p:cNvSpPr>
          <p:nvPr>
            <p:ph type="body" idx="1"/>
          </p:nvPr>
        </p:nvSpPr>
        <p:spPr>
          <a:xfrm>
            <a:off x="4616451" y="5646681"/>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body" idx="6"/>
          </p:nvPr>
        </p:nvSpPr>
        <p:spPr>
          <a:xfrm>
            <a:off x="457199" y="5646681"/>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body" idx="7"/>
          </p:nvPr>
        </p:nvSpPr>
        <p:spPr>
          <a:xfrm>
            <a:off x="4616451" y="3354834"/>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body" idx="8"/>
          </p:nvPr>
        </p:nvSpPr>
        <p:spPr>
          <a:xfrm>
            <a:off x="454023" y="3354834"/>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3" name="Shape 26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64" name="Shape 26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65" name="Shape 26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66" name="Shape 26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able Page">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rgbClr val="3F3F39"/>
              </a:buClr>
              <a:buFont typeface="Lucida Sans"/>
              <a:buNone/>
              <a:defRPr sz="2100" b="0" i="0" u="none" strike="noStrike" cap="none">
                <a:solidFill>
                  <a:srgbClr val="3F3F39"/>
                </a:solidFill>
                <a:latin typeface="Lucida Sans"/>
                <a:ea typeface="Lucida Sans"/>
                <a:cs typeface="Lucida Sans"/>
                <a:sym typeface="Lucida San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22" name="Shape 122"/>
          <p:cNvSpPr/>
          <p:nvPr/>
        </p:nvSpPr>
        <p:spPr>
          <a:xfrm>
            <a:off x="1" y="6330471"/>
            <a:ext cx="9153069" cy="540226"/>
          </a:xfrm>
          <a:prstGeom prst="rect">
            <a:avLst/>
          </a:prstGeom>
          <a:solidFill>
            <a:srgbClr val="23593E"/>
          </a:solidFill>
          <a:ln>
            <a:noFill/>
          </a:ln>
        </p:spPr>
        <p:txBody>
          <a:bodyPr lIns="68569" tIns="34275" rIns="68569" bIns="34275" anchor="ctr" anchorCtr="0">
            <a:noAutofit/>
          </a:bodyPr>
          <a:lstStyle/>
          <a:p>
            <a:pPr marL="0" marR="0" lvl="0" indent="0" algn="ctr" rtl="0">
              <a:spcBef>
                <a:spcPts val="0"/>
              </a:spcBef>
              <a:buNone/>
            </a:pPr>
            <a:endParaRPr sz="1350" dirty="0">
              <a:solidFill>
                <a:schemeClr val="lt1"/>
              </a:solidFill>
              <a:latin typeface="Calibri"/>
              <a:ea typeface="Calibri"/>
              <a:cs typeface="Calibri"/>
              <a:sym typeface="Calibri"/>
            </a:endParaRPr>
          </a:p>
        </p:txBody>
      </p:sp>
      <p:sp>
        <p:nvSpPr>
          <p:cNvPr id="123" name="Shape 123"/>
          <p:cNvSpPr txBox="1"/>
          <p:nvPr/>
        </p:nvSpPr>
        <p:spPr>
          <a:xfrm>
            <a:off x="7571685" y="6483773"/>
            <a:ext cx="1458265" cy="246220"/>
          </a:xfrm>
          <a:prstGeom prst="rect">
            <a:avLst/>
          </a:prstGeom>
          <a:noFill/>
          <a:ln>
            <a:noFill/>
          </a:ln>
        </p:spPr>
        <p:txBody>
          <a:bodyPr lIns="68569" tIns="34275" rIns="68569" bIns="34275" anchor="t" anchorCtr="0">
            <a:noAutofit/>
          </a:bodyPr>
          <a:lstStyle/>
          <a:p>
            <a:pPr marL="0" marR="0" lvl="0" indent="0" algn="r" rtl="0">
              <a:spcBef>
                <a:spcPts val="0"/>
              </a:spcBef>
              <a:buSzPct val="25000"/>
              <a:buNone/>
            </a:pPr>
            <a:r>
              <a:rPr lang="en-US" sz="750" dirty="0">
                <a:solidFill>
                  <a:srgbClr val="FFFFFF"/>
                </a:solidFill>
                <a:latin typeface="Lucida Sans"/>
                <a:ea typeface="Lucida Sans"/>
                <a:cs typeface="Lucida Sans"/>
                <a:sym typeface="Lucida Sans"/>
              </a:rPr>
              <a:t>PAGE </a:t>
            </a:r>
            <a:fld id="{00000000-1234-1234-1234-123412341234}" type="slidenum">
              <a:rPr lang="en-US" sz="750">
                <a:solidFill>
                  <a:srgbClr val="FFFFFF"/>
                </a:solidFill>
                <a:latin typeface="Lucida Sans"/>
                <a:ea typeface="Lucida Sans"/>
                <a:cs typeface="Lucida Sans"/>
                <a:sym typeface="Lucida Sans"/>
              </a:rPr>
              <a:pPr marL="0" marR="0" lvl="0" indent="0" algn="r" rtl="0">
                <a:spcBef>
                  <a:spcPts val="0"/>
                </a:spcBef>
                <a:buSzPct val="25000"/>
                <a:buNone/>
              </a:pPr>
              <a:t>‹#›</a:t>
            </a:fld>
            <a:r>
              <a:rPr lang="en-US" sz="750" dirty="0">
                <a:solidFill>
                  <a:srgbClr val="FFFFFF"/>
                </a:solidFill>
                <a:latin typeface="Lucida Sans"/>
                <a:ea typeface="Lucida Sans"/>
                <a:cs typeface="Lucida Sans"/>
                <a:sym typeface="Lucida Sans"/>
              </a:rPr>
              <a:t> </a:t>
            </a:r>
          </a:p>
        </p:txBody>
      </p:sp>
      <p:pic>
        <p:nvPicPr>
          <p:cNvPr id="124" name="Shape 124" descr="footer_saporg_white_horiz.pdf"/>
          <p:cNvPicPr preferRelativeResize="0"/>
          <p:nvPr/>
        </p:nvPicPr>
        <p:blipFill rotWithShape="1">
          <a:blip r:embed="rId2">
            <a:alphaModFix/>
          </a:blip>
          <a:srcRect/>
          <a:stretch/>
        </p:blipFill>
        <p:spPr>
          <a:xfrm>
            <a:off x="75409" y="6436277"/>
            <a:ext cx="5476304" cy="338159"/>
          </a:xfrm>
          <a:prstGeom prst="rect">
            <a:avLst/>
          </a:prstGeom>
          <a:noFill/>
          <a:ln>
            <a:noFill/>
          </a:ln>
        </p:spPr>
      </p:pic>
      <p:sp>
        <p:nvSpPr>
          <p:cNvPr id="125" name="Shape 125">
            <a:hlinkClick r:id="rId3"/>
          </p:cNvPr>
          <p:cNvSpPr/>
          <p:nvPr/>
        </p:nvSpPr>
        <p:spPr>
          <a:xfrm>
            <a:off x="3542586" y="6519777"/>
            <a:ext cx="1906868" cy="175585"/>
          </a:xfrm>
          <a:prstGeom prst="rect">
            <a:avLst/>
          </a:prstGeom>
          <a:noFill/>
          <a:ln>
            <a:noFill/>
          </a:ln>
          <a:effectLst>
            <a:outerShdw blurRad="39999" dist="23000" dir="5400000" rotWithShape="0">
              <a:srgbClr val="000000">
                <a:alpha val="34901"/>
              </a:srgbClr>
            </a:outerShdw>
          </a:effectLst>
        </p:spPr>
        <p:txBody>
          <a:bodyPr lIns="68569" tIns="34275" rIns="68569" bIns="34275" anchor="ctr" anchorCtr="0">
            <a:noAutofit/>
          </a:bodyPr>
          <a:lstStyle/>
          <a:p>
            <a:pPr marL="0" marR="0" lvl="0" indent="0" algn="ctr" rtl="0">
              <a:spcBef>
                <a:spcPts val="0"/>
              </a:spcBef>
              <a:buNone/>
            </a:pPr>
            <a:endParaRPr sz="135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380263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ection Header 1">
    <p:spTree>
      <p:nvGrpSpPr>
        <p:cNvPr id="1" name="Shape 92"/>
        <p:cNvGrpSpPr/>
        <p:nvPr/>
      </p:nvGrpSpPr>
      <p:grpSpPr>
        <a:xfrm>
          <a:off x="0" y="0"/>
          <a:ext cx="0" cy="0"/>
          <a:chOff x="0" y="0"/>
          <a:chExt cx="0" cy="0"/>
        </a:xfrm>
      </p:grpSpPr>
      <p:sp>
        <p:nvSpPr>
          <p:cNvPr id="93" name="Shape 93"/>
          <p:cNvSpPr/>
          <p:nvPr/>
        </p:nvSpPr>
        <p:spPr>
          <a:xfrm>
            <a:off x="0" y="0"/>
            <a:ext cx="9144000" cy="6858000"/>
          </a:xfrm>
          <a:prstGeom prst="rect">
            <a:avLst/>
          </a:prstGeom>
          <a:solidFill>
            <a:srgbClr val="24593B"/>
          </a:solidFill>
          <a:ln>
            <a:noFill/>
          </a:ln>
          <a:effectLst>
            <a:outerShdw blurRad="39999" dist="23000" dir="5400000" rotWithShape="0">
              <a:srgbClr val="000000">
                <a:alpha val="34901"/>
              </a:srgbClr>
            </a:outerShdw>
          </a:effectLst>
        </p:spPr>
        <p:txBody>
          <a:bodyPr lIns="68569" tIns="34275" rIns="68569" bIns="34275" anchor="ctr" anchorCtr="0">
            <a:noAutofit/>
          </a:bodyPr>
          <a:lstStyle/>
          <a:p>
            <a:pPr marL="0" marR="0" lvl="0" indent="0" algn="ctr" rtl="0">
              <a:spcBef>
                <a:spcPts val="0"/>
              </a:spcBef>
              <a:buNone/>
            </a:pPr>
            <a:endParaRPr sz="1350" dirty="0">
              <a:solidFill>
                <a:schemeClr val="lt1"/>
              </a:solidFill>
              <a:latin typeface="Calibri"/>
              <a:ea typeface="Calibri"/>
              <a:cs typeface="Calibri"/>
              <a:sym typeface="Calibri"/>
            </a:endParaRPr>
          </a:p>
        </p:txBody>
      </p:sp>
      <p:sp>
        <p:nvSpPr>
          <p:cNvPr id="94" name="Shape 94"/>
          <p:cNvSpPr txBox="1"/>
          <p:nvPr/>
        </p:nvSpPr>
        <p:spPr>
          <a:xfrm>
            <a:off x="115460" y="2306252"/>
            <a:ext cx="3793677" cy="1933091"/>
          </a:xfrm>
          <a:prstGeom prst="rect">
            <a:avLst/>
          </a:prstGeom>
          <a:noFill/>
          <a:ln>
            <a:noFill/>
          </a:ln>
        </p:spPr>
        <p:txBody>
          <a:bodyPr lIns="68569" tIns="34275" rIns="68569" bIns="34275" anchor="ctr" anchorCtr="0">
            <a:noAutofit/>
          </a:bodyPr>
          <a:lstStyle/>
          <a:p>
            <a:pPr marL="0" marR="0" lvl="0" indent="0" algn="l" rtl="0">
              <a:spcBef>
                <a:spcPts val="0"/>
              </a:spcBef>
              <a:buClr>
                <a:schemeClr val="dk1"/>
              </a:buClr>
              <a:buFont typeface="Calibri"/>
              <a:buNone/>
            </a:pPr>
            <a:endParaRPr sz="2400" dirty="0">
              <a:solidFill>
                <a:schemeClr val="dk1"/>
              </a:solidFill>
              <a:latin typeface="Lucida Sans"/>
              <a:ea typeface="Lucida Sans"/>
              <a:cs typeface="Lucida Sans"/>
              <a:sym typeface="Lucida Sans"/>
            </a:endParaRPr>
          </a:p>
        </p:txBody>
      </p:sp>
      <p:sp>
        <p:nvSpPr>
          <p:cNvPr id="95" name="Shape 95"/>
          <p:cNvSpPr txBox="1"/>
          <p:nvPr/>
        </p:nvSpPr>
        <p:spPr>
          <a:xfrm>
            <a:off x="115460" y="2952694"/>
            <a:ext cx="3793677" cy="1933091"/>
          </a:xfrm>
          <a:prstGeom prst="rect">
            <a:avLst/>
          </a:prstGeom>
          <a:noFill/>
          <a:ln>
            <a:noFill/>
          </a:ln>
        </p:spPr>
        <p:txBody>
          <a:bodyPr lIns="68569" tIns="34275" rIns="68569" bIns="34275" anchor="ctr" anchorCtr="0">
            <a:noAutofit/>
          </a:bodyPr>
          <a:lstStyle/>
          <a:p>
            <a:pPr marL="0" marR="0" lvl="0" indent="0" algn="l" rtl="0">
              <a:spcBef>
                <a:spcPts val="0"/>
              </a:spcBef>
              <a:buClr>
                <a:schemeClr val="dk1"/>
              </a:buClr>
              <a:buFont typeface="Calibri"/>
              <a:buNone/>
            </a:pPr>
            <a:endParaRPr sz="2400" dirty="0">
              <a:solidFill>
                <a:schemeClr val="dk1"/>
              </a:solidFill>
              <a:latin typeface="Lucida Sans"/>
              <a:ea typeface="Lucida Sans"/>
              <a:cs typeface="Lucida Sans"/>
              <a:sym typeface="Lucida Sans"/>
            </a:endParaRPr>
          </a:p>
        </p:txBody>
      </p:sp>
      <p:sp>
        <p:nvSpPr>
          <p:cNvPr id="96" name="Shape 96"/>
          <p:cNvSpPr txBox="1"/>
          <p:nvPr/>
        </p:nvSpPr>
        <p:spPr>
          <a:xfrm>
            <a:off x="115460" y="2306252"/>
            <a:ext cx="3793677" cy="1933091"/>
          </a:xfrm>
          <a:prstGeom prst="rect">
            <a:avLst/>
          </a:prstGeom>
          <a:noFill/>
          <a:ln>
            <a:noFill/>
          </a:ln>
        </p:spPr>
        <p:txBody>
          <a:bodyPr lIns="68569" tIns="34275" rIns="68569" bIns="34275" anchor="ctr" anchorCtr="0">
            <a:noAutofit/>
          </a:bodyPr>
          <a:lstStyle/>
          <a:p>
            <a:pPr marL="0" marR="0" lvl="0" indent="0" algn="l" rtl="0">
              <a:spcBef>
                <a:spcPts val="0"/>
              </a:spcBef>
              <a:buClr>
                <a:schemeClr val="dk1"/>
              </a:buClr>
              <a:buFont typeface="Calibri"/>
              <a:buNone/>
            </a:pPr>
            <a:endParaRPr sz="2400" dirty="0">
              <a:solidFill>
                <a:schemeClr val="dk1"/>
              </a:solidFill>
              <a:latin typeface="Lucida Sans"/>
              <a:ea typeface="Lucida Sans"/>
              <a:cs typeface="Lucida Sans"/>
              <a:sym typeface="Lucida Sans"/>
            </a:endParaRPr>
          </a:p>
        </p:txBody>
      </p:sp>
      <p:sp>
        <p:nvSpPr>
          <p:cNvPr id="97" name="Shape 97"/>
          <p:cNvSpPr txBox="1"/>
          <p:nvPr/>
        </p:nvSpPr>
        <p:spPr>
          <a:xfrm>
            <a:off x="115460" y="2952694"/>
            <a:ext cx="3793677" cy="1933091"/>
          </a:xfrm>
          <a:prstGeom prst="rect">
            <a:avLst/>
          </a:prstGeom>
          <a:noFill/>
          <a:ln>
            <a:noFill/>
          </a:ln>
        </p:spPr>
        <p:txBody>
          <a:bodyPr lIns="68569" tIns="34275" rIns="68569" bIns="34275" anchor="ctr" anchorCtr="0">
            <a:noAutofit/>
          </a:bodyPr>
          <a:lstStyle/>
          <a:p>
            <a:pPr marL="0" marR="0" lvl="0" indent="0" algn="l" rtl="0">
              <a:spcBef>
                <a:spcPts val="0"/>
              </a:spcBef>
              <a:buClr>
                <a:schemeClr val="dk1"/>
              </a:buClr>
              <a:buFont typeface="Calibri"/>
              <a:buNone/>
            </a:pPr>
            <a:endParaRPr sz="2400" dirty="0">
              <a:solidFill>
                <a:schemeClr val="dk1"/>
              </a:solidFill>
              <a:latin typeface="Lucida Sans"/>
              <a:ea typeface="Lucida Sans"/>
              <a:cs typeface="Lucida Sans"/>
              <a:sym typeface="Lucida Sans"/>
            </a:endParaRPr>
          </a:p>
        </p:txBody>
      </p:sp>
      <p:sp>
        <p:nvSpPr>
          <p:cNvPr id="98" name="Shape 98"/>
          <p:cNvSpPr txBox="1">
            <a:spLocks noGrp="1"/>
          </p:cNvSpPr>
          <p:nvPr>
            <p:ph type="title"/>
          </p:nvPr>
        </p:nvSpPr>
        <p:spPr>
          <a:xfrm>
            <a:off x="216568" y="2829677"/>
            <a:ext cx="8620551" cy="868362"/>
          </a:xfrm>
          <a:prstGeom prst="rect">
            <a:avLst/>
          </a:prstGeom>
          <a:solidFill>
            <a:schemeClr val="lt1">
              <a:alpha val="80000"/>
            </a:schemeClr>
          </a:solidFill>
          <a:ln>
            <a:noFill/>
          </a:ln>
        </p:spPr>
        <p:txBody>
          <a:bodyPr lIns="91425" tIns="91425" rIns="91425" bIns="91425" anchor="ctr" anchorCtr="0"/>
          <a:lstStyle>
            <a:lvl1pPr marL="0" marR="0" lvl="0" indent="0" algn="l" rtl="0">
              <a:spcBef>
                <a:spcPts val="0"/>
              </a:spcBef>
              <a:buClr>
                <a:srgbClr val="23593E"/>
              </a:buClr>
              <a:buFont typeface="Lucida Sans"/>
              <a:buNone/>
              <a:defRPr sz="2400" b="0" i="0" u="none" strike="noStrike" cap="none">
                <a:solidFill>
                  <a:srgbClr val="23593E"/>
                </a:solidFill>
                <a:latin typeface="Lucida Sans"/>
                <a:ea typeface="Lucida Sans"/>
                <a:cs typeface="Lucida Sans"/>
                <a:sym typeface="Lucida San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Tree>
    <p:extLst>
      <p:ext uri="{BB962C8B-B14F-4D97-AF65-F5344CB8AC3E}">
        <p14:creationId xmlns:p14="http://schemas.microsoft.com/office/powerpoint/2010/main" val="1186303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 SAP">
    <p:spTree>
      <p:nvGrpSpPr>
        <p:cNvPr id="1" name=""/>
        <p:cNvGrpSpPr/>
        <p:nvPr/>
      </p:nvGrpSpPr>
      <p:grpSpPr>
        <a:xfrm>
          <a:off x="0" y="0"/>
          <a:ext cx="0" cy="0"/>
          <a:chOff x="0" y="0"/>
          <a:chExt cx="0" cy="0"/>
        </a:xfrm>
      </p:grpSpPr>
      <p:sp>
        <p:nvSpPr>
          <p:cNvPr id="10" name="Title 1"/>
          <p:cNvSpPr>
            <a:spLocks noGrp="1"/>
          </p:cNvSpPr>
          <p:nvPr>
            <p:ph type="ctrTitle"/>
          </p:nvPr>
        </p:nvSpPr>
        <p:spPr>
          <a:xfrm>
            <a:off x="219320" y="2362434"/>
            <a:ext cx="8785850" cy="1470025"/>
          </a:xfrm>
        </p:spPr>
        <p:txBody>
          <a:bodyPr>
            <a:normAutofit/>
          </a:bodyPr>
          <a:lstStyle>
            <a:lvl1pPr>
              <a:defRPr sz="3200">
                <a:solidFill>
                  <a:schemeClr val="tx1"/>
                </a:solidFill>
              </a:defRPr>
            </a:lvl1pPr>
          </a:lstStyle>
          <a:p>
            <a:r>
              <a:rPr lang="en-US" dirty="0"/>
              <a:t>Click to edit Master title style</a:t>
            </a:r>
          </a:p>
        </p:txBody>
      </p:sp>
      <p:sp>
        <p:nvSpPr>
          <p:cNvPr id="11" name="Subtitle 2"/>
          <p:cNvSpPr>
            <a:spLocks noGrp="1"/>
          </p:cNvSpPr>
          <p:nvPr>
            <p:ph type="subTitle" idx="1"/>
          </p:nvPr>
        </p:nvSpPr>
        <p:spPr>
          <a:xfrm>
            <a:off x="219317" y="3835562"/>
            <a:ext cx="8785852"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Rectangle 12"/>
          <p:cNvSpPr/>
          <p:nvPr userDrawn="1"/>
        </p:nvSpPr>
        <p:spPr>
          <a:xfrm>
            <a:off x="-1" y="1737612"/>
            <a:ext cx="9144000" cy="111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725305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3" name="Picture 2" descr="green_texture_compresse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7"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2" name="Title 1"/>
          <p:cNvSpPr txBox="1">
            <a:spLocks/>
          </p:cNvSpPr>
          <p:nvPr userDrawn="1"/>
        </p:nvSpPr>
        <p:spPr>
          <a:xfrm>
            <a:off x="216568" y="2852946"/>
            <a:ext cx="8620552" cy="876843"/>
          </a:xfrm>
          <a:prstGeom prst="rect">
            <a:avLst/>
          </a:prstGeom>
          <a:no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23593E"/>
              </a:solidFill>
              <a:latin typeface="Lucida Sans"/>
              <a:cs typeface="Lucida Sans"/>
            </a:endParaRPr>
          </a:p>
        </p:txBody>
      </p:sp>
      <p:sp>
        <p:nvSpPr>
          <p:cNvPr id="4" name="Title 3"/>
          <p:cNvSpPr>
            <a:spLocks noGrp="1"/>
          </p:cNvSpPr>
          <p:nvPr>
            <p:ph type="title"/>
          </p:nvPr>
        </p:nvSpPr>
        <p:spPr>
          <a:xfrm>
            <a:off x="219320" y="2852946"/>
            <a:ext cx="8617800" cy="876843"/>
          </a:xfrm>
        </p:spPr>
        <p:txBody>
          <a:bodyPr/>
          <a:lstStyle>
            <a:lvl1pPr>
              <a:defRPr>
                <a:solidFill>
                  <a:schemeClr val="bg1"/>
                </a:solidFill>
              </a:defRPr>
            </a:lvl1pPr>
          </a:lstStyle>
          <a:p>
            <a:r>
              <a:rPr lang="en-US" dirty="0"/>
              <a:t>Click to edit Master 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080" y="492399"/>
            <a:ext cx="1363579" cy="541772"/>
          </a:xfrm>
          <a:prstGeom prst="rect">
            <a:avLst/>
          </a:prstGeom>
        </p:spPr>
      </p:pic>
    </p:spTree>
    <p:extLst>
      <p:ext uri="{BB962C8B-B14F-4D97-AF65-F5344CB8AC3E}">
        <p14:creationId xmlns:p14="http://schemas.microsoft.com/office/powerpoint/2010/main" val="159047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6" name="Shape 76"/>
          <p:cNvSpPr txBox="1">
            <a:spLocks noGrp="1"/>
          </p:cNvSpPr>
          <p:nvPr>
            <p:ph type="body" idx="1"/>
          </p:nvPr>
        </p:nvSpPr>
        <p:spPr>
          <a:xfrm>
            <a:off x="457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2"/>
          </p:nvPr>
        </p:nvSpPr>
        <p:spPr>
          <a:xfrm>
            <a:off x="4648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9" name="Shape 79"/>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80" name="Shape 80"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81" name="Shape 81">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dy Copy (Url Only)">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3" name="Shape 9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Shape 94"/>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1800" b="0" i="0" u="none" strike="noStrike" cap="none">
                <a:solidFill>
                  <a:schemeClr val="lt1"/>
                </a:solidFill>
                <a:latin typeface="Calibri"/>
                <a:ea typeface="Calibri"/>
                <a:cs typeface="Calibri"/>
                <a:sym typeface="Calibri"/>
              </a:rPr>
              <a:t> </a:t>
            </a:r>
          </a:p>
        </p:txBody>
      </p:sp>
      <p:pic>
        <p:nvPicPr>
          <p:cNvPr id="95" name="Shape 95" descr="ATC_org.pdf"/>
          <p:cNvPicPr preferRelativeResize="0"/>
          <p:nvPr/>
        </p:nvPicPr>
        <p:blipFill rotWithShape="1">
          <a:blip r:embed="rId2">
            <a:alphaModFix/>
          </a:blip>
          <a:srcRect/>
          <a:stretch/>
        </p:blipFill>
        <p:spPr>
          <a:xfrm>
            <a:off x="140803" y="6519775"/>
            <a:ext cx="1974668" cy="159613"/>
          </a:xfrm>
          <a:prstGeom prst="rect">
            <a:avLst/>
          </a:prstGeom>
          <a:noFill/>
          <a:ln>
            <a:noFill/>
          </a:ln>
        </p:spPr>
      </p:pic>
      <p:sp>
        <p:nvSpPr>
          <p:cNvPr id="96" name="Shape 96"/>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sp>
        <p:nvSpPr>
          <p:cNvPr id="97" name="Shape 97">
            <a:hlinkClick r:id="rId3"/>
          </p:cNvPr>
          <p:cNvSpPr/>
          <p:nvPr/>
        </p:nvSpPr>
        <p:spPr>
          <a:xfrm>
            <a:off x="195231" y="6519775"/>
            <a:ext cx="1920244" cy="159613"/>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128"/>
        <p:cNvGrpSpPr/>
        <p:nvPr/>
      </p:nvGrpSpPr>
      <p:grpSpPr>
        <a:xfrm>
          <a:off x="0" y="0"/>
          <a:ext cx="0" cy="0"/>
          <a:chOff x="0" y="0"/>
          <a:chExt cx="0" cy="0"/>
        </a:xfrm>
      </p:grpSpPr>
      <p:sp>
        <p:nvSpPr>
          <p:cNvPr id="129" name="Shape 129"/>
          <p:cNvSpPr/>
          <p:nvPr/>
        </p:nvSpPr>
        <p:spPr>
          <a:xfrm>
            <a:off x="0" y="0"/>
            <a:ext cx="9144000" cy="6858000"/>
          </a:xfrm>
          <a:prstGeom prst="rect">
            <a:avLst/>
          </a:prstGeom>
          <a:solidFill>
            <a:srgbClr val="A9B0AC"/>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0" name="Shape 130"/>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1" name="Shape 131"/>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2" name="Shape 132"/>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3" name="Shape 133"/>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4" name="Shape 134"/>
          <p:cNvSpPr txBox="1">
            <a:spLocks noGrp="1"/>
          </p:cNvSpPr>
          <p:nvPr>
            <p:ph type="title"/>
          </p:nvPr>
        </p:nvSpPr>
        <p:spPr>
          <a:xfrm>
            <a:off x="216569" y="2829681"/>
            <a:ext cx="8620551" cy="868361"/>
          </a:xfrm>
          <a:prstGeom prst="rect">
            <a:avLst/>
          </a:prstGeom>
          <a:solidFill>
            <a:schemeClr val="lt1">
              <a:alpha val="80000"/>
            </a:schemeClr>
          </a:solid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32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135"/>
        <p:cNvGrpSpPr/>
        <p:nvPr/>
      </p:nvGrpSpPr>
      <p:grpSpPr>
        <a:xfrm>
          <a:off x="0" y="0"/>
          <a:ext cx="0" cy="0"/>
          <a:chOff x="0" y="0"/>
          <a:chExt cx="0" cy="0"/>
        </a:xfrm>
      </p:grpSpPr>
      <p:sp>
        <p:nvSpPr>
          <p:cNvPr id="136" name="Shape 136"/>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7" name="Shape 137"/>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sp>
        <p:nvSpPr>
          <p:cNvPr id="138" name="Shape 138"/>
          <p:cNvSpPr txBox="1">
            <a:spLocks noGrp="1"/>
          </p:cNvSpPr>
          <p:nvPr>
            <p:ph type="title"/>
          </p:nvPr>
        </p:nvSpPr>
        <p:spPr>
          <a:xfrm>
            <a:off x="214314" y="2914649"/>
            <a:ext cx="367506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28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39" name="Shape 139"/>
          <p:cNvSpPr txBox="1">
            <a:spLocks noGrp="1"/>
          </p:cNvSpPr>
          <p:nvPr>
            <p:ph type="body" idx="1"/>
          </p:nvPr>
        </p:nvSpPr>
        <p:spPr>
          <a:xfrm>
            <a:off x="4624614" y="1858450"/>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body" idx="2"/>
          </p:nvPr>
        </p:nvSpPr>
        <p:spPr>
          <a:xfrm>
            <a:off x="7209513" y="1858450"/>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body" idx="3"/>
          </p:nvPr>
        </p:nvSpPr>
        <p:spPr>
          <a:xfrm>
            <a:off x="4624614" y="240063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body" idx="4"/>
          </p:nvPr>
        </p:nvSpPr>
        <p:spPr>
          <a:xfrm>
            <a:off x="7209513" y="240063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body" idx="5"/>
          </p:nvPr>
        </p:nvSpPr>
        <p:spPr>
          <a:xfrm>
            <a:off x="4624614" y="295502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body" idx="6"/>
          </p:nvPr>
        </p:nvSpPr>
        <p:spPr>
          <a:xfrm>
            <a:off x="7209513" y="295502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7"/>
          </p:nvPr>
        </p:nvSpPr>
        <p:spPr>
          <a:xfrm>
            <a:off x="4624614" y="350941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body" idx="8"/>
          </p:nvPr>
        </p:nvSpPr>
        <p:spPr>
          <a:xfrm>
            <a:off x="7209513" y="350941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body" idx="9"/>
          </p:nvPr>
        </p:nvSpPr>
        <p:spPr>
          <a:xfrm>
            <a:off x="4624614" y="4063802"/>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body" idx="13"/>
          </p:nvPr>
        </p:nvSpPr>
        <p:spPr>
          <a:xfrm>
            <a:off x="7209513" y="4063802"/>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body" idx="14"/>
          </p:nvPr>
        </p:nvSpPr>
        <p:spPr>
          <a:xfrm>
            <a:off x="4624614" y="4618189"/>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body" idx="15"/>
          </p:nvPr>
        </p:nvSpPr>
        <p:spPr>
          <a:xfrm>
            <a:off x="7209513" y="4618189"/>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51" name="Shape 15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152" name="Shape 15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168"/>
        <p:cNvGrpSpPr/>
        <p:nvPr/>
      </p:nvGrpSpPr>
      <p:grpSpPr>
        <a:xfrm>
          <a:off x="0" y="0"/>
          <a:ext cx="0" cy="0"/>
          <a:chOff x="0" y="0"/>
          <a:chExt cx="0" cy="0"/>
        </a:xfrm>
      </p:grpSpPr>
      <p:pic>
        <p:nvPicPr>
          <p:cNvPr id="169" name="Shape 169" descr="green_texture_compressed_crop.jpg"/>
          <p:cNvPicPr preferRelativeResize="0"/>
          <p:nvPr/>
        </p:nvPicPr>
        <p:blipFill rotWithShape="1">
          <a:blip r:embed="rId2">
            <a:alphaModFix/>
          </a:blip>
          <a:srcRect/>
          <a:stretch/>
        </p:blipFill>
        <p:spPr>
          <a:xfrm>
            <a:off x="0" y="1874135"/>
            <a:ext cx="9144000" cy="3131363"/>
          </a:xfrm>
          <a:prstGeom prst="rect">
            <a:avLst/>
          </a:prstGeom>
          <a:noFill/>
          <a:ln>
            <a:noFill/>
          </a:ln>
        </p:spPr>
      </p:pic>
      <p:pic>
        <p:nvPicPr>
          <p:cNvPr id="170" name="Shape 170" descr="SAP_logo_RGB.pdf"/>
          <p:cNvPicPr preferRelativeResize="0"/>
          <p:nvPr/>
        </p:nvPicPr>
        <p:blipFill rotWithShape="1">
          <a:blip r:embed="rId3">
            <a:alphaModFix/>
          </a:blip>
          <a:srcRect/>
          <a:stretch/>
        </p:blipFill>
        <p:spPr>
          <a:xfrm>
            <a:off x="219320" y="225995"/>
            <a:ext cx="1640437" cy="808048"/>
          </a:xfrm>
          <a:prstGeom prst="rect">
            <a:avLst/>
          </a:prstGeom>
          <a:noFill/>
          <a:ln>
            <a:noFill/>
          </a:ln>
        </p:spPr>
      </p:pic>
      <p:sp>
        <p:nvSpPr>
          <p:cNvPr id="171" name="Shape 171"/>
          <p:cNvSpPr txBox="1">
            <a:spLocks noGrp="1"/>
          </p:cNvSpPr>
          <p:nvPr>
            <p:ph type="ctrTitle"/>
          </p:nvPr>
        </p:nvSpPr>
        <p:spPr>
          <a:xfrm>
            <a:off x="219317" y="2362437"/>
            <a:ext cx="8785851" cy="1470023"/>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Lucida Sans"/>
              <a:buNone/>
              <a:defRPr sz="3200" b="0" i="0" u="none" strike="noStrike" cap="none">
                <a:solidFill>
                  <a:srgbClr val="FFFFFF"/>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2" name="Shape 172"/>
          <p:cNvSpPr txBox="1">
            <a:spLocks noGrp="1"/>
          </p:cNvSpPr>
          <p:nvPr>
            <p:ph type="subTitle" idx="1"/>
          </p:nvPr>
        </p:nvSpPr>
        <p:spPr>
          <a:xfrm>
            <a:off x="219316" y="3835562"/>
            <a:ext cx="8785851" cy="792404"/>
          </a:xfrm>
          <a:prstGeom prst="rect">
            <a:avLst/>
          </a:prstGeom>
          <a:noFill/>
          <a:ln>
            <a:noFill/>
          </a:ln>
        </p:spPr>
        <p:txBody>
          <a:bodyPr lIns="91425" tIns="91425" rIns="91425" bIns="91425" anchor="t" anchorCtr="0"/>
          <a:lstStyle>
            <a:lvl1pPr marL="0" marR="0" lvl="0" indent="0" algn="l" rtl="0">
              <a:lnSpc>
                <a:spcPct val="100000"/>
              </a:lnSpc>
              <a:spcBef>
                <a:spcPts val="480"/>
              </a:spcBef>
              <a:spcAft>
                <a:spcPts val="0"/>
              </a:spcAft>
              <a:buClr>
                <a:srgbClr val="24593B"/>
              </a:buClr>
              <a:buFont typeface="Arial"/>
              <a:buNone/>
              <a:defRPr sz="2400" b="0" i="0" u="none" strike="noStrike" cap="none">
                <a:solidFill>
                  <a:srgbClr val="24593B"/>
                </a:solidFill>
                <a:latin typeface="Lucida Sans"/>
                <a:ea typeface="Lucida Sans"/>
                <a:cs typeface="Lucida Sans"/>
                <a:sym typeface="Lucida Sans"/>
              </a:defRPr>
            </a:lvl1pPr>
            <a:lvl2pPr marL="457189" marR="0" lvl="1"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Lucida Sans"/>
                <a:ea typeface="Lucida Sans"/>
                <a:cs typeface="Lucida Sans"/>
                <a:sym typeface="Lucida Sans"/>
              </a:defRPr>
            </a:lvl2pPr>
            <a:lvl3pPr marL="914377"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Lucida Sans"/>
                <a:ea typeface="Lucida Sans"/>
                <a:cs typeface="Lucida Sans"/>
                <a:sym typeface="Lucida Sans"/>
              </a:defRPr>
            </a:lvl3pPr>
            <a:lvl4pPr marL="1371566" marR="0" lvl="3"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Lucida Sans"/>
                <a:ea typeface="Lucida Sans"/>
                <a:cs typeface="Lucida Sans"/>
                <a:sym typeface="Lucida Sans"/>
              </a:defRPr>
            </a:lvl4pPr>
            <a:lvl5pPr marL="1828754" marR="0" lvl="4"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Lucida Sans"/>
                <a:ea typeface="Lucida Sans"/>
                <a:cs typeface="Lucida Sans"/>
                <a:sym typeface="Lucida Sans"/>
              </a:defRPr>
            </a:lvl5pPr>
            <a:lvl6pPr marL="2285943"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131"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32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509"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173" name="Shape 173" descr="ATC_org_green_CMYK.pdf">
            <a:hlinkClick r:id="rId4"/>
          </p:cNvPr>
          <p:cNvPicPr preferRelativeResize="0"/>
          <p:nvPr/>
        </p:nvPicPr>
        <p:blipFill rotWithShape="1">
          <a:blip r:embed="rId5">
            <a:alphaModFix/>
          </a:blip>
          <a:srcRect/>
          <a:stretch/>
        </p:blipFill>
        <p:spPr>
          <a:xfrm>
            <a:off x="172081" y="6518037"/>
            <a:ext cx="1862715" cy="150564"/>
          </a:xfrm>
          <a:prstGeom prst="rect">
            <a:avLst/>
          </a:prstGeom>
          <a:noFill/>
          <a:ln>
            <a:noFill/>
          </a:ln>
        </p:spPr>
      </p:pic>
      <p:sp>
        <p:nvSpPr>
          <p:cNvPr id="174" name="Shape 174"/>
          <p:cNvSpPr/>
          <p:nvPr/>
        </p:nvSpPr>
        <p:spPr>
          <a:xfrm>
            <a:off x="0" y="1737615"/>
            <a:ext cx="9144000" cy="111124"/>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75" name="Shape 175"/>
          <p:cNvSpPr>
            <a:spLocks noGrp="1"/>
          </p:cNvSpPr>
          <p:nvPr>
            <p:ph type="pic" idx="2"/>
          </p:nvPr>
        </p:nvSpPr>
        <p:spPr>
          <a:xfrm>
            <a:off x="7117559" y="225429"/>
            <a:ext cx="1650999" cy="808036"/>
          </a:xfrm>
          <a:prstGeom prst="rect">
            <a:avLst/>
          </a:prstGeom>
          <a:noFill/>
          <a:ln>
            <a:noFill/>
          </a:ln>
        </p:spPr>
        <p:txBody>
          <a:bodyPr lIns="91425" tIns="91425" rIns="91425" bIns="91425" anchor="t" anchorCtr="0"/>
          <a:lstStyle>
            <a:lvl1pPr marL="342891" marR="0" lvl="0" indent="-165096" algn="l" rtl="0">
              <a:lnSpc>
                <a:spcPct val="100000"/>
              </a:lnSpc>
              <a:spcBef>
                <a:spcPts val="280"/>
              </a:spcBef>
              <a:spcAft>
                <a:spcPts val="0"/>
              </a:spcAft>
              <a:buClr>
                <a:schemeClr val="dk1"/>
              </a:buClr>
              <a:buSzPct val="100000"/>
              <a:buFont typeface="Arial"/>
              <a:buChar char="•"/>
              <a:defRPr sz="1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hart Page">
    <p:spTree>
      <p:nvGrpSpPr>
        <p:cNvPr id="1" name="Shape 205"/>
        <p:cNvGrpSpPr/>
        <p:nvPr/>
      </p:nvGrpSpPr>
      <p:grpSpPr>
        <a:xfrm>
          <a:off x="0" y="0"/>
          <a:ext cx="0" cy="0"/>
          <a:chOff x="0" y="0"/>
          <a:chExt cx="0" cy="0"/>
        </a:xfrm>
      </p:grpSpPr>
      <p:sp>
        <p:nvSpPr>
          <p:cNvPr id="206" name="Shape 206"/>
          <p:cNvSpPr>
            <a:spLocks noGrp="1"/>
          </p:cNvSpPr>
          <p:nvPr>
            <p:ph type="chart" idx="2"/>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08" name="Shape 208"/>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09" name="Shape 209"/>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10" name="Shape 210"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11" name="Shape 211">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212"/>
        <p:cNvGrpSpPr/>
        <p:nvPr/>
      </p:nvGrpSpPr>
      <p:grpSpPr>
        <a:xfrm>
          <a:off x="0" y="0"/>
          <a:ext cx="0" cy="0"/>
          <a:chOff x="0" y="0"/>
          <a:chExt cx="0" cy="0"/>
        </a:xfrm>
      </p:grpSpPr>
      <p:sp>
        <p:nvSpPr>
          <p:cNvPr id="213" name="Shape 213"/>
          <p:cNvSpPr>
            <a:spLocks noGrp="1"/>
          </p:cNvSpPr>
          <p:nvPr>
            <p:ph type="pic" idx="2"/>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15" name="Shape 215"/>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16" name="Shape 216"/>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17" name="Shape 217"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18" name="Shape 218">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219"/>
        <p:cNvGrpSpPr/>
        <p:nvPr/>
      </p:nvGrpSpPr>
      <p:grpSpPr>
        <a:xfrm>
          <a:off x="0" y="0"/>
          <a:ext cx="0" cy="0"/>
          <a:chOff x="0" y="0"/>
          <a:chExt cx="0" cy="0"/>
        </a:xfrm>
      </p:grpSpPr>
      <p:sp>
        <p:nvSpPr>
          <p:cNvPr id="220" name="Shape 220"/>
          <p:cNvSpPr>
            <a:spLocks noGrp="1"/>
          </p:cNvSpPr>
          <p:nvPr>
            <p:ph type="pic" idx="2"/>
          </p:nvPr>
        </p:nvSpPr>
        <p:spPr>
          <a:xfrm>
            <a:off x="0" y="0"/>
            <a:ext cx="9144000" cy="6858000"/>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Lucida Sans"/>
              <a:buNone/>
              <a:defRPr sz="2800" b="0" i="0" u="none" strike="noStrike" cap="none">
                <a:solidFill>
                  <a:schemeClr val="dk1"/>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2" name="Shape 5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2" r:id="rId2"/>
    <p:sldLayoutId id="2147483664" r:id="rId3"/>
    <p:sldLayoutId id="2147483669" r:id="rId4"/>
    <p:sldLayoutId id="2147483670" r:id="rId5"/>
    <p:sldLayoutId id="2147483673" r:id="rId6"/>
    <p:sldLayoutId id="2147483677" r:id="rId7"/>
    <p:sldLayoutId id="2147483678" r:id="rId8"/>
    <p:sldLayoutId id="2147483679" r:id="rId9"/>
    <p:sldLayoutId id="2147483682" r:id="rId10"/>
    <p:sldLayoutId id="2147483683" r:id="rId11"/>
    <p:sldLayoutId id="2147483684" r:id="rId12"/>
    <p:sldLayoutId id="2147483719" r:id="rId13"/>
    <p:sldLayoutId id="2147483720" r:id="rId14"/>
    <p:sldLayoutId id="2147483722" r:id="rId15"/>
    <p:sldLayoutId id="214748372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unbounded.org/content_guides/13/building-fluency-unbound-a-guide-to-grades-k-2-ela-standard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87333" y="0"/>
            <a:ext cx="4656667" cy="3057849"/>
          </a:xfrm>
          <a:prstGeom prst="rect">
            <a:avLst/>
          </a:prstGeom>
        </p:spPr>
      </p:pic>
      <p:sp>
        <p:nvSpPr>
          <p:cNvPr id="2" name="TextBox 1"/>
          <p:cNvSpPr txBox="1"/>
          <p:nvPr/>
        </p:nvSpPr>
        <p:spPr>
          <a:xfrm>
            <a:off x="-2518771" y="5036554"/>
            <a:ext cx="184666" cy="369332"/>
          </a:xfrm>
          <a:prstGeom prst="rect">
            <a:avLst/>
          </a:prstGeom>
          <a:noFill/>
        </p:spPr>
        <p:txBody>
          <a:bodyPr wrap="none" rtlCol="0">
            <a:spAutoFit/>
          </a:bodyPr>
          <a:lstStyle/>
          <a:p>
            <a:endParaRPr lang="en-US" dirty="0"/>
          </a:p>
        </p:txBody>
      </p:sp>
      <p:sp>
        <p:nvSpPr>
          <p:cNvPr id="14" name="Title 13"/>
          <p:cNvSpPr>
            <a:spLocks noGrp="1"/>
          </p:cNvSpPr>
          <p:nvPr>
            <p:ph type="ctrTitle"/>
          </p:nvPr>
        </p:nvSpPr>
        <p:spPr/>
        <p:txBody>
          <a:bodyPr/>
          <a:lstStyle/>
          <a:p>
            <a:r>
              <a:rPr lang="en" dirty="0">
                <a:solidFill>
                  <a:schemeClr val="accent1"/>
                </a:solidFill>
              </a:rPr>
              <a:t>Foundational </a:t>
            </a:r>
            <a:r>
              <a:rPr lang="en">
                <a:solidFill>
                  <a:schemeClr val="accent1"/>
                </a:solidFill>
              </a:rPr>
              <a:t>Skills Mini-Course</a:t>
            </a:r>
            <a:endParaRPr lang="en-US" dirty="0"/>
          </a:p>
        </p:txBody>
      </p:sp>
      <p:sp>
        <p:nvSpPr>
          <p:cNvPr id="15" name="Subtitle 14"/>
          <p:cNvSpPr>
            <a:spLocks noGrp="1"/>
          </p:cNvSpPr>
          <p:nvPr>
            <p:ph type="subTitle" idx="1"/>
          </p:nvPr>
        </p:nvSpPr>
        <p:spPr/>
        <p:txBody>
          <a:bodyPr/>
          <a:lstStyle/>
          <a:p>
            <a:r>
              <a:rPr lang="en-US" dirty="0"/>
              <a:t>Module 3: Phonics (Part 1)</a:t>
            </a:r>
          </a:p>
        </p:txBody>
      </p:sp>
    </p:spTree>
    <p:extLst>
      <p:ext uri="{BB962C8B-B14F-4D97-AF65-F5344CB8AC3E}">
        <p14:creationId xmlns:p14="http://schemas.microsoft.com/office/powerpoint/2010/main" val="97534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Shape 769"/>
          <p:cNvSpPr txBox="1">
            <a:spLocks noGrp="1"/>
          </p:cNvSpPr>
          <p:nvPr>
            <p:ph type="title"/>
          </p:nvPr>
        </p:nvSpPr>
        <p:spPr>
          <a:xfrm>
            <a:off x="457200" y="534735"/>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Connecting Phonemic Awareness to Reading, Writing, and Spelling</a:t>
            </a:r>
          </a:p>
        </p:txBody>
      </p:sp>
      <p:sp>
        <p:nvSpPr>
          <p:cNvPr id="770" name="Shape 770"/>
          <p:cNvSpPr txBox="1">
            <a:spLocks noGrp="1"/>
          </p:cNvSpPr>
          <p:nvPr>
            <p:ph type="body" idx="1"/>
          </p:nvPr>
        </p:nvSpPr>
        <p:spPr>
          <a:xfrm>
            <a:off x="457200" y="2112271"/>
            <a:ext cx="8229600" cy="3028140"/>
          </a:xfrm>
          <a:prstGeom prst="rect">
            <a:avLst/>
          </a:prstGeom>
          <a:noFill/>
          <a:ln>
            <a:noFill/>
          </a:ln>
        </p:spPr>
        <p:txBody>
          <a:bodyPr lIns="91425" tIns="91425" rIns="91425" bIns="91425" anchor="t" anchorCtr="0">
            <a:noAutofit/>
          </a:bodyPr>
          <a:lstStyle/>
          <a:p>
            <a:pPr marL="495296" indent="-342900">
              <a:spcBef>
                <a:spcPts val="0"/>
              </a:spcBef>
            </a:pPr>
            <a:r>
              <a:rPr lang="en" dirty="0">
                <a:solidFill>
                  <a:schemeClr val="accent2"/>
                </a:solidFill>
              </a:rPr>
              <a:t>Identifying</a:t>
            </a:r>
            <a:r>
              <a:rPr lang="en" dirty="0"/>
              <a:t> and </a:t>
            </a:r>
            <a:r>
              <a:rPr lang="en" dirty="0">
                <a:solidFill>
                  <a:schemeClr val="accent2"/>
                </a:solidFill>
              </a:rPr>
              <a:t>isolating phonemes </a:t>
            </a:r>
            <a:r>
              <a:rPr lang="en" dirty="0"/>
              <a:t>facilitates students’ ability to hear the </a:t>
            </a:r>
            <a:r>
              <a:rPr lang="en" dirty="0">
                <a:solidFill>
                  <a:schemeClr val="accent2"/>
                </a:solidFill>
              </a:rPr>
              <a:t>sounds that make up language.</a:t>
            </a:r>
          </a:p>
          <a:p>
            <a:pPr marL="152396" indent="0">
              <a:buSzPct val="25000"/>
              <a:buNone/>
            </a:pPr>
            <a:endParaRPr dirty="0"/>
          </a:p>
          <a:p>
            <a:pPr marL="495296" indent="-342900"/>
            <a:r>
              <a:rPr lang="en" dirty="0"/>
              <a:t>Hearing the </a:t>
            </a:r>
            <a:r>
              <a:rPr lang="en" dirty="0">
                <a:solidFill>
                  <a:schemeClr val="accent2"/>
                </a:solidFill>
              </a:rPr>
              <a:t>sounds of language </a:t>
            </a:r>
            <a:r>
              <a:rPr lang="en" dirty="0"/>
              <a:t>will facilitate students’ ability to </a:t>
            </a:r>
            <a:r>
              <a:rPr lang="en" dirty="0">
                <a:solidFill>
                  <a:schemeClr val="accent2"/>
                </a:solidFill>
              </a:rPr>
              <a:t>match language</a:t>
            </a:r>
            <a:r>
              <a:rPr lang="en" dirty="0"/>
              <a:t> to </a:t>
            </a:r>
            <a:r>
              <a:rPr lang="en" dirty="0">
                <a:solidFill>
                  <a:schemeClr val="accent2"/>
                </a:solidFill>
              </a:rPr>
              <a:t>print</a:t>
            </a:r>
            <a:r>
              <a:rPr lang="en" dirty="0"/>
              <a:t>. </a:t>
            </a:r>
          </a:p>
          <a:p>
            <a:pPr indent="-190495">
              <a:buNone/>
            </a:pPr>
            <a:endParaRPr b="1" dirty="0"/>
          </a:p>
          <a:p>
            <a:pPr marL="152396" indent="0">
              <a:buSzPct val="25000"/>
              <a:buNone/>
            </a:pPr>
            <a:endParaRPr b="1" dirty="0"/>
          </a:p>
        </p:txBody>
      </p:sp>
    </p:spTree>
    <p:extLst>
      <p:ext uri="{BB962C8B-B14F-4D97-AF65-F5344CB8AC3E}">
        <p14:creationId xmlns:p14="http://schemas.microsoft.com/office/powerpoint/2010/main" val="3117265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x&#10;&#10;Description generated with high confidence">
            <a:extLst>
              <a:ext uri="{FF2B5EF4-FFF2-40B4-BE49-F238E27FC236}">
                <a16:creationId xmlns:a16="http://schemas.microsoft.com/office/drawing/2014/main" id="{5903FE9F-8F66-4D7D-9D96-36F885C31A04}"/>
              </a:ext>
            </a:extLst>
          </p:cNvPr>
          <p:cNvPicPr>
            <a:picLocks noChangeAspect="1"/>
          </p:cNvPicPr>
          <p:nvPr/>
        </p:nvPicPr>
        <p:blipFill>
          <a:blip r:embed="rId3"/>
          <a:stretch>
            <a:fillRect/>
          </a:stretch>
        </p:blipFill>
        <p:spPr>
          <a:xfrm rot="19772067">
            <a:off x="4777342" y="2931040"/>
            <a:ext cx="1415264" cy="1415264"/>
          </a:xfrm>
          <a:prstGeom prst="rect">
            <a:avLst/>
          </a:prstGeom>
        </p:spPr>
      </p:pic>
      <p:sp>
        <p:nvSpPr>
          <p:cNvPr id="2" name="Title 1"/>
          <p:cNvSpPr>
            <a:spLocks noGrp="1"/>
          </p:cNvSpPr>
          <p:nvPr>
            <p:ph type="title"/>
          </p:nvPr>
        </p:nvSpPr>
        <p:spPr/>
        <p:txBody>
          <a:bodyPr/>
          <a:lstStyle/>
          <a:p>
            <a:r>
              <a:rPr lang="en-US" dirty="0">
                <a:solidFill>
                  <a:srgbClr val="494A48"/>
                </a:solidFill>
              </a:rPr>
              <a:t>Students Must Be Able to Decode and Encode!</a:t>
            </a:r>
          </a:p>
        </p:txBody>
      </p:sp>
      <p:sp>
        <p:nvSpPr>
          <p:cNvPr id="4" name="Text Placeholder 3"/>
          <p:cNvSpPr>
            <a:spLocks noGrp="1"/>
          </p:cNvSpPr>
          <p:nvPr>
            <p:ph type="body" idx="1"/>
          </p:nvPr>
        </p:nvSpPr>
        <p:spPr>
          <a:xfrm>
            <a:off x="332190" y="1417636"/>
            <a:ext cx="4038599" cy="4525963"/>
          </a:xfrm>
        </p:spPr>
        <p:txBody>
          <a:bodyPr/>
          <a:lstStyle/>
          <a:p>
            <a:pPr marL="304792" indent="0">
              <a:buNone/>
            </a:pPr>
            <a:r>
              <a:rPr lang="en-US" sz="2200" dirty="0">
                <a:solidFill>
                  <a:srgbClr val="22A469"/>
                </a:solidFill>
              </a:rPr>
              <a:t>Decode: </a:t>
            </a:r>
            <a:r>
              <a:rPr lang="en-US" sz="2200" dirty="0">
                <a:solidFill>
                  <a:srgbClr val="494A48"/>
                </a:solidFill>
              </a:rPr>
              <a:t>convert graphemes to sounds, and blend those sounds to make words.</a:t>
            </a:r>
          </a:p>
        </p:txBody>
      </p:sp>
      <p:sp>
        <p:nvSpPr>
          <p:cNvPr id="5" name="Text Placeholder 4"/>
          <p:cNvSpPr>
            <a:spLocks noGrp="1"/>
          </p:cNvSpPr>
          <p:nvPr>
            <p:ph type="body" idx="2"/>
          </p:nvPr>
        </p:nvSpPr>
        <p:spPr>
          <a:xfrm>
            <a:off x="4648201" y="1482351"/>
            <a:ext cx="4038599" cy="1604092"/>
          </a:xfrm>
        </p:spPr>
        <p:txBody>
          <a:bodyPr/>
          <a:lstStyle/>
          <a:p>
            <a:pPr marL="304792" indent="0">
              <a:buNone/>
            </a:pPr>
            <a:r>
              <a:rPr lang="en-US" sz="2200" dirty="0">
                <a:solidFill>
                  <a:srgbClr val="22A469"/>
                </a:solidFill>
              </a:rPr>
              <a:t>Encode: </a:t>
            </a:r>
            <a:r>
              <a:rPr lang="en-US" sz="2200" dirty="0">
                <a:solidFill>
                  <a:srgbClr val="494A48"/>
                </a:solidFill>
              </a:rPr>
              <a:t>convert the speech sounds of words into graphemes that they can write.</a:t>
            </a:r>
          </a:p>
        </p:txBody>
      </p:sp>
      <p:pic>
        <p:nvPicPr>
          <p:cNvPr id="7" name="Picture 6"/>
          <p:cNvPicPr>
            <a:picLocks noChangeAspect="1"/>
          </p:cNvPicPr>
          <p:nvPr/>
        </p:nvPicPr>
        <p:blipFill>
          <a:blip r:embed="rId4"/>
          <a:stretch>
            <a:fillRect/>
          </a:stretch>
        </p:blipFill>
        <p:spPr>
          <a:xfrm>
            <a:off x="6954161" y="3356940"/>
            <a:ext cx="2114625" cy="725916"/>
          </a:xfrm>
          <a:prstGeom prst="rect">
            <a:avLst/>
          </a:prstGeom>
        </p:spPr>
      </p:pic>
      <p:sp>
        <p:nvSpPr>
          <p:cNvPr id="8" name="TextBox 7"/>
          <p:cNvSpPr txBox="1"/>
          <p:nvPr/>
        </p:nvSpPr>
        <p:spPr>
          <a:xfrm>
            <a:off x="6353244" y="3383721"/>
            <a:ext cx="226647" cy="707886"/>
          </a:xfrm>
          <a:prstGeom prst="rect">
            <a:avLst/>
          </a:prstGeom>
          <a:noFill/>
        </p:spPr>
        <p:txBody>
          <a:bodyPr wrap="square" rtlCol="0">
            <a:spAutoFit/>
          </a:bodyPr>
          <a:lstStyle/>
          <a:p>
            <a:r>
              <a:rPr lang="en-US" sz="4000" dirty="0"/>
              <a:t>=</a:t>
            </a:r>
            <a:endParaRPr lang="en-US" dirty="0"/>
          </a:p>
        </p:txBody>
      </p:sp>
      <p:pic>
        <p:nvPicPr>
          <p:cNvPr id="9" name="Picture 8"/>
          <p:cNvPicPr>
            <a:picLocks noChangeAspect="1"/>
          </p:cNvPicPr>
          <p:nvPr/>
        </p:nvPicPr>
        <p:blipFill>
          <a:blip r:embed="rId5"/>
          <a:stretch>
            <a:fillRect/>
          </a:stretch>
        </p:blipFill>
        <p:spPr>
          <a:xfrm>
            <a:off x="6021242" y="4082856"/>
            <a:ext cx="1213454" cy="910091"/>
          </a:xfrm>
          <a:prstGeom prst="rect">
            <a:avLst/>
          </a:prstGeom>
        </p:spPr>
      </p:pic>
      <p:pic>
        <p:nvPicPr>
          <p:cNvPr id="11" name="Picture 10"/>
          <p:cNvPicPr>
            <a:picLocks noChangeAspect="1"/>
          </p:cNvPicPr>
          <p:nvPr/>
        </p:nvPicPr>
        <p:blipFill>
          <a:blip r:embed="rId6"/>
          <a:stretch>
            <a:fillRect/>
          </a:stretch>
        </p:blipFill>
        <p:spPr>
          <a:xfrm>
            <a:off x="121093" y="3002405"/>
            <a:ext cx="2552700" cy="1657350"/>
          </a:xfrm>
          <a:prstGeom prst="rect">
            <a:avLst/>
          </a:prstGeom>
        </p:spPr>
      </p:pic>
      <p:pic>
        <p:nvPicPr>
          <p:cNvPr id="12" name="Picture 11"/>
          <p:cNvPicPr>
            <a:picLocks noChangeAspect="1"/>
          </p:cNvPicPr>
          <p:nvPr/>
        </p:nvPicPr>
        <p:blipFill>
          <a:blip r:embed="rId4"/>
          <a:stretch>
            <a:fillRect/>
          </a:stretch>
        </p:blipFill>
        <p:spPr>
          <a:xfrm>
            <a:off x="2351490" y="3308924"/>
            <a:ext cx="2114625" cy="725916"/>
          </a:xfrm>
          <a:prstGeom prst="rect">
            <a:avLst/>
          </a:prstGeom>
        </p:spPr>
      </p:pic>
      <p:sp>
        <p:nvSpPr>
          <p:cNvPr id="14" name="Oval Callout 13"/>
          <p:cNvSpPr/>
          <p:nvPr/>
        </p:nvSpPr>
        <p:spPr>
          <a:xfrm>
            <a:off x="2517589" y="4034840"/>
            <a:ext cx="1311215" cy="1052423"/>
          </a:xfrm>
          <a:prstGeom prst="wedgeEllipseCallout">
            <a:avLst>
              <a:gd name="adj1" fmla="val -57096"/>
              <a:gd name="adj2" fmla="val 416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Lucida Sans" panose="020B0602030504020204" pitchFamily="34" charset="0"/>
              </a:rPr>
              <a:t>Big Bad Bat!</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1504" y="4334481"/>
            <a:ext cx="883668" cy="916445"/>
          </a:xfrm>
          <a:prstGeom prst="rect">
            <a:avLst/>
          </a:prstGeom>
        </p:spPr>
      </p:pic>
      <p:sp>
        <p:nvSpPr>
          <p:cNvPr id="16" name="Up Arrow 15"/>
          <p:cNvSpPr/>
          <p:nvPr/>
        </p:nvSpPr>
        <p:spPr>
          <a:xfrm>
            <a:off x="457200" y="4761781"/>
            <a:ext cx="1699404" cy="1397479"/>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Lucida Sans" panose="020B0602030504020204" pitchFamily="34" charset="0"/>
              </a:rPr>
              <a:t>Read</a:t>
            </a:r>
          </a:p>
        </p:txBody>
      </p:sp>
      <p:sp>
        <p:nvSpPr>
          <p:cNvPr id="17" name="Up Arrow 16"/>
          <p:cNvSpPr/>
          <p:nvPr/>
        </p:nvSpPr>
        <p:spPr>
          <a:xfrm>
            <a:off x="4508890" y="4761781"/>
            <a:ext cx="1748877" cy="1397479"/>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Lucida Sans" panose="020B0602030504020204" pitchFamily="34" charset="0"/>
              </a:rPr>
              <a:t>Write</a:t>
            </a:r>
          </a:p>
        </p:txBody>
      </p:sp>
    </p:spTree>
    <p:extLst>
      <p:ext uri="{BB962C8B-B14F-4D97-AF65-F5344CB8AC3E}">
        <p14:creationId xmlns:p14="http://schemas.microsoft.com/office/powerpoint/2010/main" val="11119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343"/>
            <a:ext cx="8229600" cy="1143000"/>
          </a:xfrm>
        </p:spPr>
        <p:txBody>
          <a:bodyPr/>
          <a:lstStyle/>
          <a:p>
            <a:r>
              <a:rPr lang="en-US" dirty="0">
                <a:solidFill>
                  <a:srgbClr val="494A48"/>
                </a:solidFill>
              </a:rPr>
              <a:t>First Things First!</a:t>
            </a:r>
          </a:p>
        </p:txBody>
      </p:sp>
      <p:sp>
        <p:nvSpPr>
          <p:cNvPr id="3" name="Text Placeholder 2"/>
          <p:cNvSpPr>
            <a:spLocks noGrp="1"/>
          </p:cNvSpPr>
          <p:nvPr>
            <p:ph type="body" idx="1"/>
          </p:nvPr>
        </p:nvSpPr>
        <p:spPr>
          <a:xfrm>
            <a:off x="457200" y="1280086"/>
            <a:ext cx="8229600" cy="624016"/>
          </a:xfrm>
        </p:spPr>
        <p:txBody>
          <a:bodyPr/>
          <a:lstStyle/>
          <a:p>
            <a:pPr marL="304792" indent="0" algn="ctr">
              <a:buNone/>
            </a:pPr>
            <a:r>
              <a:rPr lang="en-US" b="1" dirty="0">
                <a:solidFill>
                  <a:schemeClr val="accent2"/>
                </a:solidFill>
              </a:rPr>
              <a:t>Letter recognition is critical!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732" y="1904102"/>
            <a:ext cx="3780536" cy="2962070"/>
          </a:xfrm>
          <a:prstGeom prst="rect">
            <a:avLst/>
          </a:prstGeom>
        </p:spPr>
      </p:pic>
      <p:sp>
        <p:nvSpPr>
          <p:cNvPr id="5" name="TextBox 4"/>
          <p:cNvSpPr txBox="1"/>
          <p:nvPr/>
        </p:nvSpPr>
        <p:spPr>
          <a:xfrm>
            <a:off x="1343303" y="5134313"/>
            <a:ext cx="6835510" cy="1107996"/>
          </a:xfrm>
          <a:prstGeom prst="rect">
            <a:avLst/>
          </a:prstGeom>
          <a:noFill/>
        </p:spPr>
        <p:txBody>
          <a:bodyPr wrap="square" rtlCol="0">
            <a:spAutoFit/>
          </a:bodyPr>
          <a:lstStyle/>
          <a:p>
            <a:pPr algn="ctr"/>
            <a:r>
              <a:rPr lang="en-US" sz="2200" dirty="0">
                <a:solidFill>
                  <a:srgbClr val="494A48"/>
                </a:solidFill>
                <a:latin typeface="Lucida Sans" panose="020B0602030504020204" pitchFamily="34" charset="0"/>
              </a:rPr>
              <a:t>All future reading depends on recognizing letters, letter combinations, and the sounds they represent instantaneously!</a:t>
            </a:r>
          </a:p>
        </p:txBody>
      </p:sp>
    </p:spTree>
    <p:extLst>
      <p:ext uri="{BB962C8B-B14F-4D97-AF65-F5344CB8AC3E}">
        <p14:creationId xmlns:p14="http://schemas.microsoft.com/office/powerpoint/2010/main" val="336497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419D-75B4-4B92-BBD6-AD7C2FED71E6}"/>
              </a:ext>
            </a:extLst>
          </p:cNvPr>
          <p:cNvSpPr>
            <a:spLocks noGrp="1"/>
          </p:cNvSpPr>
          <p:nvPr>
            <p:ph type="title"/>
          </p:nvPr>
        </p:nvSpPr>
        <p:spPr>
          <a:xfrm>
            <a:off x="457200" y="677099"/>
            <a:ext cx="8229600" cy="1143000"/>
          </a:xfrm>
        </p:spPr>
        <p:txBody>
          <a:bodyPr/>
          <a:lstStyle/>
          <a:p>
            <a:r>
              <a:rPr lang="en-US" sz="2800" dirty="0"/>
              <a:t>Letter Instruction </a:t>
            </a:r>
            <a:br>
              <a:rPr lang="en-US" sz="2400" dirty="0"/>
            </a:br>
            <a:br>
              <a:rPr lang="en-US" sz="2400" dirty="0"/>
            </a:br>
            <a:r>
              <a:rPr lang="en-US" sz="2400" dirty="0"/>
              <a:t>How do we best help early readers? </a:t>
            </a:r>
          </a:p>
        </p:txBody>
      </p:sp>
      <p:graphicFrame>
        <p:nvGraphicFramePr>
          <p:cNvPr id="3" name="Table 2">
            <a:extLst>
              <a:ext uri="{FF2B5EF4-FFF2-40B4-BE49-F238E27FC236}">
                <a16:creationId xmlns:a16="http://schemas.microsoft.com/office/drawing/2014/main" id="{8473E6CE-49B4-4C8E-B7F4-C2DA7F2D4565}"/>
              </a:ext>
            </a:extLst>
          </p:cNvPr>
          <p:cNvGraphicFramePr>
            <a:graphicFrameLocks noGrp="1"/>
          </p:cNvGraphicFramePr>
          <p:nvPr>
            <p:extLst>
              <p:ext uri="{D42A27DB-BD31-4B8C-83A1-F6EECF244321}">
                <p14:modId xmlns:p14="http://schemas.microsoft.com/office/powerpoint/2010/main" val="2109304778"/>
              </p:ext>
            </p:extLst>
          </p:nvPr>
        </p:nvGraphicFramePr>
        <p:xfrm>
          <a:off x="653248" y="2222562"/>
          <a:ext cx="7837503" cy="2196793"/>
        </p:xfrm>
        <a:graphic>
          <a:graphicData uri="http://schemas.openxmlformats.org/drawingml/2006/table">
            <a:tbl>
              <a:tblPr firstRow="1" bandRow="1">
                <a:tableStyleId>{7DF18680-E054-41AD-8BC1-D1AEF772440D}</a:tableStyleId>
              </a:tblPr>
              <a:tblGrid>
                <a:gridCol w="2612501">
                  <a:extLst>
                    <a:ext uri="{9D8B030D-6E8A-4147-A177-3AD203B41FA5}">
                      <a16:colId xmlns:a16="http://schemas.microsoft.com/office/drawing/2014/main" val="2433660451"/>
                    </a:ext>
                  </a:extLst>
                </a:gridCol>
                <a:gridCol w="2612501">
                  <a:extLst>
                    <a:ext uri="{9D8B030D-6E8A-4147-A177-3AD203B41FA5}">
                      <a16:colId xmlns:a16="http://schemas.microsoft.com/office/drawing/2014/main" val="398691518"/>
                    </a:ext>
                  </a:extLst>
                </a:gridCol>
                <a:gridCol w="2612501">
                  <a:extLst>
                    <a:ext uri="{9D8B030D-6E8A-4147-A177-3AD203B41FA5}">
                      <a16:colId xmlns:a16="http://schemas.microsoft.com/office/drawing/2014/main" val="3221053644"/>
                    </a:ext>
                  </a:extLst>
                </a:gridCol>
              </a:tblGrid>
              <a:tr h="522365">
                <a:tc>
                  <a:txBody>
                    <a:bodyPr/>
                    <a:lstStyle/>
                    <a:p>
                      <a:pPr algn="ctr"/>
                      <a:r>
                        <a:rPr lang="en-US" sz="2100" dirty="0">
                          <a:latin typeface="Lucida Sans" panose="020B0602030504020204" pitchFamily="34" charset="0"/>
                        </a:rPr>
                        <a:t>Group 1</a:t>
                      </a:r>
                    </a:p>
                  </a:txBody>
                  <a:tcPr marL="68580" marR="68580" marT="34290" marB="34290" anchor="ctr"/>
                </a:tc>
                <a:tc>
                  <a:txBody>
                    <a:bodyPr/>
                    <a:lstStyle/>
                    <a:p>
                      <a:pPr algn="ctr"/>
                      <a:r>
                        <a:rPr lang="en-US" sz="2100" dirty="0">
                          <a:latin typeface="Lucida Sans" panose="020B0602030504020204" pitchFamily="34" charset="0"/>
                        </a:rPr>
                        <a:t>Group 2</a:t>
                      </a:r>
                    </a:p>
                  </a:txBody>
                  <a:tcPr marL="68580" marR="68580" marT="34290" marB="34290" anchor="ctr"/>
                </a:tc>
                <a:tc>
                  <a:txBody>
                    <a:bodyPr/>
                    <a:lstStyle/>
                    <a:p>
                      <a:pPr algn="ctr"/>
                      <a:r>
                        <a:rPr lang="en-US" sz="2100" dirty="0">
                          <a:latin typeface="Lucida Sans" panose="020B0602030504020204" pitchFamily="34" charset="0"/>
                        </a:rPr>
                        <a:t>Group 3</a:t>
                      </a:r>
                    </a:p>
                  </a:txBody>
                  <a:tcPr marL="68580" marR="68580" marT="34290" marB="34290" anchor="ctr"/>
                </a:tc>
                <a:extLst>
                  <a:ext uri="{0D108BD9-81ED-4DB2-BD59-A6C34878D82A}">
                    <a16:rowId xmlns:a16="http://schemas.microsoft.com/office/drawing/2014/main" val="435520766"/>
                  </a:ext>
                </a:extLst>
              </a:tr>
              <a:tr h="1674428">
                <a:tc>
                  <a:txBody>
                    <a:bodyPr/>
                    <a:lstStyle/>
                    <a:p>
                      <a:pPr algn="ctr"/>
                      <a:r>
                        <a:rPr lang="en-US" sz="2100" dirty="0">
                          <a:latin typeface="Lucida Sans" panose="020B0602030504020204" pitchFamily="34" charset="0"/>
                        </a:rPr>
                        <a:t>Instruction on </a:t>
                      </a:r>
                      <a:r>
                        <a:rPr lang="en-US" sz="2100" b="1" dirty="0">
                          <a:latin typeface="Lucida Sans" panose="020B0602030504020204" pitchFamily="34" charset="0"/>
                        </a:rPr>
                        <a:t>letter names </a:t>
                      </a:r>
                      <a:r>
                        <a:rPr lang="en-US" sz="2100" dirty="0">
                          <a:latin typeface="Lucida Sans" panose="020B0602030504020204" pitchFamily="34" charset="0"/>
                        </a:rPr>
                        <a:t>followed by words taught as wholes.</a:t>
                      </a:r>
                    </a:p>
                  </a:txBody>
                  <a:tcPr marL="68580" marR="68580" marT="34290" marB="34290"/>
                </a:tc>
                <a:tc>
                  <a:txBody>
                    <a:bodyPr/>
                    <a:lstStyle/>
                    <a:p>
                      <a:pPr algn="ctr"/>
                      <a:r>
                        <a:rPr lang="en-US" sz="2100" dirty="0">
                          <a:latin typeface="Lucida Sans" panose="020B0602030504020204" pitchFamily="34" charset="0"/>
                        </a:rPr>
                        <a:t>Instruction on </a:t>
                      </a:r>
                      <a:r>
                        <a:rPr lang="en-US" sz="2100" b="1" dirty="0">
                          <a:latin typeface="Lucida Sans" panose="020B0602030504020204" pitchFamily="34" charset="0"/>
                        </a:rPr>
                        <a:t>words taught as wholes </a:t>
                      </a:r>
                      <a:r>
                        <a:rPr lang="en-US" sz="2100" dirty="0">
                          <a:latin typeface="Lucida Sans" panose="020B0602030504020204" pitchFamily="34" charset="0"/>
                        </a:rPr>
                        <a:t>followed by letter names and sounds.</a:t>
                      </a:r>
                    </a:p>
                  </a:txBody>
                  <a:tcPr marL="68580" marR="68580" marT="34290" marB="34290"/>
                </a:tc>
                <a:tc>
                  <a:txBody>
                    <a:bodyPr/>
                    <a:lstStyle/>
                    <a:p>
                      <a:pPr algn="ctr"/>
                      <a:r>
                        <a:rPr lang="en-US" sz="2100" dirty="0">
                          <a:latin typeface="Lucida Sans" panose="020B0602030504020204" pitchFamily="34" charset="0"/>
                        </a:rPr>
                        <a:t>Instruction on </a:t>
                      </a:r>
                      <a:r>
                        <a:rPr lang="en-US" sz="2100" b="1" dirty="0">
                          <a:latin typeface="Lucida Sans" panose="020B0602030504020204" pitchFamily="34" charset="0"/>
                        </a:rPr>
                        <a:t>letter names and sounds </a:t>
                      </a:r>
                      <a:r>
                        <a:rPr lang="en-US" sz="2100" dirty="0">
                          <a:latin typeface="Lucida Sans" panose="020B0602030504020204" pitchFamily="34" charset="0"/>
                        </a:rPr>
                        <a:t>followed by words taught as wholes.</a:t>
                      </a:r>
                    </a:p>
                  </a:txBody>
                  <a:tcPr marL="68580" marR="68580" marT="34290" marB="34290"/>
                </a:tc>
                <a:extLst>
                  <a:ext uri="{0D108BD9-81ED-4DB2-BD59-A6C34878D82A}">
                    <a16:rowId xmlns:a16="http://schemas.microsoft.com/office/drawing/2014/main" val="3651622413"/>
                  </a:ext>
                </a:extLst>
              </a:tr>
            </a:tbl>
          </a:graphicData>
        </a:graphic>
      </p:graphicFrame>
      <p:sp>
        <p:nvSpPr>
          <p:cNvPr id="4" name="TextBox 3">
            <a:extLst>
              <a:ext uri="{FF2B5EF4-FFF2-40B4-BE49-F238E27FC236}">
                <a16:creationId xmlns:a16="http://schemas.microsoft.com/office/drawing/2014/main" id="{634B098E-89CD-4542-B479-DB27C607DB6F}"/>
              </a:ext>
            </a:extLst>
          </p:cNvPr>
          <p:cNvSpPr txBox="1"/>
          <p:nvPr/>
        </p:nvSpPr>
        <p:spPr>
          <a:xfrm>
            <a:off x="588108" y="5224281"/>
            <a:ext cx="8098692" cy="769441"/>
          </a:xfrm>
          <a:prstGeom prst="rect">
            <a:avLst/>
          </a:prstGeom>
          <a:noFill/>
        </p:spPr>
        <p:txBody>
          <a:bodyPr wrap="none" rtlCol="0">
            <a:spAutoFit/>
          </a:bodyPr>
          <a:lstStyle/>
          <a:p>
            <a:pPr algn="ctr"/>
            <a:r>
              <a:rPr lang="en-US" sz="2400" b="1" dirty="0">
                <a:solidFill>
                  <a:srgbClr val="494A48"/>
                </a:solidFill>
                <a:latin typeface="Lucida Sans" panose="020B0602030504020204" pitchFamily="34" charset="0"/>
              </a:rPr>
              <a:t>Make a prediction: </a:t>
            </a:r>
          </a:p>
          <a:p>
            <a:r>
              <a:rPr lang="en-US" sz="2000" b="1" i="1" dirty="0">
                <a:solidFill>
                  <a:srgbClr val="494A48"/>
                </a:solidFill>
                <a:latin typeface="Lucida Sans" panose="020B0602030504020204" pitchFamily="34" charset="0"/>
              </a:rPr>
              <a:t>Which group will score best on a reading achievement test? </a:t>
            </a:r>
          </a:p>
        </p:txBody>
      </p:sp>
      <p:sp>
        <p:nvSpPr>
          <p:cNvPr id="6" name="Rectangle 5">
            <a:extLst>
              <a:ext uri="{FF2B5EF4-FFF2-40B4-BE49-F238E27FC236}">
                <a16:creationId xmlns:a16="http://schemas.microsoft.com/office/drawing/2014/main" id="{82ED15D8-F4B4-4057-BB66-FBE6E38A848B}"/>
              </a:ext>
            </a:extLst>
          </p:cNvPr>
          <p:cNvSpPr/>
          <p:nvPr/>
        </p:nvSpPr>
        <p:spPr>
          <a:xfrm>
            <a:off x="6916764" y="4514040"/>
            <a:ext cx="1770036" cy="307777"/>
          </a:xfrm>
          <a:prstGeom prst="rect">
            <a:avLst/>
          </a:prstGeom>
        </p:spPr>
        <p:txBody>
          <a:bodyPr wrap="none">
            <a:spAutoFit/>
          </a:bodyPr>
          <a:lstStyle/>
          <a:p>
            <a:r>
              <a:rPr lang="en-US" sz="1400" dirty="0">
                <a:latin typeface="Lucida Sans" panose="020B0602030504020204" pitchFamily="34" charset="0"/>
              </a:rPr>
              <a:t>Ohnmacht (1969) </a:t>
            </a:r>
          </a:p>
        </p:txBody>
      </p:sp>
    </p:spTree>
    <p:extLst>
      <p:ext uri="{BB962C8B-B14F-4D97-AF65-F5344CB8AC3E}">
        <p14:creationId xmlns:p14="http://schemas.microsoft.com/office/powerpoint/2010/main" val="2587896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4B098E-89CD-4542-B479-DB27C607DB6F}"/>
              </a:ext>
            </a:extLst>
          </p:cNvPr>
          <p:cNvSpPr txBox="1"/>
          <p:nvPr/>
        </p:nvSpPr>
        <p:spPr>
          <a:xfrm>
            <a:off x="336533" y="452979"/>
            <a:ext cx="8606843" cy="430887"/>
          </a:xfrm>
          <a:prstGeom prst="rect">
            <a:avLst/>
          </a:prstGeom>
          <a:noFill/>
        </p:spPr>
        <p:txBody>
          <a:bodyPr wrap="none" rtlCol="0">
            <a:spAutoFit/>
          </a:bodyPr>
          <a:lstStyle/>
          <a:p>
            <a:r>
              <a:rPr lang="en-US" sz="2200" dirty="0">
                <a:solidFill>
                  <a:srgbClr val="494A48"/>
                </a:solidFill>
                <a:latin typeface="Lucida Sans" panose="020B0602030504020204" pitchFamily="34" charset="0"/>
              </a:rPr>
              <a:t>Which Group Will Score Best on a Reading Achievement Test? </a:t>
            </a:r>
          </a:p>
        </p:txBody>
      </p:sp>
      <p:sp>
        <p:nvSpPr>
          <p:cNvPr id="10" name="TextBox 9">
            <a:extLst>
              <a:ext uri="{FF2B5EF4-FFF2-40B4-BE49-F238E27FC236}">
                <a16:creationId xmlns:a16="http://schemas.microsoft.com/office/drawing/2014/main" id="{164472C8-EDA8-487A-851A-23F06C01B72A}"/>
              </a:ext>
            </a:extLst>
          </p:cNvPr>
          <p:cNvSpPr txBox="1"/>
          <p:nvPr/>
        </p:nvSpPr>
        <p:spPr>
          <a:xfrm>
            <a:off x="336533" y="1398134"/>
            <a:ext cx="1464734" cy="1015663"/>
          </a:xfrm>
          <a:prstGeom prst="rect">
            <a:avLst/>
          </a:prstGeom>
          <a:noFill/>
        </p:spPr>
        <p:txBody>
          <a:bodyPr wrap="square" rtlCol="0">
            <a:spAutoFit/>
          </a:bodyPr>
          <a:lstStyle/>
          <a:p>
            <a:pPr algn="ctr"/>
            <a:r>
              <a:rPr lang="en-US" sz="2400" b="1" dirty="0">
                <a:latin typeface="Lucida Sans" panose="020B0602030504020204" pitchFamily="34" charset="0"/>
              </a:rPr>
              <a:t>1</a:t>
            </a:r>
            <a:r>
              <a:rPr lang="en-US" sz="2400" b="1" baseline="30000" dirty="0">
                <a:latin typeface="Lucida Sans" panose="020B0602030504020204" pitchFamily="34" charset="0"/>
              </a:rPr>
              <a:t>st</a:t>
            </a:r>
            <a:r>
              <a:rPr lang="en-US" sz="1400" dirty="0">
                <a:latin typeface="Lucida Sans" panose="020B0602030504020204" pitchFamily="34" charset="0"/>
              </a:rPr>
              <a:t> </a:t>
            </a:r>
          </a:p>
          <a:p>
            <a:pPr algn="ctr"/>
            <a:r>
              <a:rPr lang="en-US" sz="1200" dirty="0">
                <a:latin typeface="Lucida Sans" panose="020B0602030504020204" pitchFamily="34" charset="0"/>
              </a:rPr>
              <a:t>Preformed significantly better  </a:t>
            </a:r>
          </a:p>
        </p:txBody>
      </p:sp>
      <p:sp>
        <p:nvSpPr>
          <p:cNvPr id="11" name="TextBox 10">
            <a:extLst>
              <a:ext uri="{FF2B5EF4-FFF2-40B4-BE49-F238E27FC236}">
                <a16:creationId xmlns:a16="http://schemas.microsoft.com/office/drawing/2014/main" id="{3EA45740-3481-48AE-97FB-BD195E65EB10}"/>
              </a:ext>
            </a:extLst>
          </p:cNvPr>
          <p:cNvSpPr txBox="1"/>
          <p:nvPr/>
        </p:nvSpPr>
        <p:spPr>
          <a:xfrm>
            <a:off x="338573" y="3208912"/>
            <a:ext cx="1464734" cy="523220"/>
          </a:xfrm>
          <a:prstGeom prst="rect">
            <a:avLst/>
          </a:prstGeom>
          <a:noFill/>
        </p:spPr>
        <p:txBody>
          <a:bodyPr wrap="square" rtlCol="0">
            <a:spAutoFit/>
          </a:bodyPr>
          <a:lstStyle/>
          <a:p>
            <a:pPr algn="ctr"/>
            <a:r>
              <a:rPr lang="en-US" sz="2800" b="1" dirty="0">
                <a:latin typeface="Lucida Sans" panose="020B0602030504020204" pitchFamily="34" charset="0"/>
              </a:rPr>
              <a:t>2</a:t>
            </a:r>
            <a:r>
              <a:rPr lang="en-US" sz="2800" b="1" baseline="30000" dirty="0">
                <a:latin typeface="Lucida Sans" panose="020B0602030504020204" pitchFamily="34" charset="0"/>
              </a:rPr>
              <a:t>nd</a:t>
            </a:r>
            <a:r>
              <a:rPr lang="en-US" sz="2800" b="1" dirty="0">
                <a:latin typeface="Lucida Sans" panose="020B0602030504020204" pitchFamily="34" charset="0"/>
              </a:rPr>
              <a:t> </a:t>
            </a:r>
          </a:p>
        </p:txBody>
      </p:sp>
      <p:sp>
        <p:nvSpPr>
          <p:cNvPr id="12" name="TextBox 11">
            <a:extLst>
              <a:ext uri="{FF2B5EF4-FFF2-40B4-BE49-F238E27FC236}">
                <a16:creationId xmlns:a16="http://schemas.microsoft.com/office/drawing/2014/main" id="{06D4B7D2-58BD-40C1-AD62-7B3034269379}"/>
              </a:ext>
            </a:extLst>
          </p:cNvPr>
          <p:cNvSpPr txBox="1"/>
          <p:nvPr/>
        </p:nvSpPr>
        <p:spPr>
          <a:xfrm>
            <a:off x="338573" y="4677287"/>
            <a:ext cx="1464734" cy="523220"/>
          </a:xfrm>
          <a:prstGeom prst="rect">
            <a:avLst/>
          </a:prstGeom>
          <a:noFill/>
        </p:spPr>
        <p:txBody>
          <a:bodyPr wrap="square" rtlCol="0">
            <a:spAutoFit/>
          </a:bodyPr>
          <a:lstStyle/>
          <a:p>
            <a:pPr algn="ctr"/>
            <a:r>
              <a:rPr lang="en-US" sz="2800" b="1" dirty="0">
                <a:latin typeface="Lucida Sans" panose="020B0602030504020204" pitchFamily="34" charset="0"/>
              </a:rPr>
              <a:t>3</a:t>
            </a:r>
            <a:r>
              <a:rPr lang="en-US" sz="2800" b="1" baseline="30000" dirty="0">
                <a:latin typeface="Lucida Sans" panose="020B0602030504020204" pitchFamily="34" charset="0"/>
              </a:rPr>
              <a:t>rd</a:t>
            </a:r>
            <a:r>
              <a:rPr lang="en-US" sz="2800" b="1" dirty="0">
                <a:latin typeface="Lucida Sans" panose="020B0602030504020204" pitchFamily="34" charset="0"/>
              </a:rPr>
              <a:t>  </a:t>
            </a:r>
          </a:p>
        </p:txBody>
      </p:sp>
      <p:pic>
        <p:nvPicPr>
          <p:cNvPr id="14" name="Picture 13" descr="A picture containing object&#10;&#10;Description generated with high confidence">
            <a:extLst>
              <a:ext uri="{FF2B5EF4-FFF2-40B4-BE49-F238E27FC236}">
                <a16:creationId xmlns:a16="http://schemas.microsoft.com/office/drawing/2014/main" id="{3AAADC60-9328-4E96-956C-3B9998591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784" y="1411009"/>
            <a:ext cx="2008864" cy="3881564"/>
          </a:xfrm>
          <a:prstGeom prst="rect">
            <a:avLst/>
          </a:prstGeom>
        </p:spPr>
      </p:pic>
      <p:sp>
        <p:nvSpPr>
          <p:cNvPr id="15" name="Title 1">
            <a:extLst>
              <a:ext uri="{FF2B5EF4-FFF2-40B4-BE49-F238E27FC236}">
                <a16:creationId xmlns:a16="http://schemas.microsoft.com/office/drawing/2014/main" id="{FA1B9DB2-4CB9-4C9C-B70A-82B580B8BCE3}"/>
              </a:ext>
            </a:extLst>
          </p:cNvPr>
          <p:cNvSpPr>
            <a:spLocks noGrp="1"/>
          </p:cNvSpPr>
          <p:nvPr>
            <p:ph type="title"/>
          </p:nvPr>
        </p:nvSpPr>
        <p:spPr>
          <a:xfrm>
            <a:off x="5617553" y="3303507"/>
            <a:ext cx="3249344" cy="857250"/>
          </a:xfrm>
        </p:spPr>
        <p:txBody>
          <a:bodyPr/>
          <a:lstStyle/>
          <a:p>
            <a:pPr algn="ctr"/>
            <a:r>
              <a:rPr lang="en-US" dirty="0">
                <a:solidFill>
                  <a:schemeClr val="accent2"/>
                </a:solidFill>
              </a:rPr>
              <a:t>“Letter knowledge and phonemic awareness are critical for the beginning reader. But it seems that some special magic lies in the linking of these two basic skills.”  Adams (1990). </a:t>
            </a:r>
          </a:p>
        </p:txBody>
      </p:sp>
      <p:pic>
        <p:nvPicPr>
          <p:cNvPr id="2" name="Picture 1">
            <a:extLst>
              <a:ext uri="{FF2B5EF4-FFF2-40B4-BE49-F238E27FC236}">
                <a16:creationId xmlns:a16="http://schemas.microsoft.com/office/drawing/2014/main" id="{37F13A7F-86F9-42A5-A990-DF0D2B60E6FC}"/>
              </a:ext>
            </a:extLst>
          </p:cNvPr>
          <p:cNvPicPr>
            <a:picLocks noChangeAspect="1"/>
          </p:cNvPicPr>
          <p:nvPr/>
        </p:nvPicPr>
        <p:blipFill rotWithShape="1">
          <a:blip r:embed="rId4"/>
          <a:srcRect b="13200"/>
          <a:stretch/>
        </p:blipFill>
        <p:spPr>
          <a:xfrm>
            <a:off x="1615605" y="4595354"/>
            <a:ext cx="2140143" cy="1603494"/>
          </a:xfrm>
          <a:prstGeom prst="rect">
            <a:avLst/>
          </a:prstGeom>
        </p:spPr>
      </p:pic>
      <p:pic>
        <p:nvPicPr>
          <p:cNvPr id="3" name="Picture 2">
            <a:extLst>
              <a:ext uri="{FF2B5EF4-FFF2-40B4-BE49-F238E27FC236}">
                <a16:creationId xmlns:a16="http://schemas.microsoft.com/office/drawing/2014/main" id="{05DBC8F2-81B7-4409-B166-F197174C1926}"/>
              </a:ext>
            </a:extLst>
          </p:cNvPr>
          <p:cNvPicPr>
            <a:picLocks noChangeAspect="1"/>
          </p:cNvPicPr>
          <p:nvPr/>
        </p:nvPicPr>
        <p:blipFill rotWithShape="1">
          <a:blip r:embed="rId5"/>
          <a:srcRect b="9428"/>
          <a:stretch/>
        </p:blipFill>
        <p:spPr>
          <a:xfrm>
            <a:off x="1686141" y="2772560"/>
            <a:ext cx="2072330" cy="1781828"/>
          </a:xfrm>
          <a:prstGeom prst="rect">
            <a:avLst/>
          </a:prstGeom>
        </p:spPr>
      </p:pic>
      <p:pic>
        <p:nvPicPr>
          <p:cNvPr id="5" name="Picture 4">
            <a:extLst>
              <a:ext uri="{FF2B5EF4-FFF2-40B4-BE49-F238E27FC236}">
                <a16:creationId xmlns:a16="http://schemas.microsoft.com/office/drawing/2014/main" id="{FD8465E8-0ECD-4162-B426-464C5BDB35AF}"/>
              </a:ext>
            </a:extLst>
          </p:cNvPr>
          <p:cNvPicPr>
            <a:picLocks noChangeAspect="1"/>
          </p:cNvPicPr>
          <p:nvPr/>
        </p:nvPicPr>
        <p:blipFill rotWithShape="1">
          <a:blip r:embed="rId6"/>
          <a:srcRect b="3614"/>
          <a:stretch/>
        </p:blipFill>
        <p:spPr>
          <a:xfrm>
            <a:off x="1683417" y="1006688"/>
            <a:ext cx="2077777" cy="1765872"/>
          </a:xfrm>
          <a:prstGeom prst="rect">
            <a:avLst/>
          </a:prstGeom>
        </p:spPr>
      </p:pic>
    </p:spTree>
    <p:extLst>
      <p:ext uri="{BB962C8B-B14F-4D97-AF65-F5344CB8AC3E}">
        <p14:creationId xmlns:p14="http://schemas.microsoft.com/office/powerpoint/2010/main" val="159085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 name="Picture 7">
            <a:extLst>
              <a:ext uri="{FF2B5EF4-FFF2-40B4-BE49-F238E27FC236}">
                <a16:creationId xmlns:a16="http://schemas.microsoft.com/office/drawing/2014/main" id="{653C3FA8-73B3-4D1F-87C6-4DD24D7259DF}"/>
              </a:ext>
            </a:extLst>
          </p:cNvPr>
          <p:cNvPicPr>
            <a:picLocks noChangeAspect="1"/>
          </p:cNvPicPr>
          <p:nvPr/>
        </p:nvPicPr>
        <p:blipFill>
          <a:blip r:embed="rId3"/>
          <a:stretch>
            <a:fillRect/>
          </a:stretch>
        </p:blipFill>
        <p:spPr>
          <a:xfrm>
            <a:off x="4550574" y="2322330"/>
            <a:ext cx="4058405" cy="2907084"/>
          </a:xfrm>
          <a:prstGeom prst="rect">
            <a:avLst/>
          </a:prstGeom>
        </p:spPr>
      </p:pic>
      <p:sp>
        <p:nvSpPr>
          <p:cNvPr id="813" name="Shape 813"/>
          <p:cNvSpPr txBox="1">
            <a:spLocks noGrp="1"/>
          </p:cNvSpPr>
          <p:nvPr>
            <p:ph type="title"/>
          </p:nvPr>
        </p:nvSpPr>
        <p:spPr>
          <a:xfrm>
            <a:off x="379379" y="420891"/>
            <a:ext cx="8229600" cy="857251"/>
          </a:xfrm>
          <a:prstGeom prst="rect">
            <a:avLst/>
          </a:prstGeom>
          <a:noFill/>
          <a:ln>
            <a:noFill/>
          </a:ln>
        </p:spPr>
        <p:txBody>
          <a:bodyPr lIns="91425" tIns="91425" rIns="91425" bIns="91425" anchor="ctr" anchorCtr="0">
            <a:noAutofit/>
          </a:bodyPr>
          <a:lstStyle/>
          <a:p>
            <a:pPr>
              <a:buSzPct val="25000"/>
            </a:pPr>
            <a:r>
              <a:rPr lang="en" dirty="0"/>
              <a:t>Phonemic Awareness Connects to Phonics</a:t>
            </a:r>
          </a:p>
        </p:txBody>
      </p:sp>
      <p:sp>
        <p:nvSpPr>
          <p:cNvPr id="3" name="Oval 2">
            <a:extLst>
              <a:ext uri="{FF2B5EF4-FFF2-40B4-BE49-F238E27FC236}">
                <a16:creationId xmlns:a16="http://schemas.microsoft.com/office/drawing/2014/main" id="{04C6DAEF-D6A6-42DF-872E-C507846A8C4C}"/>
              </a:ext>
            </a:extLst>
          </p:cNvPr>
          <p:cNvSpPr/>
          <p:nvPr/>
        </p:nvSpPr>
        <p:spPr>
          <a:xfrm>
            <a:off x="4020777" y="1349187"/>
            <a:ext cx="4804012" cy="4517409"/>
          </a:xfrm>
          <a:prstGeom prst="ellipse">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5C7EDA1-3586-47C7-A496-6C6A8DCC739A}"/>
              </a:ext>
            </a:extLst>
          </p:cNvPr>
          <p:cNvPicPr>
            <a:picLocks noChangeAspect="1"/>
          </p:cNvPicPr>
          <p:nvPr/>
        </p:nvPicPr>
        <p:blipFill>
          <a:blip r:embed="rId4"/>
          <a:stretch>
            <a:fillRect/>
          </a:stretch>
        </p:blipFill>
        <p:spPr>
          <a:xfrm>
            <a:off x="868891" y="1349187"/>
            <a:ext cx="2393004" cy="2571124"/>
          </a:xfrm>
          <a:prstGeom prst="rect">
            <a:avLst/>
          </a:prstGeom>
        </p:spPr>
      </p:pic>
      <p:pic>
        <p:nvPicPr>
          <p:cNvPr id="10" name="Picture 9">
            <a:extLst>
              <a:ext uri="{FF2B5EF4-FFF2-40B4-BE49-F238E27FC236}">
                <a16:creationId xmlns:a16="http://schemas.microsoft.com/office/drawing/2014/main" id="{FD7A8024-82DA-4668-AB1B-A57D9EDA2900}"/>
              </a:ext>
            </a:extLst>
          </p:cNvPr>
          <p:cNvPicPr>
            <a:picLocks noChangeAspect="1"/>
          </p:cNvPicPr>
          <p:nvPr/>
        </p:nvPicPr>
        <p:blipFill>
          <a:blip r:embed="rId5"/>
          <a:stretch>
            <a:fillRect/>
          </a:stretch>
        </p:blipFill>
        <p:spPr>
          <a:xfrm>
            <a:off x="984756" y="3607894"/>
            <a:ext cx="2161275" cy="2463427"/>
          </a:xfrm>
          <a:prstGeom prst="rect">
            <a:avLst/>
          </a:prstGeom>
        </p:spPr>
      </p:pic>
    </p:spTree>
    <p:extLst>
      <p:ext uri="{BB962C8B-B14F-4D97-AF65-F5344CB8AC3E}">
        <p14:creationId xmlns:p14="http://schemas.microsoft.com/office/powerpoint/2010/main" val="312207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64380-E079-4653-80CC-1BF58A53DD84}"/>
              </a:ext>
            </a:extLst>
          </p:cNvPr>
          <p:cNvSpPr>
            <a:spLocks noGrp="1"/>
          </p:cNvSpPr>
          <p:nvPr>
            <p:ph type="title"/>
          </p:nvPr>
        </p:nvSpPr>
        <p:spPr/>
        <p:txBody>
          <a:bodyPr/>
          <a:lstStyle/>
          <a:p>
            <a:r>
              <a:rPr lang="en-US" dirty="0"/>
              <a:t>Moving to Phonics – Things Are Complicated! </a:t>
            </a:r>
          </a:p>
        </p:txBody>
      </p:sp>
    </p:spTree>
    <p:extLst>
      <p:ext uri="{BB962C8B-B14F-4D97-AF65-F5344CB8AC3E}">
        <p14:creationId xmlns:p14="http://schemas.microsoft.com/office/powerpoint/2010/main" val="368355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Phonics Instruction Includes</a:t>
            </a:r>
          </a:p>
        </p:txBody>
      </p:sp>
      <p:sp>
        <p:nvSpPr>
          <p:cNvPr id="4" name="Text Placeholder 3"/>
          <p:cNvSpPr>
            <a:spLocks noGrp="1"/>
          </p:cNvSpPr>
          <p:nvPr>
            <p:ph type="body" idx="1"/>
          </p:nvPr>
        </p:nvSpPr>
        <p:spPr/>
        <p:txBody>
          <a:bodyPr/>
          <a:lstStyle/>
          <a:p>
            <a:pPr marL="576263" indent="-271463"/>
            <a:r>
              <a:rPr lang="en-US" dirty="0"/>
              <a:t>Systematic teaching of </a:t>
            </a:r>
            <a:r>
              <a:rPr lang="en-US" b="1" dirty="0">
                <a:solidFill>
                  <a:srgbClr val="22A469"/>
                </a:solidFill>
              </a:rPr>
              <a:t>sound and spelling patterns</a:t>
            </a:r>
            <a:r>
              <a:rPr lang="en-US" dirty="0">
                <a:solidFill>
                  <a:srgbClr val="22A469"/>
                </a:solidFill>
              </a:rPr>
              <a:t>.</a:t>
            </a:r>
            <a:endParaRPr lang="en-US" b="1" dirty="0">
              <a:solidFill>
                <a:srgbClr val="22A469"/>
              </a:solidFill>
            </a:endParaRPr>
          </a:p>
          <a:p>
            <a:pPr marL="576263" indent="-271463">
              <a:buNone/>
            </a:pPr>
            <a:endParaRPr lang="en-US" b="1" dirty="0">
              <a:solidFill>
                <a:schemeClr val="accent1"/>
              </a:solidFill>
            </a:endParaRPr>
          </a:p>
          <a:p>
            <a:pPr marL="576263" indent="-271463"/>
            <a:r>
              <a:rPr lang="en-US" dirty="0"/>
              <a:t>Systematic teaching of </a:t>
            </a:r>
            <a:r>
              <a:rPr lang="en-US" b="1" dirty="0">
                <a:solidFill>
                  <a:srgbClr val="22A469"/>
                </a:solidFill>
              </a:rPr>
              <a:t>high-frequency words</a:t>
            </a:r>
            <a:r>
              <a:rPr lang="en-US" dirty="0">
                <a:solidFill>
                  <a:srgbClr val="22A469"/>
                </a:solidFill>
              </a:rPr>
              <a:t>.</a:t>
            </a:r>
            <a:r>
              <a:rPr lang="en-US" b="1" dirty="0">
                <a:solidFill>
                  <a:schemeClr val="accent1"/>
                </a:solidFill>
              </a:rPr>
              <a:t> </a:t>
            </a:r>
            <a:r>
              <a:rPr lang="en-US" i="1" dirty="0">
                <a:solidFill>
                  <a:srgbClr val="494A48"/>
                </a:solidFill>
              </a:rPr>
              <a:t>(coming in a later module)</a:t>
            </a:r>
          </a:p>
        </p:txBody>
      </p:sp>
    </p:spTree>
    <p:extLst>
      <p:ext uri="{BB962C8B-B14F-4D97-AF65-F5344CB8AC3E}">
        <p14:creationId xmlns:p14="http://schemas.microsoft.com/office/powerpoint/2010/main" val="1384243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869A0-C176-4B97-8E0A-99CDA81755A8}"/>
              </a:ext>
            </a:extLst>
          </p:cNvPr>
          <p:cNvSpPr>
            <a:spLocks noGrp="1"/>
          </p:cNvSpPr>
          <p:nvPr>
            <p:ph type="title"/>
          </p:nvPr>
        </p:nvSpPr>
        <p:spPr>
          <a:xfrm>
            <a:off x="485695" y="415446"/>
            <a:ext cx="8229600" cy="857250"/>
          </a:xfrm>
        </p:spPr>
        <p:txBody>
          <a:bodyPr/>
          <a:lstStyle/>
          <a:p>
            <a:r>
              <a:rPr lang="en-US" sz="2400" dirty="0"/>
              <a:t>Listen to these words. </a:t>
            </a:r>
            <a:br>
              <a:rPr lang="en-US" sz="2400" dirty="0"/>
            </a:br>
            <a:r>
              <a:rPr lang="en-US" sz="2400" dirty="0"/>
              <a:t>What phoneme do you hear at the beginning? </a:t>
            </a:r>
          </a:p>
        </p:txBody>
      </p:sp>
      <p:sp>
        <p:nvSpPr>
          <p:cNvPr id="3" name="TextBox 2">
            <a:extLst>
              <a:ext uri="{FF2B5EF4-FFF2-40B4-BE49-F238E27FC236}">
                <a16:creationId xmlns:a16="http://schemas.microsoft.com/office/drawing/2014/main" id="{0657D883-829E-4F30-841C-DA0FAAAFAC67}"/>
              </a:ext>
            </a:extLst>
          </p:cNvPr>
          <p:cNvSpPr txBox="1"/>
          <p:nvPr/>
        </p:nvSpPr>
        <p:spPr>
          <a:xfrm>
            <a:off x="4744472" y="3647224"/>
            <a:ext cx="1566334" cy="854080"/>
          </a:xfrm>
          <a:prstGeom prst="rect">
            <a:avLst/>
          </a:prstGeom>
          <a:noFill/>
        </p:spPr>
        <p:txBody>
          <a:bodyPr wrap="square" rtlCol="0">
            <a:spAutoFit/>
          </a:bodyPr>
          <a:lstStyle/>
          <a:p>
            <a:r>
              <a:rPr lang="en-US" sz="4950" dirty="0">
                <a:latin typeface="Lucida Sans" panose="020B0602030504020204" pitchFamily="34" charset="0"/>
              </a:rPr>
              <a:t>off</a:t>
            </a:r>
          </a:p>
        </p:txBody>
      </p:sp>
      <p:sp>
        <p:nvSpPr>
          <p:cNvPr id="5" name="TextBox 4">
            <a:extLst>
              <a:ext uri="{FF2B5EF4-FFF2-40B4-BE49-F238E27FC236}">
                <a16:creationId xmlns:a16="http://schemas.microsoft.com/office/drawing/2014/main" id="{152436CA-3FE8-4DC3-9BE5-B7791A787DCD}"/>
              </a:ext>
            </a:extLst>
          </p:cNvPr>
          <p:cNvSpPr txBox="1"/>
          <p:nvPr/>
        </p:nvSpPr>
        <p:spPr>
          <a:xfrm>
            <a:off x="820790" y="3664686"/>
            <a:ext cx="1138767" cy="854080"/>
          </a:xfrm>
          <a:prstGeom prst="rect">
            <a:avLst/>
          </a:prstGeom>
          <a:noFill/>
        </p:spPr>
        <p:txBody>
          <a:bodyPr wrap="square" rtlCol="0">
            <a:spAutoFit/>
          </a:bodyPr>
          <a:lstStyle/>
          <a:p>
            <a:r>
              <a:rPr lang="en-US" sz="4950" dirty="0">
                <a:latin typeface="Lucida Sans" panose="020B0602030504020204" pitchFamily="34" charset="0"/>
              </a:rPr>
              <a:t>on</a:t>
            </a:r>
          </a:p>
        </p:txBody>
      </p:sp>
      <p:sp>
        <p:nvSpPr>
          <p:cNvPr id="6" name="TextBox 5">
            <a:extLst>
              <a:ext uri="{FF2B5EF4-FFF2-40B4-BE49-F238E27FC236}">
                <a16:creationId xmlns:a16="http://schemas.microsoft.com/office/drawing/2014/main" id="{F5B00D6D-EC04-4C3F-920A-B8605F36E043}"/>
              </a:ext>
            </a:extLst>
          </p:cNvPr>
          <p:cNvSpPr txBox="1"/>
          <p:nvPr/>
        </p:nvSpPr>
        <p:spPr>
          <a:xfrm>
            <a:off x="4609006" y="1877652"/>
            <a:ext cx="2929466" cy="854080"/>
          </a:xfrm>
          <a:prstGeom prst="rect">
            <a:avLst/>
          </a:prstGeom>
          <a:noFill/>
        </p:spPr>
        <p:txBody>
          <a:bodyPr wrap="square" rtlCol="0">
            <a:spAutoFit/>
          </a:bodyPr>
          <a:lstStyle/>
          <a:p>
            <a:r>
              <a:rPr lang="en-US" sz="4950" dirty="0">
                <a:latin typeface="Lucida Sans" panose="020B0602030504020204" pitchFamily="34" charset="0"/>
              </a:rPr>
              <a:t>olive</a:t>
            </a:r>
          </a:p>
        </p:txBody>
      </p:sp>
      <p:sp>
        <p:nvSpPr>
          <p:cNvPr id="7" name="TextBox 6">
            <a:extLst>
              <a:ext uri="{FF2B5EF4-FFF2-40B4-BE49-F238E27FC236}">
                <a16:creationId xmlns:a16="http://schemas.microsoft.com/office/drawing/2014/main" id="{DFABD7D5-1458-4598-989F-668D3D813F47}"/>
              </a:ext>
            </a:extLst>
          </p:cNvPr>
          <p:cNvSpPr txBox="1"/>
          <p:nvPr/>
        </p:nvSpPr>
        <p:spPr>
          <a:xfrm>
            <a:off x="644495" y="1892431"/>
            <a:ext cx="2929466" cy="854080"/>
          </a:xfrm>
          <a:prstGeom prst="rect">
            <a:avLst/>
          </a:prstGeom>
          <a:noFill/>
        </p:spPr>
        <p:txBody>
          <a:bodyPr wrap="square" rtlCol="0">
            <a:spAutoFit/>
          </a:bodyPr>
          <a:lstStyle/>
          <a:p>
            <a:r>
              <a:rPr lang="en-US" sz="4950" dirty="0">
                <a:latin typeface="Lucida Sans" panose="020B0602030504020204" pitchFamily="34" charset="0"/>
              </a:rPr>
              <a:t>one</a:t>
            </a:r>
          </a:p>
        </p:txBody>
      </p:sp>
      <p:pic>
        <p:nvPicPr>
          <p:cNvPr id="8" name="Picture 7" descr="A close up of a logo&#10;&#10;Description generated with very high confidence">
            <a:extLst>
              <a:ext uri="{FF2B5EF4-FFF2-40B4-BE49-F238E27FC236}">
                <a16:creationId xmlns:a16="http://schemas.microsoft.com/office/drawing/2014/main" id="{D471A15B-6973-4535-9219-443FC14647E0}"/>
              </a:ext>
            </a:extLst>
          </p:cNvPr>
          <p:cNvPicPr>
            <a:picLocks noChangeAspect="1"/>
          </p:cNvPicPr>
          <p:nvPr/>
        </p:nvPicPr>
        <p:blipFill>
          <a:blip r:embed="rId3">
            <a:duotone>
              <a:schemeClr val="accent4">
                <a:shade val="45000"/>
                <a:satMod val="135000"/>
              </a:schemeClr>
              <a:prstClr val="white"/>
            </a:duotone>
          </a:blip>
          <a:stretch>
            <a:fillRect/>
          </a:stretch>
        </p:blipFill>
        <p:spPr>
          <a:xfrm>
            <a:off x="0" y="1808209"/>
            <a:ext cx="2607734" cy="1378928"/>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326679F0-5AF2-41EA-B730-96984A0596C1}"/>
              </a:ext>
            </a:extLst>
          </p:cNvPr>
          <p:cNvPicPr>
            <a:picLocks noChangeAspect="1"/>
          </p:cNvPicPr>
          <p:nvPr/>
        </p:nvPicPr>
        <p:blipFill>
          <a:blip r:embed="rId3">
            <a:duotone>
              <a:schemeClr val="accent4">
                <a:shade val="45000"/>
                <a:satMod val="135000"/>
              </a:schemeClr>
              <a:prstClr val="white"/>
            </a:duotone>
          </a:blip>
          <a:stretch>
            <a:fillRect/>
          </a:stretch>
        </p:blipFill>
        <p:spPr>
          <a:xfrm>
            <a:off x="123788" y="3549821"/>
            <a:ext cx="2607734" cy="1378928"/>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B437A082-5430-4995-AE44-2358DF4BB061}"/>
              </a:ext>
            </a:extLst>
          </p:cNvPr>
          <p:cNvPicPr>
            <a:picLocks noChangeAspect="1"/>
          </p:cNvPicPr>
          <p:nvPr/>
        </p:nvPicPr>
        <p:blipFill>
          <a:blip r:embed="rId3">
            <a:duotone>
              <a:schemeClr val="accent4">
                <a:shade val="45000"/>
                <a:satMod val="135000"/>
              </a:schemeClr>
              <a:prstClr val="white"/>
            </a:duotone>
          </a:blip>
          <a:stretch>
            <a:fillRect/>
          </a:stretch>
        </p:blipFill>
        <p:spPr>
          <a:xfrm>
            <a:off x="3918976" y="1774574"/>
            <a:ext cx="3043767" cy="1378928"/>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3D6731EE-3A5F-465E-AD56-E2B82E45D23C}"/>
              </a:ext>
            </a:extLst>
          </p:cNvPr>
          <p:cNvPicPr>
            <a:picLocks noChangeAspect="1"/>
          </p:cNvPicPr>
          <p:nvPr/>
        </p:nvPicPr>
        <p:blipFill>
          <a:blip r:embed="rId3">
            <a:duotone>
              <a:schemeClr val="accent4">
                <a:shade val="45000"/>
                <a:satMod val="135000"/>
              </a:schemeClr>
              <a:prstClr val="white"/>
            </a:duotone>
          </a:blip>
          <a:stretch>
            <a:fillRect/>
          </a:stretch>
        </p:blipFill>
        <p:spPr>
          <a:xfrm>
            <a:off x="3918976" y="3510264"/>
            <a:ext cx="3043767" cy="1378928"/>
          </a:xfrm>
          <a:prstGeom prst="rect">
            <a:avLst/>
          </a:prstGeom>
        </p:spPr>
      </p:pic>
      <p:sp>
        <p:nvSpPr>
          <p:cNvPr id="13" name="TextBox 12">
            <a:extLst>
              <a:ext uri="{FF2B5EF4-FFF2-40B4-BE49-F238E27FC236}">
                <a16:creationId xmlns:a16="http://schemas.microsoft.com/office/drawing/2014/main" id="{234D700E-E7C9-4FCC-85DB-423FD0F29F13}"/>
              </a:ext>
            </a:extLst>
          </p:cNvPr>
          <p:cNvSpPr txBox="1"/>
          <p:nvPr/>
        </p:nvSpPr>
        <p:spPr>
          <a:xfrm>
            <a:off x="2492341" y="3583687"/>
            <a:ext cx="1244597" cy="854080"/>
          </a:xfrm>
          <a:prstGeom prst="rect">
            <a:avLst/>
          </a:prstGeom>
          <a:noFill/>
        </p:spPr>
        <p:txBody>
          <a:bodyPr wrap="square" rtlCol="0">
            <a:spAutoFit/>
          </a:bodyPr>
          <a:lstStyle/>
          <a:p>
            <a:r>
              <a:rPr lang="en-US" sz="4950" dirty="0">
                <a:solidFill>
                  <a:srgbClr val="00B050"/>
                </a:solidFill>
                <a:latin typeface="Lucida Sans" panose="020B0602030504020204" pitchFamily="34" charset="0"/>
              </a:rPr>
              <a:t>/o/</a:t>
            </a:r>
          </a:p>
        </p:txBody>
      </p:sp>
      <p:sp>
        <p:nvSpPr>
          <p:cNvPr id="14" name="TextBox 13">
            <a:extLst>
              <a:ext uri="{FF2B5EF4-FFF2-40B4-BE49-F238E27FC236}">
                <a16:creationId xmlns:a16="http://schemas.microsoft.com/office/drawing/2014/main" id="{86CB57C1-86A9-45B6-BFE2-E8FD0DF7289B}"/>
              </a:ext>
            </a:extLst>
          </p:cNvPr>
          <p:cNvSpPr txBox="1"/>
          <p:nvPr/>
        </p:nvSpPr>
        <p:spPr>
          <a:xfrm>
            <a:off x="6902625" y="3647224"/>
            <a:ext cx="1914645" cy="854080"/>
          </a:xfrm>
          <a:prstGeom prst="rect">
            <a:avLst/>
          </a:prstGeom>
          <a:noFill/>
        </p:spPr>
        <p:txBody>
          <a:bodyPr wrap="square" rtlCol="0">
            <a:spAutoFit/>
          </a:bodyPr>
          <a:lstStyle/>
          <a:p>
            <a:r>
              <a:rPr lang="en-US" sz="4950" dirty="0">
                <a:solidFill>
                  <a:srgbClr val="00B050"/>
                </a:solidFill>
                <a:latin typeface="Lucida Sans" panose="020B0602030504020204" pitchFamily="34" charset="0"/>
              </a:rPr>
              <a:t>/aw/</a:t>
            </a:r>
          </a:p>
        </p:txBody>
      </p:sp>
      <p:sp>
        <p:nvSpPr>
          <p:cNvPr id="15" name="TextBox 14">
            <a:extLst>
              <a:ext uri="{FF2B5EF4-FFF2-40B4-BE49-F238E27FC236}">
                <a16:creationId xmlns:a16="http://schemas.microsoft.com/office/drawing/2014/main" id="{6AD00CE6-9AE8-4B57-BDF6-24C4A753FB9A}"/>
              </a:ext>
            </a:extLst>
          </p:cNvPr>
          <p:cNvSpPr txBox="1"/>
          <p:nvPr/>
        </p:nvSpPr>
        <p:spPr>
          <a:xfrm>
            <a:off x="7074454" y="1940652"/>
            <a:ext cx="1244597" cy="854080"/>
          </a:xfrm>
          <a:prstGeom prst="rect">
            <a:avLst/>
          </a:prstGeom>
          <a:noFill/>
        </p:spPr>
        <p:txBody>
          <a:bodyPr wrap="square" rtlCol="0">
            <a:spAutoFit/>
          </a:bodyPr>
          <a:lstStyle/>
          <a:p>
            <a:r>
              <a:rPr lang="en-US" sz="4950" dirty="0">
                <a:solidFill>
                  <a:srgbClr val="00B050"/>
                </a:solidFill>
                <a:latin typeface="Lucida Sans" panose="020B0602030504020204" pitchFamily="34" charset="0"/>
              </a:rPr>
              <a:t>/o/</a:t>
            </a:r>
          </a:p>
        </p:txBody>
      </p:sp>
      <p:sp>
        <p:nvSpPr>
          <p:cNvPr id="16" name="TextBox 15">
            <a:extLst>
              <a:ext uri="{FF2B5EF4-FFF2-40B4-BE49-F238E27FC236}">
                <a16:creationId xmlns:a16="http://schemas.microsoft.com/office/drawing/2014/main" id="{5AB8403C-AE9E-4FF3-AE82-A77F87946107}"/>
              </a:ext>
            </a:extLst>
          </p:cNvPr>
          <p:cNvSpPr txBox="1"/>
          <p:nvPr/>
        </p:nvSpPr>
        <p:spPr>
          <a:xfrm>
            <a:off x="2542868" y="1972667"/>
            <a:ext cx="1440975" cy="854080"/>
          </a:xfrm>
          <a:prstGeom prst="rect">
            <a:avLst/>
          </a:prstGeom>
          <a:noFill/>
        </p:spPr>
        <p:txBody>
          <a:bodyPr wrap="square" rtlCol="0">
            <a:spAutoFit/>
          </a:bodyPr>
          <a:lstStyle/>
          <a:p>
            <a:r>
              <a:rPr lang="en-US" sz="4950" dirty="0">
                <a:solidFill>
                  <a:srgbClr val="00B050"/>
                </a:solidFill>
                <a:latin typeface="Lucida Sans" panose="020B0602030504020204" pitchFamily="34" charset="0"/>
              </a:rPr>
              <a:t>/w/</a:t>
            </a:r>
          </a:p>
        </p:txBody>
      </p:sp>
      <p:sp>
        <p:nvSpPr>
          <p:cNvPr id="4" name="Rectangle 3">
            <a:extLst>
              <a:ext uri="{FF2B5EF4-FFF2-40B4-BE49-F238E27FC236}">
                <a16:creationId xmlns:a16="http://schemas.microsoft.com/office/drawing/2014/main" id="{2C9E77BC-C180-4943-B205-E2364A349785}"/>
              </a:ext>
            </a:extLst>
          </p:cNvPr>
          <p:cNvSpPr/>
          <p:nvPr/>
        </p:nvSpPr>
        <p:spPr>
          <a:xfrm>
            <a:off x="4297302" y="3282580"/>
            <a:ext cx="4465654" cy="1783050"/>
          </a:xfrm>
          <a:prstGeom prst="rect">
            <a:avLst/>
          </a:prstGeom>
          <a:solidFill>
            <a:srgbClr val="FFFF00">
              <a:alpha val="30196"/>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961BCC-7D4C-47CB-922C-136AC28A06FA}"/>
              </a:ext>
            </a:extLst>
          </p:cNvPr>
          <p:cNvSpPr txBox="1"/>
          <p:nvPr/>
        </p:nvSpPr>
        <p:spPr>
          <a:xfrm>
            <a:off x="326730" y="5065630"/>
            <a:ext cx="8490540" cy="1528945"/>
          </a:xfrm>
          <a:prstGeom prst="rect">
            <a:avLst/>
          </a:prstGeom>
          <a:noFill/>
        </p:spPr>
        <p:txBody>
          <a:bodyPr wrap="square" rtlCol="0">
            <a:spAutoFit/>
          </a:bodyPr>
          <a:lstStyle/>
          <a:p>
            <a:r>
              <a:rPr lang="en-US" b="1" dirty="0">
                <a:solidFill>
                  <a:schemeClr val="accent2"/>
                </a:solidFill>
                <a:latin typeface="Lucida Sans" panose="020B0602030504020204" pitchFamily="34" charset="0"/>
              </a:rPr>
              <a:t>Fun Fact!</a:t>
            </a:r>
          </a:p>
          <a:p>
            <a:pPr algn="ctr"/>
            <a:r>
              <a:rPr lang="en-US" dirty="0">
                <a:solidFill>
                  <a:schemeClr val="accent2"/>
                </a:solidFill>
                <a:latin typeface="Lucida Sans" panose="020B0602030504020204" pitchFamily="34" charset="0"/>
              </a:rPr>
              <a:t>/aw/ </a:t>
            </a:r>
            <a:r>
              <a:rPr lang="en-US" dirty="0">
                <a:latin typeface="Lucida Sans" panose="020B0602030504020204" pitchFamily="34" charset="0"/>
              </a:rPr>
              <a:t>is </a:t>
            </a:r>
            <a:r>
              <a:rPr lang="en-US" i="1" dirty="0">
                <a:latin typeface="Lucida Sans" panose="020B0602030504020204" pitchFamily="34" charset="0"/>
              </a:rPr>
              <a:t>very </a:t>
            </a:r>
            <a:r>
              <a:rPr lang="en-US" dirty="0">
                <a:latin typeface="Lucida Sans" panose="020B0602030504020204" pitchFamily="34" charset="0"/>
              </a:rPr>
              <a:t>close to the </a:t>
            </a:r>
            <a:r>
              <a:rPr lang="en-US" dirty="0">
                <a:solidFill>
                  <a:schemeClr val="accent2"/>
                </a:solidFill>
                <a:latin typeface="Lucida Sans" panose="020B0602030504020204" pitchFamily="34" charset="0"/>
              </a:rPr>
              <a:t>/o/ </a:t>
            </a:r>
            <a:r>
              <a:rPr lang="en-US" dirty="0">
                <a:latin typeface="Lucida Sans" panose="020B0602030504020204" pitchFamily="34" charset="0"/>
              </a:rPr>
              <a:t>sound and for some people they are basically indistinguishable! </a:t>
            </a:r>
          </a:p>
          <a:p>
            <a:pPr algn="ctr"/>
            <a:r>
              <a:rPr lang="en-US" dirty="0">
                <a:latin typeface="Lucida Sans" panose="020B0602030504020204" pitchFamily="34" charset="0"/>
              </a:rPr>
              <a:t>Try saying “cot” and “caught” – can you hear a difference?  </a:t>
            </a:r>
          </a:p>
          <a:p>
            <a:endParaRPr lang="en-US" dirty="0"/>
          </a:p>
        </p:txBody>
      </p:sp>
    </p:spTree>
    <p:extLst>
      <p:ext uri="{BB962C8B-B14F-4D97-AF65-F5344CB8AC3E}">
        <p14:creationId xmlns:p14="http://schemas.microsoft.com/office/powerpoint/2010/main" val="374243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4"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49082-D7B1-4C4E-B613-DD4CC18383FD}"/>
              </a:ext>
            </a:extLst>
          </p:cNvPr>
          <p:cNvSpPr>
            <a:spLocks noGrp="1"/>
          </p:cNvSpPr>
          <p:nvPr>
            <p:ph type="title"/>
          </p:nvPr>
        </p:nvSpPr>
        <p:spPr>
          <a:xfrm>
            <a:off x="1586909" y="475000"/>
            <a:ext cx="7252397" cy="857250"/>
          </a:xfrm>
        </p:spPr>
        <p:txBody>
          <a:bodyPr/>
          <a:lstStyle/>
          <a:p>
            <a:r>
              <a:rPr lang="en-US" b="1" dirty="0"/>
              <a:t>TASK: Things Are </a:t>
            </a:r>
            <a:r>
              <a:rPr lang="en-US" b="1" u="sng" dirty="0"/>
              <a:t>Complicated</a:t>
            </a:r>
            <a:br>
              <a:rPr lang="en-US" dirty="0"/>
            </a:br>
            <a:r>
              <a:rPr lang="en-US" dirty="0"/>
              <a:t>Can you name all the graphemes associated with the </a:t>
            </a:r>
            <a:r>
              <a:rPr lang="en-US" sz="2400" b="1" dirty="0">
                <a:solidFill>
                  <a:srgbClr val="22A469"/>
                </a:solidFill>
              </a:rPr>
              <a:t>/</a:t>
            </a:r>
            <a:r>
              <a:rPr lang="en-US" sz="2400" b="1" dirty="0" err="1">
                <a:solidFill>
                  <a:srgbClr val="22A469"/>
                </a:solidFill>
              </a:rPr>
              <a:t>ee</a:t>
            </a:r>
            <a:r>
              <a:rPr lang="en-US" sz="2400" b="1" dirty="0">
                <a:solidFill>
                  <a:srgbClr val="22A469"/>
                </a:solidFill>
              </a:rPr>
              <a:t>/ </a:t>
            </a:r>
            <a:r>
              <a:rPr lang="en-US" dirty="0"/>
              <a:t>phoneme?</a:t>
            </a:r>
          </a:p>
        </p:txBody>
      </p:sp>
      <p:pic>
        <p:nvPicPr>
          <p:cNvPr id="4" name="Picture 3">
            <a:extLst>
              <a:ext uri="{FF2B5EF4-FFF2-40B4-BE49-F238E27FC236}">
                <a16:creationId xmlns:a16="http://schemas.microsoft.com/office/drawing/2014/main" id="{0274800F-7275-4487-9C98-B8104D464F52}"/>
              </a:ext>
            </a:extLst>
          </p:cNvPr>
          <p:cNvPicPr>
            <a:picLocks noChangeAspect="1"/>
          </p:cNvPicPr>
          <p:nvPr/>
        </p:nvPicPr>
        <p:blipFill>
          <a:blip r:embed="rId3"/>
          <a:stretch>
            <a:fillRect/>
          </a:stretch>
        </p:blipFill>
        <p:spPr>
          <a:xfrm>
            <a:off x="1843886" y="1550683"/>
            <a:ext cx="5471912" cy="46011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Rounded Corners 4">
            <a:extLst>
              <a:ext uri="{FF2B5EF4-FFF2-40B4-BE49-F238E27FC236}">
                <a16:creationId xmlns:a16="http://schemas.microsoft.com/office/drawing/2014/main" id="{D90B6550-DD39-48CB-BAE5-D3A7DA9EBF09}"/>
              </a:ext>
            </a:extLst>
          </p:cNvPr>
          <p:cNvSpPr/>
          <p:nvPr/>
        </p:nvSpPr>
        <p:spPr>
          <a:xfrm>
            <a:off x="2091266" y="2844800"/>
            <a:ext cx="1017694" cy="1544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Lucida Sans" panose="020B0602030504020204" pitchFamily="34" charset="0"/>
              </a:rPr>
              <a:t>?</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59" y="235036"/>
            <a:ext cx="1143000" cy="1143000"/>
          </a:xfrm>
          <a:prstGeom prst="rect">
            <a:avLst/>
          </a:prstGeom>
        </p:spPr>
      </p:pic>
      <p:sp>
        <p:nvSpPr>
          <p:cNvPr id="17" name="Rectangle: Rounded Corners 16">
            <a:extLst>
              <a:ext uri="{FF2B5EF4-FFF2-40B4-BE49-F238E27FC236}">
                <a16:creationId xmlns:a16="http://schemas.microsoft.com/office/drawing/2014/main" id="{711E5303-F131-42F3-B651-37BFE243D951}"/>
              </a:ext>
            </a:extLst>
          </p:cNvPr>
          <p:cNvSpPr/>
          <p:nvPr/>
        </p:nvSpPr>
        <p:spPr>
          <a:xfrm>
            <a:off x="3349616" y="2810397"/>
            <a:ext cx="1017694" cy="1544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Lucida Sans" panose="020B0602030504020204" pitchFamily="34" charset="0"/>
              </a:rPr>
              <a:t>?</a:t>
            </a:r>
          </a:p>
        </p:txBody>
      </p:sp>
      <p:sp>
        <p:nvSpPr>
          <p:cNvPr id="18" name="Rectangle: Rounded Corners 17">
            <a:extLst>
              <a:ext uri="{FF2B5EF4-FFF2-40B4-BE49-F238E27FC236}">
                <a16:creationId xmlns:a16="http://schemas.microsoft.com/office/drawing/2014/main" id="{0B50A0AB-429B-44CB-ACBC-3196D3B48134}"/>
              </a:ext>
            </a:extLst>
          </p:cNvPr>
          <p:cNvSpPr/>
          <p:nvPr/>
        </p:nvSpPr>
        <p:spPr>
          <a:xfrm>
            <a:off x="4682492" y="2819070"/>
            <a:ext cx="1017694" cy="1544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Lucida Sans" panose="020B0602030504020204" pitchFamily="34" charset="0"/>
              </a:rPr>
              <a:t>?</a:t>
            </a:r>
          </a:p>
        </p:txBody>
      </p:sp>
      <p:sp>
        <p:nvSpPr>
          <p:cNvPr id="19" name="Rectangle: Rounded Corners 18">
            <a:extLst>
              <a:ext uri="{FF2B5EF4-FFF2-40B4-BE49-F238E27FC236}">
                <a16:creationId xmlns:a16="http://schemas.microsoft.com/office/drawing/2014/main" id="{FFBFE241-CEB5-4676-8F84-C94A29155B08}"/>
              </a:ext>
            </a:extLst>
          </p:cNvPr>
          <p:cNvSpPr/>
          <p:nvPr/>
        </p:nvSpPr>
        <p:spPr>
          <a:xfrm>
            <a:off x="5982922" y="2819070"/>
            <a:ext cx="1017694" cy="1544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Lucida Sans" panose="020B0602030504020204" pitchFamily="34" charset="0"/>
              </a:rPr>
              <a:t>?</a:t>
            </a:r>
          </a:p>
        </p:txBody>
      </p:sp>
      <p:sp>
        <p:nvSpPr>
          <p:cNvPr id="20" name="Rectangle: Rounded Corners 19">
            <a:extLst>
              <a:ext uri="{FF2B5EF4-FFF2-40B4-BE49-F238E27FC236}">
                <a16:creationId xmlns:a16="http://schemas.microsoft.com/office/drawing/2014/main" id="{ABF028E6-B7F0-4AE9-B121-16A39243E628}"/>
              </a:ext>
            </a:extLst>
          </p:cNvPr>
          <p:cNvSpPr/>
          <p:nvPr/>
        </p:nvSpPr>
        <p:spPr>
          <a:xfrm>
            <a:off x="2091266" y="4535157"/>
            <a:ext cx="1017694" cy="1544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Lucida Sans" panose="020B0602030504020204" pitchFamily="34" charset="0"/>
              </a:rPr>
              <a:t>?</a:t>
            </a:r>
          </a:p>
        </p:txBody>
      </p:sp>
      <p:sp>
        <p:nvSpPr>
          <p:cNvPr id="21" name="Rectangle: Rounded Corners 20">
            <a:extLst>
              <a:ext uri="{FF2B5EF4-FFF2-40B4-BE49-F238E27FC236}">
                <a16:creationId xmlns:a16="http://schemas.microsoft.com/office/drawing/2014/main" id="{20314B19-996F-44FB-81C5-96AF694A22DE}"/>
              </a:ext>
            </a:extLst>
          </p:cNvPr>
          <p:cNvSpPr/>
          <p:nvPr/>
        </p:nvSpPr>
        <p:spPr>
          <a:xfrm>
            <a:off x="3397367" y="4526484"/>
            <a:ext cx="1017694" cy="1544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Lucida Sans" panose="020B0602030504020204" pitchFamily="34" charset="0"/>
              </a:rPr>
              <a:t>?</a:t>
            </a:r>
          </a:p>
        </p:txBody>
      </p:sp>
      <p:sp>
        <p:nvSpPr>
          <p:cNvPr id="22" name="Rectangle: Rounded Corners 21">
            <a:extLst>
              <a:ext uri="{FF2B5EF4-FFF2-40B4-BE49-F238E27FC236}">
                <a16:creationId xmlns:a16="http://schemas.microsoft.com/office/drawing/2014/main" id="{82876B09-69A2-4BCD-B742-51F465727AE4}"/>
              </a:ext>
            </a:extLst>
          </p:cNvPr>
          <p:cNvSpPr/>
          <p:nvPr/>
        </p:nvSpPr>
        <p:spPr>
          <a:xfrm>
            <a:off x="4704261" y="4535157"/>
            <a:ext cx="1017694" cy="1544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Lucida Sans" panose="020B0602030504020204" pitchFamily="34" charset="0"/>
              </a:rPr>
              <a:t>?</a:t>
            </a:r>
          </a:p>
        </p:txBody>
      </p:sp>
      <p:sp>
        <p:nvSpPr>
          <p:cNvPr id="23" name="Rectangle: Rounded Corners 22">
            <a:extLst>
              <a:ext uri="{FF2B5EF4-FFF2-40B4-BE49-F238E27FC236}">
                <a16:creationId xmlns:a16="http://schemas.microsoft.com/office/drawing/2014/main" id="{2AF3DC51-D870-4468-BFAF-FDF4F5E42988}"/>
              </a:ext>
            </a:extLst>
          </p:cNvPr>
          <p:cNvSpPr/>
          <p:nvPr/>
        </p:nvSpPr>
        <p:spPr>
          <a:xfrm>
            <a:off x="5968542" y="4535157"/>
            <a:ext cx="1017694" cy="1544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Lucida Sans" panose="020B0602030504020204" pitchFamily="34" charset="0"/>
              </a:rPr>
              <a:t>?</a:t>
            </a:r>
          </a:p>
        </p:txBody>
      </p:sp>
      <p:sp>
        <p:nvSpPr>
          <p:cNvPr id="24" name="Title 1">
            <a:extLst>
              <a:ext uri="{FF2B5EF4-FFF2-40B4-BE49-F238E27FC236}">
                <a16:creationId xmlns:a16="http://schemas.microsoft.com/office/drawing/2014/main" id="{EED2264D-24C1-4FB0-8BEA-E35F9A73054B}"/>
              </a:ext>
            </a:extLst>
          </p:cNvPr>
          <p:cNvSpPr txBox="1">
            <a:spLocks/>
          </p:cNvSpPr>
          <p:nvPr/>
        </p:nvSpPr>
        <p:spPr>
          <a:xfrm>
            <a:off x="7461488" y="5678650"/>
            <a:ext cx="1682512" cy="473157"/>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1400" dirty="0"/>
              <a:t>Graphic: </a:t>
            </a:r>
          </a:p>
          <a:p>
            <a:r>
              <a:rPr lang="en-US" sz="1400" dirty="0"/>
              <a:t>Core Knowledge </a:t>
            </a:r>
          </a:p>
          <a:p>
            <a:r>
              <a:rPr lang="en-US" sz="1400" dirty="0"/>
              <a:t>Language Arts</a:t>
            </a:r>
          </a:p>
        </p:txBody>
      </p:sp>
    </p:spTree>
    <p:extLst>
      <p:ext uri="{BB962C8B-B14F-4D97-AF65-F5344CB8AC3E}">
        <p14:creationId xmlns:p14="http://schemas.microsoft.com/office/powerpoint/2010/main" val="361924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7"/>
                                        </p:tgtEl>
                                      </p:cBhvr>
                                    </p:animEffect>
                                    <p:anim calcmode="lin" valueType="num">
                                      <p:cBhvr>
                                        <p:cTn id="12" dur="1000"/>
                                        <p:tgtEl>
                                          <p:spTgt spid="17"/>
                                        </p:tgtEl>
                                        <p:attrNameLst>
                                          <p:attrName>ppt_x</p:attrName>
                                        </p:attrNameLst>
                                      </p:cBhvr>
                                      <p:tavLst>
                                        <p:tav tm="0">
                                          <p:val>
                                            <p:strVal val="ppt_x"/>
                                          </p:val>
                                        </p:tav>
                                        <p:tav tm="100000">
                                          <p:val>
                                            <p:strVal val="ppt_x"/>
                                          </p:val>
                                        </p:tav>
                                      </p:tavLst>
                                    </p:anim>
                                    <p:anim calcmode="lin" valueType="num">
                                      <p:cBhvr>
                                        <p:cTn id="13" dur="1000"/>
                                        <p:tgtEl>
                                          <p:spTgt spid="17"/>
                                        </p:tgtEl>
                                        <p:attrNameLst>
                                          <p:attrName>ppt_y</p:attrName>
                                        </p:attrNameLst>
                                      </p:cBhvr>
                                      <p:tavLst>
                                        <p:tav tm="0">
                                          <p:val>
                                            <p:strVal val="ppt_y"/>
                                          </p:val>
                                        </p:tav>
                                        <p:tav tm="100000">
                                          <p:val>
                                            <p:strVal val="ppt_y+.1"/>
                                          </p:val>
                                        </p:tav>
                                      </p:tavLst>
                                    </p:anim>
                                    <p:set>
                                      <p:cBhvr>
                                        <p:cTn id="14" dur="1" fill="hold">
                                          <p:stCondLst>
                                            <p:cond delay="999"/>
                                          </p:stCondLst>
                                        </p:cTn>
                                        <p:tgtEl>
                                          <p:spTgt spid="17"/>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8"/>
                                        </p:tgtEl>
                                      </p:cBhvr>
                                    </p:animEffect>
                                    <p:anim calcmode="lin" valueType="num">
                                      <p:cBhvr>
                                        <p:cTn id="17" dur="1000"/>
                                        <p:tgtEl>
                                          <p:spTgt spid="18"/>
                                        </p:tgtEl>
                                        <p:attrNameLst>
                                          <p:attrName>ppt_x</p:attrName>
                                        </p:attrNameLst>
                                      </p:cBhvr>
                                      <p:tavLst>
                                        <p:tav tm="0">
                                          <p:val>
                                            <p:strVal val="ppt_x"/>
                                          </p:val>
                                        </p:tav>
                                        <p:tav tm="100000">
                                          <p:val>
                                            <p:strVal val="ppt_x"/>
                                          </p:val>
                                        </p:tav>
                                      </p:tavLst>
                                    </p:anim>
                                    <p:anim calcmode="lin" valueType="num">
                                      <p:cBhvr>
                                        <p:cTn id="18" dur="1000"/>
                                        <p:tgtEl>
                                          <p:spTgt spid="18"/>
                                        </p:tgtEl>
                                        <p:attrNameLst>
                                          <p:attrName>ppt_y</p:attrName>
                                        </p:attrNameLst>
                                      </p:cBhvr>
                                      <p:tavLst>
                                        <p:tav tm="0">
                                          <p:val>
                                            <p:strVal val="ppt_y"/>
                                          </p:val>
                                        </p:tav>
                                        <p:tav tm="100000">
                                          <p:val>
                                            <p:strVal val="ppt_y+.1"/>
                                          </p:val>
                                        </p:tav>
                                      </p:tavLst>
                                    </p:anim>
                                    <p:set>
                                      <p:cBhvr>
                                        <p:cTn id="19" dur="1" fill="hold">
                                          <p:stCondLst>
                                            <p:cond delay="999"/>
                                          </p:stCondLst>
                                        </p:cTn>
                                        <p:tgtEl>
                                          <p:spTgt spid="18"/>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19"/>
                                        </p:tgtEl>
                                      </p:cBhvr>
                                    </p:animEffect>
                                    <p:anim calcmode="lin" valueType="num">
                                      <p:cBhvr>
                                        <p:cTn id="22" dur="1000"/>
                                        <p:tgtEl>
                                          <p:spTgt spid="19"/>
                                        </p:tgtEl>
                                        <p:attrNameLst>
                                          <p:attrName>ppt_x</p:attrName>
                                        </p:attrNameLst>
                                      </p:cBhvr>
                                      <p:tavLst>
                                        <p:tav tm="0">
                                          <p:val>
                                            <p:strVal val="ppt_x"/>
                                          </p:val>
                                        </p:tav>
                                        <p:tav tm="100000">
                                          <p:val>
                                            <p:strVal val="ppt_x"/>
                                          </p:val>
                                        </p:tav>
                                      </p:tavLst>
                                    </p:anim>
                                    <p:anim calcmode="lin" valueType="num">
                                      <p:cBhvr>
                                        <p:cTn id="23" dur="1000"/>
                                        <p:tgtEl>
                                          <p:spTgt spid="19"/>
                                        </p:tgtEl>
                                        <p:attrNameLst>
                                          <p:attrName>ppt_y</p:attrName>
                                        </p:attrNameLst>
                                      </p:cBhvr>
                                      <p:tavLst>
                                        <p:tav tm="0">
                                          <p:val>
                                            <p:strVal val="ppt_y"/>
                                          </p:val>
                                        </p:tav>
                                        <p:tav tm="100000">
                                          <p:val>
                                            <p:strVal val="ppt_y+.1"/>
                                          </p:val>
                                        </p:tav>
                                      </p:tavLst>
                                    </p:anim>
                                    <p:set>
                                      <p:cBhvr>
                                        <p:cTn id="24" dur="1" fill="hold">
                                          <p:stCondLst>
                                            <p:cond delay="999"/>
                                          </p:stCondLst>
                                        </p:cTn>
                                        <p:tgtEl>
                                          <p:spTgt spid="19"/>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20"/>
                                        </p:tgtEl>
                                      </p:cBhvr>
                                    </p:animEffect>
                                    <p:anim calcmode="lin" valueType="num">
                                      <p:cBhvr>
                                        <p:cTn id="27" dur="1000"/>
                                        <p:tgtEl>
                                          <p:spTgt spid="20"/>
                                        </p:tgtEl>
                                        <p:attrNameLst>
                                          <p:attrName>ppt_x</p:attrName>
                                        </p:attrNameLst>
                                      </p:cBhvr>
                                      <p:tavLst>
                                        <p:tav tm="0">
                                          <p:val>
                                            <p:strVal val="ppt_x"/>
                                          </p:val>
                                        </p:tav>
                                        <p:tav tm="100000">
                                          <p:val>
                                            <p:strVal val="ppt_x"/>
                                          </p:val>
                                        </p:tav>
                                      </p:tavLst>
                                    </p:anim>
                                    <p:anim calcmode="lin" valueType="num">
                                      <p:cBhvr>
                                        <p:cTn id="28" dur="1000"/>
                                        <p:tgtEl>
                                          <p:spTgt spid="20"/>
                                        </p:tgtEl>
                                        <p:attrNameLst>
                                          <p:attrName>ppt_y</p:attrName>
                                        </p:attrNameLst>
                                      </p:cBhvr>
                                      <p:tavLst>
                                        <p:tav tm="0">
                                          <p:val>
                                            <p:strVal val="ppt_y"/>
                                          </p:val>
                                        </p:tav>
                                        <p:tav tm="100000">
                                          <p:val>
                                            <p:strVal val="ppt_y+.1"/>
                                          </p:val>
                                        </p:tav>
                                      </p:tavLst>
                                    </p:anim>
                                    <p:set>
                                      <p:cBhvr>
                                        <p:cTn id="29" dur="1" fill="hold">
                                          <p:stCondLst>
                                            <p:cond delay="999"/>
                                          </p:stCondLst>
                                        </p:cTn>
                                        <p:tgtEl>
                                          <p:spTgt spid="20"/>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21"/>
                                        </p:tgtEl>
                                      </p:cBhvr>
                                    </p:animEffect>
                                    <p:anim calcmode="lin" valueType="num">
                                      <p:cBhvr>
                                        <p:cTn id="32" dur="1000"/>
                                        <p:tgtEl>
                                          <p:spTgt spid="21"/>
                                        </p:tgtEl>
                                        <p:attrNameLst>
                                          <p:attrName>ppt_x</p:attrName>
                                        </p:attrNameLst>
                                      </p:cBhvr>
                                      <p:tavLst>
                                        <p:tav tm="0">
                                          <p:val>
                                            <p:strVal val="ppt_x"/>
                                          </p:val>
                                        </p:tav>
                                        <p:tav tm="100000">
                                          <p:val>
                                            <p:strVal val="ppt_x"/>
                                          </p:val>
                                        </p:tav>
                                      </p:tavLst>
                                    </p:anim>
                                    <p:anim calcmode="lin" valueType="num">
                                      <p:cBhvr>
                                        <p:cTn id="33" dur="1000"/>
                                        <p:tgtEl>
                                          <p:spTgt spid="21"/>
                                        </p:tgtEl>
                                        <p:attrNameLst>
                                          <p:attrName>ppt_y</p:attrName>
                                        </p:attrNameLst>
                                      </p:cBhvr>
                                      <p:tavLst>
                                        <p:tav tm="0">
                                          <p:val>
                                            <p:strVal val="ppt_y"/>
                                          </p:val>
                                        </p:tav>
                                        <p:tav tm="100000">
                                          <p:val>
                                            <p:strVal val="ppt_y+.1"/>
                                          </p:val>
                                        </p:tav>
                                      </p:tavLst>
                                    </p:anim>
                                    <p:set>
                                      <p:cBhvr>
                                        <p:cTn id="34" dur="1" fill="hold">
                                          <p:stCondLst>
                                            <p:cond delay="999"/>
                                          </p:stCondLst>
                                        </p:cTn>
                                        <p:tgtEl>
                                          <p:spTgt spid="21"/>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22"/>
                                        </p:tgtEl>
                                      </p:cBhvr>
                                    </p:animEffect>
                                    <p:anim calcmode="lin" valueType="num">
                                      <p:cBhvr>
                                        <p:cTn id="37" dur="1000"/>
                                        <p:tgtEl>
                                          <p:spTgt spid="22"/>
                                        </p:tgtEl>
                                        <p:attrNameLst>
                                          <p:attrName>ppt_x</p:attrName>
                                        </p:attrNameLst>
                                      </p:cBhvr>
                                      <p:tavLst>
                                        <p:tav tm="0">
                                          <p:val>
                                            <p:strVal val="ppt_x"/>
                                          </p:val>
                                        </p:tav>
                                        <p:tav tm="100000">
                                          <p:val>
                                            <p:strVal val="ppt_x"/>
                                          </p:val>
                                        </p:tav>
                                      </p:tavLst>
                                    </p:anim>
                                    <p:anim calcmode="lin" valueType="num">
                                      <p:cBhvr>
                                        <p:cTn id="38" dur="1000"/>
                                        <p:tgtEl>
                                          <p:spTgt spid="22"/>
                                        </p:tgtEl>
                                        <p:attrNameLst>
                                          <p:attrName>ppt_y</p:attrName>
                                        </p:attrNameLst>
                                      </p:cBhvr>
                                      <p:tavLst>
                                        <p:tav tm="0">
                                          <p:val>
                                            <p:strVal val="ppt_y"/>
                                          </p:val>
                                        </p:tav>
                                        <p:tav tm="100000">
                                          <p:val>
                                            <p:strVal val="ppt_y+.1"/>
                                          </p:val>
                                        </p:tav>
                                      </p:tavLst>
                                    </p:anim>
                                    <p:set>
                                      <p:cBhvr>
                                        <p:cTn id="39" dur="1" fill="hold">
                                          <p:stCondLst>
                                            <p:cond delay="999"/>
                                          </p:stCondLst>
                                        </p:cTn>
                                        <p:tgtEl>
                                          <p:spTgt spid="22"/>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23"/>
                                        </p:tgtEl>
                                      </p:cBhvr>
                                    </p:animEffect>
                                    <p:anim calcmode="lin" valueType="num">
                                      <p:cBhvr>
                                        <p:cTn id="42" dur="1000"/>
                                        <p:tgtEl>
                                          <p:spTgt spid="23"/>
                                        </p:tgtEl>
                                        <p:attrNameLst>
                                          <p:attrName>ppt_x</p:attrName>
                                        </p:attrNameLst>
                                      </p:cBhvr>
                                      <p:tavLst>
                                        <p:tav tm="0">
                                          <p:val>
                                            <p:strVal val="ppt_x"/>
                                          </p:val>
                                        </p:tav>
                                        <p:tav tm="100000">
                                          <p:val>
                                            <p:strVal val="ppt_x"/>
                                          </p:val>
                                        </p:tav>
                                      </p:tavLst>
                                    </p:anim>
                                    <p:anim calcmode="lin" valueType="num">
                                      <p:cBhvr>
                                        <p:cTn id="43" dur="1000"/>
                                        <p:tgtEl>
                                          <p:spTgt spid="23"/>
                                        </p:tgtEl>
                                        <p:attrNameLst>
                                          <p:attrName>ppt_y</p:attrName>
                                        </p:attrNameLst>
                                      </p:cBhvr>
                                      <p:tavLst>
                                        <p:tav tm="0">
                                          <p:val>
                                            <p:strVal val="ppt_y"/>
                                          </p:val>
                                        </p:tav>
                                        <p:tav tm="100000">
                                          <p:val>
                                            <p:strVal val="ppt_y+.1"/>
                                          </p:val>
                                        </p:tav>
                                      </p:tavLst>
                                    </p:anim>
                                    <p:set>
                                      <p:cBhvr>
                                        <p:cTn id="44"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P spid="19" grpId="0" animBg="1"/>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50524F"/>
                </a:solidFill>
              </a:rPr>
              <a:t>Course Instructors</a:t>
            </a:r>
          </a:p>
        </p:txBody>
      </p:sp>
      <p:sp>
        <p:nvSpPr>
          <p:cNvPr id="6" name="Text Placeholder 5"/>
          <p:cNvSpPr>
            <a:spLocks noGrp="1"/>
          </p:cNvSpPr>
          <p:nvPr>
            <p:ph type="body" idx="1"/>
          </p:nvPr>
        </p:nvSpPr>
        <p:spPr>
          <a:xfrm>
            <a:off x="457200" y="1261534"/>
            <a:ext cx="4334933" cy="4525963"/>
          </a:xfrm>
        </p:spPr>
        <p:txBody>
          <a:bodyPr/>
          <a:lstStyle/>
          <a:p>
            <a:pPr marL="304792" indent="0">
              <a:buNone/>
            </a:pPr>
            <a:r>
              <a:rPr lang="en-US" dirty="0"/>
              <a:t>David Liben, </a:t>
            </a:r>
          </a:p>
          <a:p>
            <a:pPr marL="304792" indent="0">
              <a:buNone/>
            </a:pPr>
            <a:r>
              <a:rPr lang="en-US" dirty="0"/>
              <a:t>Senior Content Specialist</a:t>
            </a:r>
          </a:p>
        </p:txBody>
      </p:sp>
      <p:sp>
        <p:nvSpPr>
          <p:cNvPr id="7" name="Text Placeholder 6"/>
          <p:cNvSpPr>
            <a:spLocks noGrp="1"/>
          </p:cNvSpPr>
          <p:nvPr>
            <p:ph type="body" idx="2"/>
          </p:nvPr>
        </p:nvSpPr>
        <p:spPr>
          <a:xfrm>
            <a:off x="4648201" y="1261533"/>
            <a:ext cx="4038599" cy="4525963"/>
          </a:xfrm>
        </p:spPr>
        <p:txBody>
          <a:bodyPr/>
          <a:lstStyle/>
          <a:p>
            <a:pPr marL="304792" indent="0">
              <a:buNone/>
            </a:pPr>
            <a:r>
              <a:rPr lang="en-US" dirty="0"/>
              <a:t>Carey Swanson, ELA/Literacy Specialist</a:t>
            </a:r>
          </a:p>
        </p:txBody>
      </p:sp>
      <p:pic>
        <p:nvPicPr>
          <p:cNvPr id="1026" name="Picture 2" descr="https://achievethecore.org/content/upload/dav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228" y="2176960"/>
            <a:ext cx="2413002" cy="3622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827" y="2404533"/>
            <a:ext cx="2375695" cy="3167593"/>
          </a:xfrm>
          <a:prstGeom prst="rect">
            <a:avLst/>
          </a:prstGeom>
        </p:spPr>
      </p:pic>
    </p:spTree>
    <p:extLst>
      <p:ext uri="{BB962C8B-B14F-4D97-AF65-F5344CB8AC3E}">
        <p14:creationId xmlns:p14="http://schemas.microsoft.com/office/powerpoint/2010/main" val="3360533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09EB-1F80-40A5-8B92-AEB949EF0A1C}"/>
              </a:ext>
            </a:extLst>
          </p:cNvPr>
          <p:cNvSpPr>
            <a:spLocks noGrp="1"/>
          </p:cNvSpPr>
          <p:nvPr>
            <p:ph type="title"/>
          </p:nvPr>
        </p:nvSpPr>
        <p:spPr>
          <a:xfrm>
            <a:off x="492363" y="274005"/>
            <a:ext cx="8229600" cy="1143000"/>
          </a:xfrm>
        </p:spPr>
        <p:txBody>
          <a:bodyPr/>
          <a:lstStyle/>
          <a:p>
            <a:r>
              <a:rPr lang="en-US" dirty="0"/>
              <a:t>Many Phonemes Have Multiple Graphemes </a:t>
            </a:r>
          </a:p>
        </p:txBody>
      </p:sp>
      <p:pic>
        <p:nvPicPr>
          <p:cNvPr id="4" name="Picture 3">
            <a:extLst>
              <a:ext uri="{FF2B5EF4-FFF2-40B4-BE49-F238E27FC236}">
                <a16:creationId xmlns:a16="http://schemas.microsoft.com/office/drawing/2014/main" id="{09FEB23A-CFD8-47FE-B9B4-B65260701896}"/>
              </a:ext>
            </a:extLst>
          </p:cNvPr>
          <p:cNvPicPr/>
          <p:nvPr/>
        </p:nvPicPr>
        <p:blipFill rotWithShape="1">
          <a:blip r:embed="rId3"/>
          <a:srcRect l="11272" t="4883" r="8955" b="10904"/>
          <a:stretch/>
        </p:blipFill>
        <p:spPr>
          <a:xfrm>
            <a:off x="536447" y="1266313"/>
            <a:ext cx="6534913" cy="4854749"/>
          </a:xfrm>
          <a:prstGeom prst="rect">
            <a:avLst/>
          </a:prstGeom>
        </p:spPr>
      </p:pic>
      <p:sp>
        <p:nvSpPr>
          <p:cNvPr id="5" name="Title 1">
            <a:extLst>
              <a:ext uri="{FF2B5EF4-FFF2-40B4-BE49-F238E27FC236}">
                <a16:creationId xmlns:a16="http://schemas.microsoft.com/office/drawing/2014/main" id="{BA7C4613-B1B2-41F3-BDE5-C32B549A3E62}"/>
              </a:ext>
            </a:extLst>
          </p:cNvPr>
          <p:cNvSpPr txBox="1">
            <a:spLocks/>
          </p:cNvSpPr>
          <p:nvPr/>
        </p:nvSpPr>
        <p:spPr>
          <a:xfrm>
            <a:off x="4844716" y="5835164"/>
            <a:ext cx="4443663" cy="473157"/>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1600" dirty="0"/>
              <a:t>Graphic: Core Knowledge Language Arts</a:t>
            </a:r>
          </a:p>
        </p:txBody>
      </p:sp>
      <p:sp>
        <p:nvSpPr>
          <p:cNvPr id="3" name="Rectangle 2">
            <a:extLst>
              <a:ext uri="{FF2B5EF4-FFF2-40B4-BE49-F238E27FC236}">
                <a16:creationId xmlns:a16="http://schemas.microsoft.com/office/drawing/2014/main" id="{60BD007F-B0E7-456D-A695-35C14CC94C89}"/>
              </a:ext>
            </a:extLst>
          </p:cNvPr>
          <p:cNvSpPr/>
          <p:nvPr/>
        </p:nvSpPr>
        <p:spPr>
          <a:xfrm>
            <a:off x="6287262" y="2225999"/>
            <a:ext cx="562356" cy="511294"/>
          </a:xfrm>
          <a:prstGeom prst="rect">
            <a:avLst/>
          </a:prstGeom>
          <a:solidFill>
            <a:srgbClr val="16B1C5">
              <a:alpha val="30196"/>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D97CC0D-8331-482F-AF12-5A3A644855B6}"/>
              </a:ext>
            </a:extLst>
          </p:cNvPr>
          <p:cNvGrpSpPr/>
          <p:nvPr/>
        </p:nvGrpSpPr>
        <p:grpSpPr>
          <a:xfrm>
            <a:off x="702213" y="2128104"/>
            <a:ext cx="8441787" cy="1726165"/>
            <a:chOff x="433989" y="1603170"/>
            <a:chExt cx="8441787" cy="1726165"/>
          </a:xfrm>
        </p:grpSpPr>
        <p:cxnSp>
          <p:nvCxnSpPr>
            <p:cNvPr id="7" name="Straight Connector 6">
              <a:extLst>
                <a:ext uri="{FF2B5EF4-FFF2-40B4-BE49-F238E27FC236}">
                  <a16:creationId xmlns:a16="http://schemas.microsoft.com/office/drawing/2014/main" id="{FBBA9380-C46B-4B21-A435-14FF02A32626}"/>
                </a:ext>
              </a:extLst>
            </p:cNvPr>
            <p:cNvCxnSpPr>
              <a:cxnSpLocks/>
            </p:cNvCxnSpPr>
            <p:nvPr/>
          </p:nvCxnSpPr>
          <p:spPr>
            <a:xfrm flipH="1">
              <a:off x="1071037" y="1913663"/>
              <a:ext cx="5007086" cy="1231975"/>
            </a:xfrm>
            <a:prstGeom prst="line">
              <a:avLst/>
            </a:prstGeom>
            <a:ln w="57150">
              <a:solidFill>
                <a:srgbClr val="16B1C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B7C2D4A-A07F-48B9-9FEB-2E4C421D8AF4}"/>
                </a:ext>
              </a:extLst>
            </p:cNvPr>
            <p:cNvSpPr txBox="1"/>
            <p:nvPr/>
          </p:nvSpPr>
          <p:spPr>
            <a:xfrm>
              <a:off x="7108499" y="1603170"/>
              <a:ext cx="1767277" cy="646331"/>
            </a:xfrm>
            <a:prstGeom prst="rect">
              <a:avLst/>
            </a:prstGeom>
            <a:noFill/>
          </p:spPr>
          <p:txBody>
            <a:bodyPr wrap="square" rtlCol="0">
              <a:spAutoFit/>
            </a:bodyPr>
            <a:lstStyle/>
            <a:p>
              <a:r>
                <a:rPr lang="en-US" sz="3600" dirty="0">
                  <a:solidFill>
                    <a:srgbClr val="22A469"/>
                  </a:solidFill>
                  <a:latin typeface="Lucida Sans" panose="020B0602030504020204" pitchFamily="34" charset="0"/>
                </a:rPr>
                <a:t>w</a:t>
              </a:r>
              <a:r>
                <a:rPr lang="en-US" sz="3600" u="sng" dirty="0">
                  <a:solidFill>
                    <a:srgbClr val="22A469"/>
                  </a:solidFill>
                  <a:latin typeface="Lucida Sans" panose="020B0602030504020204" pitchFamily="34" charset="0"/>
                </a:rPr>
                <a:t>or</a:t>
              </a:r>
              <a:r>
                <a:rPr lang="en-US" sz="3600" dirty="0">
                  <a:solidFill>
                    <a:srgbClr val="22A469"/>
                  </a:solidFill>
                  <a:latin typeface="Lucida Sans" panose="020B0602030504020204" pitchFamily="34" charset="0"/>
                </a:rPr>
                <a:t>m</a:t>
              </a:r>
              <a:endParaRPr lang="en-US" dirty="0">
                <a:solidFill>
                  <a:srgbClr val="22A469"/>
                </a:solidFill>
                <a:latin typeface="Lucida Sans" panose="020B0602030504020204" pitchFamily="34" charset="0"/>
              </a:endParaRPr>
            </a:p>
          </p:txBody>
        </p:sp>
        <p:sp>
          <p:nvSpPr>
            <p:cNvPr id="13" name="Rectangle 12">
              <a:extLst>
                <a:ext uri="{FF2B5EF4-FFF2-40B4-BE49-F238E27FC236}">
                  <a16:creationId xmlns:a16="http://schemas.microsoft.com/office/drawing/2014/main" id="{CE2E66AD-3B56-4242-AD1F-96829207798D}"/>
                </a:ext>
              </a:extLst>
            </p:cNvPr>
            <p:cNvSpPr/>
            <p:nvPr/>
          </p:nvSpPr>
          <p:spPr>
            <a:xfrm>
              <a:off x="433989" y="2905912"/>
              <a:ext cx="390342" cy="423423"/>
            </a:xfrm>
            <a:prstGeom prst="rect">
              <a:avLst/>
            </a:prstGeom>
            <a:solidFill>
              <a:srgbClr val="16B1C5">
                <a:alpha val="30196"/>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cxnSp>
        <p:nvCxnSpPr>
          <p:cNvPr id="16" name="Straight Connector 15">
            <a:extLst>
              <a:ext uri="{FF2B5EF4-FFF2-40B4-BE49-F238E27FC236}">
                <a16:creationId xmlns:a16="http://schemas.microsoft.com/office/drawing/2014/main" id="{30816FA4-F85A-4E5E-8FDF-3BE4B75A9A30}"/>
              </a:ext>
            </a:extLst>
          </p:cNvPr>
          <p:cNvCxnSpPr>
            <a:cxnSpLocks/>
          </p:cNvCxnSpPr>
          <p:nvPr/>
        </p:nvCxnSpPr>
        <p:spPr>
          <a:xfrm flipH="1">
            <a:off x="1315075" y="2420372"/>
            <a:ext cx="5023042" cy="3488092"/>
          </a:xfrm>
          <a:prstGeom prst="line">
            <a:avLst/>
          </a:prstGeom>
          <a:ln w="57150">
            <a:solidFill>
              <a:srgbClr val="16B1C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8B08E8E-8123-45D6-A6B2-95861A3C8CCA}"/>
              </a:ext>
            </a:extLst>
          </p:cNvPr>
          <p:cNvCxnSpPr>
            <a:cxnSpLocks/>
          </p:cNvCxnSpPr>
          <p:nvPr/>
        </p:nvCxnSpPr>
        <p:spPr>
          <a:xfrm flipH="1">
            <a:off x="1351351" y="2445627"/>
            <a:ext cx="4923818" cy="416600"/>
          </a:xfrm>
          <a:prstGeom prst="line">
            <a:avLst/>
          </a:prstGeom>
          <a:ln w="57150">
            <a:solidFill>
              <a:srgbClr val="16B1C5"/>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E70544B-874F-4A11-A543-99CB791B245E}"/>
              </a:ext>
            </a:extLst>
          </p:cNvPr>
          <p:cNvSpPr/>
          <p:nvPr/>
        </p:nvSpPr>
        <p:spPr>
          <a:xfrm>
            <a:off x="706404" y="2624981"/>
            <a:ext cx="390342" cy="423423"/>
          </a:xfrm>
          <a:prstGeom prst="rect">
            <a:avLst/>
          </a:prstGeom>
          <a:solidFill>
            <a:srgbClr val="16B1C5">
              <a:alpha val="30196"/>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BC4A7BF-FA9A-4841-81F4-BFF8B622E2C5}"/>
              </a:ext>
            </a:extLst>
          </p:cNvPr>
          <p:cNvSpPr txBox="1"/>
          <p:nvPr/>
        </p:nvSpPr>
        <p:spPr>
          <a:xfrm>
            <a:off x="7376723" y="1476859"/>
            <a:ext cx="1345240" cy="646331"/>
          </a:xfrm>
          <a:prstGeom prst="rect">
            <a:avLst/>
          </a:prstGeom>
          <a:noFill/>
        </p:spPr>
        <p:txBody>
          <a:bodyPr wrap="none" rtlCol="0">
            <a:spAutoFit/>
          </a:bodyPr>
          <a:lstStyle/>
          <a:p>
            <a:r>
              <a:rPr lang="en-US" sz="3600" u="sng" dirty="0">
                <a:solidFill>
                  <a:srgbClr val="22A469"/>
                </a:solidFill>
                <a:latin typeface="Lucida Sans" panose="020B0602030504020204" pitchFamily="34" charset="0"/>
              </a:rPr>
              <a:t>ear</a:t>
            </a:r>
            <a:r>
              <a:rPr lang="en-US" sz="3600" dirty="0">
                <a:solidFill>
                  <a:srgbClr val="22A469"/>
                </a:solidFill>
                <a:latin typeface="Lucida Sans" panose="020B0602030504020204" pitchFamily="34" charset="0"/>
              </a:rPr>
              <a:t>th</a:t>
            </a:r>
            <a:endParaRPr lang="en-US" u="sng" dirty="0">
              <a:solidFill>
                <a:srgbClr val="22A469"/>
              </a:solidFill>
              <a:latin typeface="Lucida Sans" panose="020B0602030504020204" pitchFamily="34" charset="0"/>
            </a:endParaRPr>
          </a:p>
        </p:txBody>
      </p:sp>
      <p:cxnSp>
        <p:nvCxnSpPr>
          <p:cNvPr id="33" name="Straight Connector 32">
            <a:extLst>
              <a:ext uri="{FF2B5EF4-FFF2-40B4-BE49-F238E27FC236}">
                <a16:creationId xmlns:a16="http://schemas.microsoft.com/office/drawing/2014/main" id="{6764AFD9-99E4-43A4-93B4-F57C35FCD416}"/>
              </a:ext>
            </a:extLst>
          </p:cNvPr>
          <p:cNvCxnSpPr>
            <a:cxnSpLocks/>
          </p:cNvCxnSpPr>
          <p:nvPr/>
        </p:nvCxnSpPr>
        <p:spPr>
          <a:xfrm flipH="1">
            <a:off x="1390115" y="2339504"/>
            <a:ext cx="4903878" cy="2797020"/>
          </a:xfrm>
          <a:prstGeom prst="line">
            <a:avLst/>
          </a:prstGeom>
          <a:ln w="57150">
            <a:solidFill>
              <a:srgbClr val="16B1C5"/>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0DAB1C19-D77F-4783-9F65-CBBEB8489798}"/>
              </a:ext>
            </a:extLst>
          </p:cNvPr>
          <p:cNvGrpSpPr/>
          <p:nvPr/>
        </p:nvGrpSpPr>
        <p:grpSpPr>
          <a:xfrm>
            <a:off x="691919" y="2451268"/>
            <a:ext cx="7515481" cy="3298732"/>
            <a:chOff x="423695" y="1926334"/>
            <a:chExt cx="7515481" cy="3298732"/>
          </a:xfrm>
        </p:grpSpPr>
        <p:sp>
          <p:nvSpPr>
            <p:cNvPr id="20" name="Rectangle 19">
              <a:extLst>
                <a:ext uri="{FF2B5EF4-FFF2-40B4-BE49-F238E27FC236}">
                  <a16:creationId xmlns:a16="http://schemas.microsoft.com/office/drawing/2014/main" id="{C7D995AA-3317-44ED-A163-DCF987BDAE74}"/>
                </a:ext>
              </a:extLst>
            </p:cNvPr>
            <p:cNvSpPr/>
            <p:nvPr/>
          </p:nvSpPr>
          <p:spPr>
            <a:xfrm>
              <a:off x="423695" y="4801643"/>
              <a:ext cx="390342" cy="423423"/>
            </a:xfrm>
            <a:prstGeom prst="rect">
              <a:avLst/>
            </a:prstGeom>
            <a:solidFill>
              <a:srgbClr val="16B1C5">
                <a:alpha val="30196"/>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CBC55F9-220A-4511-AA54-84D3783998AF}"/>
                </a:ext>
              </a:extLst>
            </p:cNvPr>
            <p:cNvSpPr txBox="1"/>
            <p:nvPr/>
          </p:nvSpPr>
          <p:spPr>
            <a:xfrm>
              <a:off x="7108499" y="2342935"/>
              <a:ext cx="830677" cy="646331"/>
            </a:xfrm>
            <a:prstGeom prst="rect">
              <a:avLst/>
            </a:prstGeom>
            <a:noFill/>
          </p:spPr>
          <p:txBody>
            <a:bodyPr wrap="none" rtlCol="0">
              <a:spAutoFit/>
            </a:bodyPr>
            <a:lstStyle/>
            <a:p>
              <a:r>
                <a:rPr lang="en-US" sz="3600" dirty="0">
                  <a:solidFill>
                    <a:srgbClr val="22A469"/>
                  </a:solidFill>
                  <a:latin typeface="Lucida Sans" panose="020B0602030504020204" pitchFamily="34" charset="0"/>
                </a:rPr>
                <a:t>f</a:t>
              </a:r>
              <a:r>
                <a:rPr lang="en-US" sz="3600" u="sng" dirty="0">
                  <a:solidFill>
                    <a:srgbClr val="22A469"/>
                  </a:solidFill>
                  <a:latin typeface="Lucida Sans" panose="020B0602030504020204" pitchFamily="34" charset="0"/>
                </a:rPr>
                <a:t>ur</a:t>
              </a:r>
              <a:endParaRPr lang="en-US" u="sng" dirty="0">
                <a:solidFill>
                  <a:srgbClr val="22A469"/>
                </a:solidFill>
                <a:latin typeface="Lucida Sans" panose="020B0602030504020204" pitchFamily="34" charset="0"/>
              </a:endParaRPr>
            </a:p>
          </p:txBody>
        </p:sp>
        <p:cxnSp>
          <p:nvCxnSpPr>
            <p:cNvPr id="35" name="Straight Connector 34">
              <a:extLst>
                <a:ext uri="{FF2B5EF4-FFF2-40B4-BE49-F238E27FC236}">
                  <a16:creationId xmlns:a16="http://schemas.microsoft.com/office/drawing/2014/main" id="{E6D7D8CA-4CDB-42BC-897A-D2D196F720E0}"/>
                </a:ext>
              </a:extLst>
            </p:cNvPr>
            <p:cNvCxnSpPr>
              <a:cxnSpLocks/>
            </p:cNvCxnSpPr>
            <p:nvPr/>
          </p:nvCxnSpPr>
          <p:spPr>
            <a:xfrm flipH="1">
              <a:off x="1071037" y="1926334"/>
              <a:ext cx="4954732" cy="3114052"/>
            </a:xfrm>
            <a:prstGeom prst="line">
              <a:avLst/>
            </a:prstGeom>
            <a:ln w="57150">
              <a:solidFill>
                <a:srgbClr val="16B1C5"/>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8B2F5F63-2AAB-4C5B-A18E-F087E9E545C5}"/>
              </a:ext>
            </a:extLst>
          </p:cNvPr>
          <p:cNvCxnSpPr>
            <a:cxnSpLocks/>
            <a:stCxn id="3" idx="1"/>
          </p:cNvCxnSpPr>
          <p:nvPr/>
        </p:nvCxnSpPr>
        <p:spPr>
          <a:xfrm flipH="1">
            <a:off x="1378436" y="2481646"/>
            <a:ext cx="4908826" cy="751263"/>
          </a:xfrm>
          <a:prstGeom prst="line">
            <a:avLst/>
          </a:prstGeom>
          <a:ln w="57150">
            <a:solidFill>
              <a:srgbClr val="16B1C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81C8EF1-70E9-4544-A97A-C2C82E7D5B3C}"/>
              </a:ext>
            </a:extLst>
          </p:cNvPr>
          <p:cNvCxnSpPr>
            <a:cxnSpLocks/>
            <a:stCxn id="3" idx="1"/>
          </p:cNvCxnSpPr>
          <p:nvPr/>
        </p:nvCxnSpPr>
        <p:spPr>
          <a:xfrm flipH="1" flipV="1">
            <a:off x="1320509" y="2463164"/>
            <a:ext cx="4966753" cy="18482"/>
          </a:xfrm>
          <a:prstGeom prst="line">
            <a:avLst/>
          </a:prstGeom>
          <a:ln w="57150">
            <a:solidFill>
              <a:srgbClr val="16B1C5"/>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9AC6CDA-23D6-4033-ADEB-C7CDDC939C16}"/>
              </a:ext>
            </a:extLst>
          </p:cNvPr>
          <p:cNvCxnSpPr>
            <a:cxnSpLocks/>
          </p:cNvCxnSpPr>
          <p:nvPr/>
        </p:nvCxnSpPr>
        <p:spPr>
          <a:xfrm flipH="1" flipV="1">
            <a:off x="1315075" y="2103085"/>
            <a:ext cx="4885319" cy="366665"/>
          </a:xfrm>
          <a:prstGeom prst="line">
            <a:avLst/>
          </a:prstGeom>
          <a:ln w="57150">
            <a:solidFill>
              <a:srgbClr val="16B1C5"/>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53E9DDCD-C779-4012-A92A-97B2F654CE87}"/>
              </a:ext>
            </a:extLst>
          </p:cNvPr>
          <p:cNvSpPr/>
          <p:nvPr/>
        </p:nvSpPr>
        <p:spPr>
          <a:xfrm>
            <a:off x="701268" y="2239558"/>
            <a:ext cx="390341" cy="363528"/>
          </a:xfrm>
          <a:prstGeom prst="rect">
            <a:avLst/>
          </a:prstGeom>
          <a:solidFill>
            <a:srgbClr val="16B1C5">
              <a:alpha val="30196"/>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A2F8274-7951-4221-AE34-8BEF998340C3}"/>
              </a:ext>
            </a:extLst>
          </p:cNvPr>
          <p:cNvSpPr/>
          <p:nvPr/>
        </p:nvSpPr>
        <p:spPr>
          <a:xfrm>
            <a:off x="710838" y="1866496"/>
            <a:ext cx="390341" cy="363528"/>
          </a:xfrm>
          <a:prstGeom prst="rect">
            <a:avLst/>
          </a:prstGeom>
          <a:solidFill>
            <a:srgbClr val="16B1C5">
              <a:alpha val="30196"/>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4FEFE41-7D2B-4BCD-9B1F-6974E8198D69}"/>
              </a:ext>
            </a:extLst>
          </p:cNvPr>
          <p:cNvSpPr/>
          <p:nvPr/>
        </p:nvSpPr>
        <p:spPr>
          <a:xfrm>
            <a:off x="694411" y="4954760"/>
            <a:ext cx="390341" cy="363528"/>
          </a:xfrm>
          <a:prstGeom prst="rect">
            <a:avLst/>
          </a:prstGeom>
          <a:solidFill>
            <a:srgbClr val="16B1C5">
              <a:alpha val="30196"/>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22A5463-4947-46C8-AF80-2323F6E38BB5}"/>
              </a:ext>
            </a:extLst>
          </p:cNvPr>
          <p:cNvSpPr/>
          <p:nvPr/>
        </p:nvSpPr>
        <p:spPr>
          <a:xfrm>
            <a:off x="706405" y="3069058"/>
            <a:ext cx="390341" cy="363528"/>
          </a:xfrm>
          <a:prstGeom prst="rect">
            <a:avLst/>
          </a:prstGeom>
          <a:solidFill>
            <a:srgbClr val="16B1C5">
              <a:alpha val="30196"/>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A363BDD-BA75-4325-ACB0-A411474E5CFD}"/>
              </a:ext>
            </a:extLst>
          </p:cNvPr>
          <p:cNvSpPr/>
          <p:nvPr/>
        </p:nvSpPr>
        <p:spPr>
          <a:xfrm>
            <a:off x="686920" y="5758289"/>
            <a:ext cx="390341" cy="363528"/>
          </a:xfrm>
          <a:prstGeom prst="rect">
            <a:avLst/>
          </a:prstGeom>
          <a:solidFill>
            <a:srgbClr val="16B1C5">
              <a:alpha val="30196"/>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623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1000"/>
                                        <p:tgtEl>
                                          <p:spTgt spid="56"/>
                                        </p:tgtEl>
                                      </p:cBhvr>
                                    </p:animEffect>
                                    <p:anim calcmode="lin" valueType="num">
                                      <p:cBhvr>
                                        <p:cTn id="40" dur="1000" fill="hold"/>
                                        <p:tgtEl>
                                          <p:spTgt spid="56"/>
                                        </p:tgtEl>
                                        <p:attrNameLst>
                                          <p:attrName>ppt_x</p:attrName>
                                        </p:attrNameLst>
                                      </p:cBhvr>
                                      <p:tavLst>
                                        <p:tav tm="0">
                                          <p:val>
                                            <p:strVal val="#ppt_x"/>
                                          </p:val>
                                        </p:tav>
                                        <p:tav tm="100000">
                                          <p:val>
                                            <p:strVal val="#ppt_x"/>
                                          </p:val>
                                        </p:tav>
                                      </p:tavLst>
                                    </p:anim>
                                    <p:anim calcmode="lin" valueType="num">
                                      <p:cBhvr>
                                        <p:cTn id="4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1000" fill="hold"/>
                                        <p:tgtEl>
                                          <p:spTgt spid="3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1000"/>
                                        <p:tgtEl>
                                          <p:spTgt spid="40"/>
                                        </p:tgtEl>
                                      </p:cBhvr>
                                    </p:animEffect>
                                    <p:anim calcmode="lin" valueType="num">
                                      <p:cBhvr>
                                        <p:cTn id="62" dur="1000" fill="hold"/>
                                        <p:tgtEl>
                                          <p:spTgt spid="40"/>
                                        </p:tgtEl>
                                        <p:attrNameLst>
                                          <p:attrName>ppt_x</p:attrName>
                                        </p:attrNameLst>
                                      </p:cBhvr>
                                      <p:tavLst>
                                        <p:tav tm="0">
                                          <p:val>
                                            <p:strVal val="#ppt_x"/>
                                          </p:val>
                                        </p:tav>
                                        <p:tav tm="100000">
                                          <p:val>
                                            <p:strVal val="#ppt_x"/>
                                          </p:val>
                                        </p:tav>
                                      </p:tavLst>
                                    </p:anim>
                                    <p:anim calcmode="lin" valueType="num">
                                      <p:cBhvr>
                                        <p:cTn id="63" dur="1000" fill="hold"/>
                                        <p:tgtEl>
                                          <p:spTgt spid="40"/>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1000"/>
                                        <p:tgtEl>
                                          <p:spTgt spid="43"/>
                                        </p:tgtEl>
                                      </p:cBhvr>
                                    </p:animEffect>
                                    <p:anim calcmode="lin" valueType="num">
                                      <p:cBhvr>
                                        <p:cTn id="67" dur="1000" fill="hold"/>
                                        <p:tgtEl>
                                          <p:spTgt spid="43"/>
                                        </p:tgtEl>
                                        <p:attrNameLst>
                                          <p:attrName>ppt_x</p:attrName>
                                        </p:attrNameLst>
                                      </p:cBhvr>
                                      <p:tavLst>
                                        <p:tav tm="0">
                                          <p:val>
                                            <p:strVal val="#ppt_x"/>
                                          </p:val>
                                        </p:tav>
                                        <p:tav tm="100000">
                                          <p:val>
                                            <p:strVal val="#ppt_x"/>
                                          </p:val>
                                        </p:tav>
                                      </p:tavLst>
                                    </p:anim>
                                    <p:anim calcmode="lin" valueType="num">
                                      <p:cBhvr>
                                        <p:cTn id="68" dur="1000" fill="hold"/>
                                        <p:tgtEl>
                                          <p:spTgt spid="4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1000"/>
                                        <p:tgtEl>
                                          <p:spTgt spid="45"/>
                                        </p:tgtEl>
                                      </p:cBhvr>
                                    </p:animEffect>
                                    <p:anim calcmode="lin" valueType="num">
                                      <p:cBhvr>
                                        <p:cTn id="72" dur="1000" fill="hold"/>
                                        <p:tgtEl>
                                          <p:spTgt spid="45"/>
                                        </p:tgtEl>
                                        <p:attrNameLst>
                                          <p:attrName>ppt_x</p:attrName>
                                        </p:attrNameLst>
                                      </p:cBhvr>
                                      <p:tavLst>
                                        <p:tav tm="0">
                                          <p:val>
                                            <p:strVal val="#ppt_x"/>
                                          </p:val>
                                        </p:tav>
                                        <p:tav tm="100000">
                                          <p:val>
                                            <p:strVal val="#ppt_x"/>
                                          </p:val>
                                        </p:tav>
                                      </p:tavLst>
                                    </p:anim>
                                    <p:anim calcmode="lin" valueType="num">
                                      <p:cBhvr>
                                        <p:cTn id="73" dur="1000" fill="hold"/>
                                        <p:tgtEl>
                                          <p:spTgt spid="4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1000"/>
                                        <p:tgtEl>
                                          <p:spTgt spid="46"/>
                                        </p:tgtEl>
                                      </p:cBhvr>
                                    </p:animEffect>
                                    <p:anim calcmode="lin" valueType="num">
                                      <p:cBhvr>
                                        <p:cTn id="77" dur="1000" fill="hold"/>
                                        <p:tgtEl>
                                          <p:spTgt spid="46"/>
                                        </p:tgtEl>
                                        <p:attrNameLst>
                                          <p:attrName>ppt_x</p:attrName>
                                        </p:attrNameLst>
                                      </p:cBhvr>
                                      <p:tavLst>
                                        <p:tav tm="0">
                                          <p:val>
                                            <p:strVal val="#ppt_x"/>
                                          </p:val>
                                        </p:tav>
                                        <p:tav tm="100000">
                                          <p:val>
                                            <p:strVal val="#ppt_x"/>
                                          </p:val>
                                        </p:tav>
                                      </p:tavLst>
                                    </p:anim>
                                    <p:anim calcmode="lin" valueType="num">
                                      <p:cBhvr>
                                        <p:cTn id="78" dur="1000" fill="hold"/>
                                        <p:tgtEl>
                                          <p:spTgt spid="46"/>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1000"/>
                                        <p:tgtEl>
                                          <p:spTgt spid="47"/>
                                        </p:tgtEl>
                                      </p:cBhvr>
                                    </p:animEffect>
                                    <p:anim calcmode="lin" valueType="num">
                                      <p:cBhvr>
                                        <p:cTn id="82" dur="1000" fill="hold"/>
                                        <p:tgtEl>
                                          <p:spTgt spid="47"/>
                                        </p:tgtEl>
                                        <p:attrNameLst>
                                          <p:attrName>ppt_x</p:attrName>
                                        </p:attrNameLst>
                                      </p:cBhvr>
                                      <p:tavLst>
                                        <p:tav tm="0">
                                          <p:val>
                                            <p:strVal val="#ppt_x"/>
                                          </p:val>
                                        </p:tav>
                                        <p:tav tm="100000">
                                          <p:val>
                                            <p:strVal val="#ppt_x"/>
                                          </p:val>
                                        </p:tav>
                                      </p:tavLst>
                                    </p:anim>
                                    <p:anim calcmode="lin" valueType="num">
                                      <p:cBhvr>
                                        <p:cTn id="83" dur="1000" fill="hold"/>
                                        <p:tgtEl>
                                          <p:spTgt spid="47"/>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fade">
                                      <p:cBhvr>
                                        <p:cTn id="86" dur="1000"/>
                                        <p:tgtEl>
                                          <p:spTgt spid="48"/>
                                        </p:tgtEl>
                                      </p:cBhvr>
                                    </p:animEffect>
                                    <p:anim calcmode="lin" valueType="num">
                                      <p:cBhvr>
                                        <p:cTn id="87" dur="1000" fill="hold"/>
                                        <p:tgtEl>
                                          <p:spTgt spid="48"/>
                                        </p:tgtEl>
                                        <p:attrNameLst>
                                          <p:attrName>ppt_x</p:attrName>
                                        </p:attrNameLst>
                                      </p:cBhvr>
                                      <p:tavLst>
                                        <p:tav tm="0">
                                          <p:val>
                                            <p:strVal val="#ppt_x"/>
                                          </p:val>
                                        </p:tav>
                                        <p:tav tm="100000">
                                          <p:val>
                                            <p:strVal val="#ppt_x"/>
                                          </p:val>
                                        </p:tav>
                                      </p:tavLst>
                                    </p:anim>
                                    <p:anim calcmode="lin" valueType="num">
                                      <p:cBhvr>
                                        <p:cTn id="88" dur="1000" fill="hold"/>
                                        <p:tgtEl>
                                          <p:spTgt spid="48"/>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1000"/>
                                        <p:tgtEl>
                                          <p:spTgt spid="51"/>
                                        </p:tgtEl>
                                      </p:cBhvr>
                                    </p:animEffect>
                                    <p:anim calcmode="lin" valueType="num">
                                      <p:cBhvr>
                                        <p:cTn id="92" dur="1000" fill="hold"/>
                                        <p:tgtEl>
                                          <p:spTgt spid="51"/>
                                        </p:tgtEl>
                                        <p:attrNameLst>
                                          <p:attrName>ppt_x</p:attrName>
                                        </p:attrNameLst>
                                      </p:cBhvr>
                                      <p:tavLst>
                                        <p:tav tm="0">
                                          <p:val>
                                            <p:strVal val="#ppt_x"/>
                                          </p:val>
                                        </p:tav>
                                        <p:tav tm="100000">
                                          <p:val>
                                            <p:strVal val="#ppt_x"/>
                                          </p:val>
                                        </p:tav>
                                      </p:tavLst>
                                    </p:anim>
                                    <p:anim calcmode="lin" valueType="num">
                                      <p:cBhvr>
                                        <p:cTn id="9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31" grpId="0"/>
      <p:bldP spid="45" grpId="0" animBg="1"/>
      <p:bldP spid="46" grpId="0" animBg="1"/>
      <p:bldP spid="47" grpId="0" animBg="1"/>
      <p:bldP spid="48" grpId="0" animBg="1"/>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09EB-1F80-40A5-8B92-AEB949EF0A1C}"/>
              </a:ext>
            </a:extLst>
          </p:cNvPr>
          <p:cNvSpPr>
            <a:spLocks noGrp="1"/>
          </p:cNvSpPr>
          <p:nvPr>
            <p:ph type="title"/>
          </p:nvPr>
        </p:nvSpPr>
        <p:spPr>
          <a:xfrm>
            <a:off x="231262" y="127789"/>
            <a:ext cx="9057117" cy="1143000"/>
          </a:xfrm>
        </p:spPr>
        <p:txBody>
          <a:bodyPr/>
          <a:lstStyle/>
          <a:p>
            <a:r>
              <a:rPr lang="en-US" dirty="0"/>
              <a:t>Also, Some Graphemes Have Multiple Phonemes </a:t>
            </a:r>
          </a:p>
        </p:txBody>
      </p:sp>
      <p:pic>
        <p:nvPicPr>
          <p:cNvPr id="26" name="Picture 25">
            <a:extLst>
              <a:ext uri="{FF2B5EF4-FFF2-40B4-BE49-F238E27FC236}">
                <a16:creationId xmlns:a16="http://schemas.microsoft.com/office/drawing/2014/main" id="{6987A43F-19ED-4379-B672-81B38AD23866}"/>
              </a:ext>
            </a:extLst>
          </p:cNvPr>
          <p:cNvPicPr/>
          <p:nvPr/>
        </p:nvPicPr>
        <p:blipFill rotWithShape="1">
          <a:blip r:embed="rId3"/>
          <a:srcRect l="11272" t="4883" r="8955" b="10904"/>
          <a:stretch/>
        </p:blipFill>
        <p:spPr>
          <a:xfrm>
            <a:off x="437556" y="1279300"/>
            <a:ext cx="6534913" cy="4854749"/>
          </a:xfrm>
          <a:prstGeom prst="rect">
            <a:avLst/>
          </a:prstGeom>
        </p:spPr>
      </p:pic>
      <p:sp>
        <p:nvSpPr>
          <p:cNvPr id="5" name="Title 1">
            <a:extLst>
              <a:ext uri="{FF2B5EF4-FFF2-40B4-BE49-F238E27FC236}">
                <a16:creationId xmlns:a16="http://schemas.microsoft.com/office/drawing/2014/main" id="{BA7C4613-B1B2-41F3-BDE5-C32B549A3E62}"/>
              </a:ext>
            </a:extLst>
          </p:cNvPr>
          <p:cNvSpPr txBox="1">
            <a:spLocks/>
          </p:cNvSpPr>
          <p:nvPr/>
        </p:nvSpPr>
        <p:spPr>
          <a:xfrm>
            <a:off x="4844716" y="5835164"/>
            <a:ext cx="4443663" cy="473157"/>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1600" dirty="0"/>
              <a:t>Graphic: Core Knowledge Language Arts</a:t>
            </a:r>
          </a:p>
        </p:txBody>
      </p:sp>
      <p:sp>
        <p:nvSpPr>
          <p:cNvPr id="27" name="Rectangle 26">
            <a:extLst>
              <a:ext uri="{FF2B5EF4-FFF2-40B4-BE49-F238E27FC236}">
                <a16:creationId xmlns:a16="http://schemas.microsoft.com/office/drawing/2014/main" id="{4F625E43-E800-4B19-AC31-E9A76B20B2A5}"/>
              </a:ext>
            </a:extLst>
          </p:cNvPr>
          <p:cNvSpPr/>
          <p:nvPr/>
        </p:nvSpPr>
        <p:spPr>
          <a:xfrm>
            <a:off x="513668" y="1911006"/>
            <a:ext cx="534554" cy="411327"/>
          </a:xfrm>
          <a:prstGeom prst="rect">
            <a:avLst/>
          </a:prstGeom>
          <a:solidFill>
            <a:srgbClr val="15A059">
              <a:alpha val="4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F38C31A-ADE6-4515-97C4-5C41A493C67F}"/>
              </a:ext>
            </a:extLst>
          </p:cNvPr>
          <p:cNvSpPr/>
          <p:nvPr/>
        </p:nvSpPr>
        <p:spPr>
          <a:xfrm>
            <a:off x="6282082" y="2356037"/>
            <a:ext cx="534554" cy="411327"/>
          </a:xfrm>
          <a:prstGeom prst="rect">
            <a:avLst/>
          </a:prstGeom>
          <a:solidFill>
            <a:srgbClr val="15A059">
              <a:alpha val="4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8A55BB6-C5B9-434B-896D-B331B40EF15E}"/>
              </a:ext>
            </a:extLst>
          </p:cNvPr>
          <p:cNvGrpSpPr/>
          <p:nvPr/>
        </p:nvGrpSpPr>
        <p:grpSpPr>
          <a:xfrm>
            <a:off x="1262353" y="1675527"/>
            <a:ext cx="7012594" cy="646806"/>
            <a:chOff x="1093020" y="1235260"/>
            <a:chExt cx="7012594" cy="646806"/>
          </a:xfrm>
        </p:grpSpPr>
        <p:cxnSp>
          <p:nvCxnSpPr>
            <p:cNvPr id="29" name="Straight Connector 28">
              <a:extLst>
                <a:ext uri="{FF2B5EF4-FFF2-40B4-BE49-F238E27FC236}">
                  <a16:creationId xmlns:a16="http://schemas.microsoft.com/office/drawing/2014/main" id="{55B51212-AD93-4F66-BF42-02929E6E4B89}"/>
                </a:ext>
              </a:extLst>
            </p:cNvPr>
            <p:cNvCxnSpPr>
              <a:cxnSpLocks/>
            </p:cNvCxnSpPr>
            <p:nvPr/>
          </p:nvCxnSpPr>
          <p:spPr>
            <a:xfrm flipH="1">
              <a:off x="1093020" y="1676402"/>
              <a:ext cx="4863897" cy="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A83B4CB-94F4-4AEC-9C5A-B43C65F8211C}"/>
                </a:ext>
              </a:extLst>
            </p:cNvPr>
            <p:cNvSpPr/>
            <p:nvPr/>
          </p:nvSpPr>
          <p:spPr>
            <a:xfrm>
              <a:off x="6112749" y="1470739"/>
              <a:ext cx="534554" cy="411327"/>
            </a:xfrm>
            <a:prstGeom prst="rect">
              <a:avLst/>
            </a:prstGeom>
            <a:solidFill>
              <a:srgbClr val="15A059">
                <a:alpha val="4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E95608A-7EC6-4A98-A8C3-F68C1AA5178E}"/>
                </a:ext>
              </a:extLst>
            </p:cNvPr>
            <p:cNvSpPr txBox="1"/>
            <p:nvPr/>
          </p:nvSpPr>
          <p:spPr>
            <a:xfrm>
              <a:off x="7066547" y="1235260"/>
              <a:ext cx="1039067" cy="646331"/>
            </a:xfrm>
            <a:prstGeom prst="rect">
              <a:avLst/>
            </a:prstGeom>
            <a:noFill/>
          </p:spPr>
          <p:txBody>
            <a:bodyPr wrap="none" rtlCol="0">
              <a:spAutoFit/>
            </a:bodyPr>
            <a:lstStyle/>
            <a:p>
              <a:r>
                <a:rPr lang="en-US" sz="3600" dirty="0">
                  <a:solidFill>
                    <a:schemeClr val="accent2"/>
                  </a:solidFill>
                  <a:latin typeface="Lucida Sans" panose="020B0602030504020204" pitchFamily="34" charset="0"/>
                </a:rPr>
                <a:t>c</a:t>
              </a:r>
              <a:r>
                <a:rPr lang="en-US" sz="3600" u="sng" dirty="0">
                  <a:solidFill>
                    <a:schemeClr val="accent2"/>
                  </a:solidFill>
                  <a:latin typeface="Lucida Sans" panose="020B0602030504020204" pitchFamily="34" charset="0"/>
                </a:rPr>
                <a:t>ar</a:t>
              </a:r>
              <a:r>
                <a:rPr lang="en-US" sz="3600" dirty="0">
                  <a:solidFill>
                    <a:schemeClr val="accent2"/>
                  </a:solidFill>
                  <a:latin typeface="Lucida Sans" panose="020B0602030504020204" pitchFamily="34" charset="0"/>
                </a:rPr>
                <a:t>t</a:t>
              </a:r>
              <a:endParaRPr lang="en-US" u="sng" dirty="0">
                <a:solidFill>
                  <a:schemeClr val="accent2"/>
                </a:solidFill>
                <a:latin typeface="Lucida Sans" panose="020B0602030504020204" pitchFamily="34" charset="0"/>
              </a:endParaRPr>
            </a:p>
          </p:txBody>
        </p:sp>
      </p:grpSp>
      <p:sp>
        <p:nvSpPr>
          <p:cNvPr id="38" name="TextBox 37">
            <a:extLst>
              <a:ext uri="{FF2B5EF4-FFF2-40B4-BE49-F238E27FC236}">
                <a16:creationId xmlns:a16="http://schemas.microsoft.com/office/drawing/2014/main" id="{657CC4B1-B8C3-4AB1-A8E5-06C769E487F6}"/>
              </a:ext>
            </a:extLst>
          </p:cNvPr>
          <p:cNvSpPr txBox="1"/>
          <p:nvPr/>
        </p:nvSpPr>
        <p:spPr>
          <a:xfrm>
            <a:off x="7235880" y="2304340"/>
            <a:ext cx="1725152" cy="646331"/>
          </a:xfrm>
          <a:prstGeom prst="rect">
            <a:avLst/>
          </a:prstGeom>
          <a:noFill/>
        </p:spPr>
        <p:txBody>
          <a:bodyPr wrap="none" rtlCol="0">
            <a:spAutoFit/>
          </a:bodyPr>
          <a:lstStyle/>
          <a:p>
            <a:r>
              <a:rPr lang="en-US" sz="3600" dirty="0">
                <a:solidFill>
                  <a:schemeClr val="accent2"/>
                </a:solidFill>
                <a:latin typeface="Lucida Sans" panose="020B0602030504020204" pitchFamily="34" charset="0"/>
              </a:rPr>
              <a:t>haz</a:t>
            </a:r>
            <a:r>
              <a:rPr lang="en-US" sz="3600" u="sng" dirty="0">
                <a:solidFill>
                  <a:schemeClr val="accent2"/>
                </a:solidFill>
                <a:latin typeface="Lucida Sans" panose="020B0602030504020204" pitchFamily="34" charset="0"/>
              </a:rPr>
              <a:t>ar</a:t>
            </a:r>
            <a:r>
              <a:rPr lang="en-US" sz="3600" dirty="0">
                <a:solidFill>
                  <a:schemeClr val="accent2"/>
                </a:solidFill>
                <a:latin typeface="Lucida Sans" panose="020B0602030504020204" pitchFamily="34" charset="0"/>
              </a:rPr>
              <a:t>d</a:t>
            </a:r>
            <a:endParaRPr lang="en-US" dirty="0">
              <a:solidFill>
                <a:schemeClr val="accent2"/>
              </a:solidFill>
              <a:latin typeface="Lucida Sans" panose="020B0602030504020204" pitchFamily="34" charset="0"/>
            </a:endParaRPr>
          </a:p>
        </p:txBody>
      </p:sp>
      <p:cxnSp>
        <p:nvCxnSpPr>
          <p:cNvPr id="39" name="Straight Connector 38">
            <a:extLst>
              <a:ext uri="{FF2B5EF4-FFF2-40B4-BE49-F238E27FC236}">
                <a16:creationId xmlns:a16="http://schemas.microsoft.com/office/drawing/2014/main" id="{8A44DFA2-BD3B-4FE2-80E0-169A9277D551}"/>
              </a:ext>
            </a:extLst>
          </p:cNvPr>
          <p:cNvCxnSpPr>
            <a:cxnSpLocks/>
          </p:cNvCxnSpPr>
          <p:nvPr/>
        </p:nvCxnSpPr>
        <p:spPr>
          <a:xfrm flipH="1" flipV="1">
            <a:off x="1245345" y="2123410"/>
            <a:ext cx="4880904" cy="367599"/>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1554832-3F2B-4716-98AB-439F1FF146EC}"/>
              </a:ext>
            </a:extLst>
          </p:cNvPr>
          <p:cNvGrpSpPr/>
          <p:nvPr/>
        </p:nvGrpSpPr>
        <p:grpSpPr>
          <a:xfrm>
            <a:off x="1262353" y="2140432"/>
            <a:ext cx="7389299" cy="1858156"/>
            <a:chOff x="1093020" y="1700165"/>
            <a:chExt cx="7389299" cy="1858156"/>
          </a:xfrm>
        </p:grpSpPr>
        <p:sp>
          <p:nvSpPr>
            <p:cNvPr id="34" name="Rectangle 33">
              <a:extLst>
                <a:ext uri="{FF2B5EF4-FFF2-40B4-BE49-F238E27FC236}">
                  <a16:creationId xmlns:a16="http://schemas.microsoft.com/office/drawing/2014/main" id="{1964407E-F6A3-4624-9AA4-3D4B12970F69}"/>
                </a:ext>
              </a:extLst>
            </p:cNvPr>
            <p:cNvSpPr/>
            <p:nvPr/>
          </p:nvSpPr>
          <p:spPr>
            <a:xfrm>
              <a:off x="6124055" y="3017673"/>
              <a:ext cx="534554" cy="411327"/>
            </a:xfrm>
            <a:prstGeom prst="rect">
              <a:avLst/>
            </a:prstGeom>
            <a:solidFill>
              <a:srgbClr val="15A059">
                <a:alpha val="4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20589A-70F0-461D-850A-FF7FA1DDDC47}"/>
                </a:ext>
              </a:extLst>
            </p:cNvPr>
            <p:cNvSpPr/>
            <p:nvPr/>
          </p:nvSpPr>
          <p:spPr>
            <a:xfrm>
              <a:off x="7066547" y="2911990"/>
              <a:ext cx="1415772" cy="646331"/>
            </a:xfrm>
            <a:prstGeom prst="rect">
              <a:avLst/>
            </a:prstGeom>
          </p:spPr>
          <p:txBody>
            <a:bodyPr wrap="none">
              <a:spAutoFit/>
            </a:bodyPr>
            <a:lstStyle/>
            <a:p>
              <a:r>
                <a:rPr lang="en-US" sz="3600" dirty="0">
                  <a:solidFill>
                    <a:schemeClr val="accent2"/>
                  </a:solidFill>
                  <a:latin typeface="Lucida Sans" panose="020B0602030504020204" pitchFamily="34" charset="0"/>
                </a:rPr>
                <a:t>w</a:t>
              </a:r>
              <a:r>
                <a:rPr lang="en-US" sz="3600" u="sng" dirty="0">
                  <a:solidFill>
                    <a:schemeClr val="accent2"/>
                  </a:solidFill>
                  <a:latin typeface="Lucida Sans" panose="020B0602030504020204" pitchFamily="34" charset="0"/>
                </a:rPr>
                <a:t>ar</a:t>
              </a:r>
              <a:r>
                <a:rPr lang="en-US" sz="3600" dirty="0">
                  <a:solidFill>
                    <a:schemeClr val="accent2"/>
                  </a:solidFill>
                  <a:latin typeface="Lucida Sans" panose="020B0602030504020204" pitchFamily="34" charset="0"/>
                </a:rPr>
                <a:t>m</a:t>
              </a:r>
              <a:endParaRPr lang="en-US" sz="2800" dirty="0">
                <a:solidFill>
                  <a:schemeClr val="accent2"/>
                </a:solidFill>
                <a:latin typeface="Lucida Sans" panose="020B0602030504020204" pitchFamily="34" charset="0"/>
              </a:endParaRPr>
            </a:p>
          </p:txBody>
        </p:sp>
        <p:cxnSp>
          <p:nvCxnSpPr>
            <p:cNvPr id="41" name="Straight Connector 40">
              <a:extLst>
                <a:ext uri="{FF2B5EF4-FFF2-40B4-BE49-F238E27FC236}">
                  <a16:creationId xmlns:a16="http://schemas.microsoft.com/office/drawing/2014/main" id="{546913F7-58E6-481E-AA46-62B2AE80EA2E}"/>
                </a:ext>
              </a:extLst>
            </p:cNvPr>
            <p:cNvCxnSpPr>
              <a:cxnSpLocks/>
            </p:cNvCxnSpPr>
            <p:nvPr/>
          </p:nvCxnSpPr>
          <p:spPr>
            <a:xfrm flipH="1" flipV="1">
              <a:off x="1093020" y="1700165"/>
              <a:ext cx="4915185" cy="153499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2446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E7240-E8FA-44CB-9D79-AC6135F198A2}"/>
              </a:ext>
            </a:extLst>
          </p:cNvPr>
          <p:cNvSpPr>
            <a:spLocks noGrp="1"/>
          </p:cNvSpPr>
          <p:nvPr>
            <p:ph type="title"/>
          </p:nvPr>
        </p:nvSpPr>
        <p:spPr>
          <a:xfrm>
            <a:off x="457199" y="238432"/>
            <a:ext cx="8229600" cy="1143000"/>
          </a:xfrm>
        </p:spPr>
        <p:txBody>
          <a:bodyPr/>
          <a:lstStyle/>
          <a:p>
            <a:r>
              <a:rPr lang="en-US" dirty="0"/>
              <a:t>How Do We Build Phonics Knowledge?</a:t>
            </a:r>
          </a:p>
        </p:txBody>
      </p:sp>
      <p:sp>
        <p:nvSpPr>
          <p:cNvPr id="6" name="Wave 5">
            <a:extLst>
              <a:ext uri="{FF2B5EF4-FFF2-40B4-BE49-F238E27FC236}">
                <a16:creationId xmlns:a16="http://schemas.microsoft.com/office/drawing/2014/main" id="{FFEFE7BA-EE97-407A-8428-1424E845BBBB}"/>
              </a:ext>
            </a:extLst>
          </p:cNvPr>
          <p:cNvSpPr/>
          <p:nvPr/>
        </p:nvSpPr>
        <p:spPr>
          <a:xfrm>
            <a:off x="5673955" y="2451011"/>
            <a:ext cx="3012844" cy="1934375"/>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Lucida Sans" panose="020B0602030504020204" pitchFamily="34" charset="0"/>
              </a:rPr>
              <a:t>Reading connected texts</a:t>
            </a:r>
          </a:p>
        </p:txBody>
      </p:sp>
      <p:sp>
        <p:nvSpPr>
          <p:cNvPr id="3" name="Rectangle 2">
            <a:extLst>
              <a:ext uri="{FF2B5EF4-FFF2-40B4-BE49-F238E27FC236}">
                <a16:creationId xmlns:a16="http://schemas.microsoft.com/office/drawing/2014/main" id="{7EC3522E-8E0E-4B6A-A278-D6D80431B118}"/>
              </a:ext>
            </a:extLst>
          </p:cNvPr>
          <p:cNvSpPr/>
          <p:nvPr/>
        </p:nvSpPr>
        <p:spPr>
          <a:xfrm>
            <a:off x="4150248" y="2694924"/>
            <a:ext cx="843501"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a:t>
            </a:r>
          </a:p>
        </p:txBody>
      </p:sp>
      <p:pic>
        <p:nvPicPr>
          <p:cNvPr id="9" name="Picture 8" descr="A picture containing LEGO&#10;&#10;Description generated with very high confidence">
            <a:extLst>
              <a:ext uri="{FF2B5EF4-FFF2-40B4-BE49-F238E27FC236}">
                <a16:creationId xmlns:a16="http://schemas.microsoft.com/office/drawing/2014/main" id="{E0A0435E-FF02-48DB-9CE6-AA447AF656CF}"/>
              </a:ext>
            </a:extLst>
          </p:cNvPr>
          <p:cNvPicPr>
            <a:picLocks noChangeAspect="1"/>
          </p:cNvPicPr>
          <p:nvPr/>
        </p:nvPicPr>
        <p:blipFill rotWithShape="1">
          <a:blip r:embed="rId3">
            <a:duotone>
              <a:schemeClr val="accent4">
                <a:shade val="45000"/>
                <a:satMod val="135000"/>
              </a:schemeClr>
              <a:prstClr val="white"/>
            </a:duotone>
          </a:blip>
          <a:srcRect b="12564"/>
          <a:stretch/>
        </p:blipFill>
        <p:spPr>
          <a:xfrm>
            <a:off x="489778" y="1553483"/>
            <a:ext cx="3484962" cy="3262059"/>
          </a:xfrm>
          <a:prstGeom prst="rect">
            <a:avLst/>
          </a:prstGeom>
        </p:spPr>
      </p:pic>
      <p:sp>
        <p:nvSpPr>
          <p:cNvPr id="10" name="Rectangle 9">
            <a:extLst>
              <a:ext uri="{FF2B5EF4-FFF2-40B4-BE49-F238E27FC236}">
                <a16:creationId xmlns:a16="http://schemas.microsoft.com/office/drawing/2014/main" id="{E8E74098-B71D-4643-80C6-21520D2022E7}"/>
              </a:ext>
            </a:extLst>
          </p:cNvPr>
          <p:cNvSpPr/>
          <p:nvPr/>
        </p:nvSpPr>
        <p:spPr>
          <a:xfrm>
            <a:off x="1372382" y="4767076"/>
            <a:ext cx="2420686" cy="1384995"/>
          </a:xfrm>
          <a:prstGeom prst="rect">
            <a:avLst/>
          </a:prstGeom>
        </p:spPr>
        <p:txBody>
          <a:bodyPr wrap="square">
            <a:spAutoFit/>
          </a:bodyPr>
          <a:lstStyle/>
          <a:p>
            <a:r>
              <a:rPr lang="en-US" sz="2800" b="1" dirty="0">
                <a:solidFill>
                  <a:schemeClr val="accent4">
                    <a:lumMod val="75000"/>
                  </a:schemeClr>
                </a:solidFill>
                <a:latin typeface="Lucida Sans" panose="020B0602030504020204" pitchFamily="34" charset="0"/>
              </a:rPr>
              <a:t>Systematic</a:t>
            </a:r>
          </a:p>
          <a:p>
            <a:r>
              <a:rPr lang="en-US" sz="2800" b="1" dirty="0">
                <a:solidFill>
                  <a:schemeClr val="accent4">
                    <a:lumMod val="75000"/>
                  </a:schemeClr>
                </a:solidFill>
                <a:latin typeface="Lucida Sans" panose="020B0602030504020204" pitchFamily="34" charset="0"/>
              </a:rPr>
              <a:t>Phonics </a:t>
            </a:r>
          </a:p>
          <a:p>
            <a:r>
              <a:rPr lang="en-US" sz="2800" b="1" dirty="0">
                <a:solidFill>
                  <a:schemeClr val="accent4">
                    <a:lumMod val="75000"/>
                  </a:schemeClr>
                </a:solidFill>
                <a:latin typeface="Lucida Sans" panose="020B0602030504020204" pitchFamily="34" charset="0"/>
              </a:rPr>
              <a:t>Program</a:t>
            </a:r>
          </a:p>
        </p:txBody>
      </p:sp>
    </p:spTree>
    <p:extLst>
      <p:ext uri="{BB962C8B-B14F-4D97-AF65-F5344CB8AC3E}">
        <p14:creationId xmlns:p14="http://schemas.microsoft.com/office/powerpoint/2010/main" val="4007610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Why Systematic Ordering?</a:t>
            </a:r>
          </a:p>
        </p:txBody>
      </p:sp>
      <p:sp>
        <p:nvSpPr>
          <p:cNvPr id="3" name="Content Placeholder 2"/>
          <p:cNvSpPr>
            <a:spLocks noGrp="1"/>
          </p:cNvSpPr>
          <p:nvPr>
            <p:ph sz="half" idx="2"/>
          </p:nvPr>
        </p:nvSpPr>
        <p:spPr>
          <a:xfrm>
            <a:off x="675145" y="1417636"/>
            <a:ext cx="3028951" cy="3394472"/>
          </a:xfrm>
        </p:spPr>
        <p:txBody>
          <a:bodyPr>
            <a:noAutofit/>
          </a:bodyPr>
          <a:lstStyle/>
          <a:p>
            <a:pPr marL="287338" indent="-287338">
              <a:buFont typeface="Arial" charset="0"/>
              <a:buChar char="•"/>
            </a:pPr>
            <a:r>
              <a:rPr lang="en-US" dirty="0">
                <a:solidFill>
                  <a:schemeClr val="bg2"/>
                </a:solidFill>
              </a:rPr>
              <a:t>52 Letters</a:t>
            </a:r>
          </a:p>
          <a:p>
            <a:pPr marL="287338" indent="-287338">
              <a:buFont typeface="Arial" charset="0"/>
              <a:buChar char="•"/>
            </a:pPr>
            <a:r>
              <a:rPr lang="en-US" dirty="0">
                <a:solidFill>
                  <a:schemeClr val="bg2"/>
                </a:solidFill>
              </a:rPr>
              <a:t>Upper and Lower Case</a:t>
            </a:r>
          </a:p>
          <a:p>
            <a:pPr marL="287338" indent="-287338">
              <a:buFont typeface="Arial" charset="0"/>
              <a:buChar char="•"/>
            </a:pPr>
            <a:r>
              <a:rPr lang="en-US" dirty="0">
                <a:solidFill>
                  <a:schemeClr val="bg2"/>
                </a:solidFill>
              </a:rPr>
              <a:t>16 Upper- Different from Lower-Case</a:t>
            </a:r>
          </a:p>
          <a:p>
            <a:pPr marL="287338" indent="-287338">
              <a:buFont typeface="Arial" charset="0"/>
              <a:buChar char="•"/>
            </a:pPr>
            <a:r>
              <a:rPr lang="en-US" dirty="0">
                <a:solidFill>
                  <a:schemeClr val="bg2"/>
                </a:solidFill>
              </a:rPr>
              <a:t>44 Sounds</a:t>
            </a:r>
          </a:p>
          <a:p>
            <a:pPr marL="287338" indent="-287338">
              <a:buFont typeface="Arial" charset="0"/>
              <a:buChar char="•"/>
            </a:pPr>
            <a:r>
              <a:rPr lang="en-US" dirty="0">
                <a:solidFill>
                  <a:schemeClr val="bg2"/>
                </a:solidFill>
              </a:rPr>
              <a:t>150 Spellings</a:t>
            </a:r>
          </a:p>
          <a:p>
            <a:pPr marL="287338" indent="-287338">
              <a:buFont typeface="Arial" charset="0"/>
              <a:buChar char="•"/>
            </a:pPr>
            <a:r>
              <a:rPr lang="en-US" dirty="0">
                <a:solidFill>
                  <a:schemeClr val="bg2"/>
                </a:solidFill>
              </a:rPr>
              <a:t>Punctuation</a:t>
            </a:r>
          </a:p>
          <a:p>
            <a:pPr marL="287338" indent="-287338">
              <a:buFont typeface="Arial" charset="0"/>
              <a:buChar char="•"/>
            </a:pPr>
            <a:r>
              <a:rPr lang="en-US" dirty="0">
                <a:solidFill>
                  <a:schemeClr val="bg2"/>
                </a:solidFill>
              </a:rPr>
              <a:t>Directionality</a:t>
            </a:r>
          </a:p>
          <a:p>
            <a:endParaRPr lang="en-US" dirty="0">
              <a:solidFill>
                <a:schemeClr val="bg2"/>
              </a:solidFill>
            </a:endParaRPr>
          </a:p>
        </p:txBody>
      </p:sp>
      <p:sp>
        <p:nvSpPr>
          <p:cNvPr id="5" name="Content Placeholder 4"/>
          <p:cNvSpPr>
            <a:spLocks noGrp="1"/>
          </p:cNvSpPr>
          <p:nvPr>
            <p:ph sz="half" idx="1"/>
          </p:nvPr>
        </p:nvSpPr>
        <p:spPr>
          <a:xfrm>
            <a:off x="4256968" y="1592898"/>
            <a:ext cx="4534223" cy="3836289"/>
          </a:xfrm>
        </p:spPr>
        <p:txBody>
          <a:bodyPr>
            <a:noAutofit/>
          </a:bodyPr>
          <a:lstStyle/>
          <a:p>
            <a:pPr marL="0" indent="0">
              <a:buNone/>
            </a:pPr>
            <a:r>
              <a:rPr lang="en-US" sz="1600" dirty="0">
                <a:solidFill>
                  <a:srgbClr val="777877"/>
                </a:solidFill>
              </a:rPr>
              <a:t>A B C D E F G H I J K L M N O P Q R S T U V W X Y Z </a:t>
            </a:r>
            <a:r>
              <a:rPr lang="cs-CZ" sz="1600" dirty="0">
                <a:solidFill>
                  <a:srgbClr val="777877"/>
                </a:solidFill>
              </a:rPr>
              <a:t>a b c d e f g h i j k l m n o p </a:t>
            </a:r>
            <a:r>
              <a:rPr lang="cs-CZ" sz="1600" dirty="0" err="1">
                <a:solidFill>
                  <a:srgbClr val="777877"/>
                </a:solidFill>
              </a:rPr>
              <a:t>q</a:t>
            </a:r>
            <a:r>
              <a:rPr lang="cs-CZ" sz="1600" dirty="0">
                <a:solidFill>
                  <a:srgbClr val="777877"/>
                </a:solidFill>
              </a:rPr>
              <a:t> </a:t>
            </a:r>
            <a:r>
              <a:rPr lang="cs-CZ" sz="1600" dirty="0" err="1">
                <a:solidFill>
                  <a:srgbClr val="777877"/>
                </a:solidFill>
              </a:rPr>
              <a:t>r</a:t>
            </a:r>
            <a:r>
              <a:rPr lang="cs-CZ" sz="1600" dirty="0">
                <a:solidFill>
                  <a:srgbClr val="777877"/>
                </a:solidFill>
              </a:rPr>
              <a:t> s t u v </a:t>
            </a:r>
            <a:r>
              <a:rPr lang="cs-CZ" sz="1600" dirty="0" err="1">
                <a:solidFill>
                  <a:srgbClr val="777877"/>
                </a:solidFill>
              </a:rPr>
              <a:t>w</a:t>
            </a:r>
            <a:r>
              <a:rPr lang="cs-CZ" sz="1600" dirty="0">
                <a:solidFill>
                  <a:srgbClr val="777877"/>
                </a:solidFill>
              </a:rPr>
              <a:t> </a:t>
            </a:r>
            <a:r>
              <a:rPr lang="cs-CZ" sz="1600" dirty="0" err="1">
                <a:solidFill>
                  <a:srgbClr val="777877"/>
                </a:solidFill>
              </a:rPr>
              <a:t>x</a:t>
            </a:r>
            <a:r>
              <a:rPr lang="cs-CZ" sz="1600" dirty="0">
                <a:solidFill>
                  <a:srgbClr val="777877"/>
                </a:solidFill>
              </a:rPr>
              <a:t> </a:t>
            </a:r>
            <a:r>
              <a:rPr lang="cs-CZ" sz="1600" dirty="0" err="1">
                <a:solidFill>
                  <a:srgbClr val="777877"/>
                </a:solidFill>
              </a:rPr>
              <a:t>y</a:t>
            </a:r>
            <a:r>
              <a:rPr lang="cs-CZ" sz="1600" dirty="0">
                <a:solidFill>
                  <a:srgbClr val="777877"/>
                </a:solidFill>
              </a:rPr>
              <a:t> z </a:t>
            </a:r>
            <a:r>
              <a:rPr lang="en-US" sz="1600" dirty="0">
                <a:solidFill>
                  <a:srgbClr val="777877"/>
                </a:solidFill>
              </a:rPr>
              <a:t>A B D E F G H I J K L M N Q R T /p/ p pp /b/ b bb /t/ t tt ed /d/ d dd ed /k/ c k ck ch cc /g/ g gg gu gh /ch/ ch tch /j/ j g ge dge dg /f/ f ff ph gh /v/ v ve /s/ s c ss ce se st sc /z/ z s se zz ze /th/ th /th/ th /m/ m mm mb /n/ n nn kn gn /ng/ ng n /r/ r rr wr /l/ l ll /h/ h /w/ w wh /y/ y /x/ x /sh/ sh ch /qu/ qu /a/ a /i/ I y /e/ e ea /u/ u o ou o_e /o/ o /ə/ a e /ə/+/l/ al le el ul il /ae/ a_e a ai ay ey eigh ea /ee/ ee e y I ea ie ey e_e /ie/ i_e I y ie igh /oe/ o_e o ow oa oe /ue/ u ue //</a:t>
            </a:r>
            <a:r>
              <a:rPr lang="en-US" sz="1600" u="sng" dirty="0">
                <a:solidFill>
                  <a:srgbClr val="777877"/>
                </a:solidFill>
              </a:rPr>
              <a:t>oo/</a:t>
            </a:r>
            <a:r>
              <a:rPr lang="en-US" sz="1600" dirty="0">
                <a:solidFill>
                  <a:srgbClr val="777877"/>
                </a:solidFill>
              </a:rPr>
              <a:t> oo u u_e ew ue ou ui o o_e /oo/ oo u /ou/ ou ow /oi/ oi oy /aw/ aw au al ough augh /ar/ ar /er/ er or ur ar ir ear /or or ore ar our oar oor , . ? : ; ” ’ ! </a:t>
            </a:r>
          </a:p>
          <a:p>
            <a:pPr marL="0" indent="0">
              <a:buNone/>
            </a:pPr>
            <a:r>
              <a:rPr lang="en-US" sz="1600" dirty="0">
                <a:solidFill>
                  <a:srgbClr val="777877"/>
                </a:solidFill>
                <a:sym typeface="Wingdings"/>
              </a:rPr>
              <a:t> </a:t>
            </a:r>
            <a:r>
              <a:rPr lang="en-US" sz="1600" dirty="0">
                <a:solidFill>
                  <a:srgbClr val="777877"/>
                </a:solidFill>
              </a:rPr>
              <a:t> </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430743" y="2229643"/>
            <a:ext cx="2186676" cy="2995496"/>
          </a:xfrm>
          <a:prstGeom prst="rect">
            <a:avLst/>
          </a:prstGeom>
        </p:spPr>
      </p:pic>
      <p:sp>
        <p:nvSpPr>
          <p:cNvPr id="2" name="TextBox 1"/>
          <p:cNvSpPr txBox="1"/>
          <p:nvPr/>
        </p:nvSpPr>
        <p:spPr>
          <a:xfrm>
            <a:off x="5430743" y="6000687"/>
            <a:ext cx="3604770" cy="307777"/>
          </a:xfrm>
          <a:prstGeom prst="rect">
            <a:avLst/>
          </a:prstGeom>
          <a:noFill/>
        </p:spPr>
        <p:txBody>
          <a:bodyPr wrap="square" rtlCol="0">
            <a:spAutoFit/>
          </a:bodyPr>
          <a:lstStyle/>
          <a:p>
            <a:r>
              <a:rPr lang="en-US" sz="1400" dirty="0">
                <a:solidFill>
                  <a:schemeClr val="bg2"/>
                </a:solidFill>
                <a:latin typeface="Lucida Sans" panose="020B0602030504020204" pitchFamily="34" charset="0"/>
              </a:rPr>
              <a:t>Source: Standards Institute/</a:t>
            </a:r>
            <a:r>
              <a:rPr lang="en-US" sz="1400" dirty="0" err="1">
                <a:solidFill>
                  <a:schemeClr val="bg2"/>
                </a:solidFill>
                <a:latin typeface="Lucida Sans" panose="020B0602030504020204" pitchFamily="34" charset="0"/>
              </a:rPr>
              <a:t>UnboundEd</a:t>
            </a:r>
            <a:endParaRPr lang="en-US" sz="1400" dirty="0">
              <a:solidFill>
                <a:schemeClr val="bg2"/>
              </a:solidFill>
              <a:latin typeface="Lucida Sans" panose="020B0602030504020204" pitchFamily="34" charset="0"/>
            </a:endParaRPr>
          </a:p>
        </p:txBody>
      </p:sp>
      <p:sp>
        <p:nvSpPr>
          <p:cNvPr id="8" name="Explosion 1 7"/>
          <p:cNvSpPr/>
          <p:nvPr/>
        </p:nvSpPr>
        <p:spPr>
          <a:xfrm>
            <a:off x="6258822" y="189452"/>
            <a:ext cx="2427978" cy="119939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Lucida Sans" panose="020B0602030504020204" pitchFamily="34" charset="0"/>
              </a:rPr>
              <a:t>CONTENT</a:t>
            </a:r>
          </a:p>
        </p:txBody>
      </p:sp>
    </p:spTree>
    <p:extLst>
      <p:ext uri="{BB962C8B-B14F-4D97-AF65-F5344CB8AC3E}">
        <p14:creationId xmlns:p14="http://schemas.microsoft.com/office/powerpoint/2010/main" val="171006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repeatCount="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0" fill="hold"/>
                                        <p:tgtEl>
                                          <p:spTgt spid="5">
                                            <p:txEl>
                                              <p:pRg st="0" end="0"/>
                                            </p:txEl>
                                          </p:spTgt>
                                        </p:tgtEl>
                                        <p:attrNameLst>
                                          <p:attrName>ppt_y</p:attrName>
                                        </p:attrNameLst>
                                      </p:cBhvr>
                                      <p:tavLst>
                                        <p:tav tm="0">
                                          <p:val>
                                            <p:strVal val="#ppt_y+1"/>
                                          </p:val>
                                        </p:tav>
                                        <p:tav tm="100000">
                                          <p:val>
                                            <p:strVal val="#ppt_y-1"/>
                                          </p:val>
                                        </p:tav>
                                      </p:tavLst>
                                    </p:anim>
                                  </p:childTnLst>
                                </p:cTn>
                              </p:par>
                              <p:par>
                                <p:cTn id="9" presetID="2" presetClass="entr" presetSubtype="4" fill="hold" nodeType="withEffect">
                                  <p:stCondLst>
                                    <p:cond delay="2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0"/>
                            </p:stCondLst>
                            <p:childTnLst>
                              <p:par>
                                <p:cTn id="14" presetID="9" presetClass="emph" presetSubtype="0" grpId="1" nodeType="afterEffect">
                                  <p:stCondLst>
                                    <p:cond delay="0"/>
                                  </p:stCondLst>
                                  <p:childTnLst>
                                    <p:set>
                                      <p:cBhvr rctx="PPT">
                                        <p:cTn id="15" dur="indefinite"/>
                                        <p:tgtEl>
                                          <p:spTgt spid="5">
                                            <p:txEl>
                                              <p:pRg st="0" end="0"/>
                                            </p:txEl>
                                          </p:spTgt>
                                        </p:tgtEl>
                                        <p:attrNameLst>
                                          <p:attrName>style.opacity</p:attrName>
                                        </p:attrNameLst>
                                      </p:cBhvr>
                                      <p:to>
                                        <p:strVal val="0.25"/>
                                      </p:to>
                                    </p:set>
                                    <p:animEffect filter="image" prLst="opacity: 0.25">
                                      <p:cBhvr rctx="IE">
                                        <p:cTn id="16" dur="indefinite"/>
                                        <p:tgtEl>
                                          <p:spTgt spid="5">
                                            <p:txEl>
                                              <p:pRg st="0" end="0"/>
                                            </p:txEl>
                                          </p:spTgt>
                                        </p:tgtEl>
                                      </p:cBhvr>
                                    </p:animEffect>
                                  </p:childTnLst>
                                </p:cTn>
                              </p:par>
                            </p:childTnLst>
                          </p:cTn>
                        </p:par>
                        <p:par>
                          <p:cTn id="17" fill="hold">
                            <p:stCondLst>
                              <p:cond delay="5000"/>
                            </p:stCondLst>
                            <p:childTnLst>
                              <p:par>
                                <p:cTn id="18" presetID="9" presetClass="emph" presetSubtype="0" grpId="1" nodeType="afterEffect">
                                  <p:stCondLst>
                                    <p:cond delay="0"/>
                                  </p:stCondLst>
                                  <p:childTnLst>
                                    <p:set>
                                      <p:cBhvr rctx="PPT">
                                        <p:cTn id="19" dur="indefinite"/>
                                        <p:tgtEl>
                                          <p:spTgt spid="5">
                                            <p:txEl>
                                              <p:pRg st="1" end="1"/>
                                            </p:txEl>
                                          </p:spTgt>
                                        </p:tgtEl>
                                        <p:attrNameLst>
                                          <p:attrName>style.opacity</p:attrName>
                                        </p:attrNameLst>
                                      </p:cBhvr>
                                      <p:to>
                                        <p:strVal val="0.25"/>
                                      </p:to>
                                    </p:set>
                                    <p:animEffect filter="image" prLst="opacity: 0.25">
                                      <p:cBhvr rctx="IE">
                                        <p:cTn id="20" dur="indefinite"/>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5" grpI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1226" y="637816"/>
            <a:ext cx="6892506" cy="1143000"/>
          </a:xfrm>
        </p:spPr>
        <p:txBody>
          <a:bodyPr/>
          <a:lstStyle/>
          <a:p>
            <a:r>
              <a:rPr lang="en-US" dirty="0">
                <a:solidFill>
                  <a:srgbClr val="494A48"/>
                </a:solidFill>
              </a:rPr>
              <a:t>Scope and Sequence Task</a:t>
            </a:r>
            <a:br>
              <a:rPr lang="en-US" dirty="0">
                <a:solidFill>
                  <a:srgbClr val="494A48"/>
                </a:solidFill>
              </a:rPr>
            </a:br>
            <a:br>
              <a:rPr lang="en-US" dirty="0">
                <a:solidFill>
                  <a:srgbClr val="494A48"/>
                </a:solidFill>
              </a:rPr>
            </a:br>
            <a:r>
              <a:rPr lang="en-US" dirty="0">
                <a:solidFill>
                  <a:srgbClr val="494A48"/>
                </a:solidFill>
              </a:rPr>
              <a:t>Can you make a word list students could DECODE and ENCODE?</a:t>
            </a:r>
          </a:p>
        </p:txBody>
      </p:sp>
      <p:sp>
        <p:nvSpPr>
          <p:cNvPr id="3" name="Text Placeholder 2"/>
          <p:cNvSpPr>
            <a:spLocks noGrp="1"/>
          </p:cNvSpPr>
          <p:nvPr>
            <p:ph type="body" idx="1"/>
          </p:nvPr>
        </p:nvSpPr>
        <p:spPr>
          <a:xfrm>
            <a:off x="403058" y="2332037"/>
            <a:ext cx="4038599" cy="4525963"/>
          </a:xfrm>
        </p:spPr>
        <p:txBody>
          <a:bodyPr/>
          <a:lstStyle/>
          <a:p>
            <a:pPr marL="304792" indent="0">
              <a:buNone/>
            </a:pPr>
            <a:r>
              <a:rPr lang="en-US" dirty="0">
                <a:solidFill>
                  <a:srgbClr val="494A48"/>
                </a:solidFill>
              </a:rPr>
              <a:t>Early K</a:t>
            </a:r>
          </a:p>
          <a:p>
            <a:pPr marL="304792" indent="0">
              <a:buNone/>
            </a:pPr>
            <a:endParaRPr lang="en-US" dirty="0">
              <a:solidFill>
                <a:srgbClr val="494A48"/>
              </a:solidFill>
            </a:endParaRPr>
          </a:p>
        </p:txBody>
      </p:sp>
      <p:sp>
        <p:nvSpPr>
          <p:cNvPr id="4" name="Text Placeholder 3"/>
          <p:cNvSpPr>
            <a:spLocks noGrp="1"/>
          </p:cNvSpPr>
          <p:nvPr>
            <p:ph type="body" idx="2"/>
          </p:nvPr>
        </p:nvSpPr>
        <p:spPr>
          <a:xfrm>
            <a:off x="4722835" y="2332036"/>
            <a:ext cx="4038599" cy="4525963"/>
          </a:xfrm>
        </p:spPr>
        <p:txBody>
          <a:bodyPr/>
          <a:lstStyle/>
          <a:p>
            <a:pPr marL="304792" indent="0">
              <a:buNone/>
            </a:pPr>
            <a:r>
              <a:rPr lang="en-US" dirty="0">
                <a:solidFill>
                  <a:srgbClr val="494A48"/>
                </a:solidFill>
              </a:rPr>
              <a:t>Mid-Late 1st</a:t>
            </a:r>
          </a:p>
        </p:txBody>
      </p:sp>
      <p:pic>
        <p:nvPicPr>
          <p:cNvPr id="5" name="Picture 4"/>
          <p:cNvPicPr>
            <a:picLocks noChangeAspect="1"/>
          </p:cNvPicPr>
          <p:nvPr/>
        </p:nvPicPr>
        <p:blipFill>
          <a:blip r:embed="rId3"/>
          <a:stretch>
            <a:fillRect/>
          </a:stretch>
        </p:blipFill>
        <p:spPr>
          <a:xfrm>
            <a:off x="289925" y="2969541"/>
            <a:ext cx="2656474" cy="2239969"/>
          </a:xfrm>
          <a:prstGeom prst="rect">
            <a:avLst/>
          </a:prstGeom>
          <a:solidFill>
            <a:schemeClr val="accent5">
              <a:lumMod val="20000"/>
              <a:lumOff val="80000"/>
            </a:schemeClr>
          </a:solidFill>
        </p:spPr>
      </p:pic>
      <p:pic>
        <p:nvPicPr>
          <p:cNvPr id="6" name="Picture 5"/>
          <p:cNvPicPr>
            <a:picLocks noChangeAspect="1"/>
          </p:cNvPicPr>
          <p:nvPr/>
        </p:nvPicPr>
        <p:blipFill>
          <a:blip r:embed="rId4"/>
          <a:stretch>
            <a:fillRect/>
          </a:stretch>
        </p:blipFill>
        <p:spPr>
          <a:xfrm>
            <a:off x="3630421" y="2969541"/>
            <a:ext cx="5354487" cy="2294087"/>
          </a:xfrm>
          <a:prstGeom prst="rect">
            <a:avLst/>
          </a:prstGeom>
        </p:spPr>
      </p:pic>
      <p:sp>
        <p:nvSpPr>
          <p:cNvPr id="7" name="TextBox 6"/>
          <p:cNvSpPr txBox="1"/>
          <p:nvPr/>
        </p:nvSpPr>
        <p:spPr>
          <a:xfrm>
            <a:off x="3911599" y="5263628"/>
            <a:ext cx="4792133" cy="1015663"/>
          </a:xfrm>
          <a:prstGeom prst="rect">
            <a:avLst/>
          </a:prstGeom>
          <a:noFill/>
        </p:spPr>
        <p:txBody>
          <a:bodyPr wrap="square" rtlCol="0">
            <a:spAutoFit/>
          </a:bodyPr>
          <a:lstStyle/>
          <a:p>
            <a:r>
              <a:rPr lang="en-US" sz="2000" i="1" dirty="0">
                <a:solidFill>
                  <a:srgbClr val="494A48"/>
                </a:solidFill>
                <a:latin typeface="Lucida Sans" panose="020B0602030504020204" pitchFamily="34" charset="0"/>
              </a:rPr>
              <a:t>Note: all consonants, short vowels, and basic long vowel spellings have been introduced at this time.</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459" y="235036"/>
            <a:ext cx="1143000" cy="1143000"/>
          </a:xfrm>
          <a:prstGeom prst="rect">
            <a:avLst/>
          </a:prstGeom>
        </p:spPr>
      </p:pic>
    </p:spTree>
    <p:extLst>
      <p:ext uri="{BB962C8B-B14F-4D97-AF65-F5344CB8AC3E}">
        <p14:creationId xmlns:p14="http://schemas.microsoft.com/office/powerpoint/2010/main" val="2464191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7219"/>
            <a:ext cx="8229600" cy="882693"/>
          </a:xfrm>
        </p:spPr>
        <p:txBody>
          <a:bodyPr>
            <a:normAutofit fontScale="90000"/>
          </a:bodyPr>
          <a:lstStyle/>
          <a:p>
            <a:r>
              <a:rPr lang="en-US" dirty="0">
                <a:solidFill>
                  <a:srgbClr val="494A48"/>
                </a:solidFill>
              </a:rPr>
              <a:t>Decodable Text K–5</a:t>
            </a:r>
            <a:br>
              <a:rPr lang="en-US" dirty="0"/>
            </a:br>
            <a:r>
              <a:rPr lang="en-US" sz="2000" i="1" dirty="0"/>
              <a:t>“The Short Happy Life of Francis Macomber” – 9</a:t>
            </a:r>
            <a:r>
              <a:rPr lang="en-US" sz="2000" i="1" baseline="30000" dirty="0"/>
              <a:t>th</a:t>
            </a:r>
            <a:r>
              <a:rPr lang="en-US" sz="2000" i="1" dirty="0"/>
              <a:t> grade </a:t>
            </a:r>
            <a:br>
              <a:rPr lang="en-US" dirty="0"/>
            </a:br>
            <a:endParaRPr lang="en-US" dirty="0"/>
          </a:p>
        </p:txBody>
      </p:sp>
      <p:sp>
        <p:nvSpPr>
          <p:cNvPr id="3" name="Content Placeholder 2"/>
          <p:cNvSpPr>
            <a:spLocks noGrp="1"/>
          </p:cNvSpPr>
          <p:nvPr>
            <p:ph idx="1"/>
          </p:nvPr>
        </p:nvSpPr>
        <p:spPr>
          <a:xfrm>
            <a:off x="457200" y="1458183"/>
            <a:ext cx="8229600" cy="4525963"/>
          </a:xfrm>
        </p:spPr>
        <p:txBody>
          <a:bodyPr>
            <a:noAutofit/>
          </a:bodyPr>
          <a:lstStyle/>
          <a:p>
            <a:pPr marL="0" indent="0">
              <a:spcBef>
                <a:spcPts val="0"/>
              </a:spcBef>
              <a:spcAft>
                <a:spcPts val="400"/>
              </a:spcAft>
              <a:buNone/>
            </a:pPr>
            <a:r>
              <a:rPr lang="en-US" sz="1750" dirty="0">
                <a:solidFill>
                  <a:srgbClr val="4C4C4C"/>
                </a:solidFill>
                <a:latin typeface="Lucida Sans" panose="020B0602030504020204" pitchFamily="34" charset="0"/>
              </a:rPr>
              <a:t>"What had I ought to give them?" Macomber asked.</a:t>
            </a:r>
          </a:p>
          <a:p>
            <a:pPr marL="0" indent="0">
              <a:spcBef>
                <a:spcPts val="0"/>
              </a:spcBef>
              <a:spcAft>
                <a:spcPts val="400"/>
              </a:spcAft>
              <a:buNone/>
            </a:pPr>
            <a:r>
              <a:rPr lang="en-US" sz="1750" dirty="0">
                <a:solidFill>
                  <a:srgbClr val="4C4C4C"/>
                </a:solidFill>
                <a:latin typeface="Lucida Sans" panose="020B0602030504020204" pitchFamily="34" charset="0"/>
              </a:rPr>
              <a:t>"A quid would be plenty," Wilson told him. "You don't want to spoil them."</a:t>
            </a:r>
          </a:p>
          <a:p>
            <a:pPr marL="0" indent="0">
              <a:spcBef>
                <a:spcPts val="0"/>
              </a:spcBef>
              <a:spcAft>
                <a:spcPts val="400"/>
              </a:spcAft>
              <a:buNone/>
            </a:pPr>
            <a:r>
              <a:rPr lang="en-US" sz="1750" dirty="0">
                <a:solidFill>
                  <a:srgbClr val="4C4C4C"/>
                </a:solidFill>
                <a:latin typeface="Lucida Sans" panose="020B0602030504020204" pitchFamily="34" charset="0"/>
              </a:rPr>
              <a:t>"Will the headman distribute it?"</a:t>
            </a:r>
          </a:p>
          <a:p>
            <a:pPr marL="0" indent="0">
              <a:spcBef>
                <a:spcPts val="0"/>
              </a:spcBef>
              <a:spcAft>
                <a:spcPts val="400"/>
              </a:spcAft>
              <a:buNone/>
            </a:pPr>
            <a:r>
              <a:rPr lang="en-US" sz="1750" dirty="0">
                <a:solidFill>
                  <a:srgbClr val="4C4C4C"/>
                </a:solidFill>
                <a:latin typeface="Lucida Sans" panose="020B0602030504020204" pitchFamily="34" charset="0"/>
              </a:rPr>
              <a:t>"Absolutely."</a:t>
            </a:r>
          </a:p>
          <a:p>
            <a:pPr marL="0" indent="0">
              <a:spcBef>
                <a:spcPts val="0"/>
              </a:spcBef>
              <a:spcAft>
                <a:spcPts val="400"/>
              </a:spcAft>
              <a:buNone/>
            </a:pPr>
            <a:r>
              <a:rPr lang="en-US" sz="1750" dirty="0">
                <a:solidFill>
                  <a:srgbClr val="4C4C4C"/>
                </a:solidFill>
                <a:latin typeface="Lucida Sans" panose="020B0602030504020204" pitchFamily="34" charset="0"/>
              </a:rPr>
              <a:t>Francis Macomber had, half an hour before, been carried to his tent from the edge of the camp in triumph on the arms and shoulders of the cook, the personal boys, the skinner and the porters. The gun-bearers had taken no part in the demonstration. When the native boys put him down at the door of his tent, he had shaken all their hands, received their congratulations, and then gone into the tent and sat on the bed until his wife came in. She did not speak to him when she came in and he left the tent at once to wash his face and hands in the portable wash basin outside and go over to the dining tent to sit in a comfortable canvas chair in the breeze and the shade.</a:t>
            </a:r>
          </a:p>
          <a:p>
            <a:pPr marL="0" indent="0">
              <a:spcBef>
                <a:spcPts val="0"/>
              </a:spcBef>
              <a:spcAft>
                <a:spcPts val="400"/>
              </a:spcAft>
              <a:buNone/>
            </a:pPr>
            <a:r>
              <a:rPr lang="en-US" sz="1750" dirty="0">
                <a:solidFill>
                  <a:srgbClr val="4C4C4C"/>
                </a:solidFill>
                <a:latin typeface="Lucida Sans" panose="020B0602030504020204" pitchFamily="34" charset="0"/>
              </a:rPr>
              <a:t>"You've got your lion," Robert Wilson said to him, "and a damned fine one too."</a:t>
            </a:r>
          </a:p>
        </p:txBody>
      </p:sp>
      <p:sp>
        <p:nvSpPr>
          <p:cNvPr id="4" name="TextBox 3"/>
          <p:cNvSpPr txBox="1"/>
          <p:nvPr/>
        </p:nvSpPr>
        <p:spPr>
          <a:xfrm>
            <a:off x="5430743" y="6000687"/>
            <a:ext cx="3604770" cy="307777"/>
          </a:xfrm>
          <a:prstGeom prst="rect">
            <a:avLst/>
          </a:prstGeom>
          <a:noFill/>
        </p:spPr>
        <p:txBody>
          <a:bodyPr wrap="square" rtlCol="0">
            <a:spAutoFit/>
          </a:bodyPr>
          <a:lstStyle/>
          <a:p>
            <a:r>
              <a:rPr lang="en-US" sz="1400" dirty="0">
                <a:solidFill>
                  <a:schemeClr val="bg2"/>
                </a:solidFill>
                <a:latin typeface="Lucida Sans" panose="020B0602030504020204" pitchFamily="34" charset="0"/>
              </a:rPr>
              <a:t>Source: Standards Institute/</a:t>
            </a:r>
            <a:r>
              <a:rPr lang="en-US" sz="1400" dirty="0" err="1">
                <a:solidFill>
                  <a:schemeClr val="bg2"/>
                </a:solidFill>
                <a:latin typeface="Lucida Sans" panose="020B0602030504020204" pitchFamily="34" charset="0"/>
              </a:rPr>
              <a:t>UnboundEd</a:t>
            </a:r>
            <a:endParaRPr lang="en-US" sz="1400" dirty="0">
              <a:solidFill>
                <a:schemeClr val="bg2"/>
              </a:solidFill>
              <a:latin typeface="Lucida Sans" panose="020B0602030504020204" pitchFamily="34" charset="0"/>
            </a:endParaRPr>
          </a:p>
        </p:txBody>
      </p:sp>
    </p:spTree>
    <p:extLst>
      <p:ext uri="{BB962C8B-B14F-4D97-AF65-F5344CB8AC3E}">
        <p14:creationId xmlns:p14="http://schemas.microsoft.com/office/powerpoint/2010/main" val="1338827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6247"/>
            <a:ext cx="8229600" cy="4525963"/>
          </a:xfrm>
        </p:spPr>
        <p:txBody>
          <a:bodyPr>
            <a:noAutofit/>
          </a:bodyPr>
          <a:lstStyle/>
          <a:p>
            <a:pPr marL="0" indent="0">
              <a:spcBef>
                <a:spcPts val="0"/>
              </a:spcBef>
              <a:spcAft>
                <a:spcPts val="400"/>
              </a:spcAft>
              <a:buNone/>
            </a:pPr>
            <a:r>
              <a:rPr lang="en-US" sz="1750" dirty="0">
                <a:solidFill>
                  <a:srgbClr val="4C4C4C"/>
                </a:solidFill>
                <a:latin typeface="Lucida Sans" panose="020B0602030504020204" pitchFamily="34" charset="0"/>
              </a:rPr>
              <a:t>"What had I ought to give them?" Macomber asked.</a:t>
            </a:r>
          </a:p>
          <a:p>
            <a:pPr marL="0" indent="0">
              <a:spcBef>
                <a:spcPts val="0"/>
              </a:spcBef>
              <a:spcAft>
                <a:spcPts val="400"/>
              </a:spcAft>
              <a:buNone/>
            </a:pPr>
            <a:r>
              <a:rPr lang="en-US" sz="1750" dirty="0">
                <a:solidFill>
                  <a:srgbClr val="4C4C4C"/>
                </a:solidFill>
                <a:latin typeface="Lucida Sans" panose="020B0602030504020204" pitchFamily="34" charset="0"/>
              </a:rPr>
              <a:t>"A quid would be plenty," Wilson told him. "You don't want to spoil them."</a:t>
            </a:r>
          </a:p>
          <a:p>
            <a:pPr marL="0" indent="0">
              <a:spcBef>
                <a:spcPts val="0"/>
              </a:spcBef>
              <a:spcAft>
                <a:spcPts val="400"/>
              </a:spcAft>
              <a:buNone/>
            </a:pPr>
            <a:r>
              <a:rPr lang="en-US" sz="1750" dirty="0">
                <a:solidFill>
                  <a:srgbClr val="4C4C4C"/>
                </a:solidFill>
                <a:latin typeface="Lucida Sans" panose="020B0602030504020204" pitchFamily="34" charset="0"/>
              </a:rPr>
              <a:t>"Will the headman distribute it?"</a:t>
            </a:r>
          </a:p>
          <a:p>
            <a:pPr marL="0" indent="0">
              <a:spcBef>
                <a:spcPts val="0"/>
              </a:spcBef>
              <a:spcAft>
                <a:spcPts val="400"/>
              </a:spcAft>
              <a:buNone/>
            </a:pPr>
            <a:r>
              <a:rPr lang="en-US" sz="1750" dirty="0">
                <a:solidFill>
                  <a:srgbClr val="4C4C4C"/>
                </a:solidFill>
                <a:latin typeface="Lucida Sans" panose="020B0602030504020204" pitchFamily="34" charset="0"/>
              </a:rPr>
              <a:t>"Absolutely."</a:t>
            </a:r>
          </a:p>
          <a:p>
            <a:pPr marL="0" indent="0">
              <a:spcBef>
                <a:spcPts val="0"/>
              </a:spcBef>
              <a:spcAft>
                <a:spcPts val="400"/>
              </a:spcAft>
              <a:buNone/>
            </a:pPr>
            <a:r>
              <a:rPr lang="en-US" sz="1750" dirty="0">
                <a:solidFill>
                  <a:srgbClr val="4C4C4C"/>
                </a:solidFill>
                <a:latin typeface="Lucida Sans" panose="020B0602030504020204" pitchFamily="34" charset="0"/>
              </a:rPr>
              <a:t>Francis Macomber had, half an hour before, been carried to his tent from the edge of the camp in triumph on the arms and shoulders of the cook, the personal boys, the skinner and the porters. The gun-bearers had taken no part in the demonstration. When the native boys put him down at the door of his tent, he had shaken all their hands, received their congratulations, and then gone into the tent and sat on the bed until his wife came in. She did not speak to him when she came in and he left the tent at once to wash his face and hands in the portable wash basin outside and go over to the dining tent to sit in a comfortable canvas chair in the breeze and the shade.</a:t>
            </a:r>
          </a:p>
          <a:p>
            <a:pPr marL="0" indent="0">
              <a:spcBef>
                <a:spcPts val="0"/>
              </a:spcBef>
              <a:spcAft>
                <a:spcPts val="400"/>
              </a:spcAft>
              <a:buNone/>
            </a:pPr>
            <a:r>
              <a:rPr lang="en-US" sz="1750" dirty="0">
                <a:solidFill>
                  <a:srgbClr val="4C4C4C"/>
                </a:solidFill>
                <a:latin typeface="Lucida Sans" panose="020B0602030504020204" pitchFamily="34" charset="0"/>
              </a:rPr>
              <a:t>"You've got your lion," Robert Wilson said to him, "and a damned fine one too."</a:t>
            </a:r>
          </a:p>
        </p:txBody>
      </p:sp>
      <p:sp>
        <p:nvSpPr>
          <p:cNvPr id="4" name="TextBox 3"/>
          <p:cNvSpPr txBox="1"/>
          <p:nvPr/>
        </p:nvSpPr>
        <p:spPr>
          <a:xfrm>
            <a:off x="5430743" y="6000687"/>
            <a:ext cx="3604770" cy="307777"/>
          </a:xfrm>
          <a:prstGeom prst="rect">
            <a:avLst/>
          </a:prstGeom>
          <a:noFill/>
        </p:spPr>
        <p:txBody>
          <a:bodyPr wrap="square" rtlCol="0">
            <a:spAutoFit/>
          </a:bodyPr>
          <a:lstStyle/>
          <a:p>
            <a:r>
              <a:rPr lang="en-US" sz="1400" dirty="0">
                <a:solidFill>
                  <a:schemeClr val="bg2"/>
                </a:solidFill>
                <a:latin typeface="Lucida Sans" panose="020B0602030504020204" pitchFamily="34" charset="0"/>
              </a:rPr>
              <a:t>Source: Standards Institute/</a:t>
            </a:r>
            <a:r>
              <a:rPr lang="en-US" sz="1400" dirty="0" err="1">
                <a:solidFill>
                  <a:schemeClr val="bg2"/>
                </a:solidFill>
                <a:latin typeface="Lucida Sans" panose="020B0602030504020204" pitchFamily="34" charset="0"/>
              </a:rPr>
              <a:t>UnboundEd</a:t>
            </a:r>
            <a:endParaRPr lang="en-US" sz="1400" dirty="0">
              <a:solidFill>
                <a:schemeClr val="bg2"/>
              </a:solidFill>
              <a:latin typeface="Lucida Sans" panose="020B0602030504020204" pitchFamily="34" charset="0"/>
            </a:endParaRPr>
          </a:p>
        </p:txBody>
      </p:sp>
      <p:sp>
        <p:nvSpPr>
          <p:cNvPr id="8" name="Title 1">
            <a:extLst>
              <a:ext uri="{FF2B5EF4-FFF2-40B4-BE49-F238E27FC236}">
                <a16:creationId xmlns:a16="http://schemas.microsoft.com/office/drawing/2014/main" id="{EFE9AC39-9D76-402E-9C58-6D714FEE1F60}"/>
              </a:ext>
            </a:extLst>
          </p:cNvPr>
          <p:cNvSpPr>
            <a:spLocks noGrp="1"/>
          </p:cNvSpPr>
          <p:nvPr>
            <p:ph type="title"/>
          </p:nvPr>
        </p:nvSpPr>
        <p:spPr>
          <a:xfrm>
            <a:off x="344905" y="165215"/>
            <a:ext cx="8690608" cy="1143000"/>
          </a:xfrm>
        </p:spPr>
        <p:txBody>
          <a:bodyPr>
            <a:normAutofit/>
          </a:bodyPr>
          <a:lstStyle/>
          <a:p>
            <a:r>
              <a:rPr lang="en-US" dirty="0">
                <a:solidFill>
                  <a:srgbClr val="C00000"/>
                </a:solidFill>
              </a:rPr>
              <a:t>Kindergarten  </a:t>
            </a:r>
            <a:r>
              <a:rPr lang="en-US" dirty="0">
                <a:solidFill>
                  <a:srgbClr val="FFC000"/>
                </a:solidFill>
              </a:rPr>
              <a:t>1</a:t>
            </a:r>
            <a:r>
              <a:rPr lang="en-US" baseline="30000" dirty="0">
                <a:solidFill>
                  <a:srgbClr val="FFC000"/>
                </a:solidFill>
              </a:rPr>
              <a:t>st</a:t>
            </a:r>
            <a:r>
              <a:rPr lang="en-US" dirty="0">
                <a:solidFill>
                  <a:srgbClr val="FFC000"/>
                </a:solidFill>
              </a:rPr>
              <a:t> Grade   </a:t>
            </a:r>
            <a:r>
              <a:rPr lang="en-US" dirty="0">
                <a:solidFill>
                  <a:srgbClr val="22A469"/>
                </a:solidFill>
              </a:rPr>
              <a:t>2</a:t>
            </a:r>
            <a:r>
              <a:rPr lang="en-US" baseline="30000" dirty="0">
                <a:solidFill>
                  <a:srgbClr val="22A469"/>
                </a:solidFill>
              </a:rPr>
              <a:t>nd</a:t>
            </a:r>
            <a:r>
              <a:rPr lang="en-US" dirty="0">
                <a:solidFill>
                  <a:srgbClr val="22A469"/>
                </a:solidFill>
              </a:rPr>
              <a:t> Grade  </a:t>
            </a:r>
            <a:r>
              <a:rPr lang="en-US" dirty="0">
                <a:solidFill>
                  <a:srgbClr val="0070C0"/>
                </a:solidFill>
              </a:rPr>
              <a:t>Memorized</a:t>
            </a:r>
          </a:p>
        </p:txBody>
      </p:sp>
    </p:spTree>
    <p:extLst>
      <p:ext uri="{BB962C8B-B14F-4D97-AF65-F5344CB8AC3E}">
        <p14:creationId xmlns:p14="http://schemas.microsoft.com/office/powerpoint/2010/main" val="1006556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9037"/>
            <a:ext cx="8229600" cy="4525963"/>
          </a:xfrm>
        </p:spPr>
        <p:txBody>
          <a:bodyPr>
            <a:noAutofit/>
          </a:bodyPr>
          <a:lstStyle/>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dirty="0">
                <a:solidFill>
                  <a:schemeClr val="tx1"/>
                </a:solidFill>
                <a:latin typeface="Lucida Sans" panose="020B0602030504020204" pitchFamily="34" charset="0"/>
              </a:rPr>
              <a:t>Wha</a:t>
            </a:r>
            <a:r>
              <a:rPr lang="en-US" sz="1750" dirty="0">
                <a:solidFill>
                  <a:srgbClr val="C00000"/>
                </a:solidFill>
                <a:latin typeface="Lucida Sans" panose="020B0602030504020204" pitchFamily="34" charset="0"/>
              </a:rPr>
              <a:t>t had I </a:t>
            </a:r>
            <a:r>
              <a:rPr lang="en-US" sz="1750" dirty="0">
                <a:solidFill>
                  <a:schemeClr val="tx1"/>
                </a:solidFill>
                <a:latin typeface="Lucida Sans" panose="020B0602030504020204" pitchFamily="34" charset="0"/>
              </a:rPr>
              <a:t>ough</a:t>
            </a:r>
            <a:r>
              <a:rPr lang="en-US" sz="1750" dirty="0">
                <a:solidFill>
                  <a:srgbClr val="C00000"/>
                </a:solidFill>
                <a:latin typeface="Lucida Sans" panose="020B0602030504020204" pitchFamily="34" charset="0"/>
              </a:rPr>
              <a:t>t t</a:t>
            </a:r>
            <a:r>
              <a:rPr lang="en-US" sz="1750" dirty="0">
                <a:solidFill>
                  <a:schemeClr val="tx1"/>
                </a:solidFill>
                <a:latin typeface="Lucida Sans" panose="020B0602030504020204" pitchFamily="34" charset="0"/>
              </a:rPr>
              <a:t>o </a:t>
            </a:r>
            <a:r>
              <a:rPr lang="en-US" sz="1750" dirty="0">
                <a:solidFill>
                  <a:srgbClr val="C00000"/>
                </a:solidFill>
                <a:latin typeface="Lucida Sans" panose="020B0602030504020204" pitchFamily="34" charset="0"/>
              </a:rPr>
              <a:t>gi</a:t>
            </a:r>
            <a:r>
              <a:rPr lang="en-US" sz="1750" dirty="0">
                <a:solidFill>
                  <a:schemeClr val="tx1"/>
                </a:solidFill>
                <a:latin typeface="Lucida Sans" panose="020B0602030504020204" pitchFamily="34" charset="0"/>
              </a:rPr>
              <a:t>ve </a:t>
            </a:r>
            <a:r>
              <a:rPr lang="en-US" sz="1750" dirty="0">
                <a:solidFill>
                  <a:srgbClr val="C00000"/>
                </a:solidFill>
                <a:latin typeface="Lucida Sans" panose="020B0602030504020204" pitchFamily="34" charset="0"/>
              </a:rPr>
              <a:t>them?" M</a:t>
            </a:r>
            <a:r>
              <a:rPr lang="en-US" sz="1750" dirty="0">
                <a:solidFill>
                  <a:schemeClr val="tx1"/>
                </a:solidFill>
                <a:latin typeface="Lucida Sans" panose="020B0602030504020204" pitchFamily="34" charset="0"/>
              </a:rPr>
              <a:t>a</a:t>
            </a:r>
            <a:r>
              <a:rPr lang="en-US" sz="1750" dirty="0">
                <a:solidFill>
                  <a:srgbClr val="C00000"/>
                </a:solidFill>
                <a:latin typeface="Lucida Sans" panose="020B0602030504020204" pitchFamily="34" charset="0"/>
              </a:rPr>
              <a:t>c</a:t>
            </a:r>
            <a:r>
              <a:rPr lang="en-US" sz="1750" dirty="0">
                <a:solidFill>
                  <a:schemeClr val="tx1"/>
                </a:solidFill>
                <a:latin typeface="Lucida Sans" panose="020B0602030504020204" pitchFamily="34" charset="0"/>
              </a:rPr>
              <a:t>omber </a:t>
            </a:r>
            <a:r>
              <a:rPr lang="en-US" sz="1750" dirty="0">
                <a:solidFill>
                  <a:srgbClr val="C00000"/>
                </a:solidFill>
                <a:latin typeface="Lucida Sans" panose="020B0602030504020204" pitchFamily="34" charset="0"/>
              </a:rPr>
              <a:t>ask</a:t>
            </a:r>
            <a:r>
              <a:rPr lang="en-US" sz="1750" dirty="0">
                <a:solidFill>
                  <a:schemeClr val="tx1"/>
                </a:solidFill>
                <a:latin typeface="Lucida Sans" panose="020B0602030504020204" pitchFamily="34" charset="0"/>
              </a:rPr>
              <a:t>ed</a:t>
            </a:r>
            <a:r>
              <a:rPr lang="en-US" sz="1750" dirty="0">
                <a:solidFill>
                  <a:srgbClr val="C00000"/>
                </a:solidFill>
                <a:latin typeface="Lucida Sans" panose="020B0602030504020204" pitchFamily="34" charset="0"/>
              </a:rPr>
              <a:t>.</a:t>
            </a:r>
          </a:p>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dirty="0">
                <a:solidFill>
                  <a:schemeClr val="tx1"/>
                </a:solidFill>
                <a:latin typeface="Lucida Sans" panose="020B0602030504020204" pitchFamily="34" charset="0"/>
              </a:rPr>
              <a:t>A qu</a:t>
            </a:r>
            <a:r>
              <a:rPr lang="en-US" sz="1750" dirty="0">
                <a:solidFill>
                  <a:srgbClr val="C00000"/>
                </a:solidFill>
                <a:latin typeface="Lucida Sans" panose="020B0602030504020204" pitchFamily="34" charset="0"/>
              </a:rPr>
              <a:t>id w</a:t>
            </a:r>
            <a:r>
              <a:rPr lang="en-US" sz="1750" dirty="0">
                <a:solidFill>
                  <a:schemeClr val="tx1"/>
                </a:solidFill>
                <a:latin typeface="Lucida Sans" panose="020B0602030504020204" pitchFamily="34" charset="0"/>
              </a:rPr>
              <a:t>ou</a:t>
            </a:r>
            <a:r>
              <a:rPr lang="en-US" sz="1750" dirty="0">
                <a:solidFill>
                  <a:srgbClr val="C00000"/>
                </a:solidFill>
                <a:latin typeface="Lucida Sans" panose="020B0602030504020204" pitchFamily="34" charset="0"/>
              </a:rPr>
              <a:t>ld b</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plent</a:t>
            </a:r>
            <a:r>
              <a:rPr lang="en-US" sz="1750" dirty="0">
                <a:solidFill>
                  <a:schemeClr val="tx1"/>
                </a:solidFill>
                <a:latin typeface="Lucida Sans" panose="020B0602030504020204" pitchFamily="34" charset="0"/>
              </a:rPr>
              <a:t>y</a:t>
            </a:r>
            <a:r>
              <a:rPr lang="en-US" sz="1750" dirty="0">
                <a:solidFill>
                  <a:srgbClr val="C00000"/>
                </a:solidFill>
                <a:latin typeface="Lucida Sans" panose="020B0602030504020204" pitchFamily="34" charset="0"/>
              </a:rPr>
              <a:t>," Wils</a:t>
            </a:r>
            <a:r>
              <a:rPr lang="en-US" sz="1750" dirty="0">
                <a:solidFill>
                  <a:schemeClr val="tx1"/>
                </a:solidFill>
                <a:latin typeface="Lucida Sans" panose="020B0602030504020204" pitchFamily="34" charset="0"/>
              </a:rPr>
              <a:t>o</a:t>
            </a:r>
            <a:r>
              <a:rPr lang="en-US" sz="1750" dirty="0">
                <a:solidFill>
                  <a:srgbClr val="C00000"/>
                </a:solidFill>
                <a:latin typeface="Lucida Sans" panose="020B0602030504020204" pitchFamily="34" charset="0"/>
              </a:rPr>
              <a:t>n t</a:t>
            </a:r>
            <a:r>
              <a:rPr lang="en-US" sz="1750" dirty="0">
                <a:solidFill>
                  <a:schemeClr val="tx1"/>
                </a:solidFill>
                <a:latin typeface="Lucida Sans" panose="020B0602030504020204" pitchFamily="34" charset="0"/>
              </a:rPr>
              <a:t>o</a:t>
            </a:r>
            <a:r>
              <a:rPr lang="en-US" sz="1750" dirty="0">
                <a:solidFill>
                  <a:srgbClr val="C00000"/>
                </a:solidFill>
                <a:latin typeface="Lucida Sans" panose="020B0602030504020204" pitchFamily="34" charset="0"/>
              </a:rPr>
              <a:t>ld him. "Y</a:t>
            </a:r>
            <a:r>
              <a:rPr lang="en-US" sz="1750" dirty="0">
                <a:solidFill>
                  <a:schemeClr val="tx1"/>
                </a:solidFill>
                <a:latin typeface="Lucida Sans" panose="020B0602030504020204" pitchFamily="34" charset="0"/>
              </a:rPr>
              <a:t>ou </a:t>
            </a:r>
            <a:r>
              <a:rPr lang="en-US" sz="1750" dirty="0">
                <a:solidFill>
                  <a:srgbClr val="C00000"/>
                </a:solidFill>
                <a:latin typeface="Lucida Sans" panose="020B0602030504020204" pitchFamily="34" charset="0"/>
              </a:rPr>
              <a:t>d</a:t>
            </a:r>
            <a:r>
              <a:rPr lang="en-US" sz="1750" dirty="0">
                <a:solidFill>
                  <a:schemeClr val="tx1"/>
                </a:solidFill>
                <a:latin typeface="Lucida Sans" panose="020B0602030504020204" pitchFamily="34" charset="0"/>
              </a:rPr>
              <a:t>o</a:t>
            </a:r>
            <a:r>
              <a:rPr lang="en-US" sz="1750" dirty="0">
                <a:solidFill>
                  <a:srgbClr val="C00000"/>
                </a:solidFill>
                <a:latin typeface="Lucida Sans" panose="020B0602030504020204" pitchFamily="34" charset="0"/>
              </a:rPr>
              <a:t>n't want t</a:t>
            </a:r>
            <a:r>
              <a:rPr lang="en-US" sz="1750" dirty="0">
                <a:solidFill>
                  <a:schemeClr val="tx1"/>
                </a:solidFill>
                <a:latin typeface="Lucida Sans" panose="020B0602030504020204" pitchFamily="34" charset="0"/>
              </a:rPr>
              <a:t>o </a:t>
            </a:r>
            <a:r>
              <a:rPr lang="en-US" sz="1750" dirty="0">
                <a:solidFill>
                  <a:srgbClr val="C00000"/>
                </a:solidFill>
                <a:latin typeface="Lucida Sans" panose="020B0602030504020204" pitchFamily="34" charset="0"/>
              </a:rPr>
              <a:t>sp</a:t>
            </a:r>
            <a:r>
              <a:rPr lang="en-US" sz="1750" dirty="0">
                <a:solidFill>
                  <a:schemeClr val="tx1"/>
                </a:solidFill>
                <a:latin typeface="Lucida Sans" panose="020B0602030504020204" pitchFamily="34" charset="0"/>
              </a:rPr>
              <a:t>oi</a:t>
            </a:r>
            <a:r>
              <a:rPr lang="en-US" sz="1750" dirty="0">
                <a:solidFill>
                  <a:srgbClr val="C00000"/>
                </a:solidFill>
                <a:latin typeface="Lucida Sans" panose="020B0602030504020204" pitchFamily="34" charset="0"/>
              </a:rPr>
              <a:t>l them."</a:t>
            </a:r>
          </a:p>
          <a:p>
            <a:pPr marL="0" indent="0">
              <a:spcBef>
                <a:spcPts val="0"/>
              </a:spcBef>
              <a:spcAft>
                <a:spcPts val="400"/>
              </a:spcAft>
              <a:buNone/>
            </a:pPr>
            <a:r>
              <a:rPr lang="en-US" sz="1750" dirty="0">
                <a:solidFill>
                  <a:srgbClr val="C00000"/>
                </a:solidFill>
                <a:latin typeface="Lucida Sans" panose="020B0602030504020204" pitchFamily="34" charset="0"/>
              </a:rPr>
              <a:t>"Wi</a:t>
            </a:r>
            <a:r>
              <a:rPr lang="en-US" sz="1750" dirty="0">
                <a:solidFill>
                  <a:schemeClr val="tx1"/>
                </a:solidFill>
                <a:latin typeface="Lucida Sans" panose="020B0602030504020204" pitchFamily="34" charset="0"/>
              </a:rPr>
              <a:t>ll </a:t>
            </a:r>
            <a:r>
              <a:rPr lang="en-US" sz="1750" dirty="0">
                <a:solidFill>
                  <a:srgbClr val="C00000"/>
                </a:solidFill>
                <a:latin typeface="Lucida Sans" panose="020B0602030504020204" pitchFamily="34" charset="0"/>
              </a:rPr>
              <a:t>th</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h</a:t>
            </a:r>
            <a:r>
              <a:rPr lang="en-US" sz="1750" dirty="0">
                <a:solidFill>
                  <a:schemeClr val="tx1"/>
                </a:solidFill>
                <a:latin typeface="Lucida Sans" panose="020B0602030504020204" pitchFamily="34" charset="0"/>
              </a:rPr>
              <a:t>ea</a:t>
            </a:r>
            <a:r>
              <a:rPr lang="en-US" sz="1750" dirty="0">
                <a:solidFill>
                  <a:srgbClr val="C00000"/>
                </a:solidFill>
                <a:latin typeface="Lucida Sans" panose="020B0602030504020204" pitchFamily="34" charset="0"/>
              </a:rPr>
              <a:t>dman distribute it?"</a:t>
            </a:r>
          </a:p>
          <a:p>
            <a:pPr marL="0" indent="0">
              <a:spcBef>
                <a:spcPts val="0"/>
              </a:spcBef>
              <a:spcAft>
                <a:spcPts val="400"/>
              </a:spcAft>
              <a:buNone/>
            </a:pPr>
            <a:r>
              <a:rPr lang="en-US" sz="1750" dirty="0">
                <a:solidFill>
                  <a:srgbClr val="C00000"/>
                </a:solidFill>
                <a:latin typeface="Lucida Sans" panose="020B0602030504020204" pitchFamily="34" charset="0"/>
              </a:rPr>
              <a:t>"Abs</a:t>
            </a:r>
            <a:r>
              <a:rPr lang="en-US" sz="1750" dirty="0">
                <a:solidFill>
                  <a:schemeClr val="tx1"/>
                </a:solidFill>
                <a:latin typeface="Lucida Sans" panose="020B0602030504020204" pitchFamily="34" charset="0"/>
              </a:rPr>
              <a:t>o</a:t>
            </a:r>
            <a:r>
              <a:rPr lang="en-US" sz="1750" dirty="0">
                <a:solidFill>
                  <a:srgbClr val="C00000"/>
                </a:solidFill>
                <a:latin typeface="Lucida Sans" panose="020B0602030504020204" pitchFamily="34" charset="0"/>
              </a:rPr>
              <a:t>lutel</a:t>
            </a:r>
            <a:r>
              <a:rPr lang="en-US" sz="1750" dirty="0">
                <a:solidFill>
                  <a:schemeClr val="tx1"/>
                </a:solidFill>
                <a:latin typeface="Lucida Sans" panose="020B0602030504020204" pitchFamily="34" charset="0"/>
              </a:rPr>
              <a:t>y</a:t>
            </a:r>
            <a:r>
              <a:rPr lang="en-US" sz="1750" dirty="0">
                <a:solidFill>
                  <a:srgbClr val="C00000"/>
                </a:solidFill>
                <a:latin typeface="Lucida Sans" panose="020B0602030504020204" pitchFamily="34" charset="0"/>
              </a:rPr>
              <a:t>."</a:t>
            </a:r>
          </a:p>
          <a:p>
            <a:pPr marL="0" indent="0">
              <a:spcBef>
                <a:spcPts val="0"/>
              </a:spcBef>
              <a:spcAft>
                <a:spcPts val="400"/>
              </a:spcAft>
              <a:buNone/>
            </a:pPr>
            <a:r>
              <a:rPr lang="en-US" sz="1750" dirty="0">
                <a:solidFill>
                  <a:srgbClr val="C00000"/>
                </a:solidFill>
                <a:latin typeface="Lucida Sans" panose="020B0602030504020204" pitchFamily="34" charset="0"/>
              </a:rPr>
              <a:t>Fran</a:t>
            </a:r>
            <a:r>
              <a:rPr lang="en-US" sz="1750" dirty="0">
                <a:solidFill>
                  <a:schemeClr val="bg1"/>
                </a:solidFill>
                <a:latin typeface="Lucida Sans" panose="020B0602030504020204" pitchFamily="34" charset="0"/>
              </a:rPr>
              <a:t>c</a:t>
            </a:r>
            <a:r>
              <a:rPr lang="en-US" sz="1750" dirty="0">
                <a:solidFill>
                  <a:srgbClr val="C00000"/>
                </a:solidFill>
                <a:latin typeface="Lucida Sans" panose="020B0602030504020204" pitchFamily="34" charset="0"/>
              </a:rPr>
              <a:t>is M</a:t>
            </a:r>
            <a:r>
              <a:rPr lang="en-US" sz="1750" dirty="0">
                <a:solidFill>
                  <a:schemeClr val="tx1"/>
                </a:solidFill>
                <a:latin typeface="Lucida Sans" panose="020B0602030504020204" pitchFamily="34" charset="0"/>
              </a:rPr>
              <a:t>a</a:t>
            </a:r>
            <a:r>
              <a:rPr lang="en-US" sz="1750" dirty="0">
                <a:solidFill>
                  <a:srgbClr val="C00000"/>
                </a:solidFill>
                <a:latin typeface="Lucida Sans" panose="020B0602030504020204" pitchFamily="34" charset="0"/>
              </a:rPr>
              <a:t>c</a:t>
            </a:r>
            <a:r>
              <a:rPr lang="en-US" sz="1750" dirty="0">
                <a:solidFill>
                  <a:schemeClr val="tx1"/>
                </a:solidFill>
                <a:latin typeface="Lucida Sans" panose="020B0602030504020204" pitchFamily="34" charset="0"/>
              </a:rPr>
              <a:t>omber </a:t>
            </a:r>
            <a:r>
              <a:rPr lang="en-US" sz="1750" dirty="0">
                <a:solidFill>
                  <a:srgbClr val="C00000"/>
                </a:solidFill>
                <a:latin typeface="Lucida Sans" panose="020B0602030504020204" pitchFamily="34" charset="0"/>
              </a:rPr>
              <a:t>had, half an</a:t>
            </a:r>
            <a:r>
              <a:rPr lang="en-US" sz="1750" dirty="0">
                <a:solidFill>
                  <a:schemeClr val="tx1"/>
                </a:solidFill>
                <a:latin typeface="Lucida Sans" panose="020B0602030504020204" pitchFamily="34" charset="0"/>
              </a:rPr>
              <a:t> hour </a:t>
            </a:r>
            <a:r>
              <a:rPr lang="en-US" sz="1750" dirty="0">
                <a:solidFill>
                  <a:srgbClr val="C00000"/>
                </a:solidFill>
                <a:latin typeface="Lucida Sans" panose="020B0602030504020204" pitchFamily="34" charset="0"/>
              </a:rPr>
              <a:t>b</a:t>
            </a:r>
            <a:r>
              <a:rPr lang="en-US" sz="1750" dirty="0">
                <a:solidFill>
                  <a:schemeClr val="tx1"/>
                </a:solidFill>
                <a:latin typeface="Lucida Sans" panose="020B0602030504020204" pitchFamily="34" charset="0"/>
              </a:rPr>
              <a:t>e</a:t>
            </a:r>
            <a:r>
              <a:rPr lang="en-US" sz="1750" dirty="0">
                <a:solidFill>
                  <a:srgbClr val="C00000"/>
                </a:solidFill>
                <a:latin typeface="Lucida Sans" panose="020B0602030504020204" pitchFamily="34" charset="0"/>
              </a:rPr>
              <a:t>fore, b</a:t>
            </a:r>
            <a:r>
              <a:rPr lang="en-US" sz="1750" dirty="0">
                <a:solidFill>
                  <a:schemeClr val="tx1"/>
                </a:solidFill>
                <a:latin typeface="Lucida Sans" panose="020B0602030504020204" pitchFamily="34" charset="0"/>
              </a:rPr>
              <a:t>ee</a:t>
            </a:r>
            <a:r>
              <a:rPr lang="en-US" sz="1750" dirty="0">
                <a:solidFill>
                  <a:srgbClr val="C00000"/>
                </a:solidFill>
                <a:latin typeface="Lucida Sans" panose="020B0602030504020204" pitchFamily="34" charset="0"/>
              </a:rPr>
              <a:t>n c</a:t>
            </a:r>
            <a:r>
              <a:rPr lang="en-US" sz="1750" dirty="0">
                <a:solidFill>
                  <a:schemeClr val="tx1"/>
                </a:solidFill>
                <a:latin typeface="Lucida Sans" panose="020B0602030504020204" pitchFamily="34" charset="0"/>
              </a:rPr>
              <a:t>ar</a:t>
            </a:r>
            <a:r>
              <a:rPr lang="en-US" sz="1750" dirty="0">
                <a:solidFill>
                  <a:srgbClr val="C00000"/>
                </a:solidFill>
                <a:latin typeface="Lucida Sans" panose="020B0602030504020204" pitchFamily="34" charset="0"/>
              </a:rPr>
              <a:t>r</a:t>
            </a:r>
            <a:r>
              <a:rPr lang="en-US" sz="1750" dirty="0">
                <a:solidFill>
                  <a:schemeClr val="tx1"/>
                </a:solidFill>
                <a:latin typeface="Lucida Sans" panose="020B0602030504020204" pitchFamily="34" charset="0"/>
              </a:rPr>
              <a:t>ied </a:t>
            </a:r>
            <a:r>
              <a:rPr lang="en-US" sz="1750" dirty="0">
                <a:solidFill>
                  <a:srgbClr val="C00000"/>
                </a:solidFill>
                <a:latin typeface="Lucida Sans" panose="020B0602030504020204" pitchFamily="34" charset="0"/>
              </a:rPr>
              <a:t>t</a:t>
            </a:r>
            <a:r>
              <a:rPr lang="en-US" sz="1750" dirty="0">
                <a:solidFill>
                  <a:schemeClr val="tx1"/>
                </a:solidFill>
                <a:latin typeface="Lucida Sans" panose="020B0602030504020204" pitchFamily="34" charset="0"/>
              </a:rPr>
              <a:t>o </a:t>
            </a:r>
            <a:r>
              <a:rPr lang="en-US" sz="1750" dirty="0">
                <a:solidFill>
                  <a:srgbClr val="C00000"/>
                </a:solidFill>
                <a:latin typeface="Lucida Sans" panose="020B0602030504020204" pitchFamily="34" charset="0"/>
              </a:rPr>
              <a:t>his tent fr</a:t>
            </a:r>
            <a:r>
              <a:rPr lang="en-US" sz="1750" dirty="0">
                <a:solidFill>
                  <a:schemeClr val="tx1"/>
                </a:solidFill>
                <a:latin typeface="Lucida Sans" panose="020B0602030504020204" pitchFamily="34" charset="0"/>
              </a:rPr>
              <a:t>o</a:t>
            </a:r>
            <a:r>
              <a:rPr lang="en-US" sz="1750" dirty="0">
                <a:solidFill>
                  <a:srgbClr val="C00000"/>
                </a:solidFill>
                <a:latin typeface="Lucida Sans" panose="020B0602030504020204" pitchFamily="34" charset="0"/>
              </a:rPr>
              <a:t>m th</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ed</a:t>
            </a:r>
            <a:r>
              <a:rPr lang="en-US" sz="1750" dirty="0">
                <a:solidFill>
                  <a:schemeClr val="tx1"/>
                </a:solidFill>
                <a:latin typeface="Lucida Sans" panose="020B0602030504020204" pitchFamily="34" charset="0"/>
              </a:rPr>
              <a:t>ge of </a:t>
            </a:r>
            <a:r>
              <a:rPr lang="en-US" sz="1750" dirty="0">
                <a:solidFill>
                  <a:srgbClr val="C00000"/>
                </a:solidFill>
                <a:latin typeface="Lucida Sans" panose="020B0602030504020204" pitchFamily="34" charset="0"/>
              </a:rPr>
              <a:t>th</a:t>
            </a:r>
            <a:r>
              <a:rPr lang="en-US" sz="1750" dirty="0">
                <a:solidFill>
                  <a:schemeClr val="tx1"/>
                </a:solidFill>
                <a:latin typeface="Lucida Sans" panose="020B0602030504020204" pitchFamily="34" charset="0"/>
              </a:rPr>
              <a:t>e</a:t>
            </a:r>
            <a:r>
              <a:rPr lang="en-US" sz="1750" dirty="0">
                <a:solidFill>
                  <a:srgbClr val="C00000"/>
                </a:solidFill>
                <a:latin typeface="Lucida Sans" panose="020B0602030504020204" pitchFamily="34" charset="0"/>
              </a:rPr>
              <a:t> camp in tr</a:t>
            </a:r>
            <a:r>
              <a:rPr lang="en-US" sz="1750" dirty="0">
                <a:solidFill>
                  <a:schemeClr val="tx1"/>
                </a:solidFill>
                <a:latin typeface="Lucida Sans" panose="020B0602030504020204" pitchFamily="34" charset="0"/>
              </a:rPr>
              <a:t>i</a:t>
            </a:r>
            <a:r>
              <a:rPr lang="en-US" sz="1750" dirty="0">
                <a:solidFill>
                  <a:srgbClr val="C00000"/>
                </a:solidFill>
                <a:latin typeface="Lucida Sans" panose="020B0602030504020204" pitchFamily="34" charset="0"/>
              </a:rPr>
              <a:t>um</a:t>
            </a:r>
            <a:r>
              <a:rPr lang="en-US" sz="1750" dirty="0">
                <a:solidFill>
                  <a:schemeClr val="tx1"/>
                </a:solidFill>
                <a:latin typeface="Lucida Sans" panose="020B0602030504020204" pitchFamily="34" charset="0"/>
              </a:rPr>
              <a:t>ph </a:t>
            </a:r>
            <a:r>
              <a:rPr lang="en-US" sz="1750" dirty="0">
                <a:solidFill>
                  <a:srgbClr val="C00000"/>
                </a:solidFill>
                <a:latin typeface="Lucida Sans" panose="020B0602030504020204" pitchFamily="34" charset="0"/>
              </a:rPr>
              <a:t>on th</a:t>
            </a:r>
            <a:r>
              <a:rPr lang="en-US" sz="1750" dirty="0">
                <a:solidFill>
                  <a:schemeClr val="tx1"/>
                </a:solidFill>
                <a:latin typeface="Lucida Sans" panose="020B0602030504020204" pitchFamily="34" charset="0"/>
              </a:rPr>
              <a:t>e a</a:t>
            </a:r>
            <a:r>
              <a:rPr lang="en-US" sz="1750" dirty="0">
                <a:solidFill>
                  <a:srgbClr val="C00000"/>
                </a:solidFill>
                <a:latin typeface="Lucida Sans" panose="020B0602030504020204" pitchFamily="34" charset="0"/>
              </a:rPr>
              <a:t>rms and sh</a:t>
            </a:r>
            <a:r>
              <a:rPr lang="en-US" sz="1750" dirty="0">
                <a:solidFill>
                  <a:schemeClr val="tx1"/>
                </a:solidFill>
                <a:latin typeface="Lucida Sans" panose="020B0602030504020204" pitchFamily="34" charset="0"/>
              </a:rPr>
              <a:t>ou</a:t>
            </a:r>
            <a:r>
              <a:rPr lang="en-US" sz="1750" dirty="0">
                <a:solidFill>
                  <a:srgbClr val="C00000"/>
                </a:solidFill>
                <a:latin typeface="Lucida Sans" panose="020B0602030504020204" pitchFamily="34" charset="0"/>
              </a:rPr>
              <a:t>ld</a:t>
            </a:r>
            <a:r>
              <a:rPr lang="en-US" sz="1750" dirty="0">
                <a:solidFill>
                  <a:schemeClr val="tx1"/>
                </a:solidFill>
                <a:latin typeface="Lucida Sans" panose="020B0602030504020204" pitchFamily="34" charset="0"/>
              </a:rPr>
              <a:t>er</a:t>
            </a:r>
            <a:r>
              <a:rPr lang="en-US" sz="1750" dirty="0">
                <a:solidFill>
                  <a:srgbClr val="C00000"/>
                </a:solidFill>
                <a:latin typeface="Lucida Sans" panose="020B0602030504020204" pitchFamily="34" charset="0"/>
              </a:rPr>
              <a:t>s </a:t>
            </a:r>
            <a:r>
              <a:rPr lang="en-US" sz="1750" dirty="0">
                <a:solidFill>
                  <a:schemeClr val="tx1"/>
                </a:solidFill>
                <a:latin typeface="Lucida Sans" panose="020B0602030504020204" pitchFamily="34" charset="0"/>
              </a:rPr>
              <a:t>of </a:t>
            </a:r>
            <a:r>
              <a:rPr lang="en-US" sz="1750" dirty="0">
                <a:solidFill>
                  <a:srgbClr val="C00000"/>
                </a:solidFill>
                <a:latin typeface="Lucida Sans" panose="020B0602030504020204" pitchFamily="34" charset="0"/>
              </a:rPr>
              <a:t>th</a:t>
            </a:r>
            <a:r>
              <a:rPr lang="en-US" sz="1750" dirty="0">
                <a:solidFill>
                  <a:schemeClr val="tx1"/>
                </a:solidFill>
                <a:latin typeface="Lucida Sans" panose="020B0602030504020204" pitchFamily="34" charset="0"/>
              </a:rPr>
              <a:t>e</a:t>
            </a:r>
            <a:r>
              <a:rPr lang="en-US" sz="1750" dirty="0">
                <a:solidFill>
                  <a:srgbClr val="C00000"/>
                </a:solidFill>
                <a:latin typeface="Lucida Sans" panose="020B0602030504020204" pitchFamily="34" charset="0"/>
              </a:rPr>
              <a:t> c</a:t>
            </a:r>
            <a:r>
              <a:rPr lang="en-US" sz="1750" dirty="0">
                <a:solidFill>
                  <a:schemeClr val="tx1"/>
                </a:solidFill>
                <a:latin typeface="Lucida Sans" panose="020B0602030504020204" pitchFamily="34" charset="0"/>
              </a:rPr>
              <a:t>oo</a:t>
            </a:r>
            <a:r>
              <a:rPr lang="en-US" sz="1750" dirty="0">
                <a:solidFill>
                  <a:srgbClr val="C00000"/>
                </a:solidFill>
                <a:latin typeface="Lucida Sans" panose="020B0602030504020204" pitchFamily="34" charset="0"/>
              </a:rPr>
              <a:t>k, th</a:t>
            </a:r>
            <a:r>
              <a:rPr lang="en-US" sz="1750" dirty="0">
                <a:solidFill>
                  <a:schemeClr val="tx1"/>
                </a:solidFill>
                <a:latin typeface="Lucida Sans" panose="020B0602030504020204" pitchFamily="34" charset="0"/>
              </a:rPr>
              <a:t>e</a:t>
            </a:r>
            <a:r>
              <a:rPr lang="en-US" sz="1750" dirty="0">
                <a:solidFill>
                  <a:srgbClr val="C00000"/>
                </a:solidFill>
                <a:latin typeface="Lucida Sans" panose="020B0602030504020204" pitchFamily="34" charset="0"/>
              </a:rPr>
              <a:t> p</a:t>
            </a:r>
            <a:r>
              <a:rPr lang="en-US" sz="1750" dirty="0">
                <a:solidFill>
                  <a:schemeClr val="tx1"/>
                </a:solidFill>
                <a:latin typeface="Lucida Sans" panose="020B0602030504020204" pitchFamily="34" charset="0"/>
              </a:rPr>
              <a:t>er</a:t>
            </a:r>
            <a:r>
              <a:rPr lang="en-US" sz="1750" dirty="0">
                <a:solidFill>
                  <a:srgbClr val="C00000"/>
                </a:solidFill>
                <a:latin typeface="Lucida Sans" panose="020B0602030504020204" pitchFamily="34" charset="0"/>
              </a:rPr>
              <a:t>s</a:t>
            </a:r>
            <a:r>
              <a:rPr lang="en-US" sz="1750" dirty="0">
                <a:solidFill>
                  <a:schemeClr val="tx1"/>
                </a:solidFill>
                <a:latin typeface="Lucida Sans" panose="020B0602030504020204" pitchFamily="34" charset="0"/>
              </a:rPr>
              <a:t>o</a:t>
            </a:r>
            <a:r>
              <a:rPr lang="en-US" sz="1750" dirty="0">
                <a:solidFill>
                  <a:srgbClr val="C00000"/>
                </a:solidFill>
                <a:latin typeface="Lucida Sans" panose="020B0602030504020204" pitchFamily="34" charset="0"/>
              </a:rPr>
              <a:t>n</a:t>
            </a:r>
            <a:r>
              <a:rPr lang="en-US" sz="1750" dirty="0">
                <a:solidFill>
                  <a:schemeClr val="tx1"/>
                </a:solidFill>
                <a:latin typeface="Lucida Sans" panose="020B0602030504020204" pitchFamily="34" charset="0"/>
              </a:rPr>
              <a:t>a</a:t>
            </a:r>
            <a:r>
              <a:rPr lang="en-US" sz="1750" dirty="0">
                <a:solidFill>
                  <a:srgbClr val="C00000"/>
                </a:solidFill>
                <a:latin typeface="Lucida Sans" panose="020B0602030504020204" pitchFamily="34" charset="0"/>
              </a:rPr>
              <a:t>l</a:t>
            </a:r>
            <a:r>
              <a:rPr lang="en-US" sz="1750" dirty="0">
                <a:solidFill>
                  <a:schemeClr val="tx1"/>
                </a:solidFill>
                <a:latin typeface="Lucida Sans" panose="020B0602030504020204" pitchFamily="34" charset="0"/>
              </a:rPr>
              <a:t> </a:t>
            </a:r>
            <a:r>
              <a:rPr lang="en-US" sz="1750" dirty="0">
                <a:solidFill>
                  <a:srgbClr val="C00000"/>
                </a:solidFill>
                <a:latin typeface="Lucida Sans" panose="020B0602030504020204" pitchFamily="34" charset="0"/>
              </a:rPr>
              <a:t>b</a:t>
            </a:r>
            <a:r>
              <a:rPr lang="en-US" sz="1750" dirty="0">
                <a:solidFill>
                  <a:schemeClr val="tx1"/>
                </a:solidFill>
                <a:latin typeface="Lucida Sans" panose="020B0602030504020204" pitchFamily="34" charset="0"/>
              </a:rPr>
              <a:t>oy</a:t>
            </a:r>
            <a:r>
              <a:rPr lang="en-US" sz="1750" dirty="0">
                <a:solidFill>
                  <a:srgbClr val="C00000"/>
                </a:solidFill>
                <a:latin typeface="Lucida Sans" panose="020B0602030504020204" pitchFamily="34" charset="0"/>
              </a:rPr>
              <a:t>s, th</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ski</a:t>
            </a:r>
            <a:r>
              <a:rPr lang="en-US" sz="1750" dirty="0">
                <a:solidFill>
                  <a:schemeClr val="tx1"/>
                </a:solidFill>
                <a:latin typeface="Lucida Sans" panose="020B0602030504020204" pitchFamily="34" charset="0"/>
              </a:rPr>
              <a:t>nner </a:t>
            </a:r>
            <a:r>
              <a:rPr lang="en-US" sz="1750" dirty="0">
                <a:solidFill>
                  <a:srgbClr val="C00000"/>
                </a:solidFill>
                <a:latin typeface="Lucida Sans" panose="020B0602030504020204" pitchFamily="34" charset="0"/>
              </a:rPr>
              <a:t>and th</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p</a:t>
            </a:r>
            <a:r>
              <a:rPr lang="en-US" sz="1750" dirty="0">
                <a:solidFill>
                  <a:schemeClr val="tx1"/>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chemeClr val="tx1"/>
                </a:solidFill>
                <a:latin typeface="Lucida Sans" panose="020B0602030504020204" pitchFamily="34" charset="0"/>
              </a:rPr>
              <a:t>er</a:t>
            </a:r>
            <a:r>
              <a:rPr lang="en-US" sz="1750" dirty="0">
                <a:solidFill>
                  <a:srgbClr val="C00000"/>
                </a:solidFill>
                <a:latin typeface="Lucida Sans" panose="020B0602030504020204" pitchFamily="34" charset="0"/>
              </a:rPr>
              <a:t>s. Th</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gun-b</a:t>
            </a:r>
            <a:r>
              <a:rPr lang="en-US" sz="1750" dirty="0">
                <a:solidFill>
                  <a:schemeClr val="tx1"/>
                </a:solidFill>
                <a:latin typeface="Lucida Sans" panose="020B0602030504020204" pitchFamily="34" charset="0"/>
              </a:rPr>
              <a:t>ea</a:t>
            </a:r>
            <a:r>
              <a:rPr lang="en-US" sz="1750" dirty="0">
                <a:solidFill>
                  <a:srgbClr val="C00000"/>
                </a:solidFill>
                <a:latin typeface="Lucida Sans" panose="020B0602030504020204" pitchFamily="34" charset="0"/>
              </a:rPr>
              <a:t>r</a:t>
            </a:r>
            <a:r>
              <a:rPr lang="en-US" sz="1750" dirty="0">
                <a:solidFill>
                  <a:schemeClr val="tx1"/>
                </a:solidFill>
                <a:latin typeface="Lucida Sans" panose="020B0602030504020204" pitchFamily="34" charset="0"/>
              </a:rPr>
              <a:t>er</a:t>
            </a:r>
            <a:r>
              <a:rPr lang="en-US" sz="1750" dirty="0">
                <a:solidFill>
                  <a:srgbClr val="C00000"/>
                </a:solidFill>
                <a:latin typeface="Lucida Sans" panose="020B0602030504020204" pitchFamily="34" charset="0"/>
              </a:rPr>
              <a:t>s had taken n</a:t>
            </a:r>
            <a:r>
              <a:rPr lang="en-US" sz="1750" dirty="0">
                <a:solidFill>
                  <a:schemeClr val="tx1"/>
                </a:solidFill>
                <a:latin typeface="Lucida Sans" panose="020B0602030504020204" pitchFamily="34" charset="0"/>
              </a:rPr>
              <a:t>o </a:t>
            </a:r>
            <a:r>
              <a:rPr lang="en-US" sz="1750" dirty="0">
                <a:solidFill>
                  <a:srgbClr val="C00000"/>
                </a:solidFill>
                <a:latin typeface="Lucida Sans" panose="020B0602030504020204" pitchFamily="34" charset="0"/>
              </a:rPr>
              <a:t>p</a:t>
            </a:r>
            <a:r>
              <a:rPr lang="en-US" sz="1750" dirty="0">
                <a:solidFill>
                  <a:schemeClr val="tx1"/>
                </a:solidFill>
                <a:latin typeface="Lucida Sans" panose="020B0602030504020204" pitchFamily="34" charset="0"/>
              </a:rPr>
              <a:t>ar</a:t>
            </a:r>
            <a:r>
              <a:rPr lang="en-US" sz="1750" dirty="0">
                <a:solidFill>
                  <a:srgbClr val="C00000"/>
                </a:solidFill>
                <a:latin typeface="Lucida Sans" panose="020B0602030504020204" pitchFamily="34" charset="0"/>
              </a:rPr>
              <a:t>t in th</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dem</a:t>
            </a:r>
            <a:r>
              <a:rPr lang="en-US" sz="1750" dirty="0">
                <a:solidFill>
                  <a:schemeClr val="tx1"/>
                </a:solidFill>
                <a:latin typeface="Lucida Sans" panose="020B0602030504020204" pitchFamily="34" charset="0"/>
              </a:rPr>
              <a:t>o</a:t>
            </a:r>
            <a:r>
              <a:rPr lang="en-US" sz="1750" dirty="0">
                <a:solidFill>
                  <a:srgbClr val="C00000"/>
                </a:solidFill>
                <a:latin typeface="Lucida Sans" panose="020B0602030504020204" pitchFamily="34" charset="0"/>
              </a:rPr>
              <a:t>nstr</a:t>
            </a:r>
            <a:r>
              <a:rPr lang="en-US" sz="1750" dirty="0">
                <a:solidFill>
                  <a:schemeClr val="tx1"/>
                </a:solidFill>
                <a:latin typeface="Lucida Sans" panose="020B0602030504020204" pitchFamily="34" charset="0"/>
              </a:rPr>
              <a:t>ation. Wh</a:t>
            </a:r>
            <a:r>
              <a:rPr lang="en-US" sz="1750" dirty="0">
                <a:solidFill>
                  <a:srgbClr val="C00000"/>
                </a:solidFill>
                <a:latin typeface="Lucida Sans" panose="020B0602030504020204" pitchFamily="34" charset="0"/>
              </a:rPr>
              <a:t>en th</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n</a:t>
            </a:r>
            <a:r>
              <a:rPr lang="en-US" sz="1750" dirty="0">
                <a:solidFill>
                  <a:schemeClr val="tx1"/>
                </a:solidFill>
                <a:latin typeface="Lucida Sans" panose="020B0602030504020204" pitchFamily="34" charset="0"/>
              </a:rPr>
              <a:t>a</a:t>
            </a:r>
            <a:r>
              <a:rPr lang="en-US" sz="1750" dirty="0">
                <a:solidFill>
                  <a:srgbClr val="C00000"/>
                </a:solidFill>
                <a:latin typeface="Lucida Sans" panose="020B0602030504020204" pitchFamily="34" charset="0"/>
              </a:rPr>
              <a:t>ti</a:t>
            </a:r>
            <a:r>
              <a:rPr lang="en-US" sz="1750" dirty="0">
                <a:solidFill>
                  <a:schemeClr val="tx1"/>
                </a:solidFill>
                <a:latin typeface="Lucida Sans" panose="020B0602030504020204" pitchFamily="34" charset="0"/>
              </a:rPr>
              <a:t>ve </a:t>
            </a:r>
            <a:r>
              <a:rPr lang="en-US" sz="1750" dirty="0">
                <a:solidFill>
                  <a:srgbClr val="C00000"/>
                </a:solidFill>
                <a:latin typeface="Lucida Sans" panose="020B0602030504020204" pitchFamily="34" charset="0"/>
              </a:rPr>
              <a:t>b</a:t>
            </a:r>
            <a:r>
              <a:rPr lang="en-US" sz="1750" dirty="0">
                <a:solidFill>
                  <a:schemeClr val="tx1"/>
                </a:solidFill>
                <a:latin typeface="Lucida Sans" panose="020B0602030504020204" pitchFamily="34" charset="0"/>
              </a:rPr>
              <a:t>oy</a:t>
            </a:r>
            <a:r>
              <a:rPr lang="en-US" sz="1750" dirty="0">
                <a:solidFill>
                  <a:srgbClr val="C00000"/>
                </a:solidFill>
                <a:latin typeface="Lucida Sans" panose="020B0602030504020204" pitchFamily="34" charset="0"/>
              </a:rPr>
              <a:t>s</a:t>
            </a:r>
            <a:r>
              <a:rPr lang="en-US" sz="1750" dirty="0">
                <a:solidFill>
                  <a:schemeClr val="tx1"/>
                </a:solidFill>
                <a:latin typeface="Lucida Sans" panose="020B0602030504020204" pitchFamily="34" charset="0"/>
              </a:rPr>
              <a:t> </a:t>
            </a:r>
            <a:r>
              <a:rPr lang="en-US" sz="1750" dirty="0">
                <a:solidFill>
                  <a:srgbClr val="C00000"/>
                </a:solidFill>
                <a:latin typeface="Lucida Sans" panose="020B0602030504020204" pitchFamily="34" charset="0"/>
              </a:rPr>
              <a:t>p</a:t>
            </a:r>
            <a:r>
              <a:rPr lang="en-US" sz="1750" dirty="0">
                <a:solidFill>
                  <a:schemeClr val="tx1"/>
                </a:solidFill>
                <a:latin typeface="Lucida Sans" panose="020B0602030504020204" pitchFamily="34" charset="0"/>
              </a:rPr>
              <a:t>u</a:t>
            </a:r>
            <a:r>
              <a:rPr lang="en-US" sz="1750" dirty="0">
                <a:solidFill>
                  <a:srgbClr val="C00000"/>
                </a:solidFill>
                <a:latin typeface="Lucida Sans" panose="020B0602030504020204" pitchFamily="34" charset="0"/>
              </a:rPr>
              <a:t>t him d</a:t>
            </a:r>
            <a:r>
              <a:rPr lang="en-US" sz="1750" dirty="0">
                <a:solidFill>
                  <a:schemeClr val="tx1"/>
                </a:solidFill>
                <a:latin typeface="Lucida Sans" panose="020B0602030504020204" pitchFamily="34" charset="0"/>
              </a:rPr>
              <a:t>ow</a:t>
            </a:r>
            <a:r>
              <a:rPr lang="en-US" sz="1750" dirty="0">
                <a:solidFill>
                  <a:srgbClr val="C00000"/>
                </a:solidFill>
                <a:latin typeface="Lucida Sans" panose="020B0602030504020204" pitchFamily="34" charset="0"/>
              </a:rPr>
              <a:t>n at th</a:t>
            </a:r>
            <a:r>
              <a:rPr lang="en-US" sz="1750" dirty="0">
                <a:solidFill>
                  <a:schemeClr val="tx1"/>
                </a:solidFill>
                <a:latin typeface="Lucida Sans" panose="020B0602030504020204" pitchFamily="34" charset="0"/>
              </a:rPr>
              <a:t>e</a:t>
            </a:r>
            <a:r>
              <a:rPr lang="en-US" sz="1750" dirty="0">
                <a:solidFill>
                  <a:srgbClr val="C00000"/>
                </a:solidFill>
                <a:latin typeface="Lucida Sans" panose="020B0602030504020204" pitchFamily="34" charset="0"/>
              </a:rPr>
              <a:t> d</a:t>
            </a:r>
            <a:r>
              <a:rPr lang="en-US" sz="1750" dirty="0">
                <a:solidFill>
                  <a:schemeClr val="tx1"/>
                </a:solidFill>
                <a:latin typeface="Lucida Sans" panose="020B0602030504020204" pitchFamily="34" charset="0"/>
              </a:rPr>
              <a:t>oor of </a:t>
            </a:r>
            <a:r>
              <a:rPr lang="en-US" sz="1750" dirty="0">
                <a:solidFill>
                  <a:srgbClr val="C00000"/>
                </a:solidFill>
                <a:latin typeface="Lucida Sans" panose="020B0602030504020204" pitchFamily="34" charset="0"/>
              </a:rPr>
              <a:t>his tent, h</a:t>
            </a:r>
            <a:r>
              <a:rPr lang="en-US" sz="1750" dirty="0">
                <a:solidFill>
                  <a:schemeClr val="tx1"/>
                </a:solidFill>
                <a:latin typeface="Lucida Sans" panose="020B0602030504020204" pitchFamily="34" charset="0"/>
              </a:rPr>
              <a:t>e</a:t>
            </a:r>
            <a:r>
              <a:rPr lang="en-US" sz="1750" dirty="0">
                <a:solidFill>
                  <a:srgbClr val="C00000"/>
                </a:solidFill>
                <a:latin typeface="Lucida Sans" panose="020B0602030504020204" pitchFamily="34" charset="0"/>
              </a:rPr>
              <a:t> had sh</a:t>
            </a:r>
            <a:r>
              <a:rPr lang="en-US" sz="1750" dirty="0">
                <a:solidFill>
                  <a:schemeClr val="tx1"/>
                </a:solidFill>
                <a:latin typeface="Lucida Sans" panose="020B0602030504020204" pitchFamily="34" charset="0"/>
              </a:rPr>
              <a:t>a</a:t>
            </a:r>
            <a:r>
              <a:rPr lang="en-US" sz="1750" dirty="0">
                <a:solidFill>
                  <a:srgbClr val="C00000"/>
                </a:solidFill>
                <a:latin typeface="Lucida Sans" panose="020B0602030504020204" pitchFamily="34" charset="0"/>
              </a:rPr>
              <a:t>ken </a:t>
            </a:r>
            <a:r>
              <a:rPr lang="en-US" sz="1750" dirty="0">
                <a:solidFill>
                  <a:schemeClr val="tx1"/>
                </a:solidFill>
                <a:latin typeface="Lucida Sans" panose="020B0602030504020204" pitchFamily="34" charset="0"/>
              </a:rPr>
              <a:t>al</a:t>
            </a:r>
            <a:r>
              <a:rPr lang="en-US" sz="1750" dirty="0">
                <a:solidFill>
                  <a:srgbClr val="C00000"/>
                </a:solidFill>
                <a:latin typeface="Lucida Sans" panose="020B0602030504020204" pitchFamily="34" charset="0"/>
              </a:rPr>
              <a:t>l th</a:t>
            </a:r>
            <a:r>
              <a:rPr lang="en-US" sz="1750" dirty="0">
                <a:solidFill>
                  <a:schemeClr val="tx1"/>
                </a:solidFill>
                <a:latin typeface="Lucida Sans" panose="020B0602030504020204" pitchFamily="34" charset="0"/>
              </a:rPr>
              <a:t>ei</a:t>
            </a:r>
            <a:r>
              <a:rPr lang="en-US" sz="1750" dirty="0">
                <a:solidFill>
                  <a:srgbClr val="C00000"/>
                </a:solidFill>
                <a:latin typeface="Lucida Sans" panose="020B0602030504020204" pitchFamily="34" charset="0"/>
              </a:rPr>
              <a:t>r hands, r</a:t>
            </a:r>
            <a:r>
              <a:rPr lang="en-US" sz="1750" dirty="0">
                <a:solidFill>
                  <a:schemeClr val="tx1"/>
                </a:solidFill>
                <a:latin typeface="Lucida Sans" panose="020B0602030504020204" pitchFamily="34" charset="0"/>
              </a:rPr>
              <a:t>ecei</a:t>
            </a:r>
            <a:r>
              <a:rPr lang="en-US" sz="1750" dirty="0">
                <a:solidFill>
                  <a:srgbClr val="C00000"/>
                </a:solidFill>
                <a:latin typeface="Lucida Sans" panose="020B0602030504020204" pitchFamily="34" charset="0"/>
              </a:rPr>
              <a:t>v</a:t>
            </a:r>
            <a:r>
              <a:rPr lang="en-US" sz="1750" dirty="0">
                <a:solidFill>
                  <a:schemeClr val="tx1"/>
                </a:solidFill>
                <a:latin typeface="Lucida Sans" panose="020B0602030504020204" pitchFamily="34" charset="0"/>
              </a:rPr>
              <a:t>ed </a:t>
            </a:r>
            <a:r>
              <a:rPr lang="en-US" sz="1750" dirty="0">
                <a:solidFill>
                  <a:srgbClr val="C00000"/>
                </a:solidFill>
                <a:latin typeface="Lucida Sans" panose="020B0602030504020204" pitchFamily="34" charset="0"/>
              </a:rPr>
              <a:t>th</a:t>
            </a:r>
            <a:r>
              <a:rPr lang="en-US" sz="1750" dirty="0">
                <a:solidFill>
                  <a:schemeClr val="tx1"/>
                </a:solidFill>
                <a:latin typeface="Lucida Sans" panose="020B0602030504020204" pitchFamily="34" charset="0"/>
              </a:rPr>
              <a:t>ei</a:t>
            </a:r>
            <a:r>
              <a:rPr lang="en-US" sz="1750" dirty="0">
                <a:solidFill>
                  <a:srgbClr val="C00000"/>
                </a:solidFill>
                <a:latin typeface="Lucida Sans" panose="020B0602030504020204" pitchFamily="34" charset="0"/>
              </a:rPr>
              <a:t>r c</a:t>
            </a:r>
            <a:r>
              <a:rPr lang="en-US" sz="1750" dirty="0">
                <a:solidFill>
                  <a:schemeClr val="tx1"/>
                </a:solidFill>
                <a:latin typeface="Lucida Sans" panose="020B0602030504020204" pitchFamily="34" charset="0"/>
              </a:rPr>
              <a:t>o</a:t>
            </a:r>
            <a:r>
              <a:rPr lang="en-US" sz="1750" dirty="0">
                <a:solidFill>
                  <a:srgbClr val="C00000"/>
                </a:solidFill>
                <a:latin typeface="Lucida Sans" panose="020B0602030504020204" pitchFamily="34" charset="0"/>
              </a:rPr>
              <a:t>ngrat</a:t>
            </a:r>
            <a:r>
              <a:rPr lang="en-US" sz="1750" dirty="0">
                <a:solidFill>
                  <a:schemeClr val="tx1"/>
                </a:solidFill>
                <a:latin typeface="Lucida Sans" panose="020B0602030504020204" pitchFamily="34" charset="0"/>
              </a:rPr>
              <a:t>u</a:t>
            </a:r>
            <a:r>
              <a:rPr lang="en-US" sz="1750" dirty="0">
                <a:solidFill>
                  <a:srgbClr val="C00000"/>
                </a:solidFill>
                <a:latin typeface="Lucida Sans" panose="020B0602030504020204" pitchFamily="34" charset="0"/>
              </a:rPr>
              <a:t>l</a:t>
            </a:r>
            <a:r>
              <a:rPr lang="en-US" sz="1750" dirty="0">
                <a:solidFill>
                  <a:schemeClr val="tx1"/>
                </a:solidFill>
                <a:latin typeface="Lucida Sans" panose="020B0602030504020204" pitchFamily="34" charset="0"/>
              </a:rPr>
              <a:t>ation</a:t>
            </a:r>
            <a:r>
              <a:rPr lang="en-US" sz="1750" dirty="0">
                <a:solidFill>
                  <a:srgbClr val="C00000"/>
                </a:solidFill>
                <a:latin typeface="Lucida Sans" panose="020B0602030504020204" pitchFamily="34" charset="0"/>
              </a:rPr>
              <a:t>s, and then gon</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int</a:t>
            </a:r>
            <a:r>
              <a:rPr lang="en-US" sz="1750" dirty="0">
                <a:solidFill>
                  <a:schemeClr val="tx1"/>
                </a:solidFill>
                <a:latin typeface="Lucida Sans" panose="020B0602030504020204" pitchFamily="34" charset="0"/>
              </a:rPr>
              <a:t>o </a:t>
            </a:r>
            <a:r>
              <a:rPr lang="en-US" sz="1750" dirty="0">
                <a:solidFill>
                  <a:srgbClr val="C00000"/>
                </a:solidFill>
                <a:latin typeface="Lucida Sans" panose="020B0602030504020204" pitchFamily="34" charset="0"/>
              </a:rPr>
              <a:t>th</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tent and sat on th</a:t>
            </a:r>
            <a:r>
              <a:rPr lang="en-US" sz="1750" dirty="0">
                <a:solidFill>
                  <a:schemeClr val="tx1"/>
                </a:solidFill>
                <a:latin typeface="Lucida Sans" panose="020B0602030504020204" pitchFamily="34" charset="0"/>
              </a:rPr>
              <a:t>e</a:t>
            </a:r>
            <a:r>
              <a:rPr lang="en-US" sz="1750" dirty="0">
                <a:solidFill>
                  <a:srgbClr val="C00000"/>
                </a:solidFill>
                <a:latin typeface="Lucida Sans" panose="020B0602030504020204" pitchFamily="34" charset="0"/>
              </a:rPr>
              <a:t> bed until his wife came in. Sh</a:t>
            </a:r>
            <a:r>
              <a:rPr lang="en-US" sz="1750" dirty="0">
                <a:solidFill>
                  <a:schemeClr val="tx1"/>
                </a:solidFill>
                <a:latin typeface="Lucida Sans" panose="020B0602030504020204" pitchFamily="34" charset="0"/>
              </a:rPr>
              <a:t>e</a:t>
            </a:r>
            <a:r>
              <a:rPr lang="en-US" sz="1750" dirty="0">
                <a:solidFill>
                  <a:srgbClr val="C00000"/>
                </a:solidFill>
                <a:latin typeface="Lucida Sans" panose="020B0602030504020204" pitchFamily="34" charset="0"/>
              </a:rPr>
              <a:t> did not sp</a:t>
            </a:r>
            <a:r>
              <a:rPr lang="en-US" sz="1750" dirty="0">
                <a:solidFill>
                  <a:schemeClr val="tx1"/>
                </a:solidFill>
                <a:latin typeface="Lucida Sans" panose="020B0602030504020204" pitchFamily="34" charset="0"/>
              </a:rPr>
              <a:t>ea</a:t>
            </a:r>
            <a:r>
              <a:rPr lang="en-US" sz="1750" dirty="0">
                <a:solidFill>
                  <a:srgbClr val="C00000"/>
                </a:solidFill>
                <a:latin typeface="Lucida Sans" panose="020B0602030504020204" pitchFamily="34" charset="0"/>
              </a:rPr>
              <a:t>k t</a:t>
            </a:r>
            <a:r>
              <a:rPr lang="en-US" sz="1750" dirty="0">
                <a:solidFill>
                  <a:schemeClr val="tx1"/>
                </a:solidFill>
                <a:latin typeface="Lucida Sans" panose="020B0602030504020204" pitchFamily="34" charset="0"/>
              </a:rPr>
              <a:t>o </a:t>
            </a:r>
            <a:r>
              <a:rPr lang="en-US" sz="1750" dirty="0">
                <a:solidFill>
                  <a:srgbClr val="C00000"/>
                </a:solidFill>
                <a:latin typeface="Lucida Sans" panose="020B0602030504020204" pitchFamily="34" charset="0"/>
              </a:rPr>
              <a:t>him </a:t>
            </a:r>
            <a:r>
              <a:rPr lang="en-US" sz="1750" dirty="0">
                <a:solidFill>
                  <a:schemeClr val="tx1"/>
                </a:solidFill>
                <a:latin typeface="Lucida Sans" panose="020B0602030504020204" pitchFamily="34" charset="0"/>
              </a:rPr>
              <a:t>wh</a:t>
            </a:r>
            <a:r>
              <a:rPr lang="en-US" sz="1750" dirty="0">
                <a:solidFill>
                  <a:srgbClr val="C00000"/>
                </a:solidFill>
                <a:latin typeface="Lucida Sans" panose="020B0602030504020204" pitchFamily="34" charset="0"/>
              </a:rPr>
              <a:t>en sh</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came in and h</a:t>
            </a:r>
            <a:r>
              <a:rPr lang="en-US" sz="1750" dirty="0">
                <a:solidFill>
                  <a:schemeClr val="tx1"/>
                </a:solidFill>
                <a:latin typeface="Lucida Sans" panose="020B0602030504020204" pitchFamily="34" charset="0"/>
              </a:rPr>
              <a:t>e</a:t>
            </a:r>
            <a:r>
              <a:rPr lang="en-US" sz="1750" dirty="0">
                <a:solidFill>
                  <a:srgbClr val="C00000"/>
                </a:solidFill>
                <a:latin typeface="Lucida Sans" panose="020B0602030504020204" pitchFamily="34" charset="0"/>
              </a:rPr>
              <a:t> left th</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tent at </a:t>
            </a:r>
            <a:r>
              <a:rPr lang="en-US" sz="1750" dirty="0">
                <a:solidFill>
                  <a:schemeClr val="tx1"/>
                </a:solidFill>
                <a:latin typeface="Lucida Sans" panose="020B0602030504020204" pitchFamily="34" charset="0"/>
              </a:rPr>
              <a:t>o</a:t>
            </a:r>
            <a:r>
              <a:rPr lang="en-US" sz="1750" dirty="0">
                <a:solidFill>
                  <a:srgbClr val="C00000"/>
                </a:solidFill>
                <a:latin typeface="Lucida Sans" panose="020B0602030504020204" pitchFamily="34" charset="0"/>
              </a:rPr>
              <a:t>n</a:t>
            </a:r>
            <a:r>
              <a:rPr lang="en-US" sz="1750" dirty="0">
                <a:solidFill>
                  <a:schemeClr val="tx1"/>
                </a:solidFill>
                <a:latin typeface="Lucida Sans" panose="020B0602030504020204" pitchFamily="34" charset="0"/>
              </a:rPr>
              <a:t>ce </a:t>
            </a:r>
            <a:r>
              <a:rPr lang="en-US" sz="1750" dirty="0">
                <a:solidFill>
                  <a:srgbClr val="C00000"/>
                </a:solidFill>
                <a:latin typeface="Lucida Sans" panose="020B0602030504020204" pitchFamily="34" charset="0"/>
              </a:rPr>
              <a:t>t</a:t>
            </a:r>
            <a:r>
              <a:rPr lang="en-US" sz="1750" dirty="0">
                <a:solidFill>
                  <a:schemeClr val="tx1"/>
                </a:solidFill>
                <a:latin typeface="Lucida Sans" panose="020B0602030504020204" pitchFamily="34" charset="0"/>
              </a:rPr>
              <a:t>o</a:t>
            </a:r>
            <a:r>
              <a:rPr lang="en-US" sz="1750" dirty="0">
                <a:solidFill>
                  <a:srgbClr val="C00000"/>
                </a:solidFill>
                <a:latin typeface="Lucida Sans" panose="020B0602030504020204" pitchFamily="34" charset="0"/>
              </a:rPr>
              <a:t> w</a:t>
            </a:r>
            <a:r>
              <a:rPr lang="en-US" sz="1750" dirty="0">
                <a:solidFill>
                  <a:schemeClr val="tx1"/>
                </a:solidFill>
                <a:latin typeface="Lucida Sans" panose="020B0602030504020204" pitchFamily="34" charset="0"/>
              </a:rPr>
              <a:t>a</a:t>
            </a:r>
            <a:r>
              <a:rPr lang="en-US" sz="1750" dirty="0">
                <a:solidFill>
                  <a:srgbClr val="C00000"/>
                </a:solidFill>
                <a:latin typeface="Lucida Sans" panose="020B0602030504020204" pitchFamily="34" charset="0"/>
              </a:rPr>
              <a:t>sh his fa</a:t>
            </a:r>
            <a:r>
              <a:rPr lang="en-US" sz="1750" dirty="0">
                <a:solidFill>
                  <a:schemeClr val="tx1"/>
                </a:solidFill>
                <a:latin typeface="Lucida Sans" panose="020B0602030504020204" pitchFamily="34" charset="0"/>
              </a:rPr>
              <a:t>c</a:t>
            </a:r>
            <a:r>
              <a:rPr lang="en-US" sz="1750" dirty="0">
                <a:solidFill>
                  <a:srgbClr val="C00000"/>
                </a:solidFill>
                <a:latin typeface="Lucida Sans" panose="020B0602030504020204" pitchFamily="34" charset="0"/>
              </a:rPr>
              <a:t>e and hands in th</a:t>
            </a:r>
            <a:r>
              <a:rPr lang="en-US" sz="1750" dirty="0">
                <a:solidFill>
                  <a:schemeClr val="tx1"/>
                </a:solidFill>
                <a:latin typeface="Lucida Sans" panose="020B0602030504020204" pitchFamily="34" charset="0"/>
              </a:rPr>
              <a:t>e</a:t>
            </a:r>
            <a:r>
              <a:rPr lang="en-US" sz="1750" dirty="0">
                <a:solidFill>
                  <a:srgbClr val="C00000"/>
                </a:solidFill>
                <a:latin typeface="Lucida Sans" panose="020B0602030504020204" pitchFamily="34" charset="0"/>
              </a:rPr>
              <a:t> p</a:t>
            </a:r>
            <a:r>
              <a:rPr lang="en-US" sz="1750" dirty="0">
                <a:solidFill>
                  <a:schemeClr val="tx1"/>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chemeClr val="tx1"/>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chemeClr val="tx1"/>
                </a:solidFill>
                <a:latin typeface="Lucida Sans" panose="020B0602030504020204" pitchFamily="34" charset="0"/>
              </a:rPr>
              <a:t>le </a:t>
            </a:r>
            <a:r>
              <a:rPr lang="en-US" sz="1750" dirty="0">
                <a:solidFill>
                  <a:srgbClr val="C00000"/>
                </a:solidFill>
                <a:latin typeface="Lucida Sans" panose="020B0602030504020204" pitchFamily="34" charset="0"/>
              </a:rPr>
              <a:t>w</a:t>
            </a:r>
            <a:r>
              <a:rPr lang="en-US" sz="1750" dirty="0">
                <a:solidFill>
                  <a:schemeClr val="tx1"/>
                </a:solidFill>
                <a:latin typeface="Lucida Sans" panose="020B0602030504020204" pitchFamily="34" charset="0"/>
              </a:rPr>
              <a:t>a</a:t>
            </a:r>
            <a:r>
              <a:rPr lang="en-US" sz="1750" dirty="0">
                <a:solidFill>
                  <a:srgbClr val="C00000"/>
                </a:solidFill>
                <a:latin typeface="Lucida Sans" panose="020B0602030504020204" pitchFamily="34" charset="0"/>
              </a:rPr>
              <a:t>sh b</a:t>
            </a:r>
            <a:r>
              <a:rPr lang="en-US" sz="1750" dirty="0">
                <a:solidFill>
                  <a:schemeClr val="tx1"/>
                </a:solidFill>
                <a:latin typeface="Lucida Sans" panose="020B0602030504020204" pitchFamily="34" charset="0"/>
              </a:rPr>
              <a:t>a</a:t>
            </a:r>
            <a:r>
              <a:rPr lang="en-US" sz="1750" dirty="0">
                <a:solidFill>
                  <a:srgbClr val="C00000"/>
                </a:solidFill>
                <a:latin typeface="Lucida Sans" panose="020B0602030504020204" pitchFamily="34" charset="0"/>
              </a:rPr>
              <a:t>sin </a:t>
            </a:r>
            <a:r>
              <a:rPr lang="en-US" sz="1750" dirty="0">
                <a:solidFill>
                  <a:schemeClr val="tx1"/>
                </a:solidFill>
                <a:latin typeface="Lucida Sans" panose="020B0602030504020204" pitchFamily="34" charset="0"/>
              </a:rPr>
              <a:t>ou</a:t>
            </a:r>
            <a:r>
              <a:rPr lang="en-US" sz="1750" dirty="0">
                <a:solidFill>
                  <a:srgbClr val="C00000"/>
                </a:solidFill>
                <a:latin typeface="Lucida Sans" panose="020B0602030504020204" pitchFamily="34" charset="0"/>
              </a:rPr>
              <a:t>tside and g</a:t>
            </a:r>
            <a:r>
              <a:rPr lang="en-US" sz="1750" dirty="0">
                <a:solidFill>
                  <a:schemeClr val="tx1"/>
                </a:solidFill>
                <a:latin typeface="Lucida Sans" panose="020B0602030504020204" pitchFamily="34" charset="0"/>
              </a:rPr>
              <a:t>o o</a:t>
            </a:r>
            <a:r>
              <a:rPr lang="en-US" sz="1750" dirty="0">
                <a:solidFill>
                  <a:srgbClr val="C00000"/>
                </a:solidFill>
                <a:latin typeface="Lucida Sans" panose="020B0602030504020204" pitchFamily="34" charset="0"/>
              </a:rPr>
              <a:t>v</a:t>
            </a:r>
            <a:r>
              <a:rPr lang="en-US" sz="1750" dirty="0">
                <a:solidFill>
                  <a:schemeClr val="tx1"/>
                </a:solidFill>
                <a:latin typeface="Lucida Sans" panose="020B0602030504020204" pitchFamily="34" charset="0"/>
              </a:rPr>
              <a:t>er </a:t>
            </a:r>
            <a:r>
              <a:rPr lang="en-US" sz="1750" dirty="0">
                <a:solidFill>
                  <a:srgbClr val="C00000"/>
                </a:solidFill>
                <a:latin typeface="Lucida Sans" panose="020B0602030504020204" pitchFamily="34" charset="0"/>
              </a:rPr>
              <a:t>t</a:t>
            </a:r>
            <a:r>
              <a:rPr lang="en-US" sz="1750" dirty="0">
                <a:solidFill>
                  <a:schemeClr val="tx1"/>
                </a:solidFill>
                <a:latin typeface="Lucida Sans" panose="020B0602030504020204" pitchFamily="34" charset="0"/>
              </a:rPr>
              <a:t>o </a:t>
            </a:r>
            <a:r>
              <a:rPr lang="en-US" sz="1750" dirty="0">
                <a:solidFill>
                  <a:srgbClr val="C00000"/>
                </a:solidFill>
                <a:latin typeface="Lucida Sans" panose="020B0602030504020204" pitchFamily="34" charset="0"/>
              </a:rPr>
              <a:t>th</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d</a:t>
            </a:r>
            <a:r>
              <a:rPr lang="en-US" sz="1750" dirty="0">
                <a:solidFill>
                  <a:schemeClr val="tx1"/>
                </a:solidFill>
                <a:latin typeface="Lucida Sans" panose="020B0602030504020204" pitchFamily="34" charset="0"/>
              </a:rPr>
              <a:t>i</a:t>
            </a:r>
            <a:r>
              <a:rPr lang="en-US" sz="1750" dirty="0">
                <a:solidFill>
                  <a:srgbClr val="C00000"/>
                </a:solidFill>
                <a:latin typeface="Lucida Sans" panose="020B0602030504020204" pitchFamily="34" charset="0"/>
              </a:rPr>
              <a:t>n</a:t>
            </a:r>
            <a:r>
              <a:rPr lang="en-US" sz="1750" dirty="0">
                <a:solidFill>
                  <a:schemeClr val="tx1"/>
                </a:solidFill>
                <a:latin typeface="Lucida Sans" panose="020B0602030504020204" pitchFamily="34" charset="0"/>
              </a:rPr>
              <a:t>i</a:t>
            </a:r>
            <a:r>
              <a:rPr lang="en-US" sz="1750" dirty="0">
                <a:solidFill>
                  <a:srgbClr val="C00000"/>
                </a:solidFill>
                <a:latin typeface="Lucida Sans" panose="020B0602030504020204" pitchFamily="34" charset="0"/>
              </a:rPr>
              <a:t>ng tent t</a:t>
            </a:r>
            <a:r>
              <a:rPr lang="en-US" sz="1750" dirty="0">
                <a:solidFill>
                  <a:schemeClr val="tx1"/>
                </a:solidFill>
                <a:latin typeface="Lucida Sans" panose="020B0602030504020204" pitchFamily="34" charset="0"/>
              </a:rPr>
              <a:t>o </a:t>
            </a:r>
            <a:r>
              <a:rPr lang="en-US" sz="1750" dirty="0">
                <a:solidFill>
                  <a:srgbClr val="C00000"/>
                </a:solidFill>
                <a:latin typeface="Lucida Sans" panose="020B0602030504020204" pitchFamily="34" charset="0"/>
              </a:rPr>
              <a:t>sit in</a:t>
            </a:r>
            <a:r>
              <a:rPr lang="en-US" sz="1750" dirty="0">
                <a:solidFill>
                  <a:schemeClr val="tx1"/>
                </a:solidFill>
                <a:latin typeface="Lucida Sans" panose="020B0602030504020204" pitchFamily="34" charset="0"/>
              </a:rPr>
              <a:t> a </a:t>
            </a:r>
            <a:r>
              <a:rPr lang="en-US" sz="1750" dirty="0">
                <a:solidFill>
                  <a:srgbClr val="C00000"/>
                </a:solidFill>
                <a:latin typeface="Lucida Sans" panose="020B0602030504020204" pitchFamily="34" charset="0"/>
              </a:rPr>
              <a:t>c</a:t>
            </a:r>
            <a:r>
              <a:rPr lang="en-US" sz="1750" dirty="0">
                <a:solidFill>
                  <a:schemeClr val="tx1"/>
                </a:solidFill>
                <a:latin typeface="Lucida Sans" panose="020B0602030504020204" pitchFamily="34" charset="0"/>
              </a:rPr>
              <a:t>o</a:t>
            </a:r>
            <a:r>
              <a:rPr lang="en-US" sz="1750" dirty="0">
                <a:solidFill>
                  <a:srgbClr val="C00000"/>
                </a:solidFill>
                <a:latin typeface="Lucida Sans" panose="020B0602030504020204" pitchFamily="34" charset="0"/>
              </a:rPr>
              <a:t>mf</a:t>
            </a:r>
            <a:r>
              <a:rPr lang="en-US" sz="1750" dirty="0">
                <a:solidFill>
                  <a:schemeClr val="tx1"/>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chemeClr val="tx1"/>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chemeClr val="tx1"/>
                </a:solidFill>
                <a:latin typeface="Lucida Sans" panose="020B0602030504020204" pitchFamily="34" charset="0"/>
              </a:rPr>
              <a:t>le </a:t>
            </a:r>
            <a:r>
              <a:rPr lang="en-US" sz="1750" dirty="0">
                <a:solidFill>
                  <a:srgbClr val="C00000"/>
                </a:solidFill>
                <a:latin typeface="Lucida Sans" panose="020B0602030504020204" pitchFamily="34" charset="0"/>
              </a:rPr>
              <a:t>canvas ch</a:t>
            </a:r>
            <a:r>
              <a:rPr lang="en-US" sz="1750" dirty="0">
                <a:solidFill>
                  <a:schemeClr val="tx1"/>
                </a:solidFill>
                <a:latin typeface="Lucida Sans" panose="020B0602030504020204" pitchFamily="34" charset="0"/>
              </a:rPr>
              <a:t>ai</a:t>
            </a:r>
            <a:r>
              <a:rPr lang="en-US" sz="1750" dirty="0">
                <a:solidFill>
                  <a:srgbClr val="C00000"/>
                </a:solidFill>
                <a:latin typeface="Lucida Sans" panose="020B0602030504020204" pitchFamily="34" charset="0"/>
              </a:rPr>
              <a:t>r in th</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breez</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and th</a:t>
            </a:r>
            <a:r>
              <a:rPr lang="en-US" sz="1750" dirty="0">
                <a:solidFill>
                  <a:schemeClr val="tx1"/>
                </a:solidFill>
                <a:latin typeface="Lucida Sans" panose="020B0602030504020204" pitchFamily="34" charset="0"/>
              </a:rPr>
              <a:t>e </a:t>
            </a:r>
            <a:r>
              <a:rPr lang="en-US" sz="1750" dirty="0">
                <a:solidFill>
                  <a:srgbClr val="C00000"/>
                </a:solidFill>
                <a:latin typeface="Lucida Sans" panose="020B0602030504020204" pitchFamily="34" charset="0"/>
              </a:rPr>
              <a:t>shade.</a:t>
            </a:r>
          </a:p>
          <a:p>
            <a:pPr marL="0" indent="0">
              <a:spcBef>
                <a:spcPts val="0"/>
              </a:spcBef>
              <a:spcAft>
                <a:spcPts val="400"/>
              </a:spcAft>
              <a:buNone/>
            </a:pPr>
            <a:r>
              <a:rPr lang="en-US" sz="1750" dirty="0">
                <a:solidFill>
                  <a:srgbClr val="C00000"/>
                </a:solidFill>
                <a:latin typeface="Lucida Sans" panose="020B0602030504020204" pitchFamily="34" charset="0"/>
              </a:rPr>
              <a:t>"Y</a:t>
            </a:r>
            <a:r>
              <a:rPr lang="en-US" sz="1750" dirty="0">
                <a:solidFill>
                  <a:schemeClr val="tx1"/>
                </a:solidFill>
                <a:latin typeface="Lucida Sans" panose="020B0602030504020204" pitchFamily="34" charset="0"/>
              </a:rPr>
              <a:t>ou've </a:t>
            </a:r>
            <a:r>
              <a:rPr lang="en-US" sz="1750" dirty="0">
                <a:solidFill>
                  <a:srgbClr val="C00000"/>
                </a:solidFill>
                <a:latin typeface="Lucida Sans" panose="020B0602030504020204" pitchFamily="34" charset="0"/>
              </a:rPr>
              <a:t>got y</a:t>
            </a:r>
            <a:r>
              <a:rPr lang="en-US" sz="1750" dirty="0">
                <a:solidFill>
                  <a:schemeClr val="tx1"/>
                </a:solidFill>
                <a:latin typeface="Lucida Sans" panose="020B0602030504020204" pitchFamily="34" charset="0"/>
              </a:rPr>
              <a:t>ou</a:t>
            </a:r>
            <a:r>
              <a:rPr lang="en-US" sz="1750" dirty="0">
                <a:solidFill>
                  <a:srgbClr val="C00000"/>
                </a:solidFill>
                <a:latin typeface="Lucida Sans" panose="020B0602030504020204" pitchFamily="34" charset="0"/>
              </a:rPr>
              <a:t>r</a:t>
            </a:r>
            <a:r>
              <a:rPr lang="en-US" sz="1750" dirty="0">
                <a:solidFill>
                  <a:schemeClr val="tx1"/>
                </a:solidFill>
                <a:latin typeface="Lucida Sans" panose="020B0602030504020204" pitchFamily="34" charset="0"/>
              </a:rPr>
              <a:t> </a:t>
            </a:r>
            <a:r>
              <a:rPr lang="en-US" sz="1750" dirty="0">
                <a:solidFill>
                  <a:srgbClr val="C00000"/>
                </a:solidFill>
                <a:latin typeface="Lucida Sans" panose="020B0602030504020204" pitchFamily="34" charset="0"/>
              </a:rPr>
              <a:t>l</a:t>
            </a:r>
            <a:r>
              <a:rPr lang="en-US" sz="1750" dirty="0">
                <a:solidFill>
                  <a:schemeClr val="tx1"/>
                </a:solidFill>
                <a:latin typeface="Lucida Sans" panose="020B0602030504020204" pitchFamily="34" charset="0"/>
              </a:rPr>
              <a:t>io</a:t>
            </a:r>
            <a:r>
              <a:rPr lang="en-US" sz="1750" dirty="0">
                <a:solidFill>
                  <a:srgbClr val="C00000"/>
                </a:solidFill>
                <a:latin typeface="Lucida Sans" panose="020B0602030504020204" pitchFamily="34" charset="0"/>
              </a:rPr>
              <a:t>n," Rob</a:t>
            </a:r>
            <a:r>
              <a:rPr lang="en-US" sz="1750" dirty="0">
                <a:solidFill>
                  <a:schemeClr val="tx1"/>
                </a:solidFill>
                <a:latin typeface="Lucida Sans" panose="020B0602030504020204" pitchFamily="34" charset="0"/>
              </a:rPr>
              <a:t>er</a:t>
            </a:r>
            <a:r>
              <a:rPr lang="en-US" sz="1750" dirty="0">
                <a:solidFill>
                  <a:srgbClr val="C00000"/>
                </a:solidFill>
                <a:latin typeface="Lucida Sans" panose="020B0602030504020204" pitchFamily="34" charset="0"/>
              </a:rPr>
              <a:t>t Wils</a:t>
            </a:r>
            <a:r>
              <a:rPr lang="en-US" sz="1750" dirty="0">
                <a:solidFill>
                  <a:schemeClr val="tx1"/>
                </a:solidFill>
                <a:latin typeface="Lucida Sans" panose="020B0602030504020204" pitchFamily="34" charset="0"/>
              </a:rPr>
              <a:t>o</a:t>
            </a:r>
            <a:r>
              <a:rPr lang="en-US" sz="1750" dirty="0">
                <a:solidFill>
                  <a:srgbClr val="C00000"/>
                </a:solidFill>
                <a:latin typeface="Lucida Sans" panose="020B0602030504020204" pitchFamily="34" charset="0"/>
              </a:rPr>
              <a:t>n said t</a:t>
            </a:r>
            <a:r>
              <a:rPr lang="en-US" sz="1750" dirty="0">
                <a:solidFill>
                  <a:schemeClr val="tx1"/>
                </a:solidFill>
                <a:latin typeface="Lucida Sans" panose="020B0602030504020204" pitchFamily="34" charset="0"/>
              </a:rPr>
              <a:t>o </a:t>
            </a:r>
            <a:r>
              <a:rPr lang="en-US" sz="1750" dirty="0">
                <a:solidFill>
                  <a:srgbClr val="C00000"/>
                </a:solidFill>
                <a:latin typeface="Lucida Sans" panose="020B0602030504020204" pitchFamily="34" charset="0"/>
              </a:rPr>
              <a:t>him, "and</a:t>
            </a:r>
            <a:r>
              <a:rPr lang="en-US" sz="1750" dirty="0">
                <a:solidFill>
                  <a:schemeClr val="tx1"/>
                </a:solidFill>
                <a:latin typeface="Lucida Sans" panose="020B0602030504020204" pitchFamily="34" charset="0"/>
              </a:rPr>
              <a:t> a </a:t>
            </a:r>
            <a:r>
              <a:rPr lang="en-US" sz="1750" dirty="0">
                <a:solidFill>
                  <a:srgbClr val="C00000"/>
                </a:solidFill>
                <a:latin typeface="Lucida Sans" panose="020B0602030504020204" pitchFamily="34" charset="0"/>
              </a:rPr>
              <a:t>da</a:t>
            </a:r>
            <a:r>
              <a:rPr lang="en-US" sz="1750" dirty="0">
                <a:solidFill>
                  <a:schemeClr val="tx1"/>
                </a:solidFill>
                <a:latin typeface="Lucida Sans" panose="020B0602030504020204" pitchFamily="34" charset="0"/>
              </a:rPr>
              <a:t>mned </a:t>
            </a:r>
            <a:r>
              <a:rPr lang="en-US" sz="1750" dirty="0">
                <a:solidFill>
                  <a:srgbClr val="C00000"/>
                </a:solidFill>
                <a:latin typeface="Lucida Sans" panose="020B0602030504020204" pitchFamily="34" charset="0"/>
              </a:rPr>
              <a:t>fine one t</a:t>
            </a:r>
            <a:r>
              <a:rPr lang="en-US" sz="1750" dirty="0">
                <a:solidFill>
                  <a:schemeClr val="tx1"/>
                </a:solidFill>
                <a:latin typeface="Lucida Sans" panose="020B0602030504020204" pitchFamily="34" charset="0"/>
              </a:rPr>
              <a:t>oo</a:t>
            </a:r>
            <a:r>
              <a:rPr lang="en-US" sz="1750" dirty="0">
                <a:solidFill>
                  <a:srgbClr val="C00000"/>
                </a:solidFill>
                <a:latin typeface="Lucida Sans" panose="020B0602030504020204" pitchFamily="34" charset="0"/>
              </a:rPr>
              <a:t>."</a:t>
            </a:r>
            <a:endParaRPr lang="en-US" sz="1750" dirty="0">
              <a:latin typeface="Lucida Sans" panose="020B0602030504020204" pitchFamily="34" charset="0"/>
            </a:endParaRPr>
          </a:p>
        </p:txBody>
      </p:sp>
      <p:sp>
        <p:nvSpPr>
          <p:cNvPr id="4" name="TextBox 3"/>
          <p:cNvSpPr txBox="1"/>
          <p:nvPr/>
        </p:nvSpPr>
        <p:spPr>
          <a:xfrm>
            <a:off x="5430743" y="6000687"/>
            <a:ext cx="3604770" cy="307777"/>
          </a:xfrm>
          <a:prstGeom prst="rect">
            <a:avLst/>
          </a:prstGeom>
          <a:noFill/>
        </p:spPr>
        <p:txBody>
          <a:bodyPr wrap="square" rtlCol="0">
            <a:spAutoFit/>
          </a:bodyPr>
          <a:lstStyle/>
          <a:p>
            <a:r>
              <a:rPr lang="en-US" sz="1400" dirty="0">
                <a:solidFill>
                  <a:schemeClr val="bg2"/>
                </a:solidFill>
                <a:latin typeface="Lucida Sans" panose="020B0602030504020204" pitchFamily="34" charset="0"/>
              </a:rPr>
              <a:t>Source: Standards Institute/</a:t>
            </a:r>
            <a:r>
              <a:rPr lang="en-US" sz="1400" dirty="0" err="1">
                <a:solidFill>
                  <a:schemeClr val="bg2"/>
                </a:solidFill>
                <a:latin typeface="Lucida Sans" panose="020B0602030504020204" pitchFamily="34" charset="0"/>
              </a:rPr>
              <a:t>UnboundEd</a:t>
            </a:r>
            <a:endParaRPr lang="en-US" sz="1400" dirty="0">
              <a:solidFill>
                <a:schemeClr val="bg2"/>
              </a:solidFill>
              <a:latin typeface="Lucida Sans" panose="020B0602030504020204" pitchFamily="34" charset="0"/>
            </a:endParaRPr>
          </a:p>
        </p:txBody>
      </p:sp>
      <p:sp>
        <p:nvSpPr>
          <p:cNvPr id="7" name="Title 1">
            <a:extLst>
              <a:ext uri="{FF2B5EF4-FFF2-40B4-BE49-F238E27FC236}">
                <a16:creationId xmlns:a16="http://schemas.microsoft.com/office/drawing/2014/main" id="{04A0CB2A-A127-4CC8-BF59-C66F31330B2D}"/>
              </a:ext>
            </a:extLst>
          </p:cNvPr>
          <p:cNvSpPr>
            <a:spLocks noGrp="1"/>
          </p:cNvSpPr>
          <p:nvPr>
            <p:ph type="title"/>
          </p:nvPr>
        </p:nvSpPr>
        <p:spPr>
          <a:xfrm>
            <a:off x="344905" y="134353"/>
            <a:ext cx="8690608" cy="1143000"/>
          </a:xfrm>
        </p:spPr>
        <p:txBody>
          <a:bodyPr>
            <a:normAutofit/>
          </a:bodyPr>
          <a:lstStyle/>
          <a:p>
            <a:r>
              <a:rPr lang="en-US" dirty="0">
                <a:solidFill>
                  <a:srgbClr val="C00000"/>
                </a:solidFill>
              </a:rPr>
              <a:t>Kindergarten  </a:t>
            </a:r>
            <a:r>
              <a:rPr lang="en-US" dirty="0">
                <a:solidFill>
                  <a:srgbClr val="FFC000"/>
                </a:solidFill>
              </a:rPr>
              <a:t>1</a:t>
            </a:r>
            <a:r>
              <a:rPr lang="en-US" baseline="30000" dirty="0">
                <a:solidFill>
                  <a:srgbClr val="FFC000"/>
                </a:solidFill>
              </a:rPr>
              <a:t>st</a:t>
            </a:r>
            <a:r>
              <a:rPr lang="en-US" dirty="0">
                <a:solidFill>
                  <a:srgbClr val="FFC000"/>
                </a:solidFill>
              </a:rPr>
              <a:t> Grade   </a:t>
            </a:r>
            <a:r>
              <a:rPr lang="en-US" dirty="0">
                <a:solidFill>
                  <a:srgbClr val="22A469"/>
                </a:solidFill>
              </a:rPr>
              <a:t>2</a:t>
            </a:r>
            <a:r>
              <a:rPr lang="en-US" baseline="30000" dirty="0">
                <a:solidFill>
                  <a:srgbClr val="22A469"/>
                </a:solidFill>
              </a:rPr>
              <a:t>nd</a:t>
            </a:r>
            <a:r>
              <a:rPr lang="en-US" dirty="0">
                <a:solidFill>
                  <a:srgbClr val="22A469"/>
                </a:solidFill>
              </a:rPr>
              <a:t> Grade  </a:t>
            </a:r>
            <a:r>
              <a:rPr lang="en-US" dirty="0">
                <a:solidFill>
                  <a:srgbClr val="0070C0"/>
                </a:solidFill>
              </a:rPr>
              <a:t>Memorized</a:t>
            </a:r>
          </a:p>
        </p:txBody>
      </p:sp>
    </p:spTree>
    <p:extLst>
      <p:ext uri="{BB962C8B-B14F-4D97-AF65-F5344CB8AC3E}">
        <p14:creationId xmlns:p14="http://schemas.microsoft.com/office/powerpoint/2010/main" val="3490918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905" y="134353"/>
            <a:ext cx="8690608" cy="1143000"/>
          </a:xfrm>
        </p:spPr>
        <p:txBody>
          <a:bodyPr>
            <a:normAutofit/>
          </a:bodyPr>
          <a:lstStyle/>
          <a:p>
            <a:r>
              <a:rPr lang="en-US" dirty="0">
                <a:solidFill>
                  <a:srgbClr val="C00000"/>
                </a:solidFill>
              </a:rPr>
              <a:t>Kindergarten  </a:t>
            </a:r>
            <a:r>
              <a:rPr lang="en-US" dirty="0">
                <a:solidFill>
                  <a:srgbClr val="FFC000"/>
                </a:solidFill>
              </a:rPr>
              <a:t>1</a:t>
            </a:r>
            <a:r>
              <a:rPr lang="en-US" baseline="30000" dirty="0">
                <a:solidFill>
                  <a:srgbClr val="FFC000"/>
                </a:solidFill>
              </a:rPr>
              <a:t>st</a:t>
            </a:r>
            <a:r>
              <a:rPr lang="en-US" dirty="0">
                <a:solidFill>
                  <a:srgbClr val="FFC000"/>
                </a:solidFill>
              </a:rPr>
              <a:t> Grade   </a:t>
            </a:r>
            <a:r>
              <a:rPr lang="en-US" dirty="0">
                <a:solidFill>
                  <a:srgbClr val="22A469"/>
                </a:solidFill>
              </a:rPr>
              <a:t>2</a:t>
            </a:r>
            <a:r>
              <a:rPr lang="en-US" baseline="30000" dirty="0">
                <a:solidFill>
                  <a:srgbClr val="22A469"/>
                </a:solidFill>
              </a:rPr>
              <a:t>nd</a:t>
            </a:r>
            <a:r>
              <a:rPr lang="en-US" dirty="0">
                <a:solidFill>
                  <a:srgbClr val="22A469"/>
                </a:solidFill>
              </a:rPr>
              <a:t> Grade  </a:t>
            </a:r>
            <a:r>
              <a:rPr lang="en-US" dirty="0">
                <a:solidFill>
                  <a:srgbClr val="0070C0"/>
                </a:solidFill>
              </a:rPr>
              <a:t>Memorized</a:t>
            </a:r>
          </a:p>
        </p:txBody>
      </p:sp>
      <p:sp>
        <p:nvSpPr>
          <p:cNvPr id="3" name="Content Placeholder 2"/>
          <p:cNvSpPr>
            <a:spLocks noGrp="1"/>
          </p:cNvSpPr>
          <p:nvPr>
            <p:ph idx="1"/>
          </p:nvPr>
        </p:nvSpPr>
        <p:spPr>
          <a:xfrm>
            <a:off x="457200" y="1418505"/>
            <a:ext cx="8229600" cy="4525963"/>
          </a:xfrm>
        </p:spPr>
        <p:txBody>
          <a:bodyPr>
            <a:noAutofit/>
          </a:bodyPr>
          <a:lstStyle/>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u="sng" dirty="0">
                <a:solidFill>
                  <a:srgbClr val="FFC000"/>
                </a:solidFill>
                <a:latin typeface="Lucida Sans" panose="020B0602030504020204" pitchFamily="34" charset="0"/>
              </a:rPr>
              <a:t>Wh</a:t>
            </a:r>
            <a:r>
              <a:rPr lang="en-US" sz="1750" u="sng" dirty="0">
                <a:solidFill>
                  <a:srgbClr val="00B050"/>
                </a:solidFill>
                <a:latin typeface="Lucida Sans" panose="020B0602030504020204" pitchFamily="34" charset="0"/>
              </a:rPr>
              <a:t>a</a:t>
            </a:r>
            <a:r>
              <a:rPr lang="en-US" sz="1750" u="sng" dirty="0">
                <a:solidFill>
                  <a:srgbClr val="C00000"/>
                </a:solidFill>
                <a:latin typeface="Lucida Sans" panose="020B0602030504020204" pitchFamily="34" charset="0"/>
              </a:rPr>
              <a:t>t</a:t>
            </a:r>
            <a:r>
              <a:rPr lang="en-US" sz="1750" dirty="0">
                <a:solidFill>
                  <a:srgbClr val="C00000"/>
                </a:solidFill>
                <a:latin typeface="Lucida Sans" panose="020B0602030504020204" pitchFamily="34" charset="0"/>
              </a:rPr>
              <a:t> had I </a:t>
            </a:r>
            <a:r>
              <a:rPr lang="en-US" sz="1750" dirty="0">
                <a:solidFill>
                  <a:schemeClr val="bg2"/>
                </a:solidFill>
                <a:latin typeface="Lucida Sans" panose="020B0602030504020204" pitchFamily="34" charset="0"/>
              </a:rPr>
              <a:t>ough</a:t>
            </a:r>
            <a:r>
              <a:rPr lang="en-US" sz="1750" dirty="0">
                <a:solidFill>
                  <a:srgbClr val="C00000"/>
                </a:solidFill>
                <a:latin typeface="Lucida Sans" panose="020B0602030504020204" pitchFamily="34" charset="0"/>
              </a:rPr>
              <a:t>t </a:t>
            </a:r>
            <a:r>
              <a:rPr lang="en-US" sz="1750" u="sng" dirty="0">
                <a:solidFill>
                  <a:srgbClr val="C00000"/>
                </a:solidFill>
                <a:latin typeface="Lucida Sans" panose="020B0602030504020204" pitchFamily="34" charset="0"/>
              </a:rPr>
              <a:t>t</a:t>
            </a:r>
            <a:r>
              <a:rPr lang="en-US" sz="1750" u="sng"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gi</a:t>
            </a:r>
            <a:r>
              <a:rPr lang="en-US" sz="1750" dirty="0">
                <a:solidFill>
                  <a:srgbClr val="FFC000"/>
                </a:solidFill>
                <a:latin typeface="Lucida Sans" panose="020B0602030504020204" pitchFamily="34" charset="0"/>
              </a:rPr>
              <a:t>v</a:t>
            </a:r>
            <a:r>
              <a:rPr lang="en-US" sz="1750" dirty="0">
                <a:solidFill>
                  <a:schemeClr val="bg2"/>
                </a:solidFill>
                <a:latin typeface="Lucida Sans" panose="020B0602030504020204" pitchFamily="34" charset="0"/>
              </a:rPr>
              <a:t>e</a:t>
            </a:r>
            <a:r>
              <a:rPr lang="en-US" sz="1750" dirty="0">
                <a:solidFill>
                  <a:srgbClr val="C00000"/>
                </a:solidFill>
                <a:latin typeface="Lucida Sans" panose="020B0602030504020204" pitchFamily="34" charset="0"/>
              </a:rPr>
              <a:t> them?" M</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c</a:t>
            </a:r>
            <a:r>
              <a:rPr lang="en-US" sz="1750" dirty="0">
                <a:solidFill>
                  <a:schemeClr val="bg2"/>
                </a:solidFill>
                <a:latin typeface="Lucida Sans" panose="020B0602030504020204" pitchFamily="34" charset="0"/>
              </a:rPr>
              <a:t>omber</a:t>
            </a:r>
            <a:r>
              <a:rPr lang="en-US" sz="1750" dirty="0">
                <a:solidFill>
                  <a:srgbClr val="C00000"/>
                </a:solidFill>
                <a:latin typeface="Lucida Sans" panose="020B0602030504020204" pitchFamily="34" charset="0"/>
              </a:rPr>
              <a:t> ask</a:t>
            </a:r>
            <a:r>
              <a:rPr lang="en-US" sz="1750" dirty="0">
                <a:solidFill>
                  <a:schemeClr val="bg2"/>
                </a:solidFill>
                <a:latin typeface="Lucida Sans" panose="020B0602030504020204" pitchFamily="34" charset="0"/>
              </a:rPr>
              <a:t>ed</a:t>
            </a:r>
            <a:r>
              <a:rPr lang="en-US" sz="1750" dirty="0">
                <a:solidFill>
                  <a:srgbClr val="C00000"/>
                </a:solidFill>
                <a:latin typeface="Lucida Sans" panose="020B0602030504020204" pitchFamily="34" charset="0"/>
              </a:rPr>
              <a:t>.</a:t>
            </a:r>
          </a:p>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u="sng"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 </a:t>
            </a:r>
            <a:r>
              <a:rPr lang="en-US" sz="1750" dirty="0">
                <a:solidFill>
                  <a:schemeClr val="bg2"/>
                </a:solidFill>
                <a:latin typeface="Lucida Sans" panose="020B0602030504020204" pitchFamily="34" charset="0"/>
              </a:rPr>
              <a:t>qu</a:t>
            </a:r>
            <a:r>
              <a:rPr lang="en-US" sz="1750" dirty="0">
                <a:solidFill>
                  <a:srgbClr val="C00000"/>
                </a:solidFill>
                <a:latin typeface="Lucida Sans" panose="020B0602030504020204" pitchFamily="34" charset="0"/>
              </a:rPr>
              <a:t>id </a:t>
            </a:r>
            <a:r>
              <a:rPr lang="en-US" sz="1750" u="sng" dirty="0">
                <a:solidFill>
                  <a:srgbClr val="C00000"/>
                </a:solidFill>
                <a:latin typeface="Lucida Sans" panose="020B0602030504020204" pitchFamily="34" charset="0"/>
              </a:rPr>
              <a:t>w</a:t>
            </a:r>
            <a:r>
              <a:rPr lang="en-US" sz="1750" u="sng" dirty="0">
                <a:solidFill>
                  <a:srgbClr val="FFC000"/>
                </a:solidFill>
                <a:latin typeface="Lucida Sans" panose="020B0602030504020204" pitchFamily="34" charset="0"/>
              </a:rPr>
              <a:t>ou</a:t>
            </a:r>
            <a:r>
              <a:rPr lang="en-US" sz="1750" u="sng" dirty="0">
                <a:solidFill>
                  <a:srgbClr val="C00000"/>
                </a:solidFill>
                <a:latin typeface="Lucida Sans" panose="020B0602030504020204" pitchFamily="34" charset="0"/>
              </a:rPr>
              <a:t>ld</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b</a:t>
            </a:r>
            <a:r>
              <a:rPr lang="en-US" sz="1750" u="sng" dirty="0">
                <a:solidFill>
                  <a:srgbClr val="00B050"/>
                </a:solidFill>
                <a:latin typeface="Lucida Sans" panose="020B0602030504020204" pitchFamily="34" charset="0"/>
              </a:rPr>
              <a:t>e</a:t>
            </a:r>
            <a:r>
              <a:rPr lang="en-US" sz="1750" dirty="0">
                <a:solidFill>
                  <a:srgbClr val="C00000"/>
                </a:solidFill>
                <a:latin typeface="Lucida Sans" panose="020B0602030504020204" pitchFamily="34" charset="0"/>
              </a:rPr>
              <a:t> plent</a:t>
            </a:r>
            <a:r>
              <a:rPr lang="en-US" sz="1750" dirty="0">
                <a:solidFill>
                  <a:schemeClr val="bg2"/>
                </a:solidFill>
                <a:latin typeface="Lucida Sans" panose="020B0602030504020204" pitchFamily="34" charset="0"/>
              </a:rPr>
              <a:t>y</a:t>
            </a:r>
            <a:r>
              <a:rPr lang="en-US" sz="1750" dirty="0">
                <a:solidFill>
                  <a:srgbClr val="C00000"/>
                </a:solidFill>
                <a:latin typeface="Lucida Sans" panose="020B0602030504020204" pitchFamily="34" charset="0"/>
              </a:rPr>
              <a:t>," Wils</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n t</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ld him. "</a:t>
            </a:r>
            <a:r>
              <a:rPr lang="en-US" sz="1750" u="sng" dirty="0">
                <a:solidFill>
                  <a:srgbClr val="C00000"/>
                </a:solidFill>
                <a:latin typeface="Lucida Sans" panose="020B0602030504020204" pitchFamily="34" charset="0"/>
              </a:rPr>
              <a:t>Y</a:t>
            </a:r>
            <a:r>
              <a:rPr lang="en-US" sz="1750" u="sng" dirty="0">
                <a:solidFill>
                  <a:schemeClr val="bg2"/>
                </a:solidFill>
                <a:latin typeface="Lucida Sans" panose="020B0602030504020204" pitchFamily="34" charset="0"/>
              </a:rPr>
              <a:t>ou</a:t>
            </a:r>
            <a:r>
              <a:rPr lang="en-US" sz="1750" dirty="0">
                <a:solidFill>
                  <a:srgbClr val="C00000"/>
                </a:solidFill>
                <a:latin typeface="Lucida Sans" panose="020B0602030504020204" pitchFamily="34" charset="0"/>
              </a:rPr>
              <a:t> d</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n't want </a:t>
            </a:r>
            <a:r>
              <a:rPr lang="en-US" sz="1750" u="sng" dirty="0">
                <a:solidFill>
                  <a:srgbClr val="C00000"/>
                </a:solidFill>
                <a:latin typeface="Lucida Sans" panose="020B0602030504020204" pitchFamily="34" charset="0"/>
              </a:rPr>
              <a:t>t</a:t>
            </a:r>
            <a:r>
              <a:rPr lang="en-US" sz="1750" u="sng"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 sp</a:t>
            </a:r>
            <a:r>
              <a:rPr lang="en-US" sz="1750" dirty="0">
                <a:solidFill>
                  <a:schemeClr val="bg2"/>
                </a:solidFill>
                <a:latin typeface="Lucida Sans" panose="020B0602030504020204" pitchFamily="34" charset="0"/>
              </a:rPr>
              <a:t>oi</a:t>
            </a:r>
            <a:r>
              <a:rPr lang="en-US" sz="1750" dirty="0">
                <a:solidFill>
                  <a:srgbClr val="C00000"/>
                </a:solidFill>
                <a:latin typeface="Lucida Sans" panose="020B0602030504020204" pitchFamily="34" charset="0"/>
              </a:rPr>
              <a:t>l them."</a:t>
            </a:r>
          </a:p>
          <a:p>
            <a:pPr marL="0" indent="0">
              <a:spcBef>
                <a:spcPts val="0"/>
              </a:spcBef>
              <a:spcAft>
                <a:spcPts val="400"/>
              </a:spcAft>
              <a:buNone/>
            </a:pPr>
            <a:r>
              <a:rPr lang="en-US" sz="1750" dirty="0">
                <a:solidFill>
                  <a:srgbClr val="C00000"/>
                </a:solidFill>
                <a:latin typeface="Lucida Sans" panose="020B0602030504020204" pitchFamily="34" charset="0"/>
              </a:rPr>
              <a:t>"Wi</a:t>
            </a:r>
            <a:r>
              <a:rPr lang="en-US" sz="1750" dirty="0">
                <a:solidFill>
                  <a:schemeClr val="bg2"/>
                </a:solidFill>
                <a:latin typeface="Lucida Sans" panose="020B0602030504020204" pitchFamily="34" charset="0"/>
              </a:rPr>
              <a:t>ll</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h</a:t>
            </a:r>
            <a:r>
              <a:rPr lang="en-US" sz="1750" dirty="0">
                <a:solidFill>
                  <a:schemeClr val="bg2"/>
                </a:solidFill>
                <a:latin typeface="Lucida Sans" panose="020B0602030504020204" pitchFamily="34" charset="0"/>
              </a:rPr>
              <a:t>ea</a:t>
            </a:r>
            <a:r>
              <a:rPr lang="en-US" sz="1750" dirty="0">
                <a:solidFill>
                  <a:srgbClr val="C00000"/>
                </a:solidFill>
                <a:latin typeface="Lucida Sans" panose="020B0602030504020204" pitchFamily="34" charset="0"/>
              </a:rPr>
              <a:t>dman distribute it?"</a:t>
            </a:r>
          </a:p>
          <a:p>
            <a:pPr marL="0" indent="0">
              <a:spcBef>
                <a:spcPts val="0"/>
              </a:spcBef>
              <a:spcAft>
                <a:spcPts val="400"/>
              </a:spcAft>
              <a:buNone/>
            </a:pPr>
            <a:r>
              <a:rPr lang="en-US" sz="1750" dirty="0">
                <a:solidFill>
                  <a:srgbClr val="C00000"/>
                </a:solidFill>
                <a:latin typeface="Lucida Sans" panose="020B0602030504020204" pitchFamily="34" charset="0"/>
              </a:rPr>
              <a:t>"Abs</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lutel</a:t>
            </a:r>
            <a:r>
              <a:rPr lang="en-US" sz="1750" dirty="0">
                <a:solidFill>
                  <a:schemeClr val="bg2"/>
                </a:solidFill>
                <a:latin typeface="Lucida Sans" panose="020B0602030504020204" pitchFamily="34" charset="0"/>
              </a:rPr>
              <a:t>y</a:t>
            </a:r>
            <a:r>
              <a:rPr lang="en-US" sz="1750" dirty="0">
                <a:solidFill>
                  <a:srgbClr val="C00000"/>
                </a:solidFill>
                <a:latin typeface="Lucida Sans" panose="020B0602030504020204" pitchFamily="34" charset="0"/>
              </a:rPr>
              <a:t>."</a:t>
            </a:r>
          </a:p>
          <a:p>
            <a:pPr marL="0" indent="0">
              <a:spcBef>
                <a:spcPts val="0"/>
              </a:spcBef>
              <a:spcAft>
                <a:spcPts val="400"/>
              </a:spcAft>
              <a:buNone/>
            </a:pPr>
            <a:r>
              <a:rPr lang="en-US" sz="1750" dirty="0">
                <a:solidFill>
                  <a:srgbClr val="C00000"/>
                </a:solidFill>
                <a:latin typeface="Lucida Sans" panose="020B0602030504020204" pitchFamily="34" charset="0"/>
              </a:rPr>
              <a:t>Fran</a:t>
            </a:r>
            <a:r>
              <a:rPr lang="en-US" sz="1750" dirty="0">
                <a:solidFill>
                  <a:srgbClr val="FFC000"/>
                </a:solidFill>
                <a:latin typeface="Lucida Sans" panose="020B0602030504020204" pitchFamily="34" charset="0"/>
              </a:rPr>
              <a:t>c</a:t>
            </a:r>
            <a:r>
              <a:rPr lang="en-US" sz="1750" dirty="0">
                <a:solidFill>
                  <a:srgbClr val="C00000"/>
                </a:solidFill>
                <a:latin typeface="Lucida Sans" panose="020B0602030504020204" pitchFamily="34" charset="0"/>
              </a:rPr>
              <a:t>is M</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c</a:t>
            </a:r>
            <a:r>
              <a:rPr lang="en-US" sz="1750" dirty="0">
                <a:solidFill>
                  <a:schemeClr val="bg2"/>
                </a:solidFill>
                <a:latin typeface="Lucida Sans" panose="020B0602030504020204" pitchFamily="34" charset="0"/>
              </a:rPr>
              <a:t>omber</a:t>
            </a:r>
            <a:r>
              <a:rPr lang="en-US" sz="1750" dirty="0">
                <a:solidFill>
                  <a:srgbClr val="C00000"/>
                </a:solidFill>
                <a:latin typeface="Lucida Sans" panose="020B0602030504020204" pitchFamily="34" charset="0"/>
              </a:rPr>
              <a:t> had, half an </a:t>
            </a:r>
            <a:r>
              <a:rPr lang="en-US" sz="1750" dirty="0">
                <a:solidFill>
                  <a:schemeClr val="bg2"/>
                </a:solidFill>
                <a:latin typeface="Lucida Sans" panose="020B0602030504020204" pitchFamily="34" charset="0"/>
              </a:rPr>
              <a:t>hou</a:t>
            </a:r>
            <a:r>
              <a:rPr lang="en-US" sz="1750" dirty="0">
                <a:solidFill>
                  <a:srgbClr val="C00000"/>
                </a:solidFill>
                <a:latin typeface="Lucida Sans" panose="020B0602030504020204" pitchFamily="34" charset="0"/>
              </a:rPr>
              <a:t>r b</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fore, b</a:t>
            </a:r>
            <a:r>
              <a:rPr lang="en-US" sz="1750" dirty="0">
                <a:solidFill>
                  <a:schemeClr val="bg2"/>
                </a:solidFill>
                <a:latin typeface="Lucida Sans" panose="020B0602030504020204" pitchFamily="34" charset="0"/>
              </a:rPr>
              <a:t>ee</a:t>
            </a:r>
            <a:r>
              <a:rPr lang="en-US" sz="1750" dirty="0">
                <a:solidFill>
                  <a:srgbClr val="C00000"/>
                </a:solidFill>
                <a:latin typeface="Lucida Sans" panose="020B0602030504020204" pitchFamily="34" charset="0"/>
              </a:rPr>
              <a:t>n c</a:t>
            </a:r>
            <a:r>
              <a:rPr lang="en-US" sz="1750" dirty="0">
                <a:solidFill>
                  <a:schemeClr val="bg2"/>
                </a:solidFill>
                <a:latin typeface="Lucida Sans" panose="020B0602030504020204" pitchFamily="34" charset="0"/>
              </a:rPr>
              <a:t>ar</a:t>
            </a:r>
            <a:r>
              <a:rPr lang="en-US" sz="1750" dirty="0">
                <a:solidFill>
                  <a:srgbClr val="C00000"/>
                </a:solidFill>
                <a:latin typeface="Lucida Sans" panose="020B0602030504020204" pitchFamily="34" charset="0"/>
              </a:rPr>
              <a:t>r</a:t>
            </a:r>
            <a:r>
              <a:rPr lang="en-US" sz="1750" dirty="0">
                <a:solidFill>
                  <a:schemeClr val="bg2"/>
                </a:solidFill>
                <a:latin typeface="Lucida Sans" panose="020B0602030504020204" pitchFamily="34" charset="0"/>
              </a:rPr>
              <a:t>ied</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t</a:t>
            </a:r>
            <a:r>
              <a:rPr lang="en-US" sz="1750" u="sng"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his tent fr</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m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ed</a:t>
            </a:r>
            <a:r>
              <a:rPr lang="en-US" sz="1750" dirty="0">
                <a:solidFill>
                  <a:schemeClr val="bg2"/>
                </a:solidFill>
                <a:latin typeface="Lucida Sans" panose="020B0602030504020204" pitchFamily="34" charset="0"/>
              </a:rPr>
              <a:t>ge</a:t>
            </a:r>
            <a:r>
              <a:rPr lang="en-US" sz="1750" dirty="0">
                <a:solidFill>
                  <a:srgbClr val="C00000"/>
                </a:solidFill>
                <a:latin typeface="Lucida Sans" panose="020B0602030504020204" pitchFamily="34" charset="0"/>
              </a:rPr>
              <a:t> </a:t>
            </a:r>
            <a:r>
              <a:rPr lang="en-US" sz="1750" u="sng" dirty="0">
                <a:solidFill>
                  <a:srgbClr val="00B050"/>
                </a:solidFill>
                <a:latin typeface="Lucida Sans" panose="020B0602030504020204" pitchFamily="34" charset="0"/>
              </a:rPr>
              <a:t>o</a:t>
            </a:r>
            <a:r>
              <a:rPr lang="en-US" sz="1750" u="sng" dirty="0">
                <a:solidFill>
                  <a:srgbClr val="000000"/>
                </a:solidFill>
                <a:latin typeface="Lucida Sans" panose="020B0602030504020204" pitchFamily="34" charset="0"/>
              </a:rPr>
              <a:t>f</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camp in tr</a:t>
            </a:r>
            <a:r>
              <a:rPr lang="en-US" sz="1750" dirty="0">
                <a:solidFill>
                  <a:schemeClr val="bg2"/>
                </a:solidFill>
                <a:latin typeface="Lucida Sans" panose="020B0602030504020204" pitchFamily="34" charset="0"/>
              </a:rPr>
              <a:t>i</a:t>
            </a:r>
            <a:r>
              <a:rPr lang="en-US" sz="1750" dirty="0">
                <a:solidFill>
                  <a:srgbClr val="C00000"/>
                </a:solidFill>
                <a:latin typeface="Lucida Sans" panose="020B0602030504020204" pitchFamily="34" charset="0"/>
              </a:rPr>
              <a:t>um</a:t>
            </a:r>
            <a:r>
              <a:rPr lang="en-US" sz="1750" dirty="0">
                <a:solidFill>
                  <a:schemeClr val="bg2"/>
                </a:solidFill>
                <a:latin typeface="Lucida Sans" panose="020B0602030504020204" pitchFamily="34" charset="0"/>
              </a:rPr>
              <a:t>ph</a:t>
            </a:r>
            <a:r>
              <a:rPr lang="en-US" sz="1750" dirty="0">
                <a:solidFill>
                  <a:srgbClr val="C00000"/>
                </a:solidFill>
                <a:latin typeface="Lucida Sans" panose="020B0602030504020204" pitchFamily="34" charset="0"/>
              </a:rPr>
              <a:t> on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rms and sh</a:t>
            </a:r>
            <a:r>
              <a:rPr lang="en-US" sz="1750" dirty="0">
                <a:solidFill>
                  <a:schemeClr val="bg2"/>
                </a:solidFill>
                <a:latin typeface="Lucida Sans" panose="020B0602030504020204" pitchFamily="34" charset="0"/>
              </a:rPr>
              <a:t>ou</a:t>
            </a:r>
            <a:r>
              <a:rPr lang="en-US" sz="1750" dirty="0">
                <a:solidFill>
                  <a:srgbClr val="C00000"/>
                </a:solidFill>
                <a:latin typeface="Lucida Sans" panose="020B0602030504020204" pitchFamily="34" charset="0"/>
              </a:rPr>
              <a:t>ld</a:t>
            </a:r>
            <a:r>
              <a:rPr lang="en-US" sz="1750" dirty="0">
                <a:solidFill>
                  <a:schemeClr val="bg2"/>
                </a:solidFill>
                <a:latin typeface="Lucida Sans" panose="020B0602030504020204" pitchFamily="34" charset="0"/>
              </a:rPr>
              <a:t>er</a:t>
            </a:r>
            <a:r>
              <a:rPr lang="en-US" sz="1750" dirty="0">
                <a:solidFill>
                  <a:srgbClr val="C00000"/>
                </a:solidFill>
                <a:latin typeface="Lucida Sans" panose="020B0602030504020204" pitchFamily="34" charset="0"/>
              </a:rPr>
              <a:t>s </a:t>
            </a:r>
            <a:r>
              <a:rPr lang="en-US" sz="1750" u="sng" dirty="0">
                <a:solidFill>
                  <a:srgbClr val="00B050"/>
                </a:solidFill>
                <a:latin typeface="Lucida Sans" panose="020B0602030504020204" pitchFamily="34" charset="0"/>
              </a:rPr>
              <a:t>o</a:t>
            </a:r>
            <a:r>
              <a:rPr lang="en-US" sz="1750" u="sng" dirty="0">
                <a:solidFill>
                  <a:srgbClr val="000000"/>
                </a:solidFill>
                <a:latin typeface="Lucida Sans" panose="020B0602030504020204" pitchFamily="34" charset="0"/>
              </a:rPr>
              <a:t>f</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c</a:t>
            </a:r>
            <a:r>
              <a:rPr lang="en-US" sz="1750" dirty="0">
                <a:solidFill>
                  <a:schemeClr val="bg2"/>
                </a:solidFill>
                <a:latin typeface="Lucida Sans" panose="020B0602030504020204" pitchFamily="34" charset="0"/>
              </a:rPr>
              <a:t>oo</a:t>
            </a:r>
            <a:r>
              <a:rPr lang="en-US" sz="1750" dirty="0">
                <a:solidFill>
                  <a:srgbClr val="C00000"/>
                </a:solidFill>
                <a:latin typeface="Lucida Sans" panose="020B0602030504020204" pitchFamily="34" charset="0"/>
              </a:rPr>
              <a:t>k,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p</a:t>
            </a:r>
            <a:r>
              <a:rPr lang="en-US" sz="1750" dirty="0">
                <a:solidFill>
                  <a:schemeClr val="bg2"/>
                </a:solidFill>
                <a:latin typeface="Lucida Sans" panose="020B0602030504020204" pitchFamily="34" charset="0"/>
              </a:rPr>
              <a:t>er</a:t>
            </a:r>
            <a:r>
              <a:rPr lang="en-US" sz="1750" dirty="0">
                <a:solidFill>
                  <a:srgbClr val="C00000"/>
                </a:solidFill>
                <a:latin typeface="Lucida Sans" panose="020B0602030504020204" pitchFamily="34" charset="0"/>
              </a:rPr>
              <a:t>s</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n</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l b</a:t>
            </a:r>
            <a:r>
              <a:rPr lang="en-US" sz="1750" dirty="0">
                <a:solidFill>
                  <a:schemeClr val="bg2"/>
                </a:solidFill>
                <a:latin typeface="Lucida Sans" panose="020B0602030504020204" pitchFamily="34" charset="0"/>
              </a:rPr>
              <a:t>oy</a:t>
            </a:r>
            <a:r>
              <a:rPr lang="en-US" sz="1750" dirty="0">
                <a:solidFill>
                  <a:srgbClr val="C00000"/>
                </a:solidFill>
                <a:latin typeface="Lucida Sans" panose="020B0602030504020204" pitchFamily="34" charset="0"/>
              </a:rPr>
              <a:t>s,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ski</a:t>
            </a:r>
            <a:r>
              <a:rPr lang="en-US" sz="1750" dirty="0">
                <a:solidFill>
                  <a:schemeClr val="bg2"/>
                </a:solidFill>
                <a:latin typeface="Lucida Sans" panose="020B0602030504020204" pitchFamily="34" charset="0"/>
              </a:rPr>
              <a:t>nner</a:t>
            </a:r>
            <a:r>
              <a:rPr lang="en-US" sz="1750" dirty="0">
                <a:solidFill>
                  <a:srgbClr val="C00000"/>
                </a:solidFill>
                <a:latin typeface="Lucida Sans" panose="020B0602030504020204" pitchFamily="34" charset="0"/>
              </a:rPr>
              <a:t> and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p</a:t>
            </a:r>
            <a:r>
              <a:rPr lang="en-US" sz="1750" dirty="0">
                <a:solidFill>
                  <a:schemeClr val="bg2"/>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chemeClr val="bg2"/>
                </a:solidFill>
                <a:latin typeface="Lucida Sans" panose="020B0602030504020204" pitchFamily="34" charset="0"/>
              </a:rPr>
              <a:t>er</a:t>
            </a:r>
            <a:r>
              <a:rPr lang="en-US" sz="1750" dirty="0">
                <a:solidFill>
                  <a:srgbClr val="C00000"/>
                </a:solidFill>
                <a:latin typeface="Lucida Sans" panose="020B0602030504020204" pitchFamily="34" charset="0"/>
              </a:rPr>
              <a:t>s.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gun-b</a:t>
            </a:r>
            <a:r>
              <a:rPr lang="en-US" sz="1750" dirty="0">
                <a:solidFill>
                  <a:schemeClr val="bg2"/>
                </a:solidFill>
                <a:latin typeface="Lucida Sans" panose="020B0602030504020204" pitchFamily="34" charset="0"/>
              </a:rPr>
              <a:t>ea</a:t>
            </a:r>
            <a:r>
              <a:rPr lang="en-US" sz="1750" dirty="0">
                <a:solidFill>
                  <a:srgbClr val="C00000"/>
                </a:solidFill>
                <a:latin typeface="Lucida Sans" panose="020B0602030504020204" pitchFamily="34" charset="0"/>
              </a:rPr>
              <a:t>r</a:t>
            </a:r>
            <a:r>
              <a:rPr lang="en-US" sz="1750" dirty="0">
                <a:solidFill>
                  <a:schemeClr val="bg2"/>
                </a:solidFill>
                <a:latin typeface="Lucida Sans" panose="020B0602030504020204" pitchFamily="34" charset="0"/>
              </a:rPr>
              <a:t>er</a:t>
            </a:r>
            <a:r>
              <a:rPr lang="en-US" sz="1750" dirty="0">
                <a:solidFill>
                  <a:srgbClr val="C00000"/>
                </a:solidFill>
                <a:latin typeface="Lucida Sans" panose="020B0602030504020204" pitchFamily="34" charset="0"/>
              </a:rPr>
              <a:t>s had taken n</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 p</a:t>
            </a:r>
            <a:r>
              <a:rPr lang="en-US" sz="1750" dirty="0">
                <a:solidFill>
                  <a:schemeClr val="bg2"/>
                </a:solidFill>
                <a:latin typeface="Lucida Sans" panose="020B0602030504020204" pitchFamily="34" charset="0"/>
              </a:rPr>
              <a:t>ar</a:t>
            </a:r>
            <a:r>
              <a:rPr lang="en-US" sz="1750" dirty="0">
                <a:solidFill>
                  <a:srgbClr val="C00000"/>
                </a:solidFill>
                <a:latin typeface="Lucida Sans" panose="020B0602030504020204" pitchFamily="34" charset="0"/>
              </a:rPr>
              <a:t>t in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dem</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nstr</a:t>
            </a:r>
            <a:r>
              <a:rPr lang="en-US" sz="1750" dirty="0">
                <a:solidFill>
                  <a:schemeClr val="bg2"/>
                </a:solidFill>
                <a:latin typeface="Lucida Sans" panose="020B0602030504020204" pitchFamily="34" charset="0"/>
              </a:rPr>
              <a:t>ation</a:t>
            </a:r>
            <a:r>
              <a:rPr lang="en-US" sz="1750" dirty="0">
                <a:solidFill>
                  <a:srgbClr val="C00000"/>
                </a:solidFill>
                <a:latin typeface="Lucida Sans" panose="020B0602030504020204" pitchFamily="34" charset="0"/>
              </a:rPr>
              <a:t>. </a:t>
            </a:r>
            <a:r>
              <a:rPr lang="en-US" sz="1750" u="sng" dirty="0">
                <a:solidFill>
                  <a:srgbClr val="FFC000"/>
                </a:solidFill>
                <a:latin typeface="Lucida Sans" panose="020B0602030504020204" pitchFamily="34" charset="0"/>
              </a:rPr>
              <a:t>Wh</a:t>
            </a:r>
            <a:r>
              <a:rPr lang="en-US" sz="1750" u="sng" dirty="0">
                <a:solidFill>
                  <a:srgbClr val="C00000"/>
                </a:solidFill>
                <a:latin typeface="Lucida Sans" panose="020B0602030504020204" pitchFamily="34" charset="0"/>
              </a:rPr>
              <a:t>en</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n</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ti</a:t>
            </a:r>
            <a:r>
              <a:rPr lang="en-US" sz="1750" dirty="0">
                <a:solidFill>
                  <a:schemeClr val="bg2"/>
                </a:solidFill>
                <a:latin typeface="Lucida Sans" panose="020B0602030504020204" pitchFamily="34" charset="0"/>
              </a:rPr>
              <a:t>ve</a:t>
            </a:r>
            <a:r>
              <a:rPr lang="en-US" sz="1750" dirty="0">
                <a:solidFill>
                  <a:srgbClr val="C00000"/>
                </a:solidFill>
                <a:latin typeface="Lucida Sans" panose="020B0602030504020204" pitchFamily="34" charset="0"/>
              </a:rPr>
              <a:t> b</a:t>
            </a:r>
            <a:r>
              <a:rPr lang="en-US" sz="1750" dirty="0">
                <a:solidFill>
                  <a:schemeClr val="bg2"/>
                </a:solidFill>
                <a:latin typeface="Lucida Sans" panose="020B0602030504020204" pitchFamily="34" charset="0"/>
              </a:rPr>
              <a:t>oy</a:t>
            </a:r>
            <a:r>
              <a:rPr lang="en-US" sz="1750" dirty="0">
                <a:solidFill>
                  <a:srgbClr val="C00000"/>
                </a:solidFill>
                <a:latin typeface="Lucida Sans" panose="020B0602030504020204" pitchFamily="34" charset="0"/>
              </a:rPr>
              <a:t>s p</a:t>
            </a:r>
            <a:r>
              <a:rPr lang="en-US" sz="1750" dirty="0">
                <a:solidFill>
                  <a:schemeClr val="bg2"/>
                </a:solidFill>
                <a:latin typeface="Lucida Sans" panose="020B0602030504020204" pitchFamily="34" charset="0"/>
              </a:rPr>
              <a:t>u</a:t>
            </a:r>
            <a:r>
              <a:rPr lang="en-US" sz="1750" dirty="0">
                <a:solidFill>
                  <a:srgbClr val="C00000"/>
                </a:solidFill>
                <a:latin typeface="Lucida Sans" panose="020B0602030504020204" pitchFamily="34" charset="0"/>
              </a:rPr>
              <a:t>t him d</a:t>
            </a:r>
            <a:r>
              <a:rPr lang="en-US" sz="1750" dirty="0">
                <a:solidFill>
                  <a:schemeClr val="bg2"/>
                </a:solidFill>
                <a:latin typeface="Lucida Sans" panose="020B0602030504020204" pitchFamily="34" charset="0"/>
              </a:rPr>
              <a:t>ow</a:t>
            </a:r>
            <a:r>
              <a:rPr lang="en-US" sz="1750" dirty="0">
                <a:solidFill>
                  <a:srgbClr val="C00000"/>
                </a:solidFill>
                <a:latin typeface="Lucida Sans" panose="020B0602030504020204" pitchFamily="34" charset="0"/>
              </a:rPr>
              <a:t>n at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d</a:t>
            </a:r>
            <a:r>
              <a:rPr lang="en-US" sz="1750" dirty="0">
                <a:solidFill>
                  <a:schemeClr val="bg2"/>
                </a:solidFill>
                <a:latin typeface="Lucida Sans" panose="020B0602030504020204" pitchFamily="34" charset="0"/>
              </a:rPr>
              <a:t>oor</a:t>
            </a:r>
            <a:r>
              <a:rPr lang="en-US" sz="1750" dirty="0">
                <a:solidFill>
                  <a:srgbClr val="C00000"/>
                </a:solidFill>
                <a:latin typeface="Lucida Sans" panose="020B0602030504020204" pitchFamily="34" charset="0"/>
              </a:rPr>
              <a:t> </a:t>
            </a:r>
            <a:r>
              <a:rPr lang="en-US" sz="1750" u="sng" dirty="0">
                <a:solidFill>
                  <a:srgbClr val="00B050"/>
                </a:solidFill>
                <a:latin typeface="Lucida Sans" panose="020B0602030504020204" pitchFamily="34" charset="0"/>
              </a:rPr>
              <a:t>o</a:t>
            </a:r>
            <a:r>
              <a:rPr lang="en-US" sz="1750" u="sng" dirty="0">
                <a:solidFill>
                  <a:srgbClr val="000000"/>
                </a:solidFill>
                <a:latin typeface="Lucida Sans" panose="020B0602030504020204" pitchFamily="34" charset="0"/>
              </a:rPr>
              <a:t>f</a:t>
            </a:r>
            <a:r>
              <a:rPr lang="en-US" sz="1750" dirty="0">
                <a:solidFill>
                  <a:srgbClr val="C00000"/>
                </a:solidFill>
                <a:latin typeface="Lucida Sans" panose="020B0602030504020204" pitchFamily="34" charset="0"/>
              </a:rPr>
              <a:t> his tent, </a:t>
            </a:r>
            <a:r>
              <a:rPr lang="en-US" sz="1750" u="sng" dirty="0">
                <a:solidFill>
                  <a:srgbClr val="C00000"/>
                </a:solidFill>
                <a:latin typeface="Lucida Sans" panose="020B0602030504020204" pitchFamily="34" charset="0"/>
              </a:rPr>
              <a:t>h</a:t>
            </a:r>
            <a:r>
              <a:rPr lang="en-US" sz="1750" u="sng" dirty="0">
                <a:solidFill>
                  <a:srgbClr val="00B050"/>
                </a:solidFill>
                <a:latin typeface="Lucida Sans" panose="020B0602030504020204" pitchFamily="34" charset="0"/>
              </a:rPr>
              <a:t>e</a:t>
            </a:r>
            <a:r>
              <a:rPr lang="en-US" sz="1750" dirty="0">
                <a:solidFill>
                  <a:srgbClr val="C00000"/>
                </a:solidFill>
                <a:latin typeface="Lucida Sans" panose="020B0602030504020204" pitchFamily="34" charset="0"/>
              </a:rPr>
              <a:t> had sh</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ken </a:t>
            </a:r>
            <a:r>
              <a:rPr lang="en-US" sz="1750" u="sng" dirty="0">
                <a:solidFill>
                  <a:srgbClr val="00B050"/>
                </a:solidFill>
                <a:latin typeface="Lucida Sans" panose="020B0602030504020204" pitchFamily="34" charset="0"/>
              </a:rPr>
              <a:t>al</a:t>
            </a:r>
            <a:r>
              <a:rPr lang="en-US" sz="1750" u="sng" dirty="0">
                <a:solidFill>
                  <a:srgbClr val="C00000"/>
                </a:solidFill>
                <a:latin typeface="Lucida Sans" panose="020B0602030504020204" pitchFamily="34" charset="0"/>
              </a:rPr>
              <a:t>l</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th</a:t>
            </a:r>
            <a:r>
              <a:rPr lang="en-US" sz="1750" u="sng" dirty="0">
                <a:solidFill>
                  <a:srgbClr val="000000"/>
                </a:solidFill>
                <a:latin typeface="Lucida Sans" panose="020B0602030504020204" pitchFamily="34" charset="0"/>
              </a:rPr>
              <a:t>ei</a:t>
            </a:r>
            <a:r>
              <a:rPr lang="en-US" sz="1750" u="sng" dirty="0">
                <a:solidFill>
                  <a:srgbClr val="C00000"/>
                </a:solidFill>
                <a:latin typeface="Lucida Sans" panose="020B0602030504020204" pitchFamily="34" charset="0"/>
              </a:rPr>
              <a:t>r</a:t>
            </a:r>
            <a:r>
              <a:rPr lang="en-US" sz="1750" dirty="0">
                <a:solidFill>
                  <a:srgbClr val="C00000"/>
                </a:solidFill>
                <a:latin typeface="Lucida Sans" panose="020B0602030504020204" pitchFamily="34" charset="0"/>
              </a:rPr>
              <a:t> hands, r</a:t>
            </a:r>
            <a:r>
              <a:rPr lang="en-US" sz="1750" dirty="0">
                <a:solidFill>
                  <a:schemeClr val="bg2"/>
                </a:solidFill>
                <a:latin typeface="Lucida Sans" panose="020B0602030504020204" pitchFamily="34" charset="0"/>
              </a:rPr>
              <a:t>ecei</a:t>
            </a:r>
            <a:r>
              <a:rPr lang="en-US" sz="1750" dirty="0">
                <a:solidFill>
                  <a:srgbClr val="C00000"/>
                </a:solidFill>
                <a:latin typeface="Lucida Sans" panose="020B0602030504020204" pitchFamily="34" charset="0"/>
              </a:rPr>
              <a:t>v</a:t>
            </a:r>
            <a:r>
              <a:rPr lang="en-US" sz="1750" dirty="0">
                <a:solidFill>
                  <a:schemeClr val="bg2"/>
                </a:solidFill>
                <a:latin typeface="Lucida Sans" panose="020B0602030504020204" pitchFamily="34" charset="0"/>
              </a:rPr>
              <a:t>ed</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th</a:t>
            </a:r>
            <a:r>
              <a:rPr lang="en-US" sz="1750" u="sng" dirty="0">
                <a:solidFill>
                  <a:srgbClr val="000000"/>
                </a:solidFill>
                <a:latin typeface="Lucida Sans" panose="020B0602030504020204" pitchFamily="34" charset="0"/>
              </a:rPr>
              <a:t>ei</a:t>
            </a:r>
            <a:r>
              <a:rPr lang="en-US" sz="1750" u="sng" dirty="0">
                <a:solidFill>
                  <a:srgbClr val="C00000"/>
                </a:solidFill>
                <a:latin typeface="Lucida Sans" panose="020B0602030504020204" pitchFamily="34" charset="0"/>
              </a:rPr>
              <a:t>r</a:t>
            </a:r>
            <a:r>
              <a:rPr lang="en-US" sz="1750" dirty="0">
                <a:solidFill>
                  <a:srgbClr val="C00000"/>
                </a:solidFill>
                <a:latin typeface="Lucida Sans" panose="020B0602030504020204" pitchFamily="34" charset="0"/>
              </a:rPr>
              <a:t> c</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ngrat</a:t>
            </a:r>
            <a:r>
              <a:rPr lang="en-US" sz="1750" dirty="0">
                <a:solidFill>
                  <a:schemeClr val="bg2"/>
                </a:solidFill>
                <a:latin typeface="Lucida Sans" panose="020B0602030504020204" pitchFamily="34" charset="0"/>
              </a:rPr>
              <a:t>u</a:t>
            </a:r>
            <a:r>
              <a:rPr lang="en-US" sz="1750" dirty="0">
                <a:solidFill>
                  <a:srgbClr val="C00000"/>
                </a:solidFill>
                <a:latin typeface="Lucida Sans" panose="020B0602030504020204" pitchFamily="34" charset="0"/>
              </a:rPr>
              <a:t>l</a:t>
            </a:r>
            <a:r>
              <a:rPr lang="en-US" sz="1750" dirty="0">
                <a:solidFill>
                  <a:schemeClr val="bg2"/>
                </a:solidFill>
                <a:latin typeface="Lucida Sans" panose="020B0602030504020204" pitchFamily="34" charset="0"/>
              </a:rPr>
              <a:t>ation</a:t>
            </a:r>
            <a:r>
              <a:rPr lang="en-US" sz="1750" dirty="0">
                <a:solidFill>
                  <a:srgbClr val="C00000"/>
                </a:solidFill>
                <a:latin typeface="Lucida Sans" panose="020B0602030504020204" pitchFamily="34" charset="0"/>
              </a:rPr>
              <a:t>s, and then gon</a:t>
            </a:r>
            <a:r>
              <a:rPr lang="en-US" sz="1750" dirty="0">
                <a:solidFill>
                  <a:schemeClr val="bg2"/>
                </a:solidFill>
                <a:latin typeface="Lucida Sans" panose="020B0602030504020204" pitchFamily="34" charset="0"/>
              </a:rPr>
              <a:t>e</a:t>
            </a:r>
            <a:r>
              <a:rPr lang="en-US" sz="1750" dirty="0">
                <a:solidFill>
                  <a:srgbClr val="C00000"/>
                </a:solidFill>
                <a:latin typeface="Lucida Sans" panose="020B0602030504020204" pitchFamily="34" charset="0"/>
              </a:rPr>
              <a:t> int</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tent and sat on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bed until his wife came in. </a:t>
            </a:r>
            <a:r>
              <a:rPr lang="en-US" sz="1750" u="sng" dirty="0">
                <a:solidFill>
                  <a:srgbClr val="C00000"/>
                </a:solidFill>
                <a:latin typeface="Lucida Sans" panose="020B0602030504020204" pitchFamily="34" charset="0"/>
              </a:rPr>
              <a:t>Sh</a:t>
            </a:r>
            <a:r>
              <a:rPr lang="en-US" sz="1750" u="sng" dirty="0">
                <a:solidFill>
                  <a:srgbClr val="00B050"/>
                </a:solidFill>
                <a:latin typeface="Lucida Sans" panose="020B0602030504020204" pitchFamily="34" charset="0"/>
              </a:rPr>
              <a:t>e</a:t>
            </a:r>
            <a:r>
              <a:rPr lang="en-US" sz="1750" dirty="0">
                <a:solidFill>
                  <a:srgbClr val="C00000"/>
                </a:solidFill>
                <a:latin typeface="Lucida Sans" panose="020B0602030504020204" pitchFamily="34" charset="0"/>
              </a:rPr>
              <a:t> did not sp</a:t>
            </a:r>
            <a:r>
              <a:rPr lang="en-US" sz="1750" dirty="0">
                <a:solidFill>
                  <a:srgbClr val="000000"/>
                </a:solidFill>
                <a:latin typeface="Lucida Sans" panose="020B0602030504020204" pitchFamily="34" charset="0"/>
              </a:rPr>
              <a:t>ea</a:t>
            </a:r>
            <a:r>
              <a:rPr lang="en-US" sz="1750" dirty="0">
                <a:solidFill>
                  <a:srgbClr val="C00000"/>
                </a:solidFill>
                <a:latin typeface="Lucida Sans" panose="020B0602030504020204" pitchFamily="34" charset="0"/>
              </a:rPr>
              <a:t>k </a:t>
            </a:r>
            <a:r>
              <a:rPr lang="en-US" sz="1750" u="sng" dirty="0">
                <a:solidFill>
                  <a:srgbClr val="C00000"/>
                </a:solidFill>
                <a:latin typeface="Lucida Sans" panose="020B0602030504020204" pitchFamily="34" charset="0"/>
              </a:rPr>
              <a:t>t</a:t>
            </a:r>
            <a:r>
              <a:rPr lang="en-US" sz="1750" u="sng"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him </a:t>
            </a:r>
            <a:r>
              <a:rPr lang="en-US" sz="1750" u="sng" dirty="0">
                <a:solidFill>
                  <a:srgbClr val="FFC000"/>
                </a:solidFill>
                <a:latin typeface="Lucida Sans" panose="020B0602030504020204" pitchFamily="34" charset="0"/>
              </a:rPr>
              <a:t>wh</a:t>
            </a:r>
            <a:r>
              <a:rPr lang="en-US" sz="1750" u="sng" dirty="0">
                <a:solidFill>
                  <a:srgbClr val="C00000"/>
                </a:solidFill>
                <a:latin typeface="Lucida Sans" panose="020B0602030504020204" pitchFamily="34" charset="0"/>
              </a:rPr>
              <a:t>en</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sh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came in and </a:t>
            </a:r>
            <a:r>
              <a:rPr lang="en-US" sz="1750" u="sng" dirty="0">
                <a:solidFill>
                  <a:srgbClr val="C00000"/>
                </a:solidFill>
                <a:latin typeface="Lucida Sans" panose="020B0602030504020204" pitchFamily="34" charset="0"/>
              </a:rPr>
              <a: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left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tent at </a:t>
            </a:r>
            <a:r>
              <a:rPr lang="en-US" sz="1750" u="sng" dirty="0">
                <a:solidFill>
                  <a:srgbClr val="000000"/>
                </a:solidFill>
                <a:latin typeface="Lucida Sans" panose="020B0602030504020204" pitchFamily="34" charset="0"/>
              </a:rPr>
              <a:t>o</a:t>
            </a:r>
            <a:r>
              <a:rPr lang="en-US" sz="1750" u="sng" dirty="0">
                <a:solidFill>
                  <a:srgbClr val="C00000"/>
                </a:solidFill>
                <a:latin typeface="Lucida Sans" panose="020B0602030504020204" pitchFamily="34" charset="0"/>
              </a:rPr>
              <a:t>n</a:t>
            </a:r>
            <a:r>
              <a:rPr lang="en-US" sz="1750" u="sng" dirty="0">
                <a:solidFill>
                  <a:srgbClr val="FFC000"/>
                </a:solidFill>
                <a:latin typeface="Lucida Sans" panose="020B0602030504020204" pitchFamily="34" charset="0"/>
              </a:rPr>
              <a:t>ce</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t</a:t>
            </a:r>
            <a:r>
              <a:rPr lang="en-US" sz="1750" u="sng"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w</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sh his fa</a:t>
            </a:r>
            <a:r>
              <a:rPr lang="en-US" sz="1750" dirty="0">
                <a:solidFill>
                  <a:schemeClr val="bg2"/>
                </a:solidFill>
                <a:latin typeface="Lucida Sans" panose="020B0602030504020204" pitchFamily="34" charset="0"/>
              </a:rPr>
              <a:t>c</a:t>
            </a:r>
            <a:r>
              <a:rPr lang="en-US" sz="1750" dirty="0">
                <a:solidFill>
                  <a:srgbClr val="C00000"/>
                </a:solidFill>
                <a:latin typeface="Lucida Sans" panose="020B0602030504020204" pitchFamily="34" charset="0"/>
              </a:rPr>
              <a:t>e and hands in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p</a:t>
            </a:r>
            <a:r>
              <a:rPr lang="en-US" sz="1750" dirty="0">
                <a:solidFill>
                  <a:schemeClr val="bg2"/>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chemeClr val="bg2"/>
                </a:solidFill>
                <a:latin typeface="Lucida Sans" panose="020B0602030504020204" pitchFamily="34" charset="0"/>
              </a:rPr>
              <a:t>le</a:t>
            </a:r>
            <a:r>
              <a:rPr lang="en-US" sz="1750" dirty="0">
                <a:solidFill>
                  <a:srgbClr val="C00000"/>
                </a:solidFill>
                <a:latin typeface="Lucida Sans" panose="020B0602030504020204" pitchFamily="34" charset="0"/>
              </a:rPr>
              <a:t> w</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sh b</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sin </a:t>
            </a:r>
            <a:r>
              <a:rPr lang="en-US" sz="1750" dirty="0">
                <a:solidFill>
                  <a:schemeClr val="bg2"/>
                </a:solidFill>
                <a:latin typeface="Lucida Sans" panose="020B0602030504020204" pitchFamily="34" charset="0"/>
              </a:rPr>
              <a:t>ou</a:t>
            </a:r>
            <a:r>
              <a:rPr lang="en-US" sz="1750" dirty="0">
                <a:solidFill>
                  <a:srgbClr val="C00000"/>
                </a:solidFill>
                <a:latin typeface="Lucida Sans" panose="020B0602030504020204" pitchFamily="34" charset="0"/>
              </a:rPr>
              <a:t>tside and g</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 </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v</a:t>
            </a:r>
            <a:r>
              <a:rPr lang="en-US" sz="1750" dirty="0">
                <a:solidFill>
                  <a:schemeClr val="bg2"/>
                </a:solidFill>
                <a:latin typeface="Lucida Sans" panose="020B0602030504020204" pitchFamily="34" charset="0"/>
              </a:rPr>
              <a:t>er</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t</a:t>
            </a:r>
            <a:r>
              <a:rPr lang="en-US" sz="1750" u="sng"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d</a:t>
            </a:r>
            <a:r>
              <a:rPr lang="en-US" sz="1750" dirty="0">
                <a:solidFill>
                  <a:schemeClr val="bg2"/>
                </a:solidFill>
                <a:latin typeface="Lucida Sans" panose="020B0602030504020204" pitchFamily="34" charset="0"/>
              </a:rPr>
              <a:t>i</a:t>
            </a:r>
            <a:r>
              <a:rPr lang="en-US" sz="1750" dirty="0">
                <a:solidFill>
                  <a:srgbClr val="C00000"/>
                </a:solidFill>
                <a:latin typeface="Lucida Sans" panose="020B0602030504020204" pitchFamily="34" charset="0"/>
              </a:rPr>
              <a:t>n</a:t>
            </a:r>
            <a:r>
              <a:rPr lang="en-US" sz="1750" dirty="0">
                <a:solidFill>
                  <a:schemeClr val="bg2"/>
                </a:solidFill>
                <a:latin typeface="Lucida Sans" panose="020B0602030504020204" pitchFamily="34" charset="0"/>
              </a:rPr>
              <a:t>i</a:t>
            </a:r>
            <a:r>
              <a:rPr lang="en-US" sz="1750" dirty="0">
                <a:solidFill>
                  <a:srgbClr val="C00000"/>
                </a:solidFill>
                <a:latin typeface="Lucida Sans" panose="020B0602030504020204" pitchFamily="34" charset="0"/>
              </a:rPr>
              <a:t>ng tent </a:t>
            </a:r>
            <a:r>
              <a:rPr lang="en-US" sz="1750" u="sng" dirty="0">
                <a:solidFill>
                  <a:srgbClr val="C00000"/>
                </a:solidFill>
                <a:latin typeface="Lucida Sans" panose="020B0602030504020204" pitchFamily="34" charset="0"/>
              </a:rPr>
              <a:t>t</a:t>
            </a:r>
            <a:r>
              <a:rPr lang="en-US" sz="1750" u="sng"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sit in </a:t>
            </a:r>
            <a:r>
              <a:rPr lang="en-US" sz="1750" u="sng"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 c</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mf</a:t>
            </a:r>
            <a:r>
              <a:rPr lang="en-US" sz="1750" dirty="0">
                <a:solidFill>
                  <a:schemeClr val="bg2"/>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chemeClr val="bg2"/>
                </a:solidFill>
                <a:latin typeface="Lucida Sans" panose="020B0602030504020204" pitchFamily="34" charset="0"/>
              </a:rPr>
              <a:t>le</a:t>
            </a:r>
            <a:r>
              <a:rPr lang="en-US" sz="1750" dirty="0">
                <a:solidFill>
                  <a:srgbClr val="C00000"/>
                </a:solidFill>
                <a:latin typeface="Lucida Sans" panose="020B0602030504020204" pitchFamily="34" charset="0"/>
              </a:rPr>
              <a:t> canvas ch</a:t>
            </a:r>
            <a:r>
              <a:rPr lang="en-US" sz="1750" dirty="0">
                <a:solidFill>
                  <a:schemeClr val="bg2"/>
                </a:solidFill>
                <a:latin typeface="Lucida Sans" panose="020B0602030504020204" pitchFamily="34" charset="0"/>
              </a:rPr>
              <a:t>ai</a:t>
            </a:r>
            <a:r>
              <a:rPr lang="en-US" sz="1750" dirty="0">
                <a:solidFill>
                  <a:srgbClr val="C00000"/>
                </a:solidFill>
                <a:latin typeface="Lucida Sans" panose="020B0602030504020204" pitchFamily="34" charset="0"/>
              </a:rPr>
              <a:t>r in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breez</a:t>
            </a:r>
            <a:r>
              <a:rPr lang="en-US" sz="1750" dirty="0">
                <a:solidFill>
                  <a:schemeClr val="bg2"/>
                </a:solidFill>
                <a:latin typeface="Lucida Sans" panose="020B0602030504020204" pitchFamily="34" charset="0"/>
              </a:rPr>
              <a:t>e</a:t>
            </a:r>
            <a:r>
              <a:rPr lang="en-US" sz="1750" dirty="0">
                <a:solidFill>
                  <a:srgbClr val="C00000"/>
                </a:solidFill>
                <a:latin typeface="Lucida Sans" panose="020B0602030504020204" pitchFamily="34" charset="0"/>
              </a:rPr>
              <a:t> and </a:t>
            </a:r>
            <a:r>
              <a:rPr lang="en-US" sz="1750" u="sng" dirty="0">
                <a:solidFill>
                  <a:srgbClr val="C00000"/>
                </a:solidFill>
                <a:latin typeface="Lucida Sans" panose="020B0602030504020204" pitchFamily="34" charset="0"/>
              </a:rPr>
              <a:t>th</a:t>
            </a:r>
            <a:r>
              <a:rPr lang="en-US" sz="1750" u="sng"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shade.</a:t>
            </a:r>
          </a:p>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u="sng" dirty="0">
                <a:solidFill>
                  <a:srgbClr val="C00000"/>
                </a:solidFill>
                <a:latin typeface="Lucida Sans" panose="020B0602030504020204" pitchFamily="34" charset="0"/>
              </a:rPr>
              <a:t>Y</a:t>
            </a:r>
            <a:r>
              <a:rPr lang="en-US" sz="1750" u="sng" dirty="0">
                <a:solidFill>
                  <a:srgbClr val="FFC000"/>
                </a:solidFill>
                <a:latin typeface="Lucida Sans" panose="020B0602030504020204" pitchFamily="34" charset="0"/>
              </a:rPr>
              <a:t>ou</a:t>
            </a:r>
            <a:r>
              <a:rPr lang="en-US" sz="1750" dirty="0">
                <a:solidFill>
                  <a:srgbClr val="000000"/>
                </a:solidFill>
                <a:latin typeface="Lucida Sans" panose="020B0602030504020204" pitchFamily="34" charset="0"/>
              </a:rPr>
              <a:t>'</a:t>
            </a:r>
            <a:r>
              <a:rPr lang="en-US" sz="1750" dirty="0">
                <a:solidFill>
                  <a:schemeClr val="bg2"/>
                </a:solidFill>
                <a:latin typeface="Lucida Sans" panose="020B0602030504020204" pitchFamily="34" charset="0"/>
              </a:rPr>
              <a:t>ve</a:t>
            </a:r>
            <a:r>
              <a:rPr lang="en-US" sz="1750" dirty="0">
                <a:solidFill>
                  <a:srgbClr val="C00000"/>
                </a:solidFill>
                <a:latin typeface="Lucida Sans" panose="020B0602030504020204" pitchFamily="34" charset="0"/>
              </a:rPr>
              <a:t> got </a:t>
            </a:r>
            <a:r>
              <a:rPr lang="en-US" sz="1750" u="sng" dirty="0">
                <a:solidFill>
                  <a:srgbClr val="C00000"/>
                </a:solidFill>
                <a:latin typeface="Lucida Sans" panose="020B0602030504020204" pitchFamily="34" charset="0"/>
              </a:rPr>
              <a:t>your</a:t>
            </a:r>
            <a:r>
              <a:rPr lang="en-US" sz="1750" dirty="0">
                <a:solidFill>
                  <a:srgbClr val="C00000"/>
                </a:solidFill>
                <a:latin typeface="Lucida Sans" panose="020B0602030504020204" pitchFamily="34" charset="0"/>
              </a:rPr>
              <a:t> l</a:t>
            </a:r>
            <a:r>
              <a:rPr lang="en-US" sz="1750" dirty="0">
                <a:solidFill>
                  <a:schemeClr val="bg2"/>
                </a:solidFill>
                <a:latin typeface="Lucida Sans" panose="020B0602030504020204" pitchFamily="34" charset="0"/>
              </a:rPr>
              <a:t>io</a:t>
            </a:r>
            <a:r>
              <a:rPr lang="en-US" sz="1750" dirty="0">
                <a:solidFill>
                  <a:srgbClr val="C00000"/>
                </a:solidFill>
                <a:latin typeface="Lucida Sans" panose="020B0602030504020204" pitchFamily="34" charset="0"/>
              </a:rPr>
              <a:t>n," Rob</a:t>
            </a:r>
            <a:r>
              <a:rPr lang="en-US" sz="1750" dirty="0">
                <a:solidFill>
                  <a:schemeClr val="bg2"/>
                </a:solidFill>
                <a:latin typeface="Lucida Sans" panose="020B0602030504020204" pitchFamily="34" charset="0"/>
              </a:rPr>
              <a:t>er</a:t>
            </a:r>
            <a:r>
              <a:rPr lang="en-US" sz="1750" dirty="0">
                <a:solidFill>
                  <a:srgbClr val="C00000"/>
                </a:solidFill>
                <a:latin typeface="Lucida Sans" panose="020B0602030504020204" pitchFamily="34" charset="0"/>
              </a:rPr>
              <a:t>t Wils</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n </a:t>
            </a:r>
            <a:r>
              <a:rPr lang="en-US" sz="1750" u="sng" dirty="0">
                <a:solidFill>
                  <a:srgbClr val="C00000"/>
                </a:solidFill>
                <a:latin typeface="Lucida Sans" panose="020B0602030504020204" pitchFamily="34" charset="0"/>
              </a:rPr>
              <a:t>said</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t</a:t>
            </a:r>
            <a:r>
              <a:rPr lang="en-US" sz="1750" u="sng"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him, "and </a:t>
            </a:r>
            <a:r>
              <a:rPr lang="en-US" sz="1750" u="sng"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 da</a:t>
            </a:r>
            <a:r>
              <a:rPr lang="en-US" sz="1750" dirty="0">
                <a:solidFill>
                  <a:schemeClr val="bg2"/>
                </a:solidFill>
                <a:latin typeface="Lucida Sans" panose="020B0602030504020204" pitchFamily="34" charset="0"/>
              </a:rPr>
              <a:t>mned</a:t>
            </a:r>
            <a:r>
              <a:rPr lang="en-US" sz="1750" dirty="0">
                <a:solidFill>
                  <a:srgbClr val="C00000"/>
                </a:solidFill>
                <a:latin typeface="Lucida Sans" panose="020B0602030504020204" pitchFamily="34" charset="0"/>
              </a:rPr>
              <a:t> fine </a:t>
            </a:r>
            <a:r>
              <a:rPr lang="en-US" sz="1750" u="sng" dirty="0">
                <a:solidFill>
                  <a:srgbClr val="C00000"/>
                </a:solidFill>
                <a:latin typeface="Lucida Sans" panose="020B0602030504020204" pitchFamily="34" charset="0"/>
              </a:rPr>
              <a:t>one</a:t>
            </a:r>
            <a:r>
              <a:rPr lang="en-US" sz="1750" dirty="0">
                <a:solidFill>
                  <a:srgbClr val="C00000"/>
                </a:solidFill>
                <a:latin typeface="Lucida Sans" panose="020B0602030504020204" pitchFamily="34" charset="0"/>
              </a:rPr>
              <a:t> t</a:t>
            </a:r>
            <a:r>
              <a:rPr lang="en-US" sz="1750" dirty="0">
                <a:solidFill>
                  <a:schemeClr val="bg2"/>
                </a:solidFill>
                <a:latin typeface="Lucida Sans" panose="020B0602030504020204" pitchFamily="34" charset="0"/>
              </a:rPr>
              <a:t>oo</a:t>
            </a:r>
            <a:r>
              <a:rPr lang="en-US" sz="1750" dirty="0">
                <a:solidFill>
                  <a:srgbClr val="C00000"/>
                </a:solidFill>
                <a:latin typeface="Lucida Sans" panose="020B0602030504020204" pitchFamily="34" charset="0"/>
              </a:rPr>
              <a:t>."</a:t>
            </a:r>
            <a:endParaRPr lang="en-US" sz="1750" dirty="0">
              <a:latin typeface="Lucida Sans" panose="020B0602030504020204" pitchFamily="34" charset="0"/>
            </a:endParaRPr>
          </a:p>
        </p:txBody>
      </p:sp>
      <p:sp>
        <p:nvSpPr>
          <p:cNvPr id="4" name="TextBox 3"/>
          <p:cNvSpPr txBox="1"/>
          <p:nvPr/>
        </p:nvSpPr>
        <p:spPr>
          <a:xfrm>
            <a:off x="5430743" y="6000687"/>
            <a:ext cx="3604770" cy="307777"/>
          </a:xfrm>
          <a:prstGeom prst="rect">
            <a:avLst/>
          </a:prstGeom>
          <a:noFill/>
        </p:spPr>
        <p:txBody>
          <a:bodyPr wrap="square" rtlCol="0">
            <a:spAutoFit/>
          </a:bodyPr>
          <a:lstStyle/>
          <a:p>
            <a:r>
              <a:rPr lang="en-US" sz="1400" dirty="0">
                <a:solidFill>
                  <a:schemeClr val="bg2"/>
                </a:solidFill>
                <a:latin typeface="Lucida Sans" panose="020B0602030504020204" pitchFamily="34" charset="0"/>
              </a:rPr>
              <a:t>Source: Standards Institute/</a:t>
            </a:r>
            <a:r>
              <a:rPr lang="en-US" sz="1400" dirty="0" err="1">
                <a:solidFill>
                  <a:schemeClr val="bg2"/>
                </a:solidFill>
                <a:latin typeface="Lucida Sans" panose="020B0602030504020204" pitchFamily="34" charset="0"/>
              </a:rPr>
              <a:t>UnboundEd</a:t>
            </a:r>
            <a:endParaRPr lang="en-US" sz="1400" dirty="0">
              <a:solidFill>
                <a:schemeClr val="bg2"/>
              </a:solidFill>
              <a:latin typeface="Lucida Sans" panose="020B0602030504020204" pitchFamily="34" charset="0"/>
            </a:endParaRPr>
          </a:p>
        </p:txBody>
      </p:sp>
    </p:spTree>
    <p:extLst>
      <p:ext uri="{BB962C8B-B14F-4D97-AF65-F5344CB8AC3E}">
        <p14:creationId xmlns:p14="http://schemas.microsoft.com/office/powerpoint/2010/main" val="2289965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7970" y="1416247"/>
            <a:ext cx="8229600" cy="4525963"/>
          </a:xfrm>
        </p:spPr>
        <p:txBody>
          <a:bodyPr>
            <a:noAutofit/>
          </a:bodyPr>
          <a:lstStyle/>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u="sng" dirty="0">
                <a:solidFill>
                  <a:srgbClr val="FFC000"/>
                </a:solidFill>
                <a:latin typeface="Lucida Sans" panose="020B0602030504020204" pitchFamily="34" charset="0"/>
              </a:rPr>
              <a:t>Wh</a:t>
            </a:r>
            <a:r>
              <a:rPr lang="en-US" sz="1750" u="sng" dirty="0">
                <a:solidFill>
                  <a:srgbClr val="00B050"/>
                </a:solidFill>
                <a:latin typeface="Lucida Sans" panose="020B0602030504020204" pitchFamily="34" charset="0"/>
              </a:rPr>
              <a:t>a</a:t>
            </a:r>
            <a:r>
              <a:rPr lang="en-US" sz="1750" u="sng" dirty="0">
                <a:solidFill>
                  <a:srgbClr val="C00000"/>
                </a:solidFill>
                <a:latin typeface="Lucida Sans" panose="020B0602030504020204" pitchFamily="34" charset="0"/>
              </a:rPr>
              <a:t>t</a:t>
            </a:r>
            <a:r>
              <a:rPr lang="en-US" sz="1750" dirty="0">
                <a:solidFill>
                  <a:srgbClr val="C00000"/>
                </a:solidFill>
                <a:latin typeface="Lucida Sans" panose="020B0602030504020204" pitchFamily="34" charset="0"/>
              </a:rPr>
              <a:t> had I </a:t>
            </a:r>
            <a:r>
              <a:rPr lang="en-US" sz="1750" u="sng" dirty="0">
                <a:solidFill>
                  <a:schemeClr val="bg2"/>
                </a:solidFill>
                <a:latin typeface="Lucida Sans" panose="020B0602030504020204" pitchFamily="34" charset="0"/>
              </a:rPr>
              <a:t>ough</a:t>
            </a:r>
            <a:r>
              <a:rPr lang="en-US" sz="1750" u="sng" dirty="0">
                <a:solidFill>
                  <a:srgbClr val="C00000"/>
                </a:solidFill>
                <a:latin typeface="Lucida Sans" panose="020B0602030504020204" pitchFamily="34" charset="0"/>
              </a:rPr>
              <a:t>t t</a:t>
            </a:r>
            <a:r>
              <a:rPr lang="en-US" sz="1750" u="sng" dirty="0">
                <a:solidFill>
                  <a:srgbClr val="FFC000"/>
                </a:solidFill>
                <a:latin typeface="Lucida Sans" panose="020B0602030504020204" pitchFamily="34" charset="0"/>
              </a:rPr>
              <a:t>o</a:t>
            </a:r>
            <a:r>
              <a:rPr lang="en-US" sz="1750" u="sng" dirty="0">
                <a:solidFill>
                  <a:srgbClr val="C00000"/>
                </a:solidFill>
                <a:latin typeface="Lucida Sans" panose="020B0602030504020204" pitchFamily="34" charset="0"/>
              </a:rPr>
              <a:t> </a:t>
            </a:r>
            <a:r>
              <a:rPr lang="en-US" sz="1750" dirty="0">
                <a:solidFill>
                  <a:srgbClr val="C00000"/>
                </a:solidFill>
                <a:latin typeface="Lucida Sans" panose="020B0602030504020204" pitchFamily="34" charset="0"/>
              </a:rPr>
              <a:t>gi</a:t>
            </a:r>
            <a:r>
              <a:rPr lang="en-US" sz="1750" dirty="0">
                <a:solidFill>
                  <a:srgbClr val="FFC000"/>
                </a:solidFill>
                <a:latin typeface="Lucida Sans" panose="020B0602030504020204" pitchFamily="34" charset="0"/>
              </a:rPr>
              <a:t>ve</a:t>
            </a:r>
            <a:r>
              <a:rPr lang="en-US" sz="1750" dirty="0">
                <a:solidFill>
                  <a:srgbClr val="C00000"/>
                </a:solidFill>
                <a:latin typeface="Lucida Sans" panose="020B0602030504020204" pitchFamily="34" charset="0"/>
              </a:rPr>
              <a:t> them?" M</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c</a:t>
            </a:r>
            <a:r>
              <a:rPr lang="en-US" sz="1750" dirty="0">
                <a:solidFill>
                  <a:schemeClr val="bg2"/>
                </a:solidFill>
                <a:latin typeface="Lucida Sans" panose="020B0602030504020204" pitchFamily="34" charset="0"/>
              </a:rPr>
              <a:t>omb</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 ask</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a:t>
            </a:r>
          </a:p>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 </a:t>
            </a:r>
            <a:r>
              <a:rPr lang="en-US" sz="1750" dirty="0">
                <a:solidFill>
                  <a:srgbClr val="FFC000"/>
                </a:solidFill>
                <a:latin typeface="Lucida Sans" panose="020B0602030504020204" pitchFamily="34" charset="0"/>
              </a:rPr>
              <a:t>qu</a:t>
            </a:r>
            <a:r>
              <a:rPr lang="en-US" sz="1750" dirty="0">
                <a:solidFill>
                  <a:srgbClr val="C00000"/>
                </a:solidFill>
                <a:latin typeface="Lucida Sans" panose="020B0602030504020204" pitchFamily="34" charset="0"/>
              </a:rPr>
              <a:t>id w</a:t>
            </a:r>
            <a:r>
              <a:rPr lang="en-US" sz="1750" dirty="0">
                <a:solidFill>
                  <a:srgbClr val="FFC000"/>
                </a:solidFill>
                <a:latin typeface="Lucida Sans" panose="020B0602030504020204" pitchFamily="34" charset="0"/>
              </a:rPr>
              <a:t>ou</a:t>
            </a:r>
            <a:r>
              <a:rPr lang="en-US" sz="1750" dirty="0">
                <a:solidFill>
                  <a:srgbClr val="C00000"/>
                </a:solidFill>
                <a:latin typeface="Lucida Sans" panose="020B0602030504020204" pitchFamily="34" charset="0"/>
              </a:rPr>
              <a:t>ld </a:t>
            </a:r>
            <a:r>
              <a:rPr lang="en-US" sz="1750" u="sng" dirty="0">
                <a:solidFill>
                  <a:srgbClr val="C00000"/>
                </a:solidFill>
                <a:latin typeface="Lucida Sans" panose="020B0602030504020204" pitchFamily="34" charset="0"/>
              </a:rPr>
              <a:t>b</a:t>
            </a:r>
            <a:r>
              <a:rPr lang="en-US" sz="1750" u="sng" dirty="0">
                <a:solidFill>
                  <a:srgbClr val="00B050"/>
                </a:solidFill>
                <a:latin typeface="Lucida Sans" panose="020B0602030504020204" pitchFamily="34" charset="0"/>
              </a:rPr>
              <a:t>e</a:t>
            </a:r>
            <a:r>
              <a:rPr lang="en-US" sz="1750" dirty="0">
                <a:solidFill>
                  <a:srgbClr val="C00000"/>
                </a:solidFill>
                <a:latin typeface="Lucida Sans" panose="020B0602030504020204" pitchFamily="34" charset="0"/>
              </a:rPr>
              <a:t> plent</a:t>
            </a:r>
            <a:r>
              <a:rPr lang="en-US" sz="1750" dirty="0">
                <a:solidFill>
                  <a:schemeClr val="bg2"/>
                </a:solidFill>
                <a:latin typeface="Lucida Sans" panose="020B0602030504020204" pitchFamily="34" charset="0"/>
              </a:rPr>
              <a:t>y</a:t>
            </a:r>
            <a:r>
              <a:rPr lang="en-US" sz="1750" dirty="0">
                <a:solidFill>
                  <a:srgbClr val="C00000"/>
                </a:solidFill>
                <a:latin typeface="Lucida Sans" panose="020B0602030504020204" pitchFamily="34" charset="0"/>
              </a:rPr>
              <a:t>," Wils</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n t</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ld him. "</a:t>
            </a:r>
            <a:r>
              <a:rPr lang="en-US" sz="1750" u="sng" dirty="0">
                <a:solidFill>
                  <a:srgbClr val="C00000"/>
                </a:solidFill>
                <a:latin typeface="Lucida Sans" panose="020B0602030504020204" pitchFamily="34" charset="0"/>
              </a:rPr>
              <a:t>Y</a:t>
            </a:r>
            <a:r>
              <a:rPr lang="en-US" sz="1750" u="sng" dirty="0">
                <a:solidFill>
                  <a:srgbClr val="00B050"/>
                </a:solidFill>
                <a:latin typeface="Lucida Sans" panose="020B0602030504020204" pitchFamily="34" charset="0"/>
              </a:rPr>
              <a:t>ou</a:t>
            </a:r>
            <a:r>
              <a:rPr lang="en-US" sz="1750" dirty="0">
                <a:solidFill>
                  <a:srgbClr val="C00000"/>
                </a:solidFill>
                <a:latin typeface="Lucida Sans" panose="020B0602030504020204" pitchFamily="34" charset="0"/>
              </a:rPr>
              <a:t> d</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n't want </a:t>
            </a:r>
            <a:r>
              <a:rPr lang="en-US" sz="1750" u="sng" dirty="0">
                <a:solidFill>
                  <a:srgbClr val="C00000"/>
                </a:solidFill>
                <a:latin typeface="Lucida Sans" panose="020B0602030504020204" pitchFamily="34" charset="0"/>
              </a:rPr>
              <a:t>t</a:t>
            </a:r>
            <a:r>
              <a:rPr lang="en-US" sz="1750" u="sng"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 sp</a:t>
            </a:r>
            <a:r>
              <a:rPr lang="en-US" sz="1750" dirty="0">
                <a:solidFill>
                  <a:schemeClr val="bg2"/>
                </a:solidFill>
                <a:latin typeface="Lucida Sans" panose="020B0602030504020204" pitchFamily="34" charset="0"/>
              </a:rPr>
              <a:t>oi</a:t>
            </a:r>
            <a:r>
              <a:rPr lang="en-US" sz="1750" dirty="0">
                <a:solidFill>
                  <a:srgbClr val="C00000"/>
                </a:solidFill>
                <a:latin typeface="Lucida Sans" panose="020B0602030504020204" pitchFamily="34" charset="0"/>
              </a:rPr>
              <a:t>l them."</a:t>
            </a:r>
          </a:p>
          <a:p>
            <a:pPr marL="0" indent="0">
              <a:spcBef>
                <a:spcPts val="0"/>
              </a:spcBef>
              <a:spcAft>
                <a:spcPts val="400"/>
              </a:spcAft>
              <a:buNone/>
            </a:pPr>
            <a:r>
              <a:rPr lang="en-US" sz="1750" dirty="0">
                <a:solidFill>
                  <a:srgbClr val="C00000"/>
                </a:solidFill>
                <a:latin typeface="Lucida Sans" panose="020B0602030504020204" pitchFamily="34" charset="0"/>
              </a:rPr>
              <a:t>"Wi</a:t>
            </a:r>
            <a:r>
              <a:rPr lang="en-US" sz="1750" dirty="0">
                <a:solidFill>
                  <a:srgbClr val="FFC000"/>
                </a:solidFill>
                <a:latin typeface="Lucida Sans" panose="020B0602030504020204" pitchFamily="34" charset="0"/>
              </a:rPr>
              <a:t>ll</a:t>
            </a:r>
            <a:r>
              <a:rPr lang="en-US" sz="1750" dirty="0">
                <a:solidFill>
                  <a:srgbClr val="C00000"/>
                </a:solidFill>
                <a:latin typeface="Lucida Sans" panose="020B0602030504020204" pitchFamily="34" charset="0"/>
              </a:rPr>
              <a: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h</a:t>
            </a:r>
            <a:r>
              <a:rPr lang="en-US" sz="1750" dirty="0">
                <a:solidFill>
                  <a:schemeClr val="bg2"/>
                </a:solidFill>
                <a:latin typeface="Lucida Sans" panose="020B0602030504020204" pitchFamily="34" charset="0"/>
              </a:rPr>
              <a:t>ea</a:t>
            </a:r>
            <a:r>
              <a:rPr lang="en-US" sz="1750" dirty="0">
                <a:solidFill>
                  <a:srgbClr val="C00000"/>
                </a:solidFill>
                <a:latin typeface="Lucida Sans" panose="020B0602030504020204" pitchFamily="34" charset="0"/>
              </a:rPr>
              <a:t>dman distribute it?"</a:t>
            </a:r>
          </a:p>
          <a:p>
            <a:pPr marL="0" indent="0">
              <a:spcBef>
                <a:spcPts val="0"/>
              </a:spcBef>
              <a:spcAft>
                <a:spcPts val="400"/>
              </a:spcAft>
              <a:buNone/>
            </a:pPr>
            <a:r>
              <a:rPr lang="en-US" sz="1750" dirty="0">
                <a:solidFill>
                  <a:srgbClr val="C00000"/>
                </a:solidFill>
                <a:latin typeface="Lucida Sans" panose="020B0602030504020204" pitchFamily="34" charset="0"/>
              </a:rPr>
              <a:t>"Abs</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lutel</a:t>
            </a:r>
            <a:r>
              <a:rPr lang="en-US" sz="1750" dirty="0">
                <a:solidFill>
                  <a:schemeClr val="bg2"/>
                </a:solidFill>
                <a:latin typeface="Lucida Sans" panose="020B0602030504020204" pitchFamily="34" charset="0"/>
              </a:rPr>
              <a:t>y</a:t>
            </a:r>
            <a:r>
              <a:rPr lang="en-US" sz="1750" dirty="0">
                <a:solidFill>
                  <a:srgbClr val="C00000"/>
                </a:solidFill>
                <a:latin typeface="Lucida Sans" panose="020B0602030504020204" pitchFamily="34" charset="0"/>
              </a:rPr>
              <a:t>."</a:t>
            </a:r>
          </a:p>
          <a:p>
            <a:pPr marL="0" indent="0">
              <a:spcBef>
                <a:spcPts val="0"/>
              </a:spcBef>
              <a:spcAft>
                <a:spcPts val="400"/>
              </a:spcAft>
              <a:buNone/>
            </a:pPr>
            <a:r>
              <a:rPr lang="en-US" sz="1750" dirty="0">
                <a:solidFill>
                  <a:srgbClr val="C00000"/>
                </a:solidFill>
                <a:latin typeface="Lucida Sans" panose="020B0602030504020204" pitchFamily="34" charset="0"/>
              </a:rPr>
              <a:t>Fran</a:t>
            </a:r>
            <a:r>
              <a:rPr lang="en-US" sz="1750" dirty="0">
                <a:solidFill>
                  <a:srgbClr val="FFC000"/>
                </a:solidFill>
                <a:latin typeface="Lucida Sans" panose="020B0602030504020204" pitchFamily="34" charset="0"/>
              </a:rPr>
              <a:t>c</a:t>
            </a:r>
            <a:r>
              <a:rPr lang="en-US" sz="1750" dirty="0">
                <a:solidFill>
                  <a:srgbClr val="C00000"/>
                </a:solidFill>
                <a:latin typeface="Lucida Sans" panose="020B0602030504020204" pitchFamily="34" charset="0"/>
              </a:rPr>
              <a:t>is M</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c</a:t>
            </a:r>
            <a:r>
              <a:rPr lang="en-US" sz="1750" dirty="0">
                <a:solidFill>
                  <a:schemeClr val="bg2"/>
                </a:solidFill>
                <a:latin typeface="Lucida Sans" panose="020B0602030504020204" pitchFamily="34" charset="0"/>
              </a:rPr>
              <a:t>omb</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 had, half an </a:t>
            </a:r>
            <a:r>
              <a:rPr lang="en-US" sz="1750" dirty="0">
                <a:solidFill>
                  <a:schemeClr val="bg2"/>
                </a:solidFill>
                <a:latin typeface="Lucida Sans" panose="020B0602030504020204" pitchFamily="34" charset="0"/>
              </a:rPr>
              <a:t>h</a:t>
            </a:r>
            <a:r>
              <a:rPr lang="en-US" sz="1750" dirty="0">
                <a:solidFill>
                  <a:srgbClr val="FFC000"/>
                </a:solidFill>
                <a:latin typeface="Lucida Sans" panose="020B0602030504020204" pitchFamily="34" charset="0"/>
              </a:rPr>
              <a:t>ou</a:t>
            </a:r>
            <a:r>
              <a:rPr lang="en-US" sz="1750" dirty="0">
                <a:solidFill>
                  <a:srgbClr val="C00000"/>
                </a:solidFill>
                <a:latin typeface="Lucida Sans" panose="020B0602030504020204" pitchFamily="34" charset="0"/>
              </a:rPr>
              <a:t>r b</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fore, b</a:t>
            </a:r>
            <a:r>
              <a:rPr lang="en-US" sz="1750" dirty="0">
                <a:solidFill>
                  <a:schemeClr val="bg2"/>
                </a:solidFill>
                <a:latin typeface="Lucida Sans" panose="020B0602030504020204" pitchFamily="34" charset="0"/>
              </a:rPr>
              <a:t>ee</a:t>
            </a:r>
            <a:r>
              <a:rPr lang="en-US" sz="1750" dirty="0">
                <a:solidFill>
                  <a:srgbClr val="C00000"/>
                </a:solidFill>
                <a:latin typeface="Lucida Sans" panose="020B0602030504020204" pitchFamily="34" charset="0"/>
              </a:rPr>
              <a:t>n c</a:t>
            </a:r>
            <a:r>
              <a:rPr lang="en-US" sz="1750" dirty="0">
                <a:solidFill>
                  <a:schemeClr val="bg2"/>
                </a:solidFill>
                <a:latin typeface="Lucida Sans" panose="020B0602030504020204" pitchFamily="34" charset="0"/>
              </a:rPr>
              <a:t>ar</a:t>
            </a:r>
            <a:r>
              <a:rPr lang="en-US" sz="1750" dirty="0">
                <a:solidFill>
                  <a:srgbClr val="C00000"/>
                </a:solidFill>
                <a:latin typeface="Lucida Sans" panose="020B0602030504020204" pitchFamily="34" charset="0"/>
              </a:rPr>
              <a:t>r</a:t>
            </a:r>
            <a:r>
              <a:rPr lang="en-US" sz="1750" dirty="0">
                <a:solidFill>
                  <a:schemeClr val="bg2"/>
                </a:solidFill>
                <a:latin typeface="Lucida Sans" panose="020B0602030504020204" pitchFamily="34" charset="0"/>
              </a:rPr>
              <a:t>i</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t</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his tent </a:t>
            </a:r>
            <a:r>
              <a:rPr lang="en-US" sz="1750" u="sng" dirty="0">
                <a:solidFill>
                  <a:srgbClr val="C00000"/>
                </a:solidFill>
                <a:latin typeface="Lucida Sans" panose="020B0602030504020204" pitchFamily="34" charset="0"/>
              </a:rPr>
              <a:t>fr</a:t>
            </a:r>
            <a:r>
              <a:rPr lang="en-US" sz="1750" u="sng" dirty="0">
                <a:solidFill>
                  <a:srgbClr val="00B050"/>
                </a:solidFill>
                <a:latin typeface="Lucida Sans" panose="020B0602030504020204" pitchFamily="34" charset="0"/>
              </a:rPr>
              <a:t>o</a:t>
            </a:r>
            <a:r>
              <a:rPr lang="en-US" sz="1750" u="sng" dirty="0">
                <a:solidFill>
                  <a:srgbClr val="C00000"/>
                </a:solidFill>
                <a:latin typeface="Lucida Sans" panose="020B0602030504020204" pitchFamily="34" charset="0"/>
              </a:rPr>
              <a:t>m</a:t>
            </a:r>
            <a:r>
              <a:rPr lang="en-US" sz="1750" dirty="0">
                <a:solidFill>
                  <a:srgbClr val="C00000"/>
                </a:solidFill>
                <a:latin typeface="Lucida Sans" panose="020B0602030504020204" pitchFamily="34" charset="0"/>
              </a:rPr>
              <a: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ed</a:t>
            </a:r>
            <a:r>
              <a:rPr lang="en-US" sz="1750" dirty="0">
                <a:solidFill>
                  <a:srgbClr val="FFC000"/>
                </a:solidFill>
                <a:latin typeface="Lucida Sans" panose="020B0602030504020204" pitchFamily="34" charset="0"/>
              </a:rPr>
              <a:t>ge</a:t>
            </a:r>
            <a:r>
              <a:rPr lang="en-US" sz="1750" dirty="0">
                <a:solidFill>
                  <a:srgbClr val="C00000"/>
                </a:solidFill>
                <a:latin typeface="Lucida Sans" panose="020B0602030504020204" pitchFamily="34" charset="0"/>
              </a:rPr>
              <a:t> </a:t>
            </a:r>
            <a:r>
              <a:rPr lang="en-US" sz="1750" u="sng" dirty="0">
                <a:solidFill>
                  <a:srgbClr val="00B050"/>
                </a:solidFill>
                <a:latin typeface="Lucida Sans" panose="020B0602030504020204" pitchFamily="34" charset="0"/>
              </a:rPr>
              <a:t>o</a:t>
            </a:r>
            <a:r>
              <a:rPr lang="en-US" sz="1750" u="sng" dirty="0">
                <a:solidFill>
                  <a:srgbClr val="000000"/>
                </a:solidFill>
                <a:latin typeface="Lucida Sans" panose="020B0602030504020204" pitchFamily="34" charset="0"/>
              </a:rPr>
              <a:t>f</a:t>
            </a:r>
            <a:r>
              <a:rPr lang="en-US" sz="1750" dirty="0">
                <a:solidFill>
                  <a:srgbClr val="C00000"/>
                </a:solidFill>
                <a:latin typeface="Lucida Sans" panose="020B0602030504020204" pitchFamily="34" charset="0"/>
              </a:rPr>
              <a: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camp in tr</a:t>
            </a:r>
            <a:r>
              <a:rPr lang="en-US" sz="1750" dirty="0">
                <a:solidFill>
                  <a:srgbClr val="FFC000"/>
                </a:solidFill>
                <a:latin typeface="Lucida Sans" panose="020B0602030504020204" pitchFamily="34" charset="0"/>
              </a:rPr>
              <a:t>i</a:t>
            </a:r>
            <a:r>
              <a:rPr lang="en-US" sz="1750" dirty="0">
                <a:solidFill>
                  <a:srgbClr val="C00000"/>
                </a:solidFill>
                <a:latin typeface="Lucida Sans" panose="020B0602030504020204" pitchFamily="34" charset="0"/>
              </a:rPr>
              <a:t>um</a:t>
            </a:r>
            <a:r>
              <a:rPr lang="en-US" sz="1750" dirty="0">
                <a:solidFill>
                  <a:schemeClr val="bg2"/>
                </a:solidFill>
                <a:latin typeface="Lucida Sans" panose="020B0602030504020204" pitchFamily="34" charset="0"/>
              </a:rPr>
              <a:t>ph</a:t>
            </a:r>
            <a:r>
              <a:rPr lang="en-US" sz="1750" dirty="0">
                <a:solidFill>
                  <a:srgbClr val="C00000"/>
                </a:solidFill>
                <a:latin typeface="Lucida Sans" panose="020B0602030504020204" pitchFamily="34" charset="0"/>
              </a:rPr>
              <a:t> on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rms and sh</a:t>
            </a:r>
            <a:r>
              <a:rPr lang="en-US" sz="1750" dirty="0">
                <a:solidFill>
                  <a:srgbClr val="FFC000"/>
                </a:solidFill>
                <a:latin typeface="Lucida Sans" panose="020B0602030504020204" pitchFamily="34" charset="0"/>
              </a:rPr>
              <a:t>ou</a:t>
            </a:r>
            <a:r>
              <a:rPr lang="en-US" sz="1750" dirty="0">
                <a:solidFill>
                  <a:srgbClr val="C00000"/>
                </a:solidFill>
                <a:latin typeface="Lucida Sans" panose="020B0602030504020204" pitchFamily="34" charset="0"/>
              </a:rPr>
              <a:t>ld</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 </a:t>
            </a:r>
            <a:r>
              <a:rPr lang="en-US" sz="1750" u="sng" dirty="0">
                <a:solidFill>
                  <a:srgbClr val="00B050"/>
                </a:solidFill>
                <a:latin typeface="Lucida Sans" panose="020B0602030504020204" pitchFamily="34" charset="0"/>
              </a:rPr>
              <a:t>o</a:t>
            </a:r>
            <a:r>
              <a:rPr lang="en-US" sz="1750" u="sng" dirty="0">
                <a:solidFill>
                  <a:srgbClr val="000000"/>
                </a:solidFill>
                <a:latin typeface="Lucida Sans" panose="020B0602030504020204" pitchFamily="34" charset="0"/>
              </a:rPr>
              <a:t>f</a:t>
            </a:r>
            <a:r>
              <a:rPr lang="en-US" sz="1750" dirty="0">
                <a:solidFill>
                  <a:srgbClr val="C00000"/>
                </a:solidFill>
                <a:latin typeface="Lucida Sans" panose="020B0602030504020204" pitchFamily="34" charset="0"/>
              </a:rPr>
              <a: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c</a:t>
            </a:r>
            <a:r>
              <a:rPr lang="en-US" sz="1750" dirty="0">
                <a:solidFill>
                  <a:srgbClr val="FFC000"/>
                </a:solidFill>
                <a:latin typeface="Lucida Sans" panose="020B0602030504020204" pitchFamily="34" charset="0"/>
              </a:rPr>
              <a:t>oo</a:t>
            </a:r>
            <a:r>
              <a:rPr lang="en-US" sz="1750" dirty="0">
                <a:solidFill>
                  <a:srgbClr val="C00000"/>
                </a:solidFill>
                <a:latin typeface="Lucida Sans" panose="020B0602030504020204" pitchFamily="34" charset="0"/>
              </a:rPr>
              <a:t>k,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n</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l b</a:t>
            </a:r>
            <a:r>
              <a:rPr lang="en-US" sz="1750" dirty="0">
                <a:solidFill>
                  <a:schemeClr val="bg2"/>
                </a:solidFill>
                <a:latin typeface="Lucida Sans" panose="020B0602030504020204" pitchFamily="34" charset="0"/>
              </a:rPr>
              <a:t>oy</a:t>
            </a:r>
            <a:r>
              <a:rPr lang="en-US" sz="1750" dirty="0">
                <a:solidFill>
                  <a:srgbClr val="C00000"/>
                </a:solidFill>
                <a:latin typeface="Lucida Sans" panose="020B0602030504020204" pitchFamily="34" charset="0"/>
              </a:rPr>
              <a:t>s</a:t>
            </a:r>
            <a:r>
              <a:rPr lang="en-US" sz="1750" u="sng" dirty="0">
                <a:solidFill>
                  <a:srgbClr val="C00000"/>
                </a:solidFill>
                <a:latin typeface="Lucida Sans" panose="020B0602030504020204" pitchFamily="34" charset="0"/>
              </a:rPr>
              <a:t>, th</a:t>
            </a:r>
            <a:r>
              <a:rPr lang="en-US" sz="1750" u="sng" dirty="0">
                <a:solidFill>
                  <a:srgbClr val="FFC000"/>
                </a:solidFill>
                <a:latin typeface="Lucida Sans" panose="020B0602030504020204" pitchFamily="34" charset="0"/>
              </a:rPr>
              <a:t>e</a:t>
            </a:r>
            <a:r>
              <a:rPr lang="en-US" sz="1750" u="sng" dirty="0">
                <a:solidFill>
                  <a:srgbClr val="C00000"/>
                </a:solidFill>
                <a:latin typeface="Lucida Sans" panose="020B0602030504020204" pitchFamily="34" charset="0"/>
              </a:rPr>
              <a:t> </a:t>
            </a:r>
            <a:r>
              <a:rPr lang="en-US" sz="1750" dirty="0">
                <a:solidFill>
                  <a:srgbClr val="C00000"/>
                </a:solidFill>
                <a:latin typeface="Lucida Sans" panose="020B0602030504020204" pitchFamily="34" charset="0"/>
              </a:rPr>
              <a:t>ski</a:t>
            </a:r>
            <a:r>
              <a:rPr lang="en-US" sz="1750" dirty="0">
                <a:solidFill>
                  <a:srgbClr val="FFC000"/>
                </a:solidFill>
                <a:latin typeface="Lucida Sans" panose="020B0602030504020204" pitchFamily="34" charset="0"/>
              </a:rPr>
              <a:t>nner</a:t>
            </a:r>
            <a:r>
              <a:rPr lang="en-US" sz="1750" dirty="0">
                <a:solidFill>
                  <a:srgbClr val="C00000"/>
                </a:solidFill>
                <a:latin typeface="Lucida Sans" panose="020B0602030504020204" pitchFamily="34" charset="0"/>
              </a:rPr>
              <a:t> and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gun-b</a:t>
            </a:r>
            <a:r>
              <a:rPr lang="en-US" sz="1750" dirty="0">
                <a:solidFill>
                  <a:schemeClr val="bg2"/>
                </a:solidFill>
                <a:latin typeface="Lucida Sans" panose="020B0602030504020204" pitchFamily="34" charset="0"/>
              </a:rPr>
              <a:t>ea</a:t>
            </a:r>
            <a:r>
              <a:rPr lang="en-US" sz="1750" dirty="0">
                <a:solidFill>
                  <a:srgbClr val="C00000"/>
                </a:solidFill>
                <a:latin typeface="Lucida Sans" panose="020B0602030504020204" pitchFamily="34" charset="0"/>
              </a:rPr>
              <a:t>r</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 had taken </a:t>
            </a:r>
            <a:r>
              <a:rPr lang="en-US" sz="1750" u="sng" dirty="0">
                <a:solidFill>
                  <a:srgbClr val="C00000"/>
                </a:solidFill>
                <a:latin typeface="Lucida Sans" panose="020B0602030504020204" pitchFamily="34" charset="0"/>
              </a:rPr>
              <a:t>n</a:t>
            </a:r>
            <a:r>
              <a:rPr lang="en-US" sz="1750" u="sng"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ar</a:t>
            </a:r>
            <a:r>
              <a:rPr lang="en-US" sz="1750" dirty="0">
                <a:solidFill>
                  <a:srgbClr val="C00000"/>
                </a:solidFill>
                <a:latin typeface="Lucida Sans" panose="020B0602030504020204" pitchFamily="34" charset="0"/>
              </a:rPr>
              <a:t>t in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dem</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nstr</a:t>
            </a:r>
            <a:r>
              <a:rPr lang="en-US" sz="1750" dirty="0">
                <a:solidFill>
                  <a:schemeClr val="bg2"/>
                </a:solidFill>
                <a:latin typeface="Lucida Sans" panose="020B0602030504020204" pitchFamily="34" charset="0"/>
              </a:rPr>
              <a:t>ation</a:t>
            </a:r>
            <a:r>
              <a:rPr lang="en-US" sz="1750" dirty="0">
                <a:solidFill>
                  <a:srgbClr val="C00000"/>
                </a:solidFill>
                <a:latin typeface="Lucida Sans" panose="020B0602030504020204" pitchFamily="34" charset="0"/>
              </a:rPr>
              <a:t>. </a:t>
            </a:r>
            <a:r>
              <a:rPr lang="en-US" sz="1750" dirty="0">
                <a:solidFill>
                  <a:srgbClr val="FFC000"/>
                </a:solidFill>
                <a:latin typeface="Lucida Sans" panose="020B0602030504020204" pitchFamily="34" charset="0"/>
              </a:rPr>
              <a:t>Wh</a:t>
            </a:r>
            <a:r>
              <a:rPr lang="en-US" sz="1750" dirty="0">
                <a:solidFill>
                  <a:srgbClr val="C00000"/>
                </a:solidFill>
                <a:latin typeface="Lucida Sans" panose="020B0602030504020204" pitchFamily="34" charset="0"/>
              </a:rPr>
              <a:t>en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n</a:t>
            </a:r>
            <a:r>
              <a:rPr lang="en-US" sz="1750"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ti</a:t>
            </a:r>
            <a:r>
              <a:rPr lang="en-US" sz="1750" dirty="0">
                <a:solidFill>
                  <a:srgbClr val="FFC000"/>
                </a:solidFill>
                <a:latin typeface="Lucida Sans" panose="020B0602030504020204" pitchFamily="34" charset="0"/>
              </a:rPr>
              <a:t>ve</a:t>
            </a:r>
            <a:r>
              <a:rPr lang="en-US" sz="1750" dirty="0">
                <a:solidFill>
                  <a:srgbClr val="C00000"/>
                </a:solidFill>
                <a:latin typeface="Lucida Sans" panose="020B0602030504020204" pitchFamily="34" charset="0"/>
              </a:rPr>
              <a:t> b</a:t>
            </a:r>
            <a:r>
              <a:rPr lang="en-US" sz="1750" dirty="0">
                <a:solidFill>
                  <a:schemeClr val="bg2"/>
                </a:solidFill>
                <a:latin typeface="Lucida Sans" panose="020B0602030504020204" pitchFamily="34" charset="0"/>
              </a:rPr>
              <a:t>oy</a:t>
            </a:r>
            <a:r>
              <a:rPr lang="en-US" sz="1750" dirty="0">
                <a:solidFill>
                  <a:srgbClr val="C00000"/>
                </a:solidFill>
                <a:latin typeface="Lucida Sans" panose="020B0602030504020204" pitchFamily="34" charset="0"/>
              </a:rPr>
              <a:t>s p</a:t>
            </a:r>
            <a:r>
              <a:rPr lang="en-US" sz="1750" dirty="0">
                <a:solidFill>
                  <a:srgbClr val="000000"/>
                </a:solidFill>
                <a:latin typeface="Lucida Sans" panose="020B0602030504020204" pitchFamily="34" charset="0"/>
              </a:rPr>
              <a:t>u</a:t>
            </a:r>
            <a:r>
              <a:rPr lang="en-US" sz="1750" dirty="0">
                <a:solidFill>
                  <a:srgbClr val="C00000"/>
                </a:solidFill>
                <a:latin typeface="Lucida Sans" panose="020B0602030504020204" pitchFamily="34" charset="0"/>
              </a:rPr>
              <a:t>t him d</a:t>
            </a:r>
            <a:r>
              <a:rPr lang="en-US" sz="1750" dirty="0">
                <a:solidFill>
                  <a:schemeClr val="bg2"/>
                </a:solidFill>
                <a:latin typeface="Lucida Sans" panose="020B0602030504020204" pitchFamily="34" charset="0"/>
              </a:rPr>
              <a:t>ow</a:t>
            </a:r>
            <a:r>
              <a:rPr lang="en-US" sz="1750" dirty="0">
                <a:solidFill>
                  <a:srgbClr val="C00000"/>
                </a:solidFill>
                <a:latin typeface="Lucida Sans" panose="020B0602030504020204" pitchFamily="34" charset="0"/>
              </a:rPr>
              <a:t>n at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d</a:t>
            </a:r>
            <a:r>
              <a:rPr lang="en-US" sz="1750" dirty="0">
                <a:solidFill>
                  <a:schemeClr val="bg2"/>
                </a:solidFill>
                <a:latin typeface="Lucida Sans" panose="020B0602030504020204" pitchFamily="34" charset="0"/>
              </a:rPr>
              <a:t>o</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 </a:t>
            </a:r>
            <a:r>
              <a:rPr lang="en-US" sz="1750" u="sng" dirty="0">
                <a:solidFill>
                  <a:srgbClr val="00B050"/>
                </a:solidFill>
                <a:latin typeface="Lucida Sans" panose="020B0602030504020204" pitchFamily="34" charset="0"/>
              </a:rPr>
              <a:t>o</a:t>
            </a:r>
            <a:r>
              <a:rPr lang="en-US" sz="1750" u="sng" dirty="0">
                <a:solidFill>
                  <a:srgbClr val="000000"/>
                </a:solidFill>
                <a:latin typeface="Lucida Sans" panose="020B0602030504020204" pitchFamily="34" charset="0"/>
              </a:rPr>
              <a:t>f</a:t>
            </a:r>
            <a:r>
              <a:rPr lang="en-US" sz="1750" dirty="0">
                <a:solidFill>
                  <a:srgbClr val="C00000"/>
                </a:solidFill>
                <a:latin typeface="Lucida Sans" panose="020B0602030504020204" pitchFamily="34" charset="0"/>
              </a:rPr>
              <a:t> his tent, </a:t>
            </a:r>
            <a:r>
              <a:rPr lang="en-US" sz="1750" u="sng" dirty="0">
                <a:solidFill>
                  <a:srgbClr val="C00000"/>
                </a:solidFill>
                <a:latin typeface="Lucida Sans" panose="020B0602030504020204" pitchFamily="34" charset="0"/>
              </a:rPr>
              <a:t>h</a:t>
            </a:r>
            <a:r>
              <a:rPr lang="en-US" sz="1750" u="sng" dirty="0">
                <a:solidFill>
                  <a:srgbClr val="00B050"/>
                </a:solidFill>
                <a:latin typeface="Lucida Sans" panose="020B0602030504020204" pitchFamily="34" charset="0"/>
              </a:rPr>
              <a:t>e</a:t>
            </a:r>
            <a:r>
              <a:rPr lang="en-US" sz="1750" dirty="0">
                <a:solidFill>
                  <a:srgbClr val="C00000"/>
                </a:solidFill>
                <a:latin typeface="Lucida Sans" panose="020B0602030504020204" pitchFamily="34" charset="0"/>
              </a:rPr>
              <a:t> had sh</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ken </a:t>
            </a:r>
            <a:r>
              <a:rPr lang="en-US" sz="1750" u="sng" dirty="0">
                <a:solidFill>
                  <a:srgbClr val="00B050"/>
                </a:solidFill>
                <a:latin typeface="Lucida Sans" panose="020B0602030504020204" pitchFamily="34" charset="0"/>
              </a:rPr>
              <a:t>al</a:t>
            </a:r>
            <a:r>
              <a:rPr lang="en-US" sz="1750" u="sng" dirty="0">
                <a:solidFill>
                  <a:srgbClr val="C00000"/>
                </a:solidFill>
                <a:latin typeface="Lucida Sans" panose="020B0602030504020204" pitchFamily="34" charset="0"/>
              </a:rPr>
              <a:t>l</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th</a:t>
            </a:r>
            <a:r>
              <a:rPr lang="en-US" sz="1750" u="sng" dirty="0">
                <a:solidFill>
                  <a:srgbClr val="000000"/>
                </a:solidFill>
                <a:latin typeface="Lucida Sans" panose="020B0602030504020204" pitchFamily="34" charset="0"/>
              </a:rPr>
              <a:t>ei</a:t>
            </a:r>
            <a:r>
              <a:rPr lang="en-US" sz="1750" u="sng" dirty="0">
                <a:solidFill>
                  <a:srgbClr val="C00000"/>
                </a:solidFill>
                <a:latin typeface="Lucida Sans" panose="020B0602030504020204" pitchFamily="34" charset="0"/>
              </a:rPr>
              <a:t>r</a:t>
            </a:r>
            <a:r>
              <a:rPr lang="en-US" sz="1750" dirty="0">
                <a:solidFill>
                  <a:srgbClr val="C00000"/>
                </a:solidFill>
                <a:latin typeface="Lucida Sans" panose="020B0602030504020204" pitchFamily="34" charset="0"/>
              </a:rPr>
              <a:t> hands, r</a:t>
            </a:r>
            <a:r>
              <a:rPr lang="en-US" sz="1750" dirty="0">
                <a:solidFill>
                  <a:schemeClr val="bg2"/>
                </a:solidFill>
                <a:latin typeface="Lucida Sans" panose="020B0602030504020204" pitchFamily="34" charset="0"/>
              </a:rPr>
              <a:t>e</a:t>
            </a:r>
            <a:r>
              <a:rPr lang="en-US" sz="1750" dirty="0">
                <a:solidFill>
                  <a:srgbClr val="FFC000"/>
                </a:solidFill>
                <a:latin typeface="Lucida Sans" panose="020B0602030504020204" pitchFamily="34" charset="0"/>
              </a:rPr>
              <a:t>ce</a:t>
            </a:r>
            <a:r>
              <a:rPr lang="en-US" sz="1750" dirty="0">
                <a:solidFill>
                  <a:schemeClr val="bg2"/>
                </a:solidFill>
                <a:latin typeface="Lucida Sans" panose="020B0602030504020204" pitchFamily="34" charset="0"/>
              </a:rPr>
              <a:t>i</a:t>
            </a:r>
            <a:r>
              <a:rPr lang="en-US" sz="1750" dirty="0">
                <a:solidFill>
                  <a:srgbClr val="C00000"/>
                </a:solidFill>
                <a:latin typeface="Lucida Sans" panose="020B0602030504020204" pitchFamily="34" charset="0"/>
              </a:rPr>
              <a:t>v</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a:t>
            </a:r>
            <a:r>
              <a:rPr lang="en-US" sz="1750" u="sng" dirty="0">
                <a:solidFill>
                  <a:srgbClr val="C00000"/>
                </a:solidFill>
                <a:latin typeface="Lucida Sans" panose="020B0602030504020204" pitchFamily="34" charset="0"/>
              </a:rPr>
              <a:t>th</a:t>
            </a:r>
            <a:r>
              <a:rPr lang="en-US" sz="1750" u="sng" dirty="0">
                <a:solidFill>
                  <a:srgbClr val="000000"/>
                </a:solidFill>
                <a:latin typeface="Lucida Sans" panose="020B0602030504020204" pitchFamily="34" charset="0"/>
              </a:rPr>
              <a:t>ei</a:t>
            </a:r>
            <a:r>
              <a:rPr lang="en-US" sz="1750" u="sng" dirty="0">
                <a:solidFill>
                  <a:srgbClr val="C00000"/>
                </a:solidFill>
                <a:latin typeface="Lucida Sans" panose="020B0602030504020204" pitchFamily="34" charset="0"/>
              </a:rPr>
              <a:t>r</a:t>
            </a:r>
            <a:r>
              <a:rPr lang="en-US" sz="1750" dirty="0">
                <a:solidFill>
                  <a:srgbClr val="C00000"/>
                </a:solidFill>
                <a:latin typeface="Lucida Sans" panose="020B0602030504020204" pitchFamily="34" charset="0"/>
              </a:rPr>
              <a:t> c</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ngrat</a:t>
            </a:r>
            <a:r>
              <a:rPr lang="en-US" sz="1750" dirty="0">
                <a:solidFill>
                  <a:schemeClr val="bg2"/>
                </a:solidFill>
                <a:latin typeface="Lucida Sans" panose="020B0602030504020204" pitchFamily="34" charset="0"/>
              </a:rPr>
              <a:t>u</a:t>
            </a:r>
            <a:r>
              <a:rPr lang="en-US" sz="1750" dirty="0">
                <a:solidFill>
                  <a:srgbClr val="C00000"/>
                </a:solidFill>
                <a:latin typeface="Lucida Sans" panose="020B0602030504020204" pitchFamily="34" charset="0"/>
              </a:rPr>
              <a:t>l</a:t>
            </a:r>
            <a:r>
              <a:rPr lang="en-US" sz="1750" dirty="0">
                <a:solidFill>
                  <a:schemeClr val="bg2"/>
                </a:solidFill>
                <a:latin typeface="Lucida Sans" panose="020B0602030504020204" pitchFamily="34" charset="0"/>
              </a:rPr>
              <a:t>ation</a:t>
            </a:r>
            <a:r>
              <a:rPr lang="en-US" sz="1750" dirty="0">
                <a:solidFill>
                  <a:srgbClr val="C00000"/>
                </a:solidFill>
                <a:latin typeface="Lucida Sans" panose="020B0602030504020204" pitchFamily="34" charset="0"/>
              </a:rPr>
              <a:t>s, and then gon</a:t>
            </a:r>
            <a:r>
              <a:rPr lang="en-US" sz="1750" dirty="0">
                <a:solidFill>
                  <a:schemeClr val="bg2"/>
                </a:solidFill>
                <a:latin typeface="Lucida Sans" panose="020B0602030504020204" pitchFamily="34" charset="0"/>
              </a:rPr>
              <a:t>e</a:t>
            </a:r>
            <a:r>
              <a:rPr lang="en-US" sz="1750" dirty="0">
                <a:solidFill>
                  <a:srgbClr val="C00000"/>
                </a:solidFill>
                <a:latin typeface="Lucida Sans" panose="020B0602030504020204" pitchFamily="34" charset="0"/>
              </a:rPr>
              <a:t> int</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tent and sat on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bed until his wife came in. </a:t>
            </a:r>
            <a:r>
              <a:rPr lang="en-US" sz="1750" u="sng" dirty="0">
                <a:solidFill>
                  <a:srgbClr val="C00000"/>
                </a:solidFill>
                <a:latin typeface="Lucida Sans" panose="020B0602030504020204" pitchFamily="34" charset="0"/>
              </a:rPr>
              <a:t>Sh</a:t>
            </a:r>
            <a:r>
              <a:rPr lang="en-US" sz="1750" u="sng" dirty="0">
                <a:solidFill>
                  <a:srgbClr val="00B050"/>
                </a:solidFill>
                <a:latin typeface="Lucida Sans" panose="020B0602030504020204" pitchFamily="34" charset="0"/>
              </a:rPr>
              <a:t>e</a:t>
            </a:r>
            <a:r>
              <a:rPr lang="en-US" sz="1750" dirty="0">
                <a:solidFill>
                  <a:srgbClr val="C00000"/>
                </a:solidFill>
                <a:latin typeface="Lucida Sans" panose="020B0602030504020204" pitchFamily="34" charset="0"/>
              </a:rPr>
              <a:t> did not sp</a:t>
            </a:r>
            <a:r>
              <a:rPr lang="en-US" sz="1750" dirty="0">
                <a:solidFill>
                  <a:srgbClr val="000000"/>
                </a:solidFill>
                <a:latin typeface="Lucida Sans" panose="020B0602030504020204" pitchFamily="34" charset="0"/>
              </a:rPr>
              <a:t>ea</a:t>
            </a:r>
            <a:r>
              <a:rPr lang="en-US" sz="1750" dirty="0">
                <a:solidFill>
                  <a:srgbClr val="C00000"/>
                </a:solidFill>
                <a:latin typeface="Lucida Sans" panose="020B0602030504020204" pitchFamily="34" charset="0"/>
              </a:rPr>
              <a:t>k </a:t>
            </a:r>
            <a:r>
              <a:rPr lang="en-US" sz="1750" u="sng" dirty="0">
                <a:solidFill>
                  <a:srgbClr val="C00000"/>
                </a:solidFill>
                <a:latin typeface="Lucida Sans" panose="020B0602030504020204" pitchFamily="34" charset="0"/>
              </a:rPr>
              <a:t>t</a:t>
            </a:r>
            <a:r>
              <a:rPr lang="en-US" sz="1750" u="sng"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him </a:t>
            </a:r>
            <a:r>
              <a:rPr lang="en-US" sz="1750" dirty="0">
                <a:solidFill>
                  <a:srgbClr val="FFC000"/>
                </a:solidFill>
                <a:latin typeface="Lucida Sans" panose="020B0602030504020204" pitchFamily="34" charset="0"/>
              </a:rPr>
              <a:t>wh</a:t>
            </a:r>
            <a:r>
              <a:rPr lang="en-US" sz="1750" dirty="0">
                <a:solidFill>
                  <a:srgbClr val="C00000"/>
                </a:solidFill>
                <a:latin typeface="Lucida Sans" panose="020B0602030504020204" pitchFamily="34" charset="0"/>
              </a:rPr>
              <a:t>en sh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came in and 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left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tent at </a:t>
            </a:r>
            <a:r>
              <a:rPr lang="en-US" sz="1750" u="sng" dirty="0">
                <a:solidFill>
                  <a:srgbClr val="000000"/>
                </a:solidFill>
                <a:latin typeface="Lucida Sans" panose="020B0602030504020204" pitchFamily="34" charset="0"/>
              </a:rPr>
              <a:t>o</a:t>
            </a:r>
            <a:r>
              <a:rPr lang="en-US" sz="1750" u="sng" dirty="0">
                <a:solidFill>
                  <a:srgbClr val="C00000"/>
                </a:solidFill>
                <a:latin typeface="Lucida Sans" panose="020B0602030504020204" pitchFamily="34" charset="0"/>
              </a:rPr>
              <a:t>n</a:t>
            </a:r>
            <a:r>
              <a:rPr lang="en-US" sz="1750" u="sng" dirty="0">
                <a:solidFill>
                  <a:srgbClr val="FFC000"/>
                </a:solidFill>
                <a:latin typeface="Lucida Sans" panose="020B0602030504020204" pitchFamily="34" charset="0"/>
              </a:rPr>
              <a:t>ce</a:t>
            </a:r>
            <a:r>
              <a:rPr lang="en-US" sz="1750" dirty="0">
                <a:solidFill>
                  <a:srgbClr val="C00000"/>
                </a:solidFill>
                <a:latin typeface="Lucida Sans" panose="020B0602030504020204" pitchFamily="34" charset="0"/>
              </a:rPr>
              <a:t> t</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w</a:t>
            </a:r>
            <a:r>
              <a:rPr lang="en-US" sz="1750" dirty="0">
                <a:solidFill>
                  <a:srgbClr val="000000"/>
                </a:solidFill>
                <a:latin typeface="Lucida Sans" panose="020B0602030504020204" pitchFamily="34" charset="0"/>
              </a:rPr>
              <a:t>a</a:t>
            </a:r>
            <a:r>
              <a:rPr lang="en-US" sz="1750" dirty="0">
                <a:solidFill>
                  <a:srgbClr val="C00000"/>
                </a:solidFill>
                <a:latin typeface="Lucida Sans" panose="020B0602030504020204" pitchFamily="34" charset="0"/>
              </a:rPr>
              <a:t>sh his fa</a:t>
            </a:r>
            <a:r>
              <a:rPr lang="en-US" sz="1750" dirty="0">
                <a:solidFill>
                  <a:srgbClr val="FFC000"/>
                </a:solidFill>
                <a:latin typeface="Lucida Sans" panose="020B0602030504020204" pitchFamily="34" charset="0"/>
              </a:rPr>
              <a:t>c</a:t>
            </a:r>
            <a:r>
              <a:rPr lang="en-US" sz="1750" dirty="0">
                <a:solidFill>
                  <a:srgbClr val="C00000"/>
                </a:solidFill>
                <a:latin typeface="Lucida Sans" panose="020B0602030504020204" pitchFamily="34" charset="0"/>
              </a:rPr>
              <a:t>e and hands in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chemeClr val="bg2"/>
                </a:solidFill>
                <a:latin typeface="Lucida Sans" panose="020B0602030504020204" pitchFamily="34" charset="0"/>
              </a:rPr>
              <a:t>le</a:t>
            </a:r>
            <a:r>
              <a:rPr lang="en-US" sz="1750" dirty="0">
                <a:solidFill>
                  <a:srgbClr val="C00000"/>
                </a:solidFill>
                <a:latin typeface="Lucida Sans" panose="020B0602030504020204" pitchFamily="34" charset="0"/>
              </a:rPr>
              <a:t> w</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sh b</a:t>
            </a:r>
            <a:r>
              <a:rPr lang="en-US" sz="1750" dirty="0">
                <a:solidFill>
                  <a:schemeClr val="bg2"/>
                </a:solidFill>
                <a:latin typeface="Lucida Sans" panose="020B0602030504020204" pitchFamily="34" charset="0"/>
              </a:rPr>
              <a:t>a</a:t>
            </a:r>
            <a:r>
              <a:rPr lang="en-US" sz="1750" dirty="0">
                <a:solidFill>
                  <a:srgbClr val="C00000"/>
                </a:solidFill>
                <a:latin typeface="Lucida Sans" panose="020B0602030504020204" pitchFamily="34" charset="0"/>
              </a:rPr>
              <a:t>sin </a:t>
            </a:r>
            <a:r>
              <a:rPr lang="en-US" sz="1750" dirty="0">
                <a:solidFill>
                  <a:srgbClr val="FFC000"/>
                </a:solidFill>
                <a:latin typeface="Lucida Sans" panose="020B0602030504020204" pitchFamily="34" charset="0"/>
              </a:rPr>
              <a:t>ou</a:t>
            </a:r>
            <a:r>
              <a:rPr lang="en-US" sz="1750" dirty="0">
                <a:solidFill>
                  <a:srgbClr val="C00000"/>
                </a:solidFill>
                <a:latin typeface="Lucida Sans" panose="020B0602030504020204" pitchFamily="34" charset="0"/>
              </a:rPr>
              <a:t>tside and g</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 </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v</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 t</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d</a:t>
            </a:r>
            <a:r>
              <a:rPr lang="en-US" sz="1750" dirty="0">
                <a:solidFill>
                  <a:srgbClr val="00B050"/>
                </a:solidFill>
                <a:latin typeface="Lucida Sans" panose="020B0602030504020204" pitchFamily="34" charset="0"/>
              </a:rPr>
              <a:t>i</a:t>
            </a:r>
            <a:r>
              <a:rPr lang="en-US" sz="1750" dirty="0">
                <a:solidFill>
                  <a:srgbClr val="C00000"/>
                </a:solidFill>
                <a:latin typeface="Lucida Sans" panose="020B0602030504020204" pitchFamily="34" charset="0"/>
              </a:rPr>
              <a:t>n</a:t>
            </a:r>
            <a:r>
              <a:rPr lang="en-US" sz="1750" dirty="0">
                <a:solidFill>
                  <a:srgbClr val="000000"/>
                </a:solidFill>
                <a:latin typeface="Lucida Sans" panose="020B0602030504020204" pitchFamily="34" charset="0"/>
              </a:rPr>
              <a:t>i</a:t>
            </a:r>
            <a:r>
              <a:rPr lang="en-US" sz="1750" dirty="0">
                <a:solidFill>
                  <a:srgbClr val="C00000"/>
                </a:solidFill>
                <a:latin typeface="Lucida Sans" panose="020B0602030504020204" pitchFamily="34" charset="0"/>
              </a:rPr>
              <a:t>ng tent t</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sit in </a:t>
            </a:r>
            <a:r>
              <a:rPr lang="en-US" sz="1750" u="sng"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 c</a:t>
            </a:r>
            <a:r>
              <a:rPr lang="en-US" sz="1750" dirty="0">
                <a:solidFill>
                  <a:schemeClr val="bg2"/>
                </a:solidFill>
                <a:latin typeface="Lucida Sans" panose="020B0602030504020204" pitchFamily="34" charset="0"/>
              </a:rPr>
              <a:t>o</a:t>
            </a:r>
            <a:r>
              <a:rPr lang="en-US" sz="1750" dirty="0">
                <a:solidFill>
                  <a:srgbClr val="C00000"/>
                </a:solidFill>
                <a:latin typeface="Lucida Sans" panose="020B0602030504020204" pitchFamily="34" charset="0"/>
              </a:rPr>
              <a:t>mf</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chemeClr val="bg2"/>
                </a:solidFill>
                <a:latin typeface="Lucida Sans" panose="020B0602030504020204" pitchFamily="34" charset="0"/>
              </a:rPr>
              <a:t>le</a:t>
            </a:r>
            <a:r>
              <a:rPr lang="en-US" sz="1750" dirty="0">
                <a:solidFill>
                  <a:srgbClr val="C00000"/>
                </a:solidFill>
                <a:latin typeface="Lucida Sans" panose="020B0602030504020204" pitchFamily="34" charset="0"/>
              </a:rPr>
              <a:t> canvas ch</a:t>
            </a:r>
            <a:r>
              <a:rPr lang="en-US" sz="1750" dirty="0">
                <a:solidFill>
                  <a:schemeClr val="bg2"/>
                </a:solidFill>
                <a:latin typeface="Lucida Sans" panose="020B0602030504020204" pitchFamily="34" charset="0"/>
              </a:rPr>
              <a:t>ai</a:t>
            </a:r>
            <a:r>
              <a:rPr lang="en-US" sz="1750" dirty="0">
                <a:solidFill>
                  <a:srgbClr val="C00000"/>
                </a:solidFill>
                <a:latin typeface="Lucida Sans" panose="020B0602030504020204" pitchFamily="34" charset="0"/>
              </a:rPr>
              <a:t>r in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breez</a:t>
            </a:r>
            <a:r>
              <a:rPr lang="en-US" sz="1750" dirty="0">
                <a:solidFill>
                  <a:srgbClr val="000000"/>
                </a:solidFill>
                <a:latin typeface="Lucida Sans" panose="020B0602030504020204" pitchFamily="34" charset="0"/>
              </a:rPr>
              <a:t>e</a:t>
            </a:r>
            <a:r>
              <a:rPr lang="en-US" sz="1750" dirty="0">
                <a:solidFill>
                  <a:srgbClr val="C00000"/>
                </a:solidFill>
                <a:latin typeface="Lucida Sans" panose="020B0602030504020204" pitchFamily="34" charset="0"/>
              </a:rPr>
              <a:t> and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shade.</a:t>
            </a:r>
          </a:p>
          <a:p>
            <a:pPr marL="0" indent="0">
              <a:spcBef>
                <a:spcPts val="0"/>
              </a:spcBef>
              <a:spcAft>
                <a:spcPts val="400"/>
              </a:spcAft>
              <a:buNone/>
            </a:pPr>
            <a:r>
              <a:rPr lang="en-US" sz="1750" dirty="0">
                <a:solidFill>
                  <a:srgbClr val="C00000"/>
                </a:solidFill>
                <a:latin typeface="Lucida Sans" panose="020B0602030504020204" pitchFamily="34" charset="0"/>
              </a:rPr>
              <a:t>"Y</a:t>
            </a:r>
            <a:r>
              <a:rPr lang="en-US" sz="1750" dirty="0">
                <a:solidFill>
                  <a:srgbClr val="FFC000"/>
                </a:solidFill>
                <a:latin typeface="Lucida Sans" panose="020B0602030504020204" pitchFamily="34" charset="0"/>
              </a:rPr>
              <a:t>ou</a:t>
            </a:r>
            <a:r>
              <a:rPr lang="en-US" sz="1750" dirty="0">
                <a:solidFill>
                  <a:srgbClr val="000000"/>
                </a:solidFill>
                <a:latin typeface="Lucida Sans" panose="020B0602030504020204" pitchFamily="34" charset="0"/>
              </a:rPr>
              <a:t>'</a:t>
            </a:r>
            <a:r>
              <a:rPr lang="en-US" sz="1750" dirty="0">
                <a:solidFill>
                  <a:srgbClr val="FFC000"/>
                </a:solidFill>
                <a:latin typeface="Lucida Sans" panose="020B0602030504020204" pitchFamily="34" charset="0"/>
              </a:rPr>
              <a:t>ve</a:t>
            </a:r>
            <a:r>
              <a:rPr lang="en-US" sz="1750" dirty="0">
                <a:solidFill>
                  <a:srgbClr val="C00000"/>
                </a:solidFill>
                <a:latin typeface="Lucida Sans" panose="020B0602030504020204" pitchFamily="34" charset="0"/>
              </a:rPr>
              <a:t> got your l</a:t>
            </a:r>
            <a:r>
              <a:rPr lang="en-US" sz="1750" dirty="0">
                <a:solidFill>
                  <a:schemeClr val="bg2"/>
                </a:solidFill>
                <a:latin typeface="Lucida Sans" panose="020B0602030504020204" pitchFamily="34" charset="0"/>
              </a:rPr>
              <a:t>io</a:t>
            </a:r>
            <a:r>
              <a:rPr lang="en-US" sz="1750" dirty="0">
                <a:solidFill>
                  <a:srgbClr val="C00000"/>
                </a:solidFill>
                <a:latin typeface="Lucida Sans" panose="020B0602030504020204" pitchFamily="34" charset="0"/>
              </a:rPr>
              <a:t>n," Rob</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t Wils</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n said t</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him, "and </a:t>
            </a:r>
            <a:r>
              <a:rPr lang="en-US" sz="1750"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 da</a:t>
            </a:r>
            <a:r>
              <a:rPr lang="en-US" sz="1750" dirty="0">
                <a:solidFill>
                  <a:schemeClr val="bg2"/>
                </a:solidFill>
                <a:latin typeface="Lucida Sans" panose="020B0602030504020204" pitchFamily="34" charset="0"/>
              </a:rPr>
              <a:t>mn</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fine one t</a:t>
            </a:r>
            <a:r>
              <a:rPr lang="en-US" sz="1750" dirty="0">
                <a:solidFill>
                  <a:srgbClr val="FFC000"/>
                </a:solidFill>
                <a:latin typeface="Lucida Sans" panose="020B0602030504020204" pitchFamily="34" charset="0"/>
              </a:rPr>
              <a:t>oo</a:t>
            </a:r>
            <a:r>
              <a:rPr lang="en-US" sz="1750" dirty="0">
                <a:solidFill>
                  <a:srgbClr val="C00000"/>
                </a:solidFill>
                <a:latin typeface="Lucida Sans" panose="020B0602030504020204" pitchFamily="34" charset="0"/>
              </a:rPr>
              <a:t>."</a:t>
            </a:r>
            <a:endParaRPr lang="en-US" sz="1750" dirty="0">
              <a:latin typeface="Lucida Sans" panose="020B0602030504020204" pitchFamily="34" charset="0"/>
            </a:endParaRPr>
          </a:p>
        </p:txBody>
      </p:sp>
      <p:sp>
        <p:nvSpPr>
          <p:cNvPr id="4" name="TextBox 3"/>
          <p:cNvSpPr txBox="1"/>
          <p:nvPr/>
        </p:nvSpPr>
        <p:spPr>
          <a:xfrm>
            <a:off x="5430743" y="6000687"/>
            <a:ext cx="3604770" cy="307777"/>
          </a:xfrm>
          <a:prstGeom prst="rect">
            <a:avLst/>
          </a:prstGeom>
          <a:noFill/>
        </p:spPr>
        <p:txBody>
          <a:bodyPr wrap="square" rtlCol="0">
            <a:spAutoFit/>
          </a:bodyPr>
          <a:lstStyle/>
          <a:p>
            <a:r>
              <a:rPr lang="en-US" sz="1400" dirty="0">
                <a:solidFill>
                  <a:schemeClr val="bg2"/>
                </a:solidFill>
                <a:latin typeface="Lucida Sans" panose="020B0602030504020204" pitchFamily="34" charset="0"/>
              </a:rPr>
              <a:t>Source: Standards Institute/</a:t>
            </a:r>
            <a:r>
              <a:rPr lang="en-US" sz="1400" dirty="0" err="1">
                <a:solidFill>
                  <a:schemeClr val="bg2"/>
                </a:solidFill>
                <a:latin typeface="Lucida Sans" panose="020B0602030504020204" pitchFamily="34" charset="0"/>
              </a:rPr>
              <a:t>UnboundEd</a:t>
            </a:r>
            <a:endParaRPr lang="en-US" sz="1400" dirty="0">
              <a:solidFill>
                <a:schemeClr val="bg2"/>
              </a:solidFill>
              <a:latin typeface="Lucida Sans" panose="020B0602030504020204" pitchFamily="34" charset="0"/>
            </a:endParaRPr>
          </a:p>
        </p:txBody>
      </p:sp>
      <p:sp>
        <p:nvSpPr>
          <p:cNvPr id="7" name="Title 1">
            <a:extLst>
              <a:ext uri="{FF2B5EF4-FFF2-40B4-BE49-F238E27FC236}">
                <a16:creationId xmlns:a16="http://schemas.microsoft.com/office/drawing/2014/main" id="{12144BF8-2FCE-41A3-9DEB-CC229E626319}"/>
              </a:ext>
            </a:extLst>
          </p:cNvPr>
          <p:cNvSpPr txBox="1">
            <a:spLocks/>
          </p:cNvSpPr>
          <p:nvPr/>
        </p:nvSpPr>
        <p:spPr>
          <a:xfrm>
            <a:off x="347466" y="105588"/>
            <a:ext cx="8690608" cy="1143000"/>
          </a:xfrm>
          <a:prstGeom prst="rect">
            <a:avLst/>
          </a:prstGeom>
          <a:noFill/>
          <a:ln>
            <a:noFill/>
          </a:ln>
        </p:spPr>
        <p:txBody>
          <a:bodyPr lIns="91425" tIns="91425" rIns="91425" bIns="91425" anchor="ctr"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dirty="0">
                <a:solidFill>
                  <a:srgbClr val="C00000"/>
                </a:solidFill>
              </a:rPr>
              <a:t>Kindergarten  </a:t>
            </a:r>
            <a:r>
              <a:rPr lang="en-US" dirty="0">
                <a:solidFill>
                  <a:srgbClr val="FFC000"/>
                </a:solidFill>
              </a:rPr>
              <a:t>1</a:t>
            </a:r>
            <a:r>
              <a:rPr lang="en-US" baseline="30000" dirty="0">
                <a:solidFill>
                  <a:srgbClr val="FFC000"/>
                </a:solidFill>
              </a:rPr>
              <a:t>st</a:t>
            </a:r>
            <a:r>
              <a:rPr lang="en-US" dirty="0">
                <a:solidFill>
                  <a:srgbClr val="FFC000"/>
                </a:solidFill>
              </a:rPr>
              <a:t> Grade   </a:t>
            </a:r>
            <a:r>
              <a:rPr lang="en-US" dirty="0">
                <a:solidFill>
                  <a:srgbClr val="22A469"/>
                </a:solidFill>
              </a:rPr>
              <a:t>2</a:t>
            </a:r>
            <a:r>
              <a:rPr lang="en-US" baseline="30000" dirty="0">
                <a:solidFill>
                  <a:srgbClr val="22A469"/>
                </a:solidFill>
              </a:rPr>
              <a:t>nd</a:t>
            </a:r>
            <a:r>
              <a:rPr lang="en-US" dirty="0">
                <a:solidFill>
                  <a:srgbClr val="22A469"/>
                </a:solidFill>
              </a:rPr>
              <a:t> Grade  </a:t>
            </a:r>
            <a:r>
              <a:rPr lang="en-US" dirty="0">
                <a:solidFill>
                  <a:srgbClr val="0070C0"/>
                </a:solidFill>
              </a:rPr>
              <a:t>Memorized</a:t>
            </a:r>
          </a:p>
        </p:txBody>
      </p:sp>
    </p:spTree>
    <p:extLst>
      <p:ext uri="{BB962C8B-B14F-4D97-AF65-F5344CB8AC3E}">
        <p14:creationId xmlns:p14="http://schemas.microsoft.com/office/powerpoint/2010/main" val="199000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cs typeface="Kalinga" panose="020B0502040204020203" pitchFamily="34" charset="0"/>
              </a:rPr>
              <a:t>About </a:t>
            </a:r>
            <a:r>
              <a:rPr lang="en-US" dirty="0">
                <a:solidFill>
                  <a:schemeClr val="tx1">
                    <a:lumMod val="65000"/>
                    <a:lumOff val="35000"/>
                  </a:schemeClr>
                </a:solidFill>
                <a:latin typeface="Lucida Sans" panose="020B0602030504020204" pitchFamily="34" charset="0"/>
                <a:cs typeface="Kalinga" panose="020B0502040204020203" pitchFamily="34" charset="0"/>
              </a:rPr>
              <a:t>Student</a:t>
            </a:r>
            <a:r>
              <a:rPr lang="en-US" dirty="0">
                <a:solidFill>
                  <a:srgbClr val="50524F"/>
                </a:solidFill>
                <a:latin typeface="Lucida Sans" panose="020B0602030504020204" pitchFamily="34" charset="0"/>
                <a:cs typeface="Kalinga" panose="020B0502040204020203" pitchFamily="34" charset="0"/>
              </a:rPr>
              <a:t> Achievement Partners</a:t>
            </a:r>
            <a:endParaRPr lang="en-US" dirty="0">
              <a:latin typeface="Lucida Sans" panose="020B0602030504020204" pitchFamily="34" charset="0"/>
              <a:cs typeface="Kalinga" panose="020B0502040204020203" pitchFamily="34" charset="0"/>
            </a:endParaRPr>
          </a:p>
        </p:txBody>
      </p:sp>
      <p:sp>
        <p:nvSpPr>
          <p:cNvPr id="3" name="Content Placeholder 2"/>
          <p:cNvSpPr>
            <a:spLocks noGrp="1"/>
          </p:cNvSpPr>
          <p:nvPr>
            <p:ph idx="1"/>
          </p:nvPr>
        </p:nvSpPr>
        <p:spPr>
          <a:xfrm>
            <a:off x="457200" y="1427096"/>
            <a:ext cx="8229600" cy="4737734"/>
          </a:xfrm>
        </p:spPr>
        <p:txBody>
          <a:bodyPr>
            <a:noAutofit/>
          </a:bodyPr>
          <a:lstStyle/>
          <a:p>
            <a:pPr marL="0" indent="0">
              <a:lnSpc>
                <a:spcPct val="110000"/>
              </a:lnSpc>
              <a:spcBef>
                <a:spcPts val="0"/>
              </a:spcBef>
              <a:buNone/>
            </a:pPr>
            <a:r>
              <a:rPr lang="en-US" sz="1900" dirty="0">
                <a:solidFill>
                  <a:srgbClr val="50524F"/>
                </a:solidFill>
                <a:latin typeface="Lucida Sans" panose="020B0602030504020204" pitchFamily="34" charset="0"/>
              </a:rPr>
              <a:t>Student Achievement Partners is a nonprofit organization dedicated to helping teachers and school leaders implement high-quality, college- and career-ready standards. We believe that challenging academic standards are the foundation for improved student outcomes, but that standards alone are not enough. Students will only make dramatic gains in achievement if instructional materials, assessments, and classroom practices are true to the expectations of high-quality, college- and career-ready standards. </a:t>
            </a:r>
          </a:p>
          <a:p>
            <a:pPr marL="0" indent="0">
              <a:lnSpc>
                <a:spcPct val="110000"/>
              </a:lnSpc>
              <a:spcBef>
                <a:spcPts val="0"/>
              </a:spcBef>
              <a:buNone/>
            </a:pPr>
            <a:endParaRPr lang="en-US" sz="1900" dirty="0">
              <a:solidFill>
                <a:srgbClr val="50524F"/>
              </a:solidFill>
              <a:latin typeface="Lucida Sans" panose="020B0602030504020204" pitchFamily="34" charset="0"/>
            </a:endParaRPr>
          </a:p>
          <a:p>
            <a:pPr marL="0" indent="0">
              <a:lnSpc>
                <a:spcPct val="110000"/>
              </a:lnSpc>
              <a:spcBef>
                <a:spcPts val="0"/>
              </a:spcBef>
              <a:buNone/>
            </a:pPr>
            <a:r>
              <a:rPr lang="en-US" sz="1900" dirty="0">
                <a:solidFill>
                  <a:srgbClr val="50524F"/>
                </a:solidFill>
                <a:latin typeface="Lucida Sans" panose="020B0602030504020204" pitchFamily="34" charset="0"/>
              </a:rPr>
              <a:t>Our work is grounded in research and evidence, and we are committed to sharing standards-aligned tools and practices freely with educators across the country. Our website,</a:t>
            </a:r>
            <a:r>
              <a:rPr lang="en-US" sz="1900" dirty="0">
                <a:latin typeface="Lucida Sans" panose="020B0602030504020204" pitchFamily="34" charset="0"/>
              </a:rPr>
              <a:t> </a:t>
            </a:r>
            <a:r>
              <a:rPr lang="en-US" sz="1900" dirty="0" err="1">
                <a:solidFill>
                  <a:srgbClr val="22A469"/>
                </a:solidFill>
                <a:latin typeface="Lucida Sans" panose="020B0602030504020204" pitchFamily="34" charset="0"/>
              </a:rPr>
              <a:t>achievethecore.org</a:t>
            </a:r>
            <a:r>
              <a:rPr lang="en-US" sz="1900" dirty="0">
                <a:solidFill>
                  <a:srgbClr val="50524F"/>
                </a:solidFill>
                <a:latin typeface="Lucida Sans" panose="020B0602030504020204" pitchFamily="34" charset="0"/>
              </a:rPr>
              <a:t>, offers hundreds of math and literacy instructional resources for teachers and school leaders. </a:t>
            </a:r>
          </a:p>
          <a:p>
            <a:pPr marL="0" indent="0">
              <a:lnSpc>
                <a:spcPct val="110000"/>
              </a:lnSpc>
              <a:spcBef>
                <a:spcPts val="0"/>
              </a:spcBef>
              <a:buNone/>
            </a:pPr>
            <a:endParaRPr lang="en-US" sz="1900" dirty="0"/>
          </a:p>
        </p:txBody>
      </p:sp>
    </p:spTree>
    <p:extLst>
      <p:ext uri="{BB962C8B-B14F-4D97-AF65-F5344CB8AC3E}">
        <p14:creationId xmlns:p14="http://schemas.microsoft.com/office/powerpoint/2010/main" val="1970770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6247"/>
            <a:ext cx="8229600" cy="4525963"/>
          </a:xfrm>
        </p:spPr>
        <p:txBody>
          <a:bodyPr>
            <a:noAutofit/>
          </a:bodyPr>
          <a:lstStyle/>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dirty="0">
                <a:solidFill>
                  <a:srgbClr val="FFC000"/>
                </a:solidFill>
                <a:latin typeface="Lucida Sans" panose="020B0602030504020204" pitchFamily="34" charset="0"/>
              </a:rPr>
              <a:t>Wh</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t had I </a:t>
            </a:r>
            <a:r>
              <a:rPr lang="en-US" sz="1750" dirty="0">
                <a:solidFill>
                  <a:srgbClr val="00B050"/>
                </a:solidFill>
                <a:latin typeface="Lucida Sans" panose="020B0602030504020204" pitchFamily="34" charset="0"/>
              </a:rPr>
              <a:t>ough</a:t>
            </a:r>
            <a:r>
              <a:rPr lang="en-US" sz="1750" dirty="0">
                <a:solidFill>
                  <a:srgbClr val="C00000"/>
                </a:solidFill>
                <a:latin typeface="Lucida Sans" panose="020B0602030504020204" pitchFamily="34" charset="0"/>
              </a:rPr>
              <a:t>t t</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gi</a:t>
            </a:r>
            <a:r>
              <a:rPr lang="en-US" sz="1750" dirty="0">
                <a:solidFill>
                  <a:srgbClr val="FFC000"/>
                </a:solidFill>
                <a:latin typeface="Lucida Sans" panose="020B0602030504020204" pitchFamily="34" charset="0"/>
              </a:rPr>
              <a:t>ve</a:t>
            </a:r>
            <a:r>
              <a:rPr lang="en-US" sz="1750" dirty="0">
                <a:solidFill>
                  <a:srgbClr val="C00000"/>
                </a:solidFill>
                <a:latin typeface="Lucida Sans" panose="020B0602030504020204" pitchFamily="34" charset="0"/>
              </a:rPr>
              <a:t> them?" M</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c</a:t>
            </a:r>
            <a:r>
              <a:rPr lang="en-US" sz="1750" dirty="0">
                <a:solidFill>
                  <a:srgbClr val="00B050"/>
                </a:solidFill>
                <a:latin typeface="Lucida Sans" panose="020B0602030504020204" pitchFamily="34" charset="0"/>
              </a:rPr>
              <a:t>omb</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 ask</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a:t>
            </a:r>
          </a:p>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 </a:t>
            </a:r>
            <a:r>
              <a:rPr lang="en-US" sz="1750" dirty="0">
                <a:solidFill>
                  <a:srgbClr val="FFC000"/>
                </a:solidFill>
                <a:latin typeface="Lucida Sans" panose="020B0602030504020204" pitchFamily="34" charset="0"/>
              </a:rPr>
              <a:t>qu</a:t>
            </a:r>
            <a:r>
              <a:rPr lang="en-US" sz="1750" dirty="0">
                <a:solidFill>
                  <a:srgbClr val="C00000"/>
                </a:solidFill>
                <a:latin typeface="Lucida Sans" panose="020B0602030504020204" pitchFamily="34" charset="0"/>
              </a:rPr>
              <a:t>id w</a:t>
            </a:r>
            <a:r>
              <a:rPr lang="en-US" sz="1750" dirty="0">
                <a:solidFill>
                  <a:srgbClr val="FFC000"/>
                </a:solidFill>
                <a:latin typeface="Lucida Sans" panose="020B0602030504020204" pitchFamily="34" charset="0"/>
              </a:rPr>
              <a:t>ou</a:t>
            </a:r>
            <a:r>
              <a:rPr lang="en-US" sz="1750" dirty="0">
                <a:solidFill>
                  <a:srgbClr val="C00000"/>
                </a:solidFill>
                <a:latin typeface="Lucida Sans" panose="020B0602030504020204" pitchFamily="34" charset="0"/>
              </a:rPr>
              <a:t>ld b</a:t>
            </a:r>
            <a:r>
              <a:rPr lang="en-US" sz="1750" dirty="0">
                <a:solidFill>
                  <a:srgbClr val="00B050"/>
                </a:solidFill>
                <a:latin typeface="Lucida Sans" panose="020B0602030504020204" pitchFamily="34" charset="0"/>
              </a:rPr>
              <a:t>e</a:t>
            </a:r>
            <a:r>
              <a:rPr lang="en-US" sz="1750" dirty="0">
                <a:solidFill>
                  <a:srgbClr val="C00000"/>
                </a:solidFill>
                <a:latin typeface="Lucida Sans" panose="020B0602030504020204" pitchFamily="34" charset="0"/>
              </a:rPr>
              <a:t> plent</a:t>
            </a:r>
            <a:r>
              <a:rPr lang="en-US" sz="1750" dirty="0">
                <a:solidFill>
                  <a:srgbClr val="00B050"/>
                </a:solidFill>
                <a:latin typeface="Lucida Sans" panose="020B0602030504020204" pitchFamily="34" charset="0"/>
              </a:rPr>
              <a:t>y</a:t>
            </a:r>
            <a:r>
              <a:rPr lang="en-US" sz="1750" dirty="0">
                <a:solidFill>
                  <a:srgbClr val="C00000"/>
                </a:solidFill>
                <a:latin typeface="Lucida Sans" panose="020B0602030504020204" pitchFamily="34" charset="0"/>
              </a:rPr>
              <a:t>," Wils</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n t</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ld him. "Y</a:t>
            </a:r>
            <a:r>
              <a:rPr lang="en-US" sz="1750" dirty="0">
                <a:solidFill>
                  <a:srgbClr val="00B050"/>
                </a:solidFill>
                <a:latin typeface="Lucida Sans" panose="020B0602030504020204" pitchFamily="34" charset="0"/>
              </a:rPr>
              <a:t>ou</a:t>
            </a:r>
            <a:r>
              <a:rPr lang="en-US" sz="1750" dirty="0">
                <a:solidFill>
                  <a:srgbClr val="C00000"/>
                </a:solidFill>
                <a:latin typeface="Lucida Sans" panose="020B0602030504020204" pitchFamily="34" charset="0"/>
              </a:rPr>
              <a:t> d</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n't want t</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 sp</a:t>
            </a:r>
            <a:r>
              <a:rPr lang="en-US" sz="1750" dirty="0">
                <a:solidFill>
                  <a:srgbClr val="00B050"/>
                </a:solidFill>
                <a:latin typeface="Lucida Sans" panose="020B0602030504020204" pitchFamily="34" charset="0"/>
              </a:rPr>
              <a:t>oi</a:t>
            </a:r>
            <a:r>
              <a:rPr lang="en-US" sz="1750" dirty="0">
                <a:solidFill>
                  <a:srgbClr val="C00000"/>
                </a:solidFill>
                <a:latin typeface="Lucida Sans" panose="020B0602030504020204" pitchFamily="34" charset="0"/>
              </a:rPr>
              <a:t>l them."</a:t>
            </a:r>
          </a:p>
          <a:p>
            <a:pPr marL="0" indent="0">
              <a:spcBef>
                <a:spcPts val="0"/>
              </a:spcBef>
              <a:spcAft>
                <a:spcPts val="400"/>
              </a:spcAft>
              <a:buNone/>
            </a:pPr>
            <a:r>
              <a:rPr lang="en-US" sz="1750" dirty="0">
                <a:solidFill>
                  <a:srgbClr val="C00000"/>
                </a:solidFill>
                <a:latin typeface="Lucida Sans" panose="020B0602030504020204" pitchFamily="34" charset="0"/>
              </a:rPr>
              <a:t>"Wi</a:t>
            </a:r>
            <a:r>
              <a:rPr lang="en-US" sz="1750" dirty="0">
                <a:solidFill>
                  <a:srgbClr val="FFC000"/>
                </a:solidFill>
                <a:latin typeface="Lucida Sans" panose="020B0602030504020204" pitchFamily="34" charset="0"/>
              </a:rPr>
              <a:t>ll</a:t>
            </a:r>
            <a:r>
              <a:rPr lang="en-US" sz="1750" dirty="0">
                <a:solidFill>
                  <a:srgbClr val="C00000"/>
                </a:solidFill>
                <a:latin typeface="Lucida Sans" panose="020B0602030504020204" pitchFamily="34" charset="0"/>
              </a:rPr>
              <a: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h</a:t>
            </a:r>
            <a:r>
              <a:rPr lang="en-US" sz="1750" dirty="0">
                <a:solidFill>
                  <a:srgbClr val="000000"/>
                </a:solidFill>
                <a:latin typeface="Lucida Sans" panose="020B0602030504020204" pitchFamily="34" charset="0"/>
              </a:rPr>
              <a:t>ea</a:t>
            </a:r>
            <a:r>
              <a:rPr lang="en-US" sz="1750" dirty="0">
                <a:solidFill>
                  <a:srgbClr val="C00000"/>
                </a:solidFill>
                <a:latin typeface="Lucida Sans" panose="020B0602030504020204" pitchFamily="34" charset="0"/>
              </a:rPr>
              <a:t>dman distribute it?"</a:t>
            </a:r>
          </a:p>
          <a:p>
            <a:pPr marL="0" indent="0">
              <a:spcBef>
                <a:spcPts val="0"/>
              </a:spcBef>
              <a:spcAft>
                <a:spcPts val="400"/>
              </a:spcAft>
              <a:buNone/>
            </a:pPr>
            <a:r>
              <a:rPr lang="en-US" sz="1750" dirty="0">
                <a:solidFill>
                  <a:srgbClr val="C00000"/>
                </a:solidFill>
                <a:latin typeface="Lucida Sans" panose="020B0602030504020204" pitchFamily="34" charset="0"/>
              </a:rPr>
              <a:t>"Abs</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lutel</a:t>
            </a:r>
            <a:r>
              <a:rPr lang="en-US" sz="1750" dirty="0">
                <a:solidFill>
                  <a:srgbClr val="00B050"/>
                </a:solidFill>
                <a:latin typeface="Lucida Sans" panose="020B0602030504020204" pitchFamily="34" charset="0"/>
              </a:rPr>
              <a:t>y</a:t>
            </a:r>
            <a:r>
              <a:rPr lang="en-US" sz="1750" dirty="0">
                <a:solidFill>
                  <a:srgbClr val="C00000"/>
                </a:solidFill>
                <a:latin typeface="Lucida Sans" panose="020B0602030504020204" pitchFamily="34" charset="0"/>
              </a:rPr>
              <a:t>."</a:t>
            </a:r>
          </a:p>
          <a:p>
            <a:pPr marL="0" indent="0">
              <a:spcBef>
                <a:spcPts val="0"/>
              </a:spcBef>
              <a:spcAft>
                <a:spcPts val="400"/>
              </a:spcAft>
              <a:buNone/>
            </a:pPr>
            <a:r>
              <a:rPr lang="en-US" sz="1750" dirty="0">
                <a:solidFill>
                  <a:srgbClr val="C00000"/>
                </a:solidFill>
                <a:latin typeface="Lucida Sans" panose="020B0602030504020204" pitchFamily="34" charset="0"/>
              </a:rPr>
              <a:t>Fran</a:t>
            </a:r>
            <a:r>
              <a:rPr lang="en-US" sz="1750" dirty="0">
                <a:solidFill>
                  <a:srgbClr val="FFC000"/>
                </a:solidFill>
                <a:latin typeface="Lucida Sans" panose="020B0602030504020204" pitchFamily="34" charset="0"/>
              </a:rPr>
              <a:t>c</a:t>
            </a:r>
            <a:r>
              <a:rPr lang="en-US" sz="1750" dirty="0">
                <a:solidFill>
                  <a:srgbClr val="C00000"/>
                </a:solidFill>
                <a:latin typeface="Lucida Sans" panose="020B0602030504020204" pitchFamily="34" charset="0"/>
              </a:rPr>
              <a:t>is M</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c</a:t>
            </a:r>
            <a:r>
              <a:rPr lang="en-US" sz="1750" dirty="0">
                <a:solidFill>
                  <a:srgbClr val="00B050"/>
                </a:solidFill>
                <a:latin typeface="Lucida Sans" panose="020B0602030504020204" pitchFamily="34" charset="0"/>
              </a:rPr>
              <a:t>omb</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 had, half an </a:t>
            </a:r>
            <a:r>
              <a:rPr lang="en-US" sz="1750" u="sng" dirty="0">
                <a:solidFill>
                  <a:srgbClr val="000000"/>
                </a:solidFill>
                <a:latin typeface="Lucida Sans" panose="020B0602030504020204" pitchFamily="34" charset="0"/>
              </a:rPr>
              <a:t>h</a:t>
            </a:r>
            <a:r>
              <a:rPr lang="en-US" sz="1750" u="sng" dirty="0">
                <a:solidFill>
                  <a:srgbClr val="FFC000"/>
                </a:solidFill>
                <a:latin typeface="Lucida Sans" panose="020B0602030504020204" pitchFamily="34" charset="0"/>
              </a:rPr>
              <a:t>ou</a:t>
            </a:r>
            <a:r>
              <a:rPr lang="en-US" sz="1750" u="sng" dirty="0">
                <a:solidFill>
                  <a:srgbClr val="C00000"/>
                </a:solidFill>
                <a:latin typeface="Lucida Sans" panose="020B0602030504020204" pitchFamily="34" charset="0"/>
              </a:rPr>
              <a:t>r</a:t>
            </a:r>
            <a:r>
              <a:rPr lang="en-US" sz="1750" dirty="0">
                <a:solidFill>
                  <a:srgbClr val="C00000"/>
                </a:solidFill>
                <a:latin typeface="Lucida Sans" panose="020B0602030504020204" pitchFamily="34" charset="0"/>
              </a:rPr>
              <a:t> b</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fore, </a:t>
            </a:r>
            <a:r>
              <a:rPr lang="en-US" sz="1750" u="sng" dirty="0">
                <a:solidFill>
                  <a:srgbClr val="C00000"/>
                </a:solidFill>
                <a:latin typeface="Lucida Sans" panose="020B0602030504020204" pitchFamily="34" charset="0"/>
              </a:rPr>
              <a:t>b</a:t>
            </a:r>
            <a:r>
              <a:rPr lang="en-US" sz="1750" u="sng" dirty="0">
                <a:solidFill>
                  <a:srgbClr val="000000"/>
                </a:solidFill>
                <a:latin typeface="Lucida Sans" panose="020B0602030504020204" pitchFamily="34" charset="0"/>
              </a:rPr>
              <a:t>ee</a:t>
            </a:r>
            <a:r>
              <a:rPr lang="en-US" sz="1750" u="sng" dirty="0">
                <a:solidFill>
                  <a:srgbClr val="C00000"/>
                </a:solidFill>
                <a:latin typeface="Lucida Sans" panose="020B0602030504020204" pitchFamily="34" charset="0"/>
              </a:rPr>
              <a:t>n</a:t>
            </a:r>
            <a:r>
              <a:rPr lang="en-US" sz="1750" dirty="0">
                <a:solidFill>
                  <a:srgbClr val="C00000"/>
                </a:solidFill>
                <a:latin typeface="Lucida Sans" panose="020B0602030504020204" pitchFamily="34" charset="0"/>
              </a:rPr>
              <a:t> c</a:t>
            </a:r>
            <a:r>
              <a:rPr lang="en-US" sz="1750" dirty="0">
                <a:solidFill>
                  <a:srgbClr val="00B050"/>
                </a:solidFill>
                <a:latin typeface="Lucida Sans" panose="020B0602030504020204" pitchFamily="34" charset="0"/>
              </a:rPr>
              <a:t>ar</a:t>
            </a:r>
            <a:r>
              <a:rPr lang="en-US" sz="1750" dirty="0">
                <a:solidFill>
                  <a:srgbClr val="C00000"/>
                </a:solidFill>
                <a:latin typeface="Lucida Sans" panose="020B0602030504020204" pitchFamily="34" charset="0"/>
              </a:rPr>
              <a:t>r</a:t>
            </a:r>
            <a:r>
              <a:rPr lang="en-US" sz="1750" dirty="0">
                <a:solidFill>
                  <a:srgbClr val="00B050"/>
                </a:solidFill>
                <a:latin typeface="Lucida Sans" panose="020B0602030504020204" pitchFamily="34" charset="0"/>
              </a:rPr>
              <a:t>i</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t</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his tent fr</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m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ed</a:t>
            </a:r>
            <a:r>
              <a:rPr lang="en-US" sz="1750" dirty="0">
                <a:solidFill>
                  <a:srgbClr val="FFC000"/>
                </a:solidFill>
                <a:latin typeface="Lucida Sans" panose="020B0602030504020204" pitchFamily="34" charset="0"/>
              </a:rPr>
              <a:t>ge</a:t>
            </a:r>
            <a:r>
              <a:rPr lang="en-US" sz="1750" dirty="0">
                <a:solidFill>
                  <a:srgbClr val="C00000"/>
                </a:solidFill>
                <a:latin typeface="Lucida Sans" panose="020B0602030504020204" pitchFamily="34" charset="0"/>
              </a:rPr>
              <a:t> </a:t>
            </a:r>
            <a:r>
              <a:rPr lang="en-US" sz="1750" u="sng" dirty="0">
                <a:solidFill>
                  <a:srgbClr val="00B050"/>
                </a:solidFill>
                <a:latin typeface="Lucida Sans" panose="020B0602030504020204" pitchFamily="34" charset="0"/>
              </a:rPr>
              <a:t>o</a:t>
            </a:r>
            <a:r>
              <a:rPr lang="en-US" sz="1750" u="sng" dirty="0">
                <a:solidFill>
                  <a:srgbClr val="000000"/>
                </a:solidFill>
                <a:latin typeface="Lucida Sans" panose="020B0602030504020204" pitchFamily="34" charset="0"/>
              </a:rPr>
              <a:t>f</a:t>
            </a:r>
            <a:r>
              <a:rPr lang="en-US" sz="1750" dirty="0">
                <a:solidFill>
                  <a:srgbClr val="C00000"/>
                </a:solidFill>
                <a:latin typeface="Lucida Sans" panose="020B0602030504020204" pitchFamily="34" charset="0"/>
              </a:rPr>
              <a: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camp in tr</a:t>
            </a:r>
            <a:r>
              <a:rPr lang="en-US" sz="1750" dirty="0">
                <a:solidFill>
                  <a:srgbClr val="FFC000"/>
                </a:solidFill>
                <a:latin typeface="Lucida Sans" panose="020B0602030504020204" pitchFamily="34" charset="0"/>
              </a:rPr>
              <a:t>i</a:t>
            </a:r>
            <a:r>
              <a:rPr lang="en-US" sz="1750" dirty="0">
                <a:solidFill>
                  <a:srgbClr val="C00000"/>
                </a:solidFill>
                <a:latin typeface="Lucida Sans" panose="020B0602030504020204" pitchFamily="34" charset="0"/>
              </a:rPr>
              <a:t>um</a:t>
            </a:r>
            <a:r>
              <a:rPr lang="en-US" sz="1750" dirty="0">
                <a:solidFill>
                  <a:srgbClr val="00B050"/>
                </a:solidFill>
                <a:latin typeface="Lucida Sans" panose="020B0602030504020204" pitchFamily="34" charset="0"/>
              </a:rPr>
              <a:t>ph</a:t>
            </a:r>
            <a:r>
              <a:rPr lang="en-US" sz="1750" dirty="0">
                <a:solidFill>
                  <a:srgbClr val="C00000"/>
                </a:solidFill>
                <a:latin typeface="Lucida Sans" panose="020B0602030504020204" pitchFamily="34" charset="0"/>
              </a:rPr>
              <a:t> on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rms and sh</a:t>
            </a:r>
            <a:r>
              <a:rPr lang="en-US" sz="1750" dirty="0">
                <a:solidFill>
                  <a:srgbClr val="FFC000"/>
                </a:solidFill>
                <a:latin typeface="Lucida Sans" panose="020B0602030504020204" pitchFamily="34" charset="0"/>
              </a:rPr>
              <a:t>ou</a:t>
            </a:r>
            <a:r>
              <a:rPr lang="en-US" sz="1750" dirty="0">
                <a:solidFill>
                  <a:srgbClr val="C00000"/>
                </a:solidFill>
                <a:latin typeface="Lucida Sans" panose="020B0602030504020204" pitchFamily="34" charset="0"/>
              </a:rPr>
              <a:t>ld</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 </a:t>
            </a:r>
            <a:r>
              <a:rPr lang="en-US" sz="1750" dirty="0">
                <a:solidFill>
                  <a:srgbClr val="00B050"/>
                </a:solidFill>
                <a:latin typeface="Lucida Sans" panose="020B0602030504020204" pitchFamily="34" charset="0"/>
              </a:rPr>
              <a:t>o</a:t>
            </a:r>
            <a:r>
              <a:rPr lang="en-US" sz="1750" dirty="0">
                <a:solidFill>
                  <a:srgbClr val="000000"/>
                </a:solidFill>
                <a:latin typeface="Lucida Sans" panose="020B0602030504020204" pitchFamily="34" charset="0"/>
              </a:rPr>
              <a:t>f</a:t>
            </a:r>
            <a:r>
              <a:rPr lang="en-US" sz="1750" dirty="0">
                <a:solidFill>
                  <a:srgbClr val="C00000"/>
                </a:solidFill>
                <a:latin typeface="Lucida Sans" panose="020B0602030504020204" pitchFamily="34" charset="0"/>
              </a:rPr>
              <a: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c</a:t>
            </a:r>
            <a:r>
              <a:rPr lang="en-US" sz="1750" dirty="0">
                <a:solidFill>
                  <a:srgbClr val="FFC000"/>
                </a:solidFill>
                <a:latin typeface="Lucida Sans" panose="020B0602030504020204" pitchFamily="34" charset="0"/>
              </a:rPr>
              <a:t>oo</a:t>
            </a:r>
            <a:r>
              <a:rPr lang="en-US" sz="1750" dirty="0">
                <a:solidFill>
                  <a:srgbClr val="C00000"/>
                </a:solidFill>
                <a:latin typeface="Lucida Sans" panose="020B0602030504020204" pitchFamily="34" charset="0"/>
              </a:rPr>
              <a:t>k,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n</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l b</a:t>
            </a:r>
            <a:r>
              <a:rPr lang="en-US" sz="1750" dirty="0">
                <a:solidFill>
                  <a:srgbClr val="00B050"/>
                </a:solidFill>
                <a:latin typeface="Lucida Sans" panose="020B0602030504020204" pitchFamily="34" charset="0"/>
              </a:rPr>
              <a:t>oy</a:t>
            </a:r>
            <a:r>
              <a:rPr lang="en-US" sz="1750" dirty="0">
                <a:solidFill>
                  <a:srgbClr val="C00000"/>
                </a:solidFill>
                <a:latin typeface="Lucida Sans" panose="020B0602030504020204" pitchFamily="34" charset="0"/>
              </a:rPr>
              <a:t>s,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ski</a:t>
            </a:r>
            <a:r>
              <a:rPr lang="en-US" sz="1750" dirty="0">
                <a:solidFill>
                  <a:srgbClr val="FFC000"/>
                </a:solidFill>
                <a:latin typeface="Lucida Sans" panose="020B0602030504020204" pitchFamily="34" charset="0"/>
              </a:rPr>
              <a:t>nner</a:t>
            </a:r>
            <a:r>
              <a:rPr lang="en-US" sz="1750" dirty="0">
                <a:solidFill>
                  <a:srgbClr val="C00000"/>
                </a:solidFill>
                <a:latin typeface="Lucida Sans" panose="020B0602030504020204" pitchFamily="34" charset="0"/>
              </a:rPr>
              <a:t> and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gun-b</a:t>
            </a:r>
            <a:r>
              <a:rPr lang="en-US" sz="1750" dirty="0">
                <a:solidFill>
                  <a:srgbClr val="00B050"/>
                </a:solidFill>
                <a:latin typeface="Lucida Sans" panose="020B0602030504020204" pitchFamily="34" charset="0"/>
              </a:rPr>
              <a:t>ea</a:t>
            </a:r>
            <a:r>
              <a:rPr lang="en-US" sz="1750" dirty="0">
                <a:solidFill>
                  <a:srgbClr val="C00000"/>
                </a:solidFill>
                <a:latin typeface="Lucida Sans" panose="020B0602030504020204" pitchFamily="34" charset="0"/>
              </a:rPr>
              <a:t>r</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 had t</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ken n</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ar</a:t>
            </a:r>
            <a:r>
              <a:rPr lang="en-US" sz="1750" dirty="0">
                <a:solidFill>
                  <a:srgbClr val="C00000"/>
                </a:solidFill>
                <a:latin typeface="Lucida Sans" panose="020B0602030504020204" pitchFamily="34" charset="0"/>
              </a:rPr>
              <a:t>t in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dem</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nstr</a:t>
            </a:r>
            <a:r>
              <a:rPr lang="en-US" sz="1750" dirty="0">
                <a:solidFill>
                  <a:srgbClr val="00B050"/>
                </a:solidFill>
                <a:latin typeface="Lucida Sans" panose="020B0602030504020204" pitchFamily="34" charset="0"/>
              </a:rPr>
              <a:t>ation</a:t>
            </a:r>
            <a:r>
              <a:rPr lang="en-US" sz="1750" dirty="0">
                <a:solidFill>
                  <a:srgbClr val="C00000"/>
                </a:solidFill>
                <a:latin typeface="Lucida Sans" panose="020B0602030504020204" pitchFamily="34" charset="0"/>
              </a:rPr>
              <a:t>. </a:t>
            </a:r>
            <a:r>
              <a:rPr lang="en-US" sz="1750" dirty="0">
                <a:solidFill>
                  <a:srgbClr val="FFC000"/>
                </a:solidFill>
                <a:latin typeface="Lucida Sans" panose="020B0602030504020204" pitchFamily="34" charset="0"/>
              </a:rPr>
              <a:t>Wh</a:t>
            </a:r>
            <a:r>
              <a:rPr lang="en-US" sz="1750" dirty="0">
                <a:solidFill>
                  <a:srgbClr val="C00000"/>
                </a:solidFill>
                <a:latin typeface="Lucida Sans" panose="020B0602030504020204" pitchFamily="34" charset="0"/>
              </a:rPr>
              <a:t>en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n</a:t>
            </a:r>
            <a:r>
              <a:rPr lang="en-US" sz="1750"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ti</a:t>
            </a:r>
            <a:r>
              <a:rPr lang="en-US" sz="1750" dirty="0">
                <a:solidFill>
                  <a:srgbClr val="FFC000"/>
                </a:solidFill>
                <a:latin typeface="Lucida Sans" panose="020B0602030504020204" pitchFamily="34" charset="0"/>
              </a:rPr>
              <a:t>ve</a:t>
            </a:r>
            <a:r>
              <a:rPr lang="en-US" sz="1750" dirty="0">
                <a:solidFill>
                  <a:srgbClr val="C00000"/>
                </a:solidFill>
                <a:latin typeface="Lucida Sans" panose="020B0602030504020204" pitchFamily="34" charset="0"/>
              </a:rPr>
              <a:t> b</a:t>
            </a:r>
            <a:r>
              <a:rPr lang="en-US" sz="1750" dirty="0">
                <a:solidFill>
                  <a:srgbClr val="00B050"/>
                </a:solidFill>
                <a:latin typeface="Lucida Sans" panose="020B0602030504020204" pitchFamily="34" charset="0"/>
              </a:rPr>
              <a:t>oy</a:t>
            </a:r>
            <a:r>
              <a:rPr lang="en-US" sz="1750" dirty="0">
                <a:solidFill>
                  <a:srgbClr val="C00000"/>
                </a:solidFill>
                <a:latin typeface="Lucida Sans" panose="020B0602030504020204" pitchFamily="34" charset="0"/>
              </a:rPr>
              <a:t>s p</a:t>
            </a:r>
            <a:r>
              <a:rPr lang="en-US" sz="1750" dirty="0">
                <a:solidFill>
                  <a:srgbClr val="000000"/>
                </a:solidFill>
                <a:latin typeface="Lucida Sans" panose="020B0602030504020204" pitchFamily="34" charset="0"/>
              </a:rPr>
              <a:t>u</a:t>
            </a:r>
            <a:r>
              <a:rPr lang="en-US" sz="1750" dirty="0">
                <a:solidFill>
                  <a:srgbClr val="C00000"/>
                </a:solidFill>
                <a:latin typeface="Lucida Sans" panose="020B0602030504020204" pitchFamily="34" charset="0"/>
              </a:rPr>
              <a:t>t him d</a:t>
            </a:r>
            <a:r>
              <a:rPr lang="en-US" sz="1750" dirty="0">
                <a:solidFill>
                  <a:srgbClr val="00B050"/>
                </a:solidFill>
                <a:latin typeface="Lucida Sans" panose="020B0602030504020204" pitchFamily="34" charset="0"/>
              </a:rPr>
              <a:t>ow</a:t>
            </a:r>
            <a:r>
              <a:rPr lang="en-US" sz="1750" dirty="0">
                <a:solidFill>
                  <a:srgbClr val="C00000"/>
                </a:solidFill>
                <a:latin typeface="Lucida Sans" panose="020B0602030504020204" pitchFamily="34" charset="0"/>
              </a:rPr>
              <a:t>n at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d</a:t>
            </a:r>
            <a:r>
              <a:rPr lang="en-US" sz="1750" dirty="0">
                <a:solidFill>
                  <a:srgbClr val="00B050"/>
                </a:solidFill>
                <a:latin typeface="Lucida Sans" panose="020B0602030504020204" pitchFamily="34" charset="0"/>
              </a:rPr>
              <a:t>o</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 </a:t>
            </a:r>
            <a:r>
              <a:rPr lang="en-US" sz="1750" dirty="0">
                <a:solidFill>
                  <a:srgbClr val="00B050"/>
                </a:solidFill>
                <a:latin typeface="Lucida Sans" panose="020B0602030504020204" pitchFamily="34" charset="0"/>
              </a:rPr>
              <a:t>o</a:t>
            </a:r>
            <a:r>
              <a:rPr lang="en-US" sz="1750" dirty="0">
                <a:solidFill>
                  <a:srgbClr val="000000"/>
                </a:solidFill>
                <a:latin typeface="Lucida Sans" panose="020B0602030504020204" pitchFamily="34" charset="0"/>
              </a:rPr>
              <a:t>f</a:t>
            </a:r>
            <a:r>
              <a:rPr lang="en-US" sz="1750" dirty="0">
                <a:solidFill>
                  <a:srgbClr val="C00000"/>
                </a:solidFill>
                <a:latin typeface="Lucida Sans" panose="020B0602030504020204" pitchFamily="34" charset="0"/>
              </a:rPr>
              <a:t> his tent, h</a:t>
            </a:r>
            <a:r>
              <a:rPr lang="en-US" sz="1750" dirty="0">
                <a:solidFill>
                  <a:srgbClr val="00B050"/>
                </a:solidFill>
                <a:latin typeface="Lucida Sans" panose="020B0602030504020204" pitchFamily="34" charset="0"/>
              </a:rPr>
              <a:t>e</a:t>
            </a:r>
            <a:r>
              <a:rPr lang="en-US" sz="1750" dirty="0">
                <a:solidFill>
                  <a:srgbClr val="C00000"/>
                </a:solidFill>
                <a:latin typeface="Lucida Sans" panose="020B0602030504020204" pitchFamily="34" charset="0"/>
              </a:rPr>
              <a:t> had sh</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ken </a:t>
            </a:r>
            <a:r>
              <a:rPr lang="en-US" sz="1750" dirty="0">
                <a:solidFill>
                  <a:srgbClr val="00B050"/>
                </a:solidFill>
                <a:latin typeface="Lucida Sans" panose="020B0602030504020204" pitchFamily="34" charset="0"/>
              </a:rPr>
              <a:t>al</a:t>
            </a:r>
            <a:r>
              <a:rPr lang="en-US" sz="1750" dirty="0">
                <a:solidFill>
                  <a:srgbClr val="C00000"/>
                </a:solidFill>
                <a:latin typeface="Lucida Sans" panose="020B0602030504020204" pitchFamily="34" charset="0"/>
              </a:rPr>
              <a:t>l th</a:t>
            </a:r>
            <a:r>
              <a:rPr lang="en-US" sz="1750" dirty="0">
                <a:solidFill>
                  <a:srgbClr val="000000"/>
                </a:solidFill>
                <a:latin typeface="Lucida Sans" panose="020B0602030504020204" pitchFamily="34" charset="0"/>
              </a:rPr>
              <a:t>ei</a:t>
            </a:r>
            <a:r>
              <a:rPr lang="en-US" sz="1750" dirty="0">
                <a:solidFill>
                  <a:srgbClr val="C00000"/>
                </a:solidFill>
                <a:latin typeface="Lucida Sans" panose="020B0602030504020204" pitchFamily="34" charset="0"/>
              </a:rPr>
              <a:t>r hands, r</a:t>
            </a:r>
            <a:r>
              <a:rPr lang="en-US" sz="1750" dirty="0">
                <a:solidFill>
                  <a:srgbClr val="00B050"/>
                </a:solidFill>
                <a:latin typeface="Lucida Sans" panose="020B0602030504020204" pitchFamily="34" charset="0"/>
              </a:rPr>
              <a:t>e</a:t>
            </a:r>
            <a:r>
              <a:rPr lang="en-US" sz="1750" dirty="0">
                <a:solidFill>
                  <a:srgbClr val="FFC000"/>
                </a:solidFill>
                <a:latin typeface="Lucida Sans" panose="020B0602030504020204" pitchFamily="34" charset="0"/>
              </a:rPr>
              <a:t>ce</a:t>
            </a:r>
            <a:r>
              <a:rPr lang="en-US" sz="1750" dirty="0">
                <a:solidFill>
                  <a:srgbClr val="00B050"/>
                </a:solidFill>
                <a:latin typeface="Lucida Sans" panose="020B0602030504020204" pitchFamily="34" charset="0"/>
              </a:rPr>
              <a:t>i</a:t>
            </a:r>
            <a:r>
              <a:rPr lang="en-US" sz="1750" dirty="0">
                <a:solidFill>
                  <a:srgbClr val="C00000"/>
                </a:solidFill>
                <a:latin typeface="Lucida Sans" panose="020B0602030504020204" pitchFamily="34" charset="0"/>
              </a:rPr>
              <a:t>v</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th</a:t>
            </a:r>
            <a:r>
              <a:rPr lang="en-US" sz="1750" dirty="0">
                <a:solidFill>
                  <a:srgbClr val="000000"/>
                </a:solidFill>
                <a:latin typeface="Lucida Sans" panose="020B0602030504020204" pitchFamily="34" charset="0"/>
              </a:rPr>
              <a:t>ei</a:t>
            </a:r>
            <a:r>
              <a:rPr lang="en-US" sz="1750" dirty="0">
                <a:solidFill>
                  <a:srgbClr val="C00000"/>
                </a:solidFill>
                <a:latin typeface="Lucida Sans" panose="020B0602030504020204" pitchFamily="34" charset="0"/>
              </a:rPr>
              <a:t>r c</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ngrat</a:t>
            </a:r>
            <a:r>
              <a:rPr lang="en-US" sz="1750" dirty="0">
                <a:solidFill>
                  <a:srgbClr val="00B050"/>
                </a:solidFill>
                <a:latin typeface="Lucida Sans" panose="020B0602030504020204" pitchFamily="34" charset="0"/>
              </a:rPr>
              <a:t>u</a:t>
            </a:r>
            <a:r>
              <a:rPr lang="en-US" sz="1750" dirty="0">
                <a:solidFill>
                  <a:srgbClr val="C00000"/>
                </a:solidFill>
                <a:latin typeface="Lucida Sans" panose="020B0602030504020204" pitchFamily="34" charset="0"/>
              </a:rPr>
              <a:t>l</a:t>
            </a:r>
            <a:r>
              <a:rPr lang="en-US" sz="1750" dirty="0">
                <a:solidFill>
                  <a:srgbClr val="00B050"/>
                </a:solidFill>
                <a:latin typeface="Lucida Sans" panose="020B0602030504020204" pitchFamily="34" charset="0"/>
              </a:rPr>
              <a:t>ation</a:t>
            </a:r>
            <a:r>
              <a:rPr lang="en-US" sz="1750" dirty="0">
                <a:solidFill>
                  <a:srgbClr val="C00000"/>
                </a:solidFill>
                <a:latin typeface="Lucida Sans" panose="020B0602030504020204" pitchFamily="34" charset="0"/>
              </a:rPr>
              <a:t>s, and then gon</a:t>
            </a:r>
            <a:r>
              <a:rPr lang="en-US" sz="1750" dirty="0">
                <a:solidFill>
                  <a:srgbClr val="000000"/>
                </a:solidFill>
                <a:latin typeface="Lucida Sans" panose="020B0602030504020204" pitchFamily="34" charset="0"/>
              </a:rPr>
              <a:t>e</a:t>
            </a:r>
            <a:r>
              <a:rPr lang="en-US" sz="1750" dirty="0">
                <a:solidFill>
                  <a:srgbClr val="C00000"/>
                </a:solidFill>
                <a:latin typeface="Lucida Sans" panose="020B0602030504020204" pitchFamily="34" charset="0"/>
              </a:rPr>
              <a:t> int</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tent and sat on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bed until his wife came in. Sh</a:t>
            </a:r>
            <a:r>
              <a:rPr lang="en-US" sz="1750" dirty="0">
                <a:solidFill>
                  <a:srgbClr val="00B050"/>
                </a:solidFill>
                <a:latin typeface="Lucida Sans" panose="020B0602030504020204" pitchFamily="34" charset="0"/>
              </a:rPr>
              <a:t>e</a:t>
            </a:r>
            <a:r>
              <a:rPr lang="en-US" sz="1750" dirty="0">
                <a:solidFill>
                  <a:srgbClr val="C00000"/>
                </a:solidFill>
                <a:latin typeface="Lucida Sans" panose="020B0602030504020204" pitchFamily="34" charset="0"/>
              </a:rPr>
              <a:t> did not sp</a:t>
            </a:r>
            <a:r>
              <a:rPr lang="en-US" sz="1750" dirty="0">
                <a:solidFill>
                  <a:srgbClr val="000000"/>
                </a:solidFill>
                <a:latin typeface="Lucida Sans" panose="020B0602030504020204" pitchFamily="34" charset="0"/>
              </a:rPr>
              <a:t>ea</a:t>
            </a:r>
            <a:r>
              <a:rPr lang="en-US" sz="1750" dirty="0">
                <a:solidFill>
                  <a:srgbClr val="C00000"/>
                </a:solidFill>
                <a:latin typeface="Lucida Sans" panose="020B0602030504020204" pitchFamily="34" charset="0"/>
              </a:rPr>
              <a:t>k t</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him </a:t>
            </a:r>
            <a:r>
              <a:rPr lang="en-US" sz="1750" dirty="0">
                <a:solidFill>
                  <a:srgbClr val="FFC000"/>
                </a:solidFill>
                <a:latin typeface="Lucida Sans" panose="020B0602030504020204" pitchFamily="34" charset="0"/>
              </a:rPr>
              <a:t>wh</a:t>
            </a:r>
            <a:r>
              <a:rPr lang="en-US" sz="1750" dirty="0">
                <a:solidFill>
                  <a:srgbClr val="C00000"/>
                </a:solidFill>
                <a:latin typeface="Lucida Sans" panose="020B0602030504020204" pitchFamily="34" charset="0"/>
              </a:rPr>
              <a:t>en sh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came in and 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left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tent at </a:t>
            </a:r>
            <a:r>
              <a:rPr lang="en-US" sz="1750" u="sng" dirty="0">
                <a:solidFill>
                  <a:srgbClr val="000000"/>
                </a:solidFill>
                <a:latin typeface="Lucida Sans" panose="020B0602030504020204" pitchFamily="34" charset="0"/>
              </a:rPr>
              <a:t>o</a:t>
            </a:r>
            <a:r>
              <a:rPr lang="en-US" sz="1750" u="sng" dirty="0">
                <a:solidFill>
                  <a:srgbClr val="C00000"/>
                </a:solidFill>
                <a:latin typeface="Lucida Sans" panose="020B0602030504020204" pitchFamily="34" charset="0"/>
              </a:rPr>
              <a:t>n</a:t>
            </a:r>
            <a:r>
              <a:rPr lang="en-US" sz="1750" u="sng" dirty="0">
                <a:solidFill>
                  <a:srgbClr val="FFC000"/>
                </a:solidFill>
                <a:latin typeface="Lucida Sans" panose="020B0602030504020204" pitchFamily="34" charset="0"/>
              </a:rPr>
              <a:t>ce</a:t>
            </a:r>
            <a:r>
              <a:rPr lang="en-US" sz="1750" dirty="0">
                <a:solidFill>
                  <a:srgbClr val="C00000"/>
                </a:solidFill>
                <a:latin typeface="Lucida Sans" panose="020B0602030504020204" pitchFamily="34" charset="0"/>
              </a:rPr>
              <a:t> t</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w</a:t>
            </a:r>
            <a:r>
              <a:rPr lang="en-US" sz="1750" dirty="0">
                <a:solidFill>
                  <a:srgbClr val="000000"/>
                </a:solidFill>
                <a:latin typeface="Lucida Sans" panose="020B0602030504020204" pitchFamily="34" charset="0"/>
              </a:rPr>
              <a:t>a</a:t>
            </a:r>
            <a:r>
              <a:rPr lang="en-US" sz="1750" dirty="0">
                <a:solidFill>
                  <a:srgbClr val="C00000"/>
                </a:solidFill>
                <a:latin typeface="Lucida Sans" panose="020B0602030504020204" pitchFamily="34" charset="0"/>
              </a:rPr>
              <a:t>sh his fa</a:t>
            </a:r>
            <a:r>
              <a:rPr lang="en-US" sz="1750" dirty="0">
                <a:solidFill>
                  <a:srgbClr val="FFC000"/>
                </a:solidFill>
                <a:latin typeface="Lucida Sans" panose="020B0602030504020204" pitchFamily="34" charset="0"/>
              </a:rPr>
              <a:t>c</a:t>
            </a:r>
            <a:r>
              <a:rPr lang="en-US" sz="1750" dirty="0">
                <a:solidFill>
                  <a:srgbClr val="C00000"/>
                </a:solidFill>
                <a:latin typeface="Lucida Sans" panose="020B0602030504020204" pitchFamily="34" charset="0"/>
              </a:rPr>
              <a:t>e and hands in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rgbClr val="000000"/>
                </a:solidFill>
                <a:latin typeface="Lucida Sans" panose="020B0602030504020204" pitchFamily="34" charset="0"/>
              </a:rPr>
              <a:t>le</a:t>
            </a:r>
            <a:r>
              <a:rPr lang="en-US" sz="1750" dirty="0">
                <a:solidFill>
                  <a:srgbClr val="C00000"/>
                </a:solidFill>
                <a:latin typeface="Lucida Sans" panose="020B0602030504020204" pitchFamily="34" charset="0"/>
              </a:rPr>
              <a:t> w</a:t>
            </a:r>
            <a:r>
              <a:rPr lang="en-US" sz="1750" dirty="0">
                <a:solidFill>
                  <a:srgbClr val="000000"/>
                </a:solidFill>
                <a:latin typeface="Lucida Sans" panose="020B0602030504020204" pitchFamily="34" charset="0"/>
              </a:rPr>
              <a:t>a</a:t>
            </a:r>
            <a:r>
              <a:rPr lang="en-US" sz="1750" dirty="0">
                <a:solidFill>
                  <a:srgbClr val="C00000"/>
                </a:solidFill>
                <a:latin typeface="Lucida Sans" panose="020B0602030504020204" pitchFamily="34" charset="0"/>
              </a:rPr>
              <a:t>sh b</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sin </a:t>
            </a:r>
            <a:r>
              <a:rPr lang="en-US" sz="1750" dirty="0">
                <a:solidFill>
                  <a:srgbClr val="FFC000"/>
                </a:solidFill>
                <a:latin typeface="Lucida Sans" panose="020B0602030504020204" pitchFamily="34" charset="0"/>
              </a:rPr>
              <a:t>ou</a:t>
            </a:r>
            <a:r>
              <a:rPr lang="en-US" sz="1750" dirty="0">
                <a:solidFill>
                  <a:srgbClr val="C00000"/>
                </a:solidFill>
                <a:latin typeface="Lucida Sans" panose="020B0602030504020204" pitchFamily="34" charset="0"/>
              </a:rPr>
              <a:t>tside and g</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 </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v</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 t</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d</a:t>
            </a:r>
            <a:r>
              <a:rPr lang="en-US" sz="1750" dirty="0">
                <a:solidFill>
                  <a:srgbClr val="00B050"/>
                </a:solidFill>
                <a:latin typeface="Lucida Sans" panose="020B0602030504020204" pitchFamily="34" charset="0"/>
              </a:rPr>
              <a:t>i</a:t>
            </a:r>
            <a:r>
              <a:rPr lang="en-US" sz="1750" dirty="0">
                <a:solidFill>
                  <a:srgbClr val="C00000"/>
                </a:solidFill>
                <a:latin typeface="Lucida Sans" panose="020B0602030504020204" pitchFamily="34" charset="0"/>
              </a:rPr>
              <a:t>n</a:t>
            </a:r>
            <a:r>
              <a:rPr lang="en-US" sz="1750" dirty="0">
                <a:solidFill>
                  <a:srgbClr val="000000"/>
                </a:solidFill>
                <a:latin typeface="Lucida Sans" panose="020B0602030504020204" pitchFamily="34" charset="0"/>
              </a:rPr>
              <a:t>i</a:t>
            </a:r>
            <a:r>
              <a:rPr lang="en-US" sz="1750" dirty="0">
                <a:solidFill>
                  <a:srgbClr val="C00000"/>
                </a:solidFill>
                <a:latin typeface="Lucida Sans" panose="020B0602030504020204" pitchFamily="34" charset="0"/>
              </a:rPr>
              <a:t>ng tent t</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sit in </a:t>
            </a:r>
            <a:r>
              <a:rPr lang="en-US" sz="1750"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 c</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mf</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rgbClr val="00B050"/>
                </a:solidFill>
                <a:latin typeface="Lucida Sans" panose="020B0602030504020204" pitchFamily="34" charset="0"/>
              </a:rPr>
              <a:t>le</a:t>
            </a:r>
            <a:r>
              <a:rPr lang="en-US" sz="1750" dirty="0">
                <a:solidFill>
                  <a:srgbClr val="C00000"/>
                </a:solidFill>
                <a:latin typeface="Lucida Sans" panose="020B0602030504020204" pitchFamily="34" charset="0"/>
              </a:rPr>
              <a:t> canvas ch</a:t>
            </a:r>
            <a:r>
              <a:rPr lang="en-US" sz="1750" dirty="0">
                <a:solidFill>
                  <a:srgbClr val="00B050"/>
                </a:solidFill>
                <a:latin typeface="Lucida Sans" panose="020B0602030504020204" pitchFamily="34" charset="0"/>
              </a:rPr>
              <a:t>ai</a:t>
            </a:r>
            <a:r>
              <a:rPr lang="en-US" sz="1750" dirty="0">
                <a:solidFill>
                  <a:srgbClr val="C00000"/>
                </a:solidFill>
                <a:latin typeface="Lucida Sans" panose="020B0602030504020204" pitchFamily="34" charset="0"/>
              </a:rPr>
              <a:t>r in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breez</a:t>
            </a:r>
            <a:r>
              <a:rPr lang="en-US" sz="1750" dirty="0">
                <a:solidFill>
                  <a:srgbClr val="000000"/>
                </a:solidFill>
                <a:latin typeface="Lucida Sans" panose="020B0602030504020204" pitchFamily="34" charset="0"/>
              </a:rPr>
              <a:t>e</a:t>
            </a:r>
            <a:r>
              <a:rPr lang="en-US" sz="1750" dirty="0">
                <a:solidFill>
                  <a:srgbClr val="C00000"/>
                </a:solidFill>
                <a:latin typeface="Lucida Sans" panose="020B0602030504020204" pitchFamily="34" charset="0"/>
              </a:rPr>
              <a:t> and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shade.</a:t>
            </a:r>
          </a:p>
          <a:p>
            <a:pPr marL="0" indent="0">
              <a:spcBef>
                <a:spcPts val="0"/>
              </a:spcBef>
              <a:spcAft>
                <a:spcPts val="400"/>
              </a:spcAft>
              <a:buNone/>
            </a:pPr>
            <a:r>
              <a:rPr lang="en-US" sz="1750" dirty="0">
                <a:solidFill>
                  <a:srgbClr val="C00000"/>
                </a:solidFill>
                <a:latin typeface="Lucida Sans" panose="020B0602030504020204" pitchFamily="34" charset="0"/>
              </a:rPr>
              <a:t>"Y</a:t>
            </a:r>
            <a:r>
              <a:rPr lang="en-US" sz="1750" dirty="0">
                <a:solidFill>
                  <a:srgbClr val="FFC000"/>
                </a:solidFill>
                <a:latin typeface="Lucida Sans" panose="020B0602030504020204" pitchFamily="34" charset="0"/>
              </a:rPr>
              <a:t>ou</a:t>
            </a:r>
            <a:r>
              <a:rPr lang="en-US" sz="1750" dirty="0">
                <a:solidFill>
                  <a:srgbClr val="000000"/>
                </a:solidFill>
                <a:latin typeface="Lucida Sans" panose="020B0602030504020204" pitchFamily="34" charset="0"/>
              </a:rPr>
              <a:t>'</a:t>
            </a:r>
            <a:r>
              <a:rPr lang="en-US" sz="1750" dirty="0">
                <a:solidFill>
                  <a:srgbClr val="FFC000"/>
                </a:solidFill>
                <a:latin typeface="Lucida Sans" panose="020B0602030504020204" pitchFamily="34" charset="0"/>
              </a:rPr>
              <a:t>ve</a:t>
            </a:r>
            <a:r>
              <a:rPr lang="en-US" sz="1750" dirty="0">
                <a:solidFill>
                  <a:srgbClr val="C00000"/>
                </a:solidFill>
                <a:latin typeface="Lucida Sans" panose="020B0602030504020204" pitchFamily="34" charset="0"/>
              </a:rPr>
              <a:t> got your l</a:t>
            </a:r>
            <a:r>
              <a:rPr lang="en-US" sz="1750" dirty="0">
                <a:solidFill>
                  <a:srgbClr val="00B050"/>
                </a:solidFill>
                <a:latin typeface="Lucida Sans" panose="020B0602030504020204" pitchFamily="34" charset="0"/>
              </a:rPr>
              <a:t>io</a:t>
            </a:r>
            <a:r>
              <a:rPr lang="en-US" sz="1750" dirty="0">
                <a:solidFill>
                  <a:srgbClr val="C00000"/>
                </a:solidFill>
                <a:latin typeface="Lucida Sans" panose="020B0602030504020204" pitchFamily="34" charset="0"/>
              </a:rPr>
              <a:t>n," Rob</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t Wils</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n said t</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 him, "and </a:t>
            </a:r>
            <a:r>
              <a:rPr lang="en-US" sz="1750"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 da</a:t>
            </a:r>
            <a:r>
              <a:rPr lang="en-US" sz="1750" dirty="0">
                <a:solidFill>
                  <a:srgbClr val="00B050"/>
                </a:solidFill>
                <a:latin typeface="Lucida Sans" panose="020B0602030504020204" pitchFamily="34" charset="0"/>
              </a:rPr>
              <a:t>mn</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fine one t</a:t>
            </a:r>
            <a:r>
              <a:rPr lang="en-US" sz="1750" dirty="0">
                <a:solidFill>
                  <a:srgbClr val="FFC000"/>
                </a:solidFill>
                <a:latin typeface="Lucida Sans" panose="020B0602030504020204" pitchFamily="34" charset="0"/>
              </a:rPr>
              <a:t>oo</a:t>
            </a:r>
            <a:r>
              <a:rPr lang="en-US" sz="1750" dirty="0">
                <a:solidFill>
                  <a:srgbClr val="C00000"/>
                </a:solidFill>
                <a:latin typeface="Lucida Sans" panose="020B0602030504020204" pitchFamily="34" charset="0"/>
              </a:rPr>
              <a:t>."</a:t>
            </a:r>
            <a:endParaRPr lang="en-US" sz="1750" dirty="0">
              <a:latin typeface="Lucida Sans" panose="020B0602030504020204" pitchFamily="34" charset="0"/>
            </a:endParaRPr>
          </a:p>
        </p:txBody>
      </p:sp>
      <p:sp>
        <p:nvSpPr>
          <p:cNvPr id="4" name="TextBox 3"/>
          <p:cNvSpPr txBox="1"/>
          <p:nvPr/>
        </p:nvSpPr>
        <p:spPr>
          <a:xfrm>
            <a:off x="5430743" y="6000687"/>
            <a:ext cx="3604770" cy="307777"/>
          </a:xfrm>
          <a:prstGeom prst="rect">
            <a:avLst/>
          </a:prstGeom>
          <a:noFill/>
        </p:spPr>
        <p:txBody>
          <a:bodyPr wrap="square" rtlCol="0">
            <a:spAutoFit/>
          </a:bodyPr>
          <a:lstStyle/>
          <a:p>
            <a:r>
              <a:rPr lang="en-US" sz="1400" dirty="0">
                <a:solidFill>
                  <a:schemeClr val="bg2"/>
                </a:solidFill>
                <a:latin typeface="Lucida Sans" panose="020B0602030504020204" pitchFamily="34" charset="0"/>
              </a:rPr>
              <a:t>Source: Standards Institute/</a:t>
            </a:r>
            <a:r>
              <a:rPr lang="en-US" sz="1400" dirty="0" err="1">
                <a:solidFill>
                  <a:schemeClr val="bg2"/>
                </a:solidFill>
                <a:latin typeface="Lucida Sans" panose="020B0602030504020204" pitchFamily="34" charset="0"/>
              </a:rPr>
              <a:t>UnboundEd</a:t>
            </a:r>
            <a:endParaRPr lang="en-US" sz="1400" dirty="0">
              <a:solidFill>
                <a:schemeClr val="bg2"/>
              </a:solidFill>
              <a:latin typeface="Lucida Sans" panose="020B0602030504020204" pitchFamily="34" charset="0"/>
            </a:endParaRPr>
          </a:p>
        </p:txBody>
      </p:sp>
      <p:sp>
        <p:nvSpPr>
          <p:cNvPr id="7" name="Title 1">
            <a:extLst>
              <a:ext uri="{FF2B5EF4-FFF2-40B4-BE49-F238E27FC236}">
                <a16:creationId xmlns:a16="http://schemas.microsoft.com/office/drawing/2014/main" id="{72186007-F98A-426D-9547-61E11DCDF710}"/>
              </a:ext>
            </a:extLst>
          </p:cNvPr>
          <p:cNvSpPr>
            <a:spLocks noGrp="1"/>
          </p:cNvSpPr>
          <p:nvPr>
            <p:ph type="title"/>
          </p:nvPr>
        </p:nvSpPr>
        <p:spPr>
          <a:xfrm>
            <a:off x="344905" y="160178"/>
            <a:ext cx="8690608" cy="1143000"/>
          </a:xfrm>
        </p:spPr>
        <p:txBody>
          <a:bodyPr>
            <a:normAutofit/>
          </a:bodyPr>
          <a:lstStyle/>
          <a:p>
            <a:r>
              <a:rPr lang="en-US" dirty="0">
                <a:solidFill>
                  <a:srgbClr val="C00000"/>
                </a:solidFill>
              </a:rPr>
              <a:t>Kindergarten  </a:t>
            </a:r>
            <a:r>
              <a:rPr lang="en-US" dirty="0">
                <a:solidFill>
                  <a:srgbClr val="FFC000"/>
                </a:solidFill>
              </a:rPr>
              <a:t>1</a:t>
            </a:r>
            <a:r>
              <a:rPr lang="en-US" baseline="30000" dirty="0">
                <a:solidFill>
                  <a:srgbClr val="FFC000"/>
                </a:solidFill>
              </a:rPr>
              <a:t>st</a:t>
            </a:r>
            <a:r>
              <a:rPr lang="en-US" dirty="0">
                <a:solidFill>
                  <a:srgbClr val="FFC000"/>
                </a:solidFill>
              </a:rPr>
              <a:t> Grade   </a:t>
            </a:r>
            <a:r>
              <a:rPr lang="en-US" dirty="0">
                <a:solidFill>
                  <a:srgbClr val="22A469"/>
                </a:solidFill>
              </a:rPr>
              <a:t>2</a:t>
            </a:r>
            <a:r>
              <a:rPr lang="en-US" baseline="30000" dirty="0">
                <a:solidFill>
                  <a:srgbClr val="22A469"/>
                </a:solidFill>
              </a:rPr>
              <a:t>nd</a:t>
            </a:r>
            <a:r>
              <a:rPr lang="en-US" dirty="0">
                <a:solidFill>
                  <a:srgbClr val="22A469"/>
                </a:solidFill>
              </a:rPr>
              <a:t> Grade  </a:t>
            </a:r>
            <a:r>
              <a:rPr lang="en-US" dirty="0">
                <a:solidFill>
                  <a:srgbClr val="0070C0"/>
                </a:solidFill>
              </a:rPr>
              <a:t>Memorized</a:t>
            </a:r>
          </a:p>
        </p:txBody>
      </p:sp>
    </p:spTree>
    <p:extLst>
      <p:ext uri="{BB962C8B-B14F-4D97-AF65-F5344CB8AC3E}">
        <p14:creationId xmlns:p14="http://schemas.microsoft.com/office/powerpoint/2010/main" val="846215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6247"/>
            <a:ext cx="8229600" cy="4525963"/>
          </a:xfrm>
        </p:spPr>
        <p:txBody>
          <a:bodyPr>
            <a:noAutofit/>
          </a:bodyPr>
          <a:lstStyle/>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dirty="0">
                <a:solidFill>
                  <a:srgbClr val="0070C0"/>
                </a:solidFill>
                <a:latin typeface="Lucida Sans" panose="020B0602030504020204" pitchFamily="34" charset="0"/>
              </a:rPr>
              <a:t>What</a:t>
            </a:r>
            <a:r>
              <a:rPr lang="en-US" sz="1750" dirty="0">
                <a:solidFill>
                  <a:srgbClr val="C00000"/>
                </a:solidFill>
                <a:latin typeface="Lucida Sans" panose="020B0602030504020204" pitchFamily="34" charset="0"/>
              </a:rPr>
              <a:t> had I </a:t>
            </a:r>
            <a:r>
              <a:rPr lang="en-US" sz="1750" dirty="0">
                <a:solidFill>
                  <a:srgbClr val="00B050"/>
                </a:solidFill>
                <a:latin typeface="Lucida Sans" panose="020B0602030504020204" pitchFamily="34" charset="0"/>
              </a:rPr>
              <a:t>ough</a:t>
            </a:r>
            <a:r>
              <a:rPr lang="en-US" sz="1750" dirty="0">
                <a:solidFill>
                  <a:srgbClr val="C00000"/>
                </a:solidFill>
                <a:latin typeface="Lucida Sans" panose="020B0602030504020204" pitchFamily="34" charset="0"/>
              </a:rPr>
              <a:t>t </a:t>
            </a:r>
            <a:r>
              <a:rPr lang="en-US" sz="1750" dirty="0">
                <a:solidFill>
                  <a:srgbClr val="0070C0"/>
                </a:solidFill>
                <a:latin typeface="Lucida Sans" panose="020B0602030504020204" pitchFamily="34" charset="0"/>
              </a:rPr>
              <a:t>to</a:t>
            </a:r>
            <a:r>
              <a:rPr lang="en-US" sz="1750" dirty="0">
                <a:solidFill>
                  <a:srgbClr val="C00000"/>
                </a:solidFill>
                <a:latin typeface="Lucida Sans" panose="020B0602030504020204" pitchFamily="34" charset="0"/>
              </a:rPr>
              <a:t> gi</a:t>
            </a:r>
            <a:r>
              <a:rPr lang="en-US" sz="1750" dirty="0">
                <a:solidFill>
                  <a:srgbClr val="FFC000"/>
                </a:solidFill>
                <a:latin typeface="Lucida Sans" panose="020B0602030504020204" pitchFamily="34" charset="0"/>
              </a:rPr>
              <a:t>ve</a:t>
            </a:r>
            <a:r>
              <a:rPr lang="en-US" sz="1750" dirty="0">
                <a:solidFill>
                  <a:srgbClr val="C00000"/>
                </a:solidFill>
                <a:latin typeface="Lucida Sans" panose="020B0602030504020204" pitchFamily="34" charset="0"/>
              </a:rPr>
              <a:t> them?" M</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c</a:t>
            </a:r>
            <a:r>
              <a:rPr lang="en-US" sz="1750" dirty="0">
                <a:solidFill>
                  <a:srgbClr val="00B050"/>
                </a:solidFill>
                <a:latin typeface="Lucida Sans" panose="020B0602030504020204" pitchFamily="34" charset="0"/>
              </a:rPr>
              <a:t>omb</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 ask</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a:t>
            </a:r>
          </a:p>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dirty="0">
                <a:solidFill>
                  <a:srgbClr val="0070C0"/>
                </a:solidFill>
                <a:latin typeface="Lucida Sans" panose="020B0602030504020204" pitchFamily="34" charset="0"/>
              </a:rPr>
              <a:t>A</a:t>
            </a:r>
            <a:r>
              <a:rPr lang="en-US" sz="1750" dirty="0">
                <a:solidFill>
                  <a:srgbClr val="C00000"/>
                </a:solidFill>
                <a:latin typeface="Lucida Sans" panose="020B0602030504020204" pitchFamily="34" charset="0"/>
              </a:rPr>
              <a:t> </a:t>
            </a:r>
            <a:r>
              <a:rPr lang="en-US" sz="1750" dirty="0">
                <a:solidFill>
                  <a:srgbClr val="FFC000"/>
                </a:solidFill>
                <a:latin typeface="Lucida Sans" panose="020B0602030504020204" pitchFamily="34" charset="0"/>
              </a:rPr>
              <a:t>qu</a:t>
            </a:r>
            <a:r>
              <a:rPr lang="en-US" sz="1750" dirty="0">
                <a:solidFill>
                  <a:srgbClr val="C00000"/>
                </a:solidFill>
                <a:latin typeface="Lucida Sans" panose="020B0602030504020204" pitchFamily="34" charset="0"/>
              </a:rPr>
              <a:t>id </a:t>
            </a:r>
            <a:r>
              <a:rPr lang="en-US" sz="1750" dirty="0">
                <a:solidFill>
                  <a:srgbClr val="0070C0"/>
                </a:solidFill>
                <a:latin typeface="Lucida Sans" panose="020B0602030504020204" pitchFamily="34" charset="0"/>
              </a:rPr>
              <a:t>would be </a:t>
            </a:r>
            <a:r>
              <a:rPr lang="en-US" sz="1750" dirty="0">
                <a:solidFill>
                  <a:srgbClr val="C00000"/>
                </a:solidFill>
                <a:latin typeface="Lucida Sans" panose="020B0602030504020204" pitchFamily="34" charset="0"/>
              </a:rPr>
              <a:t>plent</a:t>
            </a:r>
            <a:r>
              <a:rPr lang="en-US" sz="1750" dirty="0">
                <a:solidFill>
                  <a:srgbClr val="00B050"/>
                </a:solidFill>
                <a:latin typeface="Lucida Sans" panose="020B0602030504020204" pitchFamily="34" charset="0"/>
              </a:rPr>
              <a:t>y</a:t>
            </a:r>
            <a:r>
              <a:rPr lang="en-US" sz="1750" dirty="0">
                <a:solidFill>
                  <a:srgbClr val="C00000"/>
                </a:solidFill>
                <a:latin typeface="Lucida Sans" panose="020B0602030504020204" pitchFamily="34" charset="0"/>
              </a:rPr>
              <a:t>," Wils</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n t</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ld him. "Y</a:t>
            </a:r>
            <a:r>
              <a:rPr lang="en-US" sz="1750" dirty="0">
                <a:solidFill>
                  <a:srgbClr val="00B050"/>
                </a:solidFill>
                <a:latin typeface="Lucida Sans" panose="020B0602030504020204" pitchFamily="34" charset="0"/>
              </a:rPr>
              <a:t>ou</a:t>
            </a:r>
            <a:r>
              <a:rPr lang="en-US" sz="1750" dirty="0">
                <a:solidFill>
                  <a:srgbClr val="C00000"/>
                </a:solidFill>
                <a:latin typeface="Lucida Sans" panose="020B0602030504020204" pitchFamily="34" charset="0"/>
              </a:rPr>
              <a:t> d</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n't want t</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 sp</a:t>
            </a:r>
            <a:r>
              <a:rPr lang="en-US" sz="1750" dirty="0">
                <a:solidFill>
                  <a:srgbClr val="00B050"/>
                </a:solidFill>
                <a:latin typeface="Lucida Sans" panose="020B0602030504020204" pitchFamily="34" charset="0"/>
              </a:rPr>
              <a:t>oi</a:t>
            </a:r>
            <a:r>
              <a:rPr lang="en-US" sz="1750" dirty="0">
                <a:solidFill>
                  <a:srgbClr val="C00000"/>
                </a:solidFill>
                <a:latin typeface="Lucida Sans" panose="020B0602030504020204" pitchFamily="34" charset="0"/>
              </a:rPr>
              <a:t>l them."</a:t>
            </a:r>
          </a:p>
          <a:p>
            <a:pPr marL="0" indent="0">
              <a:spcBef>
                <a:spcPts val="0"/>
              </a:spcBef>
              <a:spcAft>
                <a:spcPts val="400"/>
              </a:spcAft>
              <a:buNone/>
            </a:pPr>
            <a:r>
              <a:rPr lang="en-US" sz="1750" dirty="0">
                <a:solidFill>
                  <a:srgbClr val="C00000"/>
                </a:solidFill>
                <a:latin typeface="Lucida Sans" panose="020B0602030504020204" pitchFamily="34" charset="0"/>
              </a:rPr>
              <a:t>"Wi</a:t>
            </a:r>
            <a:r>
              <a:rPr lang="en-US" sz="1750" dirty="0">
                <a:solidFill>
                  <a:srgbClr val="FFC000"/>
                </a:solidFill>
                <a:latin typeface="Lucida Sans" panose="020B0602030504020204" pitchFamily="34" charset="0"/>
              </a:rPr>
              <a:t>ll</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h</a:t>
            </a:r>
            <a:r>
              <a:rPr lang="en-US" sz="1750" dirty="0">
                <a:solidFill>
                  <a:srgbClr val="000000"/>
                </a:solidFill>
                <a:latin typeface="Lucida Sans" panose="020B0602030504020204" pitchFamily="34" charset="0"/>
              </a:rPr>
              <a:t>ea</a:t>
            </a:r>
            <a:r>
              <a:rPr lang="en-US" sz="1750" dirty="0">
                <a:solidFill>
                  <a:srgbClr val="C00000"/>
                </a:solidFill>
                <a:latin typeface="Lucida Sans" panose="020B0602030504020204" pitchFamily="34" charset="0"/>
              </a:rPr>
              <a:t>dman distribute it?"</a:t>
            </a:r>
          </a:p>
          <a:p>
            <a:pPr marL="0" indent="0">
              <a:spcBef>
                <a:spcPts val="0"/>
              </a:spcBef>
              <a:spcAft>
                <a:spcPts val="400"/>
              </a:spcAft>
              <a:buNone/>
            </a:pPr>
            <a:r>
              <a:rPr lang="en-US" sz="1750" dirty="0">
                <a:solidFill>
                  <a:srgbClr val="C00000"/>
                </a:solidFill>
                <a:latin typeface="Lucida Sans" panose="020B0602030504020204" pitchFamily="34" charset="0"/>
              </a:rPr>
              <a:t>"Abs</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lutel</a:t>
            </a:r>
            <a:r>
              <a:rPr lang="en-US" sz="1750" dirty="0">
                <a:solidFill>
                  <a:srgbClr val="00B050"/>
                </a:solidFill>
                <a:latin typeface="Lucida Sans" panose="020B0602030504020204" pitchFamily="34" charset="0"/>
              </a:rPr>
              <a:t>y</a:t>
            </a:r>
            <a:r>
              <a:rPr lang="en-US" sz="1750" dirty="0">
                <a:solidFill>
                  <a:srgbClr val="C00000"/>
                </a:solidFill>
                <a:latin typeface="Lucida Sans" panose="020B0602030504020204" pitchFamily="34" charset="0"/>
              </a:rPr>
              <a:t>."</a:t>
            </a:r>
          </a:p>
          <a:p>
            <a:pPr marL="0" indent="0">
              <a:spcBef>
                <a:spcPts val="0"/>
              </a:spcBef>
              <a:spcAft>
                <a:spcPts val="400"/>
              </a:spcAft>
              <a:buNone/>
            </a:pPr>
            <a:r>
              <a:rPr lang="en-US" sz="1750" dirty="0">
                <a:solidFill>
                  <a:srgbClr val="C00000"/>
                </a:solidFill>
                <a:latin typeface="Lucida Sans" panose="020B0602030504020204" pitchFamily="34" charset="0"/>
              </a:rPr>
              <a:t>Fran</a:t>
            </a:r>
            <a:r>
              <a:rPr lang="en-US" sz="1750" dirty="0">
                <a:solidFill>
                  <a:srgbClr val="FFC000"/>
                </a:solidFill>
                <a:latin typeface="Lucida Sans" panose="020B0602030504020204" pitchFamily="34" charset="0"/>
              </a:rPr>
              <a:t>c</a:t>
            </a:r>
            <a:r>
              <a:rPr lang="en-US" sz="1750" dirty="0">
                <a:solidFill>
                  <a:srgbClr val="C00000"/>
                </a:solidFill>
                <a:latin typeface="Lucida Sans" panose="020B0602030504020204" pitchFamily="34" charset="0"/>
              </a:rPr>
              <a:t>is M</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c</a:t>
            </a:r>
            <a:r>
              <a:rPr lang="en-US" sz="1750" dirty="0">
                <a:solidFill>
                  <a:srgbClr val="00B050"/>
                </a:solidFill>
                <a:latin typeface="Lucida Sans" panose="020B0602030504020204" pitchFamily="34" charset="0"/>
              </a:rPr>
              <a:t>omb</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 had, half an </a:t>
            </a:r>
            <a:r>
              <a:rPr lang="en-US" sz="1750" dirty="0">
                <a:solidFill>
                  <a:srgbClr val="000000"/>
                </a:solidFill>
                <a:latin typeface="Lucida Sans" panose="020B0602030504020204" pitchFamily="34" charset="0"/>
              </a:rPr>
              <a:t>h</a:t>
            </a:r>
            <a:r>
              <a:rPr lang="en-US" sz="1750" dirty="0">
                <a:solidFill>
                  <a:srgbClr val="FFC000"/>
                </a:solidFill>
                <a:latin typeface="Lucida Sans" panose="020B0602030504020204" pitchFamily="34" charset="0"/>
              </a:rPr>
              <a:t>ou</a:t>
            </a:r>
            <a:r>
              <a:rPr lang="en-US" sz="1750" dirty="0">
                <a:solidFill>
                  <a:srgbClr val="C00000"/>
                </a:solidFill>
                <a:latin typeface="Lucida Sans" panose="020B0602030504020204" pitchFamily="34" charset="0"/>
              </a:rPr>
              <a:t>r b</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fore, b</a:t>
            </a:r>
            <a:r>
              <a:rPr lang="en-US" sz="1750" dirty="0">
                <a:solidFill>
                  <a:srgbClr val="000000"/>
                </a:solidFill>
                <a:latin typeface="Lucida Sans" panose="020B0602030504020204" pitchFamily="34" charset="0"/>
              </a:rPr>
              <a:t>ee</a:t>
            </a:r>
            <a:r>
              <a:rPr lang="en-US" sz="1750" dirty="0">
                <a:solidFill>
                  <a:srgbClr val="C00000"/>
                </a:solidFill>
                <a:latin typeface="Lucida Sans" panose="020B0602030504020204" pitchFamily="34" charset="0"/>
              </a:rPr>
              <a:t>n c</a:t>
            </a:r>
            <a:r>
              <a:rPr lang="en-US" sz="1750" dirty="0">
                <a:solidFill>
                  <a:srgbClr val="00B050"/>
                </a:solidFill>
                <a:latin typeface="Lucida Sans" panose="020B0602030504020204" pitchFamily="34" charset="0"/>
              </a:rPr>
              <a:t>ar</a:t>
            </a:r>
            <a:r>
              <a:rPr lang="en-US" sz="1750" dirty="0">
                <a:solidFill>
                  <a:srgbClr val="C00000"/>
                </a:solidFill>
                <a:latin typeface="Lucida Sans" panose="020B0602030504020204" pitchFamily="34" charset="0"/>
              </a:rPr>
              <a:t>r</a:t>
            </a:r>
            <a:r>
              <a:rPr lang="en-US" sz="1750" dirty="0">
                <a:solidFill>
                  <a:srgbClr val="00B050"/>
                </a:solidFill>
                <a:latin typeface="Lucida Sans" panose="020B0602030504020204" pitchFamily="34" charset="0"/>
              </a:rPr>
              <a:t>i</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to</a:t>
            </a:r>
            <a:r>
              <a:rPr lang="en-US" sz="1750" dirty="0">
                <a:solidFill>
                  <a:srgbClr val="C00000"/>
                </a:solidFill>
                <a:latin typeface="Lucida Sans" panose="020B0602030504020204" pitchFamily="34" charset="0"/>
              </a:rPr>
              <a:t> his tent fr</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m </a:t>
            </a:r>
            <a:r>
              <a:rPr lang="en-US" sz="1750" dirty="0">
                <a:solidFill>
                  <a:srgbClr val="0070C0"/>
                </a:solidFill>
                <a:latin typeface="Lucida Sans" panose="020B0602030504020204" pitchFamily="34" charset="0"/>
              </a:rPr>
              <a:t>the </a:t>
            </a:r>
            <a:r>
              <a:rPr lang="en-US" sz="1750" dirty="0">
                <a:solidFill>
                  <a:srgbClr val="C00000"/>
                </a:solidFill>
                <a:latin typeface="Lucida Sans" panose="020B0602030504020204" pitchFamily="34" charset="0"/>
              </a:rPr>
              <a:t>ed</a:t>
            </a:r>
            <a:r>
              <a:rPr lang="en-US" sz="1750" dirty="0">
                <a:solidFill>
                  <a:srgbClr val="FFC000"/>
                </a:solidFill>
                <a:latin typeface="Lucida Sans" panose="020B0602030504020204" pitchFamily="34" charset="0"/>
              </a:rPr>
              <a:t>ge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of</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camp in tr</a:t>
            </a:r>
            <a:r>
              <a:rPr lang="en-US" sz="1750" dirty="0">
                <a:solidFill>
                  <a:srgbClr val="FFC000"/>
                </a:solidFill>
                <a:latin typeface="Lucida Sans" panose="020B0602030504020204" pitchFamily="34" charset="0"/>
              </a:rPr>
              <a:t>i</a:t>
            </a:r>
            <a:r>
              <a:rPr lang="en-US" sz="1750" dirty="0">
                <a:solidFill>
                  <a:srgbClr val="C00000"/>
                </a:solidFill>
                <a:latin typeface="Lucida Sans" panose="020B0602030504020204" pitchFamily="34" charset="0"/>
              </a:rPr>
              <a:t>um</a:t>
            </a:r>
            <a:r>
              <a:rPr lang="en-US" sz="1750" dirty="0">
                <a:solidFill>
                  <a:srgbClr val="00B050"/>
                </a:solidFill>
                <a:latin typeface="Lucida Sans" panose="020B0602030504020204" pitchFamily="34" charset="0"/>
              </a:rPr>
              <a:t>ph</a:t>
            </a:r>
            <a:r>
              <a:rPr lang="en-US" sz="1750" dirty="0">
                <a:solidFill>
                  <a:srgbClr val="C00000"/>
                </a:solidFill>
                <a:latin typeface="Lucida Sans" panose="020B0602030504020204" pitchFamily="34" charset="0"/>
              </a:rPr>
              <a:t> on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rms and sh</a:t>
            </a:r>
            <a:r>
              <a:rPr lang="en-US" sz="1750" dirty="0">
                <a:solidFill>
                  <a:srgbClr val="FFC000"/>
                </a:solidFill>
                <a:latin typeface="Lucida Sans" panose="020B0602030504020204" pitchFamily="34" charset="0"/>
              </a:rPr>
              <a:t>ou</a:t>
            </a:r>
            <a:r>
              <a:rPr lang="en-US" sz="1750" dirty="0">
                <a:solidFill>
                  <a:srgbClr val="C00000"/>
                </a:solidFill>
                <a:latin typeface="Lucida Sans" panose="020B0602030504020204" pitchFamily="34" charset="0"/>
              </a:rPr>
              <a:t>ld</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 </a:t>
            </a:r>
            <a:r>
              <a:rPr lang="en-US" sz="1750" dirty="0">
                <a:solidFill>
                  <a:srgbClr val="00B050"/>
                </a:solidFill>
                <a:latin typeface="Lucida Sans" panose="020B0602030504020204" pitchFamily="34" charset="0"/>
              </a:rPr>
              <a:t>o</a:t>
            </a:r>
            <a:r>
              <a:rPr lang="en-US" sz="1750" dirty="0">
                <a:solidFill>
                  <a:srgbClr val="000000"/>
                </a:solidFill>
                <a:latin typeface="Lucida Sans" panose="020B0602030504020204" pitchFamily="34" charset="0"/>
              </a:rPr>
              <a:t>f</a:t>
            </a:r>
            <a:r>
              <a:rPr lang="en-US" sz="1750" dirty="0">
                <a:solidFill>
                  <a:srgbClr val="C00000"/>
                </a:solidFill>
                <a:latin typeface="Lucida Sans" panose="020B0602030504020204" pitchFamily="34" charset="0"/>
              </a:rPr>
              <a:t>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c</a:t>
            </a:r>
            <a:r>
              <a:rPr lang="en-US" sz="1750" dirty="0">
                <a:solidFill>
                  <a:srgbClr val="FFC000"/>
                </a:solidFill>
                <a:latin typeface="Lucida Sans" panose="020B0602030504020204" pitchFamily="34" charset="0"/>
              </a:rPr>
              <a:t>oo</a:t>
            </a:r>
            <a:r>
              <a:rPr lang="en-US" sz="1750" dirty="0">
                <a:solidFill>
                  <a:srgbClr val="C00000"/>
                </a:solidFill>
                <a:latin typeface="Lucida Sans" panose="020B0602030504020204" pitchFamily="34" charset="0"/>
              </a:rPr>
              <a:t>k,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n</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l b</a:t>
            </a:r>
            <a:r>
              <a:rPr lang="en-US" sz="1750" dirty="0">
                <a:solidFill>
                  <a:srgbClr val="00B050"/>
                </a:solidFill>
                <a:latin typeface="Lucida Sans" panose="020B0602030504020204" pitchFamily="34" charset="0"/>
              </a:rPr>
              <a:t>oy</a:t>
            </a:r>
            <a:r>
              <a:rPr lang="en-US" sz="1750" dirty="0">
                <a:solidFill>
                  <a:srgbClr val="C00000"/>
                </a:solidFill>
                <a:latin typeface="Lucida Sans" panose="020B0602030504020204" pitchFamily="34" charset="0"/>
              </a:rPr>
              <a:t>s,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ski</a:t>
            </a:r>
            <a:r>
              <a:rPr lang="en-US" sz="1750" dirty="0">
                <a:solidFill>
                  <a:srgbClr val="FFC000"/>
                </a:solidFill>
                <a:latin typeface="Lucida Sans" panose="020B0602030504020204" pitchFamily="34" charset="0"/>
              </a:rPr>
              <a:t>nner</a:t>
            </a:r>
            <a:r>
              <a:rPr lang="en-US" sz="1750" dirty="0">
                <a:solidFill>
                  <a:srgbClr val="C00000"/>
                </a:solidFill>
                <a:latin typeface="Lucida Sans" panose="020B0602030504020204" pitchFamily="34" charset="0"/>
              </a:rPr>
              <a:t> and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gun-b</a:t>
            </a:r>
            <a:r>
              <a:rPr lang="en-US" sz="1750" dirty="0">
                <a:solidFill>
                  <a:srgbClr val="00B050"/>
                </a:solidFill>
                <a:latin typeface="Lucida Sans" panose="020B0602030504020204" pitchFamily="34" charset="0"/>
              </a:rPr>
              <a:t>ea</a:t>
            </a:r>
            <a:r>
              <a:rPr lang="en-US" sz="1750" dirty="0">
                <a:solidFill>
                  <a:srgbClr val="C00000"/>
                </a:solidFill>
                <a:latin typeface="Lucida Sans" panose="020B0602030504020204" pitchFamily="34" charset="0"/>
              </a:rPr>
              <a:t>r</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 had t</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ken n</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ar</a:t>
            </a:r>
            <a:r>
              <a:rPr lang="en-US" sz="1750" dirty="0">
                <a:solidFill>
                  <a:srgbClr val="C00000"/>
                </a:solidFill>
                <a:latin typeface="Lucida Sans" panose="020B0602030504020204" pitchFamily="34" charset="0"/>
              </a:rPr>
              <a:t>t in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dem</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nstr</a:t>
            </a:r>
            <a:r>
              <a:rPr lang="en-US" sz="1750" dirty="0">
                <a:solidFill>
                  <a:srgbClr val="00B050"/>
                </a:solidFill>
                <a:latin typeface="Lucida Sans" panose="020B0602030504020204" pitchFamily="34" charset="0"/>
              </a:rPr>
              <a:t>ation</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When the</a:t>
            </a:r>
            <a:r>
              <a:rPr lang="en-US" sz="1750" dirty="0">
                <a:solidFill>
                  <a:srgbClr val="C00000"/>
                </a:solidFill>
                <a:latin typeface="Lucida Sans" panose="020B0602030504020204" pitchFamily="34" charset="0"/>
              </a:rPr>
              <a:t> n</a:t>
            </a:r>
            <a:r>
              <a:rPr lang="en-US" sz="1750"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ti</a:t>
            </a:r>
            <a:r>
              <a:rPr lang="en-US" sz="1750" dirty="0">
                <a:solidFill>
                  <a:srgbClr val="FFC000"/>
                </a:solidFill>
                <a:latin typeface="Lucida Sans" panose="020B0602030504020204" pitchFamily="34" charset="0"/>
              </a:rPr>
              <a:t>ve</a:t>
            </a:r>
            <a:r>
              <a:rPr lang="en-US" sz="1750" dirty="0">
                <a:solidFill>
                  <a:srgbClr val="C00000"/>
                </a:solidFill>
                <a:latin typeface="Lucida Sans" panose="020B0602030504020204" pitchFamily="34" charset="0"/>
              </a:rPr>
              <a:t> b</a:t>
            </a:r>
            <a:r>
              <a:rPr lang="en-US" sz="1750" dirty="0">
                <a:solidFill>
                  <a:srgbClr val="00B050"/>
                </a:solidFill>
                <a:latin typeface="Lucida Sans" panose="020B0602030504020204" pitchFamily="34" charset="0"/>
              </a:rPr>
              <a:t>oy</a:t>
            </a:r>
            <a:r>
              <a:rPr lang="en-US" sz="1750" dirty="0">
                <a:solidFill>
                  <a:srgbClr val="C00000"/>
                </a:solidFill>
                <a:latin typeface="Lucida Sans" panose="020B0602030504020204" pitchFamily="34" charset="0"/>
              </a:rPr>
              <a:t>s p</a:t>
            </a:r>
            <a:r>
              <a:rPr lang="en-US" sz="1750" dirty="0">
                <a:solidFill>
                  <a:srgbClr val="000000"/>
                </a:solidFill>
                <a:latin typeface="Lucida Sans" panose="020B0602030504020204" pitchFamily="34" charset="0"/>
              </a:rPr>
              <a:t>u</a:t>
            </a:r>
            <a:r>
              <a:rPr lang="en-US" sz="1750" dirty="0">
                <a:solidFill>
                  <a:srgbClr val="C00000"/>
                </a:solidFill>
                <a:latin typeface="Lucida Sans" panose="020B0602030504020204" pitchFamily="34" charset="0"/>
              </a:rPr>
              <a:t>t him d</a:t>
            </a:r>
            <a:r>
              <a:rPr lang="en-US" sz="1750" dirty="0">
                <a:solidFill>
                  <a:srgbClr val="00B050"/>
                </a:solidFill>
                <a:latin typeface="Lucida Sans" panose="020B0602030504020204" pitchFamily="34" charset="0"/>
              </a:rPr>
              <a:t>ow</a:t>
            </a:r>
            <a:r>
              <a:rPr lang="en-US" sz="1750" dirty="0">
                <a:solidFill>
                  <a:srgbClr val="C00000"/>
                </a:solidFill>
                <a:latin typeface="Lucida Sans" panose="020B0602030504020204" pitchFamily="34" charset="0"/>
              </a:rPr>
              <a:t>n at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d</a:t>
            </a:r>
            <a:r>
              <a:rPr lang="en-US" sz="1750" dirty="0">
                <a:solidFill>
                  <a:srgbClr val="00B050"/>
                </a:solidFill>
                <a:latin typeface="Lucida Sans" panose="020B0602030504020204" pitchFamily="34" charset="0"/>
              </a:rPr>
              <a:t>o</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of</a:t>
            </a:r>
            <a:r>
              <a:rPr lang="en-US" sz="1750" dirty="0">
                <a:solidFill>
                  <a:srgbClr val="C00000"/>
                </a:solidFill>
                <a:latin typeface="Lucida Sans" panose="020B0602030504020204" pitchFamily="34" charset="0"/>
              </a:rPr>
              <a:t> his tent, h</a:t>
            </a:r>
            <a:r>
              <a:rPr lang="en-US" sz="1750" dirty="0">
                <a:solidFill>
                  <a:srgbClr val="00B050"/>
                </a:solidFill>
                <a:latin typeface="Lucida Sans" panose="020B0602030504020204" pitchFamily="34" charset="0"/>
              </a:rPr>
              <a:t>e</a:t>
            </a:r>
            <a:r>
              <a:rPr lang="en-US" sz="1750" dirty="0">
                <a:solidFill>
                  <a:srgbClr val="C00000"/>
                </a:solidFill>
                <a:latin typeface="Lucida Sans" panose="020B0602030504020204" pitchFamily="34" charset="0"/>
              </a:rPr>
              <a:t> had sh</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ken </a:t>
            </a:r>
            <a:r>
              <a:rPr lang="en-US" sz="1750" dirty="0">
                <a:solidFill>
                  <a:srgbClr val="00B050"/>
                </a:solidFill>
                <a:latin typeface="Lucida Sans" panose="020B0602030504020204" pitchFamily="34" charset="0"/>
              </a:rPr>
              <a:t>al</a:t>
            </a:r>
            <a:r>
              <a:rPr lang="en-US" sz="1750" dirty="0">
                <a:solidFill>
                  <a:srgbClr val="C00000"/>
                </a:solidFill>
                <a:latin typeface="Lucida Sans" panose="020B0602030504020204" pitchFamily="34" charset="0"/>
              </a:rPr>
              <a:t>l </a:t>
            </a:r>
            <a:r>
              <a:rPr lang="en-US" sz="1750" dirty="0">
                <a:solidFill>
                  <a:srgbClr val="0070C0"/>
                </a:solidFill>
                <a:latin typeface="Lucida Sans" panose="020B0602030504020204" pitchFamily="34" charset="0"/>
              </a:rPr>
              <a:t>their </a:t>
            </a:r>
            <a:r>
              <a:rPr lang="en-US" sz="1750" dirty="0">
                <a:solidFill>
                  <a:srgbClr val="C00000"/>
                </a:solidFill>
                <a:latin typeface="Lucida Sans" panose="020B0602030504020204" pitchFamily="34" charset="0"/>
              </a:rPr>
              <a:t>hands, r</a:t>
            </a:r>
            <a:r>
              <a:rPr lang="en-US" sz="1750" dirty="0">
                <a:solidFill>
                  <a:srgbClr val="00B050"/>
                </a:solidFill>
                <a:latin typeface="Lucida Sans" panose="020B0602030504020204" pitchFamily="34" charset="0"/>
              </a:rPr>
              <a:t>e</a:t>
            </a:r>
            <a:r>
              <a:rPr lang="en-US" sz="1750" dirty="0">
                <a:solidFill>
                  <a:srgbClr val="FFC000"/>
                </a:solidFill>
                <a:latin typeface="Lucida Sans" panose="020B0602030504020204" pitchFamily="34" charset="0"/>
              </a:rPr>
              <a:t>ce</a:t>
            </a:r>
            <a:r>
              <a:rPr lang="en-US" sz="1750" dirty="0">
                <a:solidFill>
                  <a:srgbClr val="00B050"/>
                </a:solidFill>
                <a:latin typeface="Lucida Sans" panose="020B0602030504020204" pitchFamily="34" charset="0"/>
              </a:rPr>
              <a:t>i</a:t>
            </a:r>
            <a:r>
              <a:rPr lang="en-US" sz="1750" dirty="0">
                <a:solidFill>
                  <a:srgbClr val="C00000"/>
                </a:solidFill>
                <a:latin typeface="Lucida Sans" panose="020B0602030504020204" pitchFamily="34" charset="0"/>
              </a:rPr>
              <a:t>v</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their </a:t>
            </a:r>
            <a:r>
              <a:rPr lang="en-US" sz="1750" dirty="0">
                <a:solidFill>
                  <a:srgbClr val="C00000"/>
                </a:solidFill>
                <a:latin typeface="Lucida Sans" panose="020B0602030504020204" pitchFamily="34" charset="0"/>
              </a:rPr>
              <a:t>c</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ngrat</a:t>
            </a:r>
            <a:r>
              <a:rPr lang="en-US" sz="1750" dirty="0">
                <a:solidFill>
                  <a:srgbClr val="00B050"/>
                </a:solidFill>
                <a:latin typeface="Lucida Sans" panose="020B0602030504020204" pitchFamily="34" charset="0"/>
              </a:rPr>
              <a:t>u</a:t>
            </a:r>
            <a:r>
              <a:rPr lang="en-US" sz="1750" dirty="0">
                <a:solidFill>
                  <a:srgbClr val="C00000"/>
                </a:solidFill>
                <a:latin typeface="Lucida Sans" panose="020B0602030504020204" pitchFamily="34" charset="0"/>
              </a:rPr>
              <a:t>l</a:t>
            </a:r>
            <a:r>
              <a:rPr lang="en-US" sz="1750" dirty="0">
                <a:solidFill>
                  <a:srgbClr val="00B050"/>
                </a:solidFill>
                <a:latin typeface="Lucida Sans" panose="020B0602030504020204" pitchFamily="34" charset="0"/>
              </a:rPr>
              <a:t>ation</a:t>
            </a:r>
            <a:r>
              <a:rPr lang="en-US" sz="1750" dirty="0">
                <a:solidFill>
                  <a:srgbClr val="C00000"/>
                </a:solidFill>
                <a:latin typeface="Lucida Sans" panose="020B0602030504020204" pitchFamily="34" charset="0"/>
              </a:rPr>
              <a:t>s, and then gon</a:t>
            </a:r>
            <a:r>
              <a:rPr lang="en-US" sz="1750" dirty="0">
                <a:solidFill>
                  <a:srgbClr val="000000"/>
                </a:solidFill>
                <a:latin typeface="Lucida Sans" panose="020B0602030504020204" pitchFamily="34" charset="0"/>
              </a:rPr>
              <a:t>e</a:t>
            </a:r>
            <a:r>
              <a:rPr lang="en-US" sz="1750" dirty="0">
                <a:solidFill>
                  <a:srgbClr val="C00000"/>
                </a:solidFill>
                <a:latin typeface="Lucida Sans" panose="020B0602030504020204" pitchFamily="34" charset="0"/>
              </a:rPr>
              <a:t> int</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tent and sat on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bed until his wife came in. </a:t>
            </a:r>
            <a:r>
              <a:rPr lang="en-US" sz="1750" dirty="0">
                <a:solidFill>
                  <a:srgbClr val="0070C0"/>
                </a:solidFill>
                <a:latin typeface="Lucida Sans" panose="020B0602030504020204" pitchFamily="34" charset="0"/>
              </a:rPr>
              <a:t>She</a:t>
            </a:r>
            <a:r>
              <a:rPr lang="en-US" sz="1750" dirty="0">
                <a:solidFill>
                  <a:srgbClr val="C00000"/>
                </a:solidFill>
                <a:latin typeface="Lucida Sans" panose="020B0602030504020204" pitchFamily="34" charset="0"/>
              </a:rPr>
              <a:t> did not sp</a:t>
            </a:r>
            <a:r>
              <a:rPr lang="en-US" sz="1750" dirty="0">
                <a:solidFill>
                  <a:srgbClr val="000000"/>
                </a:solidFill>
                <a:latin typeface="Lucida Sans" panose="020B0602030504020204" pitchFamily="34" charset="0"/>
              </a:rPr>
              <a:t>ea</a:t>
            </a:r>
            <a:r>
              <a:rPr lang="en-US" sz="1750" dirty="0">
                <a:solidFill>
                  <a:srgbClr val="C00000"/>
                </a:solidFill>
                <a:latin typeface="Lucida Sans" panose="020B0602030504020204" pitchFamily="34" charset="0"/>
              </a:rPr>
              <a:t>k </a:t>
            </a:r>
            <a:r>
              <a:rPr lang="en-US" sz="1750" dirty="0">
                <a:solidFill>
                  <a:srgbClr val="0070C0"/>
                </a:solidFill>
                <a:latin typeface="Lucida Sans" panose="020B0602030504020204" pitchFamily="34" charset="0"/>
              </a:rPr>
              <a:t>to </a:t>
            </a:r>
            <a:r>
              <a:rPr lang="en-US" sz="1750" dirty="0">
                <a:solidFill>
                  <a:srgbClr val="C00000"/>
                </a:solidFill>
                <a:latin typeface="Lucida Sans" panose="020B0602030504020204" pitchFamily="34" charset="0"/>
              </a:rPr>
              <a:t>him </a:t>
            </a:r>
            <a:r>
              <a:rPr lang="en-US" sz="1750" dirty="0">
                <a:solidFill>
                  <a:srgbClr val="FFC000"/>
                </a:solidFill>
                <a:latin typeface="Lucida Sans" panose="020B0602030504020204" pitchFamily="34" charset="0"/>
              </a:rPr>
              <a:t>wh</a:t>
            </a:r>
            <a:r>
              <a:rPr lang="en-US" sz="1750" dirty="0">
                <a:solidFill>
                  <a:srgbClr val="C00000"/>
                </a:solidFill>
                <a:latin typeface="Lucida Sans" panose="020B0602030504020204" pitchFamily="34" charset="0"/>
              </a:rPr>
              <a:t>en </a:t>
            </a:r>
            <a:r>
              <a:rPr lang="en-US" sz="1750" dirty="0">
                <a:solidFill>
                  <a:srgbClr val="0070C0"/>
                </a:solidFill>
                <a:latin typeface="Lucida Sans" panose="020B0602030504020204" pitchFamily="34" charset="0"/>
              </a:rPr>
              <a:t>she</a:t>
            </a:r>
            <a:r>
              <a:rPr lang="en-US" sz="1750" dirty="0">
                <a:solidFill>
                  <a:srgbClr val="C00000"/>
                </a:solidFill>
                <a:latin typeface="Lucida Sans" panose="020B0602030504020204" pitchFamily="34" charset="0"/>
              </a:rPr>
              <a:t> came in and 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left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tent at </a:t>
            </a:r>
            <a:r>
              <a:rPr lang="en-US" sz="1750" dirty="0">
                <a:solidFill>
                  <a:srgbClr val="0070C0"/>
                </a:solidFill>
                <a:latin typeface="Lucida Sans" panose="020B0602030504020204" pitchFamily="34" charset="0"/>
              </a:rPr>
              <a:t>once to </a:t>
            </a:r>
            <a:r>
              <a:rPr lang="en-US" sz="1750" dirty="0">
                <a:solidFill>
                  <a:srgbClr val="C00000"/>
                </a:solidFill>
                <a:latin typeface="Lucida Sans" panose="020B0602030504020204" pitchFamily="34" charset="0"/>
              </a:rPr>
              <a:t>w</a:t>
            </a:r>
            <a:r>
              <a:rPr lang="en-US" sz="1750" dirty="0">
                <a:solidFill>
                  <a:srgbClr val="000000"/>
                </a:solidFill>
                <a:latin typeface="Lucida Sans" panose="020B0602030504020204" pitchFamily="34" charset="0"/>
              </a:rPr>
              <a:t>a</a:t>
            </a:r>
            <a:r>
              <a:rPr lang="en-US" sz="1750" dirty="0">
                <a:solidFill>
                  <a:srgbClr val="C00000"/>
                </a:solidFill>
                <a:latin typeface="Lucida Sans" panose="020B0602030504020204" pitchFamily="34" charset="0"/>
              </a:rPr>
              <a:t>sh his fa</a:t>
            </a:r>
            <a:r>
              <a:rPr lang="en-US" sz="1750" dirty="0">
                <a:solidFill>
                  <a:srgbClr val="FFC000"/>
                </a:solidFill>
                <a:latin typeface="Lucida Sans" panose="020B0602030504020204" pitchFamily="34" charset="0"/>
              </a:rPr>
              <a:t>c</a:t>
            </a:r>
            <a:r>
              <a:rPr lang="en-US" sz="1750" dirty="0">
                <a:solidFill>
                  <a:srgbClr val="C00000"/>
                </a:solidFill>
                <a:latin typeface="Lucida Sans" panose="020B0602030504020204" pitchFamily="34" charset="0"/>
              </a:rPr>
              <a:t>e and hands in th</a:t>
            </a:r>
            <a:r>
              <a:rPr lang="en-US" sz="1750" dirty="0">
                <a:solidFill>
                  <a:srgbClr val="FFC000"/>
                </a:solidFill>
                <a:latin typeface="Lucida Sans" panose="020B0602030504020204" pitchFamily="34" charset="0"/>
              </a:rPr>
              <a:t>e</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rgbClr val="00B050"/>
                </a:solidFill>
                <a:latin typeface="Lucida Sans" panose="020B0602030504020204" pitchFamily="34" charset="0"/>
              </a:rPr>
              <a:t>le</a:t>
            </a:r>
            <a:r>
              <a:rPr lang="en-US" sz="1750" dirty="0">
                <a:solidFill>
                  <a:srgbClr val="C00000"/>
                </a:solidFill>
                <a:latin typeface="Lucida Sans" panose="020B0602030504020204" pitchFamily="34" charset="0"/>
              </a:rPr>
              <a:t> w</a:t>
            </a:r>
            <a:r>
              <a:rPr lang="en-US" sz="1750" dirty="0">
                <a:solidFill>
                  <a:srgbClr val="000000"/>
                </a:solidFill>
                <a:latin typeface="Lucida Sans" panose="020B0602030504020204" pitchFamily="34" charset="0"/>
              </a:rPr>
              <a:t>a</a:t>
            </a:r>
            <a:r>
              <a:rPr lang="en-US" sz="1750" dirty="0">
                <a:solidFill>
                  <a:srgbClr val="C00000"/>
                </a:solidFill>
                <a:latin typeface="Lucida Sans" panose="020B0602030504020204" pitchFamily="34" charset="0"/>
              </a:rPr>
              <a:t>sh b</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sin </a:t>
            </a:r>
            <a:r>
              <a:rPr lang="en-US" sz="1750" dirty="0">
                <a:solidFill>
                  <a:srgbClr val="FFC000"/>
                </a:solidFill>
                <a:latin typeface="Lucida Sans" panose="020B0602030504020204" pitchFamily="34" charset="0"/>
              </a:rPr>
              <a:t>ou</a:t>
            </a:r>
            <a:r>
              <a:rPr lang="en-US" sz="1750" dirty="0">
                <a:solidFill>
                  <a:srgbClr val="C00000"/>
                </a:solidFill>
                <a:latin typeface="Lucida Sans" panose="020B0602030504020204" pitchFamily="34" charset="0"/>
              </a:rPr>
              <a:t>tside and g</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 </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v</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to</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d</a:t>
            </a:r>
            <a:r>
              <a:rPr lang="en-US" sz="1750" dirty="0">
                <a:solidFill>
                  <a:srgbClr val="00B050"/>
                </a:solidFill>
                <a:latin typeface="Lucida Sans" panose="020B0602030504020204" pitchFamily="34" charset="0"/>
              </a:rPr>
              <a:t>i</a:t>
            </a:r>
            <a:r>
              <a:rPr lang="en-US" sz="1750" dirty="0">
                <a:solidFill>
                  <a:srgbClr val="C00000"/>
                </a:solidFill>
                <a:latin typeface="Lucida Sans" panose="020B0602030504020204" pitchFamily="34" charset="0"/>
              </a:rPr>
              <a:t>n</a:t>
            </a:r>
            <a:r>
              <a:rPr lang="en-US" sz="1750" dirty="0">
                <a:solidFill>
                  <a:srgbClr val="000000"/>
                </a:solidFill>
                <a:latin typeface="Lucida Sans" panose="020B0602030504020204" pitchFamily="34" charset="0"/>
              </a:rPr>
              <a:t>i</a:t>
            </a:r>
            <a:r>
              <a:rPr lang="en-US" sz="1750" dirty="0">
                <a:solidFill>
                  <a:srgbClr val="C00000"/>
                </a:solidFill>
                <a:latin typeface="Lucida Sans" panose="020B0602030504020204" pitchFamily="34" charset="0"/>
              </a:rPr>
              <a:t>ng tent </a:t>
            </a:r>
            <a:r>
              <a:rPr lang="en-US" sz="1750" dirty="0">
                <a:solidFill>
                  <a:srgbClr val="0070C0"/>
                </a:solidFill>
                <a:latin typeface="Lucida Sans" panose="020B0602030504020204" pitchFamily="34" charset="0"/>
              </a:rPr>
              <a:t>to</a:t>
            </a:r>
            <a:r>
              <a:rPr lang="en-US" sz="1750" dirty="0">
                <a:solidFill>
                  <a:srgbClr val="C00000"/>
                </a:solidFill>
                <a:latin typeface="Lucida Sans" panose="020B0602030504020204" pitchFamily="34" charset="0"/>
              </a:rPr>
              <a:t> sit in </a:t>
            </a:r>
            <a:r>
              <a:rPr lang="en-US" sz="1750" dirty="0">
                <a:solidFill>
                  <a:srgbClr val="0070C0"/>
                </a:solidFill>
                <a:latin typeface="Lucida Sans" panose="020B0602030504020204" pitchFamily="34" charset="0"/>
              </a:rPr>
              <a:t>a</a:t>
            </a:r>
            <a:r>
              <a:rPr lang="en-US" sz="1750" dirty="0">
                <a:solidFill>
                  <a:srgbClr val="C00000"/>
                </a:solidFill>
                <a:latin typeface="Lucida Sans" panose="020B0602030504020204" pitchFamily="34" charset="0"/>
              </a:rPr>
              <a:t> c</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mf</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rgbClr val="00B050"/>
                </a:solidFill>
                <a:latin typeface="Lucida Sans" panose="020B0602030504020204" pitchFamily="34" charset="0"/>
              </a:rPr>
              <a:t>le</a:t>
            </a:r>
            <a:r>
              <a:rPr lang="en-US" sz="1750" dirty="0">
                <a:solidFill>
                  <a:srgbClr val="C00000"/>
                </a:solidFill>
                <a:latin typeface="Lucida Sans" panose="020B0602030504020204" pitchFamily="34" charset="0"/>
              </a:rPr>
              <a:t> canvas ch</a:t>
            </a:r>
            <a:r>
              <a:rPr lang="en-US" sz="1750" dirty="0">
                <a:solidFill>
                  <a:srgbClr val="00B050"/>
                </a:solidFill>
                <a:latin typeface="Lucida Sans" panose="020B0602030504020204" pitchFamily="34" charset="0"/>
              </a:rPr>
              <a:t>ai</a:t>
            </a:r>
            <a:r>
              <a:rPr lang="en-US" sz="1750" dirty="0">
                <a:solidFill>
                  <a:srgbClr val="C00000"/>
                </a:solidFill>
                <a:latin typeface="Lucida Sans" panose="020B0602030504020204" pitchFamily="34" charset="0"/>
              </a:rPr>
              <a:t>r in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breez</a:t>
            </a:r>
            <a:r>
              <a:rPr lang="en-US" sz="1750" dirty="0">
                <a:solidFill>
                  <a:srgbClr val="000000"/>
                </a:solidFill>
                <a:latin typeface="Lucida Sans" panose="020B0602030504020204" pitchFamily="34" charset="0"/>
              </a:rPr>
              <a:t>e</a:t>
            </a:r>
            <a:r>
              <a:rPr lang="en-US" sz="1750" dirty="0">
                <a:solidFill>
                  <a:srgbClr val="C00000"/>
                </a:solidFill>
                <a:latin typeface="Lucida Sans" panose="020B0602030504020204" pitchFamily="34" charset="0"/>
              </a:rPr>
              <a:t> and </a:t>
            </a:r>
            <a:r>
              <a:rPr lang="en-US" sz="1750" dirty="0">
                <a:solidFill>
                  <a:srgbClr val="0070C0"/>
                </a:solidFill>
                <a:latin typeface="Lucida Sans" panose="020B0602030504020204" pitchFamily="34" charset="0"/>
              </a:rPr>
              <a:t>the </a:t>
            </a:r>
            <a:r>
              <a:rPr lang="en-US" sz="1750" dirty="0">
                <a:solidFill>
                  <a:srgbClr val="C00000"/>
                </a:solidFill>
                <a:latin typeface="Lucida Sans" panose="020B0602030504020204" pitchFamily="34" charset="0"/>
              </a:rPr>
              <a:t>shade.</a:t>
            </a:r>
          </a:p>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dirty="0">
                <a:solidFill>
                  <a:srgbClr val="0070C0"/>
                </a:solidFill>
                <a:latin typeface="Lucida Sans" panose="020B0602030504020204" pitchFamily="34" charset="0"/>
              </a:rPr>
              <a:t>You've </a:t>
            </a:r>
            <a:r>
              <a:rPr lang="en-US" sz="1750" dirty="0">
                <a:solidFill>
                  <a:srgbClr val="C00000"/>
                </a:solidFill>
                <a:latin typeface="Lucida Sans" panose="020B0602030504020204" pitchFamily="34" charset="0"/>
              </a:rPr>
              <a:t>got </a:t>
            </a:r>
            <a:r>
              <a:rPr lang="en-US" sz="1750" dirty="0">
                <a:solidFill>
                  <a:srgbClr val="0070C0"/>
                </a:solidFill>
                <a:latin typeface="Lucida Sans" panose="020B0602030504020204" pitchFamily="34" charset="0"/>
              </a:rPr>
              <a:t>your</a:t>
            </a:r>
            <a:r>
              <a:rPr lang="en-US" sz="1750" dirty="0">
                <a:solidFill>
                  <a:srgbClr val="C00000"/>
                </a:solidFill>
                <a:latin typeface="Lucida Sans" panose="020B0602030504020204" pitchFamily="34" charset="0"/>
              </a:rPr>
              <a:t> l</a:t>
            </a:r>
            <a:r>
              <a:rPr lang="en-US" sz="1750" dirty="0">
                <a:solidFill>
                  <a:srgbClr val="00B050"/>
                </a:solidFill>
                <a:latin typeface="Lucida Sans" panose="020B0602030504020204" pitchFamily="34" charset="0"/>
              </a:rPr>
              <a:t>io</a:t>
            </a:r>
            <a:r>
              <a:rPr lang="en-US" sz="1750" dirty="0">
                <a:solidFill>
                  <a:srgbClr val="C00000"/>
                </a:solidFill>
                <a:latin typeface="Lucida Sans" panose="020B0602030504020204" pitchFamily="34" charset="0"/>
              </a:rPr>
              <a:t>n," Rob</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t Wils</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n </a:t>
            </a:r>
            <a:r>
              <a:rPr lang="en-US" sz="1750" dirty="0">
                <a:solidFill>
                  <a:srgbClr val="0070C0"/>
                </a:solidFill>
                <a:latin typeface="Lucida Sans" panose="020B0602030504020204" pitchFamily="34" charset="0"/>
              </a:rPr>
              <a:t>said to him</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and a</a:t>
            </a:r>
            <a:r>
              <a:rPr lang="en-US" sz="1750" dirty="0">
                <a:solidFill>
                  <a:srgbClr val="C00000"/>
                </a:solidFill>
                <a:latin typeface="Lucida Sans" panose="020B0602030504020204" pitchFamily="34" charset="0"/>
              </a:rPr>
              <a:t> da</a:t>
            </a:r>
            <a:r>
              <a:rPr lang="en-US" sz="1750" dirty="0">
                <a:solidFill>
                  <a:srgbClr val="00B050"/>
                </a:solidFill>
                <a:latin typeface="Lucida Sans" panose="020B0602030504020204" pitchFamily="34" charset="0"/>
              </a:rPr>
              <a:t>mn</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fine </a:t>
            </a:r>
            <a:r>
              <a:rPr lang="en-US" sz="1750" dirty="0">
                <a:solidFill>
                  <a:srgbClr val="0070C0"/>
                </a:solidFill>
                <a:latin typeface="Lucida Sans" panose="020B0602030504020204" pitchFamily="34" charset="0"/>
              </a:rPr>
              <a:t>one</a:t>
            </a:r>
            <a:r>
              <a:rPr lang="en-US" sz="1750" dirty="0">
                <a:solidFill>
                  <a:srgbClr val="C00000"/>
                </a:solidFill>
                <a:latin typeface="Lucida Sans" panose="020B0602030504020204" pitchFamily="34" charset="0"/>
              </a:rPr>
              <a:t> t</a:t>
            </a:r>
            <a:r>
              <a:rPr lang="en-US" sz="1750" dirty="0">
                <a:solidFill>
                  <a:srgbClr val="FFC000"/>
                </a:solidFill>
                <a:latin typeface="Lucida Sans" panose="020B0602030504020204" pitchFamily="34" charset="0"/>
              </a:rPr>
              <a:t>oo</a:t>
            </a:r>
            <a:r>
              <a:rPr lang="en-US" sz="1750" dirty="0">
                <a:solidFill>
                  <a:srgbClr val="C00000"/>
                </a:solidFill>
                <a:latin typeface="Lucida Sans" panose="020B0602030504020204" pitchFamily="34" charset="0"/>
              </a:rPr>
              <a:t>."</a:t>
            </a:r>
            <a:endParaRPr lang="en-US" sz="1750" dirty="0">
              <a:latin typeface="Lucida Sans" panose="020B0602030504020204" pitchFamily="34" charset="0"/>
            </a:endParaRPr>
          </a:p>
        </p:txBody>
      </p:sp>
      <p:sp>
        <p:nvSpPr>
          <p:cNvPr id="4" name="TextBox 3"/>
          <p:cNvSpPr txBox="1"/>
          <p:nvPr/>
        </p:nvSpPr>
        <p:spPr>
          <a:xfrm>
            <a:off x="5430743" y="6000687"/>
            <a:ext cx="3604770" cy="307777"/>
          </a:xfrm>
          <a:prstGeom prst="rect">
            <a:avLst/>
          </a:prstGeom>
          <a:noFill/>
        </p:spPr>
        <p:txBody>
          <a:bodyPr wrap="square" rtlCol="0">
            <a:spAutoFit/>
          </a:bodyPr>
          <a:lstStyle/>
          <a:p>
            <a:r>
              <a:rPr lang="en-US" sz="1400" dirty="0">
                <a:solidFill>
                  <a:schemeClr val="bg2"/>
                </a:solidFill>
                <a:latin typeface="Lucida Sans" panose="020B0602030504020204" pitchFamily="34" charset="0"/>
              </a:rPr>
              <a:t>Source: Standards Institute/</a:t>
            </a:r>
            <a:r>
              <a:rPr lang="en-US" sz="1400" dirty="0" err="1">
                <a:solidFill>
                  <a:schemeClr val="bg2"/>
                </a:solidFill>
                <a:latin typeface="Lucida Sans" panose="020B0602030504020204" pitchFamily="34" charset="0"/>
              </a:rPr>
              <a:t>UnboundEd</a:t>
            </a:r>
            <a:endParaRPr lang="en-US" sz="1400" dirty="0">
              <a:solidFill>
                <a:schemeClr val="bg2"/>
              </a:solidFill>
              <a:latin typeface="Lucida Sans" panose="020B0602030504020204" pitchFamily="34" charset="0"/>
            </a:endParaRPr>
          </a:p>
        </p:txBody>
      </p:sp>
      <p:sp>
        <p:nvSpPr>
          <p:cNvPr id="7" name="Title 1">
            <a:extLst>
              <a:ext uri="{FF2B5EF4-FFF2-40B4-BE49-F238E27FC236}">
                <a16:creationId xmlns:a16="http://schemas.microsoft.com/office/drawing/2014/main" id="{DDB0006B-3E53-4973-AF54-A92565245B2F}"/>
              </a:ext>
            </a:extLst>
          </p:cNvPr>
          <p:cNvSpPr>
            <a:spLocks noGrp="1"/>
          </p:cNvSpPr>
          <p:nvPr>
            <p:ph type="title"/>
          </p:nvPr>
        </p:nvSpPr>
        <p:spPr>
          <a:xfrm>
            <a:off x="344905" y="134353"/>
            <a:ext cx="8690608" cy="1143000"/>
          </a:xfrm>
        </p:spPr>
        <p:txBody>
          <a:bodyPr>
            <a:normAutofit/>
          </a:bodyPr>
          <a:lstStyle/>
          <a:p>
            <a:r>
              <a:rPr lang="en-US" dirty="0">
                <a:solidFill>
                  <a:srgbClr val="C00000"/>
                </a:solidFill>
              </a:rPr>
              <a:t>Kindergarten  </a:t>
            </a:r>
            <a:r>
              <a:rPr lang="en-US" dirty="0">
                <a:solidFill>
                  <a:srgbClr val="FFC000"/>
                </a:solidFill>
              </a:rPr>
              <a:t>1</a:t>
            </a:r>
            <a:r>
              <a:rPr lang="en-US" baseline="30000" dirty="0">
                <a:solidFill>
                  <a:srgbClr val="FFC000"/>
                </a:solidFill>
              </a:rPr>
              <a:t>st</a:t>
            </a:r>
            <a:r>
              <a:rPr lang="en-US" dirty="0">
                <a:solidFill>
                  <a:srgbClr val="FFC000"/>
                </a:solidFill>
              </a:rPr>
              <a:t> Grade   </a:t>
            </a:r>
            <a:r>
              <a:rPr lang="en-US" dirty="0">
                <a:solidFill>
                  <a:srgbClr val="22A469"/>
                </a:solidFill>
              </a:rPr>
              <a:t>2</a:t>
            </a:r>
            <a:r>
              <a:rPr lang="en-US" baseline="30000" dirty="0">
                <a:solidFill>
                  <a:srgbClr val="22A469"/>
                </a:solidFill>
              </a:rPr>
              <a:t>nd</a:t>
            </a:r>
            <a:r>
              <a:rPr lang="en-US" dirty="0">
                <a:solidFill>
                  <a:srgbClr val="22A469"/>
                </a:solidFill>
              </a:rPr>
              <a:t> Grade  </a:t>
            </a:r>
            <a:r>
              <a:rPr lang="en-US" dirty="0">
                <a:solidFill>
                  <a:srgbClr val="0070C0"/>
                </a:solidFill>
              </a:rPr>
              <a:t>Memorized</a:t>
            </a:r>
          </a:p>
        </p:txBody>
      </p:sp>
    </p:spTree>
    <p:extLst>
      <p:ext uri="{BB962C8B-B14F-4D97-AF65-F5344CB8AC3E}">
        <p14:creationId xmlns:p14="http://schemas.microsoft.com/office/powerpoint/2010/main" val="2263226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91883"/>
            <a:ext cx="8229600" cy="4525963"/>
          </a:xfrm>
        </p:spPr>
        <p:txBody>
          <a:bodyPr>
            <a:noAutofit/>
          </a:bodyPr>
          <a:lstStyle/>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dirty="0">
                <a:solidFill>
                  <a:srgbClr val="0070C0"/>
                </a:solidFill>
                <a:latin typeface="Lucida Sans" panose="020B0602030504020204" pitchFamily="34" charset="0"/>
              </a:rPr>
              <a:t>What</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had I </a:t>
            </a:r>
            <a:r>
              <a:rPr lang="en-US" sz="1750" dirty="0">
                <a:solidFill>
                  <a:srgbClr val="00B050"/>
                </a:solidFill>
                <a:latin typeface="Lucida Sans" panose="020B0602030504020204" pitchFamily="34" charset="0"/>
              </a:rPr>
              <a:t>ough</a:t>
            </a:r>
            <a:r>
              <a:rPr lang="en-US" sz="1750" dirty="0">
                <a:solidFill>
                  <a:srgbClr val="C00000"/>
                </a:solidFill>
                <a:latin typeface="Lucida Sans" panose="020B0602030504020204" pitchFamily="34" charset="0"/>
              </a:rPr>
              <a:t>t </a:t>
            </a:r>
            <a:r>
              <a:rPr lang="en-US" sz="1750" dirty="0">
                <a:solidFill>
                  <a:srgbClr val="0070C0"/>
                </a:solidFill>
                <a:latin typeface="Lucida Sans" panose="020B0602030504020204" pitchFamily="34" charset="0"/>
              </a:rPr>
              <a:t>to</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give them</a:t>
            </a:r>
            <a:r>
              <a:rPr lang="en-US" sz="1750" dirty="0">
                <a:solidFill>
                  <a:srgbClr val="C00000"/>
                </a:solidFill>
                <a:latin typeface="Lucida Sans" panose="020B0602030504020204" pitchFamily="34" charset="0"/>
              </a:rPr>
              <a:t>?" M</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c</a:t>
            </a:r>
            <a:r>
              <a:rPr lang="en-US" sz="1750" dirty="0">
                <a:solidFill>
                  <a:srgbClr val="00B050"/>
                </a:solidFill>
                <a:latin typeface="Lucida Sans" panose="020B0602030504020204" pitchFamily="34" charset="0"/>
              </a:rPr>
              <a:t>omb</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asked.</a:t>
            </a:r>
          </a:p>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dirty="0">
                <a:solidFill>
                  <a:srgbClr val="0070C0"/>
                </a:solidFill>
                <a:latin typeface="Lucida Sans" panose="020B0602030504020204" pitchFamily="34" charset="0"/>
              </a:rPr>
              <a:t>A</a:t>
            </a:r>
            <a:r>
              <a:rPr lang="en-US" sz="1750" dirty="0">
                <a:solidFill>
                  <a:srgbClr val="C00000"/>
                </a:solidFill>
                <a:latin typeface="Lucida Sans" panose="020B0602030504020204" pitchFamily="34" charset="0"/>
              </a:rPr>
              <a:t> </a:t>
            </a:r>
            <a:r>
              <a:rPr lang="en-US" sz="1750" dirty="0">
                <a:solidFill>
                  <a:srgbClr val="FFC000"/>
                </a:solidFill>
                <a:latin typeface="Lucida Sans" panose="020B0602030504020204" pitchFamily="34" charset="0"/>
              </a:rPr>
              <a:t>qu</a:t>
            </a:r>
            <a:r>
              <a:rPr lang="en-US" sz="1750" dirty="0">
                <a:solidFill>
                  <a:srgbClr val="C00000"/>
                </a:solidFill>
                <a:latin typeface="Lucida Sans" panose="020B0602030504020204" pitchFamily="34" charset="0"/>
              </a:rPr>
              <a:t>id </a:t>
            </a:r>
            <a:r>
              <a:rPr lang="en-US" sz="1750" dirty="0">
                <a:solidFill>
                  <a:srgbClr val="0070C0"/>
                </a:solidFill>
                <a:latin typeface="Lucida Sans" panose="020B0602030504020204" pitchFamily="34" charset="0"/>
              </a:rPr>
              <a:t>would be </a:t>
            </a:r>
            <a:r>
              <a:rPr lang="en-US" sz="1750" dirty="0">
                <a:solidFill>
                  <a:srgbClr val="C00000"/>
                </a:solidFill>
                <a:latin typeface="Lucida Sans" panose="020B0602030504020204" pitchFamily="34" charset="0"/>
              </a:rPr>
              <a:t>plent</a:t>
            </a:r>
            <a:r>
              <a:rPr lang="en-US" sz="1750" dirty="0">
                <a:solidFill>
                  <a:srgbClr val="00B050"/>
                </a:solidFill>
                <a:latin typeface="Lucida Sans" panose="020B0602030504020204" pitchFamily="34" charset="0"/>
              </a:rPr>
              <a:t>y</a:t>
            </a:r>
            <a:r>
              <a:rPr lang="en-US" sz="1750" dirty="0">
                <a:solidFill>
                  <a:srgbClr val="C00000"/>
                </a:solidFill>
                <a:latin typeface="Lucida Sans" panose="020B0602030504020204" pitchFamily="34" charset="0"/>
              </a:rPr>
              <a:t>," Wils</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n </a:t>
            </a:r>
            <a:r>
              <a:rPr lang="en-US" sz="1750" dirty="0">
                <a:solidFill>
                  <a:srgbClr val="0070C0"/>
                </a:solidFill>
                <a:latin typeface="Lucida Sans" panose="020B0602030504020204" pitchFamily="34" charset="0"/>
              </a:rPr>
              <a:t>told him.</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You don't want to </a:t>
            </a:r>
            <a:r>
              <a:rPr lang="en-US" sz="1750" dirty="0">
                <a:solidFill>
                  <a:srgbClr val="C00000"/>
                </a:solidFill>
                <a:latin typeface="Lucida Sans" panose="020B0602030504020204" pitchFamily="34" charset="0"/>
              </a:rPr>
              <a:t>sp</a:t>
            </a:r>
            <a:r>
              <a:rPr lang="en-US" sz="1750" dirty="0">
                <a:solidFill>
                  <a:srgbClr val="00B050"/>
                </a:solidFill>
                <a:latin typeface="Lucida Sans" panose="020B0602030504020204" pitchFamily="34" charset="0"/>
              </a:rPr>
              <a:t>oi</a:t>
            </a:r>
            <a:r>
              <a:rPr lang="en-US" sz="1750" dirty="0">
                <a:solidFill>
                  <a:srgbClr val="C00000"/>
                </a:solidFill>
                <a:latin typeface="Lucida Sans" panose="020B0602030504020204" pitchFamily="34" charset="0"/>
              </a:rPr>
              <a:t>l </a:t>
            </a:r>
            <a:r>
              <a:rPr lang="en-US" sz="1750" dirty="0">
                <a:solidFill>
                  <a:srgbClr val="0070C0"/>
                </a:solidFill>
                <a:latin typeface="Lucida Sans" panose="020B0602030504020204" pitchFamily="34" charset="0"/>
              </a:rPr>
              <a:t>them.</a:t>
            </a:r>
            <a:r>
              <a:rPr lang="en-US" sz="1750" dirty="0">
                <a:solidFill>
                  <a:srgbClr val="C00000"/>
                </a:solidFill>
                <a:latin typeface="Lucida Sans" panose="020B0602030504020204" pitchFamily="34" charset="0"/>
              </a:rPr>
              <a:t>"</a:t>
            </a:r>
          </a:p>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dirty="0">
                <a:solidFill>
                  <a:srgbClr val="0070C0"/>
                </a:solidFill>
                <a:latin typeface="Lucida Sans" panose="020B0602030504020204" pitchFamily="34" charset="0"/>
              </a:rPr>
              <a:t>Will</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h</a:t>
            </a:r>
            <a:r>
              <a:rPr lang="en-US" sz="1750" dirty="0">
                <a:solidFill>
                  <a:srgbClr val="000000"/>
                </a:solidFill>
                <a:latin typeface="Lucida Sans" panose="020B0602030504020204" pitchFamily="34" charset="0"/>
              </a:rPr>
              <a:t>ea</a:t>
            </a:r>
            <a:r>
              <a:rPr lang="en-US" sz="1750" dirty="0">
                <a:solidFill>
                  <a:srgbClr val="C00000"/>
                </a:solidFill>
                <a:latin typeface="Lucida Sans" panose="020B0602030504020204" pitchFamily="34" charset="0"/>
              </a:rPr>
              <a:t>dman distribute </a:t>
            </a:r>
            <a:r>
              <a:rPr lang="en-US" sz="1750" dirty="0">
                <a:solidFill>
                  <a:srgbClr val="0070C0"/>
                </a:solidFill>
                <a:latin typeface="Lucida Sans" panose="020B0602030504020204" pitchFamily="34" charset="0"/>
              </a:rPr>
              <a:t>it</a:t>
            </a:r>
            <a:r>
              <a:rPr lang="en-US" sz="1750" dirty="0">
                <a:solidFill>
                  <a:srgbClr val="C00000"/>
                </a:solidFill>
                <a:latin typeface="Lucida Sans" panose="020B0602030504020204" pitchFamily="34" charset="0"/>
              </a:rPr>
              <a:t>?"</a:t>
            </a:r>
          </a:p>
          <a:p>
            <a:pPr marL="0" indent="0">
              <a:spcBef>
                <a:spcPts val="0"/>
              </a:spcBef>
              <a:spcAft>
                <a:spcPts val="400"/>
              </a:spcAft>
              <a:buNone/>
            </a:pPr>
            <a:r>
              <a:rPr lang="en-US" sz="1750" dirty="0">
                <a:solidFill>
                  <a:srgbClr val="C00000"/>
                </a:solidFill>
                <a:latin typeface="Lucida Sans" panose="020B0602030504020204" pitchFamily="34" charset="0"/>
              </a:rPr>
              <a:t>"Abs</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lutel</a:t>
            </a:r>
            <a:r>
              <a:rPr lang="en-US" sz="1750" dirty="0">
                <a:solidFill>
                  <a:srgbClr val="00B050"/>
                </a:solidFill>
                <a:latin typeface="Lucida Sans" panose="020B0602030504020204" pitchFamily="34" charset="0"/>
              </a:rPr>
              <a:t>y</a:t>
            </a:r>
            <a:r>
              <a:rPr lang="en-US" sz="1750" dirty="0">
                <a:solidFill>
                  <a:srgbClr val="C00000"/>
                </a:solidFill>
                <a:latin typeface="Lucida Sans" panose="020B0602030504020204" pitchFamily="34" charset="0"/>
              </a:rPr>
              <a:t>."</a:t>
            </a:r>
          </a:p>
          <a:p>
            <a:pPr marL="0" indent="0">
              <a:spcBef>
                <a:spcPts val="0"/>
              </a:spcBef>
              <a:spcAft>
                <a:spcPts val="400"/>
              </a:spcAft>
              <a:buNone/>
            </a:pPr>
            <a:r>
              <a:rPr lang="en-US" sz="1750" dirty="0">
                <a:solidFill>
                  <a:srgbClr val="C00000"/>
                </a:solidFill>
                <a:latin typeface="Lucida Sans" panose="020B0602030504020204" pitchFamily="34" charset="0"/>
              </a:rPr>
              <a:t>Fran</a:t>
            </a:r>
            <a:r>
              <a:rPr lang="en-US" sz="1750" dirty="0">
                <a:solidFill>
                  <a:srgbClr val="FFC000"/>
                </a:solidFill>
                <a:latin typeface="Lucida Sans" panose="020B0602030504020204" pitchFamily="34" charset="0"/>
              </a:rPr>
              <a:t>c</a:t>
            </a:r>
            <a:r>
              <a:rPr lang="en-US" sz="1750" dirty="0">
                <a:solidFill>
                  <a:srgbClr val="C00000"/>
                </a:solidFill>
                <a:latin typeface="Lucida Sans" panose="020B0602030504020204" pitchFamily="34" charset="0"/>
              </a:rPr>
              <a:t>is M</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c</a:t>
            </a:r>
            <a:r>
              <a:rPr lang="en-US" sz="1750" dirty="0">
                <a:solidFill>
                  <a:srgbClr val="00B050"/>
                </a:solidFill>
                <a:latin typeface="Lucida Sans" panose="020B0602030504020204" pitchFamily="34" charset="0"/>
              </a:rPr>
              <a:t>omb</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had</a:t>
            </a:r>
            <a:r>
              <a:rPr lang="en-US" sz="1750" dirty="0">
                <a:solidFill>
                  <a:srgbClr val="C00000"/>
                </a:solidFill>
                <a:latin typeface="Lucida Sans" panose="020B0602030504020204" pitchFamily="34" charset="0"/>
              </a:rPr>
              <a:t>, half </a:t>
            </a:r>
            <a:r>
              <a:rPr lang="en-US" sz="1750" dirty="0">
                <a:solidFill>
                  <a:srgbClr val="0070C0"/>
                </a:solidFill>
                <a:latin typeface="Lucida Sans" panose="020B0602030504020204" pitchFamily="34" charset="0"/>
              </a:rPr>
              <a:t>an hour before, been </a:t>
            </a:r>
            <a:r>
              <a:rPr lang="en-US" sz="1750" dirty="0">
                <a:solidFill>
                  <a:srgbClr val="C00000"/>
                </a:solidFill>
                <a:latin typeface="Lucida Sans" panose="020B0602030504020204" pitchFamily="34" charset="0"/>
              </a:rPr>
              <a:t>c</a:t>
            </a:r>
            <a:r>
              <a:rPr lang="en-US" sz="1750" dirty="0">
                <a:solidFill>
                  <a:srgbClr val="00B050"/>
                </a:solidFill>
                <a:latin typeface="Lucida Sans" panose="020B0602030504020204" pitchFamily="34" charset="0"/>
              </a:rPr>
              <a:t>ar</a:t>
            </a:r>
            <a:r>
              <a:rPr lang="en-US" sz="1750" dirty="0">
                <a:solidFill>
                  <a:srgbClr val="C00000"/>
                </a:solidFill>
                <a:latin typeface="Lucida Sans" panose="020B0602030504020204" pitchFamily="34" charset="0"/>
              </a:rPr>
              <a:t>r</a:t>
            </a:r>
            <a:r>
              <a:rPr lang="en-US" sz="1750" dirty="0">
                <a:solidFill>
                  <a:srgbClr val="00B050"/>
                </a:solidFill>
                <a:latin typeface="Lucida Sans" panose="020B0602030504020204" pitchFamily="34" charset="0"/>
              </a:rPr>
              <a:t>i</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to</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his</a:t>
            </a:r>
            <a:r>
              <a:rPr lang="en-US" sz="1750" dirty="0">
                <a:solidFill>
                  <a:srgbClr val="C00000"/>
                </a:solidFill>
                <a:latin typeface="Lucida Sans" panose="020B0602030504020204" pitchFamily="34" charset="0"/>
              </a:rPr>
              <a:t> tent </a:t>
            </a:r>
            <a:r>
              <a:rPr lang="en-US" sz="1750" dirty="0">
                <a:solidFill>
                  <a:srgbClr val="0070C0"/>
                </a:solidFill>
                <a:latin typeface="Lucida Sans" panose="020B0602030504020204" pitchFamily="34" charset="0"/>
              </a:rPr>
              <a:t>from the </a:t>
            </a:r>
            <a:r>
              <a:rPr lang="en-US" sz="1750" dirty="0">
                <a:solidFill>
                  <a:srgbClr val="C00000"/>
                </a:solidFill>
                <a:latin typeface="Lucida Sans" panose="020B0602030504020204" pitchFamily="34" charset="0"/>
              </a:rPr>
              <a:t>ed</a:t>
            </a:r>
            <a:r>
              <a:rPr lang="en-US" sz="1750" dirty="0">
                <a:solidFill>
                  <a:srgbClr val="FFC000"/>
                </a:solidFill>
                <a:latin typeface="Lucida Sans" panose="020B0602030504020204" pitchFamily="34" charset="0"/>
              </a:rPr>
              <a:t>ge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of</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camp </a:t>
            </a:r>
            <a:r>
              <a:rPr lang="en-US" sz="1750" dirty="0">
                <a:solidFill>
                  <a:srgbClr val="0070C0"/>
                </a:solidFill>
                <a:latin typeface="Lucida Sans" panose="020B0602030504020204" pitchFamily="34" charset="0"/>
              </a:rPr>
              <a:t>in</a:t>
            </a:r>
            <a:r>
              <a:rPr lang="en-US" sz="1750" dirty="0">
                <a:solidFill>
                  <a:srgbClr val="C00000"/>
                </a:solidFill>
                <a:latin typeface="Lucida Sans" panose="020B0602030504020204" pitchFamily="34" charset="0"/>
              </a:rPr>
              <a:t> tr</a:t>
            </a:r>
            <a:r>
              <a:rPr lang="en-US" sz="1750" dirty="0">
                <a:solidFill>
                  <a:srgbClr val="FFC000"/>
                </a:solidFill>
                <a:latin typeface="Lucida Sans" panose="020B0602030504020204" pitchFamily="34" charset="0"/>
              </a:rPr>
              <a:t>i</a:t>
            </a:r>
            <a:r>
              <a:rPr lang="en-US" sz="1750" dirty="0">
                <a:solidFill>
                  <a:srgbClr val="C00000"/>
                </a:solidFill>
                <a:latin typeface="Lucida Sans" panose="020B0602030504020204" pitchFamily="34" charset="0"/>
              </a:rPr>
              <a:t>um</a:t>
            </a:r>
            <a:r>
              <a:rPr lang="en-US" sz="1750" dirty="0">
                <a:solidFill>
                  <a:srgbClr val="00B050"/>
                </a:solidFill>
                <a:latin typeface="Lucida Sans" panose="020B0602030504020204" pitchFamily="34" charset="0"/>
              </a:rPr>
              <a:t>ph</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on the arms and </a:t>
            </a:r>
            <a:r>
              <a:rPr lang="en-US" sz="1750" dirty="0">
                <a:solidFill>
                  <a:srgbClr val="C00000"/>
                </a:solidFill>
                <a:latin typeface="Lucida Sans" panose="020B0602030504020204" pitchFamily="34" charset="0"/>
              </a:rPr>
              <a:t>sh</a:t>
            </a:r>
            <a:r>
              <a:rPr lang="en-US" sz="1750" dirty="0">
                <a:solidFill>
                  <a:srgbClr val="FFC000"/>
                </a:solidFill>
                <a:latin typeface="Lucida Sans" panose="020B0602030504020204" pitchFamily="34" charset="0"/>
              </a:rPr>
              <a:t>ou</a:t>
            </a:r>
            <a:r>
              <a:rPr lang="en-US" sz="1750" dirty="0">
                <a:solidFill>
                  <a:srgbClr val="C00000"/>
                </a:solidFill>
                <a:latin typeface="Lucida Sans" panose="020B0602030504020204" pitchFamily="34" charset="0"/>
              </a:rPr>
              <a:t>ld</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 </a:t>
            </a:r>
            <a:r>
              <a:rPr lang="en-US" sz="1750" dirty="0">
                <a:solidFill>
                  <a:srgbClr val="0070C0"/>
                </a:solidFill>
                <a:latin typeface="Lucida Sans" panose="020B0602030504020204" pitchFamily="34" charset="0"/>
              </a:rPr>
              <a:t>of the cook</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n</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l </a:t>
            </a:r>
            <a:r>
              <a:rPr lang="en-US" sz="1750" dirty="0">
                <a:solidFill>
                  <a:srgbClr val="0070C0"/>
                </a:solidFill>
                <a:latin typeface="Lucida Sans" panose="020B0602030504020204" pitchFamily="34" charset="0"/>
              </a:rPr>
              <a:t>boys, the </a:t>
            </a:r>
            <a:r>
              <a:rPr lang="en-US" sz="1750" dirty="0">
                <a:solidFill>
                  <a:srgbClr val="C00000"/>
                </a:solidFill>
                <a:latin typeface="Lucida Sans" panose="020B0602030504020204" pitchFamily="34" charset="0"/>
              </a:rPr>
              <a:t>ski</a:t>
            </a:r>
            <a:r>
              <a:rPr lang="en-US" sz="1750" dirty="0">
                <a:solidFill>
                  <a:srgbClr val="FFC000"/>
                </a:solidFill>
                <a:latin typeface="Lucida Sans" panose="020B0602030504020204" pitchFamily="34" charset="0"/>
              </a:rPr>
              <a:t>nner</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and</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gun-b</a:t>
            </a:r>
            <a:r>
              <a:rPr lang="en-US" sz="1750" dirty="0">
                <a:solidFill>
                  <a:srgbClr val="00B050"/>
                </a:solidFill>
                <a:latin typeface="Lucida Sans" panose="020B0602030504020204" pitchFamily="34" charset="0"/>
              </a:rPr>
              <a:t>ea</a:t>
            </a:r>
            <a:r>
              <a:rPr lang="en-US" sz="1750" dirty="0">
                <a:solidFill>
                  <a:srgbClr val="C00000"/>
                </a:solidFill>
                <a:latin typeface="Lucida Sans" panose="020B0602030504020204" pitchFamily="34" charset="0"/>
              </a:rPr>
              <a:t>r</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 </a:t>
            </a:r>
            <a:r>
              <a:rPr lang="en-US" sz="1750" dirty="0">
                <a:solidFill>
                  <a:srgbClr val="0070C0"/>
                </a:solidFill>
                <a:latin typeface="Lucida Sans" panose="020B0602030504020204" pitchFamily="34" charset="0"/>
              </a:rPr>
              <a:t>had taken no part in the</a:t>
            </a:r>
            <a:r>
              <a:rPr lang="en-US" sz="1750" dirty="0">
                <a:solidFill>
                  <a:srgbClr val="C00000"/>
                </a:solidFill>
                <a:latin typeface="Lucida Sans" panose="020B0602030504020204" pitchFamily="34" charset="0"/>
              </a:rPr>
              <a:t> dem</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nstr</a:t>
            </a:r>
            <a:r>
              <a:rPr lang="en-US" sz="1750" dirty="0">
                <a:solidFill>
                  <a:srgbClr val="00B050"/>
                </a:solidFill>
                <a:latin typeface="Lucida Sans" panose="020B0602030504020204" pitchFamily="34" charset="0"/>
              </a:rPr>
              <a:t>ation</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When the</a:t>
            </a:r>
            <a:r>
              <a:rPr lang="en-US" sz="1750" dirty="0">
                <a:solidFill>
                  <a:srgbClr val="C00000"/>
                </a:solidFill>
                <a:latin typeface="Lucida Sans" panose="020B0602030504020204" pitchFamily="34" charset="0"/>
              </a:rPr>
              <a:t> n</a:t>
            </a:r>
            <a:r>
              <a:rPr lang="en-US" sz="1750"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ti</a:t>
            </a:r>
            <a:r>
              <a:rPr lang="en-US" sz="1750" dirty="0">
                <a:solidFill>
                  <a:srgbClr val="FFC000"/>
                </a:solidFill>
                <a:latin typeface="Lucida Sans" panose="020B0602030504020204" pitchFamily="34" charset="0"/>
              </a:rPr>
              <a:t>ve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boys put him down at the door of his </a:t>
            </a:r>
            <a:r>
              <a:rPr lang="en-US" sz="1750" dirty="0">
                <a:solidFill>
                  <a:srgbClr val="C00000"/>
                </a:solidFill>
                <a:latin typeface="Lucida Sans" panose="020B0602030504020204" pitchFamily="34" charset="0"/>
              </a:rPr>
              <a:t>tent, </a:t>
            </a:r>
            <a:r>
              <a:rPr lang="en-US" sz="1750" dirty="0">
                <a:solidFill>
                  <a:srgbClr val="0070C0"/>
                </a:solidFill>
                <a:latin typeface="Lucida Sans" panose="020B0602030504020204" pitchFamily="34" charset="0"/>
              </a:rPr>
              <a:t>he had </a:t>
            </a:r>
            <a:r>
              <a:rPr lang="en-US" sz="1750" dirty="0">
                <a:solidFill>
                  <a:srgbClr val="C00000"/>
                </a:solidFill>
                <a:latin typeface="Lucida Sans" panose="020B0602030504020204" pitchFamily="34" charset="0"/>
              </a:rPr>
              <a:t>sh</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ken </a:t>
            </a:r>
            <a:r>
              <a:rPr lang="en-US" sz="1750" dirty="0">
                <a:solidFill>
                  <a:srgbClr val="0070C0"/>
                </a:solidFill>
                <a:latin typeface="Lucida Sans" panose="020B0602030504020204" pitchFamily="34" charset="0"/>
              </a:rPr>
              <a:t>all their </a:t>
            </a:r>
            <a:r>
              <a:rPr lang="en-US" sz="1750" dirty="0">
                <a:solidFill>
                  <a:srgbClr val="C00000"/>
                </a:solidFill>
                <a:latin typeface="Lucida Sans" panose="020B0602030504020204" pitchFamily="34" charset="0"/>
              </a:rPr>
              <a:t>hands, r</a:t>
            </a:r>
            <a:r>
              <a:rPr lang="en-US" sz="1750" dirty="0">
                <a:solidFill>
                  <a:srgbClr val="00B050"/>
                </a:solidFill>
                <a:latin typeface="Lucida Sans" panose="020B0602030504020204" pitchFamily="34" charset="0"/>
              </a:rPr>
              <a:t>e</a:t>
            </a:r>
            <a:r>
              <a:rPr lang="en-US" sz="1750" dirty="0">
                <a:solidFill>
                  <a:srgbClr val="FFC000"/>
                </a:solidFill>
                <a:latin typeface="Lucida Sans" panose="020B0602030504020204" pitchFamily="34" charset="0"/>
              </a:rPr>
              <a:t>ce</a:t>
            </a:r>
            <a:r>
              <a:rPr lang="en-US" sz="1750" dirty="0">
                <a:solidFill>
                  <a:srgbClr val="00B050"/>
                </a:solidFill>
                <a:latin typeface="Lucida Sans" panose="020B0602030504020204" pitchFamily="34" charset="0"/>
              </a:rPr>
              <a:t>i</a:t>
            </a:r>
            <a:r>
              <a:rPr lang="en-US" sz="1750" dirty="0">
                <a:solidFill>
                  <a:srgbClr val="C00000"/>
                </a:solidFill>
                <a:latin typeface="Lucida Sans" panose="020B0602030504020204" pitchFamily="34" charset="0"/>
              </a:rPr>
              <a:t>v</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their </a:t>
            </a:r>
            <a:r>
              <a:rPr lang="en-US" sz="1750" dirty="0">
                <a:solidFill>
                  <a:srgbClr val="C00000"/>
                </a:solidFill>
                <a:latin typeface="Lucida Sans" panose="020B0602030504020204" pitchFamily="34" charset="0"/>
              </a:rPr>
              <a:t>c</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ngrat</a:t>
            </a:r>
            <a:r>
              <a:rPr lang="en-US" sz="1750" dirty="0">
                <a:solidFill>
                  <a:srgbClr val="00B050"/>
                </a:solidFill>
                <a:latin typeface="Lucida Sans" panose="020B0602030504020204" pitchFamily="34" charset="0"/>
              </a:rPr>
              <a:t>u</a:t>
            </a:r>
            <a:r>
              <a:rPr lang="en-US" sz="1750" dirty="0">
                <a:solidFill>
                  <a:srgbClr val="C00000"/>
                </a:solidFill>
                <a:latin typeface="Lucida Sans" panose="020B0602030504020204" pitchFamily="34" charset="0"/>
              </a:rPr>
              <a:t>l</a:t>
            </a:r>
            <a:r>
              <a:rPr lang="en-US" sz="1750" dirty="0">
                <a:solidFill>
                  <a:srgbClr val="00B050"/>
                </a:solidFill>
                <a:latin typeface="Lucida Sans" panose="020B0602030504020204" pitchFamily="34" charset="0"/>
              </a:rPr>
              <a:t>ation</a:t>
            </a:r>
            <a:r>
              <a:rPr lang="en-US" sz="1750" dirty="0">
                <a:solidFill>
                  <a:srgbClr val="C00000"/>
                </a:solidFill>
                <a:latin typeface="Lucida Sans" panose="020B0602030504020204" pitchFamily="34" charset="0"/>
              </a:rPr>
              <a:t>s, </a:t>
            </a:r>
            <a:r>
              <a:rPr lang="en-US" sz="1750" dirty="0">
                <a:solidFill>
                  <a:srgbClr val="0070C0"/>
                </a:solidFill>
                <a:latin typeface="Lucida Sans" panose="020B0602030504020204" pitchFamily="34" charset="0"/>
              </a:rPr>
              <a:t>and then gone into the</a:t>
            </a:r>
            <a:r>
              <a:rPr lang="en-US" sz="1750" dirty="0">
                <a:solidFill>
                  <a:srgbClr val="C00000"/>
                </a:solidFill>
                <a:latin typeface="Lucida Sans" panose="020B0602030504020204" pitchFamily="34" charset="0"/>
              </a:rPr>
              <a:t> tent </a:t>
            </a:r>
            <a:r>
              <a:rPr lang="en-US" sz="1750" dirty="0">
                <a:solidFill>
                  <a:srgbClr val="0070C0"/>
                </a:solidFill>
                <a:latin typeface="Lucida Sans" panose="020B0602030504020204" pitchFamily="34" charset="0"/>
              </a:rPr>
              <a:t>and sat on the</a:t>
            </a:r>
            <a:r>
              <a:rPr lang="en-US" sz="1750" dirty="0">
                <a:solidFill>
                  <a:srgbClr val="C00000"/>
                </a:solidFill>
                <a:latin typeface="Lucida Sans" panose="020B0602030504020204" pitchFamily="34" charset="0"/>
              </a:rPr>
              <a:t> bed </a:t>
            </a:r>
            <a:r>
              <a:rPr lang="en-US" sz="1750" dirty="0">
                <a:solidFill>
                  <a:srgbClr val="0070C0"/>
                </a:solidFill>
                <a:latin typeface="Lucida Sans" panose="020B0602030504020204" pitchFamily="34" charset="0"/>
              </a:rPr>
              <a:t>until his </a:t>
            </a:r>
            <a:r>
              <a:rPr lang="en-US" sz="1750" dirty="0">
                <a:solidFill>
                  <a:srgbClr val="C00000"/>
                </a:solidFill>
                <a:latin typeface="Lucida Sans" panose="020B0602030504020204" pitchFamily="34" charset="0"/>
              </a:rPr>
              <a:t>wife </a:t>
            </a:r>
            <a:r>
              <a:rPr lang="en-US" sz="1750" dirty="0">
                <a:solidFill>
                  <a:srgbClr val="0070C0"/>
                </a:solidFill>
                <a:latin typeface="Lucida Sans" panose="020B0602030504020204" pitchFamily="34" charset="0"/>
              </a:rPr>
              <a:t>came in.</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She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did not </a:t>
            </a:r>
            <a:r>
              <a:rPr lang="en-US" sz="1750" dirty="0">
                <a:solidFill>
                  <a:srgbClr val="C00000"/>
                </a:solidFill>
                <a:latin typeface="Lucida Sans" panose="020B0602030504020204" pitchFamily="34" charset="0"/>
              </a:rPr>
              <a:t>sp</a:t>
            </a:r>
            <a:r>
              <a:rPr lang="en-US" sz="1750" dirty="0">
                <a:solidFill>
                  <a:srgbClr val="000000"/>
                </a:solidFill>
                <a:latin typeface="Lucida Sans" panose="020B0602030504020204" pitchFamily="34" charset="0"/>
              </a:rPr>
              <a:t>ea</a:t>
            </a:r>
            <a:r>
              <a:rPr lang="en-US" sz="1750" dirty="0">
                <a:solidFill>
                  <a:srgbClr val="C00000"/>
                </a:solidFill>
                <a:latin typeface="Lucida Sans" panose="020B0602030504020204" pitchFamily="34" charset="0"/>
              </a:rPr>
              <a:t>k </a:t>
            </a:r>
            <a:r>
              <a:rPr lang="en-US" sz="1750" dirty="0">
                <a:solidFill>
                  <a:srgbClr val="0070C0"/>
                </a:solidFill>
                <a:latin typeface="Lucida Sans" panose="020B0602030504020204" pitchFamily="34" charset="0"/>
              </a:rPr>
              <a:t>to him when she came in and he left the</a:t>
            </a:r>
            <a:r>
              <a:rPr lang="en-US" sz="1750" dirty="0">
                <a:solidFill>
                  <a:srgbClr val="C00000"/>
                </a:solidFill>
                <a:latin typeface="Lucida Sans" panose="020B0602030504020204" pitchFamily="34" charset="0"/>
              </a:rPr>
              <a:t> tent </a:t>
            </a:r>
            <a:r>
              <a:rPr lang="en-US" sz="1750" dirty="0">
                <a:solidFill>
                  <a:srgbClr val="0070C0"/>
                </a:solidFill>
                <a:latin typeface="Lucida Sans" panose="020B0602030504020204" pitchFamily="34" charset="0"/>
              </a:rPr>
              <a:t>at once to </a:t>
            </a:r>
            <a:r>
              <a:rPr lang="en-US" sz="1750" dirty="0">
                <a:solidFill>
                  <a:srgbClr val="C00000"/>
                </a:solidFill>
                <a:latin typeface="Lucida Sans" panose="020B0602030504020204" pitchFamily="34" charset="0"/>
              </a:rPr>
              <a:t>w</a:t>
            </a:r>
            <a:r>
              <a:rPr lang="en-US" sz="1750" dirty="0">
                <a:solidFill>
                  <a:srgbClr val="000000"/>
                </a:solidFill>
                <a:latin typeface="Lucida Sans" panose="020B0602030504020204" pitchFamily="34" charset="0"/>
              </a:rPr>
              <a:t>a</a:t>
            </a:r>
            <a:r>
              <a:rPr lang="en-US" sz="1750" dirty="0">
                <a:solidFill>
                  <a:srgbClr val="C00000"/>
                </a:solidFill>
                <a:latin typeface="Lucida Sans" panose="020B0602030504020204" pitchFamily="34" charset="0"/>
              </a:rPr>
              <a:t>sh </a:t>
            </a:r>
            <a:r>
              <a:rPr lang="en-US" sz="1750" dirty="0">
                <a:solidFill>
                  <a:srgbClr val="0070C0"/>
                </a:solidFill>
                <a:latin typeface="Lucida Sans" panose="020B0602030504020204" pitchFamily="34" charset="0"/>
              </a:rPr>
              <a:t>his face and</a:t>
            </a:r>
            <a:r>
              <a:rPr lang="en-US" sz="1750" dirty="0">
                <a:solidFill>
                  <a:srgbClr val="C00000"/>
                </a:solidFill>
                <a:latin typeface="Lucida Sans" panose="020B0602030504020204" pitchFamily="34" charset="0"/>
              </a:rPr>
              <a:t> hands </a:t>
            </a:r>
            <a:r>
              <a:rPr lang="en-US" sz="1750" dirty="0">
                <a:solidFill>
                  <a:srgbClr val="0070C0"/>
                </a:solidFill>
                <a:latin typeface="Lucida Sans" panose="020B0602030504020204" pitchFamily="34" charset="0"/>
              </a:rPr>
              <a:t>in the</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rgbClr val="00B050"/>
                </a:solidFill>
                <a:latin typeface="Lucida Sans" panose="020B0602030504020204" pitchFamily="34" charset="0"/>
              </a:rPr>
              <a:t>le</a:t>
            </a:r>
            <a:r>
              <a:rPr lang="en-US" sz="1750" dirty="0">
                <a:solidFill>
                  <a:srgbClr val="C00000"/>
                </a:solidFill>
                <a:latin typeface="Lucida Sans" panose="020B0602030504020204" pitchFamily="34" charset="0"/>
              </a:rPr>
              <a:t> w</a:t>
            </a:r>
            <a:r>
              <a:rPr lang="en-US" sz="1750" dirty="0">
                <a:solidFill>
                  <a:srgbClr val="000000"/>
                </a:solidFill>
                <a:latin typeface="Lucida Sans" panose="020B0602030504020204" pitchFamily="34" charset="0"/>
              </a:rPr>
              <a:t>a</a:t>
            </a:r>
            <a:r>
              <a:rPr lang="en-US" sz="1750" dirty="0">
                <a:solidFill>
                  <a:srgbClr val="C00000"/>
                </a:solidFill>
                <a:latin typeface="Lucida Sans" panose="020B0602030504020204" pitchFamily="34" charset="0"/>
              </a:rPr>
              <a:t>sh b</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sin </a:t>
            </a:r>
            <a:r>
              <a:rPr lang="en-US" sz="1750" dirty="0">
                <a:solidFill>
                  <a:srgbClr val="FFC000"/>
                </a:solidFill>
                <a:latin typeface="Lucida Sans" panose="020B0602030504020204" pitchFamily="34" charset="0"/>
              </a:rPr>
              <a:t>ou</a:t>
            </a:r>
            <a:r>
              <a:rPr lang="en-US" sz="1750" dirty="0">
                <a:solidFill>
                  <a:srgbClr val="C00000"/>
                </a:solidFill>
                <a:latin typeface="Lucida Sans" panose="020B0602030504020204" pitchFamily="34" charset="0"/>
              </a:rPr>
              <a:t>tside </a:t>
            </a:r>
            <a:r>
              <a:rPr lang="en-US" sz="1750" dirty="0">
                <a:solidFill>
                  <a:srgbClr val="0070C0"/>
                </a:solidFill>
                <a:latin typeface="Lucida Sans" panose="020B0602030504020204" pitchFamily="34" charset="0"/>
              </a:rPr>
              <a:t>and go over to the</a:t>
            </a:r>
            <a:r>
              <a:rPr lang="en-US" sz="1750" dirty="0">
                <a:solidFill>
                  <a:srgbClr val="C00000"/>
                </a:solidFill>
                <a:latin typeface="Lucida Sans" panose="020B0602030504020204" pitchFamily="34" charset="0"/>
              </a:rPr>
              <a:t> d</a:t>
            </a:r>
            <a:r>
              <a:rPr lang="en-US" sz="1750" dirty="0">
                <a:solidFill>
                  <a:srgbClr val="00B050"/>
                </a:solidFill>
                <a:latin typeface="Lucida Sans" panose="020B0602030504020204" pitchFamily="34" charset="0"/>
              </a:rPr>
              <a:t>i</a:t>
            </a:r>
            <a:r>
              <a:rPr lang="en-US" sz="1750" dirty="0">
                <a:solidFill>
                  <a:srgbClr val="C00000"/>
                </a:solidFill>
                <a:latin typeface="Lucida Sans" panose="020B0602030504020204" pitchFamily="34" charset="0"/>
              </a:rPr>
              <a:t>n</a:t>
            </a:r>
            <a:r>
              <a:rPr lang="en-US" sz="1750" dirty="0">
                <a:solidFill>
                  <a:srgbClr val="000000"/>
                </a:solidFill>
                <a:latin typeface="Lucida Sans" panose="020B0602030504020204" pitchFamily="34" charset="0"/>
              </a:rPr>
              <a:t>i</a:t>
            </a:r>
            <a:r>
              <a:rPr lang="en-US" sz="1750" dirty="0">
                <a:solidFill>
                  <a:srgbClr val="C00000"/>
                </a:solidFill>
                <a:latin typeface="Lucida Sans" panose="020B0602030504020204" pitchFamily="34" charset="0"/>
              </a:rPr>
              <a:t>ng tent </a:t>
            </a:r>
            <a:r>
              <a:rPr lang="en-US" sz="1750" dirty="0">
                <a:solidFill>
                  <a:srgbClr val="0070C0"/>
                </a:solidFill>
                <a:latin typeface="Lucida Sans" panose="020B0602030504020204" pitchFamily="34" charset="0"/>
              </a:rPr>
              <a:t>to</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sit in a</a:t>
            </a:r>
            <a:r>
              <a:rPr lang="en-US" sz="1750" dirty="0">
                <a:solidFill>
                  <a:srgbClr val="C00000"/>
                </a:solidFill>
                <a:latin typeface="Lucida Sans" panose="020B0602030504020204" pitchFamily="34" charset="0"/>
              </a:rPr>
              <a:t> c</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mf</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rgbClr val="00B050"/>
                </a:solidFill>
                <a:latin typeface="Lucida Sans" panose="020B0602030504020204" pitchFamily="34" charset="0"/>
              </a:rPr>
              <a:t>le</a:t>
            </a:r>
            <a:r>
              <a:rPr lang="en-US" sz="1750" dirty="0">
                <a:solidFill>
                  <a:srgbClr val="C00000"/>
                </a:solidFill>
                <a:latin typeface="Lucida Sans" panose="020B0602030504020204" pitchFamily="34" charset="0"/>
              </a:rPr>
              <a:t> canvas </a:t>
            </a:r>
            <a:r>
              <a:rPr lang="en-US" sz="1750" dirty="0">
                <a:solidFill>
                  <a:srgbClr val="0070C0"/>
                </a:solidFill>
                <a:latin typeface="Lucida Sans" panose="020B0602030504020204" pitchFamily="34" charset="0"/>
              </a:rPr>
              <a:t>chair in the</a:t>
            </a:r>
            <a:r>
              <a:rPr lang="en-US" sz="1750" dirty="0">
                <a:solidFill>
                  <a:srgbClr val="C00000"/>
                </a:solidFill>
                <a:latin typeface="Lucida Sans" panose="020B0602030504020204" pitchFamily="34" charset="0"/>
              </a:rPr>
              <a:t> breez</a:t>
            </a:r>
            <a:r>
              <a:rPr lang="en-US" sz="1750" dirty="0">
                <a:solidFill>
                  <a:srgbClr val="000000"/>
                </a:solidFill>
                <a:latin typeface="Lucida Sans" panose="020B0602030504020204" pitchFamily="34" charset="0"/>
              </a:rPr>
              <a:t>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and the </a:t>
            </a:r>
            <a:r>
              <a:rPr lang="en-US" sz="1750" dirty="0">
                <a:solidFill>
                  <a:srgbClr val="C00000"/>
                </a:solidFill>
                <a:latin typeface="Lucida Sans" panose="020B0602030504020204" pitchFamily="34" charset="0"/>
              </a:rPr>
              <a:t>shade.</a:t>
            </a:r>
          </a:p>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dirty="0">
                <a:solidFill>
                  <a:srgbClr val="0070C0"/>
                </a:solidFill>
                <a:latin typeface="Lucida Sans" panose="020B0602030504020204" pitchFamily="34" charset="0"/>
              </a:rPr>
              <a:t>You've got</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your</a:t>
            </a:r>
            <a:r>
              <a:rPr lang="en-US" sz="1750" dirty="0">
                <a:solidFill>
                  <a:srgbClr val="C00000"/>
                </a:solidFill>
                <a:latin typeface="Lucida Sans" panose="020B0602030504020204" pitchFamily="34" charset="0"/>
              </a:rPr>
              <a:t> l</a:t>
            </a:r>
            <a:r>
              <a:rPr lang="en-US" sz="1750" dirty="0">
                <a:solidFill>
                  <a:srgbClr val="00B050"/>
                </a:solidFill>
                <a:latin typeface="Lucida Sans" panose="020B0602030504020204" pitchFamily="34" charset="0"/>
              </a:rPr>
              <a:t>io</a:t>
            </a:r>
            <a:r>
              <a:rPr lang="en-US" sz="1750" dirty="0">
                <a:solidFill>
                  <a:srgbClr val="C00000"/>
                </a:solidFill>
                <a:latin typeface="Lucida Sans" panose="020B0602030504020204" pitchFamily="34" charset="0"/>
              </a:rPr>
              <a:t>n," Rob</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t Wils</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n </a:t>
            </a:r>
            <a:r>
              <a:rPr lang="en-US" sz="1750" dirty="0">
                <a:solidFill>
                  <a:srgbClr val="0070C0"/>
                </a:solidFill>
                <a:latin typeface="Lucida Sans" panose="020B0602030504020204" pitchFamily="34" charset="0"/>
              </a:rPr>
              <a:t>said to him</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and a</a:t>
            </a:r>
            <a:r>
              <a:rPr lang="en-US" sz="1750" dirty="0">
                <a:solidFill>
                  <a:srgbClr val="C00000"/>
                </a:solidFill>
                <a:latin typeface="Lucida Sans" panose="020B0602030504020204" pitchFamily="34" charset="0"/>
              </a:rPr>
              <a:t> da</a:t>
            </a:r>
            <a:r>
              <a:rPr lang="en-US" sz="1750" dirty="0">
                <a:solidFill>
                  <a:srgbClr val="00B050"/>
                </a:solidFill>
                <a:latin typeface="Lucida Sans" panose="020B0602030504020204" pitchFamily="34" charset="0"/>
              </a:rPr>
              <a:t>mn</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fine </a:t>
            </a:r>
            <a:r>
              <a:rPr lang="en-US" sz="1750" dirty="0">
                <a:solidFill>
                  <a:srgbClr val="0070C0"/>
                </a:solidFill>
                <a:latin typeface="Lucida Sans" panose="020B0602030504020204" pitchFamily="34" charset="0"/>
              </a:rPr>
              <a:t>one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too</a:t>
            </a:r>
            <a:r>
              <a:rPr lang="en-US" sz="1750" dirty="0">
                <a:solidFill>
                  <a:srgbClr val="C00000"/>
                </a:solidFill>
                <a:latin typeface="Lucida Sans" panose="020B0602030504020204" pitchFamily="34" charset="0"/>
              </a:rPr>
              <a:t>."</a:t>
            </a:r>
          </a:p>
        </p:txBody>
      </p:sp>
      <p:sp>
        <p:nvSpPr>
          <p:cNvPr id="4" name="TextBox 3"/>
          <p:cNvSpPr txBox="1"/>
          <p:nvPr/>
        </p:nvSpPr>
        <p:spPr>
          <a:xfrm>
            <a:off x="5430743" y="6000687"/>
            <a:ext cx="3604770" cy="307777"/>
          </a:xfrm>
          <a:prstGeom prst="rect">
            <a:avLst/>
          </a:prstGeom>
          <a:noFill/>
        </p:spPr>
        <p:txBody>
          <a:bodyPr wrap="square" rtlCol="0">
            <a:spAutoFit/>
          </a:bodyPr>
          <a:lstStyle/>
          <a:p>
            <a:r>
              <a:rPr lang="en-US" sz="1400" dirty="0">
                <a:solidFill>
                  <a:schemeClr val="bg2"/>
                </a:solidFill>
                <a:latin typeface="Lucida Sans" panose="020B0602030504020204" pitchFamily="34" charset="0"/>
              </a:rPr>
              <a:t>Source: Standards Institute/</a:t>
            </a:r>
            <a:r>
              <a:rPr lang="en-US" sz="1400" dirty="0" err="1">
                <a:solidFill>
                  <a:schemeClr val="bg2"/>
                </a:solidFill>
                <a:latin typeface="Lucida Sans" panose="020B0602030504020204" pitchFamily="34" charset="0"/>
              </a:rPr>
              <a:t>UnboundEd</a:t>
            </a:r>
            <a:endParaRPr lang="en-US" sz="1400" dirty="0">
              <a:solidFill>
                <a:schemeClr val="bg2"/>
              </a:solidFill>
              <a:latin typeface="Lucida Sans" panose="020B0602030504020204" pitchFamily="34" charset="0"/>
            </a:endParaRPr>
          </a:p>
        </p:txBody>
      </p:sp>
      <p:sp>
        <p:nvSpPr>
          <p:cNvPr id="7" name="Title 1">
            <a:extLst>
              <a:ext uri="{FF2B5EF4-FFF2-40B4-BE49-F238E27FC236}">
                <a16:creationId xmlns:a16="http://schemas.microsoft.com/office/drawing/2014/main" id="{C65322E4-493A-4CE5-B712-B912967EE711}"/>
              </a:ext>
            </a:extLst>
          </p:cNvPr>
          <p:cNvSpPr txBox="1">
            <a:spLocks/>
          </p:cNvSpPr>
          <p:nvPr/>
        </p:nvSpPr>
        <p:spPr>
          <a:xfrm>
            <a:off x="344905" y="166042"/>
            <a:ext cx="8690608" cy="1143000"/>
          </a:xfrm>
          <a:prstGeom prst="rect">
            <a:avLst/>
          </a:prstGeom>
          <a:noFill/>
          <a:ln>
            <a:noFill/>
          </a:ln>
        </p:spPr>
        <p:txBody>
          <a:bodyPr lIns="91425" tIns="91425" rIns="91425" bIns="91425" anchor="ctr"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dirty="0">
                <a:solidFill>
                  <a:srgbClr val="C00000"/>
                </a:solidFill>
              </a:rPr>
              <a:t>Kindergarten  </a:t>
            </a:r>
            <a:r>
              <a:rPr lang="en-US" dirty="0">
                <a:solidFill>
                  <a:srgbClr val="FFC000"/>
                </a:solidFill>
              </a:rPr>
              <a:t>1</a:t>
            </a:r>
            <a:r>
              <a:rPr lang="en-US" baseline="30000" dirty="0">
                <a:solidFill>
                  <a:srgbClr val="FFC000"/>
                </a:solidFill>
              </a:rPr>
              <a:t>st</a:t>
            </a:r>
            <a:r>
              <a:rPr lang="en-US" dirty="0">
                <a:solidFill>
                  <a:srgbClr val="FFC000"/>
                </a:solidFill>
              </a:rPr>
              <a:t> Grade   </a:t>
            </a:r>
            <a:r>
              <a:rPr lang="en-US" dirty="0">
                <a:solidFill>
                  <a:srgbClr val="22A469"/>
                </a:solidFill>
              </a:rPr>
              <a:t>2</a:t>
            </a:r>
            <a:r>
              <a:rPr lang="en-US" baseline="30000" dirty="0">
                <a:solidFill>
                  <a:srgbClr val="22A469"/>
                </a:solidFill>
              </a:rPr>
              <a:t>nd</a:t>
            </a:r>
            <a:r>
              <a:rPr lang="en-US" dirty="0">
                <a:solidFill>
                  <a:srgbClr val="22A469"/>
                </a:solidFill>
              </a:rPr>
              <a:t> Grade  </a:t>
            </a:r>
            <a:r>
              <a:rPr lang="en-US" dirty="0">
                <a:solidFill>
                  <a:srgbClr val="0070C0"/>
                </a:solidFill>
              </a:rPr>
              <a:t>Memorized</a:t>
            </a:r>
          </a:p>
        </p:txBody>
      </p:sp>
    </p:spTree>
    <p:extLst>
      <p:ext uri="{BB962C8B-B14F-4D97-AF65-F5344CB8AC3E}">
        <p14:creationId xmlns:p14="http://schemas.microsoft.com/office/powerpoint/2010/main" val="4264155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6247"/>
            <a:ext cx="8229600" cy="4525963"/>
          </a:xfrm>
        </p:spPr>
        <p:txBody>
          <a:bodyPr>
            <a:noAutofit/>
          </a:bodyPr>
          <a:lstStyle/>
          <a:p>
            <a:pPr marL="0" indent="0">
              <a:spcBef>
                <a:spcPts val="0"/>
              </a:spcBef>
              <a:spcAft>
                <a:spcPts val="400"/>
              </a:spcAft>
              <a:buNone/>
            </a:pPr>
            <a:r>
              <a:rPr lang="en-US" sz="1750" dirty="0">
                <a:solidFill>
                  <a:srgbClr val="0070C0"/>
                </a:solidFill>
                <a:latin typeface="Lucida Sans" panose="020B0602030504020204" pitchFamily="34" charset="0"/>
              </a:rPr>
              <a:t>"What</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had I </a:t>
            </a:r>
            <a:r>
              <a:rPr lang="en-US" sz="1750" dirty="0">
                <a:solidFill>
                  <a:srgbClr val="00B050"/>
                </a:solidFill>
                <a:latin typeface="Lucida Sans" panose="020B0602030504020204" pitchFamily="34" charset="0"/>
              </a:rPr>
              <a:t>ough</a:t>
            </a:r>
            <a:r>
              <a:rPr lang="en-US" sz="1750" dirty="0">
                <a:solidFill>
                  <a:srgbClr val="C00000"/>
                </a:solidFill>
                <a:latin typeface="Lucida Sans" panose="020B0602030504020204" pitchFamily="34" charset="0"/>
              </a:rPr>
              <a:t>t </a:t>
            </a:r>
            <a:r>
              <a:rPr lang="en-US" sz="1750" dirty="0">
                <a:solidFill>
                  <a:srgbClr val="0070C0"/>
                </a:solidFill>
                <a:latin typeface="Lucida Sans" panose="020B0602030504020204" pitchFamily="34" charset="0"/>
              </a:rPr>
              <a:t>to</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give them?"</a:t>
            </a:r>
            <a:r>
              <a:rPr lang="en-US" sz="1750" dirty="0">
                <a:solidFill>
                  <a:srgbClr val="C00000"/>
                </a:solidFill>
                <a:latin typeface="Lucida Sans" panose="020B0602030504020204" pitchFamily="34" charset="0"/>
              </a:rPr>
              <a:t> M</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c</a:t>
            </a:r>
            <a:r>
              <a:rPr lang="en-US" sz="1750" dirty="0">
                <a:solidFill>
                  <a:srgbClr val="00B050"/>
                </a:solidFill>
                <a:latin typeface="Lucida Sans" panose="020B0602030504020204" pitchFamily="34" charset="0"/>
              </a:rPr>
              <a:t>omb</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asked.</a:t>
            </a:r>
          </a:p>
          <a:p>
            <a:pPr marL="0" indent="0">
              <a:spcBef>
                <a:spcPts val="0"/>
              </a:spcBef>
              <a:spcAft>
                <a:spcPts val="400"/>
              </a:spcAft>
              <a:buNone/>
            </a:pPr>
            <a:r>
              <a:rPr lang="en-US" sz="1750" dirty="0">
                <a:solidFill>
                  <a:srgbClr val="0070C0"/>
                </a:solidFill>
                <a:latin typeface="Lucida Sans" panose="020B0602030504020204" pitchFamily="34" charset="0"/>
              </a:rPr>
              <a:t>"A</a:t>
            </a:r>
            <a:r>
              <a:rPr lang="en-US" sz="1750" dirty="0">
                <a:solidFill>
                  <a:srgbClr val="C00000"/>
                </a:solidFill>
                <a:latin typeface="Lucida Sans" panose="020B0602030504020204" pitchFamily="34" charset="0"/>
              </a:rPr>
              <a:t> </a:t>
            </a:r>
            <a:r>
              <a:rPr lang="en-US" sz="1750" dirty="0">
                <a:solidFill>
                  <a:srgbClr val="FFC000"/>
                </a:solidFill>
                <a:latin typeface="Lucida Sans" panose="020B0602030504020204" pitchFamily="34" charset="0"/>
              </a:rPr>
              <a:t>qu</a:t>
            </a:r>
            <a:r>
              <a:rPr lang="en-US" sz="1750" dirty="0">
                <a:solidFill>
                  <a:srgbClr val="C00000"/>
                </a:solidFill>
                <a:latin typeface="Lucida Sans" panose="020B0602030504020204" pitchFamily="34" charset="0"/>
              </a:rPr>
              <a:t>id </a:t>
            </a:r>
            <a:r>
              <a:rPr lang="en-US" sz="1750" dirty="0">
                <a:solidFill>
                  <a:srgbClr val="0070C0"/>
                </a:solidFill>
                <a:latin typeface="Lucida Sans" panose="020B0602030504020204" pitchFamily="34" charset="0"/>
              </a:rPr>
              <a:t>would be plenty," Wilson told him.</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You don't want to </a:t>
            </a:r>
            <a:r>
              <a:rPr lang="en-US" sz="1750" dirty="0">
                <a:solidFill>
                  <a:srgbClr val="C00000"/>
                </a:solidFill>
                <a:latin typeface="Lucida Sans" panose="020B0602030504020204" pitchFamily="34" charset="0"/>
              </a:rPr>
              <a:t>sp</a:t>
            </a:r>
            <a:r>
              <a:rPr lang="en-US" sz="1750" dirty="0">
                <a:solidFill>
                  <a:srgbClr val="00B050"/>
                </a:solidFill>
                <a:latin typeface="Lucida Sans" panose="020B0602030504020204" pitchFamily="34" charset="0"/>
              </a:rPr>
              <a:t>oi</a:t>
            </a:r>
            <a:r>
              <a:rPr lang="en-US" sz="1750" dirty="0">
                <a:solidFill>
                  <a:srgbClr val="C00000"/>
                </a:solidFill>
                <a:latin typeface="Lucida Sans" panose="020B0602030504020204" pitchFamily="34" charset="0"/>
              </a:rPr>
              <a:t>l </a:t>
            </a:r>
            <a:r>
              <a:rPr lang="en-US" sz="1750" dirty="0">
                <a:solidFill>
                  <a:srgbClr val="0070C0"/>
                </a:solidFill>
                <a:latin typeface="Lucida Sans" panose="020B0602030504020204" pitchFamily="34" charset="0"/>
              </a:rPr>
              <a:t>them."</a:t>
            </a:r>
          </a:p>
          <a:p>
            <a:pPr marL="0" indent="0">
              <a:spcBef>
                <a:spcPts val="0"/>
              </a:spcBef>
              <a:spcAft>
                <a:spcPts val="400"/>
              </a:spcAft>
              <a:buNone/>
            </a:pPr>
            <a:r>
              <a:rPr lang="en-US" sz="1750" dirty="0">
                <a:solidFill>
                  <a:srgbClr val="0070C0"/>
                </a:solidFill>
                <a:latin typeface="Lucida Sans" panose="020B0602030504020204" pitchFamily="34" charset="0"/>
              </a:rPr>
              <a:t>"Will</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headman distribute it?"</a:t>
            </a:r>
          </a:p>
          <a:p>
            <a:pPr marL="0" indent="0">
              <a:spcBef>
                <a:spcPts val="0"/>
              </a:spcBef>
              <a:spcAft>
                <a:spcPts val="400"/>
              </a:spcAft>
              <a:buNone/>
            </a:pPr>
            <a:r>
              <a:rPr lang="en-US" sz="1750" dirty="0">
                <a:solidFill>
                  <a:srgbClr val="0070C0"/>
                </a:solidFill>
                <a:latin typeface="Lucida Sans" panose="020B0602030504020204" pitchFamily="34" charset="0"/>
              </a:rPr>
              <a:t>"Absolutely."</a:t>
            </a:r>
          </a:p>
          <a:p>
            <a:pPr marL="0" indent="0">
              <a:spcBef>
                <a:spcPts val="0"/>
              </a:spcBef>
              <a:spcAft>
                <a:spcPts val="400"/>
              </a:spcAft>
              <a:buNone/>
            </a:pPr>
            <a:r>
              <a:rPr lang="en-US" sz="1750" dirty="0">
                <a:solidFill>
                  <a:srgbClr val="C00000"/>
                </a:solidFill>
                <a:latin typeface="Lucida Sans" panose="020B0602030504020204" pitchFamily="34" charset="0"/>
              </a:rPr>
              <a:t>Fran</a:t>
            </a:r>
            <a:r>
              <a:rPr lang="en-US" sz="1750" dirty="0">
                <a:solidFill>
                  <a:srgbClr val="FFC000"/>
                </a:solidFill>
                <a:latin typeface="Lucida Sans" panose="020B0602030504020204" pitchFamily="34" charset="0"/>
              </a:rPr>
              <a:t>c</a:t>
            </a:r>
            <a:r>
              <a:rPr lang="en-US" sz="1750" dirty="0">
                <a:solidFill>
                  <a:srgbClr val="C00000"/>
                </a:solidFill>
                <a:latin typeface="Lucida Sans" panose="020B0602030504020204" pitchFamily="34" charset="0"/>
              </a:rPr>
              <a:t>is M</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c</a:t>
            </a:r>
            <a:r>
              <a:rPr lang="en-US" sz="1750" dirty="0">
                <a:solidFill>
                  <a:srgbClr val="00B050"/>
                </a:solidFill>
                <a:latin typeface="Lucida Sans" panose="020B0602030504020204" pitchFamily="34" charset="0"/>
              </a:rPr>
              <a:t>omb</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had, half an hour before, been carried to his tent from the edge of the camp in </a:t>
            </a:r>
            <a:r>
              <a:rPr lang="en-US" sz="1750" dirty="0">
                <a:solidFill>
                  <a:srgbClr val="C00000"/>
                </a:solidFill>
                <a:latin typeface="Lucida Sans" panose="020B0602030504020204" pitchFamily="34" charset="0"/>
              </a:rPr>
              <a:t>tr</a:t>
            </a:r>
            <a:r>
              <a:rPr lang="en-US" sz="1750" dirty="0">
                <a:solidFill>
                  <a:srgbClr val="FFC000"/>
                </a:solidFill>
                <a:latin typeface="Lucida Sans" panose="020B0602030504020204" pitchFamily="34" charset="0"/>
              </a:rPr>
              <a:t>i</a:t>
            </a:r>
            <a:r>
              <a:rPr lang="en-US" sz="1750" dirty="0">
                <a:solidFill>
                  <a:srgbClr val="C00000"/>
                </a:solidFill>
                <a:latin typeface="Lucida Sans" panose="020B0602030504020204" pitchFamily="34" charset="0"/>
              </a:rPr>
              <a:t>um</a:t>
            </a:r>
            <a:r>
              <a:rPr lang="en-US" sz="1750" dirty="0">
                <a:solidFill>
                  <a:srgbClr val="00B050"/>
                </a:solidFill>
                <a:latin typeface="Lucida Sans" panose="020B0602030504020204" pitchFamily="34" charset="0"/>
              </a:rPr>
              <a:t>ph</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on the arms and shoulders of the cook, the personal boys, the skinner and the porters. The gun-</a:t>
            </a:r>
            <a:r>
              <a:rPr lang="en-US" sz="1750" dirty="0">
                <a:solidFill>
                  <a:srgbClr val="C00000"/>
                </a:solidFill>
                <a:latin typeface="Lucida Sans" panose="020B0602030504020204" pitchFamily="34" charset="0"/>
              </a:rPr>
              <a:t>b</a:t>
            </a:r>
            <a:r>
              <a:rPr lang="en-US" sz="1750" dirty="0">
                <a:solidFill>
                  <a:srgbClr val="00B050"/>
                </a:solidFill>
                <a:latin typeface="Lucida Sans" panose="020B0602030504020204" pitchFamily="34" charset="0"/>
              </a:rPr>
              <a:t>ea</a:t>
            </a:r>
            <a:r>
              <a:rPr lang="en-US" sz="1750" dirty="0">
                <a:solidFill>
                  <a:srgbClr val="C00000"/>
                </a:solidFill>
                <a:latin typeface="Lucida Sans" panose="020B0602030504020204" pitchFamily="34" charset="0"/>
              </a:rPr>
              <a:t>r</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 </a:t>
            </a:r>
            <a:r>
              <a:rPr lang="en-US" sz="1750" dirty="0">
                <a:solidFill>
                  <a:srgbClr val="0070C0"/>
                </a:solidFill>
                <a:latin typeface="Lucida Sans" panose="020B0602030504020204" pitchFamily="34" charset="0"/>
              </a:rPr>
              <a:t>had taken no part in the</a:t>
            </a:r>
            <a:r>
              <a:rPr lang="en-US" sz="1750" dirty="0">
                <a:solidFill>
                  <a:srgbClr val="C00000"/>
                </a:solidFill>
                <a:latin typeface="Lucida Sans" panose="020B0602030504020204" pitchFamily="34" charset="0"/>
              </a:rPr>
              <a:t> dem</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nstr</a:t>
            </a:r>
            <a:r>
              <a:rPr lang="en-US" sz="1750" dirty="0">
                <a:solidFill>
                  <a:srgbClr val="00B050"/>
                </a:solidFill>
                <a:latin typeface="Lucida Sans" panose="020B0602030504020204" pitchFamily="34" charset="0"/>
              </a:rPr>
              <a:t>ation</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When the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native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boys put him down at the door of his tent, he had shaken all their hands, </a:t>
            </a:r>
            <a:r>
              <a:rPr lang="en-US" sz="1750" dirty="0">
                <a:solidFill>
                  <a:srgbClr val="C00000"/>
                </a:solidFill>
                <a:latin typeface="Lucida Sans" panose="020B0602030504020204" pitchFamily="34" charset="0"/>
              </a:rPr>
              <a:t>r</a:t>
            </a:r>
            <a:r>
              <a:rPr lang="en-US" sz="1750" dirty="0">
                <a:solidFill>
                  <a:srgbClr val="00B050"/>
                </a:solidFill>
                <a:latin typeface="Lucida Sans" panose="020B0602030504020204" pitchFamily="34" charset="0"/>
              </a:rPr>
              <a:t>e</a:t>
            </a:r>
            <a:r>
              <a:rPr lang="en-US" sz="1750" dirty="0">
                <a:solidFill>
                  <a:srgbClr val="FFC000"/>
                </a:solidFill>
                <a:latin typeface="Lucida Sans" panose="020B0602030504020204" pitchFamily="34" charset="0"/>
              </a:rPr>
              <a:t>ce</a:t>
            </a:r>
            <a:r>
              <a:rPr lang="en-US" sz="1750" dirty="0">
                <a:solidFill>
                  <a:srgbClr val="00B050"/>
                </a:solidFill>
                <a:latin typeface="Lucida Sans" panose="020B0602030504020204" pitchFamily="34" charset="0"/>
              </a:rPr>
              <a:t>i</a:t>
            </a:r>
            <a:r>
              <a:rPr lang="en-US" sz="1750" dirty="0">
                <a:solidFill>
                  <a:srgbClr val="C00000"/>
                </a:solidFill>
                <a:latin typeface="Lucida Sans" panose="020B0602030504020204" pitchFamily="34" charset="0"/>
              </a:rPr>
              <a:t>v</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their </a:t>
            </a:r>
            <a:r>
              <a:rPr lang="en-US" sz="1750" dirty="0">
                <a:solidFill>
                  <a:srgbClr val="C00000"/>
                </a:solidFill>
                <a:latin typeface="Lucida Sans" panose="020B0602030504020204" pitchFamily="34" charset="0"/>
              </a:rPr>
              <a:t>c</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ngrat</a:t>
            </a:r>
            <a:r>
              <a:rPr lang="en-US" sz="1750" dirty="0">
                <a:solidFill>
                  <a:srgbClr val="00B050"/>
                </a:solidFill>
                <a:latin typeface="Lucida Sans" panose="020B0602030504020204" pitchFamily="34" charset="0"/>
              </a:rPr>
              <a:t>u</a:t>
            </a:r>
            <a:r>
              <a:rPr lang="en-US" sz="1750" dirty="0">
                <a:solidFill>
                  <a:srgbClr val="C00000"/>
                </a:solidFill>
                <a:latin typeface="Lucida Sans" panose="020B0602030504020204" pitchFamily="34" charset="0"/>
              </a:rPr>
              <a:t>l</a:t>
            </a:r>
            <a:r>
              <a:rPr lang="en-US" sz="1750" dirty="0">
                <a:solidFill>
                  <a:srgbClr val="00B050"/>
                </a:solidFill>
                <a:latin typeface="Lucida Sans" panose="020B0602030504020204" pitchFamily="34" charset="0"/>
              </a:rPr>
              <a:t>ation</a:t>
            </a:r>
            <a:r>
              <a:rPr lang="en-US" sz="1750" dirty="0">
                <a:solidFill>
                  <a:srgbClr val="C00000"/>
                </a:solidFill>
                <a:latin typeface="Lucida Sans" panose="020B0602030504020204" pitchFamily="34" charset="0"/>
              </a:rPr>
              <a:t>s, </a:t>
            </a:r>
            <a:r>
              <a:rPr lang="en-US" sz="1750" dirty="0">
                <a:solidFill>
                  <a:srgbClr val="0070C0"/>
                </a:solidFill>
                <a:latin typeface="Lucida Sans" panose="020B0602030504020204" pitchFamily="34" charset="0"/>
              </a:rPr>
              <a:t>and then gone into the tent and sat on the bed until his wife came in. She did not </a:t>
            </a:r>
            <a:r>
              <a:rPr lang="en-US" sz="1750" dirty="0">
                <a:solidFill>
                  <a:srgbClr val="C00000"/>
                </a:solidFill>
                <a:latin typeface="Lucida Sans" panose="020B0602030504020204" pitchFamily="34" charset="0"/>
              </a:rPr>
              <a:t>sp</a:t>
            </a:r>
            <a:r>
              <a:rPr lang="en-US" sz="1750" dirty="0">
                <a:solidFill>
                  <a:srgbClr val="000000"/>
                </a:solidFill>
                <a:latin typeface="Lucida Sans" panose="020B0602030504020204" pitchFamily="34" charset="0"/>
              </a:rPr>
              <a:t>ea</a:t>
            </a:r>
            <a:r>
              <a:rPr lang="en-US" sz="1750" dirty="0">
                <a:solidFill>
                  <a:srgbClr val="C00000"/>
                </a:solidFill>
                <a:latin typeface="Lucida Sans" panose="020B0602030504020204" pitchFamily="34" charset="0"/>
              </a:rPr>
              <a:t>k </a:t>
            </a:r>
            <a:r>
              <a:rPr lang="en-US" sz="1750" dirty="0">
                <a:solidFill>
                  <a:srgbClr val="0070C0"/>
                </a:solidFill>
                <a:latin typeface="Lucida Sans" panose="020B0602030504020204" pitchFamily="34" charset="0"/>
              </a:rPr>
              <a:t>to him when she came in and he left the tent at once to wash his face and hands</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in the</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rgbClr val="00B050"/>
                </a:solidFill>
                <a:latin typeface="Lucida Sans" panose="020B0602030504020204" pitchFamily="34" charset="0"/>
              </a:rPr>
              <a:t>le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wash</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basin outside and go over to the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dining tent to</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sit in a</a:t>
            </a:r>
            <a:r>
              <a:rPr lang="en-US" sz="1750" dirty="0">
                <a:solidFill>
                  <a:srgbClr val="C00000"/>
                </a:solidFill>
                <a:latin typeface="Lucida Sans" panose="020B0602030504020204" pitchFamily="34" charset="0"/>
              </a:rPr>
              <a:t> c</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mf</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rgbClr val="00B050"/>
                </a:solidFill>
                <a:latin typeface="Lucida Sans" panose="020B0602030504020204" pitchFamily="34" charset="0"/>
              </a:rPr>
              <a:t>le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canvas</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chair in the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breeze and the shade.</a:t>
            </a:r>
          </a:p>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dirty="0">
                <a:solidFill>
                  <a:srgbClr val="0070C0"/>
                </a:solidFill>
                <a:latin typeface="Lucida Sans" panose="020B0602030504020204" pitchFamily="34" charset="0"/>
              </a:rPr>
              <a:t>You've got</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your lion," </a:t>
            </a:r>
            <a:r>
              <a:rPr lang="en-US" sz="1750" dirty="0">
                <a:solidFill>
                  <a:srgbClr val="C00000"/>
                </a:solidFill>
                <a:latin typeface="Lucida Sans" panose="020B0602030504020204" pitchFamily="34" charset="0"/>
              </a:rPr>
              <a:t>Rob</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t Wils</a:t>
            </a:r>
            <a:r>
              <a:rPr lang="en-US" sz="1750" dirty="0">
                <a:solidFill>
                  <a:srgbClr val="FFC000"/>
                </a:solidFill>
                <a:latin typeface="Lucida Sans" panose="020B0602030504020204" pitchFamily="34" charset="0"/>
              </a:rPr>
              <a:t>o</a:t>
            </a:r>
            <a:r>
              <a:rPr lang="en-US" sz="1750" dirty="0">
                <a:solidFill>
                  <a:srgbClr val="C00000"/>
                </a:solidFill>
                <a:latin typeface="Lucida Sans" panose="020B0602030504020204" pitchFamily="34" charset="0"/>
              </a:rPr>
              <a:t>n </a:t>
            </a:r>
            <a:r>
              <a:rPr lang="en-US" sz="1750" dirty="0">
                <a:solidFill>
                  <a:srgbClr val="0070C0"/>
                </a:solidFill>
                <a:latin typeface="Lucida Sans" panose="020B0602030504020204" pitchFamily="34" charset="0"/>
              </a:rPr>
              <a:t>said to him</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and a</a:t>
            </a:r>
            <a:r>
              <a:rPr lang="en-US" sz="1750" dirty="0">
                <a:solidFill>
                  <a:srgbClr val="C00000"/>
                </a:solidFill>
                <a:latin typeface="Lucida Sans" panose="020B0602030504020204" pitchFamily="34" charset="0"/>
              </a:rPr>
              <a:t> da</a:t>
            </a:r>
            <a:r>
              <a:rPr lang="en-US" sz="1750" dirty="0">
                <a:solidFill>
                  <a:srgbClr val="00B050"/>
                </a:solidFill>
                <a:latin typeface="Lucida Sans" panose="020B0602030504020204" pitchFamily="34" charset="0"/>
              </a:rPr>
              <a:t>mn</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fine one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too</a:t>
            </a:r>
            <a:r>
              <a:rPr lang="en-US" sz="1750" dirty="0">
                <a:solidFill>
                  <a:srgbClr val="C00000"/>
                </a:solidFill>
                <a:latin typeface="Lucida Sans" panose="020B0602030504020204" pitchFamily="34" charset="0"/>
              </a:rPr>
              <a:t>."</a:t>
            </a:r>
          </a:p>
        </p:txBody>
      </p:sp>
      <p:sp>
        <p:nvSpPr>
          <p:cNvPr id="4" name="TextBox 3"/>
          <p:cNvSpPr txBox="1"/>
          <p:nvPr/>
        </p:nvSpPr>
        <p:spPr>
          <a:xfrm>
            <a:off x="5430743" y="6000687"/>
            <a:ext cx="3604770" cy="307777"/>
          </a:xfrm>
          <a:prstGeom prst="rect">
            <a:avLst/>
          </a:prstGeom>
          <a:noFill/>
        </p:spPr>
        <p:txBody>
          <a:bodyPr wrap="square" rtlCol="0">
            <a:spAutoFit/>
          </a:bodyPr>
          <a:lstStyle/>
          <a:p>
            <a:r>
              <a:rPr lang="en-US" sz="1400" dirty="0">
                <a:solidFill>
                  <a:schemeClr val="bg2"/>
                </a:solidFill>
                <a:latin typeface="Lucida Sans" panose="020B0602030504020204" pitchFamily="34" charset="0"/>
              </a:rPr>
              <a:t>Source: Standards Institute/</a:t>
            </a:r>
            <a:r>
              <a:rPr lang="en-US" sz="1400" dirty="0" err="1">
                <a:solidFill>
                  <a:schemeClr val="bg2"/>
                </a:solidFill>
                <a:latin typeface="Lucida Sans" panose="020B0602030504020204" pitchFamily="34" charset="0"/>
              </a:rPr>
              <a:t>UnboundEd</a:t>
            </a:r>
            <a:endParaRPr lang="en-US" sz="1400" dirty="0">
              <a:solidFill>
                <a:schemeClr val="bg2"/>
              </a:solidFill>
              <a:latin typeface="Lucida Sans" panose="020B0602030504020204" pitchFamily="34" charset="0"/>
            </a:endParaRPr>
          </a:p>
        </p:txBody>
      </p:sp>
      <p:sp>
        <p:nvSpPr>
          <p:cNvPr id="7" name="Title 1">
            <a:extLst>
              <a:ext uri="{FF2B5EF4-FFF2-40B4-BE49-F238E27FC236}">
                <a16:creationId xmlns:a16="http://schemas.microsoft.com/office/drawing/2014/main" id="{66C3B41E-18DE-48BA-B59A-C98C6FBC1B33}"/>
              </a:ext>
            </a:extLst>
          </p:cNvPr>
          <p:cNvSpPr>
            <a:spLocks noGrp="1"/>
          </p:cNvSpPr>
          <p:nvPr>
            <p:ph type="title"/>
          </p:nvPr>
        </p:nvSpPr>
        <p:spPr>
          <a:xfrm>
            <a:off x="344905" y="134353"/>
            <a:ext cx="8690608" cy="1143000"/>
          </a:xfrm>
        </p:spPr>
        <p:txBody>
          <a:bodyPr>
            <a:normAutofit/>
          </a:bodyPr>
          <a:lstStyle/>
          <a:p>
            <a:r>
              <a:rPr lang="en-US" dirty="0">
                <a:solidFill>
                  <a:srgbClr val="C00000"/>
                </a:solidFill>
              </a:rPr>
              <a:t>Kindergarten  </a:t>
            </a:r>
            <a:r>
              <a:rPr lang="en-US" dirty="0">
                <a:solidFill>
                  <a:srgbClr val="FFC000"/>
                </a:solidFill>
              </a:rPr>
              <a:t>1</a:t>
            </a:r>
            <a:r>
              <a:rPr lang="en-US" baseline="30000" dirty="0">
                <a:solidFill>
                  <a:srgbClr val="FFC000"/>
                </a:solidFill>
              </a:rPr>
              <a:t>st</a:t>
            </a:r>
            <a:r>
              <a:rPr lang="en-US" dirty="0">
                <a:solidFill>
                  <a:srgbClr val="FFC000"/>
                </a:solidFill>
              </a:rPr>
              <a:t> Grade   </a:t>
            </a:r>
            <a:r>
              <a:rPr lang="en-US" dirty="0">
                <a:solidFill>
                  <a:srgbClr val="22A469"/>
                </a:solidFill>
              </a:rPr>
              <a:t>2</a:t>
            </a:r>
            <a:r>
              <a:rPr lang="en-US" baseline="30000" dirty="0">
                <a:solidFill>
                  <a:srgbClr val="22A469"/>
                </a:solidFill>
              </a:rPr>
              <a:t>nd</a:t>
            </a:r>
            <a:r>
              <a:rPr lang="en-US" dirty="0">
                <a:solidFill>
                  <a:srgbClr val="22A469"/>
                </a:solidFill>
              </a:rPr>
              <a:t> Grade  </a:t>
            </a:r>
            <a:r>
              <a:rPr lang="en-US" dirty="0">
                <a:solidFill>
                  <a:srgbClr val="0070C0"/>
                </a:solidFill>
              </a:rPr>
              <a:t>Memorized</a:t>
            </a:r>
          </a:p>
        </p:txBody>
      </p:sp>
    </p:spTree>
    <p:extLst>
      <p:ext uri="{BB962C8B-B14F-4D97-AF65-F5344CB8AC3E}">
        <p14:creationId xmlns:p14="http://schemas.microsoft.com/office/powerpoint/2010/main" val="2954216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6247"/>
            <a:ext cx="8229600" cy="4525963"/>
          </a:xfrm>
        </p:spPr>
        <p:txBody>
          <a:bodyPr>
            <a:noAutofit/>
          </a:bodyPr>
          <a:lstStyle/>
          <a:p>
            <a:pPr marL="0" indent="0">
              <a:spcBef>
                <a:spcPts val="0"/>
              </a:spcBef>
              <a:spcAft>
                <a:spcPts val="400"/>
              </a:spcAft>
              <a:buNone/>
            </a:pPr>
            <a:r>
              <a:rPr lang="en-US" sz="1750" dirty="0">
                <a:solidFill>
                  <a:srgbClr val="0070C0"/>
                </a:solidFill>
                <a:latin typeface="Lucida Sans" panose="020B0602030504020204" pitchFamily="34" charset="0"/>
              </a:rPr>
              <a:t>"What</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had I </a:t>
            </a:r>
            <a:r>
              <a:rPr lang="en-US" sz="1750" dirty="0">
                <a:solidFill>
                  <a:srgbClr val="00B050"/>
                </a:solidFill>
                <a:latin typeface="Lucida Sans" panose="020B0602030504020204" pitchFamily="34" charset="0"/>
              </a:rPr>
              <a:t>ough</a:t>
            </a:r>
            <a:r>
              <a:rPr lang="en-US" sz="1750" dirty="0">
                <a:solidFill>
                  <a:srgbClr val="C00000"/>
                </a:solidFill>
                <a:latin typeface="Lucida Sans" panose="020B0602030504020204" pitchFamily="34" charset="0"/>
              </a:rPr>
              <a:t>t </a:t>
            </a:r>
            <a:r>
              <a:rPr lang="en-US" sz="1750" dirty="0">
                <a:solidFill>
                  <a:srgbClr val="0070C0"/>
                </a:solidFill>
                <a:latin typeface="Lucida Sans" panose="020B0602030504020204" pitchFamily="34" charset="0"/>
              </a:rPr>
              <a:t>to</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give them?"</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Macomber asked.</a:t>
            </a:r>
          </a:p>
          <a:p>
            <a:pPr marL="0" indent="0">
              <a:spcBef>
                <a:spcPts val="0"/>
              </a:spcBef>
              <a:spcAft>
                <a:spcPts val="400"/>
              </a:spcAft>
              <a:buNone/>
            </a:pPr>
            <a:r>
              <a:rPr lang="en-US" sz="1750" dirty="0">
                <a:solidFill>
                  <a:srgbClr val="0070C0"/>
                </a:solidFill>
                <a:latin typeface="Lucida Sans" panose="020B0602030504020204" pitchFamily="34" charset="0"/>
              </a:rPr>
              <a:t>"A</a:t>
            </a:r>
            <a:r>
              <a:rPr lang="en-US" sz="1750" dirty="0">
                <a:solidFill>
                  <a:srgbClr val="C00000"/>
                </a:solidFill>
                <a:latin typeface="Lucida Sans" panose="020B0602030504020204" pitchFamily="34" charset="0"/>
              </a:rPr>
              <a:t> </a:t>
            </a:r>
            <a:r>
              <a:rPr lang="en-US" sz="1750" dirty="0">
                <a:solidFill>
                  <a:srgbClr val="FFC000"/>
                </a:solidFill>
                <a:latin typeface="Lucida Sans" panose="020B0602030504020204" pitchFamily="34" charset="0"/>
              </a:rPr>
              <a:t>qu</a:t>
            </a:r>
            <a:r>
              <a:rPr lang="en-US" sz="1750" dirty="0">
                <a:solidFill>
                  <a:srgbClr val="C00000"/>
                </a:solidFill>
                <a:latin typeface="Lucida Sans" panose="020B0602030504020204" pitchFamily="34" charset="0"/>
              </a:rPr>
              <a:t>id </a:t>
            </a:r>
            <a:r>
              <a:rPr lang="en-US" sz="1750" dirty="0">
                <a:solidFill>
                  <a:srgbClr val="0070C0"/>
                </a:solidFill>
                <a:latin typeface="Lucida Sans" panose="020B0602030504020204" pitchFamily="34" charset="0"/>
              </a:rPr>
              <a:t>would be plenty," Wilson told him.</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You don't want to </a:t>
            </a:r>
            <a:r>
              <a:rPr lang="en-US" sz="1750" dirty="0">
                <a:solidFill>
                  <a:srgbClr val="C00000"/>
                </a:solidFill>
                <a:latin typeface="Lucida Sans" panose="020B0602030504020204" pitchFamily="34" charset="0"/>
              </a:rPr>
              <a:t>sp</a:t>
            </a:r>
            <a:r>
              <a:rPr lang="en-US" sz="1750" dirty="0">
                <a:solidFill>
                  <a:srgbClr val="00B050"/>
                </a:solidFill>
                <a:latin typeface="Lucida Sans" panose="020B0602030504020204" pitchFamily="34" charset="0"/>
              </a:rPr>
              <a:t>oi</a:t>
            </a:r>
            <a:r>
              <a:rPr lang="en-US" sz="1750" dirty="0">
                <a:solidFill>
                  <a:srgbClr val="C00000"/>
                </a:solidFill>
                <a:latin typeface="Lucida Sans" panose="020B0602030504020204" pitchFamily="34" charset="0"/>
              </a:rPr>
              <a:t>l </a:t>
            </a:r>
            <a:r>
              <a:rPr lang="en-US" sz="1750" dirty="0">
                <a:solidFill>
                  <a:srgbClr val="0070C0"/>
                </a:solidFill>
                <a:latin typeface="Lucida Sans" panose="020B0602030504020204" pitchFamily="34" charset="0"/>
              </a:rPr>
              <a:t>them."</a:t>
            </a:r>
          </a:p>
          <a:p>
            <a:pPr marL="0" indent="0">
              <a:spcBef>
                <a:spcPts val="0"/>
              </a:spcBef>
              <a:spcAft>
                <a:spcPts val="400"/>
              </a:spcAft>
              <a:buNone/>
            </a:pPr>
            <a:r>
              <a:rPr lang="en-US" sz="1750" dirty="0">
                <a:solidFill>
                  <a:srgbClr val="0070C0"/>
                </a:solidFill>
                <a:latin typeface="Lucida Sans" panose="020B0602030504020204" pitchFamily="34" charset="0"/>
              </a:rPr>
              <a:t>"Will</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the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headman distribute it?"</a:t>
            </a:r>
          </a:p>
          <a:p>
            <a:pPr marL="0" indent="0">
              <a:spcBef>
                <a:spcPts val="0"/>
              </a:spcBef>
              <a:spcAft>
                <a:spcPts val="400"/>
              </a:spcAft>
              <a:buNone/>
            </a:pPr>
            <a:r>
              <a:rPr lang="en-US" sz="1750" dirty="0">
                <a:solidFill>
                  <a:srgbClr val="0070C0"/>
                </a:solidFill>
                <a:latin typeface="Lucida Sans" panose="020B0602030504020204" pitchFamily="34" charset="0"/>
              </a:rPr>
              <a:t>"Absolutely."</a:t>
            </a:r>
          </a:p>
          <a:p>
            <a:pPr marL="0" indent="0">
              <a:spcBef>
                <a:spcPts val="0"/>
              </a:spcBef>
              <a:spcAft>
                <a:spcPts val="400"/>
              </a:spcAft>
              <a:buNone/>
            </a:pPr>
            <a:r>
              <a:rPr lang="en-US" sz="1750" dirty="0">
                <a:solidFill>
                  <a:srgbClr val="0070C0"/>
                </a:solidFill>
                <a:latin typeface="Lucida Sans" panose="020B0602030504020204" pitchFamily="34" charset="0"/>
              </a:rPr>
              <a:t>Francis Macomber had, half an hour before, been carried to his tent from the edge of the camp in </a:t>
            </a:r>
            <a:r>
              <a:rPr lang="en-US" sz="1750" dirty="0">
                <a:solidFill>
                  <a:srgbClr val="C00000"/>
                </a:solidFill>
                <a:latin typeface="Lucida Sans" panose="020B0602030504020204" pitchFamily="34" charset="0"/>
              </a:rPr>
              <a:t>tr</a:t>
            </a:r>
            <a:r>
              <a:rPr lang="en-US" sz="1750" dirty="0">
                <a:solidFill>
                  <a:srgbClr val="FFC000"/>
                </a:solidFill>
                <a:latin typeface="Lucida Sans" panose="020B0602030504020204" pitchFamily="34" charset="0"/>
              </a:rPr>
              <a:t>i</a:t>
            </a:r>
            <a:r>
              <a:rPr lang="en-US" sz="1750" dirty="0">
                <a:solidFill>
                  <a:srgbClr val="C00000"/>
                </a:solidFill>
                <a:latin typeface="Lucida Sans" panose="020B0602030504020204" pitchFamily="34" charset="0"/>
              </a:rPr>
              <a:t>um</a:t>
            </a:r>
            <a:r>
              <a:rPr lang="en-US" sz="1750" dirty="0">
                <a:solidFill>
                  <a:srgbClr val="00B050"/>
                </a:solidFill>
                <a:latin typeface="Lucida Sans" panose="020B0602030504020204" pitchFamily="34" charset="0"/>
              </a:rPr>
              <a:t>ph</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on the arms and shoulders of the cook, the personal boys, the skinner and the porters. The gun-</a:t>
            </a:r>
            <a:r>
              <a:rPr lang="en-US" sz="1750" dirty="0">
                <a:solidFill>
                  <a:srgbClr val="C00000"/>
                </a:solidFill>
                <a:latin typeface="Lucida Sans" panose="020B0602030504020204" pitchFamily="34" charset="0"/>
              </a:rPr>
              <a:t>b</a:t>
            </a:r>
            <a:r>
              <a:rPr lang="en-US" sz="1750" dirty="0">
                <a:solidFill>
                  <a:srgbClr val="00B050"/>
                </a:solidFill>
                <a:latin typeface="Lucida Sans" panose="020B0602030504020204" pitchFamily="34" charset="0"/>
              </a:rPr>
              <a:t>ea</a:t>
            </a:r>
            <a:r>
              <a:rPr lang="en-US" sz="1750" dirty="0">
                <a:solidFill>
                  <a:srgbClr val="C00000"/>
                </a:solidFill>
                <a:latin typeface="Lucida Sans" panose="020B0602030504020204" pitchFamily="34" charset="0"/>
              </a:rPr>
              <a:t>r</a:t>
            </a:r>
            <a:r>
              <a:rPr lang="en-US" sz="1750" dirty="0">
                <a:solidFill>
                  <a:srgbClr val="FFC000"/>
                </a:solidFill>
                <a:latin typeface="Lucida Sans" panose="020B0602030504020204" pitchFamily="34" charset="0"/>
              </a:rPr>
              <a:t>er</a:t>
            </a:r>
            <a:r>
              <a:rPr lang="en-US" sz="1750" dirty="0">
                <a:solidFill>
                  <a:srgbClr val="C00000"/>
                </a:solidFill>
                <a:latin typeface="Lucida Sans" panose="020B0602030504020204" pitchFamily="34" charset="0"/>
              </a:rPr>
              <a:t>s </a:t>
            </a:r>
            <a:r>
              <a:rPr lang="en-US" sz="1750" dirty="0">
                <a:solidFill>
                  <a:srgbClr val="0070C0"/>
                </a:solidFill>
                <a:latin typeface="Lucida Sans" panose="020B0602030504020204" pitchFamily="34" charset="0"/>
              </a:rPr>
              <a:t>had taken no part in the</a:t>
            </a:r>
            <a:r>
              <a:rPr lang="en-US" sz="1750" dirty="0">
                <a:solidFill>
                  <a:srgbClr val="C00000"/>
                </a:solidFill>
                <a:latin typeface="Lucida Sans" panose="020B0602030504020204" pitchFamily="34" charset="0"/>
              </a:rPr>
              <a:t> dem</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nstr</a:t>
            </a:r>
            <a:r>
              <a:rPr lang="en-US" sz="1750" dirty="0">
                <a:solidFill>
                  <a:srgbClr val="00B050"/>
                </a:solidFill>
                <a:latin typeface="Lucida Sans" panose="020B0602030504020204" pitchFamily="34" charset="0"/>
              </a:rPr>
              <a:t>ation</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When the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native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boys put him down at the door of his tent, he had shaken all their hands, </a:t>
            </a:r>
            <a:r>
              <a:rPr lang="en-US" sz="1750" dirty="0">
                <a:solidFill>
                  <a:srgbClr val="C00000"/>
                </a:solidFill>
                <a:latin typeface="Lucida Sans" panose="020B0602030504020204" pitchFamily="34" charset="0"/>
              </a:rPr>
              <a:t>r</a:t>
            </a:r>
            <a:r>
              <a:rPr lang="en-US" sz="1750" dirty="0">
                <a:solidFill>
                  <a:srgbClr val="00B050"/>
                </a:solidFill>
                <a:latin typeface="Lucida Sans" panose="020B0602030504020204" pitchFamily="34" charset="0"/>
              </a:rPr>
              <a:t>e</a:t>
            </a:r>
            <a:r>
              <a:rPr lang="en-US" sz="1750" dirty="0">
                <a:solidFill>
                  <a:srgbClr val="FFC000"/>
                </a:solidFill>
                <a:latin typeface="Lucida Sans" panose="020B0602030504020204" pitchFamily="34" charset="0"/>
              </a:rPr>
              <a:t>ce</a:t>
            </a:r>
            <a:r>
              <a:rPr lang="en-US" sz="1750" dirty="0">
                <a:solidFill>
                  <a:srgbClr val="00B050"/>
                </a:solidFill>
                <a:latin typeface="Lucida Sans" panose="020B0602030504020204" pitchFamily="34" charset="0"/>
              </a:rPr>
              <a:t>i</a:t>
            </a:r>
            <a:r>
              <a:rPr lang="en-US" sz="1750" dirty="0">
                <a:solidFill>
                  <a:srgbClr val="C00000"/>
                </a:solidFill>
                <a:latin typeface="Lucida Sans" panose="020B0602030504020204" pitchFamily="34" charset="0"/>
              </a:rPr>
              <a:t>v</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their </a:t>
            </a:r>
            <a:r>
              <a:rPr lang="en-US" sz="1750" dirty="0">
                <a:solidFill>
                  <a:srgbClr val="C00000"/>
                </a:solidFill>
                <a:latin typeface="Lucida Sans" panose="020B0602030504020204" pitchFamily="34" charset="0"/>
              </a:rPr>
              <a:t>c</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ngrat</a:t>
            </a:r>
            <a:r>
              <a:rPr lang="en-US" sz="1750" dirty="0">
                <a:solidFill>
                  <a:srgbClr val="00B050"/>
                </a:solidFill>
                <a:latin typeface="Lucida Sans" panose="020B0602030504020204" pitchFamily="34" charset="0"/>
              </a:rPr>
              <a:t>u</a:t>
            </a:r>
            <a:r>
              <a:rPr lang="en-US" sz="1750" dirty="0">
                <a:solidFill>
                  <a:srgbClr val="C00000"/>
                </a:solidFill>
                <a:latin typeface="Lucida Sans" panose="020B0602030504020204" pitchFamily="34" charset="0"/>
              </a:rPr>
              <a:t>l</a:t>
            </a:r>
            <a:r>
              <a:rPr lang="en-US" sz="1750" dirty="0">
                <a:solidFill>
                  <a:srgbClr val="00B050"/>
                </a:solidFill>
                <a:latin typeface="Lucida Sans" panose="020B0602030504020204" pitchFamily="34" charset="0"/>
              </a:rPr>
              <a:t>ation</a:t>
            </a:r>
            <a:r>
              <a:rPr lang="en-US" sz="1750" dirty="0">
                <a:solidFill>
                  <a:srgbClr val="C00000"/>
                </a:solidFill>
                <a:latin typeface="Lucida Sans" panose="020B0602030504020204" pitchFamily="34" charset="0"/>
              </a:rPr>
              <a:t>s, </a:t>
            </a:r>
            <a:r>
              <a:rPr lang="en-US" sz="1750" dirty="0">
                <a:solidFill>
                  <a:srgbClr val="0070C0"/>
                </a:solidFill>
                <a:latin typeface="Lucida Sans" panose="020B0602030504020204" pitchFamily="34" charset="0"/>
              </a:rPr>
              <a:t>and then gone into the tent and sat on the bed until his wife came in. She did not </a:t>
            </a:r>
            <a:r>
              <a:rPr lang="en-US" sz="1750" dirty="0">
                <a:solidFill>
                  <a:srgbClr val="C00000"/>
                </a:solidFill>
                <a:latin typeface="Lucida Sans" panose="020B0602030504020204" pitchFamily="34" charset="0"/>
              </a:rPr>
              <a:t>sp</a:t>
            </a:r>
            <a:r>
              <a:rPr lang="en-US" sz="1750" dirty="0">
                <a:solidFill>
                  <a:srgbClr val="000000"/>
                </a:solidFill>
                <a:latin typeface="Lucida Sans" panose="020B0602030504020204" pitchFamily="34" charset="0"/>
              </a:rPr>
              <a:t>ea</a:t>
            </a:r>
            <a:r>
              <a:rPr lang="en-US" sz="1750" dirty="0">
                <a:solidFill>
                  <a:srgbClr val="C00000"/>
                </a:solidFill>
                <a:latin typeface="Lucida Sans" panose="020B0602030504020204" pitchFamily="34" charset="0"/>
              </a:rPr>
              <a:t>k </a:t>
            </a:r>
            <a:r>
              <a:rPr lang="en-US" sz="1750" dirty="0">
                <a:solidFill>
                  <a:srgbClr val="0070C0"/>
                </a:solidFill>
                <a:latin typeface="Lucida Sans" panose="020B0602030504020204" pitchFamily="34" charset="0"/>
              </a:rPr>
              <a:t>to him when she came in and he left the tent at once to wash his face and hands</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in the</a:t>
            </a:r>
            <a:r>
              <a:rPr lang="en-US" sz="1750" dirty="0">
                <a:solidFill>
                  <a:srgbClr val="C00000"/>
                </a:solidFill>
                <a:latin typeface="Lucida Sans" panose="020B0602030504020204" pitchFamily="34" charset="0"/>
              </a:rPr>
              <a:t> p</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rgbClr val="00B050"/>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rgbClr val="00B050"/>
                </a:solidFill>
                <a:latin typeface="Lucida Sans" panose="020B0602030504020204" pitchFamily="34" charset="0"/>
              </a:rPr>
              <a:t>le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wash</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basin outside and go over to the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dining tent to</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sit in a</a:t>
            </a:r>
            <a:r>
              <a:rPr lang="en-US" sz="1750" dirty="0">
                <a:solidFill>
                  <a:srgbClr val="C00000"/>
                </a:solidFill>
                <a:latin typeface="Lucida Sans" panose="020B0602030504020204" pitchFamily="34" charset="0"/>
              </a:rPr>
              <a:t> c</a:t>
            </a:r>
            <a:r>
              <a:rPr lang="en-US" sz="1750" dirty="0">
                <a:solidFill>
                  <a:srgbClr val="00B050"/>
                </a:solidFill>
                <a:latin typeface="Lucida Sans" panose="020B0602030504020204" pitchFamily="34" charset="0"/>
              </a:rPr>
              <a:t>o</a:t>
            </a:r>
            <a:r>
              <a:rPr lang="en-US" sz="1750" dirty="0">
                <a:solidFill>
                  <a:srgbClr val="C00000"/>
                </a:solidFill>
                <a:latin typeface="Lucida Sans" panose="020B0602030504020204" pitchFamily="34" charset="0"/>
              </a:rPr>
              <a:t>mf</a:t>
            </a:r>
            <a:r>
              <a:rPr lang="en-US" sz="1750" dirty="0">
                <a:solidFill>
                  <a:srgbClr val="FFC000"/>
                </a:solidFill>
                <a:latin typeface="Lucida Sans" panose="020B0602030504020204" pitchFamily="34" charset="0"/>
              </a:rPr>
              <a:t>or</a:t>
            </a:r>
            <a:r>
              <a:rPr lang="en-US" sz="1750" dirty="0">
                <a:solidFill>
                  <a:srgbClr val="C00000"/>
                </a:solidFill>
                <a:latin typeface="Lucida Sans" panose="020B0602030504020204" pitchFamily="34" charset="0"/>
              </a:rPr>
              <a:t>t</a:t>
            </a:r>
            <a:r>
              <a:rPr lang="en-US" sz="1750" dirty="0">
                <a:solidFill>
                  <a:srgbClr val="FFC000"/>
                </a:solidFill>
                <a:latin typeface="Lucida Sans" panose="020B0602030504020204" pitchFamily="34" charset="0"/>
              </a:rPr>
              <a:t>a</a:t>
            </a:r>
            <a:r>
              <a:rPr lang="en-US" sz="1750" dirty="0">
                <a:solidFill>
                  <a:srgbClr val="C00000"/>
                </a:solidFill>
                <a:latin typeface="Lucida Sans" panose="020B0602030504020204" pitchFamily="34" charset="0"/>
              </a:rPr>
              <a:t>b</a:t>
            </a:r>
            <a:r>
              <a:rPr lang="en-US" sz="1750" dirty="0">
                <a:solidFill>
                  <a:srgbClr val="00B050"/>
                </a:solidFill>
                <a:latin typeface="Lucida Sans" panose="020B0602030504020204" pitchFamily="34" charset="0"/>
              </a:rPr>
              <a:t>le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canvas</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chair in the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breeze and the shade.</a:t>
            </a:r>
          </a:p>
          <a:p>
            <a:pPr marL="0" indent="0">
              <a:spcBef>
                <a:spcPts val="0"/>
              </a:spcBef>
              <a:spcAft>
                <a:spcPts val="400"/>
              </a:spcAft>
              <a:buNone/>
            </a:pPr>
            <a:r>
              <a:rPr lang="en-US" sz="1750" dirty="0">
                <a:solidFill>
                  <a:srgbClr val="C00000"/>
                </a:solidFill>
                <a:latin typeface="Lucida Sans" panose="020B0602030504020204" pitchFamily="34" charset="0"/>
              </a:rPr>
              <a:t>"</a:t>
            </a:r>
            <a:r>
              <a:rPr lang="en-US" sz="1750" dirty="0">
                <a:solidFill>
                  <a:srgbClr val="0070C0"/>
                </a:solidFill>
                <a:latin typeface="Lucida Sans" panose="020B0602030504020204" pitchFamily="34" charset="0"/>
              </a:rPr>
              <a:t>You've got</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your lion," Robert Wilson said to him</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and a</a:t>
            </a:r>
            <a:r>
              <a:rPr lang="en-US" sz="1750" dirty="0">
                <a:solidFill>
                  <a:srgbClr val="C00000"/>
                </a:solidFill>
                <a:latin typeface="Lucida Sans" panose="020B0602030504020204" pitchFamily="34" charset="0"/>
              </a:rPr>
              <a:t> da</a:t>
            </a:r>
            <a:r>
              <a:rPr lang="en-US" sz="1750" dirty="0">
                <a:solidFill>
                  <a:srgbClr val="00B050"/>
                </a:solidFill>
                <a:latin typeface="Lucida Sans" panose="020B0602030504020204" pitchFamily="34" charset="0"/>
              </a:rPr>
              <a:t>mn</a:t>
            </a:r>
            <a:r>
              <a:rPr lang="en-US" sz="1750" dirty="0">
                <a:solidFill>
                  <a:srgbClr val="FFC000"/>
                </a:solidFill>
                <a:latin typeface="Lucida Sans" panose="020B0602030504020204" pitchFamily="34" charset="0"/>
              </a:rPr>
              <a:t>ed</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fine one</a:t>
            </a:r>
            <a:r>
              <a:rPr lang="en-US" sz="1750" dirty="0">
                <a:solidFill>
                  <a:srgbClr val="C00000"/>
                </a:solidFill>
                <a:latin typeface="Lucida Sans" panose="020B0602030504020204" pitchFamily="34" charset="0"/>
              </a:rPr>
              <a:t> </a:t>
            </a:r>
            <a:r>
              <a:rPr lang="en-US" sz="1750" dirty="0">
                <a:solidFill>
                  <a:srgbClr val="0070C0"/>
                </a:solidFill>
                <a:latin typeface="Lucida Sans" panose="020B0602030504020204" pitchFamily="34" charset="0"/>
              </a:rPr>
              <a:t>too</a:t>
            </a:r>
            <a:r>
              <a:rPr lang="en-US" sz="1750" dirty="0">
                <a:solidFill>
                  <a:srgbClr val="C00000"/>
                </a:solidFill>
                <a:latin typeface="Lucida Sans" panose="020B0602030504020204" pitchFamily="34" charset="0"/>
              </a:rPr>
              <a:t>."</a:t>
            </a:r>
          </a:p>
        </p:txBody>
      </p:sp>
      <p:sp>
        <p:nvSpPr>
          <p:cNvPr id="4" name="TextBox 3"/>
          <p:cNvSpPr txBox="1"/>
          <p:nvPr/>
        </p:nvSpPr>
        <p:spPr>
          <a:xfrm>
            <a:off x="5430743" y="6000687"/>
            <a:ext cx="3604770" cy="307777"/>
          </a:xfrm>
          <a:prstGeom prst="rect">
            <a:avLst/>
          </a:prstGeom>
          <a:noFill/>
        </p:spPr>
        <p:txBody>
          <a:bodyPr wrap="square" rtlCol="0">
            <a:spAutoFit/>
          </a:bodyPr>
          <a:lstStyle/>
          <a:p>
            <a:r>
              <a:rPr lang="en-US" sz="1400" dirty="0">
                <a:solidFill>
                  <a:schemeClr val="bg2"/>
                </a:solidFill>
                <a:latin typeface="Lucida Sans" panose="020B0602030504020204" pitchFamily="34" charset="0"/>
              </a:rPr>
              <a:t>Source: Standards Institute/</a:t>
            </a:r>
            <a:r>
              <a:rPr lang="en-US" sz="1400" dirty="0" err="1">
                <a:solidFill>
                  <a:schemeClr val="bg2"/>
                </a:solidFill>
                <a:latin typeface="Lucida Sans" panose="020B0602030504020204" pitchFamily="34" charset="0"/>
              </a:rPr>
              <a:t>UnboundEd</a:t>
            </a:r>
            <a:endParaRPr lang="en-US" sz="1400" dirty="0">
              <a:solidFill>
                <a:schemeClr val="bg2"/>
              </a:solidFill>
              <a:latin typeface="Lucida Sans" panose="020B0602030504020204" pitchFamily="34" charset="0"/>
            </a:endParaRPr>
          </a:p>
        </p:txBody>
      </p:sp>
      <p:sp>
        <p:nvSpPr>
          <p:cNvPr id="7" name="Title 1">
            <a:extLst>
              <a:ext uri="{FF2B5EF4-FFF2-40B4-BE49-F238E27FC236}">
                <a16:creationId xmlns:a16="http://schemas.microsoft.com/office/drawing/2014/main" id="{4D543A6F-1335-482B-AA28-1C33C471F6CD}"/>
              </a:ext>
            </a:extLst>
          </p:cNvPr>
          <p:cNvSpPr>
            <a:spLocks noGrp="1"/>
          </p:cNvSpPr>
          <p:nvPr>
            <p:ph type="title"/>
          </p:nvPr>
        </p:nvSpPr>
        <p:spPr>
          <a:xfrm>
            <a:off x="344905" y="214770"/>
            <a:ext cx="8690608" cy="1143000"/>
          </a:xfrm>
        </p:spPr>
        <p:txBody>
          <a:bodyPr>
            <a:normAutofit/>
          </a:bodyPr>
          <a:lstStyle/>
          <a:p>
            <a:r>
              <a:rPr lang="en-US" dirty="0">
                <a:solidFill>
                  <a:srgbClr val="C00000"/>
                </a:solidFill>
              </a:rPr>
              <a:t>Kindergarten  </a:t>
            </a:r>
            <a:r>
              <a:rPr lang="en-US" dirty="0">
                <a:solidFill>
                  <a:srgbClr val="FFC000"/>
                </a:solidFill>
              </a:rPr>
              <a:t>1</a:t>
            </a:r>
            <a:r>
              <a:rPr lang="en-US" baseline="30000" dirty="0">
                <a:solidFill>
                  <a:srgbClr val="FFC000"/>
                </a:solidFill>
              </a:rPr>
              <a:t>st</a:t>
            </a:r>
            <a:r>
              <a:rPr lang="en-US" dirty="0">
                <a:solidFill>
                  <a:srgbClr val="FFC000"/>
                </a:solidFill>
              </a:rPr>
              <a:t> Grade   </a:t>
            </a:r>
            <a:r>
              <a:rPr lang="en-US" dirty="0">
                <a:solidFill>
                  <a:srgbClr val="22A469"/>
                </a:solidFill>
              </a:rPr>
              <a:t>2</a:t>
            </a:r>
            <a:r>
              <a:rPr lang="en-US" baseline="30000" dirty="0">
                <a:solidFill>
                  <a:srgbClr val="22A469"/>
                </a:solidFill>
              </a:rPr>
              <a:t>nd</a:t>
            </a:r>
            <a:r>
              <a:rPr lang="en-US" dirty="0">
                <a:solidFill>
                  <a:srgbClr val="22A469"/>
                </a:solidFill>
              </a:rPr>
              <a:t> Grade  </a:t>
            </a:r>
            <a:r>
              <a:rPr lang="en-US" dirty="0">
                <a:solidFill>
                  <a:srgbClr val="0070C0"/>
                </a:solidFill>
              </a:rPr>
              <a:t>Memorized</a:t>
            </a:r>
          </a:p>
        </p:txBody>
      </p:sp>
    </p:spTree>
    <p:extLst>
      <p:ext uri="{BB962C8B-B14F-4D97-AF65-F5344CB8AC3E}">
        <p14:creationId xmlns:p14="http://schemas.microsoft.com/office/powerpoint/2010/main" val="1030412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Shape 901"/>
          <p:cNvSpPr txBox="1">
            <a:spLocks noGrp="1"/>
          </p:cNvSpPr>
          <p:nvPr>
            <p:ph type="title"/>
          </p:nvPr>
        </p:nvSpPr>
        <p:spPr>
          <a:xfrm>
            <a:off x="527718" y="412299"/>
            <a:ext cx="8229600" cy="857251"/>
          </a:xfrm>
          <a:prstGeom prst="rect">
            <a:avLst/>
          </a:prstGeom>
          <a:noFill/>
          <a:ln>
            <a:noFill/>
          </a:ln>
        </p:spPr>
        <p:txBody>
          <a:bodyPr lIns="91425" tIns="91425" rIns="91425" bIns="91425" anchor="ctr" anchorCtr="0">
            <a:noAutofit/>
          </a:bodyPr>
          <a:lstStyle/>
          <a:p>
            <a:pPr>
              <a:buSzPct val="25000"/>
            </a:pPr>
            <a:r>
              <a:rPr lang="en" dirty="0">
                <a:solidFill>
                  <a:srgbClr val="494A48"/>
                </a:solidFill>
              </a:rPr>
              <a:t>Takeaway</a:t>
            </a:r>
          </a:p>
        </p:txBody>
      </p:sp>
      <p:sp>
        <p:nvSpPr>
          <p:cNvPr id="902" name="Shape 902"/>
          <p:cNvSpPr txBox="1">
            <a:spLocks noGrp="1"/>
          </p:cNvSpPr>
          <p:nvPr>
            <p:ph type="body" idx="1"/>
          </p:nvPr>
        </p:nvSpPr>
        <p:spPr>
          <a:xfrm>
            <a:off x="527718" y="1576952"/>
            <a:ext cx="8229600" cy="3394472"/>
          </a:xfrm>
          <a:prstGeom prst="rect">
            <a:avLst/>
          </a:prstGeom>
          <a:noFill/>
          <a:ln>
            <a:noFill/>
          </a:ln>
        </p:spPr>
        <p:txBody>
          <a:bodyPr lIns="91425" tIns="91425" rIns="91425" bIns="91425" anchor="t" anchorCtr="0">
            <a:noAutofit/>
          </a:bodyPr>
          <a:lstStyle/>
          <a:p>
            <a:pPr marL="152396" indent="0" algn="ctr">
              <a:spcBef>
                <a:spcPts val="0"/>
              </a:spcBef>
              <a:buNone/>
            </a:pPr>
            <a:r>
              <a:rPr lang="en" sz="2600" dirty="0">
                <a:solidFill>
                  <a:srgbClr val="22A469"/>
                </a:solidFill>
              </a:rPr>
              <a:t>Sequence Matters</a:t>
            </a:r>
          </a:p>
        </p:txBody>
      </p:sp>
      <p:pic>
        <p:nvPicPr>
          <p:cNvPr id="903" name="Shape 903" descr="Image result for sequence matters"/>
          <p:cNvPicPr preferRelativeResize="0"/>
          <p:nvPr/>
        </p:nvPicPr>
        <p:blipFill rotWithShape="1">
          <a:blip r:embed="rId3">
            <a:alphaModFix/>
          </a:blip>
          <a:srcRect/>
          <a:stretch/>
        </p:blipFill>
        <p:spPr>
          <a:xfrm>
            <a:off x="1899318" y="2744389"/>
            <a:ext cx="5291896" cy="3129469"/>
          </a:xfrm>
          <a:prstGeom prst="rect">
            <a:avLst/>
          </a:prstGeom>
          <a:noFill/>
          <a:ln>
            <a:noFill/>
          </a:ln>
        </p:spPr>
      </p:pic>
    </p:spTree>
    <p:extLst>
      <p:ext uri="{BB962C8B-B14F-4D97-AF65-F5344CB8AC3E}">
        <p14:creationId xmlns:p14="http://schemas.microsoft.com/office/powerpoint/2010/main" val="3631168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E631-4C4A-49B7-8CE6-99DD39327B0B}"/>
              </a:ext>
            </a:extLst>
          </p:cNvPr>
          <p:cNvSpPr>
            <a:spLocks noGrp="1"/>
          </p:cNvSpPr>
          <p:nvPr>
            <p:ph type="title"/>
          </p:nvPr>
        </p:nvSpPr>
        <p:spPr>
          <a:xfrm>
            <a:off x="349623" y="156373"/>
            <a:ext cx="8229600" cy="1143000"/>
          </a:xfrm>
        </p:spPr>
        <p:txBody>
          <a:bodyPr/>
          <a:lstStyle/>
          <a:p>
            <a:r>
              <a:rPr lang="en-US" dirty="0"/>
              <a:t>Most Phonics Programs Do This for Us! </a:t>
            </a:r>
          </a:p>
        </p:txBody>
      </p:sp>
      <p:pic>
        <p:nvPicPr>
          <p:cNvPr id="4" name="Picture 3">
            <a:extLst>
              <a:ext uri="{FF2B5EF4-FFF2-40B4-BE49-F238E27FC236}">
                <a16:creationId xmlns:a16="http://schemas.microsoft.com/office/drawing/2014/main" id="{ADF3E1F5-6A59-474A-9C27-E19AC927AA6D}"/>
              </a:ext>
            </a:extLst>
          </p:cNvPr>
          <p:cNvPicPr>
            <a:picLocks noChangeAspect="1"/>
          </p:cNvPicPr>
          <p:nvPr/>
        </p:nvPicPr>
        <p:blipFill>
          <a:blip r:embed="rId3"/>
          <a:stretch>
            <a:fillRect/>
          </a:stretch>
        </p:blipFill>
        <p:spPr>
          <a:xfrm>
            <a:off x="2980266" y="1299373"/>
            <a:ext cx="3279821" cy="3972101"/>
          </a:xfrm>
          <a:prstGeom prst="rect">
            <a:avLst/>
          </a:prstGeom>
        </p:spPr>
      </p:pic>
      <p:sp>
        <p:nvSpPr>
          <p:cNvPr id="5" name="Title 1">
            <a:extLst>
              <a:ext uri="{FF2B5EF4-FFF2-40B4-BE49-F238E27FC236}">
                <a16:creationId xmlns:a16="http://schemas.microsoft.com/office/drawing/2014/main" id="{2EF62FD7-2C59-4776-B2D0-3544A7810AEA}"/>
              </a:ext>
            </a:extLst>
          </p:cNvPr>
          <p:cNvSpPr txBox="1">
            <a:spLocks/>
          </p:cNvSpPr>
          <p:nvPr/>
        </p:nvSpPr>
        <p:spPr>
          <a:xfrm>
            <a:off x="505376" y="5271474"/>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2000" i="1" dirty="0">
                <a:solidFill>
                  <a:schemeClr val="accent2"/>
                </a:solidFill>
              </a:rPr>
              <a:t>Note: There isn’t a research base for one scope and sequence over the other—you just need to have one! </a:t>
            </a:r>
          </a:p>
        </p:txBody>
      </p:sp>
    </p:spTree>
    <p:extLst>
      <p:ext uri="{BB962C8B-B14F-4D97-AF65-F5344CB8AC3E}">
        <p14:creationId xmlns:p14="http://schemas.microsoft.com/office/powerpoint/2010/main" val="2246318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48" y="277726"/>
            <a:ext cx="1295352" cy="1139910"/>
          </a:xfrm>
          <a:prstGeom prst="rect">
            <a:avLst/>
          </a:prstGeom>
        </p:spPr>
      </p:pic>
      <p:sp>
        <p:nvSpPr>
          <p:cNvPr id="2" name="Title 1"/>
          <p:cNvSpPr>
            <a:spLocks noGrp="1"/>
          </p:cNvSpPr>
          <p:nvPr>
            <p:ph type="title"/>
          </p:nvPr>
        </p:nvSpPr>
        <p:spPr>
          <a:xfrm>
            <a:off x="457200" y="294258"/>
            <a:ext cx="8229600" cy="1143000"/>
          </a:xfrm>
        </p:spPr>
        <p:txBody>
          <a:bodyPr/>
          <a:lstStyle/>
          <a:p>
            <a:r>
              <a:rPr lang="en-US" dirty="0">
                <a:solidFill>
                  <a:srgbClr val="494A48"/>
                </a:solidFill>
              </a:rPr>
              <a:t>Module 3: Connect to Practice Task – </a:t>
            </a:r>
            <a:br>
              <a:rPr lang="en-US" dirty="0">
                <a:solidFill>
                  <a:srgbClr val="494A48"/>
                </a:solidFill>
              </a:rPr>
            </a:br>
            <a:r>
              <a:rPr lang="en-US" dirty="0">
                <a:solidFill>
                  <a:srgbClr val="494A48"/>
                </a:solidFill>
              </a:rPr>
              <a:t>Extended Online Discussion</a:t>
            </a:r>
          </a:p>
        </p:txBody>
      </p:sp>
      <p:sp>
        <p:nvSpPr>
          <p:cNvPr id="7" name="Text Placeholder 6"/>
          <p:cNvSpPr>
            <a:spLocks noGrp="1"/>
          </p:cNvSpPr>
          <p:nvPr>
            <p:ph type="body" idx="1"/>
          </p:nvPr>
        </p:nvSpPr>
        <p:spPr>
          <a:xfrm>
            <a:off x="591064" y="1639443"/>
            <a:ext cx="7961870" cy="4525963"/>
          </a:xfrm>
        </p:spPr>
        <p:txBody>
          <a:bodyPr/>
          <a:lstStyle/>
          <a:p>
            <a:pPr marL="304792" indent="0">
              <a:buNone/>
            </a:pPr>
            <a:r>
              <a:rPr lang="en-US" b="1" dirty="0"/>
              <a:t>Read and Respond to the following scenario:</a:t>
            </a:r>
          </a:p>
          <a:p>
            <a:pPr marL="304792" indent="0">
              <a:buNone/>
            </a:pPr>
            <a:endParaRPr lang="en-US" sz="1200" dirty="0"/>
          </a:p>
          <a:p>
            <a:pPr marL="304792" indent="0">
              <a:buNone/>
            </a:pPr>
            <a:r>
              <a:rPr lang="en-US" dirty="0"/>
              <a:t>Mr. Sanders approaches phonics instruction through differentiated instruction. Instead of whole group lessons, he uses the first 5 minutes of every guided reading group to teach phonics content that will help students approach the given text they are going to be reading. This way, he is individualizing phonics instruction.</a:t>
            </a:r>
          </a:p>
          <a:p>
            <a:pPr marL="304792" indent="0">
              <a:buNone/>
            </a:pPr>
            <a:endParaRPr lang="en-US" dirty="0"/>
          </a:p>
        </p:txBody>
      </p:sp>
      <p:sp>
        <p:nvSpPr>
          <p:cNvPr id="8" name="TextBox 7"/>
          <p:cNvSpPr txBox="1"/>
          <p:nvPr/>
        </p:nvSpPr>
        <p:spPr>
          <a:xfrm>
            <a:off x="888520" y="5356722"/>
            <a:ext cx="7366959" cy="769441"/>
          </a:xfrm>
          <a:prstGeom prst="rect">
            <a:avLst/>
          </a:prstGeom>
          <a:noFill/>
        </p:spPr>
        <p:txBody>
          <a:bodyPr wrap="square" rtlCol="0">
            <a:spAutoFit/>
          </a:bodyPr>
          <a:lstStyle/>
          <a:p>
            <a:pPr algn="ctr"/>
            <a:r>
              <a:rPr lang="en-US" sz="2200" b="1" dirty="0">
                <a:solidFill>
                  <a:schemeClr val="accent1"/>
                </a:solidFill>
                <a:latin typeface="Lucida Sans" panose="020B0602030504020204" pitchFamily="34" charset="0"/>
              </a:rPr>
              <a:t>What are the unintentional challenges that this approach might cause?</a:t>
            </a:r>
          </a:p>
        </p:txBody>
      </p:sp>
    </p:spTree>
    <p:extLst>
      <p:ext uri="{BB962C8B-B14F-4D97-AF65-F5344CB8AC3E}">
        <p14:creationId xmlns:p14="http://schemas.microsoft.com/office/powerpoint/2010/main" val="2374003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Recommended Reading</a:t>
            </a:r>
          </a:p>
        </p:txBody>
      </p:sp>
      <p:sp>
        <p:nvSpPr>
          <p:cNvPr id="3" name="Text Placeholder 2"/>
          <p:cNvSpPr>
            <a:spLocks noGrp="1"/>
          </p:cNvSpPr>
          <p:nvPr>
            <p:ph type="body" idx="1"/>
          </p:nvPr>
        </p:nvSpPr>
        <p:spPr>
          <a:xfrm>
            <a:off x="457202" y="1600200"/>
            <a:ext cx="8065696" cy="4525963"/>
          </a:xfrm>
        </p:spPr>
        <p:txBody>
          <a:bodyPr/>
          <a:lstStyle/>
          <a:p>
            <a:pPr marL="304792" indent="0">
              <a:buNone/>
            </a:pPr>
            <a:r>
              <a:rPr lang="en-US" dirty="0">
                <a:hlinkClick r:id="rId3"/>
              </a:rPr>
              <a:t>https://www.unbounded.org/content_guides/13/building-fluency-unbound-a-guide-to-grades-k-2-ela-standards</a:t>
            </a:r>
            <a:r>
              <a:rPr lang="en-US" dirty="0"/>
              <a:t> </a:t>
            </a:r>
          </a:p>
        </p:txBody>
      </p:sp>
      <p:pic>
        <p:nvPicPr>
          <p:cNvPr id="5" name="Picture 4"/>
          <p:cNvPicPr>
            <a:picLocks noChangeAspect="1"/>
          </p:cNvPicPr>
          <p:nvPr/>
        </p:nvPicPr>
        <p:blipFill>
          <a:blip r:embed="rId4"/>
          <a:stretch>
            <a:fillRect/>
          </a:stretch>
        </p:blipFill>
        <p:spPr>
          <a:xfrm>
            <a:off x="457200" y="3047910"/>
            <a:ext cx="8410575" cy="2867025"/>
          </a:xfrm>
          <a:prstGeom prst="rect">
            <a:avLst/>
          </a:prstGeom>
        </p:spPr>
      </p:pic>
    </p:spTree>
    <p:extLst>
      <p:ext uri="{BB962C8B-B14F-4D97-AF65-F5344CB8AC3E}">
        <p14:creationId xmlns:p14="http://schemas.microsoft.com/office/powerpoint/2010/main" val="1942419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8229600" cy="1457994"/>
          </a:xfrm>
        </p:spPr>
        <p:txBody>
          <a:bodyPr>
            <a:normAutofit/>
          </a:bodyPr>
          <a:lstStyle/>
          <a:p>
            <a:r>
              <a:rPr lang="en-US" dirty="0">
                <a:solidFill>
                  <a:srgbClr val="50524F"/>
                </a:solidFill>
                <a:latin typeface="Lucida Sans" panose="020B0602030504020204" pitchFamily="34" charset="0"/>
              </a:rPr>
              <a:t>About Achieve the Core</a:t>
            </a:r>
            <a:br>
              <a:rPr lang="en-US" sz="2000" dirty="0">
                <a:solidFill>
                  <a:srgbClr val="50524F"/>
                </a:solidFill>
                <a:latin typeface="Lucida Sans" panose="020B0602030504020204" pitchFamily="34" charset="0"/>
              </a:rPr>
            </a:br>
            <a:r>
              <a:rPr lang="en-US" sz="2000" dirty="0">
                <a:solidFill>
                  <a:srgbClr val="50524F"/>
                </a:solidFill>
                <a:latin typeface="Lucida Sans" panose="020B0602030504020204" pitchFamily="34" charset="0"/>
              </a:rPr>
              <a:t>Visit </a:t>
            </a:r>
            <a:r>
              <a:rPr lang="en-US" sz="2000" dirty="0" err="1">
                <a:solidFill>
                  <a:srgbClr val="22A469"/>
                </a:solidFill>
                <a:latin typeface="Lucida Sans" panose="020B0602030504020204" pitchFamily="34" charset="0"/>
              </a:rPr>
              <a:t>achievethecore.org</a:t>
            </a:r>
            <a:r>
              <a:rPr lang="en-US" sz="2000" dirty="0">
                <a:solidFill>
                  <a:srgbClr val="22A469"/>
                </a:solidFill>
                <a:latin typeface="Lucida Sans" panose="020B0602030504020204" pitchFamily="34" charset="0"/>
              </a:rPr>
              <a:t> </a:t>
            </a:r>
            <a:r>
              <a:rPr lang="en-US" sz="2000" dirty="0">
                <a:solidFill>
                  <a:srgbClr val="50524F"/>
                </a:solidFill>
                <a:latin typeface="Lucida Sans" panose="020B0602030504020204" pitchFamily="34" charset="0"/>
              </a:rPr>
              <a:t>to find:</a:t>
            </a:r>
            <a:endParaRPr lang="en-US" sz="2000" dirty="0"/>
          </a:p>
        </p:txBody>
      </p:sp>
      <p:sp>
        <p:nvSpPr>
          <p:cNvPr id="3" name="Content Placeholder 2"/>
          <p:cNvSpPr>
            <a:spLocks noGrp="1"/>
          </p:cNvSpPr>
          <p:nvPr>
            <p:ph sz="half" idx="1"/>
          </p:nvPr>
        </p:nvSpPr>
        <p:spPr>
          <a:xfrm>
            <a:off x="432494" y="1833530"/>
            <a:ext cx="2190466" cy="2239963"/>
          </a:xfrm>
        </p:spPr>
        <p:txBody>
          <a:bodyPr>
            <a:normAutofit/>
          </a:bodyPr>
          <a:lstStyle/>
          <a:p>
            <a:pPr marL="0" indent="0">
              <a:buNone/>
            </a:pPr>
            <a:r>
              <a:rPr lang="en-US" sz="1700" dirty="0">
                <a:solidFill>
                  <a:srgbClr val="22A469"/>
                </a:solidFill>
                <a:latin typeface="Lucida Sans" panose="020B0602030504020204" pitchFamily="34" charset="0"/>
              </a:rPr>
              <a:t>Professional Learning Content</a:t>
            </a:r>
          </a:p>
          <a:p>
            <a:pPr marL="347663" indent="-293688"/>
            <a:r>
              <a:rPr lang="en-US" sz="1700" dirty="0">
                <a:solidFill>
                  <a:srgbClr val="50524F"/>
                </a:solidFill>
                <a:latin typeface="Lucida Sans" panose="020B0602030504020204" pitchFamily="34" charset="0"/>
              </a:rPr>
              <a:t>PD modules</a:t>
            </a:r>
          </a:p>
          <a:p>
            <a:pPr marL="347663" indent="-293688"/>
            <a:r>
              <a:rPr lang="en-US" sz="1700" dirty="0">
                <a:solidFill>
                  <a:srgbClr val="50524F"/>
                </a:solidFill>
                <a:latin typeface="Lucida Sans" panose="020B0602030504020204" pitchFamily="34" charset="0"/>
              </a:rPr>
              <a:t>Research </a:t>
            </a:r>
          </a:p>
          <a:p>
            <a:pPr marL="347663" indent="-293688"/>
            <a:r>
              <a:rPr lang="en-US" sz="1700" dirty="0">
                <a:solidFill>
                  <a:srgbClr val="50524F"/>
                </a:solidFill>
                <a:latin typeface="Lucida Sans" panose="020B0602030504020204" pitchFamily="34" charset="0"/>
              </a:rPr>
              <a:t>Aligned Blog</a:t>
            </a:r>
          </a:p>
        </p:txBody>
      </p:sp>
      <p:sp>
        <p:nvSpPr>
          <p:cNvPr id="5" name="Content Placeholder 2"/>
          <p:cNvSpPr>
            <a:spLocks noGrp="1"/>
          </p:cNvSpPr>
          <p:nvPr>
            <p:ph sz="half" idx="1"/>
          </p:nvPr>
        </p:nvSpPr>
        <p:spPr>
          <a:xfrm>
            <a:off x="2925528" y="1783080"/>
            <a:ext cx="3452883" cy="4525963"/>
          </a:xfrm>
        </p:spPr>
        <p:txBody>
          <a:bodyPr>
            <a:noAutofit/>
          </a:bodyPr>
          <a:lstStyle/>
          <a:p>
            <a:pPr marL="0" indent="0">
              <a:buNone/>
            </a:pPr>
            <a:r>
              <a:rPr lang="en-US" sz="1700" dirty="0">
                <a:solidFill>
                  <a:srgbClr val="22A469"/>
                </a:solidFill>
                <a:latin typeface="Lucida Sans" panose="020B0602030504020204" pitchFamily="34" charset="0"/>
              </a:rPr>
              <a:t>Tools for Planning and Reflection</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Instructional Practice Toolkit</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Instructional Practice Guide</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Lesson Planning Tool</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Focus Documents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Alignment rubrics and adaptation guidance</a:t>
            </a:r>
          </a:p>
          <a:p>
            <a:pPr marL="285750" indent="-285750">
              <a:buFont typeface="Arial" panose="020B0604020202020204" pitchFamily="34" charset="0"/>
              <a:buChar char="•"/>
            </a:pPr>
            <a:endParaRPr lang="en-US" sz="1600" dirty="0">
              <a:solidFill>
                <a:srgbClr val="50524F"/>
              </a:solidFill>
              <a:latin typeface="Lucida Sans" panose="020B0602030504020204" pitchFamily="34" charset="0"/>
            </a:endParaRPr>
          </a:p>
          <a:p>
            <a:endParaRPr lang="en-US" sz="1600" dirty="0"/>
          </a:p>
        </p:txBody>
      </p:sp>
      <p:sp>
        <p:nvSpPr>
          <p:cNvPr id="6" name="Content Placeholder 2"/>
          <p:cNvSpPr>
            <a:spLocks noGrp="1"/>
          </p:cNvSpPr>
          <p:nvPr>
            <p:ph sz="half" idx="1"/>
          </p:nvPr>
        </p:nvSpPr>
        <p:spPr>
          <a:xfrm>
            <a:off x="6250395" y="1833530"/>
            <a:ext cx="2765589" cy="4525963"/>
          </a:xfrm>
        </p:spPr>
        <p:txBody>
          <a:bodyPr>
            <a:normAutofit/>
          </a:bodyPr>
          <a:lstStyle/>
          <a:p>
            <a:pPr marL="0" indent="0">
              <a:buNone/>
            </a:pPr>
            <a:r>
              <a:rPr lang="en-US" sz="1700" dirty="0">
                <a:solidFill>
                  <a:srgbClr val="22A469"/>
                </a:solidFill>
                <a:latin typeface="Lucida Sans" panose="020B0602030504020204" pitchFamily="34" charset="0"/>
              </a:rPr>
              <a:t>Classroom Resources</a:t>
            </a:r>
          </a:p>
          <a:p>
            <a:pPr marL="0" indent="0">
              <a:buNone/>
            </a:pPr>
            <a:endParaRPr lang="en-US" sz="1700" dirty="0">
              <a:solidFill>
                <a:srgbClr val="22A469"/>
              </a:solidFill>
              <a:latin typeface="Lucida Sans" panose="020B0602030504020204" pitchFamily="34" charset="0"/>
            </a:endParaRP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Math and ELA lessons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Mini-assessments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Writing resources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Coherence Map</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Academic Word Finder</a:t>
            </a:r>
          </a:p>
          <a:p>
            <a:endParaRPr lang="en-US" sz="17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708297"/>
            <a:ext cx="1863191" cy="124212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408" y="4703927"/>
            <a:ext cx="1869744" cy="12464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745" y="4703926"/>
            <a:ext cx="1869746" cy="1246497"/>
          </a:xfrm>
          <a:prstGeom prst="rect">
            <a:avLst/>
          </a:prstGeom>
        </p:spPr>
      </p:pic>
    </p:spTree>
    <p:extLst>
      <p:ext uri="{BB962C8B-B14F-4D97-AF65-F5344CB8AC3E}">
        <p14:creationId xmlns:p14="http://schemas.microsoft.com/office/powerpoint/2010/main" val="2192082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457200" y="474291"/>
            <a:ext cx="8229600" cy="857251"/>
          </a:xfrm>
          <a:prstGeom prst="rect">
            <a:avLst/>
          </a:prstGeom>
          <a:noFill/>
          <a:ln>
            <a:noFill/>
          </a:ln>
        </p:spPr>
        <p:txBody>
          <a:bodyPr lIns="91425" tIns="91425" rIns="91425" bIns="91425" anchor="ctr" anchorCtr="0">
            <a:noAutofit/>
          </a:bodyPr>
          <a:lstStyle/>
          <a:p>
            <a:pPr>
              <a:buSzPct val="25000"/>
            </a:pPr>
            <a:r>
              <a:rPr lang="en" dirty="0">
                <a:solidFill>
                  <a:srgbClr val="494A48"/>
                </a:solidFill>
              </a:rPr>
              <a:t>Goals for This Module</a:t>
            </a:r>
          </a:p>
        </p:txBody>
      </p:sp>
      <p:sp>
        <p:nvSpPr>
          <p:cNvPr id="685" name="Shape 685"/>
          <p:cNvSpPr txBox="1">
            <a:spLocks noGrp="1"/>
          </p:cNvSpPr>
          <p:nvPr>
            <p:ph type="body" idx="1"/>
          </p:nvPr>
        </p:nvSpPr>
        <p:spPr>
          <a:xfrm>
            <a:off x="643179" y="1669941"/>
            <a:ext cx="8229600" cy="4081929"/>
          </a:xfrm>
          <a:prstGeom prst="rect">
            <a:avLst/>
          </a:prstGeom>
          <a:noFill/>
          <a:ln>
            <a:noFill/>
          </a:ln>
        </p:spPr>
        <p:txBody>
          <a:bodyPr lIns="91425" tIns="91425" rIns="91425" bIns="91425" anchor="t" anchorCtr="0">
            <a:noAutofit/>
          </a:bodyPr>
          <a:lstStyle/>
          <a:p>
            <a:pPr marL="495296" indent="-342900">
              <a:spcBef>
                <a:spcPts val="800"/>
              </a:spcBef>
            </a:pPr>
            <a:r>
              <a:rPr lang="en" dirty="0">
                <a:solidFill>
                  <a:schemeClr val="bg2"/>
                </a:solidFill>
              </a:rPr>
              <a:t>Identify how phonemic awareness connects to phonics instruction.</a:t>
            </a:r>
          </a:p>
          <a:p>
            <a:pPr marL="152396" indent="0">
              <a:spcBef>
                <a:spcPts val="800"/>
              </a:spcBef>
              <a:buNone/>
            </a:pPr>
            <a:endParaRPr lang="en" dirty="0">
              <a:solidFill>
                <a:schemeClr val="bg2"/>
              </a:solidFill>
            </a:endParaRPr>
          </a:p>
          <a:p>
            <a:pPr marL="495296" indent="-342900">
              <a:spcBef>
                <a:spcPts val="800"/>
              </a:spcBef>
            </a:pPr>
            <a:r>
              <a:rPr lang="en" dirty="0">
                <a:solidFill>
                  <a:schemeClr val="bg2"/>
                </a:solidFill>
              </a:rPr>
              <a:t>Distinguish how and why phonics patterns must be addressed sequentially.</a:t>
            </a:r>
          </a:p>
          <a:p>
            <a:pPr marL="152396" indent="0">
              <a:buSzPct val="25000"/>
              <a:buNone/>
            </a:pPr>
            <a:endParaRPr dirty="0">
              <a:solidFill>
                <a:schemeClr val="dk1"/>
              </a:solidFill>
            </a:endParaRPr>
          </a:p>
        </p:txBody>
      </p:sp>
    </p:spTree>
    <p:extLst>
      <p:ext uri="{BB962C8B-B14F-4D97-AF65-F5344CB8AC3E}">
        <p14:creationId xmlns:p14="http://schemas.microsoft.com/office/powerpoint/2010/main" val="56258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rPr>
              <a:t>The Core Advocate Network</a:t>
            </a:r>
            <a:endParaRPr lang="en-US" dirty="0"/>
          </a:p>
        </p:txBody>
      </p:sp>
      <p:sp>
        <p:nvSpPr>
          <p:cNvPr id="3" name="Content Placeholder 2"/>
          <p:cNvSpPr>
            <a:spLocks noGrp="1"/>
          </p:cNvSpPr>
          <p:nvPr>
            <p:ph sz="half" idx="1"/>
          </p:nvPr>
        </p:nvSpPr>
        <p:spPr>
          <a:xfrm>
            <a:off x="457200" y="1271588"/>
            <a:ext cx="3719015" cy="3559719"/>
          </a:xfrm>
        </p:spPr>
        <p:txBody>
          <a:bodyPr>
            <a:normAutofit/>
          </a:bodyPr>
          <a:lstStyle/>
          <a:p>
            <a:pPr marL="0" indent="0">
              <a:buNone/>
            </a:pPr>
            <a:r>
              <a:rPr lang="en-US" sz="1800" dirty="0">
                <a:solidFill>
                  <a:srgbClr val="1DA369"/>
                </a:solidFill>
                <a:latin typeface="Lucida Sans" panose="020B0602030504020204" pitchFamily="34" charset="0"/>
              </a:rPr>
              <a:t>Who are the Core Advocates?</a:t>
            </a:r>
          </a:p>
          <a:p>
            <a:pPr marL="0" indent="0">
              <a:buNone/>
            </a:pPr>
            <a:r>
              <a:rPr lang="en-US" sz="1300" dirty="0">
                <a:solidFill>
                  <a:srgbClr val="50524F"/>
                </a:solidFill>
                <a:latin typeface="Lucida Sans" panose="020B0602030504020204" pitchFamily="34" charset="0"/>
              </a:rPr>
              <a:t>Core Advocates are educators who:</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Believe in the potential of high-quality standards grounded in evidence to prepare all students for college and career. </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Understand and embrace the Shifts in instruction and assessment required by college- and career-ready standards.</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Are eager to support their colleagues and communities in understanding and translating the Shifts into instructional practice. </a:t>
            </a:r>
          </a:p>
          <a:p>
            <a:endParaRPr lang="en-US" sz="1200" dirty="0">
              <a:solidFill>
                <a:srgbClr val="575755"/>
              </a:solidFill>
              <a:latin typeface="Museo Sans 100"/>
            </a:endParaRPr>
          </a:p>
          <a:p>
            <a:endParaRPr lang="en-US" sz="1200" dirty="0">
              <a:solidFill>
                <a:srgbClr val="575755"/>
              </a:solidFill>
              <a:latin typeface="Museo Sans 300"/>
            </a:endParaRPr>
          </a:p>
          <a:p>
            <a:endParaRPr lang="en-US" sz="1200" dirty="0"/>
          </a:p>
        </p:txBody>
      </p:sp>
      <p:sp>
        <p:nvSpPr>
          <p:cNvPr id="4" name="Content Placeholder 3"/>
          <p:cNvSpPr>
            <a:spLocks noGrp="1"/>
          </p:cNvSpPr>
          <p:nvPr>
            <p:ph sz="half" idx="2"/>
          </p:nvPr>
        </p:nvSpPr>
        <p:spPr>
          <a:xfrm>
            <a:off x="4572000" y="1271588"/>
            <a:ext cx="4261513" cy="3231107"/>
          </a:xfrm>
        </p:spPr>
        <p:txBody>
          <a:bodyPr>
            <a:noAutofit/>
          </a:bodyPr>
          <a:lstStyle/>
          <a:p>
            <a:pPr marL="0" indent="0">
              <a:buNone/>
            </a:pPr>
            <a:r>
              <a:rPr lang="pt-BR" sz="1800" dirty="0">
                <a:solidFill>
                  <a:srgbClr val="1DA369"/>
                </a:solidFill>
                <a:latin typeface="Lucida Sans" panose="020B0602030504020204" pitchFamily="34" charset="0"/>
              </a:rPr>
              <a:t>What do Core Advocates do? </a:t>
            </a:r>
          </a:p>
          <a:p>
            <a:pPr marL="0" indent="0">
              <a:buNone/>
            </a:pPr>
            <a:r>
              <a:rPr lang="en-US" sz="1300" dirty="0">
                <a:solidFill>
                  <a:srgbClr val="575756"/>
                </a:solidFill>
                <a:latin typeface="Lucida Sans" panose="020B0602030504020204" pitchFamily="34" charset="0"/>
              </a:rPr>
              <a:t>As instructional advocates, Core Advocates lead other educators in their communities in understanding the Shifts, as well as sharing practices aligned to the Shifts and the standards. Among other actions, Core Advocates: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Lead professional development sessions and professional learning communities.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Create, refine, and share standards-aligned resources with the field.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Advocate for high-quality instruction, instructional resources, and professional learning.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Use and provide feedback on high-quality instructional tools and resources. </a:t>
            </a:r>
          </a:p>
        </p:txBody>
      </p:sp>
      <p:sp>
        <p:nvSpPr>
          <p:cNvPr id="5" name="Rectangle 4"/>
          <p:cNvSpPr/>
          <p:nvPr/>
        </p:nvSpPr>
        <p:spPr>
          <a:xfrm>
            <a:off x="3971925" y="4730203"/>
            <a:ext cx="5008304" cy="1538883"/>
          </a:xfrm>
          <a:prstGeom prst="rect">
            <a:avLst/>
          </a:prstGeom>
        </p:spPr>
        <p:txBody>
          <a:bodyPr wrap="square">
            <a:spAutoFit/>
          </a:bodyPr>
          <a:lstStyle/>
          <a:p>
            <a:r>
              <a:rPr lang="en-US" sz="2400" dirty="0">
                <a:solidFill>
                  <a:srgbClr val="1DA369"/>
                </a:solidFill>
                <a:latin typeface="Lucida Sans" panose="020B0602030504020204" pitchFamily="34" charset="0"/>
              </a:rPr>
              <a:t>How can I get involved? </a:t>
            </a:r>
          </a:p>
          <a:p>
            <a:r>
              <a:rPr lang="en-US" sz="1400" dirty="0">
                <a:solidFill>
                  <a:srgbClr val="575756"/>
                </a:solidFill>
                <a:latin typeface="Lucida Sans" panose="020B0602030504020204" pitchFamily="34" charset="0"/>
              </a:rPr>
              <a:t>Join the Core Advocate Network by taking the Core Advocate survey at: </a:t>
            </a:r>
            <a:r>
              <a:rPr lang="en-US" sz="1400" dirty="0">
                <a:solidFill>
                  <a:srgbClr val="1DA369"/>
                </a:solidFill>
                <a:latin typeface="Lucida Sans" panose="020B0602030504020204" pitchFamily="34" charset="0"/>
              </a:rPr>
              <a:t>www.achievethecore.org/ca-signup </a:t>
            </a:r>
          </a:p>
          <a:p>
            <a:endParaRPr lang="en-US" sz="1400" dirty="0">
              <a:solidFill>
                <a:srgbClr val="575756"/>
              </a:solidFill>
              <a:latin typeface="Lucida Sans" panose="020B0602030504020204" pitchFamily="34" charset="0"/>
            </a:endParaRPr>
          </a:p>
          <a:p>
            <a:r>
              <a:rPr lang="en-US" sz="1400" dirty="0">
                <a:solidFill>
                  <a:srgbClr val="575756"/>
                </a:solidFill>
                <a:latin typeface="Lucida Sans" panose="020B0602030504020204" pitchFamily="34" charset="0"/>
              </a:rPr>
              <a:t>Email </a:t>
            </a:r>
            <a:r>
              <a:rPr lang="en-US" sz="1400" dirty="0">
                <a:solidFill>
                  <a:srgbClr val="1DA369"/>
                </a:solidFill>
                <a:latin typeface="Lucida Sans" panose="020B0602030504020204" pitchFamily="34" charset="0"/>
              </a:rPr>
              <a:t>coreadvocates@studentsachieve.net </a:t>
            </a:r>
            <a:r>
              <a:rPr lang="en-US" sz="1400" dirty="0">
                <a:solidFill>
                  <a:srgbClr val="575756"/>
                </a:solidFill>
                <a:latin typeface="Lucida Sans" panose="020B0602030504020204" pitchFamily="34" charset="0"/>
              </a:rPr>
              <a:t>with any questions. </a:t>
            </a:r>
            <a:endParaRPr lang="en-US" sz="1400" dirty="0">
              <a:latin typeface="Lucida Sans" panose="020B0602030504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709" y="4573090"/>
            <a:ext cx="2427708" cy="1615235"/>
          </a:xfrm>
          <a:prstGeom prst="rect">
            <a:avLst/>
          </a:prstGeom>
        </p:spPr>
      </p:pic>
    </p:spTree>
    <p:extLst>
      <p:ext uri="{BB962C8B-B14F-4D97-AF65-F5344CB8AC3E}">
        <p14:creationId xmlns:p14="http://schemas.microsoft.com/office/powerpoint/2010/main" val="2374783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433" y="477672"/>
            <a:ext cx="7697338" cy="523220"/>
          </a:xfrm>
          <a:prstGeom prst="rect">
            <a:avLst/>
          </a:prstGeom>
          <a:noFill/>
        </p:spPr>
        <p:txBody>
          <a:bodyPr wrap="square" rtlCol="0">
            <a:spAutoFit/>
          </a:bodyPr>
          <a:lstStyle/>
          <a:p>
            <a:r>
              <a:rPr lang="en-US" sz="2800" dirty="0">
                <a:solidFill>
                  <a:srgbClr val="50524F"/>
                </a:solidFill>
                <a:latin typeface="Lucida Sans" panose="020B0602030504020204" pitchFamily="34" charset="0"/>
              </a:rPr>
              <a:t>Stay Connected</a:t>
            </a:r>
          </a:p>
        </p:txBody>
      </p:sp>
      <p:sp>
        <p:nvSpPr>
          <p:cNvPr id="6" name="TextBox 5"/>
          <p:cNvSpPr txBox="1"/>
          <p:nvPr/>
        </p:nvSpPr>
        <p:spPr>
          <a:xfrm>
            <a:off x="2129050" y="1800662"/>
            <a:ext cx="6786349" cy="3970318"/>
          </a:xfrm>
          <a:prstGeom prst="rect">
            <a:avLst/>
          </a:prstGeom>
          <a:noFill/>
        </p:spPr>
        <p:txBody>
          <a:bodyPr wrap="square" rtlCol="0">
            <a:spAutoFit/>
          </a:bodyPr>
          <a:lstStyle/>
          <a:p>
            <a:r>
              <a:rPr lang="en-US" sz="2400" dirty="0">
                <a:solidFill>
                  <a:schemeClr val="tx1">
                    <a:lumMod val="65000"/>
                    <a:lumOff val="35000"/>
                  </a:schemeClr>
                </a:solidFill>
                <a:latin typeface="Lucida Sans" panose="020B0602030504020204" pitchFamily="34" charset="0"/>
              </a:rPr>
              <a:t>Subscribe for email updates on achievethecore.org</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sz="2400" dirty="0">
                <a:solidFill>
                  <a:schemeClr val="tx1">
                    <a:lumMod val="65000"/>
                    <a:lumOff val="35000"/>
                  </a:schemeClr>
                </a:solidFill>
                <a:latin typeface="Lucida Sans" panose="020B0602030504020204" pitchFamily="34" charset="0"/>
              </a:rPr>
              <a:t>Follow us on social media:</a:t>
            </a: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Facebook: facebook.com/</a:t>
            </a:r>
            <a:r>
              <a:rPr lang="en-US" dirty="0" err="1">
                <a:solidFill>
                  <a:schemeClr val="tx1">
                    <a:lumMod val="65000"/>
                    <a:lumOff val="35000"/>
                  </a:schemeClr>
                </a:solidFill>
                <a:latin typeface="Lucida Sans" panose="020B0602030504020204" pitchFamily="34" charset="0"/>
              </a:rPr>
              <a:t>achievethecore</a:t>
            </a:r>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Twitter:	twitter.com/</a:t>
            </a:r>
            <a:r>
              <a:rPr lang="en-US" dirty="0" err="1">
                <a:solidFill>
                  <a:schemeClr val="tx1">
                    <a:lumMod val="65000"/>
                    <a:lumOff val="35000"/>
                  </a:schemeClr>
                </a:solidFill>
                <a:latin typeface="Lucida Sans" panose="020B0602030504020204" pitchFamily="34" charset="0"/>
              </a:rPr>
              <a:t>achievethecore</a:t>
            </a:r>
            <a:r>
              <a:rPr lang="en-US" dirty="0">
                <a:solidFill>
                  <a:schemeClr val="tx1">
                    <a:lumMod val="65000"/>
                    <a:lumOff val="35000"/>
                  </a:schemeClr>
                </a:solidFill>
                <a:latin typeface="Lucida Sans" panose="020B0602030504020204" pitchFamily="34" charset="0"/>
              </a:rPr>
              <a:t>		</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Pinterest: pinterest.com/</a:t>
            </a:r>
            <a:r>
              <a:rPr lang="en-US" dirty="0" err="1">
                <a:solidFill>
                  <a:schemeClr val="tx1">
                    <a:lumMod val="65000"/>
                    <a:lumOff val="35000"/>
                  </a:schemeClr>
                </a:solidFill>
                <a:latin typeface="Lucida Sans" panose="020B0602030504020204" pitchFamily="34" charset="0"/>
              </a:rPr>
              <a:t>achievethecore</a:t>
            </a:r>
            <a:endParaRPr lang="en-US" dirty="0">
              <a:solidFill>
                <a:schemeClr val="tx1">
                  <a:lumMod val="65000"/>
                  <a:lumOff val="35000"/>
                </a:schemeClr>
              </a:solidFill>
              <a:latin typeface="Lucida Sans" panose="020B0602030504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62" y="1823481"/>
            <a:ext cx="873457" cy="61278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736" y="3531782"/>
            <a:ext cx="621230" cy="62123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657" y="4433063"/>
            <a:ext cx="621230" cy="50436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736" y="5217475"/>
            <a:ext cx="621230" cy="621230"/>
          </a:xfrm>
          <a:prstGeom prst="rect">
            <a:avLst/>
          </a:prstGeom>
        </p:spPr>
      </p:pic>
    </p:spTree>
    <p:extLst>
      <p:ext uri="{BB962C8B-B14F-4D97-AF65-F5344CB8AC3E}">
        <p14:creationId xmlns:p14="http://schemas.microsoft.com/office/powerpoint/2010/main" val="37019872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7"/>
          <p:cNvSpPr txBox="1">
            <a:spLocks/>
          </p:cNvSpPr>
          <p:nvPr/>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24" name="Title 7"/>
          <p:cNvSpPr txBox="1">
            <a:spLocks/>
          </p:cNvSpPr>
          <p:nvPr/>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2" name="Title 1"/>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138211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Shape 1413"/>
          <p:cNvSpPr txBox="1">
            <a:spLocks noGrp="1"/>
          </p:cNvSpPr>
          <p:nvPr>
            <p:ph type="title"/>
          </p:nvPr>
        </p:nvSpPr>
        <p:spPr>
          <a:xfrm>
            <a:off x="461320" y="411658"/>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Phonics and Word</a:t>
            </a:r>
            <a:br>
              <a:rPr lang="en" dirty="0">
                <a:solidFill>
                  <a:srgbClr val="50524F"/>
                </a:solidFill>
              </a:rPr>
            </a:br>
            <a:r>
              <a:rPr lang="en" dirty="0">
                <a:solidFill>
                  <a:srgbClr val="50524F"/>
                </a:solidFill>
              </a:rPr>
              <a:t>Recognition</a:t>
            </a:r>
          </a:p>
        </p:txBody>
      </p:sp>
      <p:sp>
        <p:nvSpPr>
          <p:cNvPr id="1414" name="Shape 1414"/>
          <p:cNvSpPr txBox="1">
            <a:spLocks noGrp="1"/>
          </p:cNvSpPr>
          <p:nvPr>
            <p:ph type="body" idx="1"/>
          </p:nvPr>
        </p:nvSpPr>
        <p:spPr>
          <a:xfrm>
            <a:off x="298284" y="1723249"/>
            <a:ext cx="8596138" cy="4420892"/>
          </a:xfrm>
          <a:prstGeom prst="rect">
            <a:avLst/>
          </a:prstGeom>
          <a:noFill/>
          <a:ln>
            <a:noFill/>
          </a:ln>
        </p:spPr>
        <p:txBody>
          <a:bodyPr lIns="91425" tIns="91425" rIns="91425" bIns="91425" anchor="t" anchorCtr="0">
            <a:noAutofit/>
          </a:bodyPr>
          <a:lstStyle/>
          <a:p>
            <a:pPr marL="152396" indent="0">
              <a:spcBef>
                <a:spcPts val="0"/>
              </a:spcBef>
              <a:buSzPct val="25000"/>
              <a:buNone/>
            </a:pPr>
            <a:r>
              <a:rPr lang="en" sz="1650" dirty="0">
                <a:solidFill>
                  <a:schemeClr val="accent2"/>
                </a:solidFill>
                <a:latin typeface="Lucida Sans" panose="020B0602030504020204" pitchFamily="34" charset="0"/>
              </a:rPr>
              <a:t>Description: </a:t>
            </a:r>
          </a:p>
          <a:p>
            <a:pPr marL="152396" indent="0">
              <a:spcBef>
                <a:spcPts val="0"/>
              </a:spcBef>
              <a:buSzPct val="25000"/>
              <a:buNone/>
            </a:pPr>
            <a:r>
              <a:rPr lang="en" sz="1650" dirty="0">
                <a:solidFill>
                  <a:schemeClr val="bg2"/>
                </a:solidFill>
                <a:latin typeface="Lucida Sans" panose="020B0602030504020204" pitchFamily="34" charset="0"/>
              </a:rPr>
              <a:t>Know and apply grade-level phonics and word analysis skills in decoding words.</a:t>
            </a:r>
          </a:p>
          <a:p>
            <a:pPr marL="152396" indent="0">
              <a:spcBef>
                <a:spcPts val="0"/>
              </a:spcBef>
              <a:buSzPct val="25000"/>
              <a:buNone/>
            </a:pPr>
            <a:endParaRPr lang="en" sz="1650" dirty="0">
              <a:solidFill>
                <a:schemeClr val="bg2"/>
              </a:solidFill>
              <a:latin typeface="Lucida Sans" panose="020B0602030504020204" pitchFamily="34" charset="0"/>
            </a:endParaRPr>
          </a:p>
          <a:p>
            <a:pPr marL="152396" indent="0">
              <a:spcBef>
                <a:spcPts val="0"/>
              </a:spcBef>
              <a:buSzPct val="25000"/>
              <a:buNone/>
            </a:pPr>
            <a:r>
              <a:rPr lang="en" sz="1650" dirty="0">
                <a:solidFill>
                  <a:schemeClr val="accent2"/>
                </a:solidFill>
                <a:latin typeface="Lucida Sans" panose="020B0602030504020204" pitchFamily="34" charset="0"/>
              </a:rPr>
              <a:t>Kindergarten:</a:t>
            </a:r>
          </a:p>
          <a:p>
            <a:pPr marL="152396" indent="0">
              <a:spcBef>
                <a:spcPts val="0"/>
              </a:spcBef>
              <a:buSzPct val="25000"/>
              <a:buNone/>
            </a:pPr>
            <a:r>
              <a:rPr lang="en" sz="1650" b="1" dirty="0">
                <a:solidFill>
                  <a:srgbClr val="50524F"/>
                </a:solidFill>
                <a:latin typeface="Lucida Sans" panose="020B0602030504020204" pitchFamily="34" charset="0"/>
              </a:rPr>
              <a:t>Knowledge of phonemes/sounds </a:t>
            </a:r>
            <a:r>
              <a:rPr lang="en" sz="1650" dirty="0">
                <a:solidFill>
                  <a:srgbClr val="50524F"/>
                </a:solidFill>
                <a:latin typeface="Lucida Sans" panose="020B0602030504020204" pitchFamily="34" charset="0"/>
              </a:rPr>
              <a:t>connect to </a:t>
            </a:r>
            <a:r>
              <a:rPr lang="en" sz="1650" b="1" dirty="0">
                <a:solidFill>
                  <a:srgbClr val="50524F"/>
                </a:solidFill>
                <a:latin typeface="Lucida Sans" panose="020B0602030504020204" pitchFamily="34" charset="0"/>
              </a:rPr>
              <a:t>knowledge of graphemes/spelling.</a:t>
            </a:r>
          </a:p>
          <a:p>
            <a:pPr marL="152396" indent="0">
              <a:spcBef>
                <a:spcPts val="0"/>
              </a:spcBef>
              <a:buSzPct val="25000"/>
              <a:buNone/>
            </a:pPr>
            <a:endParaRPr lang="en" sz="1650" dirty="0">
              <a:solidFill>
                <a:schemeClr val="bg2"/>
              </a:solidFill>
              <a:latin typeface="Lucida Sans" panose="020B0602030504020204" pitchFamily="34" charset="0"/>
            </a:endParaRPr>
          </a:p>
          <a:p>
            <a:pPr marL="152396" indent="0">
              <a:spcBef>
                <a:spcPts val="0"/>
              </a:spcBef>
              <a:buSzPct val="25000"/>
              <a:buNone/>
            </a:pPr>
            <a:r>
              <a:rPr lang="en" sz="1650" dirty="0">
                <a:solidFill>
                  <a:schemeClr val="accent2"/>
                </a:solidFill>
                <a:latin typeface="Lucida Sans" panose="020B0602030504020204" pitchFamily="34" charset="0"/>
              </a:rPr>
              <a:t>First grade:</a:t>
            </a:r>
          </a:p>
          <a:p>
            <a:pPr marL="152396" indent="0">
              <a:spcBef>
                <a:spcPts val="0"/>
              </a:spcBef>
              <a:buSzPct val="25000"/>
              <a:buNone/>
            </a:pPr>
            <a:r>
              <a:rPr lang="en-US" sz="1650" b="1" dirty="0">
                <a:solidFill>
                  <a:srgbClr val="50524F"/>
                </a:solidFill>
                <a:latin typeface="Lucida Sans" panose="020B0602030504020204" pitchFamily="34" charset="0"/>
              </a:rPr>
              <a:t>K</a:t>
            </a:r>
            <a:r>
              <a:rPr lang="en" sz="1650" b="1" dirty="0">
                <a:solidFill>
                  <a:srgbClr val="50524F"/>
                </a:solidFill>
                <a:latin typeface="Lucida Sans" panose="020B0602030504020204" pitchFamily="34" charset="0"/>
              </a:rPr>
              <a:t>nowledge of sound and spelling patterns </a:t>
            </a:r>
            <a:r>
              <a:rPr lang="en" sz="1650" dirty="0">
                <a:solidFill>
                  <a:srgbClr val="50524F"/>
                </a:solidFill>
                <a:latin typeface="Lucida Sans" panose="020B0602030504020204" pitchFamily="34" charset="0"/>
              </a:rPr>
              <a:t>for digraphs, long vowels, some endings/irregular spellings.</a:t>
            </a:r>
          </a:p>
          <a:p>
            <a:pPr marL="152396" indent="0">
              <a:spcBef>
                <a:spcPts val="0"/>
              </a:spcBef>
              <a:buSzPct val="25000"/>
              <a:buNone/>
            </a:pPr>
            <a:r>
              <a:rPr lang="en" sz="1650" b="1" dirty="0">
                <a:solidFill>
                  <a:srgbClr val="50524F"/>
                </a:solidFill>
                <a:latin typeface="Lucida Sans" panose="020B0602030504020204" pitchFamily="34" charset="0"/>
              </a:rPr>
              <a:t>Decoding </a:t>
            </a:r>
            <a:r>
              <a:rPr lang="en" sz="1650" dirty="0">
                <a:solidFill>
                  <a:srgbClr val="50524F"/>
                </a:solidFill>
                <a:latin typeface="Lucida Sans" panose="020B0602030504020204" pitchFamily="34" charset="0"/>
              </a:rPr>
              <a:t>regularly spelled one syllable and basic patterned two syllable words.</a:t>
            </a:r>
          </a:p>
          <a:p>
            <a:pPr marL="152396" indent="0">
              <a:spcBef>
                <a:spcPts val="0"/>
              </a:spcBef>
              <a:buSzPct val="25000"/>
              <a:buNone/>
            </a:pPr>
            <a:endParaRPr lang="en" sz="1650" dirty="0">
              <a:solidFill>
                <a:srgbClr val="50524F"/>
              </a:solidFill>
              <a:latin typeface="Lucida Sans" panose="020B0602030504020204" pitchFamily="34" charset="0"/>
            </a:endParaRPr>
          </a:p>
          <a:p>
            <a:pPr marL="152396" indent="0">
              <a:spcBef>
                <a:spcPts val="0"/>
              </a:spcBef>
              <a:buSzPct val="25000"/>
              <a:buNone/>
            </a:pPr>
            <a:r>
              <a:rPr lang="en" sz="1650" dirty="0">
                <a:solidFill>
                  <a:schemeClr val="accent2"/>
                </a:solidFill>
                <a:latin typeface="Lucida Sans" panose="020B0602030504020204" pitchFamily="34" charset="0"/>
              </a:rPr>
              <a:t>Second grade:</a:t>
            </a:r>
          </a:p>
          <a:p>
            <a:pPr marL="152396" indent="0">
              <a:spcBef>
                <a:spcPts val="0"/>
              </a:spcBef>
              <a:buSzPct val="25000"/>
              <a:buNone/>
            </a:pPr>
            <a:r>
              <a:rPr lang="en-US" sz="1650" b="1" dirty="0">
                <a:solidFill>
                  <a:srgbClr val="50524F"/>
                </a:solidFill>
                <a:latin typeface="Lucida Sans" panose="020B0602030504020204" pitchFamily="34" charset="0"/>
              </a:rPr>
              <a:t>K</a:t>
            </a:r>
            <a:r>
              <a:rPr lang="en" sz="1650" b="1" dirty="0">
                <a:solidFill>
                  <a:srgbClr val="50524F"/>
                </a:solidFill>
                <a:latin typeface="Lucida Sans" panose="020B0602030504020204" pitchFamily="34" charset="0"/>
              </a:rPr>
              <a:t>nowledge of sound and spelling patterns </a:t>
            </a:r>
            <a:r>
              <a:rPr lang="en" sz="1650" dirty="0">
                <a:solidFill>
                  <a:srgbClr val="50524F"/>
                </a:solidFill>
                <a:latin typeface="Lucida Sans" panose="020B0602030504020204" pitchFamily="34" charset="0"/>
              </a:rPr>
              <a:t>for vowels and vowel teams and common regular and irregular spelling.</a:t>
            </a:r>
          </a:p>
          <a:p>
            <a:pPr marL="152396" indent="0">
              <a:spcBef>
                <a:spcPts val="0"/>
              </a:spcBef>
              <a:buSzPct val="25000"/>
              <a:buNone/>
            </a:pPr>
            <a:r>
              <a:rPr lang="en" sz="1650" b="1" dirty="0">
                <a:solidFill>
                  <a:srgbClr val="50524F"/>
                </a:solidFill>
                <a:latin typeface="Lucida Sans" panose="020B0602030504020204" pitchFamily="34" charset="0"/>
              </a:rPr>
              <a:t>Decoding </a:t>
            </a:r>
            <a:r>
              <a:rPr lang="en" sz="1650" dirty="0">
                <a:solidFill>
                  <a:srgbClr val="50524F"/>
                </a:solidFill>
                <a:latin typeface="Lucida Sans" panose="020B0602030504020204" pitchFamily="34" charset="0"/>
              </a:rPr>
              <a:t>regularly spelled two syllable words and common prefixes/suffixes.</a:t>
            </a:r>
          </a:p>
          <a:p>
            <a:pPr marL="152396" indent="0">
              <a:spcBef>
                <a:spcPts val="0"/>
              </a:spcBef>
              <a:buSzPct val="25000"/>
              <a:buNone/>
            </a:pPr>
            <a:endParaRPr lang="en" sz="1400" dirty="0">
              <a:solidFill>
                <a:srgbClr val="50524F"/>
              </a:solidFill>
              <a:latin typeface="Lucida Sans" panose="020B0602030504020204" pitchFamily="34" charset="0"/>
            </a:endParaRPr>
          </a:p>
          <a:p>
            <a:pPr marL="152396" indent="0">
              <a:spcBef>
                <a:spcPts val="0"/>
              </a:spcBef>
              <a:buSzPct val="25000"/>
              <a:buNone/>
            </a:pPr>
            <a:r>
              <a:rPr lang="en" sz="1650" dirty="0">
                <a:solidFill>
                  <a:srgbClr val="50524F"/>
                </a:solidFill>
                <a:latin typeface="Lucida Sans" panose="020B0602030504020204" pitchFamily="34" charset="0"/>
              </a:rPr>
              <a:t>All – </a:t>
            </a:r>
            <a:r>
              <a:rPr lang="en" sz="1650" b="1" dirty="0">
                <a:solidFill>
                  <a:srgbClr val="50524F"/>
                </a:solidFill>
                <a:latin typeface="Lucida Sans" panose="020B0602030504020204" pitchFamily="34" charset="0"/>
              </a:rPr>
              <a:t>Reading/Recognizing </a:t>
            </a:r>
            <a:r>
              <a:rPr lang="en" sz="1650" dirty="0">
                <a:solidFill>
                  <a:srgbClr val="50524F"/>
                </a:solidFill>
                <a:latin typeface="Lucida Sans" panose="020B0602030504020204" pitchFamily="34" charset="0"/>
              </a:rPr>
              <a:t>grade level high-frequency words.</a:t>
            </a:r>
          </a:p>
        </p:txBody>
      </p:sp>
      <p:grpSp>
        <p:nvGrpSpPr>
          <p:cNvPr id="5" name="Group 4">
            <a:extLst>
              <a:ext uri="{FF2B5EF4-FFF2-40B4-BE49-F238E27FC236}">
                <a16:creationId xmlns:a16="http://schemas.microsoft.com/office/drawing/2014/main" id="{AC88AB98-C1D5-446E-84EC-445D053C2F6D}"/>
              </a:ext>
            </a:extLst>
          </p:cNvPr>
          <p:cNvGrpSpPr/>
          <p:nvPr/>
        </p:nvGrpSpPr>
        <p:grpSpPr>
          <a:xfrm>
            <a:off x="4169318" y="351973"/>
            <a:ext cx="4682852" cy="976619"/>
            <a:chOff x="3636336" y="271127"/>
            <a:chExt cx="4897931" cy="1051777"/>
          </a:xfrm>
        </p:grpSpPr>
        <p:sp>
          <p:nvSpPr>
            <p:cNvPr id="6" name="Rectangle: Rounded Corners 5">
              <a:extLst>
                <a:ext uri="{FF2B5EF4-FFF2-40B4-BE49-F238E27FC236}">
                  <a16:creationId xmlns:a16="http://schemas.microsoft.com/office/drawing/2014/main" id="{E9A65122-BD04-4063-96F8-DE97A8FB871D}"/>
                </a:ext>
              </a:extLst>
            </p:cNvPr>
            <p:cNvSpPr/>
            <p:nvPr/>
          </p:nvSpPr>
          <p:spPr>
            <a:xfrm>
              <a:off x="5326819" y="271127"/>
              <a:ext cx="1516965" cy="103135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FB25161-D6B6-411B-BB9B-E936E004BF43}"/>
                </a:ext>
              </a:extLst>
            </p:cNvPr>
            <p:cNvSpPr/>
            <p:nvPr/>
          </p:nvSpPr>
          <p:spPr>
            <a:xfrm>
              <a:off x="3636336" y="271129"/>
              <a:ext cx="1516965" cy="1031358"/>
            </a:xfrm>
            <a:prstGeom prst="roundRect">
              <a:avLst/>
            </a:prstGeom>
            <a:gradFill>
              <a:gsLst>
                <a:gs pos="12000">
                  <a:srgbClr val="22A469"/>
                </a:gs>
                <a:gs pos="0">
                  <a:srgbClr val="C0F2DB"/>
                </a:gs>
                <a:gs pos="29000">
                  <a:schemeClr val="accent1"/>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Extract 7">
              <a:extLst>
                <a:ext uri="{FF2B5EF4-FFF2-40B4-BE49-F238E27FC236}">
                  <a16:creationId xmlns:a16="http://schemas.microsoft.com/office/drawing/2014/main" id="{69CF4AB4-E2D2-47F9-8CA4-60CAE5014C1A}"/>
                </a:ext>
              </a:extLst>
            </p:cNvPr>
            <p:cNvSpPr/>
            <p:nvPr/>
          </p:nvSpPr>
          <p:spPr>
            <a:xfrm rot="5400000">
              <a:off x="5002137" y="538767"/>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A8ACB17E-78DB-4812-93C2-F0AF067011A7}"/>
                </a:ext>
              </a:extLst>
            </p:cNvPr>
            <p:cNvSpPr txBox="1"/>
            <p:nvPr/>
          </p:nvSpPr>
          <p:spPr>
            <a:xfrm>
              <a:off x="4082984" y="355920"/>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K</a:t>
              </a:r>
            </a:p>
          </p:txBody>
        </p:sp>
        <p:sp>
          <p:nvSpPr>
            <p:cNvPr id="10" name="Rectangle: Rounded Corners 9">
              <a:extLst>
                <a:ext uri="{FF2B5EF4-FFF2-40B4-BE49-F238E27FC236}">
                  <a16:creationId xmlns:a16="http://schemas.microsoft.com/office/drawing/2014/main" id="{D277F210-BA39-498D-9D48-5441C2396E50}"/>
                </a:ext>
              </a:extLst>
            </p:cNvPr>
            <p:cNvSpPr/>
            <p:nvPr/>
          </p:nvSpPr>
          <p:spPr>
            <a:xfrm>
              <a:off x="7017302" y="291546"/>
              <a:ext cx="1516965" cy="103135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022D0FAA-B746-4009-ABC6-ED448B17E6A5}"/>
                </a:ext>
              </a:extLst>
            </p:cNvPr>
            <p:cNvSpPr/>
            <p:nvPr/>
          </p:nvSpPr>
          <p:spPr>
            <a:xfrm rot="5400000">
              <a:off x="6692820" y="569395"/>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TextBox 11">
              <a:extLst>
                <a:ext uri="{FF2B5EF4-FFF2-40B4-BE49-F238E27FC236}">
                  <a16:creationId xmlns:a16="http://schemas.microsoft.com/office/drawing/2014/main" id="{3FB3D528-87BC-43F5-A5FC-74AFD9AC1099}"/>
                </a:ext>
              </a:extLst>
            </p:cNvPr>
            <p:cNvSpPr txBox="1"/>
            <p:nvPr/>
          </p:nvSpPr>
          <p:spPr>
            <a:xfrm>
              <a:off x="5851826" y="342685"/>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1</a:t>
              </a:r>
            </a:p>
          </p:txBody>
        </p:sp>
        <p:sp>
          <p:nvSpPr>
            <p:cNvPr id="13" name="TextBox 12">
              <a:extLst>
                <a:ext uri="{FF2B5EF4-FFF2-40B4-BE49-F238E27FC236}">
                  <a16:creationId xmlns:a16="http://schemas.microsoft.com/office/drawing/2014/main" id="{EA141A48-0D5D-40D9-9F72-CBA4E0C979EE}"/>
                </a:ext>
              </a:extLst>
            </p:cNvPr>
            <p:cNvSpPr txBox="1"/>
            <p:nvPr/>
          </p:nvSpPr>
          <p:spPr>
            <a:xfrm>
              <a:off x="7524280" y="376338"/>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2</a:t>
              </a:r>
            </a:p>
          </p:txBody>
        </p:sp>
      </p:grpSp>
    </p:spTree>
    <p:extLst>
      <p:ext uri="{BB962C8B-B14F-4D97-AF65-F5344CB8AC3E}">
        <p14:creationId xmlns:p14="http://schemas.microsoft.com/office/powerpoint/2010/main" val="793929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457200" y="567281"/>
            <a:ext cx="8229600" cy="857251"/>
          </a:xfrm>
          <a:prstGeom prst="rect">
            <a:avLst/>
          </a:prstGeom>
          <a:noFill/>
          <a:ln>
            <a:noFill/>
          </a:ln>
        </p:spPr>
        <p:txBody>
          <a:bodyPr lIns="91425" tIns="91425" rIns="91425" bIns="91425" anchor="ctr" anchorCtr="0">
            <a:noAutofit/>
          </a:bodyPr>
          <a:lstStyle/>
          <a:p>
            <a:pPr>
              <a:buSzPct val="25000"/>
            </a:pPr>
            <a:r>
              <a:rPr lang="en" dirty="0">
                <a:solidFill>
                  <a:srgbClr val="494A48"/>
                </a:solidFill>
              </a:rPr>
              <a:t>From LISTENING to LETTERS</a:t>
            </a:r>
          </a:p>
        </p:txBody>
      </p:sp>
      <p:sp>
        <p:nvSpPr>
          <p:cNvPr id="697" name="Shape 697"/>
          <p:cNvSpPr txBox="1">
            <a:spLocks noGrp="1"/>
          </p:cNvSpPr>
          <p:nvPr>
            <p:ph type="body" idx="2"/>
          </p:nvPr>
        </p:nvSpPr>
        <p:spPr>
          <a:xfrm>
            <a:off x="4733925" y="1380676"/>
            <a:ext cx="4339525" cy="2303200"/>
          </a:xfrm>
          <a:prstGeom prst="rect">
            <a:avLst/>
          </a:prstGeom>
          <a:noFill/>
          <a:ln>
            <a:noFill/>
          </a:ln>
        </p:spPr>
        <p:txBody>
          <a:bodyPr lIns="91425" tIns="91425" rIns="91425" bIns="91425" anchor="t" anchorCtr="0">
            <a:noAutofit/>
          </a:bodyPr>
          <a:lstStyle/>
          <a:p>
            <a:pPr>
              <a:buClr>
                <a:srgbClr val="000000"/>
              </a:buClr>
              <a:buSzPct val="25000"/>
            </a:pPr>
            <a:r>
              <a:rPr lang="en-US" sz="2800" dirty="0">
                <a:solidFill>
                  <a:schemeClr val="bg2"/>
                </a:solidFill>
                <a:latin typeface="Lucida Sans" panose="020B0602030504020204" pitchFamily="34" charset="0"/>
              </a:rPr>
              <a:t>Learning to decode means asking students to connect sounds to graphemes.</a:t>
            </a:r>
          </a:p>
          <a:p>
            <a:pPr>
              <a:buClr>
                <a:srgbClr val="000000"/>
              </a:buClr>
            </a:pPr>
            <a:endParaRPr lang="en-US" sz="1400" dirty="0">
              <a:solidFill>
                <a:schemeClr val="bg2"/>
              </a:solidFill>
              <a:latin typeface="Lucida Sans" panose="020B0602030504020204" pitchFamily="34" charset="0"/>
            </a:endParaRPr>
          </a:p>
          <a:p>
            <a:pPr>
              <a:buClr>
                <a:srgbClr val="000000"/>
              </a:buClr>
              <a:buSzPct val="25000"/>
            </a:pPr>
            <a:r>
              <a:rPr lang="en-US" sz="2800" dirty="0">
                <a:solidFill>
                  <a:schemeClr val="bg2"/>
                </a:solidFill>
                <a:latin typeface="Lucida Sans" panose="020B0602030504020204" pitchFamily="34" charset="0"/>
              </a:rPr>
              <a:t>If they haven’t learned to hear sounds, we’ve made it far more difficult for them to do this!</a:t>
            </a:r>
          </a:p>
        </p:txBody>
      </p:sp>
      <p:pic>
        <p:nvPicPr>
          <p:cNvPr id="5" name="Picture 4"/>
          <p:cNvPicPr>
            <a:picLocks noChangeAspect="1"/>
          </p:cNvPicPr>
          <p:nvPr/>
        </p:nvPicPr>
        <p:blipFill>
          <a:blip r:embed="rId3"/>
          <a:stretch>
            <a:fillRect/>
          </a:stretch>
        </p:blipFill>
        <p:spPr>
          <a:xfrm>
            <a:off x="0" y="1505115"/>
            <a:ext cx="4733925" cy="3800475"/>
          </a:xfrm>
          <a:prstGeom prst="rect">
            <a:avLst/>
          </a:prstGeom>
        </p:spPr>
      </p:pic>
      <p:sp>
        <p:nvSpPr>
          <p:cNvPr id="2" name="TextBox 1">
            <a:extLst>
              <a:ext uri="{FF2B5EF4-FFF2-40B4-BE49-F238E27FC236}">
                <a16:creationId xmlns:a16="http://schemas.microsoft.com/office/drawing/2014/main" id="{F6015BC4-1C93-4629-A658-890ACA625E69}"/>
              </a:ext>
            </a:extLst>
          </p:cNvPr>
          <p:cNvSpPr txBox="1"/>
          <p:nvPr/>
        </p:nvSpPr>
        <p:spPr>
          <a:xfrm>
            <a:off x="614856" y="2554014"/>
            <a:ext cx="1655379" cy="666977"/>
          </a:xfrm>
          <a:prstGeom prst="rect">
            <a:avLst/>
          </a:prstGeom>
          <a:solidFill>
            <a:schemeClr val="bg1"/>
          </a:solidFill>
        </p:spPr>
        <p:txBody>
          <a:bodyPr wrap="square" rtlCol="0">
            <a:spAutoFit/>
          </a:bodyPr>
          <a:lstStyle/>
          <a:p>
            <a:pPr algn="ctr"/>
            <a:r>
              <a:rPr lang="en-US" b="1" dirty="0">
                <a:latin typeface="Lucida Sans" panose="020B0602030504020204" pitchFamily="34" charset="0"/>
              </a:rPr>
              <a:t>Phonemic </a:t>
            </a:r>
          </a:p>
          <a:p>
            <a:pPr algn="ctr"/>
            <a:r>
              <a:rPr lang="en-US" b="1" dirty="0">
                <a:latin typeface="Lucida Sans" panose="020B0602030504020204" pitchFamily="34" charset="0"/>
              </a:rPr>
              <a:t>Awareness</a:t>
            </a:r>
          </a:p>
        </p:txBody>
      </p:sp>
      <p:sp>
        <p:nvSpPr>
          <p:cNvPr id="6" name="TextBox 5">
            <a:extLst>
              <a:ext uri="{FF2B5EF4-FFF2-40B4-BE49-F238E27FC236}">
                <a16:creationId xmlns:a16="http://schemas.microsoft.com/office/drawing/2014/main" id="{7C76932B-F16F-4D5D-8ACF-C2FCD7E6B2BA}"/>
              </a:ext>
            </a:extLst>
          </p:cNvPr>
          <p:cNvSpPr txBox="1"/>
          <p:nvPr/>
        </p:nvSpPr>
        <p:spPr>
          <a:xfrm>
            <a:off x="2916621" y="3683876"/>
            <a:ext cx="1655379" cy="379656"/>
          </a:xfrm>
          <a:prstGeom prst="rect">
            <a:avLst/>
          </a:prstGeom>
          <a:solidFill>
            <a:schemeClr val="bg1"/>
          </a:solidFill>
        </p:spPr>
        <p:txBody>
          <a:bodyPr wrap="square" rtlCol="0">
            <a:spAutoFit/>
          </a:bodyPr>
          <a:lstStyle/>
          <a:p>
            <a:pPr algn="ctr"/>
            <a:r>
              <a:rPr lang="en-US" b="1" dirty="0">
                <a:latin typeface="Lucida Sans" panose="020B0602030504020204" pitchFamily="34" charset="0"/>
              </a:rPr>
              <a:t>Phonics</a:t>
            </a:r>
          </a:p>
        </p:txBody>
      </p:sp>
    </p:spTree>
    <p:extLst>
      <p:ext uri="{BB962C8B-B14F-4D97-AF65-F5344CB8AC3E}">
        <p14:creationId xmlns:p14="http://schemas.microsoft.com/office/powerpoint/2010/main" val="2398869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Shape 750"/>
          <p:cNvSpPr txBox="1">
            <a:spLocks noGrp="1"/>
          </p:cNvSpPr>
          <p:nvPr>
            <p:ph type="title"/>
          </p:nvPr>
        </p:nvSpPr>
        <p:spPr>
          <a:xfrm>
            <a:off x="457200" y="474291"/>
            <a:ext cx="8229600" cy="857251"/>
          </a:xfrm>
          <a:prstGeom prst="rect">
            <a:avLst/>
          </a:prstGeom>
          <a:noFill/>
          <a:ln>
            <a:noFill/>
          </a:ln>
        </p:spPr>
        <p:txBody>
          <a:bodyPr lIns="91425" tIns="91425" rIns="91425" bIns="91425" anchor="ctr" anchorCtr="0">
            <a:noAutofit/>
          </a:bodyPr>
          <a:lstStyle/>
          <a:p>
            <a:pPr>
              <a:buSzPct val="25000"/>
            </a:pPr>
            <a:r>
              <a:rPr lang="en" dirty="0">
                <a:solidFill>
                  <a:srgbClr val="494A48"/>
                </a:solidFill>
              </a:rPr>
              <a:t>What Is Phonics?</a:t>
            </a:r>
          </a:p>
        </p:txBody>
      </p:sp>
      <p:sp>
        <p:nvSpPr>
          <p:cNvPr id="751" name="Shape 751"/>
          <p:cNvSpPr txBox="1">
            <a:spLocks noGrp="1"/>
          </p:cNvSpPr>
          <p:nvPr>
            <p:ph type="body" idx="1"/>
          </p:nvPr>
        </p:nvSpPr>
        <p:spPr>
          <a:xfrm>
            <a:off x="729049" y="1730772"/>
            <a:ext cx="8229600" cy="3394575"/>
          </a:xfrm>
          <a:prstGeom prst="rect">
            <a:avLst/>
          </a:prstGeom>
          <a:noFill/>
          <a:ln>
            <a:noFill/>
          </a:ln>
        </p:spPr>
        <p:txBody>
          <a:bodyPr lIns="91425" tIns="91425" rIns="91425" bIns="91425" anchor="t" anchorCtr="0">
            <a:noAutofit/>
          </a:bodyPr>
          <a:lstStyle/>
          <a:p>
            <a:pPr marL="152396" indent="0">
              <a:spcBef>
                <a:spcPts val="0"/>
              </a:spcBef>
              <a:buNone/>
            </a:pPr>
            <a:r>
              <a:rPr lang="en" b="1" dirty="0"/>
              <a:t>Phonics</a:t>
            </a:r>
            <a:r>
              <a:rPr lang="en" dirty="0"/>
              <a:t> is</a:t>
            </a:r>
            <a:r>
              <a:rPr lang="en" b="1" dirty="0"/>
              <a:t> </a:t>
            </a:r>
            <a:r>
              <a:rPr lang="en" dirty="0"/>
              <a:t>the relationship between the letters of written language and the sounds of spoken language.</a:t>
            </a:r>
          </a:p>
          <a:p>
            <a:pPr marL="152396" indent="0">
              <a:spcBef>
                <a:spcPts val="0"/>
              </a:spcBef>
              <a:buSzPct val="25000"/>
              <a:buNone/>
            </a:pPr>
            <a:endParaRPr dirty="0"/>
          </a:p>
        </p:txBody>
      </p:sp>
      <p:pic>
        <p:nvPicPr>
          <p:cNvPr id="752" name="Shape 752"/>
          <p:cNvPicPr preferRelativeResize="0"/>
          <p:nvPr/>
        </p:nvPicPr>
        <p:blipFill rotWithShape="1">
          <a:blip r:embed="rId3">
            <a:alphaModFix/>
          </a:blip>
          <a:srcRect/>
          <a:stretch/>
        </p:blipFill>
        <p:spPr>
          <a:xfrm>
            <a:off x="3278572" y="3428060"/>
            <a:ext cx="2354788" cy="1297219"/>
          </a:xfrm>
          <a:prstGeom prst="rect">
            <a:avLst/>
          </a:prstGeom>
          <a:noFill/>
          <a:ln>
            <a:noFill/>
          </a:ln>
        </p:spPr>
      </p:pic>
    </p:spTree>
    <p:extLst>
      <p:ext uri="{BB962C8B-B14F-4D97-AF65-F5344CB8AC3E}">
        <p14:creationId xmlns:p14="http://schemas.microsoft.com/office/powerpoint/2010/main" val="611949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Shape 757"/>
          <p:cNvSpPr txBox="1">
            <a:spLocks noGrp="1"/>
          </p:cNvSpPr>
          <p:nvPr>
            <p:ph type="title"/>
          </p:nvPr>
        </p:nvSpPr>
        <p:spPr>
          <a:xfrm>
            <a:off x="457200" y="505288"/>
            <a:ext cx="8229600" cy="857251"/>
          </a:xfrm>
          <a:prstGeom prst="rect">
            <a:avLst/>
          </a:prstGeom>
          <a:noFill/>
          <a:ln>
            <a:noFill/>
          </a:ln>
        </p:spPr>
        <p:txBody>
          <a:bodyPr lIns="91425" tIns="91425" rIns="91425" bIns="91425" anchor="ctr" anchorCtr="0">
            <a:noAutofit/>
          </a:bodyPr>
          <a:lstStyle/>
          <a:p>
            <a:pPr>
              <a:buSzPct val="25000"/>
            </a:pPr>
            <a:r>
              <a:rPr lang="en" dirty="0">
                <a:solidFill>
                  <a:srgbClr val="494A48"/>
                </a:solidFill>
              </a:rPr>
              <a:t>Phonics Is Based on </a:t>
            </a:r>
            <a:r>
              <a:rPr lang="en-US" dirty="0">
                <a:solidFill>
                  <a:srgbClr val="494A48"/>
                </a:solidFill>
              </a:rPr>
              <a:t>T</a:t>
            </a:r>
            <a:r>
              <a:rPr lang="en" dirty="0">
                <a:solidFill>
                  <a:srgbClr val="494A48"/>
                </a:solidFill>
              </a:rPr>
              <a:t>he Alphabetic Principle</a:t>
            </a:r>
          </a:p>
        </p:txBody>
      </p:sp>
      <p:sp>
        <p:nvSpPr>
          <p:cNvPr id="758" name="Shape 758"/>
          <p:cNvSpPr txBox="1">
            <a:spLocks noGrp="1"/>
          </p:cNvSpPr>
          <p:nvPr>
            <p:ph type="body" idx="1"/>
          </p:nvPr>
        </p:nvSpPr>
        <p:spPr>
          <a:xfrm>
            <a:off x="457200" y="1607949"/>
            <a:ext cx="8229600" cy="4420892"/>
          </a:xfrm>
          <a:prstGeom prst="rect">
            <a:avLst/>
          </a:prstGeom>
          <a:noFill/>
          <a:ln>
            <a:noFill/>
          </a:ln>
        </p:spPr>
        <p:txBody>
          <a:bodyPr lIns="91425" tIns="91425" rIns="91425" bIns="91425" anchor="t" anchorCtr="0">
            <a:noAutofit/>
          </a:bodyPr>
          <a:lstStyle/>
          <a:p>
            <a:pPr marL="152396" indent="0">
              <a:spcBef>
                <a:spcPts val="0"/>
              </a:spcBef>
              <a:buNone/>
            </a:pPr>
            <a:r>
              <a:rPr lang="en" b="1" dirty="0"/>
              <a:t>The Alphabetic Principle: </a:t>
            </a:r>
            <a:r>
              <a:rPr lang="en" dirty="0"/>
              <a:t>Letters and letter combinations are symbols that represent speech sounds in words.</a:t>
            </a:r>
          </a:p>
          <a:p>
            <a:pPr indent="-190495">
              <a:buNone/>
            </a:pPr>
            <a:endParaRPr i="1" dirty="0"/>
          </a:p>
          <a:p>
            <a:pPr marL="152396" indent="0">
              <a:buSzPct val="25000"/>
              <a:buNone/>
            </a:pPr>
            <a:r>
              <a:rPr lang="en" i="1" dirty="0"/>
              <a:t>OR: </a:t>
            </a:r>
            <a:r>
              <a:rPr lang="en" dirty="0"/>
              <a:t>The sounds of language are represented by letters and letter combinations.</a:t>
            </a:r>
          </a:p>
          <a:p>
            <a:pPr indent="-190495">
              <a:buNone/>
            </a:pPr>
            <a:endParaRPr i="1" dirty="0"/>
          </a:p>
          <a:p>
            <a:pPr marL="152396" indent="0" algn="ctr">
              <a:buSzPct val="25000"/>
              <a:buNone/>
            </a:pPr>
            <a:r>
              <a:rPr lang="en" i="1" dirty="0"/>
              <a:t>b makes the </a:t>
            </a:r>
            <a:r>
              <a:rPr lang="en" i="1" dirty="0">
                <a:solidFill>
                  <a:srgbClr val="FF0000"/>
                </a:solidFill>
              </a:rPr>
              <a:t>/b/ </a:t>
            </a:r>
            <a:r>
              <a:rPr lang="en" i="1" dirty="0"/>
              <a:t>sound in boy</a:t>
            </a:r>
          </a:p>
          <a:p>
            <a:pPr marL="152396" indent="0" algn="ctr">
              <a:buSzPct val="25000"/>
              <a:buNone/>
            </a:pPr>
            <a:r>
              <a:rPr lang="en" i="1" dirty="0"/>
              <a:t>and</a:t>
            </a:r>
          </a:p>
          <a:p>
            <a:pPr marL="152396" indent="0" algn="ctr">
              <a:buSzPct val="25000"/>
              <a:buNone/>
            </a:pPr>
            <a:r>
              <a:rPr lang="en" i="1" dirty="0"/>
              <a:t>“oy” makes the </a:t>
            </a:r>
            <a:r>
              <a:rPr lang="en" i="1" dirty="0">
                <a:solidFill>
                  <a:srgbClr val="FF0000"/>
                </a:solidFill>
              </a:rPr>
              <a:t>oy</a:t>
            </a:r>
            <a:r>
              <a:rPr lang="en" i="1" dirty="0"/>
              <a:t> sound in boy</a:t>
            </a:r>
          </a:p>
        </p:txBody>
      </p:sp>
    </p:spTree>
    <p:extLst>
      <p:ext uri="{BB962C8B-B14F-4D97-AF65-F5344CB8AC3E}">
        <p14:creationId xmlns:p14="http://schemas.microsoft.com/office/powerpoint/2010/main" val="2899706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a:spLocks noGrp="1"/>
          </p:cNvSpPr>
          <p:nvPr>
            <p:ph type="body" idx="1"/>
          </p:nvPr>
        </p:nvSpPr>
        <p:spPr>
          <a:xfrm>
            <a:off x="505578" y="519999"/>
            <a:ext cx="8229600" cy="757546"/>
          </a:xfrm>
          <a:prstGeom prst="rect">
            <a:avLst/>
          </a:prstGeom>
          <a:noFill/>
          <a:ln>
            <a:noFill/>
          </a:ln>
        </p:spPr>
        <p:txBody>
          <a:bodyPr lIns="91425" tIns="91425" rIns="91425" bIns="91425" anchor="t" anchorCtr="0">
            <a:noAutofit/>
          </a:bodyPr>
          <a:lstStyle/>
          <a:p>
            <a:pPr marL="152396" indent="0">
              <a:spcBef>
                <a:spcPts val="0"/>
              </a:spcBef>
              <a:buSzPct val="25000"/>
              <a:buNone/>
            </a:pPr>
            <a:r>
              <a:rPr lang="en" sz="3600" dirty="0">
                <a:solidFill>
                  <a:srgbClr val="494A48"/>
                </a:solidFill>
              </a:rPr>
              <a:t>OR: Letters are Pictures of Sounds</a:t>
            </a:r>
          </a:p>
        </p:txBody>
      </p:sp>
      <p:pic>
        <p:nvPicPr>
          <p:cNvPr id="4" name="Picture 3">
            <a:extLst>
              <a:ext uri="{FF2B5EF4-FFF2-40B4-BE49-F238E27FC236}">
                <a16:creationId xmlns:a16="http://schemas.microsoft.com/office/drawing/2014/main" id="{B5C7EDA1-3586-47C7-A496-6C6A8DCC739A}"/>
              </a:ext>
            </a:extLst>
          </p:cNvPr>
          <p:cNvPicPr>
            <a:picLocks noChangeAspect="1"/>
          </p:cNvPicPr>
          <p:nvPr/>
        </p:nvPicPr>
        <p:blipFill>
          <a:blip r:embed="rId3"/>
          <a:stretch>
            <a:fillRect/>
          </a:stretch>
        </p:blipFill>
        <p:spPr>
          <a:xfrm>
            <a:off x="909447" y="2239199"/>
            <a:ext cx="3504057" cy="3764877"/>
          </a:xfrm>
          <a:prstGeom prst="rect">
            <a:avLst/>
          </a:prstGeom>
        </p:spPr>
      </p:pic>
      <p:pic>
        <p:nvPicPr>
          <p:cNvPr id="5" name="Picture 4">
            <a:extLst>
              <a:ext uri="{FF2B5EF4-FFF2-40B4-BE49-F238E27FC236}">
                <a16:creationId xmlns:a16="http://schemas.microsoft.com/office/drawing/2014/main" id="{FD7A8024-82DA-4668-AB1B-A57D9EDA2900}"/>
              </a:ext>
            </a:extLst>
          </p:cNvPr>
          <p:cNvPicPr>
            <a:picLocks noChangeAspect="1"/>
          </p:cNvPicPr>
          <p:nvPr/>
        </p:nvPicPr>
        <p:blipFill>
          <a:blip r:embed="rId4"/>
          <a:stretch>
            <a:fillRect/>
          </a:stretch>
        </p:blipFill>
        <p:spPr>
          <a:xfrm>
            <a:off x="4479066" y="2014617"/>
            <a:ext cx="3438452" cy="3919157"/>
          </a:xfrm>
          <a:prstGeom prst="rect">
            <a:avLst/>
          </a:prstGeom>
        </p:spPr>
      </p:pic>
    </p:spTree>
    <p:extLst>
      <p:ext uri="{BB962C8B-B14F-4D97-AF65-F5344CB8AC3E}">
        <p14:creationId xmlns:p14="http://schemas.microsoft.com/office/powerpoint/2010/main" val="154307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11137</TotalTime>
  <Words>6283</Words>
  <Application>Microsoft Office PowerPoint</Application>
  <PresentationFormat>On-screen Show (4:3)</PresentationFormat>
  <Paragraphs>445</Paragraphs>
  <Slides>42</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Lucida Sans</vt:lpstr>
      <vt:lpstr>Museo Sans 100</vt:lpstr>
      <vt:lpstr>Museo Sans 300</vt:lpstr>
      <vt:lpstr>SAP ATC PPT Template revised</vt:lpstr>
      <vt:lpstr>Foundational Skills Mini-Course</vt:lpstr>
      <vt:lpstr>Course Instructors</vt:lpstr>
      <vt:lpstr>About Student Achievement Partners</vt:lpstr>
      <vt:lpstr>Goals for This Module</vt:lpstr>
      <vt:lpstr>Phonics and Word Recognition</vt:lpstr>
      <vt:lpstr>From LISTENING to LETTERS</vt:lpstr>
      <vt:lpstr>What Is Phonics?</vt:lpstr>
      <vt:lpstr>Phonics Is Based on The Alphabetic Principle</vt:lpstr>
      <vt:lpstr>PowerPoint Presentation</vt:lpstr>
      <vt:lpstr>Connecting Phonemic Awareness to Reading, Writing, and Spelling</vt:lpstr>
      <vt:lpstr>Students Must Be Able to Decode and Encode!</vt:lpstr>
      <vt:lpstr>First Things First!</vt:lpstr>
      <vt:lpstr>Letter Instruction   How do we best help early readers? </vt:lpstr>
      <vt:lpstr>“Letter knowledge and phonemic awareness are critical for the beginning reader. But it seems that some special magic lies in the linking of these two basic skills.”  Adams (1990). </vt:lpstr>
      <vt:lpstr>Phonemic Awareness Connects to Phonics</vt:lpstr>
      <vt:lpstr>Moving to Phonics – Things Are Complicated! </vt:lpstr>
      <vt:lpstr>Phonics Instruction Includes</vt:lpstr>
      <vt:lpstr>Listen to these words.  What phoneme do you hear at the beginning? </vt:lpstr>
      <vt:lpstr>TASK: Things Are Complicated Can you name all the graphemes associated with the /ee/ phoneme?</vt:lpstr>
      <vt:lpstr>Many Phonemes Have Multiple Graphemes </vt:lpstr>
      <vt:lpstr>Also, Some Graphemes Have Multiple Phonemes </vt:lpstr>
      <vt:lpstr>How Do We Build Phonics Knowledge?</vt:lpstr>
      <vt:lpstr>Why Systematic Ordering?</vt:lpstr>
      <vt:lpstr>Scope and Sequence Task  Can you make a word list students could DECODE and ENCODE?</vt:lpstr>
      <vt:lpstr>Decodable Text K–5 “The Short Happy Life of Francis Macomber” – 9th grade  </vt:lpstr>
      <vt:lpstr>Kindergarten  1st Grade   2nd Grade  Memorized</vt:lpstr>
      <vt:lpstr>Kindergarten  1st Grade   2nd Grade  Memorized</vt:lpstr>
      <vt:lpstr>Kindergarten  1st Grade   2nd Grade  Memorized</vt:lpstr>
      <vt:lpstr>PowerPoint Presentation</vt:lpstr>
      <vt:lpstr>Kindergarten  1st Grade   2nd Grade  Memorized</vt:lpstr>
      <vt:lpstr>Kindergarten  1st Grade   2nd Grade  Memorized</vt:lpstr>
      <vt:lpstr>PowerPoint Presentation</vt:lpstr>
      <vt:lpstr>Kindergarten  1st Grade   2nd Grade  Memorized</vt:lpstr>
      <vt:lpstr>Kindergarten  1st Grade   2nd Grade  Memorized</vt:lpstr>
      <vt:lpstr>Takeaway</vt:lpstr>
      <vt:lpstr>Most Phonics Programs Do This for Us! </vt:lpstr>
      <vt:lpstr>Module 3: Connect to Practice Task –  Extended Online Discussion</vt:lpstr>
      <vt:lpstr>Recommended Reading</vt:lpstr>
      <vt:lpstr>About Achieve the Core Visit achievethecore.org to find:</vt:lpstr>
      <vt:lpstr>The Core Advocate Network</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Balanced Literacy Pilot - Day Two</dc:title>
  <dc:creator>retienne</dc:creator>
  <cp:lastModifiedBy>Pascale Joseph</cp:lastModifiedBy>
  <cp:revision>441</cp:revision>
  <cp:lastPrinted>2017-09-03T00:50:55Z</cp:lastPrinted>
  <dcterms:modified xsi:type="dcterms:W3CDTF">2020-01-23T20:32:54Z</dcterms:modified>
</cp:coreProperties>
</file>