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png&amp;ehk=4eyf6Ntp6jf7jbnRDSrb0A&amp;r=0&amp;pid=OfficeInsert" ContentType="image/png"/>
  <Default Extension="png&amp;ehk=YlmZpMcjSWgahsGb58Ly5A&amp;r=0&amp;pid=OfficeInsert" ContentType="image/png"/>
  <Default Extension="png&amp;ehk=ZzSKGOfceidknuXnGiVDtA&amp;r=0&amp;pid=OfficeInsert"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54"/>
  </p:notesMasterIdLst>
  <p:sldIdLst>
    <p:sldId id="1283" r:id="rId2"/>
    <p:sldId id="1299" r:id="rId3"/>
    <p:sldId id="1294" r:id="rId4"/>
    <p:sldId id="1072" r:id="rId5"/>
    <p:sldId id="1263" r:id="rId6"/>
    <p:sldId id="1264" r:id="rId7"/>
    <p:sldId id="1265" r:id="rId8"/>
    <p:sldId id="1272" r:id="rId9"/>
    <p:sldId id="1288" r:id="rId10"/>
    <p:sldId id="1229" r:id="rId11"/>
    <p:sldId id="1230" r:id="rId12"/>
    <p:sldId id="1276" r:id="rId13"/>
    <p:sldId id="1277" r:id="rId14"/>
    <p:sldId id="1278" r:id="rId15"/>
    <p:sldId id="1279" r:id="rId16"/>
    <p:sldId id="1280" r:id="rId17"/>
    <p:sldId id="1238" r:id="rId18"/>
    <p:sldId id="1240" r:id="rId19"/>
    <p:sldId id="1241" r:id="rId20"/>
    <p:sldId id="1270" r:id="rId21"/>
    <p:sldId id="1281" r:id="rId22"/>
    <p:sldId id="1243" r:id="rId23"/>
    <p:sldId id="1244" r:id="rId24"/>
    <p:sldId id="1245" r:id="rId25"/>
    <p:sldId id="1246" r:id="rId26"/>
    <p:sldId id="1247" r:id="rId27"/>
    <p:sldId id="1248" r:id="rId28"/>
    <p:sldId id="1249" r:id="rId29"/>
    <p:sldId id="1293" r:id="rId30"/>
    <p:sldId id="1250" r:id="rId31"/>
    <p:sldId id="1242" r:id="rId32"/>
    <p:sldId id="1253" r:id="rId33"/>
    <p:sldId id="1254" r:id="rId34"/>
    <p:sldId id="1255" r:id="rId35"/>
    <p:sldId id="1256" r:id="rId36"/>
    <p:sldId id="1257" r:id="rId37"/>
    <p:sldId id="1274" r:id="rId38"/>
    <p:sldId id="1300" r:id="rId39"/>
    <p:sldId id="1260" r:id="rId40"/>
    <p:sldId id="1158" r:id="rId41"/>
    <p:sldId id="1261" r:id="rId42"/>
    <p:sldId id="1262" r:id="rId43"/>
    <p:sldId id="1282" r:id="rId44"/>
    <p:sldId id="1159" r:id="rId45"/>
    <p:sldId id="1184" r:id="rId46"/>
    <p:sldId id="1298" r:id="rId47"/>
    <p:sldId id="1291" r:id="rId48"/>
    <p:sldId id="1292" r:id="rId49"/>
    <p:sldId id="1295" r:id="rId50"/>
    <p:sldId id="1296" r:id="rId51"/>
    <p:sldId id="1297" r:id="rId52"/>
    <p:sldId id="1287" r:id="rId5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20" clrIdx="7">
    <p:extLst>
      <p:ext uri="{19B8F6BF-5375-455C-9EA6-DF929625EA0E}">
        <p15:presenceInfo xmlns:p15="http://schemas.microsoft.com/office/powerpoint/2012/main" userId="Tori Filler" providerId="None"/>
      </p:ext>
    </p:extLst>
  </p:cmAuthor>
  <p:cmAuthor id="1" name="Carey Swanson" initials="CS" lastIdx="110" clrIdx="1"/>
  <p:cmAuthor id="8" name="EMK" initials="E" lastIdx="4" clrIdx="8">
    <p:extLst>
      <p:ext uri="{19B8F6BF-5375-455C-9EA6-DF929625EA0E}">
        <p15:presenceInfo xmlns:p15="http://schemas.microsoft.com/office/powerpoint/2012/main" userId="EMK" providerId="None"/>
      </p:ext>
    </p:extLst>
  </p:cmAuthor>
  <p:cmAuthor id="2" name="Nicole Bravo" initials="NB" lastIdx="9" clrIdx="2"/>
  <p:cmAuthor id="3" name="Stacy Wetcher" initials="SW" lastIdx="4"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24F"/>
    <a:srgbClr val="17A96A"/>
    <a:srgbClr val="22A469"/>
    <a:srgbClr val="C8EED1"/>
    <a:srgbClr val="D4F2DB"/>
    <a:srgbClr val="B5E9C1"/>
    <a:srgbClr val="A9E5B7"/>
    <a:srgbClr val="D3F1E6"/>
    <a:srgbClr val="C0F2DB"/>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3" autoAdjust="0"/>
    <p:restoredTop sz="66974" autoAdjust="0"/>
  </p:normalViewPr>
  <p:slideViewPr>
    <p:cSldViewPr snapToGrid="0">
      <p:cViewPr varScale="1">
        <p:scale>
          <a:sx n="48" d="100"/>
          <a:sy n="48" d="100"/>
        </p:scale>
        <p:origin x="2004" y="48"/>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C5516-51A1-4639-83D7-24FC57A239A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C41B7D-C554-4DBC-86DF-03DAF7F8D8AA}">
      <dgm:prSet phldrT="[Text]"/>
      <dgm:spPr/>
      <dgm:t>
        <a:bodyPr/>
        <a:lstStyle/>
        <a:p>
          <a:r>
            <a:rPr lang="en-US" dirty="0">
              <a:latin typeface="Lucida Sans" panose="020B0602030504020204" pitchFamily="34" charset="0"/>
            </a:rPr>
            <a:t>the</a:t>
          </a:r>
        </a:p>
      </dgm:t>
    </dgm:pt>
    <dgm:pt modelId="{BC58EC5E-F91C-4BA1-8E12-EC1C3CD5C052}" type="parTrans" cxnId="{EAC2B411-1709-4FFE-B388-B7947BB06E99}">
      <dgm:prSet/>
      <dgm:spPr/>
      <dgm:t>
        <a:bodyPr/>
        <a:lstStyle/>
        <a:p>
          <a:endParaRPr lang="en-US">
            <a:latin typeface="Lucida Sans" panose="020B0602030504020204" pitchFamily="34" charset="0"/>
          </a:endParaRPr>
        </a:p>
      </dgm:t>
    </dgm:pt>
    <dgm:pt modelId="{B34ED00D-3F98-4277-B992-EA0FD6BCD12F}" type="sibTrans" cxnId="{EAC2B411-1709-4FFE-B388-B7947BB06E99}">
      <dgm:prSet/>
      <dgm:spPr/>
      <dgm:t>
        <a:bodyPr/>
        <a:lstStyle/>
        <a:p>
          <a:endParaRPr lang="en-US">
            <a:latin typeface="Lucida Sans" panose="020B0602030504020204" pitchFamily="34" charset="0"/>
          </a:endParaRPr>
        </a:p>
      </dgm:t>
    </dgm:pt>
    <dgm:pt modelId="{8C75AC53-B117-471B-9265-EDA971AE6FE5}">
      <dgm:prSet phldrT="[Text]"/>
      <dgm:spPr/>
      <dgm:t>
        <a:bodyPr/>
        <a:lstStyle/>
        <a:p>
          <a:r>
            <a:rPr lang="en-US" dirty="0">
              <a:latin typeface="Lucida Sans" panose="020B0602030504020204" pitchFamily="34" charset="0"/>
            </a:rPr>
            <a:t>which</a:t>
          </a:r>
        </a:p>
      </dgm:t>
    </dgm:pt>
    <dgm:pt modelId="{864913C9-6D77-41A6-8695-30164ECA0959}" type="parTrans" cxnId="{ADB3042D-06B1-46E9-8B0B-2784FDF9D281}">
      <dgm:prSet/>
      <dgm:spPr/>
      <dgm:t>
        <a:bodyPr/>
        <a:lstStyle/>
        <a:p>
          <a:endParaRPr lang="en-US">
            <a:latin typeface="Lucida Sans" panose="020B0602030504020204" pitchFamily="34" charset="0"/>
          </a:endParaRPr>
        </a:p>
      </dgm:t>
    </dgm:pt>
    <dgm:pt modelId="{3309157D-7DAB-40C2-90E0-662679ADF651}" type="sibTrans" cxnId="{ADB3042D-06B1-46E9-8B0B-2784FDF9D281}">
      <dgm:prSet/>
      <dgm:spPr/>
      <dgm:t>
        <a:bodyPr/>
        <a:lstStyle/>
        <a:p>
          <a:endParaRPr lang="en-US">
            <a:latin typeface="Lucida Sans" panose="020B0602030504020204" pitchFamily="34" charset="0"/>
          </a:endParaRPr>
        </a:p>
      </dgm:t>
    </dgm:pt>
    <dgm:pt modelId="{89A050B8-FF54-4775-8781-68D7B72BF0C6}">
      <dgm:prSet phldrT="[Text]"/>
      <dgm:spPr/>
      <dgm:t>
        <a:bodyPr/>
        <a:lstStyle/>
        <a:p>
          <a:r>
            <a:rPr lang="en-US" dirty="0">
              <a:latin typeface="Lucida Sans" panose="020B0602030504020204" pitchFamily="34" charset="0"/>
            </a:rPr>
            <a:t>frighten</a:t>
          </a:r>
        </a:p>
      </dgm:t>
    </dgm:pt>
    <dgm:pt modelId="{06879F63-85EB-4D7D-9417-52AE5C400B9F}" type="parTrans" cxnId="{6C3D80D4-A29E-49BA-B79D-6E3DFCED9D11}">
      <dgm:prSet/>
      <dgm:spPr/>
      <dgm:t>
        <a:bodyPr/>
        <a:lstStyle/>
        <a:p>
          <a:endParaRPr lang="en-US">
            <a:latin typeface="Lucida Sans" panose="020B0602030504020204" pitchFamily="34" charset="0"/>
          </a:endParaRPr>
        </a:p>
      </dgm:t>
    </dgm:pt>
    <dgm:pt modelId="{D4BC85A8-448A-430F-848E-7D901739A580}" type="sibTrans" cxnId="{6C3D80D4-A29E-49BA-B79D-6E3DFCED9D11}">
      <dgm:prSet/>
      <dgm:spPr/>
      <dgm:t>
        <a:bodyPr/>
        <a:lstStyle/>
        <a:p>
          <a:endParaRPr lang="en-US">
            <a:latin typeface="Lucida Sans" panose="020B0602030504020204" pitchFamily="34" charset="0"/>
          </a:endParaRPr>
        </a:p>
      </dgm:t>
    </dgm:pt>
    <dgm:pt modelId="{8D31EDA6-0C0B-468A-A8E4-6CC43B9A5670}">
      <dgm:prSet phldrT="[Text]"/>
      <dgm:spPr/>
      <dgm:t>
        <a:bodyPr/>
        <a:lstStyle/>
        <a:p>
          <a:r>
            <a:rPr lang="en-US" dirty="0" err="1">
              <a:latin typeface="Lucida Sans" panose="020B0602030504020204" pitchFamily="34" charset="0"/>
            </a:rPr>
            <a:t>shiangle</a:t>
          </a:r>
          <a:endParaRPr lang="en-US" dirty="0">
            <a:latin typeface="Lucida Sans" panose="020B0602030504020204" pitchFamily="34" charset="0"/>
          </a:endParaRPr>
        </a:p>
      </dgm:t>
    </dgm:pt>
    <dgm:pt modelId="{9E972FA2-E016-4D6E-B6D8-63FE7DFF2B2F}" type="parTrans" cxnId="{87F3501C-E91F-4467-B9A6-24EFEB2059A4}">
      <dgm:prSet/>
      <dgm:spPr/>
      <dgm:t>
        <a:bodyPr/>
        <a:lstStyle/>
        <a:p>
          <a:endParaRPr lang="en-US">
            <a:latin typeface="Lucida Sans" panose="020B0602030504020204" pitchFamily="34" charset="0"/>
          </a:endParaRPr>
        </a:p>
      </dgm:t>
    </dgm:pt>
    <dgm:pt modelId="{8948AD16-5737-4AB3-9DFC-E731E008AFCE}" type="sibTrans" cxnId="{87F3501C-E91F-4467-B9A6-24EFEB2059A4}">
      <dgm:prSet/>
      <dgm:spPr/>
      <dgm:t>
        <a:bodyPr/>
        <a:lstStyle/>
        <a:p>
          <a:endParaRPr lang="en-US">
            <a:latin typeface="Lucida Sans" panose="020B0602030504020204" pitchFamily="34" charset="0"/>
          </a:endParaRPr>
        </a:p>
      </dgm:t>
    </dgm:pt>
    <dgm:pt modelId="{75B49705-3A47-4A52-9B98-8D14AB0C3BCE}">
      <dgm:prSet phldrT="[Text]"/>
      <dgm:spPr/>
      <dgm:t>
        <a:bodyPr/>
        <a:lstStyle/>
        <a:p>
          <a:r>
            <a:rPr lang="en-US" dirty="0" err="1">
              <a:latin typeface="Lucida Sans" panose="020B0602030504020204" pitchFamily="34" charset="0"/>
            </a:rPr>
            <a:t>chaogue</a:t>
          </a:r>
          <a:endParaRPr lang="en-US" dirty="0">
            <a:latin typeface="Lucida Sans" panose="020B0602030504020204" pitchFamily="34" charset="0"/>
          </a:endParaRPr>
        </a:p>
      </dgm:t>
    </dgm:pt>
    <dgm:pt modelId="{7D8B752A-FCD1-4CAA-BB7F-718837E25017}" type="parTrans" cxnId="{2C4F6255-CBDF-4CC6-98E6-7DE3D643643C}">
      <dgm:prSet/>
      <dgm:spPr/>
      <dgm:t>
        <a:bodyPr/>
        <a:lstStyle/>
        <a:p>
          <a:endParaRPr lang="en-US">
            <a:latin typeface="Lucida Sans" panose="020B0602030504020204" pitchFamily="34" charset="0"/>
          </a:endParaRPr>
        </a:p>
      </dgm:t>
    </dgm:pt>
    <dgm:pt modelId="{E7B1D909-8606-4929-9BCD-F434C3F083C9}" type="sibTrans" cxnId="{2C4F6255-CBDF-4CC6-98E6-7DE3D643643C}">
      <dgm:prSet/>
      <dgm:spPr/>
      <dgm:t>
        <a:bodyPr/>
        <a:lstStyle/>
        <a:p>
          <a:endParaRPr lang="en-US">
            <a:latin typeface="Lucida Sans" panose="020B0602030504020204" pitchFamily="34" charset="0"/>
          </a:endParaRPr>
        </a:p>
      </dgm:t>
    </dgm:pt>
    <dgm:pt modelId="{D25DEFAF-14BF-434C-8B71-7D3FB54023F1}" type="pres">
      <dgm:prSet presAssocID="{CFEC5516-51A1-4639-83D7-24FC57A239AB}" presName="diagram" presStyleCnt="0">
        <dgm:presLayoutVars>
          <dgm:dir/>
          <dgm:resizeHandles val="exact"/>
        </dgm:presLayoutVars>
      </dgm:prSet>
      <dgm:spPr/>
    </dgm:pt>
    <dgm:pt modelId="{08A23E0E-42F6-4B5A-91CF-C10C37F4A002}" type="pres">
      <dgm:prSet presAssocID="{78C41B7D-C554-4DBC-86DF-03DAF7F8D8AA}" presName="node" presStyleLbl="node1" presStyleIdx="0" presStyleCnt="5">
        <dgm:presLayoutVars>
          <dgm:bulletEnabled val="1"/>
        </dgm:presLayoutVars>
      </dgm:prSet>
      <dgm:spPr/>
    </dgm:pt>
    <dgm:pt modelId="{6E17044C-A935-40C2-AFFF-198E08A6893D}" type="pres">
      <dgm:prSet presAssocID="{B34ED00D-3F98-4277-B992-EA0FD6BCD12F}" presName="sibTrans" presStyleCnt="0"/>
      <dgm:spPr/>
    </dgm:pt>
    <dgm:pt modelId="{2FB1B67D-0692-45B7-AF16-CC7A3ADB9CDB}" type="pres">
      <dgm:prSet presAssocID="{8C75AC53-B117-471B-9265-EDA971AE6FE5}" presName="node" presStyleLbl="node1" presStyleIdx="1" presStyleCnt="5">
        <dgm:presLayoutVars>
          <dgm:bulletEnabled val="1"/>
        </dgm:presLayoutVars>
      </dgm:prSet>
      <dgm:spPr/>
    </dgm:pt>
    <dgm:pt modelId="{734EADBA-3962-4A19-98D2-DA5EAD38FE03}" type="pres">
      <dgm:prSet presAssocID="{3309157D-7DAB-40C2-90E0-662679ADF651}" presName="sibTrans" presStyleCnt="0"/>
      <dgm:spPr/>
    </dgm:pt>
    <dgm:pt modelId="{B4135ABA-7E4C-4B93-BC55-B1934A7518FD}" type="pres">
      <dgm:prSet presAssocID="{89A050B8-FF54-4775-8781-68D7B72BF0C6}" presName="node" presStyleLbl="node1" presStyleIdx="2" presStyleCnt="5">
        <dgm:presLayoutVars>
          <dgm:bulletEnabled val="1"/>
        </dgm:presLayoutVars>
      </dgm:prSet>
      <dgm:spPr/>
    </dgm:pt>
    <dgm:pt modelId="{242C60F4-62C5-4741-BD24-CC97C54E81B7}" type="pres">
      <dgm:prSet presAssocID="{D4BC85A8-448A-430F-848E-7D901739A580}" presName="sibTrans" presStyleCnt="0"/>
      <dgm:spPr/>
    </dgm:pt>
    <dgm:pt modelId="{1EC9A9EB-27CB-4C79-AD1B-56C4E476E7C3}" type="pres">
      <dgm:prSet presAssocID="{8D31EDA6-0C0B-468A-A8E4-6CC43B9A5670}" presName="node" presStyleLbl="node1" presStyleIdx="3" presStyleCnt="5">
        <dgm:presLayoutVars>
          <dgm:bulletEnabled val="1"/>
        </dgm:presLayoutVars>
      </dgm:prSet>
      <dgm:spPr/>
    </dgm:pt>
    <dgm:pt modelId="{A6F41702-2256-47A5-955E-72384622FE88}" type="pres">
      <dgm:prSet presAssocID="{8948AD16-5737-4AB3-9DFC-E731E008AFCE}" presName="sibTrans" presStyleCnt="0"/>
      <dgm:spPr/>
    </dgm:pt>
    <dgm:pt modelId="{26F98A08-355F-4844-AA26-AFA4537E42BF}" type="pres">
      <dgm:prSet presAssocID="{75B49705-3A47-4A52-9B98-8D14AB0C3BCE}" presName="node" presStyleLbl="node1" presStyleIdx="4" presStyleCnt="5">
        <dgm:presLayoutVars>
          <dgm:bulletEnabled val="1"/>
        </dgm:presLayoutVars>
      </dgm:prSet>
      <dgm:spPr/>
    </dgm:pt>
  </dgm:ptLst>
  <dgm:cxnLst>
    <dgm:cxn modelId="{EAC2B411-1709-4FFE-B388-B7947BB06E99}" srcId="{CFEC5516-51A1-4639-83D7-24FC57A239AB}" destId="{78C41B7D-C554-4DBC-86DF-03DAF7F8D8AA}" srcOrd="0" destOrd="0" parTransId="{BC58EC5E-F91C-4BA1-8E12-EC1C3CD5C052}" sibTransId="{B34ED00D-3F98-4277-B992-EA0FD6BCD12F}"/>
    <dgm:cxn modelId="{87F3501C-E91F-4467-B9A6-24EFEB2059A4}" srcId="{CFEC5516-51A1-4639-83D7-24FC57A239AB}" destId="{8D31EDA6-0C0B-468A-A8E4-6CC43B9A5670}" srcOrd="3" destOrd="0" parTransId="{9E972FA2-E016-4D6E-B6D8-63FE7DFF2B2F}" sibTransId="{8948AD16-5737-4AB3-9DFC-E731E008AFCE}"/>
    <dgm:cxn modelId="{ADB3042D-06B1-46E9-8B0B-2784FDF9D281}" srcId="{CFEC5516-51A1-4639-83D7-24FC57A239AB}" destId="{8C75AC53-B117-471B-9265-EDA971AE6FE5}" srcOrd="1" destOrd="0" parTransId="{864913C9-6D77-41A6-8695-30164ECA0959}" sibTransId="{3309157D-7DAB-40C2-90E0-662679ADF651}"/>
    <dgm:cxn modelId="{7AF7413F-9FF1-41A6-8A9D-4CE9C9AA9744}" type="presOf" srcId="{78C41B7D-C554-4DBC-86DF-03DAF7F8D8AA}" destId="{08A23E0E-42F6-4B5A-91CF-C10C37F4A002}" srcOrd="0" destOrd="0" presId="urn:microsoft.com/office/officeart/2005/8/layout/default"/>
    <dgm:cxn modelId="{A663EC6F-C4D3-40F9-89DC-57181801CE30}" type="presOf" srcId="{75B49705-3A47-4A52-9B98-8D14AB0C3BCE}" destId="{26F98A08-355F-4844-AA26-AFA4537E42BF}" srcOrd="0" destOrd="0" presId="urn:microsoft.com/office/officeart/2005/8/layout/default"/>
    <dgm:cxn modelId="{2C4F6255-CBDF-4CC6-98E6-7DE3D643643C}" srcId="{CFEC5516-51A1-4639-83D7-24FC57A239AB}" destId="{75B49705-3A47-4A52-9B98-8D14AB0C3BCE}" srcOrd="4" destOrd="0" parTransId="{7D8B752A-FCD1-4CAA-BB7F-718837E25017}" sibTransId="{E7B1D909-8606-4929-9BCD-F434C3F083C9}"/>
    <dgm:cxn modelId="{6821A95A-3D66-4EC7-80C3-AFDB72EDFE5A}" type="presOf" srcId="{89A050B8-FF54-4775-8781-68D7B72BF0C6}" destId="{B4135ABA-7E4C-4B93-BC55-B1934A7518FD}" srcOrd="0" destOrd="0" presId="urn:microsoft.com/office/officeart/2005/8/layout/default"/>
    <dgm:cxn modelId="{7028237E-7362-4893-ADCE-AD27FBBE662D}" type="presOf" srcId="{8D31EDA6-0C0B-468A-A8E4-6CC43B9A5670}" destId="{1EC9A9EB-27CB-4C79-AD1B-56C4E476E7C3}" srcOrd="0" destOrd="0" presId="urn:microsoft.com/office/officeart/2005/8/layout/default"/>
    <dgm:cxn modelId="{B73F68C9-D19A-4197-B343-4960429E973E}" type="presOf" srcId="{CFEC5516-51A1-4639-83D7-24FC57A239AB}" destId="{D25DEFAF-14BF-434C-8B71-7D3FB54023F1}" srcOrd="0" destOrd="0" presId="urn:microsoft.com/office/officeart/2005/8/layout/default"/>
    <dgm:cxn modelId="{6C3D80D4-A29E-49BA-B79D-6E3DFCED9D11}" srcId="{CFEC5516-51A1-4639-83D7-24FC57A239AB}" destId="{89A050B8-FF54-4775-8781-68D7B72BF0C6}" srcOrd="2" destOrd="0" parTransId="{06879F63-85EB-4D7D-9417-52AE5C400B9F}" sibTransId="{D4BC85A8-448A-430F-848E-7D901739A580}"/>
    <dgm:cxn modelId="{8C7FA1E8-95D0-470D-90DC-B8C67D20D7DB}" type="presOf" srcId="{8C75AC53-B117-471B-9265-EDA971AE6FE5}" destId="{2FB1B67D-0692-45B7-AF16-CC7A3ADB9CDB}" srcOrd="0" destOrd="0" presId="urn:microsoft.com/office/officeart/2005/8/layout/default"/>
    <dgm:cxn modelId="{62C579BD-98AB-49E7-BD92-837311C520D1}" type="presParOf" srcId="{D25DEFAF-14BF-434C-8B71-7D3FB54023F1}" destId="{08A23E0E-42F6-4B5A-91CF-C10C37F4A002}" srcOrd="0" destOrd="0" presId="urn:microsoft.com/office/officeart/2005/8/layout/default"/>
    <dgm:cxn modelId="{94970BB1-1A76-4BFF-8F9E-3888EA9B9868}" type="presParOf" srcId="{D25DEFAF-14BF-434C-8B71-7D3FB54023F1}" destId="{6E17044C-A935-40C2-AFFF-198E08A6893D}" srcOrd="1" destOrd="0" presId="urn:microsoft.com/office/officeart/2005/8/layout/default"/>
    <dgm:cxn modelId="{E3CBFEAF-F527-4780-8173-E6E4573DDA4E}" type="presParOf" srcId="{D25DEFAF-14BF-434C-8B71-7D3FB54023F1}" destId="{2FB1B67D-0692-45B7-AF16-CC7A3ADB9CDB}" srcOrd="2" destOrd="0" presId="urn:microsoft.com/office/officeart/2005/8/layout/default"/>
    <dgm:cxn modelId="{4595DC53-B298-4512-AB11-04F216B7D009}" type="presParOf" srcId="{D25DEFAF-14BF-434C-8B71-7D3FB54023F1}" destId="{734EADBA-3962-4A19-98D2-DA5EAD38FE03}" srcOrd="3" destOrd="0" presId="urn:microsoft.com/office/officeart/2005/8/layout/default"/>
    <dgm:cxn modelId="{37CA45EF-0EBA-470C-944E-6B2DF955D637}" type="presParOf" srcId="{D25DEFAF-14BF-434C-8B71-7D3FB54023F1}" destId="{B4135ABA-7E4C-4B93-BC55-B1934A7518FD}" srcOrd="4" destOrd="0" presId="urn:microsoft.com/office/officeart/2005/8/layout/default"/>
    <dgm:cxn modelId="{10881D36-A6F9-47DD-8DE4-F14335DA4508}" type="presParOf" srcId="{D25DEFAF-14BF-434C-8B71-7D3FB54023F1}" destId="{242C60F4-62C5-4741-BD24-CC97C54E81B7}" srcOrd="5" destOrd="0" presId="urn:microsoft.com/office/officeart/2005/8/layout/default"/>
    <dgm:cxn modelId="{26B8631E-10BA-442E-A4BD-24D0A5B4022F}" type="presParOf" srcId="{D25DEFAF-14BF-434C-8B71-7D3FB54023F1}" destId="{1EC9A9EB-27CB-4C79-AD1B-56C4E476E7C3}" srcOrd="6" destOrd="0" presId="urn:microsoft.com/office/officeart/2005/8/layout/default"/>
    <dgm:cxn modelId="{1CD70826-04D6-4E1E-98FF-47E4003BA2C5}" type="presParOf" srcId="{D25DEFAF-14BF-434C-8B71-7D3FB54023F1}" destId="{A6F41702-2256-47A5-955E-72384622FE88}" srcOrd="7" destOrd="0" presId="urn:microsoft.com/office/officeart/2005/8/layout/default"/>
    <dgm:cxn modelId="{8C9E0CD6-5870-41A0-9B3D-4B9C435BA7E6}" type="presParOf" srcId="{D25DEFAF-14BF-434C-8B71-7D3FB54023F1}" destId="{26F98A08-355F-4844-AA26-AFA4537E42B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248CE1-BF58-4D54-8572-4CF849883091}" type="doc">
      <dgm:prSet loTypeId="urn:microsoft.com/office/officeart/2005/8/layout/process2" loCatId="process" qsTypeId="urn:microsoft.com/office/officeart/2005/8/quickstyle/simple1" qsCatId="simple" csTypeId="urn:microsoft.com/office/officeart/2005/8/colors/colorful1" csCatId="colorful" phldr="1"/>
      <dgm:spPr/>
    </dgm:pt>
    <dgm:pt modelId="{95F9B604-AAED-4F70-AD23-220AF9A68033}">
      <dgm:prSet phldrT="[Text]"/>
      <dgm:spPr/>
      <dgm:t>
        <a:bodyPr/>
        <a:lstStyle/>
        <a:p>
          <a:r>
            <a:rPr lang="en-US" dirty="0">
              <a:latin typeface="Lucida Sans" panose="020B0602030504020204" pitchFamily="34" charset="0"/>
            </a:rPr>
            <a:t>Context Processor</a:t>
          </a:r>
        </a:p>
      </dgm:t>
    </dgm:pt>
    <dgm:pt modelId="{4C33CA57-E485-4403-8ACE-732909B7ACED}" type="parTrans" cxnId="{2302988E-08CA-4FFF-9D5F-0C4368A6AF42}">
      <dgm:prSet/>
      <dgm:spPr/>
      <dgm:t>
        <a:bodyPr/>
        <a:lstStyle/>
        <a:p>
          <a:endParaRPr lang="en-US"/>
        </a:p>
      </dgm:t>
    </dgm:pt>
    <dgm:pt modelId="{59CF417E-7F10-4061-B021-D38142FD764E}" type="sibTrans" cxnId="{2302988E-08CA-4FFF-9D5F-0C4368A6AF42}">
      <dgm:prSet/>
      <dgm:spPr/>
      <dgm:t>
        <a:bodyPr/>
        <a:lstStyle/>
        <a:p>
          <a:endParaRPr lang="en-US"/>
        </a:p>
      </dgm:t>
    </dgm:pt>
    <dgm:pt modelId="{472FC0F4-C515-404B-A8DE-C551CA6998C9}">
      <dgm:prSet phldrT="[Text]"/>
      <dgm:spPr/>
      <dgm:t>
        <a:bodyPr/>
        <a:lstStyle/>
        <a:p>
          <a:r>
            <a:rPr lang="en-US" dirty="0">
              <a:latin typeface="Lucida Sans" panose="020B0602030504020204" pitchFamily="34" charset="0"/>
            </a:rPr>
            <a:t>Meaning Processor</a:t>
          </a:r>
        </a:p>
      </dgm:t>
    </dgm:pt>
    <dgm:pt modelId="{83A66FC9-D021-44E5-B00C-2799D4134E4F}" type="parTrans" cxnId="{8BA38961-FF95-462F-949F-4C8785DC90CA}">
      <dgm:prSet/>
      <dgm:spPr/>
      <dgm:t>
        <a:bodyPr/>
        <a:lstStyle/>
        <a:p>
          <a:endParaRPr lang="en-US"/>
        </a:p>
      </dgm:t>
    </dgm:pt>
    <dgm:pt modelId="{0DD8F1BF-D1E7-4A40-BC69-66BCF77F9DA1}" type="sibTrans" cxnId="{8BA38961-FF95-462F-949F-4C8785DC90CA}">
      <dgm:prSet/>
      <dgm:spPr/>
      <dgm:t>
        <a:bodyPr/>
        <a:lstStyle/>
        <a:p>
          <a:endParaRPr lang="en-US"/>
        </a:p>
      </dgm:t>
    </dgm:pt>
    <dgm:pt modelId="{179DE686-9E06-42FD-8257-86D1EB33B9B0}">
      <dgm:prSet phldrT="[Text]"/>
      <dgm:spPr>
        <a:solidFill>
          <a:schemeClr val="accent4"/>
        </a:solidFill>
      </dgm:spPr>
      <dgm:t>
        <a:bodyPr/>
        <a:lstStyle/>
        <a:p>
          <a:r>
            <a:rPr lang="en-US" dirty="0">
              <a:latin typeface="Lucida Sans" panose="020B0602030504020204" pitchFamily="34" charset="0"/>
            </a:rPr>
            <a:t>Orthographic Processor</a:t>
          </a:r>
        </a:p>
      </dgm:t>
    </dgm:pt>
    <dgm:pt modelId="{8CB607C8-852C-42D0-ACF3-FF3D65D0C661}" type="parTrans" cxnId="{BC753A42-329D-4EB5-B4B3-0D36E3AC5404}">
      <dgm:prSet/>
      <dgm:spPr/>
      <dgm:t>
        <a:bodyPr/>
        <a:lstStyle/>
        <a:p>
          <a:endParaRPr lang="en-US"/>
        </a:p>
      </dgm:t>
    </dgm:pt>
    <dgm:pt modelId="{7F37A60E-1D46-4C96-85DD-CBC7C516D402}" type="sibTrans" cxnId="{BC753A42-329D-4EB5-B4B3-0D36E3AC5404}">
      <dgm:prSet/>
      <dgm:spPr/>
      <dgm:t>
        <a:bodyPr/>
        <a:lstStyle/>
        <a:p>
          <a:endParaRPr lang="en-US"/>
        </a:p>
      </dgm:t>
    </dgm:pt>
    <dgm:pt modelId="{65FB7460-5D9F-4866-8CD3-3FB6F76611BA}" type="pres">
      <dgm:prSet presAssocID="{CC248CE1-BF58-4D54-8572-4CF849883091}" presName="linearFlow" presStyleCnt="0">
        <dgm:presLayoutVars>
          <dgm:resizeHandles val="exact"/>
        </dgm:presLayoutVars>
      </dgm:prSet>
      <dgm:spPr/>
    </dgm:pt>
    <dgm:pt modelId="{02981D53-E29A-426F-A6F6-31DB0AE3A808}" type="pres">
      <dgm:prSet presAssocID="{95F9B604-AAED-4F70-AD23-220AF9A68033}" presName="node" presStyleLbl="node1" presStyleIdx="0" presStyleCnt="3" custLinFactNeighborX="11306" custLinFactNeighborY="-7953">
        <dgm:presLayoutVars>
          <dgm:bulletEnabled val="1"/>
        </dgm:presLayoutVars>
      </dgm:prSet>
      <dgm:spPr/>
    </dgm:pt>
    <dgm:pt modelId="{8658B245-3B41-4AB2-8311-D5993F1AC8ED}" type="pres">
      <dgm:prSet presAssocID="{59CF417E-7F10-4061-B021-D38142FD764E}" presName="sibTrans" presStyleLbl="sibTrans2D1" presStyleIdx="0" presStyleCnt="2" custAng="21422043" custLinFactNeighborX="-85723" custLinFactNeighborY="-5335"/>
      <dgm:spPr/>
    </dgm:pt>
    <dgm:pt modelId="{A67DCCA4-861F-48E8-A6AD-86096F7C912D}" type="pres">
      <dgm:prSet presAssocID="{59CF417E-7F10-4061-B021-D38142FD764E}" presName="connectorText" presStyleLbl="sibTrans2D1" presStyleIdx="0" presStyleCnt="2"/>
      <dgm:spPr/>
    </dgm:pt>
    <dgm:pt modelId="{5D092106-9F03-4BAF-8A6F-658F2EB26B8C}" type="pres">
      <dgm:prSet presAssocID="{472FC0F4-C515-404B-A8DE-C551CA6998C9}" presName="node" presStyleLbl="node1" presStyleIdx="1" presStyleCnt="3" custLinFactNeighborX="6962" custLinFactNeighborY="1830">
        <dgm:presLayoutVars>
          <dgm:bulletEnabled val="1"/>
        </dgm:presLayoutVars>
      </dgm:prSet>
      <dgm:spPr/>
    </dgm:pt>
    <dgm:pt modelId="{F7EE7BC1-35F7-47A3-80FC-1B264B656BAC}" type="pres">
      <dgm:prSet presAssocID="{0DD8F1BF-D1E7-4A40-BC69-66BCF77F9DA1}" presName="sibTrans" presStyleLbl="sibTrans2D1" presStyleIdx="1" presStyleCnt="2" custLinFactX="-3798" custLinFactNeighborX="-100000" custLinFactNeighborY="-604"/>
      <dgm:spPr/>
    </dgm:pt>
    <dgm:pt modelId="{A0B8E3B0-D780-46C4-BE9D-2CD3CD0506C6}" type="pres">
      <dgm:prSet presAssocID="{0DD8F1BF-D1E7-4A40-BC69-66BCF77F9DA1}" presName="connectorText" presStyleLbl="sibTrans2D1" presStyleIdx="1" presStyleCnt="2"/>
      <dgm:spPr/>
    </dgm:pt>
    <dgm:pt modelId="{495E703B-69BB-462F-BD02-5475F623998B}" type="pres">
      <dgm:prSet presAssocID="{179DE686-9E06-42FD-8257-86D1EB33B9B0}" presName="node" presStyleLbl="node1" presStyleIdx="2" presStyleCnt="3" custLinFactNeighborX="-59098" custLinFactNeighborY="11795">
        <dgm:presLayoutVars>
          <dgm:bulletEnabled val="1"/>
        </dgm:presLayoutVars>
      </dgm:prSet>
      <dgm:spPr/>
    </dgm:pt>
  </dgm:ptLst>
  <dgm:cxnLst>
    <dgm:cxn modelId="{A3243C05-2FF1-40A6-9A0C-0FFB02BE1495}" type="presOf" srcId="{59CF417E-7F10-4061-B021-D38142FD764E}" destId="{A67DCCA4-861F-48E8-A6AD-86096F7C912D}" srcOrd="1" destOrd="0" presId="urn:microsoft.com/office/officeart/2005/8/layout/process2"/>
    <dgm:cxn modelId="{B3DF2121-1B11-433B-A7D1-69BE76C8ADB4}" type="presOf" srcId="{95F9B604-AAED-4F70-AD23-220AF9A68033}" destId="{02981D53-E29A-426F-A6F6-31DB0AE3A808}" srcOrd="0" destOrd="0" presId="urn:microsoft.com/office/officeart/2005/8/layout/process2"/>
    <dgm:cxn modelId="{8BA38961-FF95-462F-949F-4C8785DC90CA}" srcId="{CC248CE1-BF58-4D54-8572-4CF849883091}" destId="{472FC0F4-C515-404B-A8DE-C551CA6998C9}" srcOrd="1" destOrd="0" parTransId="{83A66FC9-D021-44E5-B00C-2799D4134E4F}" sibTransId="{0DD8F1BF-D1E7-4A40-BC69-66BCF77F9DA1}"/>
    <dgm:cxn modelId="{BC753A42-329D-4EB5-B4B3-0D36E3AC5404}" srcId="{CC248CE1-BF58-4D54-8572-4CF849883091}" destId="{179DE686-9E06-42FD-8257-86D1EB33B9B0}" srcOrd="2" destOrd="0" parTransId="{8CB607C8-852C-42D0-ACF3-FF3D65D0C661}" sibTransId="{7F37A60E-1D46-4C96-85DD-CBC7C516D402}"/>
    <dgm:cxn modelId="{066CC844-7B7E-47CE-A658-185142CD4659}" type="presOf" srcId="{CC248CE1-BF58-4D54-8572-4CF849883091}" destId="{65FB7460-5D9F-4866-8CD3-3FB6F76611BA}" srcOrd="0" destOrd="0" presId="urn:microsoft.com/office/officeart/2005/8/layout/process2"/>
    <dgm:cxn modelId="{AEFF7F68-5201-484B-9189-748C9FD7195B}" type="presOf" srcId="{0DD8F1BF-D1E7-4A40-BC69-66BCF77F9DA1}" destId="{A0B8E3B0-D780-46C4-BE9D-2CD3CD0506C6}" srcOrd="1" destOrd="0" presId="urn:microsoft.com/office/officeart/2005/8/layout/process2"/>
    <dgm:cxn modelId="{2302988E-08CA-4FFF-9D5F-0C4368A6AF42}" srcId="{CC248CE1-BF58-4D54-8572-4CF849883091}" destId="{95F9B604-AAED-4F70-AD23-220AF9A68033}" srcOrd="0" destOrd="0" parTransId="{4C33CA57-E485-4403-8ACE-732909B7ACED}" sibTransId="{59CF417E-7F10-4061-B021-D38142FD764E}"/>
    <dgm:cxn modelId="{DCF89EAC-EEDF-4079-89E7-EF34C2F3F225}" type="presOf" srcId="{0DD8F1BF-D1E7-4A40-BC69-66BCF77F9DA1}" destId="{F7EE7BC1-35F7-47A3-80FC-1B264B656BAC}" srcOrd="0" destOrd="0" presId="urn:microsoft.com/office/officeart/2005/8/layout/process2"/>
    <dgm:cxn modelId="{D863B7B2-7302-4674-8E7D-C53BD1525098}" type="presOf" srcId="{472FC0F4-C515-404B-A8DE-C551CA6998C9}" destId="{5D092106-9F03-4BAF-8A6F-658F2EB26B8C}" srcOrd="0" destOrd="0" presId="urn:microsoft.com/office/officeart/2005/8/layout/process2"/>
    <dgm:cxn modelId="{7FA4F7C5-B564-4002-BA7C-1F8030127DB9}" type="presOf" srcId="{179DE686-9E06-42FD-8257-86D1EB33B9B0}" destId="{495E703B-69BB-462F-BD02-5475F623998B}" srcOrd="0" destOrd="0" presId="urn:microsoft.com/office/officeart/2005/8/layout/process2"/>
    <dgm:cxn modelId="{AFF60CCB-6C04-417E-BF02-F306BDB49BA8}" type="presOf" srcId="{59CF417E-7F10-4061-B021-D38142FD764E}" destId="{8658B245-3B41-4AB2-8311-D5993F1AC8ED}" srcOrd="0" destOrd="0" presId="urn:microsoft.com/office/officeart/2005/8/layout/process2"/>
    <dgm:cxn modelId="{A6A00655-6D47-4069-A369-878E09D2A857}" type="presParOf" srcId="{65FB7460-5D9F-4866-8CD3-3FB6F76611BA}" destId="{02981D53-E29A-426F-A6F6-31DB0AE3A808}" srcOrd="0" destOrd="0" presId="urn:microsoft.com/office/officeart/2005/8/layout/process2"/>
    <dgm:cxn modelId="{40A34E4C-2E35-40F3-A4E8-75A0D7076380}" type="presParOf" srcId="{65FB7460-5D9F-4866-8CD3-3FB6F76611BA}" destId="{8658B245-3B41-4AB2-8311-D5993F1AC8ED}" srcOrd="1" destOrd="0" presId="urn:microsoft.com/office/officeart/2005/8/layout/process2"/>
    <dgm:cxn modelId="{CB61D604-7ECF-461C-BB32-87D08565697D}" type="presParOf" srcId="{8658B245-3B41-4AB2-8311-D5993F1AC8ED}" destId="{A67DCCA4-861F-48E8-A6AD-86096F7C912D}" srcOrd="0" destOrd="0" presId="urn:microsoft.com/office/officeart/2005/8/layout/process2"/>
    <dgm:cxn modelId="{B890C3A2-FC0B-4426-9F2A-A4CFF0A528FD}" type="presParOf" srcId="{65FB7460-5D9F-4866-8CD3-3FB6F76611BA}" destId="{5D092106-9F03-4BAF-8A6F-658F2EB26B8C}" srcOrd="2" destOrd="0" presId="urn:microsoft.com/office/officeart/2005/8/layout/process2"/>
    <dgm:cxn modelId="{025E9531-8327-49B0-BF9C-E0E57C745C77}" type="presParOf" srcId="{65FB7460-5D9F-4866-8CD3-3FB6F76611BA}" destId="{F7EE7BC1-35F7-47A3-80FC-1B264B656BAC}" srcOrd="3" destOrd="0" presId="urn:microsoft.com/office/officeart/2005/8/layout/process2"/>
    <dgm:cxn modelId="{63DE85D0-D832-4E28-9769-E51ACF20A634}" type="presParOf" srcId="{F7EE7BC1-35F7-47A3-80FC-1B264B656BAC}" destId="{A0B8E3B0-D780-46C4-BE9D-2CD3CD0506C6}" srcOrd="0" destOrd="0" presId="urn:microsoft.com/office/officeart/2005/8/layout/process2"/>
    <dgm:cxn modelId="{596EAF8A-82B6-4BEA-A73A-6CFE02EA41CF}" type="presParOf" srcId="{65FB7460-5D9F-4866-8CD3-3FB6F76611BA}" destId="{495E703B-69BB-462F-BD02-5475F623998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23E0E-42F6-4B5A-91CF-C10C37F4A002}">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Lucida Sans" panose="020B0602030504020204" pitchFamily="34" charset="0"/>
            </a:rPr>
            <a:t>the</a:t>
          </a:r>
        </a:p>
      </dsp:txBody>
      <dsp:txXfrm>
        <a:off x="916483" y="1984"/>
        <a:ext cx="2030015" cy="1218009"/>
      </dsp:txXfrm>
    </dsp:sp>
    <dsp:sp modelId="{2FB1B67D-0692-45B7-AF16-CC7A3ADB9CDB}">
      <dsp:nvSpPr>
        <dsp:cNvPr id="0" name=""/>
        <dsp:cNvSpPr/>
      </dsp:nvSpPr>
      <dsp:spPr>
        <a:xfrm>
          <a:off x="3149500"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Lucida Sans" panose="020B0602030504020204" pitchFamily="34" charset="0"/>
            </a:rPr>
            <a:t>which</a:t>
          </a:r>
        </a:p>
      </dsp:txBody>
      <dsp:txXfrm>
        <a:off x="3149500" y="1984"/>
        <a:ext cx="2030015" cy="1218009"/>
      </dsp:txXfrm>
    </dsp:sp>
    <dsp:sp modelId="{B4135ABA-7E4C-4B93-BC55-B1934A7518FD}">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Lucida Sans" panose="020B0602030504020204" pitchFamily="34" charset="0"/>
            </a:rPr>
            <a:t>frighten</a:t>
          </a:r>
        </a:p>
      </dsp:txBody>
      <dsp:txXfrm>
        <a:off x="916483" y="1422995"/>
        <a:ext cx="2030015" cy="1218009"/>
      </dsp:txXfrm>
    </dsp:sp>
    <dsp:sp modelId="{1EC9A9EB-27CB-4C79-AD1B-56C4E476E7C3}">
      <dsp:nvSpPr>
        <dsp:cNvPr id="0" name=""/>
        <dsp:cNvSpPr/>
      </dsp:nvSpPr>
      <dsp:spPr>
        <a:xfrm>
          <a:off x="3149500"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Lucida Sans" panose="020B0602030504020204" pitchFamily="34" charset="0"/>
            </a:rPr>
            <a:t>shiangle</a:t>
          </a:r>
          <a:endParaRPr lang="en-US" sz="3400" kern="1200" dirty="0">
            <a:latin typeface="Lucida Sans" panose="020B0602030504020204" pitchFamily="34" charset="0"/>
          </a:endParaRPr>
        </a:p>
      </dsp:txBody>
      <dsp:txXfrm>
        <a:off x="3149500" y="1422995"/>
        <a:ext cx="2030015" cy="1218009"/>
      </dsp:txXfrm>
    </dsp:sp>
    <dsp:sp modelId="{26F98A08-355F-4844-AA26-AFA4537E42BF}">
      <dsp:nvSpPr>
        <dsp:cNvPr id="0" name=""/>
        <dsp:cNvSpPr/>
      </dsp:nvSpPr>
      <dsp:spPr>
        <a:xfrm>
          <a:off x="2032992"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Lucida Sans" panose="020B0602030504020204" pitchFamily="34" charset="0"/>
            </a:rPr>
            <a:t>chaogue</a:t>
          </a:r>
          <a:endParaRPr lang="en-US" sz="3400" kern="1200" dirty="0">
            <a:latin typeface="Lucida Sans" panose="020B0602030504020204" pitchFamily="34" charset="0"/>
          </a:endParaRPr>
        </a:p>
      </dsp:txBody>
      <dsp:txXfrm>
        <a:off x="2032992" y="2844006"/>
        <a:ext cx="2030015" cy="1218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81D53-E29A-426F-A6F6-31DB0AE3A808}">
      <dsp:nvSpPr>
        <dsp:cNvPr id="0" name=""/>
        <dsp:cNvSpPr/>
      </dsp:nvSpPr>
      <dsp:spPr>
        <a:xfrm>
          <a:off x="2450619" y="0"/>
          <a:ext cx="1877663" cy="104314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Lucida Sans" panose="020B0602030504020204" pitchFamily="34" charset="0"/>
            </a:rPr>
            <a:t>Context Processor</a:t>
          </a:r>
        </a:p>
      </dsp:txBody>
      <dsp:txXfrm>
        <a:off x="2481172" y="30553"/>
        <a:ext cx="1816557" cy="982040"/>
      </dsp:txXfrm>
    </dsp:sp>
    <dsp:sp modelId="{8658B245-3B41-4AB2-8311-D5993F1AC8ED}">
      <dsp:nvSpPr>
        <dsp:cNvPr id="0" name=""/>
        <dsp:cNvSpPr/>
      </dsp:nvSpPr>
      <dsp:spPr>
        <a:xfrm rot="5400000">
          <a:off x="2807306" y="1048954"/>
          <a:ext cx="398872" cy="46941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865918" y="1084225"/>
        <a:ext cx="281649" cy="279210"/>
      </dsp:txXfrm>
    </dsp:sp>
    <dsp:sp modelId="{5D092106-9F03-4BAF-8A6F-658F2EB26B8C}">
      <dsp:nvSpPr>
        <dsp:cNvPr id="0" name=""/>
        <dsp:cNvSpPr/>
      </dsp:nvSpPr>
      <dsp:spPr>
        <a:xfrm>
          <a:off x="2369054" y="1574264"/>
          <a:ext cx="1877663" cy="104314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Lucida Sans" panose="020B0602030504020204" pitchFamily="34" charset="0"/>
            </a:rPr>
            <a:t>Meaning Processor</a:t>
          </a:r>
        </a:p>
      </dsp:txBody>
      <dsp:txXfrm>
        <a:off x="2399607" y="1604817"/>
        <a:ext cx="1816557" cy="982040"/>
      </dsp:txXfrm>
    </dsp:sp>
    <dsp:sp modelId="{F7EE7BC1-35F7-47A3-80FC-1B264B656BAC}">
      <dsp:nvSpPr>
        <dsp:cNvPr id="0" name=""/>
        <dsp:cNvSpPr/>
      </dsp:nvSpPr>
      <dsp:spPr>
        <a:xfrm rot="7714521">
          <a:off x="1932224" y="2635882"/>
          <a:ext cx="491208" cy="46941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080908" y="2640351"/>
        <a:ext cx="281649" cy="350384"/>
      </dsp:txXfrm>
    </dsp:sp>
    <dsp:sp modelId="{495E703B-69BB-462F-BD02-5475F623998B}">
      <dsp:nvSpPr>
        <dsp:cNvPr id="0" name=""/>
        <dsp:cNvSpPr/>
      </dsp:nvSpPr>
      <dsp:spPr>
        <a:xfrm>
          <a:off x="1128669" y="3129439"/>
          <a:ext cx="1877663" cy="1043146"/>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Lucida Sans" panose="020B0602030504020204" pitchFamily="34" charset="0"/>
            </a:rPr>
            <a:t>Orthographic Processor</a:t>
          </a:r>
        </a:p>
      </dsp:txBody>
      <dsp:txXfrm>
        <a:off x="1159222" y="3159992"/>
        <a:ext cx="1816557" cy="9820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a:p>
            <a:r>
              <a:rPr lang="en-US" dirty="0"/>
              <a:t>Welcome back!  Today we’re going to be looking closely at how all the work we’ve done so far connects to emergent</a:t>
            </a:r>
            <a:r>
              <a:rPr lang="en-US" baseline="0" dirty="0"/>
              <a:t> reading</a:t>
            </a:r>
            <a:endParaRPr lang="en-US" dirty="0"/>
          </a:p>
        </p:txBody>
      </p:sp>
    </p:spTree>
    <p:extLst>
      <p:ext uri="{BB962C8B-B14F-4D97-AF65-F5344CB8AC3E}">
        <p14:creationId xmlns:p14="http://schemas.microsoft.com/office/powerpoint/2010/main" val="11159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this through eyes of a first grader reading a decodable text about a girl who is out exploring at night with her dog. </a:t>
            </a:r>
          </a:p>
          <a:p>
            <a:endParaRPr lang="en-US" dirty="0"/>
          </a:p>
          <a:p>
            <a:r>
              <a:rPr lang="en-US" dirty="0"/>
              <a:t>The orthographic processor is the only system that receives input from the printed page. This is the VISUAL processing and come before meaning/context.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Adams (1990) pg. 138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12</a:t>
            </a:fld>
            <a:endParaRPr lang="en-US" dirty="0"/>
          </a:p>
        </p:txBody>
      </p:sp>
    </p:spTree>
    <p:extLst>
      <p:ext uri="{BB962C8B-B14F-4D97-AF65-F5344CB8AC3E}">
        <p14:creationId xmlns:p14="http://schemas.microsoft.com/office/powerpoint/2010/main" val="321977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orthographic processor is processing the letters,  the</a:t>
            </a:r>
            <a:r>
              <a:rPr lang="en-US" baseline="0" dirty="0"/>
              <a:t> meaning processor is storing and accessing the meanings of familiar words.  </a:t>
            </a:r>
            <a:r>
              <a:rPr lang="en-US" dirty="0"/>
              <a:t>Adams</a:t>
            </a:r>
            <a:r>
              <a:rPr lang="en-US" baseline="0" dirty="0"/>
              <a:t> explains that </a:t>
            </a:r>
            <a:r>
              <a:rPr lang="en-US" dirty="0"/>
              <a:t>“the brain is simultaneously starting to fire up units representing word meanings. And as the visual information begins to resolve itself and settle in on fewer and fewer meaning candidates, they reciprocally send excitation back to the letter patterns they require.”  Adams (1990), p. 137.  </a:t>
            </a:r>
          </a:p>
          <a:p>
            <a:endParaRPr lang="en-US" dirty="0"/>
          </a:p>
          <a:p>
            <a:r>
              <a:rPr lang="en-US" dirty="0"/>
              <a:t>The word “dog” is connected to a collective representation of all the experiences with dogs: all the dogs the child has seen, what dogs do, what they eat, what other animals they hang out with etc.  The more the child learns about the concept “dog,” the more flexible this meaning becomes. </a:t>
            </a:r>
          </a:p>
          <a:p>
            <a:endParaRPr lang="en-US" dirty="0"/>
          </a:p>
          <a:p>
            <a:r>
              <a:rPr lang="en-US" dirty="0"/>
              <a:t>Each word in the sentence is “excited” in this same way. </a:t>
            </a:r>
          </a:p>
          <a:p>
            <a:endParaRPr lang="en-US" dirty="0"/>
          </a:p>
          <a:p>
            <a:r>
              <a:rPr lang="en-US" dirty="0"/>
              <a:t>(Click for bat example)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13</a:t>
            </a:fld>
            <a:endParaRPr lang="en-US" dirty="0"/>
          </a:p>
        </p:txBody>
      </p:sp>
    </p:spTree>
    <p:extLst>
      <p:ext uri="{BB962C8B-B14F-4D97-AF65-F5344CB8AC3E}">
        <p14:creationId xmlns:p14="http://schemas.microsoft.com/office/powerpoint/2010/main" val="38001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context processor sends signals to the meaning processor based on what it expects from its ongoing interpretation of the text. The context processor sends a signal to the meaning processor that the dog meeting an animal bat makes more sense than the dog meeting a baseball bat. This is “compatible” with the reader’s ongoing interpretation of the text because in the story, the dog is out exploring at night.  The previous sentence says, “She went into a cave” – so the concepts that have to do with caves are already primed in the system. The reader uses context to select the correct meaning of bat in this sentence.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14</a:t>
            </a:fld>
            <a:endParaRPr lang="en-US" dirty="0"/>
          </a:p>
        </p:txBody>
      </p:sp>
    </p:spTree>
    <p:extLst>
      <p:ext uri="{BB962C8B-B14F-4D97-AF65-F5344CB8AC3E}">
        <p14:creationId xmlns:p14="http://schemas.microsoft.com/office/powerpoint/2010/main" val="128920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so many complicated</a:t>
            </a:r>
            <a:r>
              <a:rPr lang="en-US" baseline="0" dirty="0"/>
              <a:t> systems at work in reading even simple text!  This process becomes more and more fluid as students read, learn new sounds, and read again.</a:t>
            </a:r>
          </a:p>
          <a:p>
            <a:endParaRPr lang="en-US" baseline="0" dirty="0"/>
          </a:p>
          <a:p>
            <a:r>
              <a:rPr lang="en-US" baseline="0" dirty="0"/>
              <a:t>We also know that students must be simultaneously building their knowledge and vocabulary at a much more sophisticated level.  This is why the other side of this work for K-2 students must be building knowledge and vocabulary through the read aloud of complex text.  Students need this to build up their knowledge bank, allowing them to make meaning and provide or follow context as their reading skill grows.  By second grade, we want them to be able to read grade-level complex text with independence and proficiency.</a:t>
            </a:r>
            <a:endParaRPr lang="en-US" dirty="0"/>
          </a:p>
        </p:txBody>
      </p:sp>
    </p:spTree>
    <p:extLst>
      <p:ext uri="{BB962C8B-B14F-4D97-AF65-F5344CB8AC3E}">
        <p14:creationId xmlns:p14="http://schemas.microsoft.com/office/powerpoint/2010/main" val="445767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to get there– it all starts with processing print!</a:t>
            </a:r>
          </a:p>
          <a:p>
            <a:endParaRPr lang="en-US" dirty="0"/>
          </a:p>
          <a:p>
            <a:endParaRPr lang="en-US" dirty="0"/>
          </a:p>
          <a:p>
            <a:r>
              <a:rPr lang="en-US" dirty="0"/>
              <a:t>Adapted from Adams (1990) pg. 138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16</a:t>
            </a:fld>
            <a:endParaRPr lang="en-US" dirty="0"/>
          </a:p>
        </p:txBody>
      </p:sp>
    </p:spTree>
    <p:extLst>
      <p:ext uri="{BB962C8B-B14F-4D97-AF65-F5344CB8AC3E}">
        <p14:creationId xmlns:p14="http://schemas.microsoft.com/office/powerpoint/2010/main" val="332744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9" name="Shape 899"/>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0" i="0" u="none" strike="noStrike" cap="none" dirty="0">
                <a:solidFill>
                  <a:schemeClr val="dk1"/>
                </a:solidFill>
                <a:latin typeface="Arial"/>
                <a:ea typeface="Arial"/>
                <a:cs typeface="Arial"/>
                <a:sym typeface="Arial"/>
              </a:rPr>
              <a:t>So,</a:t>
            </a:r>
            <a:r>
              <a:rPr lang="en-US" sz="1100" b="0" i="0" u="none" strike="noStrike" cap="none" baseline="0" dirty="0">
                <a:solidFill>
                  <a:schemeClr val="dk1"/>
                </a:solidFill>
                <a:latin typeface="Arial"/>
                <a:ea typeface="Arial"/>
                <a:cs typeface="Arial"/>
                <a:sym typeface="Arial"/>
              </a:rPr>
              <a:t> once again, we find that sequence matters.</a:t>
            </a:r>
            <a:endParaRPr lang="en" sz="1100" b="0" i="0" u="none" strike="noStrike" cap="none" dirty="0">
              <a:solidFill>
                <a:schemeClr val="dk1"/>
              </a:solidFill>
              <a:latin typeface="Arial"/>
              <a:ea typeface="Arial"/>
              <a:cs typeface="Arial"/>
              <a:sym typeface="Arial"/>
            </a:endParaRPr>
          </a:p>
          <a:p>
            <a:pPr marL="171450" marR="0" lvl="0" indent="-17145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412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established this, let’s look at what</a:t>
            </a:r>
            <a:r>
              <a:rPr lang="en-US" baseline="0" dirty="0"/>
              <a:t> it means for the materials in our young readers’ hands.</a:t>
            </a:r>
            <a:endParaRPr lang="en-US" dirty="0"/>
          </a:p>
        </p:txBody>
      </p:sp>
    </p:spTree>
    <p:extLst>
      <p:ext uri="{BB962C8B-B14F-4D97-AF65-F5344CB8AC3E}">
        <p14:creationId xmlns:p14="http://schemas.microsoft.com/office/powerpoint/2010/main" val="2451317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Shape 108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7" name="Shape 1087"/>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In</a:t>
            </a:r>
            <a:r>
              <a:rPr lang="en" sz="1100" b="0" i="0" u="none" strike="noStrike" cap="none" baseline="0" dirty="0">
                <a:solidFill>
                  <a:schemeClr val="dk1"/>
                </a:solidFill>
                <a:latin typeface="Arial"/>
                <a:ea typeface="Arial"/>
                <a:cs typeface="Arial"/>
                <a:sym typeface="Arial"/>
              </a:rPr>
              <a:t> early grades, students are usually either reading what is referred to as a “leveled text” or a “decodable reader.”  </a:t>
            </a:r>
            <a:r>
              <a:rPr lang="en" sz="1100" b="0" i="0" u="none" strike="noStrike" cap="none" dirty="0">
                <a:solidFill>
                  <a:schemeClr val="dk1"/>
                </a:solidFill>
                <a:latin typeface="Arial"/>
                <a:ea typeface="Arial"/>
                <a:cs typeface="Arial"/>
                <a:sym typeface="Arial"/>
              </a:rPr>
              <a:t>Let’s compare leveled texts to those that are decodable.  You h</a:t>
            </a:r>
            <a:r>
              <a:rPr lang="en-US" sz="1100" b="0" i="0" u="none" strike="noStrike" cap="none" dirty="0" err="1">
                <a:solidFill>
                  <a:schemeClr val="dk1"/>
                </a:solidFill>
                <a:latin typeface="Arial"/>
                <a:ea typeface="Arial"/>
                <a:cs typeface="Arial"/>
                <a:sym typeface="Arial"/>
              </a:rPr>
              <a:t>av</a:t>
            </a:r>
            <a:r>
              <a:rPr lang="en" sz="1100" b="0" i="0" u="none" strike="noStrike" cap="none" dirty="0">
                <a:solidFill>
                  <a:schemeClr val="dk1"/>
                </a:solidFill>
                <a:latin typeface="Arial"/>
                <a:ea typeface="Arial"/>
                <a:cs typeface="Arial"/>
                <a:sym typeface="Arial"/>
              </a:rPr>
              <a:t>e these excerpts on your handout as well.</a:t>
            </a:r>
          </a:p>
          <a:p>
            <a:pPr marL="0" marR="0" lvl="0" indent="0" algn="l" rtl="0">
              <a:spcBef>
                <a:spcPts val="0"/>
              </a:spcBef>
              <a:spcAft>
                <a:spcPts val="0"/>
              </a:spcAft>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 sz="1100" b="1" i="0" u="none" strike="noStrike" cap="none" dirty="0">
                <a:solidFill>
                  <a:schemeClr val="dk1"/>
                </a:solidFill>
                <a:latin typeface="Arial"/>
                <a:ea typeface="Arial"/>
                <a:cs typeface="Arial"/>
                <a:sym typeface="Arial"/>
              </a:rPr>
              <a:t>Details</a:t>
            </a:r>
            <a:r>
              <a:rPr lang="en" sz="11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Text one is from Reading A-Z, Leveled text. It is listed as a Fountas and Pinnell Level C, placing it in the mid to end range of K according to F and P grade level requirements</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Text two is from CKLA’s skills program for K, unit 7 placing it at mid to end of K (CKLA. Engage NY. Unit 7 Reader. Retrieved from https://www.engageny.org/resource/kindergarten-ela-skills-unit-7.)</a:t>
            </a:r>
          </a:p>
        </p:txBody>
      </p:sp>
    </p:spTree>
    <p:extLst>
      <p:ext uri="{BB962C8B-B14F-4D97-AF65-F5344CB8AC3E}">
        <p14:creationId xmlns:p14="http://schemas.microsoft.com/office/powerpoint/2010/main" val="394915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Contextual cues prove especially helpful for orthographically difficult words. The Context Processor gives us decoding assistance when we need it most.   With early readers in leveled texts, picture cues support context and tend to have a strong correlation</a:t>
            </a:r>
            <a:r>
              <a:rPr lang="en-US" baseline="0" dirty="0"/>
              <a:t> with unknown words.</a:t>
            </a:r>
            <a:endParaRPr lang="en-US" dirty="0"/>
          </a:p>
          <a:p>
            <a:endParaRPr lang="en-US" dirty="0"/>
          </a:p>
          <a:p>
            <a:r>
              <a:rPr lang="en-US" dirty="0"/>
              <a:t>So for early/less skilled readers, context has a much stronger effect on word identification. In this example, /f/ is known but /or/ might be an unfamiliar pattern. The reader can using his ongoing understanding of the text, including the picture, to help decode this unknown word. He may or may not give the correct word using this strategy (“The dog ran to the farm.”), but context steps in because the orthography is so challenging. </a:t>
            </a:r>
          </a:p>
          <a:p>
            <a:endParaRPr lang="en-US" dirty="0"/>
          </a:p>
          <a:p>
            <a:r>
              <a:rPr lang="en-US" b="1" dirty="0"/>
              <a:t>BUT overreliance on contextual cues should be a source of concern! This is a warning sign that children are not developing their understanding of sound and spelling patterns.  We know that weak readers use context.  </a:t>
            </a:r>
          </a:p>
        </p:txBody>
      </p:sp>
    </p:spTree>
    <p:extLst>
      <p:ext uri="{BB962C8B-B14F-4D97-AF65-F5344CB8AC3E}">
        <p14:creationId xmlns:p14="http://schemas.microsoft.com/office/powerpoint/2010/main" val="381603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examples of leveled texts in the early grades.</a:t>
            </a:r>
          </a:p>
        </p:txBody>
      </p:sp>
    </p:spTree>
    <p:extLst>
      <p:ext uri="{BB962C8B-B14F-4D97-AF65-F5344CB8AC3E}">
        <p14:creationId xmlns:p14="http://schemas.microsoft.com/office/powerpoint/2010/main" val="19111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89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Level A text.  When we analyze the words, thinking of familiar sight words and those that are clearly shown through picture cues, we can see how a young reader might be quite successful in</a:t>
            </a:r>
            <a:r>
              <a:rPr lang="en-US" baseline="0" dirty="0"/>
              <a:t> reading this text.</a:t>
            </a:r>
            <a:endParaRPr lang="en-US" dirty="0"/>
          </a:p>
        </p:txBody>
      </p:sp>
    </p:spTree>
    <p:extLst>
      <p:ext uri="{BB962C8B-B14F-4D97-AF65-F5344CB8AC3E}">
        <p14:creationId xmlns:p14="http://schemas.microsoft.com/office/powerpoint/2010/main" val="303070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later kindergarten, students can do</a:t>
            </a:r>
            <a:r>
              <a:rPr lang="en-US" baseline="0" dirty="0"/>
              <a:t> a decent job reading with high-frequency words and picture cues.  With a supportive text introduction, a teacher could point out “rolls” and “past” and students could read with almost 100% accuracy.</a:t>
            </a:r>
            <a:endParaRPr lang="en-US" dirty="0"/>
          </a:p>
        </p:txBody>
      </p:sp>
    </p:spTree>
    <p:extLst>
      <p:ext uri="{BB962C8B-B14F-4D97-AF65-F5344CB8AC3E}">
        <p14:creationId xmlns:p14="http://schemas.microsoft.com/office/powerpoint/2010/main" val="4060058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texts get more complicated, however, this will start</a:t>
            </a:r>
            <a:r>
              <a:rPr lang="en-US" baseline="0" dirty="0"/>
              <a:t> to fail them.  Students who have been successful reading using picture cues and words they already know may start guessing randomly when they get to words they don’t know.  They may be successful using context and meaning, and may end up with “climb” in this example.  However, it unlikely that they are learning the sound and spelling patterns this way.</a:t>
            </a:r>
            <a:endParaRPr lang="en-US" dirty="0"/>
          </a:p>
        </p:txBody>
      </p:sp>
    </p:spTree>
    <p:extLst>
      <p:ext uri="{BB962C8B-B14F-4D97-AF65-F5344CB8AC3E}">
        <p14:creationId xmlns:p14="http://schemas.microsoft.com/office/powerpoint/2010/main" val="3104524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texts</a:t>
            </a:r>
            <a:r>
              <a:rPr lang="en-US" baseline="0" dirty="0"/>
              <a:t> progress, even if students have been taught systematic phonics, they have not had to use their decoding skills.  </a:t>
            </a:r>
            <a:endParaRPr lang="en-US" dirty="0"/>
          </a:p>
        </p:txBody>
      </p:sp>
    </p:spTree>
    <p:extLst>
      <p:ext uri="{BB962C8B-B14F-4D97-AF65-F5344CB8AC3E}">
        <p14:creationId xmlns:p14="http://schemas.microsoft.com/office/powerpoint/2010/main" val="2396444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makes this important</a:t>
            </a:r>
            <a:r>
              <a:rPr lang="en-US" baseline="0" dirty="0"/>
              <a:t> skill– one that we’ve established proficient readers use– less developed, simply based on the materials they were reading successfully in K and early 1</a:t>
            </a:r>
            <a:r>
              <a:rPr lang="en-US" baseline="30000" dirty="0"/>
              <a:t>st</a:t>
            </a:r>
            <a:r>
              <a:rPr lang="en-US" baseline="0" dirty="0"/>
              <a:t> grade.</a:t>
            </a:r>
            <a:endParaRPr lang="en-US" dirty="0"/>
          </a:p>
        </p:txBody>
      </p:sp>
    </p:spTree>
    <p:extLst>
      <p:ext uri="{BB962C8B-B14F-4D97-AF65-F5344CB8AC3E}">
        <p14:creationId xmlns:p14="http://schemas.microsoft.com/office/powerpoint/2010/main" val="172869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they get to 3</a:t>
            </a:r>
            <a:r>
              <a:rPr lang="en-US" baseline="30000" dirty="0"/>
              <a:t>rd</a:t>
            </a:r>
            <a:r>
              <a:rPr lang="en-US" dirty="0"/>
              <a:t> grade, this becomes a real problem.</a:t>
            </a:r>
          </a:p>
          <a:p>
            <a:endParaRPr lang="en-US" dirty="0"/>
          </a:p>
          <a:p>
            <a:r>
              <a:rPr lang="en-US" dirty="0"/>
              <a:t>Perhaps some of you have heard teachers lament,  “They did fine in the early grades, but lost it all when they go</a:t>
            </a:r>
            <a:r>
              <a:rPr lang="en-US" baseline="0" dirty="0"/>
              <a:t>t to 3</a:t>
            </a:r>
            <a:r>
              <a:rPr lang="en-US" baseline="30000" dirty="0"/>
              <a:t>rd</a:t>
            </a:r>
            <a:r>
              <a:rPr lang="en-US" baseline="0" dirty="0"/>
              <a:t> grade!”</a:t>
            </a:r>
            <a:endParaRPr lang="en-US" dirty="0"/>
          </a:p>
        </p:txBody>
      </p:sp>
    </p:spTree>
    <p:extLst>
      <p:ext uri="{BB962C8B-B14F-4D97-AF65-F5344CB8AC3E}">
        <p14:creationId xmlns:p14="http://schemas.microsoft.com/office/powerpoint/2010/main" val="651435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David- focus group</a:t>
            </a:r>
          </a:p>
        </p:txBody>
      </p:sp>
    </p:spTree>
    <p:extLst>
      <p:ext uri="{BB962C8B-B14F-4D97-AF65-F5344CB8AC3E}">
        <p14:creationId xmlns:p14="http://schemas.microsoft.com/office/powerpoint/2010/main" val="3571806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key takeaway: m</a:t>
            </a:r>
            <a:r>
              <a:rPr lang="en-US" sz="1100" kern="1200" dirty="0">
                <a:solidFill>
                  <a:schemeClr val="tx1"/>
                </a:solidFill>
                <a:latin typeface="+mn-lt"/>
                <a:ea typeface="+mn-ea"/>
                <a:cs typeface="+mn-cs"/>
              </a:rPr>
              <a:t>aterials matter in developing the habits of our early readers.</a:t>
            </a:r>
          </a:p>
          <a:p>
            <a:endParaRPr lang="en-US" baseline="0" dirty="0"/>
          </a:p>
          <a:p>
            <a:r>
              <a:rPr lang="en-US" dirty="0"/>
              <a:t>Decodable texts actually ARE supportive of students! </a:t>
            </a:r>
          </a:p>
          <a:p>
            <a:endParaRPr lang="en-US" dirty="0"/>
          </a:p>
          <a:p>
            <a:r>
              <a:rPr lang="en-US" sz="1100" kern="1200" dirty="0">
                <a:solidFill>
                  <a:schemeClr val="tx1"/>
                </a:solidFill>
                <a:latin typeface="+mn-lt"/>
                <a:ea typeface="+mn-ea"/>
                <a:cs typeface="+mn-cs"/>
              </a:rPr>
              <a:t>If a predictable text doesn't require students to use print to decode words, they won't develop that habit.</a:t>
            </a:r>
          </a:p>
          <a:p>
            <a:r>
              <a:rPr lang="en-US" sz="1100" kern="1200" dirty="0">
                <a:solidFill>
                  <a:schemeClr val="tx1"/>
                </a:solidFill>
                <a:latin typeface="+mn-lt"/>
                <a:ea typeface="+mn-ea"/>
                <a:cs typeface="+mn-cs"/>
              </a:rPr>
              <a:t>If they don't develop that habit, they won't use print as texts become more complicated.  However, this strategy will not work and won't allow them to be successful as materials become more challenging. Students need materials that support their habits as skillful readers.</a:t>
            </a:r>
          </a:p>
        </p:txBody>
      </p:sp>
    </p:spTree>
    <p:extLst>
      <p:ext uri="{BB962C8B-B14F-4D97-AF65-F5344CB8AC3E}">
        <p14:creationId xmlns:p14="http://schemas.microsoft.com/office/powerpoint/2010/main" val="84063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9" name="Shape 1099"/>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 sz="1100" b="0" i="0" u="none" strike="noStrike" cap="none" dirty="0">
                <a:solidFill>
                  <a:schemeClr val="dk1"/>
                </a:solidFill>
                <a:latin typeface="Arial"/>
                <a:ea typeface="Arial"/>
                <a:cs typeface="Arial"/>
                <a:sym typeface="Arial"/>
              </a:rPr>
              <a:t>Again,</a:t>
            </a:r>
            <a:r>
              <a:rPr lang="en" sz="1100" b="0" i="0" u="none" strike="noStrike" cap="none" baseline="0" dirty="0">
                <a:solidFill>
                  <a:schemeClr val="dk1"/>
                </a:solidFill>
                <a:latin typeface="Arial"/>
                <a:ea typeface="Arial"/>
                <a:cs typeface="Arial"/>
                <a:sym typeface="Arial"/>
              </a:rPr>
              <a:t> let’s go back to comparing texts.  W</a:t>
            </a:r>
            <a:r>
              <a:rPr lang="en" sz="1100" b="0" i="0" u="none" strike="noStrike" cap="none" dirty="0">
                <a:solidFill>
                  <a:schemeClr val="dk1"/>
                </a:solidFill>
                <a:latin typeface="Arial"/>
                <a:ea typeface="Arial"/>
                <a:cs typeface="Arial"/>
                <a:sym typeface="Arial"/>
              </a:rPr>
              <a:t>hich type of text is likely to solidify students foundational skills, and why?  Allow some discussion.  (Answer: decodable texts reinforce taught phonic</a:t>
            </a:r>
            <a:r>
              <a:rPr lang="en-US" sz="1100" b="0" i="0" u="none" strike="noStrike" cap="none" dirty="0">
                <a:solidFill>
                  <a:schemeClr val="dk1"/>
                </a:solidFill>
                <a:latin typeface="Arial"/>
                <a:ea typeface="Arial"/>
                <a:cs typeface="Arial"/>
                <a:sym typeface="Arial"/>
              </a:rPr>
              <a:t> patterns and will better serve students in the long run) </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0063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b="0" dirty="0"/>
              <a:t>Pause now to read the Decodables</a:t>
            </a:r>
            <a:r>
              <a:rPr lang="en-US" b="0" baseline="0" dirty="0"/>
              <a:t> protocol and the sample text from McGraw Hill’s </a:t>
            </a:r>
            <a:r>
              <a:rPr lang="en-US" b="0" i="1" baseline="0" dirty="0"/>
              <a:t>Wonders</a:t>
            </a:r>
            <a:r>
              <a:rPr lang="en-US" b="0" baseline="0" dirty="0"/>
              <a:t> program that we’ve included in your materials.</a:t>
            </a:r>
          </a:p>
          <a:p>
            <a:endParaRPr lang="en-US" b="0" baseline="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Many programs include decodable readers, but many fall short in terms of guidance around how to get the most out of these resources.</a:t>
            </a:r>
          </a:p>
          <a:p>
            <a:endParaRPr lang="en-US" b="0" dirty="0"/>
          </a:p>
        </p:txBody>
      </p:sp>
    </p:spTree>
    <p:extLst>
      <p:ext uri="{BB962C8B-B14F-4D97-AF65-F5344CB8AC3E}">
        <p14:creationId xmlns:p14="http://schemas.microsoft.com/office/powerpoint/2010/main" val="119015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0" i="0" u="none" strike="noStrike" cap="none" dirty="0">
                <a:solidFill>
                  <a:schemeClr val="dk1"/>
                </a:solidFill>
                <a:latin typeface="Arial"/>
                <a:ea typeface="Arial"/>
                <a:cs typeface="Arial"/>
                <a:sym typeface="Arial"/>
              </a:rPr>
              <a:t> Here are our goals for this module.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protocol ensures that students are getting multiple reads of each decodable text. Teacher is LISTENING in on reads and adjusting support as necessary. </a:t>
            </a:r>
          </a:p>
        </p:txBody>
      </p:sp>
    </p:spTree>
    <p:extLst>
      <p:ext uri="{BB962C8B-B14F-4D97-AF65-F5344CB8AC3E}">
        <p14:creationId xmlns:p14="http://schemas.microsoft.com/office/powerpoint/2010/main" val="450798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a:t>
            </a:r>
            <a:r>
              <a:rPr lang="en-US" baseline="0" dirty="0"/>
              <a:t> we provided helps to illustrate how the varied reads and associated tasks work.   As an aside, if you are a user of the </a:t>
            </a:r>
            <a:r>
              <a:rPr lang="en-US" i="1" baseline="0" dirty="0"/>
              <a:t>Journeys</a:t>
            </a:r>
            <a:r>
              <a:rPr lang="en-US" baseline="0" dirty="0"/>
              <a:t> curriculum, we’ve built out multiple text specific samples for kindergarten and first grade.  You can find these resources on Achieve the Core in the materials alignment section, or by typing “journeys’ in the search bar.</a:t>
            </a:r>
            <a:endParaRPr lang="en-US" dirty="0"/>
          </a:p>
        </p:txBody>
      </p:sp>
    </p:spTree>
    <p:extLst>
      <p:ext uri="{BB962C8B-B14F-4D97-AF65-F5344CB8AC3E}">
        <p14:creationId xmlns:p14="http://schemas.microsoft.com/office/powerpoint/2010/main" val="558590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allows decodable readers to serve dual purposes. </a:t>
            </a:r>
            <a:r>
              <a:rPr lang="en-US" baseline="0" dirty="0"/>
              <a:t>We want to ensure that students are always making meaning from reading, and comprehension questions support this.</a:t>
            </a:r>
          </a:p>
          <a:p>
            <a:endParaRPr lang="en-US" baseline="0" dirty="0"/>
          </a:p>
          <a:p>
            <a:endParaRPr lang="en-US" dirty="0"/>
          </a:p>
        </p:txBody>
      </p:sp>
    </p:spTree>
    <p:extLst>
      <p:ext uri="{BB962C8B-B14F-4D97-AF65-F5344CB8AC3E}">
        <p14:creationId xmlns:p14="http://schemas.microsoft.com/office/powerpoint/2010/main" val="1012594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At the same time, we recognize</a:t>
            </a:r>
            <a:r>
              <a:rPr lang="en-US" baseline="0" dirty="0"/>
              <a:t> that the true value of the readers lies in the strategic use of sound and spelling patterns and high-frequency words.  So, we suggest drawing students’ attention to this through fun and engaging tasks and games that can happen after reading for meaning.</a:t>
            </a:r>
            <a:endParaRPr lang="en-US" dirty="0"/>
          </a:p>
          <a:p>
            <a:endParaRPr lang="en-US" dirty="0"/>
          </a:p>
        </p:txBody>
      </p:sp>
    </p:spTree>
    <p:extLst>
      <p:ext uri="{BB962C8B-B14F-4D97-AF65-F5344CB8AC3E}">
        <p14:creationId xmlns:p14="http://schemas.microsoft.com/office/powerpoint/2010/main" val="278699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this skill development.  Here, we have students working on reading text</a:t>
            </a:r>
            <a:r>
              <a:rPr lang="en-US" baseline="0" dirty="0"/>
              <a:t> after learning the long </a:t>
            </a:r>
            <a:r>
              <a:rPr lang="en-US" baseline="0" dirty="0" err="1"/>
              <a:t>i</a:t>
            </a:r>
            <a:r>
              <a:rPr lang="en-US" baseline="0" dirty="0"/>
              <a:t> spelling </a:t>
            </a:r>
            <a:r>
              <a:rPr lang="en-US" baseline="0" dirty="0" err="1"/>
              <a:t>i_e</a:t>
            </a:r>
            <a:r>
              <a:rPr lang="en-US" baseline="0" dirty="0"/>
              <a:t>.  You’ll hear this challenge these readers as they are attempting to decode words using the new sound.</a:t>
            </a:r>
          </a:p>
          <a:p>
            <a:endParaRPr lang="en-US" baseline="0" dirty="0"/>
          </a:p>
          <a:p>
            <a:r>
              <a:rPr lang="en-US" baseline="0"/>
              <a:t>Access the video at: https://vimeo.com/254521492</a:t>
            </a:r>
          </a:p>
          <a:p>
            <a:endParaRPr lang="en-US" dirty="0"/>
          </a:p>
        </p:txBody>
      </p:sp>
    </p:spTree>
    <p:extLst>
      <p:ext uri="{BB962C8B-B14F-4D97-AF65-F5344CB8AC3E}">
        <p14:creationId xmlns:p14="http://schemas.microsoft.com/office/powerpoint/2010/main" val="2963045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protocol can be used flexibly</a:t>
            </a:r>
            <a:r>
              <a:rPr lang="en-US" baseline="0" dirty="0"/>
              <a:t> in the classroom, based on student needs.  We’ll show you this on the next slide.</a:t>
            </a:r>
            <a:endParaRPr lang="en-US" dirty="0"/>
          </a:p>
        </p:txBody>
      </p:sp>
    </p:spTree>
    <p:extLst>
      <p:ext uri="{BB962C8B-B14F-4D97-AF65-F5344CB8AC3E}">
        <p14:creationId xmlns:p14="http://schemas.microsoft.com/office/powerpoint/2010/main" val="166135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the nitty gritty here—let’s review exactly</a:t>
            </a:r>
            <a:r>
              <a:rPr lang="en-US" baseline="0" dirty="0"/>
              <a:t> how we suggest using decodable readers in the classroom.</a:t>
            </a:r>
            <a:endParaRPr lang="en-US" dirty="0"/>
          </a:p>
        </p:txBody>
      </p:sp>
    </p:spTree>
    <p:extLst>
      <p:ext uri="{BB962C8B-B14F-4D97-AF65-F5344CB8AC3E}">
        <p14:creationId xmlns:p14="http://schemas.microsoft.com/office/powerpoint/2010/main" val="528263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ask you to engage in an online discussion about the use of decodable readers.  Please push us, and push your colleagues,</a:t>
            </a:r>
            <a:r>
              <a:rPr lang="en-US" baseline="0" dirty="0"/>
              <a:t> to think about this deeply. </a:t>
            </a:r>
          </a:p>
          <a:p>
            <a:endParaRPr lang="en-US" baseline="0" dirty="0"/>
          </a:p>
          <a:p>
            <a:r>
              <a:rPr lang="en-US" baseline="0" dirty="0"/>
              <a:t>In our registration survey, we asked you all about your use of decodables, and found a huge range– some people never use them, some occasionally, and some with frequency.</a:t>
            </a:r>
          </a:p>
          <a:p>
            <a:endParaRPr lang="en-US" baseline="0" dirty="0"/>
          </a:p>
          <a:p>
            <a:r>
              <a:rPr lang="en-US" baseline="0" dirty="0"/>
              <a:t>For those of you who don’t use them, we hope we have made a compelling case about their value, and would like to see you discuss what is exciting.  At the same time, if you still have concerns, we’d like to be aware of them and will do our best to address them via office hours.  Please share freely in your discussion.</a:t>
            </a:r>
            <a:endParaRPr lang="en-US" dirty="0"/>
          </a:p>
        </p:txBody>
      </p:sp>
    </p:spTree>
    <p:extLst>
      <p:ext uri="{BB962C8B-B14F-4D97-AF65-F5344CB8AC3E}">
        <p14:creationId xmlns:p14="http://schemas.microsoft.com/office/powerpoint/2010/main" val="3896304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5" name="Shape 1115"/>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So, what do we do when kids are NOT reading decodable text? How can we still encourage them to use the phonics they know, while supporting them in reading uncontrolled text? </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For example, this first grader who gets to the word play might say /p/, /l/, /a/, /y/.  What should we do!?</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8170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5" name="Shape 1115"/>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br>
              <a:rPr lang="en-US" sz="1100" b="1" i="0" u="none" strike="noStrike" cap="none" dirty="0">
                <a:solidFill>
                  <a:schemeClr val="dk1"/>
                </a:solidFill>
                <a:latin typeface="Arial"/>
                <a:ea typeface="Arial"/>
                <a:cs typeface="Arial"/>
                <a:sym typeface="Arial"/>
              </a:rPr>
            </a:br>
            <a:r>
              <a:rPr lang="en-US" sz="1100" b="1" i="0" u="none" strike="noStrike" cap="none" dirty="0">
                <a:solidFill>
                  <a:schemeClr val="dk1"/>
                </a:solidFill>
                <a:latin typeface="Arial"/>
                <a:ea typeface="Arial"/>
                <a:cs typeface="Arial"/>
                <a:sym typeface="Arial"/>
              </a:rPr>
              <a:t>Big Idea: </a:t>
            </a:r>
            <a:r>
              <a:rPr lang="en-US" sz="1100" b="0" i="0" u="none" strike="noStrike" cap="none" dirty="0">
                <a:solidFill>
                  <a:schemeClr val="dk1"/>
                </a:solidFill>
                <a:latin typeface="Arial"/>
                <a:ea typeface="Arial"/>
                <a:cs typeface="Arial"/>
                <a:sym typeface="Arial"/>
              </a:rPr>
              <a:t>You can support phonics while using ANY text – Leveled Readers, environmental print, Reader’s Workshop texts. </a:t>
            </a:r>
          </a:p>
          <a:p>
            <a:pPr marL="0" marR="0" lvl="0" indent="0" algn="l" rtl="0">
              <a:spcBef>
                <a:spcPts val="0"/>
              </a:spcBef>
              <a:spcAft>
                <a:spcPts val="0"/>
              </a:spcAft>
              <a:buClr>
                <a:schemeClr val="dk1"/>
              </a:buClr>
              <a:buSzPct val="25000"/>
              <a:buFont typeface="Arial"/>
              <a:buNone/>
            </a:pPr>
            <a:endParaRPr lang="en-US" sz="11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Notes: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Keep your current sound spelling patterns in mind – don’t miss an opportunity to point these patterns out anytime you can!  (ex: while reading a Shared Read, “Oh! I heard a word with this week’s /m/ sound on this page. Can you find it?”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Even when words are not yet decodable with learned spelling patterns, focus on encouraging students to use what they know while solving words.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And, when learned skills does not yet allow children to access parts of words – teach them as wholes. (ex: in early K, there are no learned sounds in “through”) </a:t>
            </a:r>
          </a:p>
          <a:p>
            <a:pPr marL="0" marR="0" lvl="0" indent="0" algn="l" rtl="0">
              <a:spcBef>
                <a:spcPts val="0"/>
              </a:spcBef>
              <a:spcAft>
                <a:spcPts val="0"/>
              </a:spcAft>
              <a:buClr>
                <a:schemeClr val="dk1"/>
              </a:buClr>
              <a:buSzPct val="25000"/>
              <a:buFont typeface="Arial" panose="020B0604020202020204" pitchFamily="34" charset="0"/>
              <a:buNone/>
            </a:pPr>
            <a:r>
              <a:rPr lang="en" sz="1100" b="1" i="0" u="none" strike="noStrike" cap="none" dirty="0">
                <a:solidFill>
                  <a:schemeClr val="dk1"/>
                </a:solidFill>
                <a:latin typeface="Arial"/>
                <a:ea typeface="Arial"/>
                <a:cs typeface="Arial"/>
                <a:sym typeface="Arial"/>
              </a:rPr>
              <a:t> </a:t>
            </a:r>
            <a:endParaRPr lang="en" sz="11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1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9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0" i="0" u="none" strike="noStrike" cap="none" dirty="0">
                <a:solidFill>
                  <a:schemeClr val="dk1"/>
                </a:solidFill>
                <a:latin typeface="+mn-lt"/>
                <a:ea typeface="Arial"/>
                <a:cs typeface="Arial"/>
                <a:sym typeface="Arial"/>
              </a:rPr>
              <a:t>We’re</a:t>
            </a:r>
            <a:r>
              <a:rPr lang="en-US" sz="1100" b="0" i="0" u="none" strike="noStrike" cap="none" baseline="0" dirty="0">
                <a:solidFill>
                  <a:schemeClr val="dk1"/>
                </a:solidFill>
                <a:latin typeface="+mn-lt"/>
                <a:ea typeface="Arial"/>
                <a:cs typeface="Arial"/>
                <a:sym typeface="Arial"/>
              </a:rPr>
              <a:t> going to start immediately with a task: we</a:t>
            </a:r>
            <a:r>
              <a:rPr lang="en-US" sz="1100" b="0" i="0" u="none" strike="noStrike" cap="none" dirty="0">
                <a:solidFill>
                  <a:schemeClr val="dk1"/>
                </a:solidFill>
                <a:latin typeface="+mn-lt"/>
                <a:ea typeface="Arial"/>
                <a:cs typeface="Arial"/>
                <a:sym typeface="Arial"/>
              </a:rPr>
              <a:t> going to take a minute to apply these ideas in context. Pause</a:t>
            </a:r>
            <a:r>
              <a:rPr lang="en-US" sz="1100" b="0" i="0" u="none" strike="noStrike" cap="none" baseline="0" dirty="0">
                <a:solidFill>
                  <a:schemeClr val="dk1"/>
                </a:solidFill>
                <a:latin typeface="+mn-lt"/>
                <a:ea typeface="Arial"/>
                <a:cs typeface="Arial"/>
                <a:sym typeface="Arial"/>
              </a:rPr>
              <a:t> the webinar to read this text, and discuss with your colleagues or jot to yourself the answers to the questions in green.</a:t>
            </a:r>
            <a:endParaRPr lang="en-US" sz="11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2554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a:solidFill>
                  <a:schemeClr val="tx1"/>
                </a:solidFill>
                <a:effectLst/>
                <a:latin typeface="+mn-lt"/>
                <a:ea typeface="+mn-ea"/>
                <a:cs typeface="+mn-cs"/>
              </a:rPr>
              <a:t>You</a:t>
            </a:r>
            <a:r>
              <a:rPr lang="en-US" sz="1100" b="0" kern="1200" baseline="0" dirty="0">
                <a:solidFill>
                  <a:schemeClr val="tx1"/>
                </a:solidFill>
                <a:effectLst/>
                <a:latin typeface="+mn-lt"/>
                <a:ea typeface="+mn-ea"/>
                <a:cs typeface="+mn-cs"/>
              </a:rPr>
              <a:t> can u</a:t>
            </a:r>
            <a:r>
              <a:rPr lang="en-US" sz="1100" b="0" kern="1200" dirty="0">
                <a:solidFill>
                  <a:schemeClr val="tx1"/>
                </a:solidFill>
                <a:effectLst/>
                <a:latin typeface="+mn-lt"/>
                <a:ea typeface="+mn-ea"/>
                <a:cs typeface="+mn-cs"/>
              </a:rPr>
              <a:t>se high-frequency words and known</a:t>
            </a:r>
            <a:r>
              <a:rPr lang="en-US" sz="1100" b="0" kern="1200" baseline="0" dirty="0">
                <a:solidFill>
                  <a:schemeClr val="tx1"/>
                </a:solidFill>
                <a:effectLst/>
                <a:latin typeface="+mn-lt"/>
                <a:ea typeface="+mn-ea"/>
                <a:cs typeface="+mn-cs"/>
              </a:rPr>
              <a:t> sound/spelling patterns</a:t>
            </a:r>
            <a:r>
              <a:rPr lang="en-US" sz="1100" b="0" kern="1200" dirty="0">
                <a:solidFill>
                  <a:schemeClr val="tx1"/>
                </a:solidFill>
                <a:effectLst/>
                <a:latin typeface="+mn-lt"/>
                <a:ea typeface="+mn-ea"/>
                <a:cs typeface="+mn-cs"/>
              </a:rPr>
              <a:t> to help children learn to decode new words.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one study, children were taught high-frequency words, such as </a:t>
            </a:r>
            <a:r>
              <a:rPr lang="en-US" sz="1100" i="1" kern="1200" dirty="0">
                <a:solidFill>
                  <a:schemeClr val="tx1"/>
                </a:solidFill>
                <a:effectLst/>
                <a:latin typeface="+mn-lt"/>
                <a:ea typeface="+mn-ea"/>
                <a:cs typeface="+mn-cs"/>
              </a:rPr>
              <a:t>long</a:t>
            </a:r>
            <a:r>
              <a:rPr lang="en-US" sz="1100" kern="1200" dirty="0">
                <a:solidFill>
                  <a:schemeClr val="tx1"/>
                </a:solidFill>
                <a:effectLst/>
                <a:latin typeface="+mn-lt"/>
                <a:ea typeface="+mn-ea"/>
                <a:cs typeface="+mn-cs"/>
              </a:rPr>
              <a:t>, </a:t>
            </a:r>
            <a:r>
              <a:rPr lang="en-US" sz="1100" i="1" kern="1200" dirty="0">
                <a:solidFill>
                  <a:schemeClr val="tx1"/>
                </a:solidFill>
                <a:effectLst/>
                <a:latin typeface="+mn-lt"/>
                <a:ea typeface="+mn-ea"/>
                <a:cs typeface="+mn-cs"/>
              </a:rPr>
              <a:t>can</a:t>
            </a:r>
            <a:r>
              <a:rPr lang="en-US" sz="1100" kern="1200" dirty="0">
                <a:solidFill>
                  <a:schemeClr val="tx1"/>
                </a:solidFill>
                <a:effectLst/>
                <a:latin typeface="+mn-lt"/>
                <a:ea typeface="+mn-ea"/>
                <a:cs typeface="+mn-cs"/>
              </a:rPr>
              <a:t>, and </a:t>
            </a:r>
            <a:r>
              <a:rPr lang="en-US" sz="1100" i="1" kern="1200" dirty="0">
                <a:solidFill>
                  <a:schemeClr val="tx1"/>
                </a:solidFill>
                <a:effectLst/>
                <a:latin typeface="+mn-lt"/>
                <a:ea typeface="+mn-ea"/>
                <a:cs typeface="+mn-cs"/>
              </a:rPr>
              <a:t>her,</a:t>
            </a:r>
            <a:r>
              <a:rPr lang="en-US" sz="1100" kern="1200" dirty="0">
                <a:solidFill>
                  <a:schemeClr val="tx1"/>
                </a:solidFill>
                <a:effectLst/>
                <a:latin typeface="+mn-lt"/>
                <a:ea typeface="+mn-ea"/>
                <a:cs typeface="+mn-cs"/>
              </a:rPr>
              <a:t> either with relatively little attention to the letter–sound relationships within them or with extensive analysis of their letter–sound relationships (</a:t>
            </a:r>
            <a:r>
              <a:rPr lang="en-US" sz="1100" kern="1200" dirty="0" err="1">
                <a:solidFill>
                  <a:schemeClr val="tx1"/>
                </a:solidFill>
                <a:effectLst/>
                <a:latin typeface="+mn-lt"/>
                <a:ea typeface="+mn-ea"/>
                <a:cs typeface="+mn-cs"/>
              </a:rPr>
              <a:t>Ehri</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Satlow</a:t>
            </a:r>
            <a:r>
              <a:rPr lang="en-US" sz="1100" kern="1200" dirty="0">
                <a:solidFill>
                  <a:schemeClr val="tx1"/>
                </a:solidFill>
                <a:effectLst/>
                <a:latin typeface="+mn-lt"/>
                <a:ea typeface="+mn-ea"/>
                <a:cs typeface="+mn-cs"/>
              </a:rPr>
              <a:t>, &amp; Gaskins, 2009). Children taught the words with full </a:t>
            </a:r>
            <a:r>
              <a:rPr lang="en-US" sz="1100" kern="1200" dirty="0" err="1">
                <a:solidFill>
                  <a:schemeClr val="tx1"/>
                </a:solidFill>
                <a:effectLst/>
                <a:latin typeface="+mn-lt"/>
                <a:ea typeface="+mn-ea"/>
                <a:cs typeface="+mn-cs"/>
              </a:rPr>
              <a:t>graphophonemic</a:t>
            </a:r>
            <a:r>
              <a:rPr lang="en-US" sz="1100" kern="1200" dirty="0">
                <a:solidFill>
                  <a:schemeClr val="tx1"/>
                </a:solidFill>
                <a:effectLst/>
                <a:latin typeface="+mn-lt"/>
                <a:ea typeface="+mn-ea"/>
                <a:cs typeface="+mn-cs"/>
              </a:rPr>
              <a:t> analysis were better able earlier on to analogize from those words to new words—for example to say, “If I know </a:t>
            </a:r>
            <a:r>
              <a:rPr lang="en-US" sz="1100" i="1" kern="1200" dirty="0">
                <a:solidFill>
                  <a:schemeClr val="tx1"/>
                </a:solidFill>
                <a:effectLst/>
                <a:latin typeface="+mn-lt"/>
                <a:ea typeface="+mn-ea"/>
                <a:cs typeface="+mn-cs"/>
              </a:rPr>
              <a:t>long</a:t>
            </a:r>
            <a:r>
              <a:rPr lang="en-US" sz="1100" kern="1200" dirty="0">
                <a:solidFill>
                  <a:schemeClr val="tx1"/>
                </a:solidFill>
                <a:effectLst/>
                <a:latin typeface="+mn-lt"/>
                <a:ea typeface="+mn-ea"/>
                <a:cs typeface="+mn-cs"/>
              </a:rPr>
              <a:t>, then I know </a:t>
            </a:r>
            <a:r>
              <a:rPr lang="en-US" sz="1100" i="1" kern="1200" dirty="0">
                <a:solidFill>
                  <a:schemeClr val="tx1"/>
                </a:solidFill>
                <a:effectLst/>
                <a:latin typeface="+mn-lt"/>
                <a:ea typeface="+mn-ea"/>
                <a:cs typeface="+mn-cs"/>
              </a:rPr>
              <a:t>strong</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Here</a:t>
            </a:r>
            <a:r>
              <a:rPr lang="en-US" sz="1100" kern="1200" baseline="0" dirty="0">
                <a:solidFill>
                  <a:schemeClr val="tx1"/>
                </a:solidFill>
                <a:effectLst/>
                <a:latin typeface="+mn-lt"/>
                <a:ea typeface="+mn-ea"/>
                <a:cs typeface="+mn-cs"/>
              </a:rPr>
              <a:t> are just a couple of examples of what you might do when facing a new sound/spelling pattern in a text.</a:t>
            </a:r>
            <a:endParaRPr lang="en-US" sz="11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565817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we are going to ask you to look closely</a:t>
            </a:r>
            <a:r>
              <a:rPr lang="en-US" baseline="0" dirty="0"/>
              <a:t> at leveled readers, and analyze the words found in 1-3 pages.  This should help reinforce what we’ve been discussing as it relates to phonics and early reading.  A template is provided for you.</a:t>
            </a:r>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9003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1" name="Shape 961"/>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All of these were applied to your reading of that short text.  </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You likely relied heavily on language structures and syntax to determine the meaning of unfamiliar vocabulary. </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There was likely some verbal reasoning as you substituted words you knew for those you didn’t, and you applied your background knowledge to the task.</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Gough uses a visual that looks like the separate threads of a rope coming together in his “Simple View of Reading.”  This visual is repeated throughout the Top Ten Reading Teachers’ Tools.  The point that is made is that all of these strands work together in building a proficient reader.  The simple view consists of:</a:t>
            </a:r>
          </a:p>
          <a:p>
            <a:pPr marL="781035" marR="0" lvl="1"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Vocabulary:</a:t>
            </a:r>
            <a:r>
              <a:rPr lang="en" sz="1100" b="0" i="0" u="none" strike="noStrike" cap="none" baseline="0" dirty="0">
                <a:solidFill>
                  <a:schemeClr val="dk1"/>
                </a:solidFill>
                <a:latin typeface="Arial"/>
                <a:ea typeface="Arial"/>
                <a:cs typeface="Arial"/>
                <a:sym typeface="Arial"/>
              </a:rPr>
              <a:t>  The words in the text, and the meaning behind those words.  This, of course, gets more complex as the text complexity of a piece increases.</a:t>
            </a:r>
          </a:p>
          <a:p>
            <a:pPr marL="781035" marR="0" lvl="1" indent="-171450" algn="l" rtl="0">
              <a:spcBef>
                <a:spcPts val="0"/>
              </a:spcBef>
              <a:buClr>
                <a:schemeClr val="dk1"/>
              </a:buClr>
              <a:buSzPct val="100000"/>
              <a:buFont typeface="Arial"/>
              <a:buChar char="•"/>
            </a:pPr>
            <a:r>
              <a:rPr lang="en" sz="1100" b="0" i="0" u="none" strike="noStrike" cap="none" baseline="0" dirty="0">
                <a:solidFill>
                  <a:schemeClr val="dk1"/>
                </a:solidFill>
                <a:latin typeface="Arial"/>
                <a:ea typeface="Arial"/>
                <a:cs typeface="Arial"/>
                <a:sym typeface="Arial"/>
              </a:rPr>
              <a:t>Background Knowledge:  </a:t>
            </a:r>
            <a:r>
              <a:rPr lang="en-US" sz="1100" b="0" i="0" u="none" strike="noStrike" cap="none" baseline="0" dirty="0">
                <a:solidFill>
                  <a:schemeClr val="dk1"/>
                </a:solidFill>
                <a:latin typeface="Arial"/>
                <a:ea typeface="Arial"/>
                <a:cs typeface="Arial"/>
                <a:sym typeface="Arial"/>
              </a:rPr>
              <a:t>T</a:t>
            </a:r>
            <a:r>
              <a:rPr lang="en" sz="1100" b="0" i="0" u="none" strike="noStrike" cap="none" baseline="0" dirty="0">
                <a:solidFill>
                  <a:schemeClr val="dk1"/>
                </a:solidFill>
                <a:latin typeface="Arial"/>
                <a:ea typeface="Arial"/>
                <a:cs typeface="Arial"/>
                <a:sym typeface="Arial"/>
              </a:rPr>
              <a:t>he knowledge a reader is bringing into a text.  Note: we view this as a charge for teachers to simply build the knowledge base of our students, as we c</a:t>
            </a:r>
            <a:r>
              <a:rPr lang="en-US" sz="1100" b="0" i="0" u="none" strike="noStrike" cap="none" baseline="0" dirty="0">
                <a:solidFill>
                  <a:schemeClr val="dk1"/>
                </a:solidFill>
                <a:latin typeface="Arial"/>
                <a:ea typeface="Arial"/>
                <a:cs typeface="Arial"/>
                <a:sym typeface="Arial"/>
              </a:rPr>
              <a:t>an</a:t>
            </a:r>
            <a:r>
              <a:rPr lang="en" sz="1100" b="0" i="0" u="none" strike="noStrike" cap="none" baseline="0" dirty="0">
                <a:solidFill>
                  <a:schemeClr val="dk1"/>
                </a:solidFill>
                <a:latin typeface="Arial"/>
                <a:ea typeface="Arial"/>
                <a:cs typeface="Arial"/>
                <a:sym typeface="Arial"/>
              </a:rPr>
              <a:t>’t control for their background.</a:t>
            </a:r>
          </a:p>
          <a:p>
            <a:pPr marL="781035" marR="0" lvl="1" indent="-171450" algn="l" rtl="0">
              <a:spcBef>
                <a:spcPts val="0"/>
              </a:spcBef>
              <a:buClr>
                <a:schemeClr val="dk1"/>
              </a:buClr>
              <a:buSzPct val="100000"/>
              <a:buFont typeface="Arial"/>
              <a:buChar char="•"/>
            </a:pPr>
            <a:r>
              <a:rPr lang="en" sz="1100" b="0" i="0" u="none" strike="noStrike" cap="none" baseline="0" dirty="0">
                <a:solidFill>
                  <a:schemeClr val="dk1"/>
                </a:solidFill>
                <a:latin typeface="Arial"/>
                <a:ea typeface="Arial"/>
                <a:cs typeface="Arial"/>
                <a:sym typeface="Arial"/>
              </a:rPr>
              <a:t>Language Structures:  </a:t>
            </a:r>
            <a:r>
              <a:rPr lang="en-US" sz="1100" b="0" i="0" u="none" strike="noStrike" cap="none" baseline="0" dirty="0">
                <a:solidFill>
                  <a:schemeClr val="dk1"/>
                </a:solidFill>
                <a:latin typeface="Arial"/>
                <a:ea typeface="Arial"/>
                <a:cs typeface="Arial"/>
                <a:sym typeface="Arial"/>
              </a:rPr>
              <a:t>The a</a:t>
            </a:r>
            <a:r>
              <a:rPr lang="en" sz="1100" b="0" i="0" u="none" strike="noStrike" cap="none" baseline="0" dirty="0">
                <a:solidFill>
                  <a:schemeClr val="dk1"/>
                </a:solidFill>
                <a:latin typeface="Arial"/>
                <a:ea typeface="Arial"/>
                <a:cs typeface="Arial"/>
                <a:sym typeface="Arial"/>
              </a:rPr>
              <a:t>bility to make inferences, understand symbolic, or descriptive language, etc.</a:t>
            </a:r>
          </a:p>
          <a:p>
            <a:pPr marL="781035" marR="0" lvl="1" indent="-171450" algn="l" rtl="0">
              <a:spcBef>
                <a:spcPts val="0"/>
              </a:spcBef>
              <a:buClr>
                <a:schemeClr val="dk1"/>
              </a:buClr>
              <a:buSzPct val="100000"/>
              <a:buFont typeface="Arial"/>
              <a:buChar char="•"/>
            </a:pPr>
            <a:r>
              <a:rPr lang="en" sz="1100" b="0" i="0" u="none" strike="noStrike" cap="none" baseline="0" dirty="0">
                <a:solidFill>
                  <a:schemeClr val="dk1"/>
                </a:solidFill>
                <a:latin typeface="Arial"/>
                <a:ea typeface="Arial"/>
                <a:cs typeface="Arial"/>
                <a:sym typeface="Arial"/>
              </a:rPr>
              <a:t>Literacy Knowledge:  Understanding of print concepts, genre, and text structures</a:t>
            </a:r>
          </a:p>
          <a:p>
            <a:pPr marL="781035" marR="0" lvl="1" indent="-171450" algn="l" rtl="0">
              <a:spcBef>
                <a:spcPts val="0"/>
              </a:spcBef>
              <a:buClr>
                <a:schemeClr val="dk1"/>
              </a:buClr>
              <a:buSzPct val="100000"/>
              <a:buFont typeface="Arial"/>
              <a:buChar char="•"/>
            </a:pPr>
            <a:r>
              <a:rPr lang="en" sz="1100" b="0" i="0" u="none" strike="noStrike" cap="none" baseline="0" dirty="0">
                <a:solidFill>
                  <a:schemeClr val="dk1"/>
                </a:solidFill>
                <a:latin typeface="Arial"/>
                <a:ea typeface="Arial"/>
                <a:cs typeface="Arial"/>
                <a:sym typeface="Arial"/>
              </a:rPr>
              <a:t>Word Recognition:  Phonological awareness, decoding, and sight recognition needed in order to read written words.</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11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5" name="Shape 995"/>
          <p:cNvSpPr txBox="1">
            <a:spLocks noGrp="1"/>
          </p:cNvSpPr>
          <p:nvPr>
            <p:ph type="body" idx="1"/>
          </p:nvPr>
        </p:nvSpPr>
        <p:spPr>
          <a:xfrm>
            <a:off x="685802" y="4415791"/>
            <a:ext cx="5486399" cy="418338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Let’s think about the bolded words here.  Were these sight words?  Had you memorized them?  NO!  But you could likely read them with automaticity.  How?  </a:t>
            </a:r>
          </a:p>
          <a:p>
            <a:pPr marL="0" marR="0" lvl="0" indent="0" algn="l" rtl="0">
              <a:spcBef>
                <a:spcPts val="0"/>
              </a:spcBef>
              <a:spcAft>
                <a:spcPts val="0"/>
              </a:spcAft>
              <a:buNone/>
            </a:pPr>
            <a:endParaRPr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Familiar blends and word parts</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Decoding</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Analogy to other familiar words</a:t>
            </a:r>
          </a:p>
          <a:p>
            <a:pPr marL="171450" marR="0" lvl="0" indent="-171450" algn="l" rtl="0">
              <a:spcBef>
                <a:spcPts val="0"/>
              </a:spcBef>
              <a:buClr>
                <a:schemeClr val="dk1"/>
              </a:buClr>
              <a:buSzPct val="100000"/>
              <a:buFont typeface="Arial"/>
              <a:buChar char="•"/>
            </a:pPr>
            <a:endParaRPr lang="en" sz="1100" b="0" i="0" u="none" strike="noStrike" cap="none" dirty="0">
              <a:solidFill>
                <a:schemeClr val="dk1"/>
              </a:solidFill>
              <a:latin typeface="Arial"/>
              <a:ea typeface="Arial"/>
              <a:cs typeface="Arial"/>
              <a:sym typeface="Arial"/>
            </a:endParaRPr>
          </a:p>
          <a:p>
            <a:pPr marL="171450" marR="0" lvl="0" indent="-171450" algn="l" rtl="0">
              <a:spcBef>
                <a:spcPts val="0"/>
              </a:spcBef>
              <a:buClr>
                <a:schemeClr val="dk1"/>
              </a:buClr>
              <a:buSzPct val="100000"/>
              <a:buFont typeface="Arial"/>
              <a:buChar char="•"/>
            </a:pP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77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actually know enough</a:t>
            </a:r>
            <a:r>
              <a:rPr lang="en-US" baseline="0" dirty="0"/>
              <a:t> from studying eye movement to determine that words are not memorized and then recognized on sight.  Reading that appears this way is actually happening so quickly it seems instantaneous.</a:t>
            </a:r>
          </a:p>
          <a:p>
            <a:endParaRPr lang="en-US" baseline="0" dirty="0"/>
          </a:p>
          <a:p>
            <a:r>
              <a:rPr lang="en-US" baseline="0" dirty="0"/>
              <a:t>Additionally, we are able to recognize high-frequency letter combinations more quickly than those that are infrequent.  The more exposure readers have to sound and spelling patterns, the more they are able to retain new letter combos quickly.</a:t>
            </a:r>
          </a:p>
          <a:p>
            <a:endParaRPr lang="en-US" baseline="0" dirty="0"/>
          </a:p>
          <a:p>
            <a:r>
              <a:rPr lang="en-US" baseline="0" dirty="0"/>
              <a:t>Of the words on the left, you are likely having the hardest time decoding the last one.  This is because it consists of two more uncommon letter combinations- </a:t>
            </a:r>
            <a:r>
              <a:rPr lang="en-US" baseline="0" dirty="0" err="1"/>
              <a:t>ao</a:t>
            </a:r>
            <a:r>
              <a:rPr lang="en-US" baseline="0" dirty="0"/>
              <a:t> and </a:t>
            </a:r>
            <a:r>
              <a:rPr lang="en-US" baseline="0" dirty="0" err="1"/>
              <a:t>gue</a:t>
            </a:r>
            <a:r>
              <a:rPr lang="en-US" baseline="0" dirty="0"/>
              <a:t>.  </a:t>
            </a:r>
            <a:endParaRPr lang="en-US" dirty="0"/>
          </a:p>
        </p:txBody>
      </p:sp>
    </p:spTree>
    <p:extLst>
      <p:ext uri="{BB962C8B-B14F-4D97-AF65-F5344CB8AC3E}">
        <p14:creationId xmlns:p14="http://schemas.microsoft.com/office/powerpoint/2010/main" val="277706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want students to recognize words that appear frequently in texts.</a:t>
            </a:r>
          </a:p>
          <a:p>
            <a:endParaRPr lang="en-US" dirty="0"/>
          </a:p>
          <a:p>
            <a:r>
              <a:rPr lang="en-US" dirty="0"/>
              <a:t>These words can be taught as wholes: “t h e spells THE”  This allows students to learn</a:t>
            </a:r>
            <a:r>
              <a:rPr lang="en-US" baseline="0" dirty="0"/>
              <a:t> words that contain sound and spelling patterns not yet taught.  </a:t>
            </a:r>
          </a:p>
          <a:p>
            <a:endParaRPr lang="en-US" baseline="0" dirty="0"/>
          </a:p>
          <a:p>
            <a:r>
              <a:rPr lang="en-US" baseline="0" dirty="0"/>
              <a:t>Students will become familiar with and recognize these words after exposure and practice.  Combining high-frequency words and those that are decodable allows for students to read meaningful connected text that builds over time.</a:t>
            </a:r>
          </a:p>
          <a:p>
            <a:endParaRPr lang="en-US" baseline="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The term “sight word” is actually a bit misleading.</a:t>
            </a:r>
            <a:r>
              <a:rPr lang="en-US" sz="1100" kern="1200" baseline="0" dirty="0">
                <a:solidFill>
                  <a:schemeClr val="tx1"/>
                </a:solidFill>
                <a:latin typeface="+mn-lt"/>
                <a:ea typeface="+mn-ea"/>
                <a:cs typeface="+mn-cs"/>
              </a:rPr>
              <a:t>  </a:t>
            </a:r>
            <a:r>
              <a:rPr lang="en-US" sz="1100" kern="1200" dirty="0">
                <a:solidFill>
                  <a:schemeClr val="tx1"/>
                </a:solidFill>
                <a:latin typeface="+mn-lt"/>
                <a:ea typeface="+mn-ea"/>
                <a:cs typeface="+mn-cs"/>
              </a:rPr>
              <a:t>Any word can be a sight word, once it is recognized on sight.  However, only words that occur frequently in text are HFW.  Sometimes these are decodable, like “at,” and other times they are recognizable, like “the.”</a:t>
            </a:r>
          </a:p>
          <a:p>
            <a:endParaRPr lang="en-US" baseline="0" dirty="0"/>
          </a:p>
          <a:p>
            <a:endParaRPr lang="en-US" dirty="0"/>
          </a:p>
        </p:txBody>
      </p:sp>
    </p:spTree>
    <p:extLst>
      <p:ext uri="{BB962C8B-B14F-4D97-AF65-F5344CB8AC3E}">
        <p14:creationId xmlns:p14="http://schemas.microsoft.com/office/powerpoint/2010/main" val="3186063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This visual is adapted from Adams (1990) (pg. 138).  It shows the reading process and the varied processors involved.  As you can see, print feeds</a:t>
            </a:r>
            <a:r>
              <a:rPr lang="en-US" baseline="0" dirty="0"/>
              <a:t> directly to the orthographic processor.  Speech feeds to the phonological processor- which we’ve discussed at length.  But there is a interplay between all of these parts.  We’ll be looking more closely at how this works when readers interact with print.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21C22E8-DCE0-4390-AB38-FF9D85B47240}" type="slidenum">
              <a:rPr lang="en-US" smtClean="0"/>
              <a:t>11</a:t>
            </a:fld>
            <a:endParaRPr lang="en-US" dirty="0"/>
          </a:p>
        </p:txBody>
      </p:sp>
    </p:spTree>
    <p:extLst>
      <p:ext uri="{BB962C8B-B14F-4D97-AF65-F5344CB8AC3E}">
        <p14:creationId xmlns:p14="http://schemas.microsoft.com/office/powerpoint/2010/main" val="3704802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92"/>
        <p:cNvGrpSpPr/>
        <p:nvPr/>
      </p:nvGrpSpPr>
      <p:grpSpPr>
        <a:xfrm>
          <a:off x="0" y="0"/>
          <a:ext cx="0" cy="0"/>
          <a:chOff x="0" y="0"/>
          <a:chExt cx="0" cy="0"/>
        </a:xfrm>
      </p:grpSpPr>
      <p:sp>
        <p:nvSpPr>
          <p:cNvPr id="93" name="Shape 93"/>
          <p:cNvSpPr/>
          <p:nvPr/>
        </p:nvSpPr>
        <p:spPr>
          <a:xfrm>
            <a:off x="0" y="0"/>
            <a:ext cx="9144000" cy="6858000"/>
          </a:xfrm>
          <a:prstGeom prst="rect">
            <a:avLst/>
          </a:prstGeom>
          <a:solidFill>
            <a:srgbClr val="24593B"/>
          </a:solid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94" name="Shape 94"/>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5" name="Shape 95"/>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6" name="Shape 96"/>
          <p:cNvSpPr txBox="1"/>
          <p:nvPr/>
        </p:nvSpPr>
        <p:spPr>
          <a:xfrm>
            <a:off x="115460" y="2306252"/>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7" name="Shape 97"/>
          <p:cNvSpPr txBox="1"/>
          <p:nvPr/>
        </p:nvSpPr>
        <p:spPr>
          <a:xfrm>
            <a:off x="115460" y="2952694"/>
            <a:ext cx="3793677" cy="1933091"/>
          </a:xfrm>
          <a:prstGeom prst="rect">
            <a:avLst/>
          </a:prstGeom>
          <a:noFill/>
          <a:ln>
            <a:noFill/>
          </a:ln>
        </p:spPr>
        <p:txBody>
          <a:bodyPr lIns="68569" tIns="34275" rIns="68569" bIns="34275" anchor="ctr" anchorCtr="0">
            <a:noAutofit/>
          </a:bodyPr>
          <a:lstStyle/>
          <a:p>
            <a:pPr marL="0" marR="0" lvl="0" indent="0" algn="l" rtl="0">
              <a:spcBef>
                <a:spcPts val="0"/>
              </a:spcBef>
              <a:buClr>
                <a:schemeClr val="dk1"/>
              </a:buClr>
              <a:buFont typeface="Calibri"/>
              <a:buNone/>
            </a:pPr>
            <a:endParaRPr sz="2400" dirty="0">
              <a:solidFill>
                <a:schemeClr val="dk1"/>
              </a:solidFill>
              <a:latin typeface="Lucida Sans"/>
              <a:ea typeface="Lucida Sans"/>
              <a:cs typeface="Lucida Sans"/>
              <a:sym typeface="Lucida Sans"/>
            </a:endParaRPr>
          </a:p>
        </p:txBody>
      </p:sp>
      <p:sp>
        <p:nvSpPr>
          <p:cNvPr id="98" name="Shape 98"/>
          <p:cNvSpPr txBox="1">
            <a:spLocks noGrp="1"/>
          </p:cNvSpPr>
          <p:nvPr>
            <p:ph type="title"/>
          </p:nvPr>
        </p:nvSpPr>
        <p:spPr>
          <a:xfrm>
            <a:off x="216568" y="2829677"/>
            <a:ext cx="8620551" cy="868362"/>
          </a:xfrm>
          <a:prstGeom prst="rect">
            <a:avLst/>
          </a:prstGeom>
          <a:solidFill>
            <a:schemeClr val="lt1">
              <a:alpha val="80000"/>
            </a:schemeClr>
          </a:solidFill>
          <a:ln>
            <a:noFill/>
          </a:ln>
        </p:spPr>
        <p:txBody>
          <a:bodyPr lIns="91425" tIns="91425" rIns="91425" bIns="91425" anchor="ctr" anchorCtr="0"/>
          <a:lstStyle>
            <a:lvl1pPr marL="0" marR="0" lvl="0" indent="0" algn="l" rtl="0">
              <a:spcBef>
                <a:spcPts val="0"/>
              </a:spcBef>
              <a:buClr>
                <a:srgbClr val="23593E"/>
              </a:buClr>
              <a:buFont typeface="Lucida Sans"/>
              <a:buNone/>
              <a:defRPr sz="2400" b="0" i="0" u="none" strike="noStrike" cap="none">
                <a:solidFill>
                  <a:srgbClr val="23593E"/>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Tree>
    <p:extLst>
      <p:ext uri="{BB962C8B-B14F-4D97-AF65-F5344CB8AC3E}">
        <p14:creationId xmlns:p14="http://schemas.microsoft.com/office/powerpoint/2010/main" val="284226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ble Page">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3F3F39"/>
              </a:buClr>
              <a:buFont typeface="Lucida Sans"/>
              <a:buNone/>
              <a:defRPr sz="2100" b="0" i="0" u="none" strike="noStrike" cap="none">
                <a:solidFill>
                  <a:srgbClr val="3F3F39"/>
                </a:solidFill>
                <a:latin typeface="Lucida Sans"/>
                <a:ea typeface="Lucida Sans"/>
                <a:cs typeface="Lucida Sans"/>
                <a:sym typeface="Lucida San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2" name="Shape 122"/>
          <p:cNvSpPr/>
          <p:nvPr/>
        </p:nvSpPr>
        <p:spPr>
          <a:xfrm>
            <a:off x="1" y="6330471"/>
            <a:ext cx="9153069" cy="540226"/>
          </a:xfrm>
          <a:prstGeom prst="rect">
            <a:avLst/>
          </a:prstGeom>
          <a:solidFill>
            <a:srgbClr val="23593E"/>
          </a:solidFill>
          <a:ln>
            <a:noFill/>
          </a:ln>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
        <p:nvSpPr>
          <p:cNvPr id="123" name="Shape 123"/>
          <p:cNvSpPr txBox="1"/>
          <p:nvPr/>
        </p:nvSpPr>
        <p:spPr>
          <a:xfrm>
            <a:off x="7571685" y="6483773"/>
            <a:ext cx="1458265" cy="246220"/>
          </a:xfrm>
          <a:prstGeom prst="rect">
            <a:avLst/>
          </a:prstGeom>
          <a:noFill/>
          <a:ln>
            <a:noFill/>
          </a:ln>
        </p:spPr>
        <p:txBody>
          <a:bodyPr lIns="68569" tIns="34275" rIns="68569" bIns="34275" anchor="t" anchorCtr="0">
            <a:noAutofit/>
          </a:bodyPr>
          <a:lstStyle/>
          <a:p>
            <a:pPr marL="0" marR="0" lvl="0" indent="0" algn="r" rtl="0">
              <a:spcBef>
                <a:spcPts val="0"/>
              </a:spcBef>
              <a:buSzPct val="25000"/>
              <a:buNone/>
            </a:pPr>
            <a:r>
              <a:rPr lang="en-US" sz="750" dirty="0">
                <a:solidFill>
                  <a:srgbClr val="FFFFFF"/>
                </a:solidFill>
                <a:latin typeface="Lucida Sans"/>
                <a:ea typeface="Lucida Sans"/>
                <a:cs typeface="Lucida Sans"/>
                <a:sym typeface="Lucida Sans"/>
              </a:rPr>
              <a:t>PAGE </a:t>
            </a:r>
            <a:fld id="{00000000-1234-1234-1234-123412341234}" type="slidenum">
              <a:rPr lang="en-US" sz="750">
                <a:solidFill>
                  <a:srgbClr val="FFFFFF"/>
                </a:solidFill>
                <a:latin typeface="Lucida Sans"/>
                <a:ea typeface="Lucida Sans"/>
                <a:cs typeface="Lucida Sans"/>
                <a:sym typeface="Lucida Sans"/>
              </a:rPr>
              <a:pPr marL="0" marR="0" lvl="0" indent="0" algn="r" rtl="0">
                <a:spcBef>
                  <a:spcPts val="0"/>
                </a:spcBef>
                <a:buSzPct val="25000"/>
                <a:buNone/>
              </a:pPr>
              <a:t>‹#›</a:t>
            </a:fld>
            <a:r>
              <a:rPr lang="en-US" sz="750" dirty="0">
                <a:solidFill>
                  <a:srgbClr val="FFFFFF"/>
                </a:solidFill>
                <a:latin typeface="Lucida Sans"/>
                <a:ea typeface="Lucida Sans"/>
                <a:cs typeface="Lucida Sans"/>
                <a:sym typeface="Lucida Sans"/>
              </a:rPr>
              <a:t> </a:t>
            </a:r>
          </a:p>
        </p:txBody>
      </p:sp>
      <p:pic>
        <p:nvPicPr>
          <p:cNvPr id="124" name="Shape 124" descr="footer_saporg_white_horiz.pdf"/>
          <p:cNvPicPr preferRelativeResize="0"/>
          <p:nvPr/>
        </p:nvPicPr>
        <p:blipFill rotWithShape="1">
          <a:blip r:embed="rId2">
            <a:alphaModFix/>
          </a:blip>
          <a:srcRect/>
          <a:stretch/>
        </p:blipFill>
        <p:spPr>
          <a:xfrm>
            <a:off x="75409" y="6436277"/>
            <a:ext cx="5476304" cy="338159"/>
          </a:xfrm>
          <a:prstGeom prst="rect">
            <a:avLst/>
          </a:prstGeom>
          <a:noFill/>
          <a:ln>
            <a:noFill/>
          </a:ln>
        </p:spPr>
      </p:pic>
      <p:sp>
        <p:nvSpPr>
          <p:cNvPr id="125" name="Shape 125">
            <a:hlinkClick r:id="rId3"/>
          </p:cNvPr>
          <p:cNvSpPr/>
          <p:nvPr/>
        </p:nvSpPr>
        <p:spPr>
          <a:xfrm>
            <a:off x="3542586" y="6519777"/>
            <a:ext cx="1906868" cy="175585"/>
          </a:xfrm>
          <a:prstGeom prst="rect">
            <a:avLst/>
          </a:prstGeom>
          <a:noFill/>
          <a:ln>
            <a:noFill/>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1977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7" name="Shape 107"/>
          <p:cNvSpPr txBox="1">
            <a:spLocks noGrp="1"/>
          </p:cNvSpPr>
          <p:nvPr>
            <p:ph type="body" idx="1"/>
          </p:nvPr>
        </p:nvSpPr>
        <p:spPr>
          <a:xfrm>
            <a:off x="457200" y="1550992"/>
            <a:ext cx="4040187" cy="639761"/>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3F3F39"/>
              </a:buClr>
              <a:buFont typeface="Arial"/>
              <a:buNone/>
              <a:defRPr sz="2400" b="1"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2"/>
          </p:nvPr>
        </p:nvSpPr>
        <p:spPr>
          <a:xfrm>
            <a:off x="457200" y="2190754"/>
            <a:ext cx="4040187" cy="3951287"/>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3"/>
          </p:nvPr>
        </p:nvSpPr>
        <p:spPr>
          <a:xfrm>
            <a:off x="4645027" y="1550992"/>
            <a:ext cx="4041773" cy="639761"/>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3F3F39"/>
              </a:buClr>
              <a:buFont typeface="Arial"/>
              <a:buNone/>
              <a:defRPr sz="2400" b="1"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4"/>
          </p:nvPr>
        </p:nvSpPr>
        <p:spPr>
          <a:xfrm>
            <a:off x="4645027" y="2190754"/>
            <a:ext cx="4041773" cy="3951287"/>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1" name="Shape 111"/>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2" name="Shape 112"/>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113" name="Shape 113"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14" name="Shape 114">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4636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7"/>
        <p:cNvGrpSpPr/>
        <p:nvPr/>
      </p:nvGrpSpPr>
      <p:grpSpPr>
        <a:xfrm>
          <a:off x="0" y="0"/>
          <a:ext cx="0" cy="0"/>
          <a:chOff x="0" y="0"/>
          <a:chExt cx="0" cy="0"/>
        </a:xfrm>
      </p:grpSpPr>
      <p:sp>
        <p:nvSpPr>
          <p:cNvPr id="228" name="Shape 22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9" name="Shape 22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30" name="Shape 23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31" name="Shape 23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93351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23" name="Shape 22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4" name="Shape 22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25" name="Shape 22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26" name="Shape 22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2626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E769-45E1-4306-A10F-BEA4F454F05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A1F259E-3B26-4023-8FB9-92DDB7A0DA9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D48E55-52BD-4AA1-9889-6C678D602551}"/>
              </a:ext>
            </a:extLst>
          </p:cNvPr>
          <p:cNvSpPr>
            <a:spLocks noGrp="1"/>
          </p:cNvSpPr>
          <p:nvPr>
            <p:ph type="dt" sz="half" idx="10"/>
          </p:nvPr>
        </p:nvSpPr>
        <p:spPr>
          <a:xfrm>
            <a:off x="628650" y="6356351"/>
            <a:ext cx="2057400" cy="365125"/>
          </a:xfrm>
          <a:prstGeom prst="rect">
            <a:avLst/>
          </a:prstGeom>
        </p:spPr>
        <p:txBody>
          <a:bodyPr/>
          <a:lstStyle/>
          <a:p>
            <a:fld id="{D50E57FF-F78E-461C-BCF9-B9A26DDF368C}" type="datetimeFigureOut">
              <a:rPr lang="en-US" smtClean="0"/>
              <a:t>1/23/2020</a:t>
            </a:fld>
            <a:endParaRPr lang="en-US"/>
          </a:p>
        </p:txBody>
      </p:sp>
      <p:sp>
        <p:nvSpPr>
          <p:cNvPr id="5" name="Footer Placeholder 4">
            <a:extLst>
              <a:ext uri="{FF2B5EF4-FFF2-40B4-BE49-F238E27FC236}">
                <a16:creationId xmlns:a16="http://schemas.microsoft.com/office/drawing/2014/main" id="{C7602625-C3DB-4C92-B4D6-A67401AC634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D49217-8534-4321-AA04-14F8CA742868}"/>
              </a:ext>
            </a:extLst>
          </p:cNvPr>
          <p:cNvSpPr>
            <a:spLocks noGrp="1"/>
          </p:cNvSpPr>
          <p:nvPr>
            <p:ph type="sldNum" sz="quarter" idx="12"/>
          </p:nvPr>
        </p:nvSpPr>
        <p:spPr>
          <a:xfrm>
            <a:off x="6457950" y="6356351"/>
            <a:ext cx="2057400" cy="365125"/>
          </a:xfrm>
          <a:prstGeom prst="rect">
            <a:avLst/>
          </a:prstGeom>
        </p:spPr>
        <p:txBody>
          <a:bodyPr/>
          <a:lstStyle/>
          <a:p>
            <a:fld id="{286470A7-7B21-4480-A594-C014BB6C42B5}" type="slidenum">
              <a:rPr lang="en-US" smtClean="0"/>
              <a:t>‹#›</a:t>
            </a:fld>
            <a:endParaRPr lang="en-US"/>
          </a:p>
        </p:txBody>
      </p:sp>
    </p:spTree>
    <p:extLst>
      <p:ext uri="{BB962C8B-B14F-4D97-AF65-F5344CB8AC3E}">
        <p14:creationId xmlns:p14="http://schemas.microsoft.com/office/powerpoint/2010/main" val="166274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602413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3720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4" r:id="rId11"/>
    <p:sldLayoutId id="2147483714" r:id="rId12"/>
    <p:sldLayoutId id="2147483715" r:id="rId13"/>
    <p:sldLayoutId id="2147483716" r:id="rId14"/>
    <p:sldLayoutId id="2147483717" r:id="rId15"/>
    <p:sldLayoutId id="2147483718" r:id="rId16"/>
    <p:sldLayoutId id="2147483719" r:id="rId17"/>
    <p:sldLayoutId id="2147483720" r:id="rId18"/>
    <p:sldLayoutId id="214748372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3.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commons.wikimedia.org/wiki/File:Red_X_Freehand.svg" TargetMode="External"/><Relationship Id="rId3" Type="http://schemas.openxmlformats.org/officeDocument/2006/relationships/image" Target="../media/image59.png&amp;ehk=ZzSKGOfceidknuXnGiVDtA&amp;r=0&amp;pid=OfficeInsert"/><Relationship Id="rId7" Type="http://schemas.openxmlformats.org/officeDocument/2006/relationships/image" Target="../media/image61.png&amp;ehk=4eyf6Ntp6jf7jbnRDSrb0A&amp;r=0&amp;pid=OfficeInsert"/><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commons.wikimedia.org/wiki/File:Yellow_question_mark.svg" TargetMode="External"/><Relationship Id="rId5" Type="http://schemas.openxmlformats.org/officeDocument/2006/relationships/image" Target="../media/image60.png&amp;ehk=YlmZpMcjSWgahsGb58Ly5A&amp;r=0&amp;pid=OfficeInsert"/><Relationship Id="rId4" Type="http://schemas.openxmlformats.org/officeDocument/2006/relationships/hyperlink" Target="http://commons.wikimedia.org/wiki/File:Checkmark_green.sv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shanahanonliteracy.com/blog/kids-need-to-read-within-instruction#sthash.fk4JDhGv.dpb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a:t>
            </a:r>
            <a:r>
              <a:rPr lang="en">
                <a:solidFill>
                  <a:schemeClr val="accent1"/>
                </a:solidFill>
              </a:rPr>
              <a:t>Skills Mini-Course</a:t>
            </a:r>
            <a:endParaRPr lang="en-US" dirty="0"/>
          </a:p>
        </p:txBody>
      </p:sp>
      <p:sp>
        <p:nvSpPr>
          <p:cNvPr id="15" name="Subtitle 14"/>
          <p:cNvSpPr>
            <a:spLocks noGrp="1"/>
          </p:cNvSpPr>
          <p:nvPr>
            <p:ph type="subTitle" idx="1"/>
          </p:nvPr>
        </p:nvSpPr>
        <p:spPr/>
        <p:txBody>
          <a:bodyPr/>
          <a:lstStyle/>
          <a:p>
            <a:r>
              <a:rPr lang="en-US" dirty="0"/>
              <a:t>Module 5: Early Reading</a:t>
            </a:r>
          </a:p>
        </p:txBody>
      </p:sp>
    </p:spTree>
    <p:extLst>
      <p:ext uri="{BB962C8B-B14F-4D97-AF65-F5344CB8AC3E}">
        <p14:creationId xmlns:p14="http://schemas.microsoft.com/office/powerpoint/2010/main" val="3906947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4380-E079-4653-80CC-1BF58A53DD84}"/>
              </a:ext>
            </a:extLst>
          </p:cNvPr>
          <p:cNvSpPr>
            <a:spLocks noGrp="1"/>
          </p:cNvSpPr>
          <p:nvPr>
            <p:ph type="title"/>
          </p:nvPr>
        </p:nvSpPr>
        <p:spPr/>
        <p:txBody>
          <a:bodyPr/>
          <a:lstStyle/>
          <a:p>
            <a:r>
              <a:rPr lang="en-US" b="1" dirty="0"/>
              <a:t>The Reading Process</a:t>
            </a:r>
            <a:r>
              <a:rPr lang="en-US" dirty="0"/>
              <a:t>: the relationship between meaning, spelling, and phonics in print. </a:t>
            </a:r>
          </a:p>
        </p:txBody>
      </p:sp>
    </p:spTree>
    <p:extLst>
      <p:ext uri="{BB962C8B-B14F-4D97-AF65-F5344CB8AC3E}">
        <p14:creationId xmlns:p14="http://schemas.microsoft.com/office/powerpoint/2010/main" val="177564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0C34-08D6-4993-AF01-6112E3CE11D0}"/>
              </a:ext>
            </a:extLst>
          </p:cNvPr>
          <p:cNvSpPr>
            <a:spLocks noGrp="1"/>
          </p:cNvSpPr>
          <p:nvPr>
            <p:ph type="title"/>
          </p:nvPr>
        </p:nvSpPr>
        <p:spPr>
          <a:xfrm>
            <a:off x="174308" y="366901"/>
            <a:ext cx="8229600" cy="857250"/>
          </a:xfrm>
        </p:spPr>
        <p:txBody>
          <a:bodyPr/>
          <a:lstStyle/>
          <a:p>
            <a:r>
              <a:rPr lang="en-US" sz="2800" dirty="0"/>
              <a:t>The Reading Process</a:t>
            </a:r>
            <a:br>
              <a:rPr lang="en-US" sz="2800" dirty="0"/>
            </a:br>
            <a:r>
              <a:rPr lang="en-US" sz="2800" dirty="0"/>
              <a:t>Adams (1990)  </a:t>
            </a:r>
          </a:p>
        </p:txBody>
      </p:sp>
      <p:grpSp>
        <p:nvGrpSpPr>
          <p:cNvPr id="19" name="Group 18">
            <a:extLst>
              <a:ext uri="{FF2B5EF4-FFF2-40B4-BE49-F238E27FC236}">
                <a16:creationId xmlns:a16="http://schemas.microsoft.com/office/drawing/2014/main" id="{CB9619E2-4C99-4746-885D-1A370403BF81}"/>
              </a:ext>
            </a:extLst>
          </p:cNvPr>
          <p:cNvGrpSpPr/>
          <p:nvPr/>
        </p:nvGrpSpPr>
        <p:grpSpPr>
          <a:xfrm>
            <a:off x="1299510" y="1056541"/>
            <a:ext cx="6354326" cy="5208874"/>
            <a:chOff x="2534356" y="165981"/>
            <a:chExt cx="7552266" cy="6232434"/>
          </a:xfrm>
        </p:grpSpPr>
        <p:grpSp>
          <p:nvGrpSpPr>
            <p:cNvPr id="11" name="Group 10">
              <a:extLst>
                <a:ext uri="{FF2B5EF4-FFF2-40B4-BE49-F238E27FC236}">
                  <a16:creationId xmlns:a16="http://schemas.microsoft.com/office/drawing/2014/main" id="{9FFEE1B9-0687-4C41-93D5-5A8A9417E15C}"/>
                </a:ext>
              </a:extLst>
            </p:cNvPr>
            <p:cNvGrpSpPr/>
            <p:nvPr/>
          </p:nvGrpSpPr>
          <p:grpSpPr>
            <a:xfrm>
              <a:off x="2534356" y="165981"/>
              <a:ext cx="7552266" cy="4992512"/>
              <a:chOff x="3081867" y="505178"/>
              <a:chExt cx="7552266" cy="4992512"/>
            </a:xfrm>
          </p:grpSpPr>
          <p:grpSp>
            <p:nvGrpSpPr>
              <p:cNvPr id="10" name="Group 9">
                <a:extLst>
                  <a:ext uri="{FF2B5EF4-FFF2-40B4-BE49-F238E27FC236}">
                    <a16:creationId xmlns:a16="http://schemas.microsoft.com/office/drawing/2014/main" id="{2571CAF5-74B6-401C-B42E-5FB1C40DB176}"/>
                  </a:ext>
                </a:extLst>
              </p:cNvPr>
              <p:cNvGrpSpPr/>
              <p:nvPr/>
            </p:nvGrpSpPr>
            <p:grpSpPr>
              <a:xfrm>
                <a:off x="3081867" y="505178"/>
                <a:ext cx="7552266" cy="4992512"/>
                <a:chOff x="3081867" y="505178"/>
                <a:chExt cx="7552266" cy="4992512"/>
              </a:xfrm>
            </p:grpSpPr>
            <p:graphicFrame>
              <p:nvGraphicFramePr>
                <p:cNvPr id="3" name="Diagram 2">
                  <a:extLst>
                    <a:ext uri="{FF2B5EF4-FFF2-40B4-BE49-F238E27FC236}">
                      <a16:creationId xmlns:a16="http://schemas.microsoft.com/office/drawing/2014/main" id="{0C17DE25-D241-484D-8678-67A1FC831E2B}"/>
                    </a:ext>
                  </a:extLst>
                </p:cNvPr>
                <p:cNvGraphicFramePr/>
                <p:nvPr>
                  <p:extLst>
                    <p:ext uri="{D42A27DB-BD31-4B8C-83A1-F6EECF244321}">
                      <p14:modId xmlns:p14="http://schemas.microsoft.com/office/powerpoint/2010/main" val="1538943532"/>
                    </p:ext>
                  </p:extLst>
                </p:nvPr>
              </p:nvGraphicFramePr>
              <p:xfrm>
                <a:off x="3081867" y="505178"/>
                <a:ext cx="7552266" cy="499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F76F35D2-DDD2-42C5-A27D-1CF973B6443E}"/>
                    </a:ext>
                  </a:extLst>
                </p:cNvPr>
                <p:cNvSpPr/>
                <p:nvPr/>
              </p:nvSpPr>
              <p:spPr>
                <a:xfrm rot="16200000">
                  <a:off x="7046794" y="1720910"/>
                  <a:ext cx="507999" cy="609600"/>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sp>
            <p:nvSpPr>
              <p:cNvPr id="8" name="Arrow: Right 7">
                <a:extLst>
                  <a:ext uri="{FF2B5EF4-FFF2-40B4-BE49-F238E27FC236}">
                    <a16:creationId xmlns:a16="http://schemas.microsoft.com/office/drawing/2014/main" id="{ECD2B096-F265-4B6D-AFE9-2E0D8CCC72C7}"/>
                  </a:ext>
                </a:extLst>
              </p:cNvPr>
              <p:cNvSpPr/>
              <p:nvPr/>
            </p:nvSpPr>
            <p:spPr>
              <a:xfrm rot="18309647">
                <a:off x="5986592" y="3599992"/>
                <a:ext cx="508001" cy="609600"/>
              </a:xfrm>
              <a:prstGeom prst="righ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sp>
          <p:nvSpPr>
            <p:cNvPr id="15" name="TextBox 14">
              <a:extLst>
                <a:ext uri="{FF2B5EF4-FFF2-40B4-BE49-F238E27FC236}">
                  <a16:creationId xmlns:a16="http://schemas.microsoft.com/office/drawing/2014/main" id="{8E0C42CA-8D46-4C95-81A2-5073F675CC10}"/>
                </a:ext>
              </a:extLst>
            </p:cNvPr>
            <p:cNvSpPr txBox="1"/>
            <p:nvPr/>
          </p:nvSpPr>
          <p:spPr>
            <a:xfrm>
              <a:off x="4338416" y="5772381"/>
              <a:ext cx="2709333" cy="626034"/>
            </a:xfrm>
            <a:prstGeom prst="rect">
              <a:avLst/>
            </a:prstGeom>
            <a:noFill/>
          </p:spPr>
          <p:txBody>
            <a:bodyPr wrap="square" rtlCol="0">
              <a:spAutoFit/>
            </a:bodyPr>
            <a:lstStyle/>
            <a:p>
              <a:r>
                <a:rPr lang="en-US" sz="2800" b="1" dirty="0">
                  <a:latin typeface="Lucida Sans" panose="020B0602030504020204" pitchFamily="34" charset="0"/>
                </a:rPr>
                <a:t>Print</a:t>
              </a:r>
            </a:p>
          </p:txBody>
        </p:sp>
        <p:sp>
          <p:nvSpPr>
            <p:cNvPr id="18" name="Arrow: Right 17">
              <a:extLst>
                <a:ext uri="{FF2B5EF4-FFF2-40B4-BE49-F238E27FC236}">
                  <a16:creationId xmlns:a16="http://schemas.microsoft.com/office/drawing/2014/main" id="{7553BBD0-2154-4A81-86ED-CD9E6CD96F81}"/>
                </a:ext>
              </a:extLst>
            </p:cNvPr>
            <p:cNvSpPr/>
            <p:nvPr/>
          </p:nvSpPr>
          <p:spPr>
            <a:xfrm rot="16200000">
              <a:off x="4737630" y="5215319"/>
              <a:ext cx="508001" cy="609600"/>
            </a:xfrm>
            <a:prstGeom prst="rightArrow">
              <a:avLst>
                <a:gd name="adj1" fmla="val 60000"/>
                <a:gd name="adj2" fmla="val 50000"/>
              </a:avLst>
            </a:prstGeom>
            <a:solidFill>
              <a:schemeClr val="tx1"/>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pSp>
      <p:sp>
        <p:nvSpPr>
          <p:cNvPr id="12" name="Rectangle: Rounded Corners 11">
            <a:extLst>
              <a:ext uri="{FF2B5EF4-FFF2-40B4-BE49-F238E27FC236}">
                <a16:creationId xmlns:a16="http://schemas.microsoft.com/office/drawing/2014/main" id="{5B4127E9-F1DB-44AB-AB04-5AC35FFEC40D}"/>
              </a:ext>
            </a:extLst>
          </p:cNvPr>
          <p:cNvSpPr/>
          <p:nvPr/>
        </p:nvSpPr>
        <p:spPr>
          <a:xfrm>
            <a:off x="5142126" y="4207999"/>
            <a:ext cx="1853289" cy="10100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Lucida Sans" panose="020B0602030504020204" pitchFamily="34" charset="0"/>
              </a:rPr>
              <a:t>Phonological Processor</a:t>
            </a:r>
          </a:p>
        </p:txBody>
      </p:sp>
      <p:sp>
        <p:nvSpPr>
          <p:cNvPr id="17" name="TextBox 16">
            <a:extLst>
              <a:ext uri="{FF2B5EF4-FFF2-40B4-BE49-F238E27FC236}">
                <a16:creationId xmlns:a16="http://schemas.microsoft.com/office/drawing/2014/main" id="{9FD5576A-2138-4E33-AF53-59733C133995}"/>
              </a:ext>
            </a:extLst>
          </p:cNvPr>
          <p:cNvSpPr txBox="1"/>
          <p:nvPr/>
        </p:nvSpPr>
        <p:spPr>
          <a:xfrm>
            <a:off x="5386421" y="5742195"/>
            <a:ext cx="2279579" cy="523220"/>
          </a:xfrm>
          <a:prstGeom prst="rect">
            <a:avLst/>
          </a:prstGeom>
          <a:noFill/>
        </p:spPr>
        <p:txBody>
          <a:bodyPr wrap="square" rtlCol="0">
            <a:spAutoFit/>
          </a:bodyPr>
          <a:lstStyle/>
          <a:p>
            <a:r>
              <a:rPr lang="en-US" sz="2800" b="1" dirty="0">
                <a:latin typeface="Lucida Sans" panose="020B0602030504020204" pitchFamily="34" charset="0"/>
              </a:rPr>
              <a:t>Speech</a:t>
            </a:r>
          </a:p>
        </p:txBody>
      </p:sp>
      <p:sp>
        <p:nvSpPr>
          <p:cNvPr id="20" name="Arrow: Right 19">
            <a:extLst>
              <a:ext uri="{FF2B5EF4-FFF2-40B4-BE49-F238E27FC236}">
                <a16:creationId xmlns:a16="http://schemas.microsoft.com/office/drawing/2014/main" id="{7DF5242C-49B6-4AA9-84D2-45BB91F6FB20}"/>
              </a:ext>
            </a:extLst>
          </p:cNvPr>
          <p:cNvSpPr/>
          <p:nvPr/>
        </p:nvSpPr>
        <p:spPr>
          <a:xfrm rot="10800000">
            <a:off x="4476674" y="4200680"/>
            <a:ext cx="424571" cy="512905"/>
          </a:xfrm>
          <a:prstGeom prst="rightArrow">
            <a:avLst>
              <a:gd name="adj1" fmla="val 60000"/>
              <a:gd name="adj2" fmla="val 50000"/>
            </a:avLst>
          </a:prstGeom>
          <a:solidFill>
            <a:schemeClr val="accent6"/>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Arrow: Right 20">
            <a:extLst>
              <a:ext uri="{FF2B5EF4-FFF2-40B4-BE49-F238E27FC236}">
                <a16:creationId xmlns:a16="http://schemas.microsoft.com/office/drawing/2014/main" id="{43E4EC2C-14E6-4C31-B240-AF3056DBD13A}"/>
              </a:ext>
            </a:extLst>
          </p:cNvPr>
          <p:cNvSpPr/>
          <p:nvPr/>
        </p:nvSpPr>
        <p:spPr>
          <a:xfrm rot="13903539">
            <a:off x="4966654" y="3662232"/>
            <a:ext cx="424571" cy="512905"/>
          </a:xfrm>
          <a:prstGeom prst="rightArrow">
            <a:avLst>
              <a:gd name="adj1" fmla="val 60000"/>
              <a:gd name="adj2" fmla="val 50000"/>
            </a:avLst>
          </a:prstGeom>
          <a:solidFill>
            <a:schemeClr val="accent6"/>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Arrow: Right 21">
            <a:extLst>
              <a:ext uri="{FF2B5EF4-FFF2-40B4-BE49-F238E27FC236}">
                <a16:creationId xmlns:a16="http://schemas.microsoft.com/office/drawing/2014/main" id="{6EDEBD24-A8FD-4583-90A4-CA4908EBF4FA}"/>
              </a:ext>
            </a:extLst>
          </p:cNvPr>
          <p:cNvSpPr/>
          <p:nvPr/>
        </p:nvSpPr>
        <p:spPr>
          <a:xfrm>
            <a:off x="4575414" y="4723900"/>
            <a:ext cx="424571" cy="512905"/>
          </a:xfrm>
          <a:prstGeom prst="rightArrow">
            <a:avLst>
              <a:gd name="adj1" fmla="val 60000"/>
              <a:gd name="adj2" fmla="val 50000"/>
            </a:avLst>
          </a:prstGeom>
          <a:solidFill>
            <a:schemeClr val="accent4"/>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Arrow: Right 22">
            <a:extLst>
              <a:ext uri="{FF2B5EF4-FFF2-40B4-BE49-F238E27FC236}">
                <a16:creationId xmlns:a16="http://schemas.microsoft.com/office/drawing/2014/main" id="{D2D685B4-654D-4384-9BAD-D152517839E0}"/>
              </a:ext>
            </a:extLst>
          </p:cNvPr>
          <p:cNvSpPr/>
          <p:nvPr/>
        </p:nvSpPr>
        <p:spPr>
          <a:xfrm rot="2916515">
            <a:off x="5506892" y="3628276"/>
            <a:ext cx="424571" cy="512905"/>
          </a:xfrm>
          <a:prstGeom prst="rightArrow">
            <a:avLst>
              <a:gd name="adj1" fmla="val 60000"/>
              <a:gd name="adj2" fmla="val 50000"/>
            </a:avLst>
          </a:prstGeom>
          <a:solidFill>
            <a:schemeClr val="accent3"/>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Arrow: Right 17">
            <a:extLst>
              <a:ext uri="{FF2B5EF4-FFF2-40B4-BE49-F238E27FC236}">
                <a16:creationId xmlns:a16="http://schemas.microsoft.com/office/drawing/2014/main" id="{7553BBD0-2154-4A81-86ED-CD9E6CD96F81}"/>
              </a:ext>
            </a:extLst>
          </p:cNvPr>
          <p:cNvSpPr/>
          <p:nvPr/>
        </p:nvSpPr>
        <p:spPr>
          <a:xfrm rot="16200000">
            <a:off x="5856484" y="5274909"/>
            <a:ext cx="424571" cy="512905"/>
          </a:xfrm>
          <a:prstGeom prst="rightArrow">
            <a:avLst>
              <a:gd name="adj1" fmla="val 60000"/>
              <a:gd name="adj2" fmla="val 50000"/>
            </a:avLst>
          </a:prstGeom>
          <a:solidFill>
            <a:schemeClr val="tx1"/>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302893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FA60D7-F3A2-4FC2-B5D9-09558E35BF38}"/>
              </a:ext>
            </a:extLst>
          </p:cNvPr>
          <p:cNvSpPr/>
          <p:nvPr/>
        </p:nvSpPr>
        <p:spPr>
          <a:xfrm>
            <a:off x="160859" y="1769127"/>
            <a:ext cx="3812957" cy="43794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1996430-E317-4671-85CF-5525F2481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095" y="2113315"/>
            <a:ext cx="3544747" cy="1525718"/>
          </a:xfrm>
          <a:prstGeom prst="rect">
            <a:avLst/>
          </a:prstGeom>
        </p:spPr>
      </p:pic>
      <p:sp>
        <p:nvSpPr>
          <p:cNvPr id="14" name="TextBox 13">
            <a:extLst>
              <a:ext uri="{FF2B5EF4-FFF2-40B4-BE49-F238E27FC236}">
                <a16:creationId xmlns:a16="http://schemas.microsoft.com/office/drawing/2014/main" id="{EC93AA94-16B4-49B3-B3AD-8D3A08F61E77}"/>
              </a:ext>
            </a:extLst>
          </p:cNvPr>
          <p:cNvSpPr txBox="1"/>
          <p:nvPr/>
        </p:nvSpPr>
        <p:spPr>
          <a:xfrm>
            <a:off x="458726" y="313400"/>
            <a:ext cx="8278457" cy="1446550"/>
          </a:xfrm>
          <a:prstGeom prst="rect">
            <a:avLst/>
          </a:prstGeom>
          <a:noFill/>
        </p:spPr>
        <p:txBody>
          <a:bodyPr wrap="square" rtlCol="0">
            <a:spAutoFit/>
          </a:bodyPr>
          <a:lstStyle/>
          <a:p>
            <a:pPr algn="ctr"/>
            <a:r>
              <a:rPr lang="en-US" sz="2200" b="1" dirty="0">
                <a:solidFill>
                  <a:schemeClr val="accent2"/>
                </a:solidFill>
                <a:latin typeface="Lucida Sans" panose="020B0602030504020204" pitchFamily="34" charset="0"/>
              </a:rPr>
              <a:t>Processing Print:</a:t>
            </a:r>
          </a:p>
          <a:p>
            <a:pPr algn="ctr"/>
            <a:r>
              <a:rPr lang="en-US" sz="2200" dirty="0">
                <a:solidFill>
                  <a:srgbClr val="50524F"/>
                </a:solidFill>
                <a:latin typeface="Lucida Sans" panose="020B0602030504020204" pitchFamily="34" charset="0"/>
              </a:rPr>
              <a:t>Processing visual information on the page by using knowledge of individual letters and how letters work together to represent sounds. </a:t>
            </a:r>
          </a:p>
        </p:txBody>
      </p:sp>
      <p:pic>
        <p:nvPicPr>
          <p:cNvPr id="16" name="Picture 15">
            <a:extLst>
              <a:ext uri="{FF2B5EF4-FFF2-40B4-BE49-F238E27FC236}">
                <a16:creationId xmlns:a16="http://schemas.microsoft.com/office/drawing/2014/main" id="{858BFB26-912C-4A4E-9920-1D17EC57843E}"/>
              </a:ext>
            </a:extLst>
          </p:cNvPr>
          <p:cNvPicPr>
            <a:picLocks noChangeAspect="1"/>
          </p:cNvPicPr>
          <p:nvPr/>
        </p:nvPicPr>
        <p:blipFill rotWithShape="1">
          <a:blip r:embed="rId4"/>
          <a:srcRect r="27242"/>
          <a:stretch/>
        </p:blipFill>
        <p:spPr>
          <a:xfrm>
            <a:off x="4047868" y="2043266"/>
            <a:ext cx="1100175" cy="1721764"/>
          </a:xfrm>
          <a:prstGeom prst="rect">
            <a:avLst/>
          </a:prstGeom>
        </p:spPr>
      </p:pic>
      <p:sp>
        <p:nvSpPr>
          <p:cNvPr id="17" name="TextBox 16">
            <a:extLst>
              <a:ext uri="{FF2B5EF4-FFF2-40B4-BE49-F238E27FC236}">
                <a16:creationId xmlns:a16="http://schemas.microsoft.com/office/drawing/2014/main" id="{AAAFF25F-01A5-4782-B54D-7DF31903F2B9}"/>
              </a:ext>
            </a:extLst>
          </p:cNvPr>
          <p:cNvSpPr txBox="1"/>
          <p:nvPr/>
        </p:nvSpPr>
        <p:spPr>
          <a:xfrm>
            <a:off x="5381293" y="2552883"/>
            <a:ext cx="3459601" cy="507831"/>
          </a:xfrm>
          <a:prstGeom prst="rect">
            <a:avLst/>
          </a:prstGeom>
          <a:noFill/>
        </p:spPr>
        <p:txBody>
          <a:bodyPr wrap="none" rtlCol="0">
            <a:spAutoFit/>
          </a:bodyPr>
          <a:lstStyle/>
          <a:p>
            <a:r>
              <a:rPr lang="en-US" sz="2700" b="1" dirty="0">
                <a:latin typeface="Century Gothic" panose="020B0502020202020204" pitchFamily="34" charset="0"/>
                <a:cs typeface="Calibri" panose="020F0502020204030204" pitchFamily="34" charset="0"/>
              </a:rPr>
              <a:t>The dog met a bat. </a:t>
            </a:r>
          </a:p>
        </p:txBody>
      </p:sp>
      <p:grpSp>
        <p:nvGrpSpPr>
          <p:cNvPr id="4" name="Group 3">
            <a:extLst>
              <a:ext uri="{FF2B5EF4-FFF2-40B4-BE49-F238E27FC236}">
                <a16:creationId xmlns:a16="http://schemas.microsoft.com/office/drawing/2014/main" id="{9C959B5B-48C1-43C2-880E-893CD4651978}"/>
              </a:ext>
            </a:extLst>
          </p:cNvPr>
          <p:cNvGrpSpPr/>
          <p:nvPr/>
        </p:nvGrpSpPr>
        <p:grpSpPr>
          <a:xfrm>
            <a:off x="4119172" y="2578598"/>
            <a:ext cx="5123564" cy="2250179"/>
            <a:chOff x="3238576" y="3266525"/>
            <a:chExt cx="5123564" cy="2250179"/>
          </a:xfrm>
        </p:grpSpPr>
        <p:sp>
          <p:nvSpPr>
            <p:cNvPr id="11" name="Oval 10">
              <a:extLst>
                <a:ext uri="{FF2B5EF4-FFF2-40B4-BE49-F238E27FC236}">
                  <a16:creationId xmlns:a16="http://schemas.microsoft.com/office/drawing/2014/main" id="{369FCED4-FF26-4E2E-A4F1-D76FD5F0C6F6}"/>
                </a:ext>
              </a:extLst>
            </p:cNvPr>
            <p:cNvSpPr/>
            <p:nvPr/>
          </p:nvSpPr>
          <p:spPr>
            <a:xfrm>
              <a:off x="5246555" y="3266525"/>
              <a:ext cx="375312" cy="484748"/>
            </a:xfrm>
            <a:prstGeom prst="ellipse">
              <a:avLst/>
            </a:prstGeom>
            <a:solidFill>
              <a:srgbClr val="16B1C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picture containing object, baseball&#10;&#10;Description generated with very high confidence">
              <a:extLst>
                <a:ext uri="{FF2B5EF4-FFF2-40B4-BE49-F238E27FC236}">
                  <a16:creationId xmlns:a16="http://schemas.microsoft.com/office/drawing/2014/main" id="{BB4C662A-8EA9-4885-9EAB-97E80CB2915D}"/>
                </a:ext>
              </a:extLst>
            </p:cNvPr>
            <p:cNvPicPr>
              <a:picLocks noChangeAspect="1"/>
            </p:cNvPicPr>
            <p:nvPr/>
          </p:nvPicPr>
          <p:blipFill rotWithShape="1">
            <a:blip r:embed="rId5">
              <a:extLst>
                <a:ext uri="{28A0092B-C50C-407E-A947-70E740481C1C}">
                  <a14:useLocalDpi xmlns:a14="http://schemas.microsoft.com/office/drawing/2010/main" val="0"/>
                </a:ext>
              </a:extLst>
            </a:blip>
            <a:srcRect l="31494" t="26889"/>
            <a:stretch/>
          </p:blipFill>
          <p:spPr>
            <a:xfrm rot="5053050">
              <a:off x="4140013" y="3801796"/>
              <a:ext cx="1019161" cy="1096820"/>
            </a:xfrm>
            <a:prstGeom prst="rect">
              <a:avLst/>
            </a:prstGeom>
          </p:spPr>
        </p:pic>
        <p:sp>
          <p:nvSpPr>
            <p:cNvPr id="6" name="TextBox 5">
              <a:extLst>
                <a:ext uri="{FF2B5EF4-FFF2-40B4-BE49-F238E27FC236}">
                  <a16:creationId xmlns:a16="http://schemas.microsoft.com/office/drawing/2014/main" id="{98FE0546-A36A-4337-991F-A10C8CE49CA2}"/>
                </a:ext>
              </a:extLst>
            </p:cNvPr>
            <p:cNvSpPr txBox="1"/>
            <p:nvPr/>
          </p:nvSpPr>
          <p:spPr>
            <a:xfrm>
              <a:off x="4171781" y="4904374"/>
              <a:ext cx="4190359" cy="523220"/>
            </a:xfrm>
            <a:prstGeom prst="rect">
              <a:avLst/>
            </a:prstGeom>
            <a:noFill/>
          </p:spPr>
          <p:txBody>
            <a:bodyPr wrap="square" rtlCol="0">
              <a:spAutoFit/>
            </a:bodyPr>
            <a:lstStyle/>
            <a:p>
              <a:pPr algn="ctr"/>
              <a:r>
                <a:rPr lang="en-US" sz="1400" b="1" dirty="0">
                  <a:solidFill>
                    <a:srgbClr val="16B1C5"/>
                  </a:solidFill>
                  <a:latin typeface="Lucida Sans" panose="020B0602030504020204" pitchFamily="34" charset="0"/>
                </a:rPr>
                <a:t>Processing spelling (orthography) </a:t>
              </a:r>
            </a:p>
            <a:p>
              <a:pPr algn="ctr"/>
              <a:r>
                <a:rPr lang="en-US" sz="1400" b="1" u="sng" dirty="0">
                  <a:solidFill>
                    <a:srgbClr val="16B1C5"/>
                  </a:solidFill>
                  <a:latin typeface="Lucida Sans" panose="020B0602030504020204" pitchFamily="34" charset="0"/>
                </a:rPr>
                <a:t>and</a:t>
              </a:r>
              <a:r>
                <a:rPr lang="en-US" sz="1400" b="1" dirty="0">
                  <a:solidFill>
                    <a:srgbClr val="16B1C5"/>
                  </a:solidFill>
                  <a:latin typeface="Lucida Sans" panose="020B0602030504020204" pitchFamily="34" charset="0"/>
                </a:rPr>
                <a:t> pronunciation/sound (phonography)</a:t>
              </a:r>
            </a:p>
          </p:txBody>
        </p:sp>
        <p:pic>
          <p:nvPicPr>
            <p:cNvPr id="2" name="Picture 1">
              <a:extLst>
                <a:ext uri="{FF2B5EF4-FFF2-40B4-BE49-F238E27FC236}">
                  <a16:creationId xmlns:a16="http://schemas.microsoft.com/office/drawing/2014/main" id="{430D9041-B18C-4C7C-B3E9-8345F8329EEF}"/>
                </a:ext>
              </a:extLst>
            </p:cNvPr>
            <p:cNvPicPr>
              <a:picLocks noChangeAspect="1"/>
            </p:cNvPicPr>
            <p:nvPr/>
          </p:nvPicPr>
          <p:blipFill>
            <a:blip r:embed="rId6"/>
            <a:stretch>
              <a:fillRect/>
            </a:stretch>
          </p:blipFill>
          <p:spPr>
            <a:xfrm>
              <a:off x="3238576" y="4869700"/>
              <a:ext cx="1048262" cy="647004"/>
            </a:xfrm>
            <a:prstGeom prst="rect">
              <a:avLst/>
            </a:prstGeom>
          </p:spPr>
        </p:pic>
      </p:grpSp>
      <p:pic>
        <p:nvPicPr>
          <p:cNvPr id="3" name="Picture 2"/>
          <p:cNvPicPr>
            <a:picLocks noChangeAspect="1"/>
          </p:cNvPicPr>
          <p:nvPr/>
        </p:nvPicPr>
        <p:blipFill rotWithShape="1">
          <a:blip r:embed="rId7"/>
          <a:srcRect t="4764"/>
          <a:stretch/>
        </p:blipFill>
        <p:spPr>
          <a:xfrm>
            <a:off x="525525" y="4828674"/>
            <a:ext cx="2924175" cy="1260907"/>
          </a:xfrm>
          <a:prstGeom prst="rect">
            <a:avLst/>
          </a:prstGeom>
        </p:spPr>
      </p:pic>
    </p:spTree>
    <p:extLst>
      <p:ext uri="{BB962C8B-B14F-4D97-AF65-F5344CB8AC3E}">
        <p14:creationId xmlns:p14="http://schemas.microsoft.com/office/powerpoint/2010/main" val="185391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996430-E317-4671-85CF-5525F2481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235" y="3607697"/>
            <a:ext cx="3544747" cy="1525718"/>
          </a:xfrm>
          <a:prstGeom prst="rect">
            <a:avLst/>
          </a:prstGeom>
        </p:spPr>
      </p:pic>
      <p:sp>
        <p:nvSpPr>
          <p:cNvPr id="14" name="TextBox 13">
            <a:extLst>
              <a:ext uri="{FF2B5EF4-FFF2-40B4-BE49-F238E27FC236}">
                <a16:creationId xmlns:a16="http://schemas.microsoft.com/office/drawing/2014/main" id="{EC93AA94-16B4-49B3-B3AD-8D3A08F61E77}"/>
              </a:ext>
            </a:extLst>
          </p:cNvPr>
          <p:cNvSpPr txBox="1"/>
          <p:nvPr/>
        </p:nvSpPr>
        <p:spPr>
          <a:xfrm>
            <a:off x="-304838" y="355912"/>
            <a:ext cx="9766139" cy="769441"/>
          </a:xfrm>
          <a:prstGeom prst="rect">
            <a:avLst/>
          </a:prstGeom>
          <a:noFill/>
        </p:spPr>
        <p:txBody>
          <a:bodyPr wrap="square" rtlCol="0">
            <a:spAutoFit/>
          </a:bodyPr>
          <a:lstStyle/>
          <a:p>
            <a:pPr algn="ctr"/>
            <a:r>
              <a:rPr lang="en-US" sz="2200" b="1" dirty="0">
                <a:solidFill>
                  <a:schemeClr val="accent2"/>
                </a:solidFill>
                <a:latin typeface="Lucida Sans" panose="020B0602030504020204" pitchFamily="34" charset="0"/>
              </a:rPr>
              <a:t>Meaning Processor: </a:t>
            </a:r>
          </a:p>
          <a:p>
            <a:pPr algn="ctr"/>
            <a:r>
              <a:rPr lang="en-US" sz="2200" dirty="0">
                <a:solidFill>
                  <a:srgbClr val="50524F"/>
                </a:solidFill>
                <a:latin typeface="Lucida Sans" panose="020B0602030504020204" pitchFamily="34" charset="0"/>
              </a:rPr>
              <a:t>Stores and accesses interconnected meanings of familiar words.  </a:t>
            </a:r>
          </a:p>
        </p:txBody>
      </p:sp>
      <p:sp>
        <p:nvSpPr>
          <p:cNvPr id="17" name="TextBox 16">
            <a:extLst>
              <a:ext uri="{FF2B5EF4-FFF2-40B4-BE49-F238E27FC236}">
                <a16:creationId xmlns:a16="http://schemas.microsoft.com/office/drawing/2014/main" id="{AAAFF25F-01A5-4782-B54D-7DF31903F2B9}"/>
              </a:ext>
            </a:extLst>
          </p:cNvPr>
          <p:cNvSpPr txBox="1"/>
          <p:nvPr/>
        </p:nvSpPr>
        <p:spPr>
          <a:xfrm>
            <a:off x="5515610" y="4062839"/>
            <a:ext cx="3459601" cy="507831"/>
          </a:xfrm>
          <a:prstGeom prst="rect">
            <a:avLst/>
          </a:prstGeom>
          <a:noFill/>
        </p:spPr>
        <p:txBody>
          <a:bodyPr wrap="none" rtlCol="0">
            <a:spAutoFit/>
          </a:bodyPr>
          <a:lstStyle/>
          <a:p>
            <a:r>
              <a:rPr lang="en-US" sz="2700" b="1" dirty="0">
                <a:latin typeface="Century Gothic" panose="020B0502020202020204" pitchFamily="34" charset="0"/>
                <a:cs typeface="Calibri" panose="020F0502020204030204" pitchFamily="34" charset="0"/>
              </a:rPr>
              <a:t>The dog met a bat. </a:t>
            </a:r>
          </a:p>
        </p:txBody>
      </p:sp>
      <p:sp>
        <p:nvSpPr>
          <p:cNvPr id="2" name="Oval 1">
            <a:extLst>
              <a:ext uri="{FF2B5EF4-FFF2-40B4-BE49-F238E27FC236}">
                <a16:creationId xmlns:a16="http://schemas.microsoft.com/office/drawing/2014/main" id="{D208E63C-DC0E-492C-8CE8-D47BB2058995}"/>
              </a:ext>
            </a:extLst>
          </p:cNvPr>
          <p:cNvSpPr/>
          <p:nvPr/>
        </p:nvSpPr>
        <p:spPr>
          <a:xfrm>
            <a:off x="6155228" y="4074381"/>
            <a:ext cx="833378" cy="484748"/>
          </a:xfrm>
          <a:prstGeom prst="ellipse">
            <a:avLst/>
          </a:prstGeom>
          <a:solidFill>
            <a:srgbClr val="16B1C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id="{38983C6B-740A-495C-ABAC-E5ECE2A917D3}"/>
              </a:ext>
            </a:extLst>
          </p:cNvPr>
          <p:cNvGrpSpPr/>
          <p:nvPr/>
        </p:nvGrpSpPr>
        <p:grpSpPr>
          <a:xfrm>
            <a:off x="1152533" y="3638042"/>
            <a:ext cx="1582248" cy="848805"/>
            <a:chOff x="2645887" y="2080493"/>
            <a:chExt cx="2109664" cy="1131740"/>
          </a:xfrm>
        </p:grpSpPr>
        <p:sp>
          <p:nvSpPr>
            <p:cNvPr id="23" name="Rectangle: Rounded Corners 22">
              <a:extLst>
                <a:ext uri="{FF2B5EF4-FFF2-40B4-BE49-F238E27FC236}">
                  <a16:creationId xmlns:a16="http://schemas.microsoft.com/office/drawing/2014/main" id="{9C7AF00D-DF53-49C5-85B6-5A1C1C830A73}"/>
                </a:ext>
              </a:extLst>
            </p:cNvPr>
            <p:cNvSpPr/>
            <p:nvPr/>
          </p:nvSpPr>
          <p:spPr>
            <a:xfrm>
              <a:off x="2645887" y="2161646"/>
              <a:ext cx="2025510" cy="96943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64CF4974-23DA-4B28-BA42-1253E24522F7}"/>
                </a:ext>
              </a:extLst>
            </p:cNvPr>
            <p:cNvSpPr txBox="1"/>
            <p:nvPr/>
          </p:nvSpPr>
          <p:spPr>
            <a:xfrm>
              <a:off x="2662082" y="2080493"/>
              <a:ext cx="2093469" cy="1131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algn="ctr" defTabSz="766763">
                <a:lnSpc>
                  <a:spcPct val="90000"/>
                </a:lnSpc>
                <a:spcBef>
                  <a:spcPct val="0"/>
                </a:spcBef>
                <a:spcAft>
                  <a:spcPct val="35000"/>
                </a:spcAft>
              </a:pPr>
              <a:r>
                <a:rPr lang="en-US" sz="1725" kern="1200" dirty="0">
                  <a:latin typeface="Lucida Sans" panose="020B0602030504020204" pitchFamily="34" charset="0"/>
                </a:rPr>
                <a:t>Meaning Processor</a:t>
              </a:r>
            </a:p>
          </p:txBody>
        </p:sp>
      </p:grpSp>
      <p:pic>
        <p:nvPicPr>
          <p:cNvPr id="32" name="Picture 31" descr="A picture containing clipart&#10;&#10;Description generated with very high confidence">
            <a:extLst>
              <a:ext uri="{FF2B5EF4-FFF2-40B4-BE49-F238E27FC236}">
                <a16:creationId xmlns:a16="http://schemas.microsoft.com/office/drawing/2014/main" id="{D97D41D7-E3EA-40EA-B1D5-55A1DAEEF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090" y="2009428"/>
            <a:ext cx="864990" cy="1103744"/>
          </a:xfrm>
          <a:prstGeom prst="rect">
            <a:avLst/>
          </a:prstGeom>
        </p:spPr>
      </p:pic>
      <p:pic>
        <p:nvPicPr>
          <p:cNvPr id="11" name="Picture 10" descr="A plastic container of food&#10;&#10;Description generated with high confidence">
            <a:extLst>
              <a:ext uri="{FF2B5EF4-FFF2-40B4-BE49-F238E27FC236}">
                <a16:creationId xmlns:a16="http://schemas.microsoft.com/office/drawing/2014/main" id="{0F474E2D-4048-433E-86A2-6E3E9AFCA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365" y="2548711"/>
            <a:ext cx="1125734" cy="749163"/>
          </a:xfrm>
          <a:prstGeom prst="rect">
            <a:avLst/>
          </a:prstGeom>
          <a:ln>
            <a:noFill/>
          </a:ln>
          <a:effectLst>
            <a:softEdge rad="112500"/>
          </a:effectLst>
        </p:spPr>
      </p:pic>
      <p:pic>
        <p:nvPicPr>
          <p:cNvPr id="13" name="Picture 12" descr="A dog sitting in a cage&#10;&#10;Description generated with very high confidence">
            <a:extLst>
              <a:ext uri="{FF2B5EF4-FFF2-40B4-BE49-F238E27FC236}">
                <a16:creationId xmlns:a16="http://schemas.microsoft.com/office/drawing/2014/main" id="{9FA98928-CFFB-46CF-B272-BDFEF0DCC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103" y="2252132"/>
            <a:ext cx="1247591" cy="1252601"/>
          </a:xfrm>
          <a:prstGeom prst="rect">
            <a:avLst/>
          </a:prstGeom>
          <a:ln>
            <a:noFill/>
          </a:ln>
          <a:effectLst>
            <a:softEdge rad="112500"/>
          </a:effectLst>
        </p:spPr>
      </p:pic>
      <p:sp>
        <p:nvSpPr>
          <p:cNvPr id="33" name="Oval 32">
            <a:extLst>
              <a:ext uri="{FF2B5EF4-FFF2-40B4-BE49-F238E27FC236}">
                <a16:creationId xmlns:a16="http://schemas.microsoft.com/office/drawing/2014/main" id="{8C2DA30F-20AD-4148-8412-60013FC2DB87}"/>
              </a:ext>
            </a:extLst>
          </p:cNvPr>
          <p:cNvSpPr/>
          <p:nvPr/>
        </p:nvSpPr>
        <p:spPr>
          <a:xfrm>
            <a:off x="7996147" y="4074380"/>
            <a:ext cx="762427" cy="465217"/>
          </a:xfrm>
          <a:prstGeom prst="ellipse">
            <a:avLst/>
          </a:prstGeom>
          <a:solidFill>
            <a:srgbClr val="16B1C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7" name="Picture 36" descr="A picture containing athletic game, sport, tool&#10;&#10;Description generated with high confidence">
            <a:extLst>
              <a:ext uri="{FF2B5EF4-FFF2-40B4-BE49-F238E27FC236}">
                <a16:creationId xmlns:a16="http://schemas.microsoft.com/office/drawing/2014/main" id="{99C83A81-2135-4A34-BF2C-315DBE36C3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5120" y="2548710"/>
            <a:ext cx="1311698" cy="884533"/>
          </a:xfrm>
          <a:prstGeom prst="rect">
            <a:avLst/>
          </a:prstGeom>
        </p:spPr>
      </p:pic>
      <p:pic>
        <p:nvPicPr>
          <p:cNvPr id="35" name="Picture 34" descr="A picture containing bat, cat, mammal, animal&#10;&#10;Description generated with very high confidence">
            <a:extLst>
              <a:ext uri="{FF2B5EF4-FFF2-40B4-BE49-F238E27FC236}">
                <a16:creationId xmlns:a16="http://schemas.microsoft.com/office/drawing/2014/main" id="{D8D2BFB1-6127-4D89-9D8A-2D3E4BF88D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6334" y="2054825"/>
            <a:ext cx="1347258" cy="708877"/>
          </a:xfrm>
          <a:prstGeom prst="rect">
            <a:avLst/>
          </a:prstGeom>
        </p:spPr>
      </p:pic>
      <p:pic>
        <p:nvPicPr>
          <p:cNvPr id="30" name="Picture 29">
            <a:extLst>
              <a:ext uri="{FF2B5EF4-FFF2-40B4-BE49-F238E27FC236}">
                <a16:creationId xmlns:a16="http://schemas.microsoft.com/office/drawing/2014/main" id="{BCCB6EBA-24A5-44EC-AD37-D8059FB2FD5A}"/>
              </a:ext>
            </a:extLst>
          </p:cNvPr>
          <p:cNvPicPr>
            <a:picLocks noChangeAspect="1"/>
          </p:cNvPicPr>
          <p:nvPr/>
        </p:nvPicPr>
        <p:blipFill rotWithShape="1">
          <a:blip r:embed="rId9"/>
          <a:srcRect r="24338"/>
          <a:stretch/>
        </p:blipFill>
        <p:spPr>
          <a:xfrm>
            <a:off x="4347407" y="3638042"/>
            <a:ext cx="960637" cy="1445674"/>
          </a:xfrm>
          <a:prstGeom prst="rect">
            <a:avLst/>
          </a:prstGeom>
        </p:spPr>
      </p:pic>
      <p:sp>
        <p:nvSpPr>
          <p:cNvPr id="31" name="Rectangle 30">
            <a:extLst>
              <a:ext uri="{FF2B5EF4-FFF2-40B4-BE49-F238E27FC236}">
                <a16:creationId xmlns:a16="http://schemas.microsoft.com/office/drawing/2014/main" id="{CC5FA1B9-C023-449A-8699-23307CA5BA74}"/>
              </a:ext>
            </a:extLst>
          </p:cNvPr>
          <p:cNvSpPr/>
          <p:nvPr/>
        </p:nvSpPr>
        <p:spPr>
          <a:xfrm>
            <a:off x="160859" y="1265503"/>
            <a:ext cx="3812957" cy="4883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0"/>
          <a:srcRect t="8235"/>
          <a:stretch/>
        </p:blipFill>
        <p:spPr>
          <a:xfrm>
            <a:off x="433945" y="4539597"/>
            <a:ext cx="3009914" cy="1524781"/>
          </a:xfrm>
          <a:prstGeom prst="rect">
            <a:avLst/>
          </a:prstGeom>
        </p:spPr>
      </p:pic>
    </p:spTree>
    <p:extLst>
      <p:ext uri="{BB962C8B-B14F-4D97-AF65-F5344CB8AC3E}">
        <p14:creationId xmlns:p14="http://schemas.microsoft.com/office/powerpoint/2010/main" val="25301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996430-E317-4671-85CF-5525F2481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95" y="3816911"/>
            <a:ext cx="3544747" cy="1525718"/>
          </a:xfrm>
          <a:prstGeom prst="rect">
            <a:avLst/>
          </a:prstGeom>
        </p:spPr>
      </p:pic>
      <p:sp>
        <p:nvSpPr>
          <p:cNvPr id="14" name="TextBox 13">
            <a:extLst>
              <a:ext uri="{FF2B5EF4-FFF2-40B4-BE49-F238E27FC236}">
                <a16:creationId xmlns:a16="http://schemas.microsoft.com/office/drawing/2014/main" id="{EC93AA94-16B4-49B3-B3AD-8D3A08F61E77}"/>
              </a:ext>
            </a:extLst>
          </p:cNvPr>
          <p:cNvSpPr txBox="1"/>
          <p:nvPr/>
        </p:nvSpPr>
        <p:spPr>
          <a:xfrm>
            <a:off x="160859" y="269675"/>
            <a:ext cx="8961734" cy="769441"/>
          </a:xfrm>
          <a:prstGeom prst="rect">
            <a:avLst/>
          </a:prstGeom>
          <a:noFill/>
        </p:spPr>
        <p:txBody>
          <a:bodyPr wrap="square" rtlCol="0">
            <a:spAutoFit/>
          </a:bodyPr>
          <a:lstStyle/>
          <a:p>
            <a:pPr algn="ctr"/>
            <a:r>
              <a:rPr lang="en-US" sz="2200" b="1" dirty="0">
                <a:solidFill>
                  <a:schemeClr val="accent2"/>
                </a:solidFill>
                <a:latin typeface="Lucida Sans" panose="020B0602030504020204" pitchFamily="34" charset="0"/>
              </a:rPr>
              <a:t>Context Processor: </a:t>
            </a:r>
          </a:p>
          <a:p>
            <a:pPr algn="ctr"/>
            <a:r>
              <a:rPr lang="en-US" sz="2200" dirty="0">
                <a:solidFill>
                  <a:srgbClr val="50524F"/>
                </a:solidFill>
                <a:latin typeface="Lucida Sans" panose="020B0602030504020204" pitchFamily="34" charset="0"/>
              </a:rPr>
              <a:t>Constructs a coherent, ongoing interpretation of text. </a:t>
            </a:r>
          </a:p>
        </p:txBody>
      </p:sp>
      <p:sp>
        <p:nvSpPr>
          <p:cNvPr id="17" name="TextBox 16">
            <a:extLst>
              <a:ext uri="{FF2B5EF4-FFF2-40B4-BE49-F238E27FC236}">
                <a16:creationId xmlns:a16="http://schemas.microsoft.com/office/drawing/2014/main" id="{AAAFF25F-01A5-4782-B54D-7DF31903F2B9}"/>
              </a:ext>
            </a:extLst>
          </p:cNvPr>
          <p:cNvSpPr txBox="1"/>
          <p:nvPr/>
        </p:nvSpPr>
        <p:spPr>
          <a:xfrm>
            <a:off x="5402241" y="4258798"/>
            <a:ext cx="3459601" cy="507831"/>
          </a:xfrm>
          <a:prstGeom prst="rect">
            <a:avLst/>
          </a:prstGeom>
          <a:noFill/>
        </p:spPr>
        <p:txBody>
          <a:bodyPr wrap="none" rtlCol="0">
            <a:spAutoFit/>
          </a:bodyPr>
          <a:lstStyle/>
          <a:p>
            <a:r>
              <a:rPr lang="en-US" sz="2700" b="1" dirty="0">
                <a:latin typeface="Century Gothic" panose="020B0502020202020204" pitchFamily="34" charset="0"/>
                <a:cs typeface="Calibri" panose="020F0502020204030204" pitchFamily="34" charset="0"/>
              </a:rPr>
              <a:t>The dog met a bat. </a:t>
            </a:r>
          </a:p>
        </p:txBody>
      </p:sp>
      <p:pic>
        <p:nvPicPr>
          <p:cNvPr id="37" name="Picture 36" descr="A picture containing athletic game, sport, tool&#10;&#10;Description generated with high confidence">
            <a:extLst>
              <a:ext uri="{FF2B5EF4-FFF2-40B4-BE49-F238E27FC236}">
                <a16:creationId xmlns:a16="http://schemas.microsoft.com/office/drawing/2014/main" id="{D539389A-D8A9-4FA8-966D-85FE3525E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16" y="2661918"/>
            <a:ext cx="1400411" cy="944356"/>
          </a:xfrm>
          <a:prstGeom prst="rect">
            <a:avLst/>
          </a:prstGeom>
        </p:spPr>
      </p:pic>
      <p:pic>
        <p:nvPicPr>
          <p:cNvPr id="38" name="Picture 37" descr="A picture containing bat, cat, mammal, animal&#10;&#10;Description generated with very high confidence">
            <a:extLst>
              <a:ext uri="{FF2B5EF4-FFF2-40B4-BE49-F238E27FC236}">
                <a16:creationId xmlns:a16="http://schemas.microsoft.com/office/drawing/2014/main" id="{3DAEE7F4-18FA-455E-90DA-600BD452D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529" y="2687705"/>
            <a:ext cx="1347258" cy="708877"/>
          </a:xfrm>
          <a:prstGeom prst="rect">
            <a:avLst/>
          </a:prstGeom>
        </p:spPr>
      </p:pic>
      <p:sp>
        <p:nvSpPr>
          <p:cNvPr id="39" name="Oval 38">
            <a:extLst>
              <a:ext uri="{FF2B5EF4-FFF2-40B4-BE49-F238E27FC236}">
                <a16:creationId xmlns:a16="http://schemas.microsoft.com/office/drawing/2014/main" id="{0E9A1F03-748F-4D37-9739-1061A5D3305F}"/>
              </a:ext>
            </a:extLst>
          </p:cNvPr>
          <p:cNvSpPr/>
          <p:nvPr/>
        </p:nvSpPr>
        <p:spPr>
          <a:xfrm>
            <a:off x="7994771" y="4258798"/>
            <a:ext cx="762427" cy="465217"/>
          </a:xfrm>
          <a:prstGeom prst="ellipse">
            <a:avLst/>
          </a:prstGeom>
          <a:solidFill>
            <a:srgbClr val="16B1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Oval 3">
            <a:extLst>
              <a:ext uri="{FF2B5EF4-FFF2-40B4-BE49-F238E27FC236}">
                <a16:creationId xmlns:a16="http://schemas.microsoft.com/office/drawing/2014/main" id="{371F679E-6F22-4D4D-8991-3E0D4A4B4870}"/>
              </a:ext>
            </a:extLst>
          </p:cNvPr>
          <p:cNvSpPr/>
          <p:nvPr/>
        </p:nvSpPr>
        <p:spPr>
          <a:xfrm>
            <a:off x="5668880" y="2372892"/>
            <a:ext cx="1859802" cy="113107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9EC9B738-13D2-47BB-845F-ED5177A62D7F}"/>
              </a:ext>
            </a:extLst>
          </p:cNvPr>
          <p:cNvSpPr txBox="1"/>
          <p:nvPr/>
        </p:nvSpPr>
        <p:spPr>
          <a:xfrm>
            <a:off x="4389126" y="1470481"/>
            <a:ext cx="3797835" cy="738664"/>
          </a:xfrm>
          <a:prstGeom prst="rect">
            <a:avLst/>
          </a:prstGeom>
          <a:noFill/>
        </p:spPr>
        <p:txBody>
          <a:bodyPr wrap="none" rtlCol="0">
            <a:spAutoFit/>
          </a:bodyPr>
          <a:lstStyle/>
          <a:p>
            <a:r>
              <a:rPr lang="en-US" sz="1500" b="1" dirty="0">
                <a:solidFill>
                  <a:schemeClr val="accent2"/>
                </a:solidFill>
                <a:latin typeface="Lucida Sans" panose="020B0602030504020204" pitchFamily="34" charset="0"/>
                <a:cs typeface="Calibri" panose="020F0502020204030204" pitchFamily="34" charset="0"/>
              </a:rPr>
              <a:t>Previous sentence: </a:t>
            </a:r>
          </a:p>
          <a:p>
            <a:r>
              <a:rPr lang="en-US" sz="2700" b="1" dirty="0">
                <a:latin typeface="Century Gothic" panose="020B0502020202020204" pitchFamily="34" charset="0"/>
                <a:cs typeface="Calibri" panose="020F0502020204030204" pitchFamily="34" charset="0"/>
              </a:rPr>
              <a:t>She went into a cave.</a:t>
            </a:r>
          </a:p>
        </p:txBody>
      </p:sp>
      <p:pic>
        <p:nvPicPr>
          <p:cNvPr id="16" name="Picture 15">
            <a:extLst>
              <a:ext uri="{FF2B5EF4-FFF2-40B4-BE49-F238E27FC236}">
                <a16:creationId xmlns:a16="http://schemas.microsoft.com/office/drawing/2014/main" id="{858BFB26-912C-4A4E-9920-1D17EC57843E}"/>
              </a:ext>
            </a:extLst>
          </p:cNvPr>
          <p:cNvPicPr>
            <a:picLocks noChangeAspect="1"/>
          </p:cNvPicPr>
          <p:nvPr/>
        </p:nvPicPr>
        <p:blipFill rotWithShape="1">
          <a:blip r:embed="rId6"/>
          <a:srcRect r="24338"/>
          <a:stretch/>
        </p:blipFill>
        <p:spPr>
          <a:xfrm>
            <a:off x="4324901" y="3173307"/>
            <a:ext cx="960637" cy="1445674"/>
          </a:xfrm>
          <a:prstGeom prst="rect">
            <a:avLst/>
          </a:prstGeom>
        </p:spPr>
      </p:pic>
      <p:sp>
        <p:nvSpPr>
          <p:cNvPr id="40" name="Rectangle 39">
            <a:extLst>
              <a:ext uri="{FF2B5EF4-FFF2-40B4-BE49-F238E27FC236}">
                <a16:creationId xmlns:a16="http://schemas.microsoft.com/office/drawing/2014/main" id="{479D32E7-7DEE-49A8-B57D-52E0852FBBA1}"/>
              </a:ext>
            </a:extLst>
          </p:cNvPr>
          <p:cNvSpPr/>
          <p:nvPr/>
        </p:nvSpPr>
        <p:spPr>
          <a:xfrm>
            <a:off x="160859" y="1265503"/>
            <a:ext cx="4059398" cy="4883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7"/>
          <a:srcRect l="10543" t="7020" r="6667"/>
          <a:stretch/>
        </p:blipFill>
        <p:spPr>
          <a:xfrm>
            <a:off x="562370" y="2080444"/>
            <a:ext cx="3318305" cy="3747633"/>
          </a:xfrm>
          <a:prstGeom prst="rect">
            <a:avLst/>
          </a:prstGeom>
        </p:spPr>
      </p:pic>
    </p:spTree>
    <p:extLst>
      <p:ext uri="{BB962C8B-B14F-4D97-AF65-F5344CB8AC3E}">
        <p14:creationId xmlns:p14="http://schemas.microsoft.com/office/powerpoint/2010/main" val="6375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Summarizing the Process</a:t>
            </a:r>
          </a:p>
        </p:txBody>
      </p:sp>
      <p:pic>
        <p:nvPicPr>
          <p:cNvPr id="3" name="Picture 2">
            <a:extLst>
              <a:ext uri="{FF2B5EF4-FFF2-40B4-BE49-F238E27FC236}">
                <a16:creationId xmlns:a16="http://schemas.microsoft.com/office/drawing/2014/main" id="{858BFB26-912C-4A4E-9920-1D17EC57843E}"/>
              </a:ext>
            </a:extLst>
          </p:cNvPr>
          <p:cNvPicPr>
            <a:picLocks noChangeAspect="1"/>
          </p:cNvPicPr>
          <p:nvPr/>
        </p:nvPicPr>
        <p:blipFill>
          <a:blip r:embed="rId3"/>
          <a:stretch>
            <a:fillRect/>
          </a:stretch>
        </p:blipFill>
        <p:spPr>
          <a:xfrm>
            <a:off x="1519723" y="2416804"/>
            <a:ext cx="1947171" cy="2217158"/>
          </a:xfrm>
          <a:prstGeom prst="rect">
            <a:avLst/>
          </a:prstGeom>
        </p:spPr>
      </p:pic>
      <p:pic>
        <p:nvPicPr>
          <p:cNvPr id="4" name="Picture 3">
            <a:extLst>
              <a:ext uri="{FF2B5EF4-FFF2-40B4-BE49-F238E27FC236}">
                <a16:creationId xmlns:a16="http://schemas.microsoft.com/office/drawing/2014/main" id="{A1996430-E317-4671-85CF-5525F2481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090" y="2604770"/>
            <a:ext cx="3544747" cy="1525718"/>
          </a:xfrm>
          <a:prstGeom prst="rect">
            <a:avLst/>
          </a:prstGeom>
        </p:spPr>
      </p:pic>
      <p:sp>
        <p:nvSpPr>
          <p:cNvPr id="5" name="Rectangle 4"/>
          <p:cNvSpPr/>
          <p:nvPr/>
        </p:nvSpPr>
        <p:spPr>
          <a:xfrm>
            <a:off x="4492487" y="3017552"/>
            <a:ext cx="3335350" cy="507831"/>
          </a:xfrm>
          <a:prstGeom prst="rect">
            <a:avLst/>
          </a:prstGeom>
        </p:spPr>
        <p:txBody>
          <a:bodyPr wrap="square">
            <a:spAutoFit/>
          </a:bodyPr>
          <a:lstStyle/>
          <a:p>
            <a:r>
              <a:rPr lang="en-US" sz="2700" b="1" dirty="0">
                <a:latin typeface="Century Gothic" panose="020B0502020202020204" pitchFamily="34" charset="0"/>
                <a:cs typeface="Calibri" panose="020F0502020204030204" pitchFamily="34" charset="0"/>
              </a:rPr>
              <a:t>The</a:t>
            </a:r>
            <a:r>
              <a:rPr lang="en-US" sz="2000" b="1" dirty="0">
                <a:latin typeface="Century Gothic" panose="020B0502020202020204" pitchFamily="34" charset="0"/>
                <a:cs typeface="Calibri" panose="020F0502020204030204" pitchFamily="34" charset="0"/>
              </a:rPr>
              <a:t> </a:t>
            </a:r>
            <a:r>
              <a:rPr lang="en-US" sz="2700" b="1" dirty="0">
                <a:latin typeface="Century Gothic" panose="020B0502020202020204" pitchFamily="34" charset="0"/>
                <a:cs typeface="Calibri" panose="020F0502020204030204" pitchFamily="34" charset="0"/>
              </a:rPr>
              <a:t>dog met a bat.</a:t>
            </a:r>
            <a:endParaRPr lang="en-US" sz="2700" dirty="0"/>
          </a:p>
        </p:txBody>
      </p:sp>
    </p:spTree>
    <p:extLst>
      <p:ext uri="{BB962C8B-B14F-4D97-AF65-F5344CB8AC3E}">
        <p14:creationId xmlns:p14="http://schemas.microsoft.com/office/powerpoint/2010/main" val="353178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5B5B72-7BE6-4B5C-8CE5-33500AF1AAEF}"/>
              </a:ext>
            </a:extLst>
          </p:cNvPr>
          <p:cNvSpPr txBox="1"/>
          <p:nvPr/>
        </p:nvSpPr>
        <p:spPr>
          <a:xfrm>
            <a:off x="3817318" y="1832019"/>
            <a:ext cx="5063924" cy="923330"/>
          </a:xfrm>
          <a:prstGeom prst="rect">
            <a:avLst/>
          </a:prstGeom>
          <a:noFill/>
        </p:spPr>
        <p:txBody>
          <a:bodyPr wrap="square" rtlCol="0">
            <a:spAutoFit/>
          </a:bodyPr>
          <a:lstStyle/>
          <a:p>
            <a:pPr algn="ctr"/>
            <a:r>
              <a:rPr lang="en-US" sz="2700" b="1" dirty="0">
                <a:solidFill>
                  <a:srgbClr val="50524F"/>
                </a:solidFill>
                <a:latin typeface="Lucida Sans" panose="020B0602030504020204" pitchFamily="34" charset="0"/>
              </a:rPr>
              <a:t>It all starts with the visual processing of PRINT! </a:t>
            </a:r>
          </a:p>
        </p:txBody>
      </p:sp>
      <p:pic>
        <p:nvPicPr>
          <p:cNvPr id="17" name="Picture 16" descr="A picture containing object&#10;&#10;Description generated with high confidence">
            <a:extLst>
              <a:ext uri="{FF2B5EF4-FFF2-40B4-BE49-F238E27FC236}">
                <a16:creationId xmlns:a16="http://schemas.microsoft.com/office/drawing/2014/main" id="{85EF2DF7-3688-4104-80BD-550A40775D7F}"/>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71799" y="2811106"/>
            <a:ext cx="1814513" cy="1657350"/>
          </a:xfrm>
          <a:prstGeom prst="rect">
            <a:avLst/>
          </a:prstGeom>
        </p:spPr>
      </p:pic>
      <p:pic>
        <p:nvPicPr>
          <p:cNvPr id="5" name="Picture 4"/>
          <p:cNvPicPr>
            <a:picLocks noChangeAspect="1"/>
          </p:cNvPicPr>
          <p:nvPr/>
        </p:nvPicPr>
        <p:blipFill rotWithShape="1">
          <a:blip r:embed="rId4"/>
          <a:srcRect l="10543" t="7020" r="6667"/>
          <a:stretch/>
        </p:blipFill>
        <p:spPr>
          <a:xfrm>
            <a:off x="499013" y="1342508"/>
            <a:ext cx="3318305" cy="3747633"/>
          </a:xfrm>
          <a:prstGeom prst="rect">
            <a:avLst/>
          </a:prstGeom>
        </p:spPr>
      </p:pic>
    </p:spTree>
    <p:extLst>
      <p:ext uri="{BB962C8B-B14F-4D97-AF65-F5344CB8AC3E}">
        <p14:creationId xmlns:p14="http://schemas.microsoft.com/office/powerpoint/2010/main" val="2942075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492728" y="245892"/>
            <a:ext cx="8229600" cy="857251"/>
          </a:xfrm>
          <a:prstGeom prst="rect">
            <a:avLst/>
          </a:prstGeom>
          <a:noFill/>
          <a:ln>
            <a:noFill/>
          </a:ln>
        </p:spPr>
        <p:txBody>
          <a:bodyPr lIns="91425" tIns="91425" rIns="91425" bIns="91425" anchor="ctr" anchorCtr="0">
            <a:noAutofit/>
          </a:bodyPr>
          <a:lstStyle/>
          <a:p>
            <a:pPr>
              <a:buSzPct val="25000"/>
            </a:pPr>
            <a:r>
              <a:rPr lang="en" dirty="0">
                <a:solidFill>
                  <a:schemeClr val="bg2"/>
                </a:solidFill>
              </a:rPr>
              <a:t>Takeaway from Phonics</a:t>
            </a:r>
          </a:p>
        </p:txBody>
      </p:sp>
      <p:sp>
        <p:nvSpPr>
          <p:cNvPr id="902" name="Shape 902"/>
          <p:cNvSpPr txBox="1">
            <a:spLocks noGrp="1"/>
          </p:cNvSpPr>
          <p:nvPr>
            <p:ph type="body" idx="1"/>
          </p:nvPr>
        </p:nvSpPr>
        <p:spPr>
          <a:xfrm>
            <a:off x="2605098" y="1136611"/>
            <a:ext cx="4184958" cy="819442"/>
          </a:xfrm>
          <a:prstGeom prst="rect">
            <a:avLst/>
          </a:prstGeom>
          <a:noFill/>
          <a:ln>
            <a:noFill/>
          </a:ln>
        </p:spPr>
        <p:txBody>
          <a:bodyPr lIns="91425" tIns="91425" rIns="91425" bIns="91425" anchor="t" anchorCtr="0">
            <a:noAutofit/>
          </a:bodyPr>
          <a:lstStyle/>
          <a:p>
            <a:pPr marL="152396" indent="0">
              <a:spcBef>
                <a:spcPts val="0"/>
              </a:spcBef>
              <a:buNone/>
            </a:pPr>
            <a:r>
              <a:rPr lang="en" sz="2800" dirty="0">
                <a:solidFill>
                  <a:srgbClr val="22A469"/>
                </a:solidFill>
              </a:rPr>
              <a:t>Sequence Matters</a:t>
            </a:r>
          </a:p>
        </p:txBody>
      </p:sp>
      <p:pic>
        <p:nvPicPr>
          <p:cNvPr id="903" name="Shape 903" descr="Image result for sequence matters"/>
          <p:cNvPicPr preferRelativeResize="0"/>
          <p:nvPr/>
        </p:nvPicPr>
        <p:blipFill rotWithShape="1">
          <a:blip r:embed="rId3">
            <a:alphaModFix/>
          </a:blip>
          <a:srcRect/>
          <a:stretch/>
        </p:blipFill>
        <p:spPr>
          <a:xfrm>
            <a:off x="1664678" y="1832907"/>
            <a:ext cx="6065798" cy="4185736"/>
          </a:xfrm>
          <a:prstGeom prst="rect">
            <a:avLst/>
          </a:prstGeom>
          <a:noFill/>
          <a:ln>
            <a:noFill/>
          </a:ln>
        </p:spPr>
      </p:pic>
    </p:spTree>
    <p:extLst>
      <p:ext uri="{BB962C8B-B14F-4D97-AF65-F5344CB8AC3E}">
        <p14:creationId xmlns:p14="http://schemas.microsoft.com/office/powerpoint/2010/main" val="58952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FA3F-0861-4DC3-82B1-B6165227A312}"/>
              </a:ext>
            </a:extLst>
          </p:cNvPr>
          <p:cNvSpPr>
            <a:spLocks noGrp="1"/>
          </p:cNvSpPr>
          <p:nvPr>
            <p:ph type="title"/>
          </p:nvPr>
        </p:nvSpPr>
        <p:spPr/>
        <p:txBody>
          <a:bodyPr/>
          <a:lstStyle/>
          <a:p>
            <a:r>
              <a:rPr lang="en-US" dirty="0"/>
              <a:t>We Know Sequence Matters…</a:t>
            </a:r>
          </a:p>
        </p:txBody>
      </p:sp>
      <p:sp>
        <p:nvSpPr>
          <p:cNvPr id="3" name="Text Placeholder 2">
            <a:extLst>
              <a:ext uri="{FF2B5EF4-FFF2-40B4-BE49-F238E27FC236}">
                <a16:creationId xmlns:a16="http://schemas.microsoft.com/office/drawing/2014/main" id="{690516D3-3F6E-4D85-9BDD-171753D49798}"/>
              </a:ext>
            </a:extLst>
          </p:cNvPr>
          <p:cNvSpPr>
            <a:spLocks noGrp="1"/>
          </p:cNvSpPr>
          <p:nvPr>
            <p:ph type="body" idx="1"/>
          </p:nvPr>
        </p:nvSpPr>
        <p:spPr/>
        <p:txBody>
          <a:bodyPr/>
          <a:lstStyle/>
          <a:p>
            <a:pPr marL="304792" indent="0" algn="ctr">
              <a:buNone/>
            </a:pPr>
            <a:r>
              <a:rPr lang="en-US" sz="4000" dirty="0"/>
              <a:t>but </a:t>
            </a:r>
            <a:r>
              <a:rPr lang="en-US" sz="4000" u="sng" dirty="0"/>
              <a:t>what</a:t>
            </a:r>
            <a:r>
              <a:rPr lang="en-US" sz="4000" dirty="0"/>
              <a:t> should they be reading!?!</a:t>
            </a:r>
          </a:p>
        </p:txBody>
      </p:sp>
      <p:pic>
        <p:nvPicPr>
          <p:cNvPr id="5" name="Picture 4" descr="A picture containing clipart&#10;&#10;Description generated with very high confidence">
            <a:extLst>
              <a:ext uri="{FF2B5EF4-FFF2-40B4-BE49-F238E27FC236}">
                <a16:creationId xmlns:a16="http://schemas.microsoft.com/office/drawing/2014/main" id="{459991E7-7814-4939-ADC5-CE775B920353}"/>
              </a:ext>
            </a:extLst>
          </p:cNvPr>
          <p:cNvPicPr>
            <a:picLocks noChangeAspect="1"/>
          </p:cNvPicPr>
          <p:nvPr/>
        </p:nvPicPr>
        <p:blipFill>
          <a:blip r:embed="rId3"/>
          <a:stretch>
            <a:fillRect/>
          </a:stretch>
        </p:blipFill>
        <p:spPr>
          <a:xfrm>
            <a:off x="2817177" y="3169390"/>
            <a:ext cx="3494668" cy="2587943"/>
          </a:xfrm>
          <a:prstGeom prst="rect">
            <a:avLst/>
          </a:prstGeom>
        </p:spPr>
      </p:pic>
    </p:spTree>
    <p:extLst>
      <p:ext uri="{BB962C8B-B14F-4D97-AF65-F5344CB8AC3E}">
        <p14:creationId xmlns:p14="http://schemas.microsoft.com/office/powerpoint/2010/main" val="3836168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Shape 1089"/>
          <p:cNvSpPr txBox="1">
            <a:spLocks noGrp="1"/>
          </p:cNvSpPr>
          <p:nvPr>
            <p:ph type="title"/>
          </p:nvPr>
        </p:nvSpPr>
        <p:spPr>
          <a:xfrm>
            <a:off x="174846" y="-148586"/>
            <a:ext cx="8229600" cy="857251"/>
          </a:xfrm>
          <a:prstGeom prst="rect">
            <a:avLst/>
          </a:prstGeom>
          <a:noFill/>
          <a:ln>
            <a:noFill/>
          </a:ln>
        </p:spPr>
        <p:txBody>
          <a:bodyPr lIns="91425" tIns="91425" rIns="91425" bIns="91425" anchor="ctr" anchorCtr="0">
            <a:noAutofit/>
          </a:bodyPr>
          <a:lstStyle/>
          <a:p>
            <a:pPr>
              <a:buSzPct val="25000"/>
            </a:pPr>
            <a:r>
              <a:rPr lang="en" dirty="0"/>
              <a:t>Let’s Compare Texts: </a:t>
            </a:r>
            <a:r>
              <a:rPr lang="en-US" dirty="0"/>
              <a:t>Mid-Kindergarten </a:t>
            </a:r>
            <a:endParaRPr lang="en" dirty="0"/>
          </a:p>
        </p:txBody>
      </p:sp>
      <p:sp>
        <p:nvSpPr>
          <p:cNvPr id="1090" name="Shape 1090"/>
          <p:cNvSpPr txBox="1">
            <a:spLocks noGrp="1"/>
          </p:cNvSpPr>
          <p:nvPr>
            <p:ph type="body" idx="1"/>
          </p:nvPr>
        </p:nvSpPr>
        <p:spPr>
          <a:xfrm>
            <a:off x="584331" y="748353"/>
            <a:ext cx="3716593" cy="479821"/>
          </a:xfrm>
          <a:prstGeom prst="rect">
            <a:avLst/>
          </a:prstGeom>
          <a:noFill/>
          <a:ln>
            <a:noFill/>
          </a:ln>
        </p:spPr>
        <p:txBody>
          <a:bodyPr lIns="91425" tIns="91425" rIns="91425" bIns="91425" anchor="b" anchorCtr="0">
            <a:noAutofit/>
          </a:bodyPr>
          <a:lstStyle/>
          <a:p>
            <a:pPr>
              <a:spcBef>
                <a:spcPts val="0"/>
              </a:spcBef>
              <a:buSzPct val="25000"/>
            </a:pPr>
            <a:r>
              <a:rPr lang="en" dirty="0"/>
              <a:t>Leveled or Predictable</a:t>
            </a:r>
          </a:p>
        </p:txBody>
      </p:sp>
      <p:pic>
        <p:nvPicPr>
          <p:cNvPr id="1091" name="Shape 1091"/>
          <p:cNvPicPr preferRelativeResize="0"/>
          <p:nvPr/>
        </p:nvPicPr>
        <p:blipFill rotWithShape="1">
          <a:blip r:embed="rId3">
            <a:alphaModFix/>
          </a:blip>
          <a:srcRect/>
          <a:stretch/>
        </p:blipFill>
        <p:spPr>
          <a:xfrm>
            <a:off x="341344" y="1326292"/>
            <a:ext cx="1964442" cy="1133289"/>
          </a:xfrm>
          <a:prstGeom prst="rect">
            <a:avLst/>
          </a:prstGeom>
          <a:noFill/>
          <a:ln>
            <a:noFill/>
          </a:ln>
        </p:spPr>
      </p:pic>
      <p:pic>
        <p:nvPicPr>
          <p:cNvPr id="1092" name="Shape 1092"/>
          <p:cNvPicPr preferRelativeResize="0"/>
          <p:nvPr/>
        </p:nvPicPr>
        <p:blipFill rotWithShape="1">
          <a:blip r:embed="rId4">
            <a:alphaModFix/>
          </a:blip>
          <a:srcRect/>
          <a:stretch/>
        </p:blipFill>
        <p:spPr>
          <a:xfrm>
            <a:off x="2305786" y="1337539"/>
            <a:ext cx="1995138" cy="1196641"/>
          </a:xfrm>
          <a:prstGeom prst="rect">
            <a:avLst/>
          </a:prstGeom>
          <a:noFill/>
          <a:ln>
            <a:noFill/>
          </a:ln>
        </p:spPr>
      </p:pic>
      <p:pic>
        <p:nvPicPr>
          <p:cNvPr id="1093" name="Shape 1093"/>
          <p:cNvPicPr preferRelativeResize="0"/>
          <p:nvPr/>
        </p:nvPicPr>
        <p:blipFill rotWithShape="1">
          <a:blip r:embed="rId5">
            <a:alphaModFix/>
          </a:blip>
          <a:srcRect/>
          <a:stretch/>
        </p:blipFill>
        <p:spPr>
          <a:xfrm>
            <a:off x="174846" y="2697189"/>
            <a:ext cx="1933749" cy="1161447"/>
          </a:xfrm>
          <a:prstGeom prst="rect">
            <a:avLst/>
          </a:prstGeom>
          <a:noFill/>
          <a:ln>
            <a:noFill/>
          </a:ln>
        </p:spPr>
      </p:pic>
      <p:sp>
        <p:nvSpPr>
          <p:cNvPr id="1094" name="Shape 1094"/>
          <p:cNvSpPr txBox="1">
            <a:spLocks noGrp="1"/>
          </p:cNvSpPr>
          <p:nvPr>
            <p:ph type="body" idx="3"/>
          </p:nvPr>
        </p:nvSpPr>
        <p:spPr>
          <a:xfrm>
            <a:off x="5391530" y="809340"/>
            <a:ext cx="4041773" cy="479821"/>
          </a:xfrm>
          <a:prstGeom prst="rect">
            <a:avLst/>
          </a:prstGeom>
          <a:noFill/>
          <a:ln>
            <a:noFill/>
          </a:ln>
        </p:spPr>
        <p:txBody>
          <a:bodyPr lIns="91425" tIns="91425" rIns="91425" bIns="91425" anchor="b" anchorCtr="0">
            <a:noAutofit/>
          </a:bodyPr>
          <a:lstStyle/>
          <a:p>
            <a:pPr>
              <a:spcBef>
                <a:spcPts val="0"/>
              </a:spcBef>
              <a:buSzPct val="25000"/>
            </a:pPr>
            <a:r>
              <a:rPr lang="en" dirty="0"/>
              <a:t>Decodable</a:t>
            </a:r>
          </a:p>
        </p:txBody>
      </p:sp>
      <p:sp>
        <p:nvSpPr>
          <p:cNvPr id="1095" name="Shape 1095"/>
          <p:cNvSpPr txBox="1">
            <a:spLocks noGrp="1"/>
          </p:cNvSpPr>
          <p:nvPr>
            <p:ph type="body" idx="4"/>
          </p:nvPr>
        </p:nvSpPr>
        <p:spPr>
          <a:xfrm>
            <a:off x="4675609" y="4487867"/>
            <a:ext cx="4023863" cy="1508025"/>
          </a:xfrm>
          <a:prstGeom prst="rect">
            <a:avLst/>
          </a:prstGeom>
          <a:noFill/>
          <a:ln>
            <a:noFill/>
          </a:ln>
        </p:spPr>
        <p:txBody>
          <a:bodyPr lIns="91425" tIns="91425" rIns="91425" bIns="91425" anchor="t" anchorCtr="0">
            <a:noAutofit/>
          </a:bodyPr>
          <a:lstStyle/>
          <a:p>
            <a:pPr marL="152396" indent="0">
              <a:spcBef>
                <a:spcPts val="0"/>
              </a:spcBef>
              <a:buSzPct val="25000"/>
              <a:buNone/>
            </a:pPr>
            <a:r>
              <a:rPr lang="en" sz="2000" dirty="0"/>
              <a:t>Pat and Ted had lunch with Meg’s tots. Max got hash on his chin. Wes got hash on his bib. Tim’s milk is on Tom.</a:t>
            </a:r>
          </a:p>
        </p:txBody>
      </p:sp>
      <p:pic>
        <p:nvPicPr>
          <p:cNvPr id="1096" name="Shape 1096"/>
          <p:cNvPicPr preferRelativeResize="0"/>
          <p:nvPr/>
        </p:nvPicPr>
        <p:blipFill rotWithShape="1">
          <a:blip r:embed="rId6">
            <a:alphaModFix/>
          </a:blip>
          <a:srcRect/>
          <a:stretch/>
        </p:blipFill>
        <p:spPr>
          <a:xfrm>
            <a:off x="2305786" y="2833561"/>
            <a:ext cx="1910728" cy="1147368"/>
          </a:xfrm>
          <a:prstGeom prst="rect">
            <a:avLst/>
          </a:prstGeom>
          <a:noFill/>
          <a:ln>
            <a:noFill/>
          </a:ln>
        </p:spPr>
      </p:pic>
      <p:sp>
        <p:nvSpPr>
          <p:cNvPr id="2" name="TextBox 1"/>
          <p:cNvSpPr txBox="1"/>
          <p:nvPr/>
        </p:nvSpPr>
        <p:spPr>
          <a:xfrm>
            <a:off x="151572" y="4158017"/>
            <a:ext cx="4500763" cy="1323439"/>
          </a:xfrm>
          <a:prstGeom prst="rect">
            <a:avLst/>
          </a:prstGeom>
          <a:noFill/>
        </p:spPr>
        <p:txBody>
          <a:bodyPr wrap="square" rtlCol="0">
            <a:spAutoFit/>
          </a:bodyPr>
          <a:lstStyle/>
          <a:p>
            <a:r>
              <a:rPr lang="en-US" sz="2000" dirty="0">
                <a:solidFill>
                  <a:srgbClr val="50524F"/>
                </a:solidFill>
                <a:latin typeface="Lucida Sans" panose="020B0602030504020204" pitchFamily="34" charset="0"/>
              </a:rPr>
              <a:t>Things move in many ways. The top goes around and around. The yo-yo goes down and up. The people go in and out.</a:t>
            </a:r>
          </a:p>
        </p:txBody>
      </p:sp>
      <p:pic>
        <p:nvPicPr>
          <p:cNvPr id="3" name="Picture 2">
            <a:extLst>
              <a:ext uri="{FF2B5EF4-FFF2-40B4-BE49-F238E27FC236}">
                <a16:creationId xmlns:a16="http://schemas.microsoft.com/office/drawing/2014/main" id="{A706162C-B1F5-42F4-A47D-26E316EB90E4}"/>
              </a:ext>
            </a:extLst>
          </p:cNvPr>
          <p:cNvPicPr>
            <a:picLocks noChangeAspect="1"/>
          </p:cNvPicPr>
          <p:nvPr/>
        </p:nvPicPr>
        <p:blipFill>
          <a:blip r:embed="rId7"/>
          <a:stretch>
            <a:fillRect/>
          </a:stretch>
        </p:blipFill>
        <p:spPr>
          <a:xfrm>
            <a:off x="5612495" y="1288082"/>
            <a:ext cx="2670175" cy="2767658"/>
          </a:xfrm>
          <a:prstGeom prst="rect">
            <a:avLst/>
          </a:prstGeom>
        </p:spPr>
      </p:pic>
    </p:spTree>
    <p:extLst>
      <p:ext uri="{BB962C8B-B14F-4D97-AF65-F5344CB8AC3E}">
        <p14:creationId xmlns:p14="http://schemas.microsoft.com/office/powerpoint/2010/main" val="386365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48576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14F9-B3D3-4095-95A6-784EE1DF6DAD}"/>
              </a:ext>
            </a:extLst>
          </p:cNvPr>
          <p:cNvSpPr>
            <a:spLocks noGrp="1"/>
          </p:cNvSpPr>
          <p:nvPr>
            <p:ph type="title"/>
          </p:nvPr>
        </p:nvSpPr>
        <p:spPr>
          <a:xfrm>
            <a:off x="457200" y="2571750"/>
            <a:ext cx="8229600" cy="857250"/>
          </a:xfrm>
        </p:spPr>
        <p:txBody>
          <a:bodyPr/>
          <a:lstStyle/>
          <a:p>
            <a:pPr algn="ctr"/>
            <a:r>
              <a:rPr lang="en-US" sz="4000" dirty="0"/>
              <a:t>So, why do so many early readers rely on context to aid their reading? </a:t>
            </a:r>
          </a:p>
        </p:txBody>
      </p:sp>
    </p:spTree>
    <p:extLst>
      <p:ext uri="{BB962C8B-B14F-4D97-AF65-F5344CB8AC3E}">
        <p14:creationId xmlns:p14="http://schemas.microsoft.com/office/powerpoint/2010/main" val="39093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4251-5B62-45FC-9AEF-A1AC4C68DDC2}"/>
              </a:ext>
            </a:extLst>
          </p:cNvPr>
          <p:cNvSpPr>
            <a:spLocks noGrp="1"/>
          </p:cNvSpPr>
          <p:nvPr>
            <p:ph type="title"/>
          </p:nvPr>
        </p:nvSpPr>
        <p:spPr/>
        <p:txBody>
          <a:bodyPr/>
          <a:lstStyle/>
          <a:p>
            <a:r>
              <a:rPr lang="en-US" sz="2800" dirty="0"/>
              <a:t>Early Readers Relying on Context </a:t>
            </a:r>
          </a:p>
        </p:txBody>
      </p:sp>
      <p:pic>
        <p:nvPicPr>
          <p:cNvPr id="15" name="Picture 14">
            <a:extLst>
              <a:ext uri="{FF2B5EF4-FFF2-40B4-BE49-F238E27FC236}">
                <a16:creationId xmlns:a16="http://schemas.microsoft.com/office/drawing/2014/main" id="{BEF34987-63ED-447A-9430-EBE5F0E24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675" y="1964637"/>
            <a:ext cx="3922905" cy="2626214"/>
          </a:xfrm>
          <a:prstGeom prst="rect">
            <a:avLst/>
          </a:prstGeom>
        </p:spPr>
      </p:pic>
      <p:sp>
        <p:nvSpPr>
          <p:cNvPr id="16" name="TextBox 15">
            <a:extLst>
              <a:ext uri="{FF2B5EF4-FFF2-40B4-BE49-F238E27FC236}">
                <a16:creationId xmlns:a16="http://schemas.microsoft.com/office/drawing/2014/main" id="{725AA31E-DF77-467C-A1C1-FB21B2E753C9}"/>
              </a:ext>
            </a:extLst>
          </p:cNvPr>
          <p:cNvSpPr txBox="1"/>
          <p:nvPr/>
        </p:nvSpPr>
        <p:spPr>
          <a:xfrm>
            <a:off x="4859440" y="3624779"/>
            <a:ext cx="3892140" cy="461665"/>
          </a:xfrm>
          <a:prstGeom prst="rect">
            <a:avLst/>
          </a:prstGeom>
          <a:noFill/>
        </p:spPr>
        <p:txBody>
          <a:bodyPr wrap="square" rtlCol="0">
            <a:spAutoFit/>
          </a:bodyPr>
          <a:lstStyle/>
          <a:p>
            <a:pPr algn="ctr"/>
            <a:r>
              <a:rPr lang="en-US" sz="2400" b="1" dirty="0">
                <a:latin typeface="Century Gothic" panose="020B0502020202020204" pitchFamily="34" charset="0"/>
                <a:cs typeface="Calibri" panose="020F0502020204030204" pitchFamily="34" charset="0"/>
              </a:rPr>
              <a:t>The dog ran to the forest. </a:t>
            </a:r>
          </a:p>
        </p:txBody>
      </p:sp>
      <p:pic>
        <p:nvPicPr>
          <p:cNvPr id="17" name="Picture 16">
            <a:extLst>
              <a:ext uri="{FF2B5EF4-FFF2-40B4-BE49-F238E27FC236}">
                <a16:creationId xmlns:a16="http://schemas.microsoft.com/office/drawing/2014/main" id="{1EAD448F-9873-4CEB-B4E0-2A2A4D5AF655}"/>
              </a:ext>
            </a:extLst>
          </p:cNvPr>
          <p:cNvPicPr>
            <a:picLocks noChangeAspect="1"/>
          </p:cNvPicPr>
          <p:nvPr/>
        </p:nvPicPr>
        <p:blipFill>
          <a:blip r:embed="rId4"/>
          <a:stretch>
            <a:fillRect/>
          </a:stretch>
        </p:blipFill>
        <p:spPr>
          <a:xfrm>
            <a:off x="4378850" y="4685928"/>
            <a:ext cx="1269632" cy="1445674"/>
          </a:xfrm>
          <a:prstGeom prst="rect">
            <a:avLst/>
          </a:prstGeom>
        </p:spPr>
      </p:pic>
      <p:pic>
        <p:nvPicPr>
          <p:cNvPr id="1028" name="Picture 4" descr="Image result for farm dog clipart">
            <a:extLst>
              <a:ext uri="{FF2B5EF4-FFF2-40B4-BE49-F238E27FC236}">
                <a16:creationId xmlns:a16="http://schemas.microsoft.com/office/drawing/2014/main" id="{242393AF-F9E8-4516-A039-C2E035C51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560" y="3105898"/>
            <a:ext cx="886968" cy="5159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ees clipart">
            <a:extLst>
              <a:ext uri="{FF2B5EF4-FFF2-40B4-BE49-F238E27FC236}">
                <a16:creationId xmlns:a16="http://schemas.microsoft.com/office/drawing/2014/main" id="{56CC35C1-C29F-415E-A358-64516FD97B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25" b="89503" l="5036" r="97482">
                        <a14:foregroundMark x1="5036" y1="22652" x2="5036" y2="22652"/>
                        <a14:foregroundMark x1="5036" y1="39779" x2="5036" y2="39779"/>
                        <a14:foregroundMark x1="23381" y1="6077" x2="23381" y2="6077"/>
                        <a14:foregroundMark x1="93525" y1="32044" x2="93525" y2="32044"/>
                        <a14:foregroundMark x1="88849" y1="69061" x2="88849" y2="69061"/>
                        <a14:foregroundMark x1="97482" y1="27072" x2="97482" y2="27072"/>
                      </a14:backgroundRemoval>
                    </a14:imgEffect>
                  </a14:imgLayer>
                </a14:imgProps>
              </a:ext>
              <a:ext uri="{28A0092B-C50C-407E-A947-70E740481C1C}">
                <a14:useLocalDpi xmlns:a14="http://schemas.microsoft.com/office/drawing/2010/main" val="0"/>
              </a:ext>
            </a:extLst>
          </a:blip>
          <a:srcRect/>
          <a:stretch>
            <a:fillRect/>
          </a:stretch>
        </p:blipFill>
        <p:spPr bwMode="auto">
          <a:xfrm>
            <a:off x="5124915" y="2292835"/>
            <a:ext cx="1770562" cy="11527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arm house clipart no background">
            <a:extLst>
              <a:ext uri="{FF2B5EF4-FFF2-40B4-BE49-F238E27FC236}">
                <a16:creationId xmlns:a16="http://schemas.microsoft.com/office/drawing/2014/main" id="{203C29B0-85B7-4779-9A76-E6D06841E1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5477" y="2615930"/>
            <a:ext cx="1195364" cy="618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a:srcRect l="10543" t="7020" r="6667"/>
          <a:stretch/>
        </p:blipFill>
        <p:spPr>
          <a:xfrm>
            <a:off x="487192" y="1661132"/>
            <a:ext cx="3624345" cy="4093269"/>
          </a:xfrm>
          <a:prstGeom prst="rect">
            <a:avLst/>
          </a:prstGeom>
        </p:spPr>
      </p:pic>
    </p:spTree>
    <p:extLst>
      <p:ext uri="{BB962C8B-B14F-4D97-AF65-F5344CB8AC3E}">
        <p14:creationId xmlns:p14="http://schemas.microsoft.com/office/powerpoint/2010/main" val="47868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BB5B03-9D76-4AD4-89D0-D8AC48C5ABC4}"/>
              </a:ext>
            </a:extLst>
          </p:cNvPr>
          <p:cNvSpPr txBox="1"/>
          <p:nvPr/>
        </p:nvSpPr>
        <p:spPr>
          <a:xfrm>
            <a:off x="940904" y="1669773"/>
            <a:ext cx="7553739" cy="1938992"/>
          </a:xfrm>
          <a:prstGeom prst="rect">
            <a:avLst/>
          </a:prstGeom>
          <a:noFill/>
        </p:spPr>
        <p:txBody>
          <a:bodyPr wrap="square" rtlCol="0">
            <a:spAutoFit/>
          </a:bodyPr>
          <a:lstStyle/>
          <a:p>
            <a:pPr algn="ctr"/>
            <a:r>
              <a:rPr lang="en-US" sz="4000" dirty="0">
                <a:solidFill>
                  <a:srgbClr val="50524F"/>
                </a:solidFill>
                <a:latin typeface="Lucida Sans" panose="020B0602030504020204" pitchFamily="34" charset="0"/>
              </a:rPr>
              <a:t>What happens when we rely on text that is </a:t>
            </a:r>
            <a:r>
              <a:rPr lang="en-US" sz="4000" u="sng" dirty="0">
                <a:solidFill>
                  <a:srgbClr val="50524F"/>
                </a:solidFill>
                <a:latin typeface="Lucida Sans" panose="020B0602030504020204" pitchFamily="34" charset="0"/>
              </a:rPr>
              <a:t>NOT</a:t>
            </a:r>
            <a:r>
              <a:rPr lang="en-US" sz="4000" dirty="0">
                <a:solidFill>
                  <a:srgbClr val="50524F"/>
                </a:solidFill>
                <a:latin typeface="Lucida Sans" panose="020B0602030504020204" pitchFamily="34" charset="0"/>
              </a:rPr>
              <a:t> decodable? </a:t>
            </a:r>
          </a:p>
        </p:txBody>
      </p:sp>
    </p:spTree>
    <p:extLst>
      <p:ext uri="{BB962C8B-B14F-4D97-AF65-F5344CB8AC3E}">
        <p14:creationId xmlns:p14="http://schemas.microsoft.com/office/powerpoint/2010/main" val="97169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79C0EEE-E184-4752-B82A-251122DFD904}"/>
              </a:ext>
            </a:extLst>
          </p:cNvPr>
          <p:cNvSpPr txBox="1"/>
          <p:nvPr/>
        </p:nvSpPr>
        <p:spPr>
          <a:xfrm>
            <a:off x="227857" y="136687"/>
            <a:ext cx="4195379" cy="461665"/>
          </a:xfrm>
          <a:prstGeom prst="rect">
            <a:avLst/>
          </a:prstGeom>
          <a:noFill/>
        </p:spPr>
        <p:txBody>
          <a:bodyPr wrap="none" rtlCol="0">
            <a:spAutoFit/>
          </a:bodyPr>
          <a:lstStyle/>
          <a:p>
            <a:r>
              <a:rPr lang="en-US" sz="2400" dirty="0">
                <a:latin typeface="Lucida Sans" panose="020B0602030504020204" pitchFamily="34" charset="0"/>
              </a:rPr>
              <a:t>Level A: Early Kindergarten</a:t>
            </a:r>
          </a:p>
        </p:txBody>
      </p:sp>
      <p:pic>
        <p:nvPicPr>
          <p:cNvPr id="2" name="Picture 1">
            <a:extLst>
              <a:ext uri="{FF2B5EF4-FFF2-40B4-BE49-F238E27FC236}">
                <a16:creationId xmlns:a16="http://schemas.microsoft.com/office/drawing/2014/main" id="{A459C8AC-D53E-472B-8473-BABE7D56A46E}"/>
              </a:ext>
            </a:extLst>
          </p:cNvPr>
          <p:cNvPicPr>
            <a:picLocks noChangeAspect="1"/>
          </p:cNvPicPr>
          <p:nvPr/>
        </p:nvPicPr>
        <p:blipFill rotWithShape="1">
          <a:blip r:embed="rId3"/>
          <a:srcRect t="9170"/>
          <a:stretch/>
        </p:blipFill>
        <p:spPr>
          <a:xfrm>
            <a:off x="227858" y="1468281"/>
            <a:ext cx="3993356" cy="2107976"/>
          </a:xfrm>
          <a:prstGeom prst="rect">
            <a:avLst/>
          </a:prstGeom>
        </p:spPr>
      </p:pic>
      <p:pic>
        <p:nvPicPr>
          <p:cNvPr id="3" name="Picture 2">
            <a:extLst>
              <a:ext uri="{FF2B5EF4-FFF2-40B4-BE49-F238E27FC236}">
                <a16:creationId xmlns:a16="http://schemas.microsoft.com/office/drawing/2014/main" id="{19B331AF-DC42-41F4-970C-1759C1A9DFB7}"/>
              </a:ext>
            </a:extLst>
          </p:cNvPr>
          <p:cNvPicPr>
            <a:picLocks noChangeAspect="1"/>
          </p:cNvPicPr>
          <p:nvPr/>
        </p:nvPicPr>
        <p:blipFill rotWithShape="1">
          <a:blip r:embed="rId4"/>
          <a:srcRect t="10416" r="12607"/>
          <a:stretch/>
        </p:blipFill>
        <p:spPr>
          <a:xfrm>
            <a:off x="4571674" y="1321435"/>
            <a:ext cx="3781160" cy="2204816"/>
          </a:xfrm>
          <a:prstGeom prst="rect">
            <a:avLst/>
          </a:prstGeom>
        </p:spPr>
      </p:pic>
      <p:pic>
        <p:nvPicPr>
          <p:cNvPr id="4" name="Picture 3">
            <a:extLst>
              <a:ext uri="{FF2B5EF4-FFF2-40B4-BE49-F238E27FC236}">
                <a16:creationId xmlns:a16="http://schemas.microsoft.com/office/drawing/2014/main" id="{8D6CFC22-15B4-4F6D-AF4E-C19E91455429}"/>
              </a:ext>
            </a:extLst>
          </p:cNvPr>
          <p:cNvPicPr>
            <a:picLocks noChangeAspect="1"/>
          </p:cNvPicPr>
          <p:nvPr/>
        </p:nvPicPr>
        <p:blipFill rotWithShape="1">
          <a:blip r:embed="rId5"/>
          <a:srcRect t="16059"/>
          <a:stretch/>
        </p:blipFill>
        <p:spPr>
          <a:xfrm>
            <a:off x="227857" y="3735972"/>
            <a:ext cx="3881484" cy="2067108"/>
          </a:xfrm>
          <a:prstGeom prst="rect">
            <a:avLst/>
          </a:prstGeom>
        </p:spPr>
      </p:pic>
      <p:pic>
        <p:nvPicPr>
          <p:cNvPr id="9" name="Picture 8">
            <a:extLst>
              <a:ext uri="{FF2B5EF4-FFF2-40B4-BE49-F238E27FC236}">
                <a16:creationId xmlns:a16="http://schemas.microsoft.com/office/drawing/2014/main" id="{9355C6D3-923B-4B3E-BBEB-5D4D2343C86C}"/>
              </a:ext>
            </a:extLst>
          </p:cNvPr>
          <p:cNvPicPr>
            <a:picLocks noChangeAspect="1"/>
          </p:cNvPicPr>
          <p:nvPr/>
        </p:nvPicPr>
        <p:blipFill rotWithShape="1">
          <a:blip r:embed="rId6"/>
          <a:srcRect t="11349"/>
          <a:stretch/>
        </p:blipFill>
        <p:spPr>
          <a:xfrm>
            <a:off x="4571673" y="3640551"/>
            <a:ext cx="3986525" cy="2149334"/>
          </a:xfrm>
          <a:prstGeom prst="rect">
            <a:avLst/>
          </a:prstGeom>
        </p:spPr>
      </p:pic>
      <p:grpSp>
        <p:nvGrpSpPr>
          <p:cNvPr id="30" name="Group 29">
            <a:extLst>
              <a:ext uri="{FF2B5EF4-FFF2-40B4-BE49-F238E27FC236}">
                <a16:creationId xmlns:a16="http://schemas.microsoft.com/office/drawing/2014/main" id="{B2289635-88E9-4344-AB76-C014313C18F5}"/>
              </a:ext>
            </a:extLst>
          </p:cNvPr>
          <p:cNvGrpSpPr/>
          <p:nvPr/>
        </p:nvGrpSpPr>
        <p:grpSpPr>
          <a:xfrm>
            <a:off x="546725" y="3276920"/>
            <a:ext cx="5623765" cy="2535461"/>
            <a:chOff x="865109" y="3306899"/>
            <a:chExt cx="7498353" cy="3380615"/>
          </a:xfrm>
        </p:grpSpPr>
        <p:sp>
          <p:nvSpPr>
            <p:cNvPr id="10" name="Rectangle 9">
              <a:extLst>
                <a:ext uri="{FF2B5EF4-FFF2-40B4-BE49-F238E27FC236}">
                  <a16:creationId xmlns:a16="http://schemas.microsoft.com/office/drawing/2014/main" id="{5F7CF631-BF7B-43E7-8FEF-EE6FD16EFE0C}"/>
                </a:ext>
              </a:extLst>
            </p:cNvPr>
            <p:cNvSpPr/>
            <p:nvPr/>
          </p:nvSpPr>
          <p:spPr>
            <a:xfrm>
              <a:off x="904875" y="3352800"/>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D19EB695-F04E-4D27-A757-6E535DC1EC4F}"/>
                </a:ext>
              </a:extLst>
            </p:cNvPr>
            <p:cNvSpPr/>
            <p:nvPr/>
          </p:nvSpPr>
          <p:spPr>
            <a:xfrm>
              <a:off x="1278016" y="3343418"/>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A5DE8C8D-3E88-43FA-BC0A-E5991517C9B5}"/>
                </a:ext>
              </a:extLst>
            </p:cNvPr>
            <p:cNvSpPr/>
            <p:nvPr/>
          </p:nvSpPr>
          <p:spPr>
            <a:xfrm>
              <a:off x="1651157" y="3352800"/>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F098F535-B586-40A1-B8A0-E16D09F016A7}"/>
                </a:ext>
              </a:extLst>
            </p:cNvPr>
            <p:cNvSpPr/>
            <p:nvPr/>
          </p:nvSpPr>
          <p:spPr>
            <a:xfrm>
              <a:off x="2051484" y="3352800"/>
              <a:ext cx="397971"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539A0A70-2B4B-4AD8-8BC5-50785D56176F}"/>
                </a:ext>
              </a:extLst>
            </p:cNvPr>
            <p:cNvSpPr/>
            <p:nvPr/>
          </p:nvSpPr>
          <p:spPr>
            <a:xfrm>
              <a:off x="6818882" y="3316281"/>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3872DE14-95EC-4A6A-ACD2-A7A2C8F8667D}"/>
                </a:ext>
              </a:extLst>
            </p:cNvPr>
            <p:cNvSpPr/>
            <p:nvPr/>
          </p:nvSpPr>
          <p:spPr>
            <a:xfrm>
              <a:off x="7192023" y="3306899"/>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D0DB1706-45CE-4B4F-A8E6-DFF6314BD762}"/>
                </a:ext>
              </a:extLst>
            </p:cNvPr>
            <p:cNvSpPr/>
            <p:nvPr/>
          </p:nvSpPr>
          <p:spPr>
            <a:xfrm>
              <a:off x="7565164" y="3316281"/>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0E666FA1-D965-4583-A997-3BA98B034382}"/>
                </a:ext>
              </a:extLst>
            </p:cNvPr>
            <p:cNvSpPr/>
            <p:nvPr/>
          </p:nvSpPr>
          <p:spPr>
            <a:xfrm>
              <a:off x="7965491" y="3316281"/>
              <a:ext cx="397971"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03A0D96C-6055-48DD-A590-C3E20C1CC858}"/>
                </a:ext>
              </a:extLst>
            </p:cNvPr>
            <p:cNvSpPr/>
            <p:nvPr/>
          </p:nvSpPr>
          <p:spPr>
            <a:xfrm>
              <a:off x="6619896" y="6321897"/>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B012AF9E-3A55-4B34-A4B4-3EB26D976C29}"/>
                </a:ext>
              </a:extLst>
            </p:cNvPr>
            <p:cNvSpPr/>
            <p:nvPr/>
          </p:nvSpPr>
          <p:spPr>
            <a:xfrm>
              <a:off x="6993037" y="6312515"/>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0C34F5EF-0530-4BCA-873B-E5A78EAE6CBD}"/>
                </a:ext>
              </a:extLst>
            </p:cNvPr>
            <p:cNvSpPr/>
            <p:nvPr/>
          </p:nvSpPr>
          <p:spPr>
            <a:xfrm>
              <a:off x="7366178" y="6321897"/>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284FDC45-09BB-4515-9E76-89135509E50B}"/>
                </a:ext>
              </a:extLst>
            </p:cNvPr>
            <p:cNvSpPr/>
            <p:nvPr/>
          </p:nvSpPr>
          <p:spPr>
            <a:xfrm>
              <a:off x="7766505" y="6321897"/>
              <a:ext cx="549491"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BB7A808D-3AD0-4272-8299-515D48CAE565}"/>
                </a:ext>
              </a:extLst>
            </p:cNvPr>
            <p:cNvSpPr/>
            <p:nvPr/>
          </p:nvSpPr>
          <p:spPr>
            <a:xfrm>
              <a:off x="865109" y="6334298"/>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E47BF73F-22E0-4389-9726-2A0DDFB6E6AE}"/>
                </a:ext>
              </a:extLst>
            </p:cNvPr>
            <p:cNvSpPr/>
            <p:nvPr/>
          </p:nvSpPr>
          <p:spPr>
            <a:xfrm>
              <a:off x="1238250" y="6324916"/>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D72DCACF-96CB-4E3D-A06D-C3D47A455F64}"/>
                </a:ext>
              </a:extLst>
            </p:cNvPr>
            <p:cNvSpPr/>
            <p:nvPr/>
          </p:nvSpPr>
          <p:spPr>
            <a:xfrm>
              <a:off x="1611391" y="6334298"/>
              <a:ext cx="333375"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05C285B8-0D7C-46F0-9458-140215DEB2DC}"/>
                </a:ext>
              </a:extLst>
            </p:cNvPr>
            <p:cNvSpPr/>
            <p:nvPr/>
          </p:nvSpPr>
          <p:spPr>
            <a:xfrm>
              <a:off x="2011718" y="6334298"/>
              <a:ext cx="397971" cy="353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1" name="Group 30">
            <a:extLst>
              <a:ext uri="{FF2B5EF4-FFF2-40B4-BE49-F238E27FC236}">
                <a16:creationId xmlns:a16="http://schemas.microsoft.com/office/drawing/2014/main" id="{A1115CD7-B85D-48FE-A363-6A3C08AF0A38}"/>
              </a:ext>
            </a:extLst>
          </p:cNvPr>
          <p:cNvGrpSpPr/>
          <p:nvPr/>
        </p:nvGrpSpPr>
        <p:grpSpPr>
          <a:xfrm>
            <a:off x="1759512" y="3283200"/>
            <a:ext cx="5209445" cy="2529180"/>
            <a:chOff x="2482159" y="3315273"/>
            <a:chExt cx="6945926" cy="3372240"/>
          </a:xfrm>
        </p:grpSpPr>
        <p:sp>
          <p:nvSpPr>
            <p:cNvPr id="26" name="Rectangle 25">
              <a:extLst>
                <a:ext uri="{FF2B5EF4-FFF2-40B4-BE49-F238E27FC236}">
                  <a16:creationId xmlns:a16="http://schemas.microsoft.com/office/drawing/2014/main" id="{7B75B249-0214-43B0-B173-A2A0F2365997}"/>
                </a:ext>
              </a:extLst>
            </p:cNvPr>
            <p:cNvSpPr/>
            <p:nvPr/>
          </p:nvSpPr>
          <p:spPr>
            <a:xfrm>
              <a:off x="2530350" y="3355315"/>
              <a:ext cx="791565" cy="35321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6436BE50-30E6-48A8-887A-E524CFA7210D}"/>
                </a:ext>
              </a:extLst>
            </p:cNvPr>
            <p:cNvSpPr/>
            <p:nvPr/>
          </p:nvSpPr>
          <p:spPr>
            <a:xfrm>
              <a:off x="8493607" y="3315273"/>
              <a:ext cx="934478" cy="35321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4795E651-E71D-4D83-8F80-2D14044DAA05}"/>
                </a:ext>
              </a:extLst>
            </p:cNvPr>
            <p:cNvSpPr/>
            <p:nvPr/>
          </p:nvSpPr>
          <p:spPr>
            <a:xfrm>
              <a:off x="2482159" y="6321896"/>
              <a:ext cx="543973" cy="365617"/>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8FB56F57-6B95-4F03-B93F-51C2D75B44AC}"/>
                </a:ext>
              </a:extLst>
            </p:cNvPr>
            <p:cNvSpPr/>
            <p:nvPr/>
          </p:nvSpPr>
          <p:spPr>
            <a:xfrm>
              <a:off x="8370406" y="6306314"/>
              <a:ext cx="871248" cy="365617"/>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9" name="Group 38">
            <a:extLst>
              <a:ext uri="{FF2B5EF4-FFF2-40B4-BE49-F238E27FC236}">
                <a16:creationId xmlns:a16="http://schemas.microsoft.com/office/drawing/2014/main" id="{321FB404-5D7F-4AB5-88DE-07619FA9C6CB}"/>
              </a:ext>
            </a:extLst>
          </p:cNvPr>
          <p:cNvGrpSpPr/>
          <p:nvPr/>
        </p:nvGrpSpPr>
        <p:grpSpPr>
          <a:xfrm>
            <a:off x="4152817" y="768891"/>
            <a:ext cx="2278188" cy="323165"/>
            <a:chOff x="6284567" y="82336"/>
            <a:chExt cx="3037584" cy="430886"/>
          </a:xfrm>
        </p:grpSpPr>
        <p:sp>
          <p:nvSpPr>
            <p:cNvPr id="40" name="TextBox 39">
              <a:extLst>
                <a:ext uri="{FF2B5EF4-FFF2-40B4-BE49-F238E27FC236}">
                  <a16:creationId xmlns:a16="http://schemas.microsoft.com/office/drawing/2014/main" id="{AE8739D0-3CBB-4D96-8955-42E0E7F58048}"/>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41" name="Rectangle 40">
              <a:extLst>
                <a:ext uri="{FF2B5EF4-FFF2-40B4-BE49-F238E27FC236}">
                  <a16:creationId xmlns:a16="http://schemas.microsoft.com/office/drawing/2014/main" id="{B2C95602-8577-419A-8D57-D0D791CBCE6D}"/>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42" name="Group 41">
            <a:extLst>
              <a:ext uri="{FF2B5EF4-FFF2-40B4-BE49-F238E27FC236}">
                <a16:creationId xmlns:a16="http://schemas.microsoft.com/office/drawing/2014/main" id="{D3D46999-F131-4CB3-A793-AF74CFC2F5A8}"/>
              </a:ext>
            </a:extLst>
          </p:cNvPr>
          <p:cNvGrpSpPr/>
          <p:nvPr/>
        </p:nvGrpSpPr>
        <p:grpSpPr>
          <a:xfrm>
            <a:off x="6674349" y="730046"/>
            <a:ext cx="1883849" cy="355567"/>
            <a:chOff x="8880554" y="182473"/>
            <a:chExt cx="3162508" cy="474089"/>
          </a:xfrm>
        </p:grpSpPr>
        <p:sp>
          <p:nvSpPr>
            <p:cNvPr id="43" name="TextBox 42">
              <a:extLst>
                <a:ext uri="{FF2B5EF4-FFF2-40B4-BE49-F238E27FC236}">
                  <a16:creationId xmlns:a16="http://schemas.microsoft.com/office/drawing/2014/main" id="{1B17E2D8-55C0-46CB-B8E0-B230B5A9BF18}"/>
                </a:ext>
              </a:extLst>
            </p:cNvPr>
            <p:cNvSpPr txBox="1"/>
            <p:nvPr/>
          </p:nvSpPr>
          <p:spPr>
            <a:xfrm>
              <a:off x="8880554" y="225676"/>
              <a:ext cx="3162508" cy="430886"/>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44" name="Rectangle 43">
              <a:extLst>
                <a:ext uri="{FF2B5EF4-FFF2-40B4-BE49-F238E27FC236}">
                  <a16:creationId xmlns:a16="http://schemas.microsoft.com/office/drawing/2014/main" id="{16A477F8-B103-490C-8421-8CF1DFD186C1}"/>
                </a:ext>
              </a:extLst>
            </p:cNvPr>
            <p:cNvSpPr/>
            <p:nvPr/>
          </p:nvSpPr>
          <p:spPr>
            <a:xfrm>
              <a:off x="8981021" y="182473"/>
              <a:ext cx="2839555" cy="468198"/>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Tree>
    <p:extLst>
      <p:ext uri="{BB962C8B-B14F-4D97-AF65-F5344CB8AC3E}">
        <p14:creationId xmlns:p14="http://schemas.microsoft.com/office/powerpoint/2010/main" val="305847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357D8-095A-4C9C-8A0E-F2F519F1BEBF}"/>
              </a:ext>
            </a:extLst>
          </p:cNvPr>
          <p:cNvPicPr>
            <a:picLocks noChangeAspect="1"/>
          </p:cNvPicPr>
          <p:nvPr/>
        </p:nvPicPr>
        <p:blipFill>
          <a:blip r:embed="rId3"/>
          <a:stretch>
            <a:fillRect/>
          </a:stretch>
        </p:blipFill>
        <p:spPr>
          <a:xfrm>
            <a:off x="208581" y="1356810"/>
            <a:ext cx="3857532" cy="2331391"/>
          </a:xfrm>
          <a:prstGeom prst="rect">
            <a:avLst/>
          </a:prstGeom>
        </p:spPr>
      </p:pic>
      <p:pic>
        <p:nvPicPr>
          <p:cNvPr id="3" name="Picture 2">
            <a:extLst>
              <a:ext uri="{FF2B5EF4-FFF2-40B4-BE49-F238E27FC236}">
                <a16:creationId xmlns:a16="http://schemas.microsoft.com/office/drawing/2014/main" id="{C103A59C-F0E5-4D82-94DC-A80FBF73BC7C}"/>
              </a:ext>
            </a:extLst>
          </p:cNvPr>
          <p:cNvPicPr>
            <a:picLocks noChangeAspect="1"/>
          </p:cNvPicPr>
          <p:nvPr/>
        </p:nvPicPr>
        <p:blipFill>
          <a:blip r:embed="rId4"/>
          <a:stretch>
            <a:fillRect/>
          </a:stretch>
        </p:blipFill>
        <p:spPr>
          <a:xfrm>
            <a:off x="4380634" y="1301597"/>
            <a:ext cx="4088245" cy="2452947"/>
          </a:xfrm>
          <a:prstGeom prst="rect">
            <a:avLst/>
          </a:prstGeom>
        </p:spPr>
      </p:pic>
      <p:sp>
        <p:nvSpPr>
          <p:cNvPr id="4" name="TextBox 3">
            <a:extLst>
              <a:ext uri="{FF2B5EF4-FFF2-40B4-BE49-F238E27FC236}">
                <a16:creationId xmlns:a16="http://schemas.microsoft.com/office/drawing/2014/main" id="{60B3031B-A191-4099-801B-9E62911BBB7B}"/>
              </a:ext>
            </a:extLst>
          </p:cNvPr>
          <p:cNvSpPr txBox="1"/>
          <p:nvPr/>
        </p:nvSpPr>
        <p:spPr>
          <a:xfrm>
            <a:off x="120603" y="156881"/>
            <a:ext cx="4121641" cy="461665"/>
          </a:xfrm>
          <a:prstGeom prst="rect">
            <a:avLst/>
          </a:prstGeom>
          <a:noFill/>
        </p:spPr>
        <p:txBody>
          <a:bodyPr wrap="none" rtlCol="0">
            <a:spAutoFit/>
          </a:bodyPr>
          <a:lstStyle/>
          <a:p>
            <a:r>
              <a:rPr lang="en-US" sz="2400" dirty="0">
                <a:latin typeface="Lucida Sans" panose="020B0602030504020204" pitchFamily="34" charset="0"/>
              </a:rPr>
              <a:t>Level D: Late Kindergarten</a:t>
            </a:r>
          </a:p>
        </p:txBody>
      </p:sp>
      <p:pic>
        <p:nvPicPr>
          <p:cNvPr id="5" name="Picture 4">
            <a:extLst>
              <a:ext uri="{FF2B5EF4-FFF2-40B4-BE49-F238E27FC236}">
                <a16:creationId xmlns:a16="http://schemas.microsoft.com/office/drawing/2014/main" id="{253E7CD2-C45B-4242-9AA4-EE204B7CB8BF}"/>
              </a:ext>
            </a:extLst>
          </p:cNvPr>
          <p:cNvPicPr>
            <a:picLocks noChangeAspect="1"/>
          </p:cNvPicPr>
          <p:nvPr/>
        </p:nvPicPr>
        <p:blipFill rotWithShape="1">
          <a:blip r:embed="rId5"/>
          <a:srcRect t="7987"/>
          <a:stretch/>
        </p:blipFill>
        <p:spPr>
          <a:xfrm>
            <a:off x="227491" y="3754544"/>
            <a:ext cx="3838622" cy="2089547"/>
          </a:xfrm>
          <a:prstGeom prst="rect">
            <a:avLst/>
          </a:prstGeom>
        </p:spPr>
      </p:pic>
      <p:pic>
        <p:nvPicPr>
          <p:cNvPr id="6" name="Picture 5">
            <a:extLst>
              <a:ext uri="{FF2B5EF4-FFF2-40B4-BE49-F238E27FC236}">
                <a16:creationId xmlns:a16="http://schemas.microsoft.com/office/drawing/2014/main" id="{8DD958E6-4E4A-4ECB-8F24-85462DD950A5}"/>
              </a:ext>
            </a:extLst>
          </p:cNvPr>
          <p:cNvPicPr>
            <a:picLocks noChangeAspect="1"/>
          </p:cNvPicPr>
          <p:nvPr/>
        </p:nvPicPr>
        <p:blipFill>
          <a:blip r:embed="rId6"/>
          <a:stretch>
            <a:fillRect/>
          </a:stretch>
        </p:blipFill>
        <p:spPr>
          <a:xfrm>
            <a:off x="4450774" y="3682578"/>
            <a:ext cx="3564349" cy="2161513"/>
          </a:xfrm>
          <a:prstGeom prst="rect">
            <a:avLst/>
          </a:prstGeom>
        </p:spPr>
      </p:pic>
      <p:sp>
        <p:nvSpPr>
          <p:cNvPr id="7" name="Rectangle 6">
            <a:extLst>
              <a:ext uri="{FF2B5EF4-FFF2-40B4-BE49-F238E27FC236}">
                <a16:creationId xmlns:a16="http://schemas.microsoft.com/office/drawing/2014/main" id="{4DC25AB2-75E9-4FE3-B88A-66E5C72B04DD}"/>
              </a:ext>
            </a:extLst>
          </p:cNvPr>
          <p:cNvSpPr/>
          <p:nvPr/>
        </p:nvSpPr>
        <p:spPr>
          <a:xfrm>
            <a:off x="584179" y="3417666"/>
            <a:ext cx="322612" cy="26491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17544DCA-51D4-4656-BC0B-18FE3D6C627C}"/>
              </a:ext>
            </a:extLst>
          </p:cNvPr>
          <p:cNvSpPr/>
          <p:nvPr/>
        </p:nvSpPr>
        <p:spPr>
          <a:xfrm>
            <a:off x="645901" y="5397342"/>
            <a:ext cx="199168" cy="20247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98970281-CF9F-4092-A857-159A660145FA}"/>
              </a:ext>
            </a:extLst>
          </p:cNvPr>
          <p:cNvSpPr/>
          <p:nvPr/>
        </p:nvSpPr>
        <p:spPr>
          <a:xfrm>
            <a:off x="645900" y="5634757"/>
            <a:ext cx="199168" cy="20247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FE81702D-4D39-4B38-9B66-0350DE20F343}"/>
              </a:ext>
            </a:extLst>
          </p:cNvPr>
          <p:cNvSpPr/>
          <p:nvPr/>
        </p:nvSpPr>
        <p:spPr>
          <a:xfrm>
            <a:off x="2388427" y="3448884"/>
            <a:ext cx="308302" cy="23369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1686BF7D-9BDE-4DC0-989E-9EFA0560AFB4}"/>
              </a:ext>
            </a:extLst>
          </p:cNvPr>
          <p:cNvSpPr/>
          <p:nvPr/>
        </p:nvSpPr>
        <p:spPr>
          <a:xfrm>
            <a:off x="4759009" y="3259338"/>
            <a:ext cx="214576" cy="2101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1FCC155C-6D97-47B4-85F5-4FECA8D76A32}"/>
              </a:ext>
            </a:extLst>
          </p:cNvPr>
          <p:cNvSpPr/>
          <p:nvPr/>
        </p:nvSpPr>
        <p:spPr>
          <a:xfrm>
            <a:off x="4759008" y="3516992"/>
            <a:ext cx="214576" cy="2101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4A313ACB-DFF4-4CE7-833E-1C1301B641E8}"/>
              </a:ext>
            </a:extLst>
          </p:cNvPr>
          <p:cNvSpPr/>
          <p:nvPr/>
        </p:nvSpPr>
        <p:spPr>
          <a:xfrm>
            <a:off x="4779582" y="5397342"/>
            <a:ext cx="214576" cy="2101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C51A3BAB-F95B-40CA-978D-EA314F1A81BF}"/>
              </a:ext>
            </a:extLst>
          </p:cNvPr>
          <p:cNvSpPr/>
          <p:nvPr/>
        </p:nvSpPr>
        <p:spPr>
          <a:xfrm>
            <a:off x="4786439" y="5641016"/>
            <a:ext cx="214576" cy="2101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8B0C4E68-8D08-4767-88CF-B6C184E9003D}"/>
              </a:ext>
            </a:extLst>
          </p:cNvPr>
          <p:cNvSpPr/>
          <p:nvPr/>
        </p:nvSpPr>
        <p:spPr>
          <a:xfrm>
            <a:off x="5954279" y="3281529"/>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69EE0551-04EA-4DA7-AC85-AD604AD9AC25}"/>
              </a:ext>
            </a:extLst>
          </p:cNvPr>
          <p:cNvSpPr/>
          <p:nvPr/>
        </p:nvSpPr>
        <p:spPr>
          <a:xfrm>
            <a:off x="5834265" y="3516993"/>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0BC2CA68-6E63-4BDA-ACB5-0BA3638DDD3A}"/>
              </a:ext>
            </a:extLst>
          </p:cNvPr>
          <p:cNvSpPr/>
          <p:nvPr/>
        </p:nvSpPr>
        <p:spPr>
          <a:xfrm>
            <a:off x="5714484" y="5444739"/>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27A7ACD0-968A-4B53-9A13-D08779C8DF85}"/>
              </a:ext>
            </a:extLst>
          </p:cNvPr>
          <p:cNvSpPr/>
          <p:nvPr/>
        </p:nvSpPr>
        <p:spPr>
          <a:xfrm>
            <a:off x="5728434" y="5649303"/>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5D94E55D-8491-4092-93BD-BA5CD7B99E00}"/>
              </a:ext>
            </a:extLst>
          </p:cNvPr>
          <p:cNvSpPr/>
          <p:nvPr/>
        </p:nvSpPr>
        <p:spPr>
          <a:xfrm>
            <a:off x="1618026" y="5419533"/>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A0857E3F-3251-4046-9E53-459852C69B92}"/>
              </a:ext>
            </a:extLst>
          </p:cNvPr>
          <p:cNvSpPr/>
          <p:nvPr/>
        </p:nvSpPr>
        <p:spPr>
          <a:xfrm>
            <a:off x="1631977" y="5624097"/>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C568AD28-FA21-4E61-960B-B82506833690}"/>
              </a:ext>
            </a:extLst>
          </p:cNvPr>
          <p:cNvSpPr/>
          <p:nvPr/>
        </p:nvSpPr>
        <p:spPr>
          <a:xfrm>
            <a:off x="5378818" y="5436167"/>
            <a:ext cx="308610" cy="1879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1886095A-6707-4387-943A-2A34D2ACE8D8}"/>
              </a:ext>
            </a:extLst>
          </p:cNvPr>
          <p:cNvSpPr/>
          <p:nvPr/>
        </p:nvSpPr>
        <p:spPr>
          <a:xfrm>
            <a:off x="1253773" y="5436166"/>
            <a:ext cx="155462" cy="18793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5C99026A-E24F-4CE5-8564-301F5493636F}"/>
              </a:ext>
            </a:extLst>
          </p:cNvPr>
          <p:cNvSpPr/>
          <p:nvPr/>
        </p:nvSpPr>
        <p:spPr>
          <a:xfrm>
            <a:off x="1450894" y="5444738"/>
            <a:ext cx="155462" cy="18793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4E387724-BA15-455C-B7D9-39301FB72D69}"/>
              </a:ext>
            </a:extLst>
          </p:cNvPr>
          <p:cNvSpPr/>
          <p:nvPr/>
        </p:nvSpPr>
        <p:spPr>
          <a:xfrm>
            <a:off x="5432731" y="3260954"/>
            <a:ext cx="459825" cy="23369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BA78BFA9-2151-4E81-BEED-A5986B5B3126}"/>
              </a:ext>
            </a:extLst>
          </p:cNvPr>
          <p:cNvSpPr/>
          <p:nvPr/>
        </p:nvSpPr>
        <p:spPr>
          <a:xfrm>
            <a:off x="1477826" y="3445134"/>
            <a:ext cx="576804" cy="23369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EB3570E8-FFDD-440B-8164-8BA39C5DBB07}"/>
              </a:ext>
            </a:extLst>
          </p:cNvPr>
          <p:cNvSpPr/>
          <p:nvPr/>
        </p:nvSpPr>
        <p:spPr>
          <a:xfrm>
            <a:off x="6204599" y="3493759"/>
            <a:ext cx="548639" cy="22487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700E3413-B7C7-4911-BDA8-910E380206D3}"/>
              </a:ext>
            </a:extLst>
          </p:cNvPr>
          <p:cNvSpPr/>
          <p:nvPr/>
        </p:nvSpPr>
        <p:spPr>
          <a:xfrm>
            <a:off x="6303090" y="3251959"/>
            <a:ext cx="274320" cy="21749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DA619DCD-48A2-4208-BD21-124280A1BCF1}"/>
              </a:ext>
            </a:extLst>
          </p:cNvPr>
          <p:cNvSpPr/>
          <p:nvPr/>
        </p:nvSpPr>
        <p:spPr>
          <a:xfrm>
            <a:off x="6067438" y="5649303"/>
            <a:ext cx="685799" cy="187930"/>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1B6458CD-974B-4DA2-BC8E-F97ED098F70F}"/>
              </a:ext>
            </a:extLst>
          </p:cNvPr>
          <p:cNvSpPr/>
          <p:nvPr/>
        </p:nvSpPr>
        <p:spPr>
          <a:xfrm>
            <a:off x="1982552" y="5430634"/>
            <a:ext cx="551849" cy="169185"/>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504A59C2-8D9B-4E76-9473-78B6AEFD1DE0}"/>
              </a:ext>
            </a:extLst>
          </p:cNvPr>
          <p:cNvSpPr/>
          <p:nvPr/>
        </p:nvSpPr>
        <p:spPr>
          <a:xfrm>
            <a:off x="1959873" y="5653008"/>
            <a:ext cx="365376" cy="15901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068E96F0-B485-449A-9BE1-362EAF7188DF}"/>
              </a:ext>
            </a:extLst>
          </p:cNvPr>
          <p:cNvSpPr/>
          <p:nvPr/>
        </p:nvSpPr>
        <p:spPr>
          <a:xfrm>
            <a:off x="2770611" y="3445134"/>
            <a:ext cx="515034" cy="23369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a:extLst>
              <a:ext uri="{FF2B5EF4-FFF2-40B4-BE49-F238E27FC236}">
                <a16:creationId xmlns:a16="http://schemas.microsoft.com/office/drawing/2014/main" id="{06E505CA-3E81-458D-BC72-66C6C901A334}"/>
              </a:ext>
            </a:extLst>
          </p:cNvPr>
          <p:cNvSpPr/>
          <p:nvPr/>
        </p:nvSpPr>
        <p:spPr>
          <a:xfrm>
            <a:off x="942691" y="3443370"/>
            <a:ext cx="515034" cy="23369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6" name="Group 35">
            <a:extLst>
              <a:ext uri="{FF2B5EF4-FFF2-40B4-BE49-F238E27FC236}">
                <a16:creationId xmlns:a16="http://schemas.microsoft.com/office/drawing/2014/main" id="{2B6A956C-E452-437A-BE2E-49007715F0CB}"/>
              </a:ext>
            </a:extLst>
          </p:cNvPr>
          <p:cNvGrpSpPr/>
          <p:nvPr/>
        </p:nvGrpSpPr>
        <p:grpSpPr>
          <a:xfrm>
            <a:off x="6478918" y="882550"/>
            <a:ext cx="1925754" cy="323165"/>
            <a:chOff x="8818294" y="210607"/>
            <a:chExt cx="2861185" cy="468198"/>
          </a:xfrm>
        </p:grpSpPr>
        <p:sp>
          <p:nvSpPr>
            <p:cNvPr id="37" name="TextBox 36">
              <a:extLst>
                <a:ext uri="{FF2B5EF4-FFF2-40B4-BE49-F238E27FC236}">
                  <a16:creationId xmlns:a16="http://schemas.microsoft.com/office/drawing/2014/main" id="{AEAD722F-1341-414B-A66A-CC8E2FA1D7BD}"/>
                </a:ext>
              </a:extLst>
            </p:cNvPr>
            <p:cNvSpPr txBox="1"/>
            <p:nvPr/>
          </p:nvSpPr>
          <p:spPr>
            <a:xfrm>
              <a:off x="8880553" y="225676"/>
              <a:ext cx="2798926" cy="430886"/>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38" name="Rectangle 37">
              <a:extLst>
                <a:ext uri="{FF2B5EF4-FFF2-40B4-BE49-F238E27FC236}">
                  <a16:creationId xmlns:a16="http://schemas.microsoft.com/office/drawing/2014/main" id="{6C5DB5C2-4BB7-4E72-8DAC-46725D127A8A}"/>
                </a:ext>
              </a:extLst>
            </p:cNvPr>
            <p:cNvSpPr/>
            <p:nvPr/>
          </p:nvSpPr>
          <p:spPr>
            <a:xfrm>
              <a:off x="8818294" y="210607"/>
              <a:ext cx="2839554" cy="468198"/>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39" name="Group 38">
            <a:extLst>
              <a:ext uri="{FF2B5EF4-FFF2-40B4-BE49-F238E27FC236}">
                <a16:creationId xmlns:a16="http://schemas.microsoft.com/office/drawing/2014/main" id="{8265AF72-BD4F-40A6-AC7C-1D8761A295D4}"/>
              </a:ext>
            </a:extLst>
          </p:cNvPr>
          <p:cNvGrpSpPr/>
          <p:nvPr/>
        </p:nvGrpSpPr>
        <p:grpSpPr>
          <a:xfrm>
            <a:off x="4129438" y="871872"/>
            <a:ext cx="2278188" cy="323165"/>
            <a:chOff x="6284567" y="82336"/>
            <a:chExt cx="3037584" cy="430886"/>
          </a:xfrm>
        </p:grpSpPr>
        <p:sp>
          <p:nvSpPr>
            <p:cNvPr id="40" name="TextBox 39">
              <a:extLst>
                <a:ext uri="{FF2B5EF4-FFF2-40B4-BE49-F238E27FC236}">
                  <a16:creationId xmlns:a16="http://schemas.microsoft.com/office/drawing/2014/main" id="{56C15B00-B9B9-41C0-B92A-311228771028}"/>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41" name="Rectangle 40">
              <a:extLst>
                <a:ext uri="{FF2B5EF4-FFF2-40B4-BE49-F238E27FC236}">
                  <a16:creationId xmlns:a16="http://schemas.microsoft.com/office/drawing/2014/main" id="{25848B2F-A95F-4214-9B70-63254CE9643D}"/>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1530254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CDF524-4FA6-483A-A434-49BB8F59EDF1}"/>
              </a:ext>
            </a:extLst>
          </p:cNvPr>
          <p:cNvSpPr txBox="1"/>
          <p:nvPr/>
        </p:nvSpPr>
        <p:spPr>
          <a:xfrm>
            <a:off x="298184" y="145312"/>
            <a:ext cx="3756156" cy="461665"/>
          </a:xfrm>
          <a:prstGeom prst="rect">
            <a:avLst/>
          </a:prstGeom>
          <a:noFill/>
        </p:spPr>
        <p:txBody>
          <a:bodyPr wrap="none" rtlCol="0">
            <a:spAutoFit/>
          </a:bodyPr>
          <a:lstStyle/>
          <a:p>
            <a:r>
              <a:rPr lang="en-US" sz="2400" dirty="0">
                <a:latin typeface="Lucida Sans" panose="020B0602030504020204" pitchFamily="34" charset="0"/>
              </a:rPr>
              <a:t>Level F: Early 1st Grade </a:t>
            </a:r>
          </a:p>
        </p:txBody>
      </p:sp>
      <p:pic>
        <p:nvPicPr>
          <p:cNvPr id="6" name="Picture 5">
            <a:extLst>
              <a:ext uri="{FF2B5EF4-FFF2-40B4-BE49-F238E27FC236}">
                <a16:creationId xmlns:a16="http://schemas.microsoft.com/office/drawing/2014/main" id="{726FC766-6FE0-402A-B943-9CEEAA3F1F14}"/>
              </a:ext>
            </a:extLst>
          </p:cNvPr>
          <p:cNvPicPr>
            <a:picLocks noChangeAspect="1"/>
          </p:cNvPicPr>
          <p:nvPr/>
        </p:nvPicPr>
        <p:blipFill rotWithShape="1">
          <a:blip r:embed="rId3"/>
          <a:srcRect l="252" t="11832" r="-252" b="-3250"/>
          <a:stretch/>
        </p:blipFill>
        <p:spPr>
          <a:xfrm>
            <a:off x="174301" y="1788620"/>
            <a:ext cx="2840316" cy="4019403"/>
          </a:xfrm>
          <a:prstGeom prst="rect">
            <a:avLst/>
          </a:prstGeom>
        </p:spPr>
      </p:pic>
      <p:pic>
        <p:nvPicPr>
          <p:cNvPr id="7" name="Picture 6">
            <a:extLst>
              <a:ext uri="{FF2B5EF4-FFF2-40B4-BE49-F238E27FC236}">
                <a16:creationId xmlns:a16="http://schemas.microsoft.com/office/drawing/2014/main" id="{D170206C-573E-410C-9ADF-5E7F83415121}"/>
              </a:ext>
            </a:extLst>
          </p:cNvPr>
          <p:cNvPicPr>
            <a:picLocks noChangeAspect="1"/>
          </p:cNvPicPr>
          <p:nvPr/>
        </p:nvPicPr>
        <p:blipFill rotWithShape="1">
          <a:blip r:embed="rId4"/>
          <a:srcRect l="476" t="15938" r="-476" b="-2835"/>
          <a:stretch/>
        </p:blipFill>
        <p:spPr>
          <a:xfrm>
            <a:off x="2934030" y="1788620"/>
            <a:ext cx="2953940" cy="4089397"/>
          </a:xfrm>
          <a:prstGeom prst="rect">
            <a:avLst/>
          </a:prstGeom>
        </p:spPr>
      </p:pic>
      <p:pic>
        <p:nvPicPr>
          <p:cNvPr id="8" name="Picture 7">
            <a:extLst>
              <a:ext uri="{FF2B5EF4-FFF2-40B4-BE49-F238E27FC236}">
                <a16:creationId xmlns:a16="http://schemas.microsoft.com/office/drawing/2014/main" id="{B8071447-8E3E-44B9-B9FA-4315C9FD70F8}"/>
              </a:ext>
            </a:extLst>
          </p:cNvPr>
          <p:cNvPicPr>
            <a:picLocks noChangeAspect="1"/>
          </p:cNvPicPr>
          <p:nvPr/>
        </p:nvPicPr>
        <p:blipFill rotWithShape="1">
          <a:blip r:embed="rId5"/>
          <a:srcRect t="20865"/>
          <a:stretch/>
        </p:blipFill>
        <p:spPr>
          <a:xfrm>
            <a:off x="5774346" y="1788620"/>
            <a:ext cx="3029594" cy="3748266"/>
          </a:xfrm>
          <a:prstGeom prst="rect">
            <a:avLst/>
          </a:prstGeom>
        </p:spPr>
      </p:pic>
      <p:sp>
        <p:nvSpPr>
          <p:cNvPr id="9" name="Rectangle 8">
            <a:extLst>
              <a:ext uri="{FF2B5EF4-FFF2-40B4-BE49-F238E27FC236}">
                <a16:creationId xmlns:a16="http://schemas.microsoft.com/office/drawing/2014/main" id="{D784664D-B850-4911-8A73-1DC431DF3540}"/>
              </a:ext>
            </a:extLst>
          </p:cNvPr>
          <p:cNvSpPr/>
          <p:nvPr/>
        </p:nvSpPr>
        <p:spPr>
          <a:xfrm>
            <a:off x="753665" y="4870246"/>
            <a:ext cx="276298" cy="2145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02E2334D-0AD5-4103-9732-AE5E3D7C4D49}"/>
              </a:ext>
            </a:extLst>
          </p:cNvPr>
          <p:cNvSpPr/>
          <p:nvPr/>
        </p:nvSpPr>
        <p:spPr>
          <a:xfrm>
            <a:off x="291893" y="5149138"/>
            <a:ext cx="276298" cy="2145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C2DF3FF3-8F1A-4563-87AD-F01DBC48A2BB}"/>
              </a:ext>
            </a:extLst>
          </p:cNvPr>
          <p:cNvSpPr/>
          <p:nvPr/>
        </p:nvSpPr>
        <p:spPr>
          <a:xfrm>
            <a:off x="615516" y="5149138"/>
            <a:ext cx="229281" cy="26479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D17CF98D-E2E3-44A0-8C53-5621FED6460D}"/>
              </a:ext>
            </a:extLst>
          </p:cNvPr>
          <p:cNvSpPr/>
          <p:nvPr/>
        </p:nvSpPr>
        <p:spPr>
          <a:xfrm>
            <a:off x="266553" y="5404490"/>
            <a:ext cx="348963" cy="26479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F90EBD85-7EB4-4D08-9386-CE1CC70F1D0D}"/>
              </a:ext>
            </a:extLst>
          </p:cNvPr>
          <p:cNvSpPr/>
          <p:nvPr/>
        </p:nvSpPr>
        <p:spPr>
          <a:xfrm>
            <a:off x="1701216" y="5404490"/>
            <a:ext cx="487748" cy="26479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CA0BD60C-DE41-4725-B61A-42E7FF6FF61C}"/>
              </a:ext>
            </a:extLst>
          </p:cNvPr>
          <p:cNvSpPr/>
          <p:nvPr/>
        </p:nvSpPr>
        <p:spPr>
          <a:xfrm>
            <a:off x="3545817" y="4870246"/>
            <a:ext cx="378221" cy="2145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6D7C9165-0E4C-4F83-99B1-293AE4C086FD}"/>
              </a:ext>
            </a:extLst>
          </p:cNvPr>
          <p:cNvSpPr/>
          <p:nvPr/>
        </p:nvSpPr>
        <p:spPr>
          <a:xfrm>
            <a:off x="3958328" y="4893490"/>
            <a:ext cx="192024" cy="19125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F2A7DDD5-E83D-4BFE-BEF6-7CE2D6A24D40}"/>
              </a:ext>
            </a:extLst>
          </p:cNvPr>
          <p:cNvSpPr/>
          <p:nvPr/>
        </p:nvSpPr>
        <p:spPr>
          <a:xfrm>
            <a:off x="4630288" y="4893490"/>
            <a:ext cx="192024" cy="19125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30A942DC-AFAF-4B69-AF25-9F5852699BE9}"/>
              </a:ext>
            </a:extLst>
          </p:cNvPr>
          <p:cNvSpPr/>
          <p:nvPr/>
        </p:nvSpPr>
        <p:spPr>
          <a:xfrm>
            <a:off x="3080711" y="5149138"/>
            <a:ext cx="354547" cy="2145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B81C8E32-01AE-4A80-BD3B-9C9DC16C0962}"/>
              </a:ext>
            </a:extLst>
          </p:cNvPr>
          <p:cNvSpPr/>
          <p:nvPr/>
        </p:nvSpPr>
        <p:spPr>
          <a:xfrm>
            <a:off x="3973943" y="5149138"/>
            <a:ext cx="327286" cy="2145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33DE140B-F05C-49BD-9F70-20C28D17BB1B}"/>
              </a:ext>
            </a:extLst>
          </p:cNvPr>
          <p:cNvSpPr/>
          <p:nvPr/>
        </p:nvSpPr>
        <p:spPr>
          <a:xfrm>
            <a:off x="3094340" y="5413930"/>
            <a:ext cx="180325" cy="25535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829BDE17-C93B-46A2-B040-9206D0708AA8}"/>
              </a:ext>
            </a:extLst>
          </p:cNvPr>
          <p:cNvSpPr/>
          <p:nvPr/>
        </p:nvSpPr>
        <p:spPr>
          <a:xfrm>
            <a:off x="3313954" y="5393588"/>
            <a:ext cx="290571" cy="27569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78774E70-CAB1-42CA-AA59-54016F993366}"/>
              </a:ext>
            </a:extLst>
          </p:cNvPr>
          <p:cNvSpPr/>
          <p:nvPr/>
        </p:nvSpPr>
        <p:spPr>
          <a:xfrm>
            <a:off x="6415125" y="4888238"/>
            <a:ext cx="341267" cy="27569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9B997EAE-A636-45E6-AB0B-A5BBCFB0376B}"/>
              </a:ext>
            </a:extLst>
          </p:cNvPr>
          <p:cNvSpPr/>
          <p:nvPr/>
        </p:nvSpPr>
        <p:spPr>
          <a:xfrm>
            <a:off x="6819430" y="4908811"/>
            <a:ext cx="15213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Rectangle 22">
            <a:extLst>
              <a:ext uri="{FF2B5EF4-FFF2-40B4-BE49-F238E27FC236}">
                <a16:creationId xmlns:a16="http://schemas.microsoft.com/office/drawing/2014/main" id="{DA2713C8-1234-41B8-884B-93CB2B6B7E14}"/>
              </a:ext>
            </a:extLst>
          </p:cNvPr>
          <p:cNvSpPr/>
          <p:nvPr/>
        </p:nvSpPr>
        <p:spPr>
          <a:xfrm>
            <a:off x="7538290" y="4918339"/>
            <a:ext cx="15213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Rectangle 23">
            <a:extLst>
              <a:ext uri="{FF2B5EF4-FFF2-40B4-BE49-F238E27FC236}">
                <a16:creationId xmlns:a16="http://schemas.microsoft.com/office/drawing/2014/main" id="{B7A16008-7B83-4293-9712-355A4108DD25}"/>
              </a:ext>
            </a:extLst>
          </p:cNvPr>
          <p:cNvSpPr/>
          <p:nvPr/>
        </p:nvSpPr>
        <p:spPr>
          <a:xfrm>
            <a:off x="7684753" y="5181912"/>
            <a:ext cx="15213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Rectangle 24">
            <a:extLst>
              <a:ext uri="{FF2B5EF4-FFF2-40B4-BE49-F238E27FC236}">
                <a16:creationId xmlns:a16="http://schemas.microsoft.com/office/drawing/2014/main" id="{DFD395C3-8AE3-4FE2-AB06-029259AF4D8C}"/>
              </a:ext>
            </a:extLst>
          </p:cNvPr>
          <p:cNvSpPr/>
          <p:nvPr/>
        </p:nvSpPr>
        <p:spPr>
          <a:xfrm>
            <a:off x="7882014" y="5181912"/>
            <a:ext cx="32447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6" name="Rectangle 25">
            <a:extLst>
              <a:ext uri="{FF2B5EF4-FFF2-40B4-BE49-F238E27FC236}">
                <a16:creationId xmlns:a16="http://schemas.microsoft.com/office/drawing/2014/main" id="{DC2CE165-A138-4CAC-A277-509EA3EBDCA5}"/>
              </a:ext>
            </a:extLst>
          </p:cNvPr>
          <p:cNvSpPr/>
          <p:nvPr/>
        </p:nvSpPr>
        <p:spPr>
          <a:xfrm>
            <a:off x="6840004" y="5190010"/>
            <a:ext cx="32447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Rectangle 26">
            <a:extLst>
              <a:ext uri="{FF2B5EF4-FFF2-40B4-BE49-F238E27FC236}">
                <a16:creationId xmlns:a16="http://schemas.microsoft.com/office/drawing/2014/main" id="{0EA39449-68D8-45FE-A375-BCF794EEF402}"/>
              </a:ext>
            </a:extLst>
          </p:cNvPr>
          <p:cNvSpPr/>
          <p:nvPr/>
        </p:nvSpPr>
        <p:spPr>
          <a:xfrm>
            <a:off x="5925222" y="5190009"/>
            <a:ext cx="324470" cy="26090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2" name="Rectangle 31">
            <a:extLst>
              <a:ext uri="{FF2B5EF4-FFF2-40B4-BE49-F238E27FC236}">
                <a16:creationId xmlns:a16="http://schemas.microsoft.com/office/drawing/2014/main" id="{1E8114A8-54F8-48A4-896A-7972EC9BBAC5}"/>
              </a:ext>
            </a:extLst>
          </p:cNvPr>
          <p:cNvSpPr/>
          <p:nvPr/>
        </p:nvSpPr>
        <p:spPr>
          <a:xfrm>
            <a:off x="1069329" y="4870246"/>
            <a:ext cx="588005" cy="27889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a:extLst>
              <a:ext uri="{FF2B5EF4-FFF2-40B4-BE49-F238E27FC236}">
                <a16:creationId xmlns:a16="http://schemas.microsoft.com/office/drawing/2014/main" id="{961D643E-5BD2-4ED9-9B1E-5CC70248AEC5}"/>
              </a:ext>
            </a:extLst>
          </p:cNvPr>
          <p:cNvSpPr/>
          <p:nvPr/>
        </p:nvSpPr>
        <p:spPr>
          <a:xfrm>
            <a:off x="7714837" y="4904809"/>
            <a:ext cx="588005" cy="27889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7" name="Group 36">
            <a:extLst>
              <a:ext uri="{FF2B5EF4-FFF2-40B4-BE49-F238E27FC236}">
                <a16:creationId xmlns:a16="http://schemas.microsoft.com/office/drawing/2014/main" id="{B00EC9A2-92EF-48A4-BD5E-81F13ECA4193}"/>
              </a:ext>
            </a:extLst>
          </p:cNvPr>
          <p:cNvGrpSpPr/>
          <p:nvPr/>
        </p:nvGrpSpPr>
        <p:grpSpPr>
          <a:xfrm>
            <a:off x="6477332" y="1081198"/>
            <a:ext cx="1987490" cy="334467"/>
            <a:chOff x="8726569" y="210607"/>
            <a:chExt cx="2952910" cy="445956"/>
          </a:xfrm>
        </p:grpSpPr>
        <p:sp>
          <p:nvSpPr>
            <p:cNvPr id="38" name="TextBox 37">
              <a:extLst>
                <a:ext uri="{FF2B5EF4-FFF2-40B4-BE49-F238E27FC236}">
                  <a16:creationId xmlns:a16="http://schemas.microsoft.com/office/drawing/2014/main" id="{38D0B3C3-C8D0-4C40-845E-4F07FBE3113C}"/>
                </a:ext>
              </a:extLst>
            </p:cNvPr>
            <p:cNvSpPr txBox="1"/>
            <p:nvPr/>
          </p:nvSpPr>
          <p:spPr>
            <a:xfrm>
              <a:off x="8880553" y="225676"/>
              <a:ext cx="2798926" cy="430887"/>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39" name="Rectangle 38">
              <a:extLst>
                <a:ext uri="{FF2B5EF4-FFF2-40B4-BE49-F238E27FC236}">
                  <a16:creationId xmlns:a16="http://schemas.microsoft.com/office/drawing/2014/main" id="{5E250B88-9D52-4434-AD66-5981D7ABB383}"/>
                </a:ext>
              </a:extLst>
            </p:cNvPr>
            <p:cNvSpPr/>
            <p:nvPr/>
          </p:nvSpPr>
          <p:spPr>
            <a:xfrm>
              <a:off x="8726569" y="210607"/>
              <a:ext cx="2839555" cy="41517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34" name="Group 33">
            <a:extLst>
              <a:ext uri="{FF2B5EF4-FFF2-40B4-BE49-F238E27FC236}">
                <a16:creationId xmlns:a16="http://schemas.microsoft.com/office/drawing/2014/main" id="{07D0FA4A-5728-464F-8B2A-83C65BB72EC6}"/>
              </a:ext>
            </a:extLst>
          </p:cNvPr>
          <p:cNvGrpSpPr/>
          <p:nvPr/>
        </p:nvGrpSpPr>
        <p:grpSpPr>
          <a:xfrm>
            <a:off x="4054340" y="1069417"/>
            <a:ext cx="2278188" cy="323165"/>
            <a:chOff x="6284567" y="82336"/>
            <a:chExt cx="3037584" cy="430886"/>
          </a:xfrm>
        </p:grpSpPr>
        <p:sp>
          <p:nvSpPr>
            <p:cNvPr id="35" name="TextBox 34">
              <a:extLst>
                <a:ext uri="{FF2B5EF4-FFF2-40B4-BE49-F238E27FC236}">
                  <a16:creationId xmlns:a16="http://schemas.microsoft.com/office/drawing/2014/main" id="{FC5B1505-DE64-4139-AE7C-E0B00A498263}"/>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36" name="Rectangle 35">
              <a:extLst>
                <a:ext uri="{FF2B5EF4-FFF2-40B4-BE49-F238E27FC236}">
                  <a16:creationId xmlns:a16="http://schemas.microsoft.com/office/drawing/2014/main" id="{EEBA51A2-8474-4D3F-884D-67DDDC4A1111}"/>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3292460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1FF21-EDFE-48DD-A883-F8CB36255FE2}"/>
              </a:ext>
            </a:extLst>
          </p:cNvPr>
          <p:cNvPicPr>
            <a:picLocks noChangeAspect="1"/>
          </p:cNvPicPr>
          <p:nvPr/>
        </p:nvPicPr>
        <p:blipFill rotWithShape="1">
          <a:blip r:embed="rId3"/>
          <a:srcRect l="2311" t="23002" r="-2311" b="-4736"/>
          <a:stretch/>
        </p:blipFill>
        <p:spPr>
          <a:xfrm>
            <a:off x="1119485" y="1584607"/>
            <a:ext cx="3400425" cy="4192328"/>
          </a:xfrm>
          <a:prstGeom prst="rect">
            <a:avLst/>
          </a:prstGeom>
        </p:spPr>
      </p:pic>
      <p:pic>
        <p:nvPicPr>
          <p:cNvPr id="3" name="Picture 2">
            <a:extLst>
              <a:ext uri="{FF2B5EF4-FFF2-40B4-BE49-F238E27FC236}">
                <a16:creationId xmlns:a16="http://schemas.microsoft.com/office/drawing/2014/main" id="{622288DA-31E6-4C14-906B-12F7C6D71A70}"/>
              </a:ext>
            </a:extLst>
          </p:cNvPr>
          <p:cNvPicPr>
            <a:picLocks noChangeAspect="1"/>
          </p:cNvPicPr>
          <p:nvPr/>
        </p:nvPicPr>
        <p:blipFill rotWithShape="1">
          <a:blip r:embed="rId4"/>
          <a:srcRect t="8406"/>
          <a:stretch/>
        </p:blipFill>
        <p:spPr>
          <a:xfrm>
            <a:off x="4348461" y="1584607"/>
            <a:ext cx="3055999" cy="4592378"/>
          </a:xfrm>
          <a:prstGeom prst="rect">
            <a:avLst/>
          </a:prstGeom>
        </p:spPr>
      </p:pic>
      <p:sp>
        <p:nvSpPr>
          <p:cNvPr id="4" name="TextBox 3">
            <a:extLst>
              <a:ext uri="{FF2B5EF4-FFF2-40B4-BE49-F238E27FC236}">
                <a16:creationId xmlns:a16="http://schemas.microsoft.com/office/drawing/2014/main" id="{91E5E9B5-FC62-4F44-ACDF-7289D6AD5C1C}"/>
              </a:ext>
            </a:extLst>
          </p:cNvPr>
          <p:cNvSpPr txBox="1"/>
          <p:nvPr/>
        </p:nvSpPr>
        <p:spPr>
          <a:xfrm>
            <a:off x="656425" y="327496"/>
            <a:ext cx="3692036" cy="461665"/>
          </a:xfrm>
          <a:prstGeom prst="rect">
            <a:avLst/>
          </a:prstGeom>
          <a:noFill/>
        </p:spPr>
        <p:txBody>
          <a:bodyPr wrap="none" rtlCol="0">
            <a:spAutoFit/>
          </a:bodyPr>
          <a:lstStyle/>
          <a:p>
            <a:r>
              <a:rPr lang="en-US" sz="2400" dirty="0">
                <a:latin typeface="Lucida Sans" panose="020B0602030504020204" pitchFamily="34" charset="0"/>
              </a:rPr>
              <a:t>Level J: Late 1st Grade </a:t>
            </a:r>
          </a:p>
        </p:txBody>
      </p:sp>
      <p:sp>
        <p:nvSpPr>
          <p:cNvPr id="5" name="Rectangle 4">
            <a:extLst>
              <a:ext uri="{FF2B5EF4-FFF2-40B4-BE49-F238E27FC236}">
                <a16:creationId xmlns:a16="http://schemas.microsoft.com/office/drawing/2014/main" id="{4E3C810F-16B8-443B-856B-693DE10A8620}"/>
              </a:ext>
            </a:extLst>
          </p:cNvPr>
          <p:cNvSpPr/>
          <p:nvPr/>
        </p:nvSpPr>
        <p:spPr>
          <a:xfrm>
            <a:off x="2240212" y="4131507"/>
            <a:ext cx="261635" cy="22821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F4824C8A-6BE7-446E-AEB4-C5E39113DF6F}"/>
              </a:ext>
            </a:extLst>
          </p:cNvPr>
          <p:cNvSpPr/>
          <p:nvPr/>
        </p:nvSpPr>
        <p:spPr>
          <a:xfrm>
            <a:off x="1387534" y="4387155"/>
            <a:ext cx="339359"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4D1651F5-2B96-4E04-BB83-4C2279C18738}"/>
              </a:ext>
            </a:extLst>
          </p:cNvPr>
          <p:cNvSpPr/>
          <p:nvPr/>
        </p:nvSpPr>
        <p:spPr>
          <a:xfrm>
            <a:off x="1777611" y="4387155"/>
            <a:ext cx="381337"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9C25CB74-938C-4788-ADD5-E553DC6DD294}"/>
              </a:ext>
            </a:extLst>
          </p:cNvPr>
          <p:cNvSpPr/>
          <p:nvPr/>
        </p:nvSpPr>
        <p:spPr>
          <a:xfrm>
            <a:off x="1387534" y="4676980"/>
            <a:ext cx="241047" cy="1839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F9F712CD-91C5-4013-B57B-2B888CF6188C}"/>
              </a:ext>
            </a:extLst>
          </p:cNvPr>
          <p:cNvSpPr/>
          <p:nvPr/>
        </p:nvSpPr>
        <p:spPr>
          <a:xfrm>
            <a:off x="2939122" y="4676980"/>
            <a:ext cx="286245"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FAB0D76B-6884-4A27-9E17-53D82595FE39}"/>
              </a:ext>
            </a:extLst>
          </p:cNvPr>
          <p:cNvSpPr/>
          <p:nvPr/>
        </p:nvSpPr>
        <p:spPr>
          <a:xfrm>
            <a:off x="3276084" y="4676980"/>
            <a:ext cx="163595"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79124B68-14F6-414C-8E27-43A20389FAC8}"/>
              </a:ext>
            </a:extLst>
          </p:cNvPr>
          <p:cNvSpPr/>
          <p:nvPr/>
        </p:nvSpPr>
        <p:spPr>
          <a:xfrm>
            <a:off x="3501111" y="4676980"/>
            <a:ext cx="313615"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0E1F07B3-5641-4E17-9373-7449219AC23D}"/>
              </a:ext>
            </a:extLst>
          </p:cNvPr>
          <p:cNvSpPr/>
          <p:nvPr/>
        </p:nvSpPr>
        <p:spPr>
          <a:xfrm>
            <a:off x="1836953" y="4944442"/>
            <a:ext cx="403259" cy="20309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F85985C8-DD13-4341-BD5C-F72AB746C059}"/>
              </a:ext>
            </a:extLst>
          </p:cNvPr>
          <p:cNvSpPr/>
          <p:nvPr/>
        </p:nvSpPr>
        <p:spPr>
          <a:xfrm>
            <a:off x="1635325" y="5179026"/>
            <a:ext cx="336314" cy="27976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CEC20F65-0EF1-41E6-89AD-B2DBAF259F60}"/>
              </a:ext>
            </a:extLst>
          </p:cNvPr>
          <p:cNvSpPr/>
          <p:nvPr/>
        </p:nvSpPr>
        <p:spPr>
          <a:xfrm>
            <a:off x="5473048" y="3740912"/>
            <a:ext cx="259775" cy="3136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28C50DF0-134C-430C-90C1-85A8F97947BC}"/>
              </a:ext>
            </a:extLst>
          </p:cNvPr>
          <p:cNvSpPr/>
          <p:nvPr/>
        </p:nvSpPr>
        <p:spPr>
          <a:xfrm>
            <a:off x="4570628" y="4054542"/>
            <a:ext cx="401386" cy="21431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FE912732-2280-476C-8E9D-50C24C0ACF6D}"/>
              </a:ext>
            </a:extLst>
          </p:cNvPr>
          <p:cNvSpPr/>
          <p:nvPr/>
        </p:nvSpPr>
        <p:spPr>
          <a:xfrm>
            <a:off x="5027307" y="4054542"/>
            <a:ext cx="191166" cy="21431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597CFE74-5EA7-48EB-B310-B27CB0629934}"/>
              </a:ext>
            </a:extLst>
          </p:cNvPr>
          <p:cNvSpPr/>
          <p:nvPr/>
        </p:nvSpPr>
        <p:spPr>
          <a:xfrm>
            <a:off x="4582442" y="4306573"/>
            <a:ext cx="389571" cy="2516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38239A97-6E35-41F6-A176-97715E35C60D}"/>
              </a:ext>
            </a:extLst>
          </p:cNvPr>
          <p:cNvSpPr/>
          <p:nvPr/>
        </p:nvSpPr>
        <p:spPr>
          <a:xfrm>
            <a:off x="5408149" y="4306573"/>
            <a:ext cx="97600" cy="2516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BE465E7A-A5F5-4C86-8492-D812BFFE9961}"/>
              </a:ext>
            </a:extLst>
          </p:cNvPr>
          <p:cNvSpPr/>
          <p:nvPr/>
        </p:nvSpPr>
        <p:spPr>
          <a:xfrm>
            <a:off x="5548263" y="4306573"/>
            <a:ext cx="125509" cy="2516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7B8BD1DD-956E-4EC7-938C-3AE79C84F689}"/>
              </a:ext>
            </a:extLst>
          </p:cNvPr>
          <p:cNvSpPr/>
          <p:nvPr/>
        </p:nvSpPr>
        <p:spPr>
          <a:xfrm>
            <a:off x="4559910" y="4585177"/>
            <a:ext cx="356477" cy="19802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28AF6EEF-4B12-44D7-9841-5F69F4263CE4}"/>
              </a:ext>
            </a:extLst>
          </p:cNvPr>
          <p:cNvSpPr/>
          <p:nvPr/>
        </p:nvSpPr>
        <p:spPr>
          <a:xfrm>
            <a:off x="4882349" y="5381080"/>
            <a:ext cx="304947" cy="18436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633F04E6-FBE5-4FEF-854C-3EC6348BE388}"/>
              </a:ext>
            </a:extLst>
          </p:cNvPr>
          <p:cNvSpPr/>
          <p:nvPr/>
        </p:nvSpPr>
        <p:spPr>
          <a:xfrm>
            <a:off x="6061577" y="5366610"/>
            <a:ext cx="142733" cy="19883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29C94C31-2505-4824-ABA4-774EBACEC0D8}"/>
              </a:ext>
            </a:extLst>
          </p:cNvPr>
          <p:cNvSpPr/>
          <p:nvPr/>
        </p:nvSpPr>
        <p:spPr>
          <a:xfrm>
            <a:off x="6280015" y="5366609"/>
            <a:ext cx="412100" cy="19883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6DC074BB-32B1-417D-9C8E-372DF2978D27}"/>
              </a:ext>
            </a:extLst>
          </p:cNvPr>
          <p:cNvSpPr/>
          <p:nvPr/>
        </p:nvSpPr>
        <p:spPr>
          <a:xfrm flipH="1">
            <a:off x="5091280" y="5616832"/>
            <a:ext cx="127193" cy="23793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01B42A4D-F939-4111-B4C8-974237E68F58}"/>
              </a:ext>
            </a:extLst>
          </p:cNvPr>
          <p:cNvSpPr/>
          <p:nvPr/>
        </p:nvSpPr>
        <p:spPr>
          <a:xfrm flipH="1">
            <a:off x="5309718" y="5616832"/>
            <a:ext cx="196030" cy="23793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4AFFB16E-918E-447D-A337-FE7B515FA3E4}"/>
              </a:ext>
            </a:extLst>
          </p:cNvPr>
          <p:cNvSpPr/>
          <p:nvPr/>
        </p:nvSpPr>
        <p:spPr>
          <a:xfrm flipH="1">
            <a:off x="4610956" y="5854767"/>
            <a:ext cx="127193" cy="28932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FD404D40-60DA-4CF0-B80A-79D86AA9C7A4}"/>
              </a:ext>
            </a:extLst>
          </p:cNvPr>
          <p:cNvSpPr/>
          <p:nvPr/>
        </p:nvSpPr>
        <p:spPr>
          <a:xfrm flipH="1">
            <a:off x="4832070" y="5874001"/>
            <a:ext cx="127193" cy="28932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6E0D0925-0610-42DE-98C8-9B065D39E4E8}"/>
              </a:ext>
            </a:extLst>
          </p:cNvPr>
          <p:cNvSpPr/>
          <p:nvPr/>
        </p:nvSpPr>
        <p:spPr>
          <a:xfrm>
            <a:off x="6161911" y="3763995"/>
            <a:ext cx="371774"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861CBCB2-261F-4673-80EB-37C9CE976C88}"/>
              </a:ext>
            </a:extLst>
          </p:cNvPr>
          <p:cNvSpPr/>
          <p:nvPr/>
        </p:nvSpPr>
        <p:spPr>
          <a:xfrm>
            <a:off x="4559910" y="4810204"/>
            <a:ext cx="399353"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98B10340-498C-4984-948D-7D98CE4E7691}"/>
              </a:ext>
            </a:extLst>
          </p:cNvPr>
          <p:cNvSpPr/>
          <p:nvPr/>
        </p:nvSpPr>
        <p:spPr>
          <a:xfrm>
            <a:off x="4559911" y="5098212"/>
            <a:ext cx="335756" cy="23148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a:extLst>
              <a:ext uri="{FF2B5EF4-FFF2-40B4-BE49-F238E27FC236}">
                <a16:creationId xmlns:a16="http://schemas.microsoft.com/office/drawing/2014/main" id="{0293B39D-398B-4107-912A-701976EA9062}"/>
              </a:ext>
            </a:extLst>
          </p:cNvPr>
          <p:cNvSpPr/>
          <p:nvPr/>
        </p:nvSpPr>
        <p:spPr>
          <a:xfrm>
            <a:off x="4592700" y="5366610"/>
            <a:ext cx="252802" cy="19883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Rectangle 33">
            <a:extLst>
              <a:ext uri="{FF2B5EF4-FFF2-40B4-BE49-F238E27FC236}">
                <a16:creationId xmlns:a16="http://schemas.microsoft.com/office/drawing/2014/main" id="{FCC48086-E842-4B7B-9DAC-1FABFB868562}"/>
              </a:ext>
            </a:extLst>
          </p:cNvPr>
          <p:cNvSpPr/>
          <p:nvPr/>
        </p:nvSpPr>
        <p:spPr>
          <a:xfrm>
            <a:off x="5399320" y="4826062"/>
            <a:ext cx="97600" cy="2516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653C7462-C53E-47E5-89FB-D23A73040D8E}"/>
              </a:ext>
            </a:extLst>
          </p:cNvPr>
          <p:cNvSpPr/>
          <p:nvPr/>
        </p:nvSpPr>
        <p:spPr>
          <a:xfrm>
            <a:off x="5539434" y="4826062"/>
            <a:ext cx="125509" cy="2516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a:extLst>
              <a:ext uri="{FF2B5EF4-FFF2-40B4-BE49-F238E27FC236}">
                <a16:creationId xmlns:a16="http://schemas.microsoft.com/office/drawing/2014/main" id="{EEBCE735-C5B4-46E1-9A10-C46109FBEE21}"/>
              </a:ext>
            </a:extLst>
          </p:cNvPr>
          <p:cNvSpPr/>
          <p:nvPr/>
        </p:nvSpPr>
        <p:spPr>
          <a:xfrm>
            <a:off x="2574718" y="3844487"/>
            <a:ext cx="371774" cy="267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0" name="Group 39">
            <a:extLst>
              <a:ext uri="{FF2B5EF4-FFF2-40B4-BE49-F238E27FC236}">
                <a16:creationId xmlns:a16="http://schemas.microsoft.com/office/drawing/2014/main" id="{E1A81AA5-BE1D-4E5E-9D3A-0C07C322865A}"/>
              </a:ext>
            </a:extLst>
          </p:cNvPr>
          <p:cNvGrpSpPr/>
          <p:nvPr/>
        </p:nvGrpSpPr>
        <p:grpSpPr>
          <a:xfrm>
            <a:off x="5286270" y="1001692"/>
            <a:ext cx="1987490" cy="334467"/>
            <a:chOff x="8726569" y="210607"/>
            <a:chExt cx="2952910" cy="445956"/>
          </a:xfrm>
        </p:grpSpPr>
        <p:sp>
          <p:nvSpPr>
            <p:cNvPr id="41" name="TextBox 40">
              <a:extLst>
                <a:ext uri="{FF2B5EF4-FFF2-40B4-BE49-F238E27FC236}">
                  <a16:creationId xmlns:a16="http://schemas.microsoft.com/office/drawing/2014/main" id="{19B28D7D-0951-4FD6-B34D-BB7CE4BB6E48}"/>
                </a:ext>
              </a:extLst>
            </p:cNvPr>
            <p:cNvSpPr txBox="1"/>
            <p:nvPr/>
          </p:nvSpPr>
          <p:spPr>
            <a:xfrm>
              <a:off x="8880553" y="225676"/>
              <a:ext cx="2798926" cy="430887"/>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42" name="Rectangle 41">
              <a:extLst>
                <a:ext uri="{FF2B5EF4-FFF2-40B4-BE49-F238E27FC236}">
                  <a16:creationId xmlns:a16="http://schemas.microsoft.com/office/drawing/2014/main" id="{98A128CC-BDC6-4E23-B06B-DA18DA4A3969}"/>
                </a:ext>
              </a:extLst>
            </p:cNvPr>
            <p:cNvSpPr/>
            <p:nvPr/>
          </p:nvSpPr>
          <p:spPr>
            <a:xfrm>
              <a:off x="8726569" y="210607"/>
              <a:ext cx="2839555" cy="41517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47" name="Rectangle 46">
            <a:extLst>
              <a:ext uri="{FF2B5EF4-FFF2-40B4-BE49-F238E27FC236}">
                <a16:creationId xmlns:a16="http://schemas.microsoft.com/office/drawing/2014/main" id="{3AD523C0-7D20-4374-ABD4-F113A348E238}"/>
              </a:ext>
            </a:extLst>
          </p:cNvPr>
          <p:cNvSpPr/>
          <p:nvPr/>
        </p:nvSpPr>
        <p:spPr>
          <a:xfrm>
            <a:off x="4588347" y="3724978"/>
            <a:ext cx="432598"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47">
            <a:extLst>
              <a:ext uri="{FF2B5EF4-FFF2-40B4-BE49-F238E27FC236}">
                <a16:creationId xmlns:a16="http://schemas.microsoft.com/office/drawing/2014/main" id="{0F43B3DC-483B-4929-BB65-C1EEC18E76D7}"/>
              </a:ext>
            </a:extLst>
          </p:cNvPr>
          <p:cNvSpPr/>
          <p:nvPr/>
        </p:nvSpPr>
        <p:spPr>
          <a:xfrm>
            <a:off x="6102103" y="4810204"/>
            <a:ext cx="432598"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a:extLst>
              <a:ext uri="{FF2B5EF4-FFF2-40B4-BE49-F238E27FC236}">
                <a16:creationId xmlns:a16="http://schemas.microsoft.com/office/drawing/2014/main" id="{81540B0A-1063-46FF-8490-CB1E874AFF12}"/>
              </a:ext>
            </a:extLst>
          </p:cNvPr>
          <p:cNvSpPr/>
          <p:nvPr/>
        </p:nvSpPr>
        <p:spPr>
          <a:xfrm>
            <a:off x="4588347" y="5585638"/>
            <a:ext cx="432598" cy="236233"/>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0" name="Group 49">
            <a:extLst>
              <a:ext uri="{FF2B5EF4-FFF2-40B4-BE49-F238E27FC236}">
                <a16:creationId xmlns:a16="http://schemas.microsoft.com/office/drawing/2014/main" id="{9F2CC524-C80A-4BA5-8CF2-08143456C5A0}"/>
              </a:ext>
            </a:extLst>
          </p:cNvPr>
          <p:cNvGrpSpPr/>
          <p:nvPr/>
        </p:nvGrpSpPr>
        <p:grpSpPr>
          <a:xfrm>
            <a:off x="2553882" y="995801"/>
            <a:ext cx="2278188" cy="323165"/>
            <a:chOff x="6284567" y="82336"/>
            <a:chExt cx="3037584" cy="430886"/>
          </a:xfrm>
        </p:grpSpPr>
        <p:sp>
          <p:nvSpPr>
            <p:cNvPr id="51" name="TextBox 50">
              <a:extLst>
                <a:ext uri="{FF2B5EF4-FFF2-40B4-BE49-F238E27FC236}">
                  <a16:creationId xmlns:a16="http://schemas.microsoft.com/office/drawing/2014/main" id="{2B434051-6491-46F4-A8C5-F1AD3B91ADD5}"/>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52" name="Rectangle 51">
              <a:extLst>
                <a:ext uri="{FF2B5EF4-FFF2-40B4-BE49-F238E27FC236}">
                  <a16:creationId xmlns:a16="http://schemas.microsoft.com/office/drawing/2014/main" id="{FADF6238-0863-4212-A88C-9592576BA307}"/>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3678955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45EE4-4369-4C99-BA62-BAD6989939DC}"/>
              </a:ext>
            </a:extLst>
          </p:cNvPr>
          <p:cNvSpPr txBox="1"/>
          <p:nvPr/>
        </p:nvSpPr>
        <p:spPr>
          <a:xfrm>
            <a:off x="320723" y="352728"/>
            <a:ext cx="3475631" cy="461665"/>
          </a:xfrm>
          <a:prstGeom prst="rect">
            <a:avLst/>
          </a:prstGeom>
          <a:noFill/>
        </p:spPr>
        <p:txBody>
          <a:bodyPr wrap="none" rtlCol="0">
            <a:spAutoFit/>
          </a:bodyPr>
          <a:lstStyle/>
          <a:p>
            <a:r>
              <a:rPr lang="en-US" sz="2400" dirty="0">
                <a:latin typeface="Lucida Sans" panose="020B0602030504020204" pitchFamily="34" charset="0"/>
              </a:rPr>
              <a:t>Level L: Mid 2</a:t>
            </a:r>
            <a:r>
              <a:rPr lang="en-US" sz="2400" baseline="30000" dirty="0">
                <a:latin typeface="Lucida Sans" panose="020B0602030504020204" pitchFamily="34" charset="0"/>
              </a:rPr>
              <a:t>nd</a:t>
            </a:r>
            <a:r>
              <a:rPr lang="en-US" sz="2400" dirty="0">
                <a:latin typeface="Lucida Sans" panose="020B0602030504020204" pitchFamily="34" charset="0"/>
              </a:rPr>
              <a:t> Grade</a:t>
            </a:r>
          </a:p>
        </p:txBody>
      </p:sp>
      <p:pic>
        <p:nvPicPr>
          <p:cNvPr id="3" name="Picture 2">
            <a:extLst>
              <a:ext uri="{FF2B5EF4-FFF2-40B4-BE49-F238E27FC236}">
                <a16:creationId xmlns:a16="http://schemas.microsoft.com/office/drawing/2014/main" id="{5FADFF56-9F91-4541-B6D0-9EEDE1E90340}"/>
              </a:ext>
            </a:extLst>
          </p:cNvPr>
          <p:cNvPicPr>
            <a:picLocks noChangeAspect="1"/>
          </p:cNvPicPr>
          <p:nvPr/>
        </p:nvPicPr>
        <p:blipFill rotWithShape="1">
          <a:blip r:embed="rId3"/>
          <a:srcRect t="5246"/>
          <a:stretch/>
        </p:blipFill>
        <p:spPr>
          <a:xfrm>
            <a:off x="1290885" y="1505794"/>
            <a:ext cx="3314618" cy="4554860"/>
          </a:xfrm>
          <a:prstGeom prst="rect">
            <a:avLst/>
          </a:prstGeom>
        </p:spPr>
      </p:pic>
      <p:pic>
        <p:nvPicPr>
          <p:cNvPr id="4" name="Picture 3">
            <a:extLst>
              <a:ext uri="{FF2B5EF4-FFF2-40B4-BE49-F238E27FC236}">
                <a16:creationId xmlns:a16="http://schemas.microsoft.com/office/drawing/2014/main" id="{B59BD8D9-2A1F-4D73-BF29-227396E14DE4}"/>
              </a:ext>
            </a:extLst>
          </p:cNvPr>
          <p:cNvPicPr>
            <a:picLocks noChangeAspect="1"/>
          </p:cNvPicPr>
          <p:nvPr/>
        </p:nvPicPr>
        <p:blipFill>
          <a:blip r:embed="rId4"/>
          <a:stretch>
            <a:fillRect/>
          </a:stretch>
        </p:blipFill>
        <p:spPr>
          <a:xfrm>
            <a:off x="4411715" y="1472992"/>
            <a:ext cx="2852811" cy="4547159"/>
          </a:xfrm>
          <a:prstGeom prst="rect">
            <a:avLst/>
          </a:prstGeom>
        </p:spPr>
      </p:pic>
      <p:sp>
        <p:nvSpPr>
          <p:cNvPr id="5" name="Rectangle 4">
            <a:extLst>
              <a:ext uri="{FF2B5EF4-FFF2-40B4-BE49-F238E27FC236}">
                <a16:creationId xmlns:a16="http://schemas.microsoft.com/office/drawing/2014/main" id="{DE2F70B4-F7EB-42FC-81E0-DB961FF82200}"/>
              </a:ext>
            </a:extLst>
          </p:cNvPr>
          <p:cNvSpPr/>
          <p:nvPr/>
        </p:nvSpPr>
        <p:spPr>
          <a:xfrm flipH="1">
            <a:off x="2092186" y="4495985"/>
            <a:ext cx="247664" cy="26350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CE7A1808-11AF-4FC4-8AD3-F8C2F4A1973F}"/>
              </a:ext>
            </a:extLst>
          </p:cNvPr>
          <p:cNvSpPr/>
          <p:nvPr/>
        </p:nvSpPr>
        <p:spPr>
          <a:xfrm flipH="1">
            <a:off x="3128117" y="4544111"/>
            <a:ext cx="198322" cy="21538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6724D95A-1340-4CBE-91C4-80C6E011C954}"/>
              </a:ext>
            </a:extLst>
          </p:cNvPr>
          <p:cNvSpPr/>
          <p:nvPr/>
        </p:nvSpPr>
        <p:spPr>
          <a:xfrm flipH="1">
            <a:off x="3346414" y="4544110"/>
            <a:ext cx="117314" cy="23403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CFDE9718-2C46-457E-860A-70321AC01A32}"/>
              </a:ext>
            </a:extLst>
          </p:cNvPr>
          <p:cNvSpPr/>
          <p:nvPr/>
        </p:nvSpPr>
        <p:spPr>
          <a:xfrm flipH="1">
            <a:off x="1653530" y="4771524"/>
            <a:ext cx="438655" cy="20453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F7B49876-03A5-4D6E-B2B2-05B3FB0696CA}"/>
              </a:ext>
            </a:extLst>
          </p:cNvPr>
          <p:cNvSpPr/>
          <p:nvPr/>
        </p:nvSpPr>
        <p:spPr>
          <a:xfrm flipH="1">
            <a:off x="2126685" y="4759492"/>
            <a:ext cx="328145" cy="21656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08ED8FDA-5ABA-4F2F-881A-AD25F4AFA2E3}"/>
              </a:ext>
            </a:extLst>
          </p:cNvPr>
          <p:cNvSpPr/>
          <p:nvPr/>
        </p:nvSpPr>
        <p:spPr>
          <a:xfrm flipH="1">
            <a:off x="3720925" y="4753477"/>
            <a:ext cx="328145" cy="21656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6C85DCE0-B3E2-4DA1-96B5-861FCF92011D}"/>
              </a:ext>
            </a:extLst>
          </p:cNvPr>
          <p:cNvSpPr/>
          <p:nvPr/>
        </p:nvSpPr>
        <p:spPr>
          <a:xfrm flipH="1">
            <a:off x="2126684" y="4989628"/>
            <a:ext cx="213165"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DBBA7141-57F0-45AE-BD65-F617D04B96C3}"/>
              </a:ext>
            </a:extLst>
          </p:cNvPr>
          <p:cNvSpPr/>
          <p:nvPr/>
        </p:nvSpPr>
        <p:spPr>
          <a:xfrm flipH="1">
            <a:off x="1930420" y="5525140"/>
            <a:ext cx="161765"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E82B9954-322C-4238-ADAD-53145F283C1D}"/>
              </a:ext>
            </a:extLst>
          </p:cNvPr>
          <p:cNvSpPr/>
          <p:nvPr/>
        </p:nvSpPr>
        <p:spPr>
          <a:xfrm flipH="1">
            <a:off x="3175649" y="4989628"/>
            <a:ext cx="92431"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D189C9AC-409B-4444-8433-62EF57DFB8BD}"/>
              </a:ext>
            </a:extLst>
          </p:cNvPr>
          <p:cNvSpPr/>
          <p:nvPr/>
        </p:nvSpPr>
        <p:spPr>
          <a:xfrm flipH="1">
            <a:off x="1680055" y="5213131"/>
            <a:ext cx="133443"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EA437F81-1FE7-452A-8035-29F09F0E139E}"/>
              </a:ext>
            </a:extLst>
          </p:cNvPr>
          <p:cNvSpPr/>
          <p:nvPr/>
        </p:nvSpPr>
        <p:spPr>
          <a:xfrm flipH="1">
            <a:off x="2705509" y="5206473"/>
            <a:ext cx="90103"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E90F84CB-2395-4995-8B42-21185DF0F705}"/>
              </a:ext>
            </a:extLst>
          </p:cNvPr>
          <p:cNvSpPr/>
          <p:nvPr/>
        </p:nvSpPr>
        <p:spPr>
          <a:xfrm flipH="1">
            <a:off x="5447854" y="1951923"/>
            <a:ext cx="229607" cy="20943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62CB736C-E45A-4AAD-A017-CB80B240F0E2}"/>
              </a:ext>
            </a:extLst>
          </p:cNvPr>
          <p:cNvSpPr/>
          <p:nvPr/>
        </p:nvSpPr>
        <p:spPr>
          <a:xfrm flipH="1">
            <a:off x="5439613" y="2181888"/>
            <a:ext cx="250661" cy="22362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9116DC07-8D71-4EE6-8E9C-F62BDD153387}"/>
              </a:ext>
            </a:extLst>
          </p:cNvPr>
          <p:cNvSpPr/>
          <p:nvPr/>
        </p:nvSpPr>
        <p:spPr>
          <a:xfrm flipH="1">
            <a:off x="6658241" y="1954408"/>
            <a:ext cx="325710"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F28AF627-AD1B-4F18-8134-28365C88D1D0}"/>
              </a:ext>
            </a:extLst>
          </p:cNvPr>
          <p:cNvSpPr/>
          <p:nvPr/>
        </p:nvSpPr>
        <p:spPr>
          <a:xfrm flipH="1">
            <a:off x="5749138" y="2204349"/>
            <a:ext cx="250661" cy="22362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2B25D881-328E-4EEC-9AAF-B8F232527671}"/>
              </a:ext>
            </a:extLst>
          </p:cNvPr>
          <p:cNvSpPr/>
          <p:nvPr/>
        </p:nvSpPr>
        <p:spPr>
          <a:xfrm flipH="1">
            <a:off x="4625062" y="2393878"/>
            <a:ext cx="343085" cy="22362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F347A098-3326-4F84-B61C-51406B7E9F3B}"/>
              </a:ext>
            </a:extLst>
          </p:cNvPr>
          <p:cNvSpPr/>
          <p:nvPr/>
        </p:nvSpPr>
        <p:spPr>
          <a:xfrm flipH="1">
            <a:off x="5032337" y="2393878"/>
            <a:ext cx="343085" cy="22362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B0EC2292-139F-41BA-8C83-1CF8710FA8A4}"/>
              </a:ext>
            </a:extLst>
          </p:cNvPr>
          <p:cNvSpPr/>
          <p:nvPr/>
        </p:nvSpPr>
        <p:spPr>
          <a:xfrm flipH="1">
            <a:off x="5396273" y="2405517"/>
            <a:ext cx="147782" cy="21199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B52C081B-A79F-49E5-A3AE-BBE3791A021B}"/>
              </a:ext>
            </a:extLst>
          </p:cNvPr>
          <p:cNvSpPr/>
          <p:nvPr/>
        </p:nvSpPr>
        <p:spPr>
          <a:xfrm flipH="1">
            <a:off x="5573465" y="2426045"/>
            <a:ext cx="406358" cy="1914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49C4FB12-CF7E-4580-A05C-C2A0A3288C53}"/>
              </a:ext>
            </a:extLst>
          </p:cNvPr>
          <p:cNvSpPr/>
          <p:nvPr/>
        </p:nvSpPr>
        <p:spPr>
          <a:xfrm flipH="1">
            <a:off x="6321204" y="2404187"/>
            <a:ext cx="197853" cy="2133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50521744-A04A-4EE6-BB0B-77B3B285C031}"/>
              </a:ext>
            </a:extLst>
          </p:cNvPr>
          <p:cNvSpPr/>
          <p:nvPr/>
        </p:nvSpPr>
        <p:spPr>
          <a:xfrm flipH="1">
            <a:off x="6533236" y="2399032"/>
            <a:ext cx="197853" cy="2133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6A75DAEB-F478-4E81-A69C-393CF051A805}"/>
              </a:ext>
            </a:extLst>
          </p:cNvPr>
          <p:cNvSpPr/>
          <p:nvPr/>
        </p:nvSpPr>
        <p:spPr>
          <a:xfrm flipH="1">
            <a:off x="5250000" y="2629147"/>
            <a:ext cx="427460" cy="2133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195498E3-8F6A-44CA-8B6F-7B778D135132}"/>
              </a:ext>
            </a:extLst>
          </p:cNvPr>
          <p:cNvSpPr/>
          <p:nvPr/>
        </p:nvSpPr>
        <p:spPr>
          <a:xfrm flipH="1">
            <a:off x="6444510" y="2629022"/>
            <a:ext cx="376585" cy="21344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B9EDEA3A-7AAA-455E-A0BA-5E1F0FB2D9C2}"/>
              </a:ext>
            </a:extLst>
          </p:cNvPr>
          <p:cNvSpPr/>
          <p:nvPr/>
        </p:nvSpPr>
        <p:spPr>
          <a:xfrm flipH="1">
            <a:off x="5019688" y="3033590"/>
            <a:ext cx="302709" cy="22499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a:extLst>
              <a:ext uri="{FF2B5EF4-FFF2-40B4-BE49-F238E27FC236}">
                <a16:creationId xmlns:a16="http://schemas.microsoft.com/office/drawing/2014/main" id="{42FAA0A0-84B0-48FA-94DB-A706E0614039}"/>
              </a:ext>
            </a:extLst>
          </p:cNvPr>
          <p:cNvSpPr/>
          <p:nvPr/>
        </p:nvSpPr>
        <p:spPr>
          <a:xfrm flipH="1">
            <a:off x="5712648" y="2820146"/>
            <a:ext cx="376585" cy="21344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C1D2DD9B-2457-4C1A-8D20-3D6E5DBCEB0A}"/>
              </a:ext>
            </a:extLst>
          </p:cNvPr>
          <p:cNvSpPr/>
          <p:nvPr/>
        </p:nvSpPr>
        <p:spPr>
          <a:xfrm flipH="1">
            <a:off x="2563213" y="4514381"/>
            <a:ext cx="364772" cy="2637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id="{104582C5-7F4E-451E-90D9-3AFA9B69EE39}"/>
              </a:ext>
            </a:extLst>
          </p:cNvPr>
          <p:cNvSpPr/>
          <p:nvPr/>
        </p:nvSpPr>
        <p:spPr>
          <a:xfrm flipH="1">
            <a:off x="2353126" y="4989629"/>
            <a:ext cx="219582" cy="22350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F435A31D-CDAA-48F5-8FF0-3BF21B85DEEF}"/>
              </a:ext>
            </a:extLst>
          </p:cNvPr>
          <p:cNvSpPr/>
          <p:nvPr/>
        </p:nvSpPr>
        <p:spPr>
          <a:xfrm flipH="1">
            <a:off x="6379375" y="2169042"/>
            <a:ext cx="197853" cy="21332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3AE6783B-253E-42C4-89BE-3A7279CC6736}"/>
              </a:ext>
            </a:extLst>
          </p:cNvPr>
          <p:cNvSpPr/>
          <p:nvPr/>
        </p:nvSpPr>
        <p:spPr>
          <a:xfrm flipH="1">
            <a:off x="5032336" y="1666876"/>
            <a:ext cx="415517" cy="24454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8C7EDE2D-69CE-4673-9A80-4465DB4D5547}"/>
              </a:ext>
            </a:extLst>
          </p:cNvPr>
          <p:cNvSpPr/>
          <p:nvPr/>
        </p:nvSpPr>
        <p:spPr>
          <a:xfrm flipH="1">
            <a:off x="5496071" y="1668925"/>
            <a:ext cx="253067" cy="24249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0A6F7BFE-F570-4EFF-BC03-B7E922A3DC9C}"/>
              </a:ext>
            </a:extLst>
          </p:cNvPr>
          <p:cNvSpPr/>
          <p:nvPr/>
        </p:nvSpPr>
        <p:spPr>
          <a:xfrm flipH="1">
            <a:off x="1699198" y="5525140"/>
            <a:ext cx="114300" cy="24994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1478A7B4-450C-4B9E-8965-9B93CD2CE4E3}"/>
              </a:ext>
            </a:extLst>
          </p:cNvPr>
          <p:cNvSpPr/>
          <p:nvPr/>
        </p:nvSpPr>
        <p:spPr>
          <a:xfrm flipH="1">
            <a:off x="1943289" y="5216422"/>
            <a:ext cx="232854" cy="22350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7" name="Group 46">
            <a:extLst>
              <a:ext uri="{FF2B5EF4-FFF2-40B4-BE49-F238E27FC236}">
                <a16:creationId xmlns:a16="http://schemas.microsoft.com/office/drawing/2014/main" id="{BBE6823B-4469-4A6F-99C5-F7A269A2C49A}"/>
              </a:ext>
            </a:extLst>
          </p:cNvPr>
          <p:cNvGrpSpPr/>
          <p:nvPr/>
        </p:nvGrpSpPr>
        <p:grpSpPr>
          <a:xfrm>
            <a:off x="4753766" y="962250"/>
            <a:ext cx="1917763" cy="326994"/>
            <a:chOff x="8711349" y="-200626"/>
            <a:chExt cx="2849314" cy="435992"/>
          </a:xfrm>
        </p:grpSpPr>
        <p:sp>
          <p:nvSpPr>
            <p:cNvPr id="48" name="TextBox 47">
              <a:extLst>
                <a:ext uri="{FF2B5EF4-FFF2-40B4-BE49-F238E27FC236}">
                  <a16:creationId xmlns:a16="http://schemas.microsoft.com/office/drawing/2014/main" id="{E9F7500E-BD47-4093-B16B-C581750AB55F}"/>
                </a:ext>
              </a:extLst>
            </p:cNvPr>
            <p:cNvSpPr txBox="1"/>
            <p:nvPr/>
          </p:nvSpPr>
          <p:spPr>
            <a:xfrm>
              <a:off x="8761737" y="-200626"/>
              <a:ext cx="2798926" cy="430887"/>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49" name="Rectangle 48">
              <a:extLst>
                <a:ext uri="{FF2B5EF4-FFF2-40B4-BE49-F238E27FC236}">
                  <a16:creationId xmlns:a16="http://schemas.microsoft.com/office/drawing/2014/main" id="{B4F8151A-6F7D-4D7F-AC76-7C47443FFF0B}"/>
                </a:ext>
              </a:extLst>
            </p:cNvPr>
            <p:cNvSpPr/>
            <p:nvPr/>
          </p:nvSpPr>
          <p:spPr>
            <a:xfrm>
              <a:off x="8711349" y="-179813"/>
              <a:ext cx="2839555" cy="41517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53" name="Rectangle 52">
            <a:extLst>
              <a:ext uri="{FF2B5EF4-FFF2-40B4-BE49-F238E27FC236}">
                <a16:creationId xmlns:a16="http://schemas.microsoft.com/office/drawing/2014/main" id="{A5422394-3167-4F75-88D2-373FD6037168}"/>
              </a:ext>
            </a:extLst>
          </p:cNvPr>
          <p:cNvSpPr/>
          <p:nvPr/>
        </p:nvSpPr>
        <p:spPr>
          <a:xfrm>
            <a:off x="2834114" y="4217093"/>
            <a:ext cx="933104" cy="27889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a:extLst>
              <a:ext uri="{FF2B5EF4-FFF2-40B4-BE49-F238E27FC236}">
                <a16:creationId xmlns:a16="http://schemas.microsoft.com/office/drawing/2014/main" id="{95D3622C-3437-48C9-9233-55ED5CEC37EF}"/>
              </a:ext>
            </a:extLst>
          </p:cNvPr>
          <p:cNvSpPr/>
          <p:nvPr/>
        </p:nvSpPr>
        <p:spPr>
          <a:xfrm>
            <a:off x="2799727" y="5496189"/>
            <a:ext cx="769637" cy="27889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BB1EBAD9-F00D-43E3-9AD3-03DD064A78BB}"/>
              </a:ext>
            </a:extLst>
          </p:cNvPr>
          <p:cNvSpPr/>
          <p:nvPr/>
        </p:nvSpPr>
        <p:spPr>
          <a:xfrm>
            <a:off x="5797357" y="1620280"/>
            <a:ext cx="933104" cy="27889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a:extLst>
              <a:ext uri="{FF2B5EF4-FFF2-40B4-BE49-F238E27FC236}">
                <a16:creationId xmlns:a16="http://schemas.microsoft.com/office/drawing/2014/main" id="{6B3B80C6-A658-4A15-A012-58C657807FA7}"/>
              </a:ext>
            </a:extLst>
          </p:cNvPr>
          <p:cNvSpPr/>
          <p:nvPr/>
        </p:nvSpPr>
        <p:spPr>
          <a:xfrm>
            <a:off x="4626030" y="1917196"/>
            <a:ext cx="813583" cy="25184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a:extLst>
              <a:ext uri="{FF2B5EF4-FFF2-40B4-BE49-F238E27FC236}">
                <a16:creationId xmlns:a16="http://schemas.microsoft.com/office/drawing/2014/main" id="{77F38103-A849-4769-8C6F-80864F97E731}"/>
              </a:ext>
            </a:extLst>
          </p:cNvPr>
          <p:cNvSpPr/>
          <p:nvPr/>
        </p:nvSpPr>
        <p:spPr>
          <a:xfrm>
            <a:off x="5678460" y="2584772"/>
            <a:ext cx="773417" cy="235375"/>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8" name="Group 57">
            <a:extLst>
              <a:ext uri="{FF2B5EF4-FFF2-40B4-BE49-F238E27FC236}">
                <a16:creationId xmlns:a16="http://schemas.microsoft.com/office/drawing/2014/main" id="{ED80293F-8621-4A56-B921-3B28EEC97D22}"/>
              </a:ext>
            </a:extLst>
          </p:cNvPr>
          <p:cNvGrpSpPr/>
          <p:nvPr/>
        </p:nvGrpSpPr>
        <p:grpSpPr>
          <a:xfrm>
            <a:off x="1943289" y="962249"/>
            <a:ext cx="2278188" cy="323165"/>
            <a:chOff x="6284567" y="82336"/>
            <a:chExt cx="3037584" cy="430886"/>
          </a:xfrm>
        </p:grpSpPr>
        <p:sp>
          <p:nvSpPr>
            <p:cNvPr id="59" name="TextBox 58">
              <a:extLst>
                <a:ext uri="{FF2B5EF4-FFF2-40B4-BE49-F238E27FC236}">
                  <a16:creationId xmlns:a16="http://schemas.microsoft.com/office/drawing/2014/main" id="{D5836AA3-D9ED-4011-B30E-5E5D442D8666}"/>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60" name="Rectangle 59">
              <a:extLst>
                <a:ext uri="{FF2B5EF4-FFF2-40B4-BE49-F238E27FC236}">
                  <a16:creationId xmlns:a16="http://schemas.microsoft.com/office/drawing/2014/main" id="{68C74B6E-BAA0-4CD7-9489-D960D85CBDBC}"/>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4266724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A63702-284A-47CD-A333-4BE8531FDCA2}"/>
              </a:ext>
            </a:extLst>
          </p:cNvPr>
          <p:cNvSpPr txBox="1"/>
          <p:nvPr/>
        </p:nvSpPr>
        <p:spPr>
          <a:xfrm>
            <a:off x="259080" y="240118"/>
            <a:ext cx="4054836" cy="461665"/>
          </a:xfrm>
          <a:prstGeom prst="rect">
            <a:avLst/>
          </a:prstGeom>
          <a:noFill/>
        </p:spPr>
        <p:txBody>
          <a:bodyPr wrap="square" rtlCol="0">
            <a:spAutoFit/>
          </a:bodyPr>
          <a:lstStyle/>
          <a:p>
            <a:r>
              <a:rPr lang="en-US" sz="2400" dirty="0">
                <a:latin typeface="Lucida Sans" panose="020B0602030504020204" pitchFamily="34" charset="0"/>
              </a:rPr>
              <a:t>Level O: Mid 3</a:t>
            </a:r>
            <a:r>
              <a:rPr lang="en-US" sz="2400" baseline="30000" dirty="0">
                <a:latin typeface="Lucida Sans" panose="020B0602030504020204" pitchFamily="34" charset="0"/>
              </a:rPr>
              <a:t>rd</a:t>
            </a:r>
            <a:r>
              <a:rPr lang="en-US" sz="2400" dirty="0">
                <a:latin typeface="Lucida Sans" panose="020B0602030504020204" pitchFamily="34" charset="0"/>
              </a:rPr>
              <a:t> Grade</a:t>
            </a:r>
          </a:p>
        </p:txBody>
      </p:sp>
      <p:pic>
        <p:nvPicPr>
          <p:cNvPr id="3" name="Picture 2">
            <a:extLst>
              <a:ext uri="{FF2B5EF4-FFF2-40B4-BE49-F238E27FC236}">
                <a16:creationId xmlns:a16="http://schemas.microsoft.com/office/drawing/2014/main" id="{357CA249-3D73-41F0-9F6D-3FF25536EFC6}"/>
              </a:ext>
            </a:extLst>
          </p:cNvPr>
          <p:cNvPicPr>
            <a:picLocks noChangeAspect="1"/>
          </p:cNvPicPr>
          <p:nvPr/>
        </p:nvPicPr>
        <p:blipFill>
          <a:blip r:embed="rId3"/>
          <a:stretch>
            <a:fillRect/>
          </a:stretch>
        </p:blipFill>
        <p:spPr>
          <a:xfrm>
            <a:off x="1557652" y="1283500"/>
            <a:ext cx="3093244" cy="4850606"/>
          </a:xfrm>
          <a:prstGeom prst="rect">
            <a:avLst/>
          </a:prstGeom>
        </p:spPr>
      </p:pic>
      <p:pic>
        <p:nvPicPr>
          <p:cNvPr id="4" name="Picture 3">
            <a:extLst>
              <a:ext uri="{FF2B5EF4-FFF2-40B4-BE49-F238E27FC236}">
                <a16:creationId xmlns:a16="http://schemas.microsoft.com/office/drawing/2014/main" id="{24A75745-0C71-4270-910D-B06993F0CDBA}"/>
              </a:ext>
            </a:extLst>
          </p:cNvPr>
          <p:cNvPicPr>
            <a:picLocks noChangeAspect="1"/>
          </p:cNvPicPr>
          <p:nvPr/>
        </p:nvPicPr>
        <p:blipFill rotWithShape="1">
          <a:blip r:embed="rId4"/>
          <a:srcRect t="2101"/>
          <a:stretch/>
        </p:blipFill>
        <p:spPr>
          <a:xfrm>
            <a:off x="4607706" y="1283500"/>
            <a:ext cx="3028950" cy="4825603"/>
          </a:xfrm>
          <a:prstGeom prst="rect">
            <a:avLst/>
          </a:prstGeom>
        </p:spPr>
      </p:pic>
      <p:sp>
        <p:nvSpPr>
          <p:cNvPr id="5" name="Rectangle 4">
            <a:extLst>
              <a:ext uri="{FF2B5EF4-FFF2-40B4-BE49-F238E27FC236}">
                <a16:creationId xmlns:a16="http://schemas.microsoft.com/office/drawing/2014/main" id="{07F61FEF-D896-421D-8747-A6986A1143C3}"/>
              </a:ext>
            </a:extLst>
          </p:cNvPr>
          <p:cNvSpPr/>
          <p:nvPr/>
        </p:nvSpPr>
        <p:spPr>
          <a:xfrm flipH="1">
            <a:off x="2137679" y="3708803"/>
            <a:ext cx="247664" cy="20085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2C76CC92-EBAC-499D-9399-7FB79B70FDED}"/>
              </a:ext>
            </a:extLst>
          </p:cNvPr>
          <p:cNvSpPr/>
          <p:nvPr/>
        </p:nvSpPr>
        <p:spPr>
          <a:xfrm flipH="1">
            <a:off x="3523706" y="3702144"/>
            <a:ext cx="212913" cy="26350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EDAC23A8-FB6D-4CE4-827B-BE1FCB76E966}"/>
              </a:ext>
            </a:extLst>
          </p:cNvPr>
          <p:cNvSpPr/>
          <p:nvPr/>
        </p:nvSpPr>
        <p:spPr>
          <a:xfrm flipH="1">
            <a:off x="2199064" y="3952335"/>
            <a:ext cx="152639" cy="17342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6A4C2888-BCCC-4D94-8DCA-1210BEC6C816}"/>
              </a:ext>
            </a:extLst>
          </p:cNvPr>
          <p:cNvSpPr/>
          <p:nvPr/>
        </p:nvSpPr>
        <p:spPr>
          <a:xfrm flipH="1">
            <a:off x="2388040" y="3952335"/>
            <a:ext cx="196701" cy="17342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A0B3C449-5C94-4295-B52F-6951730147D2}"/>
              </a:ext>
            </a:extLst>
          </p:cNvPr>
          <p:cNvSpPr/>
          <p:nvPr/>
        </p:nvSpPr>
        <p:spPr>
          <a:xfrm flipH="1">
            <a:off x="3043095" y="3952335"/>
            <a:ext cx="196701" cy="17342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90D551F8-D1B5-4236-AC04-DAF1B941F6DA}"/>
              </a:ext>
            </a:extLst>
          </p:cNvPr>
          <p:cNvSpPr/>
          <p:nvPr/>
        </p:nvSpPr>
        <p:spPr>
          <a:xfrm flipH="1">
            <a:off x="1699238" y="4359599"/>
            <a:ext cx="438441" cy="15899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F1EDAF44-F2D9-4496-A3C1-A1DD343EF9AF}"/>
              </a:ext>
            </a:extLst>
          </p:cNvPr>
          <p:cNvSpPr/>
          <p:nvPr/>
        </p:nvSpPr>
        <p:spPr>
          <a:xfrm flipH="1">
            <a:off x="2166123" y="4346282"/>
            <a:ext cx="318745" cy="20560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22B8C904-BFD1-476D-8164-28E861297109}"/>
              </a:ext>
            </a:extLst>
          </p:cNvPr>
          <p:cNvSpPr/>
          <p:nvPr/>
        </p:nvSpPr>
        <p:spPr>
          <a:xfrm flipH="1">
            <a:off x="2513311" y="4352940"/>
            <a:ext cx="232838" cy="16565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808F0188-BF5C-404F-9ED1-3AFD08002C5D}"/>
              </a:ext>
            </a:extLst>
          </p:cNvPr>
          <p:cNvSpPr/>
          <p:nvPr/>
        </p:nvSpPr>
        <p:spPr>
          <a:xfrm flipH="1">
            <a:off x="3912644" y="4352940"/>
            <a:ext cx="161408" cy="16565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B96A9789-E083-494C-8EC9-FB6BE0C9C8B8}"/>
              </a:ext>
            </a:extLst>
          </p:cNvPr>
          <p:cNvSpPr/>
          <p:nvPr/>
        </p:nvSpPr>
        <p:spPr>
          <a:xfrm flipH="1">
            <a:off x="3461185" y="4346282"/>
            <a:ext cx="431484" cy="17231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1AA96799-0C6B-4529-954C-38A2B15D98D0}"/>
              </a:ext>
            </a:extLst>
          </p:cNvPr>
          <p:cNvSpPr/>
          <p:nvPr/>
        </p:nvSpPr>
        <p:spPr>
          <a:xfrm flipH="1">
            <a:off x="2107317" y="4569040"/>
            <a:ext cx="137853" cy="1493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74B00FA6-88E6-4EE1-AA19-DD47D5CD8B19}"/>
              </a:ext>
            </a:extLst>
          </p:cNvPr>
          <p:cNvSpPr/>
          <p:nvPr/>
        </p:nvSpPr>
        <p:spPr>
          <a:xfrm flipH="1">
            <a:off x="2863883" y="4763239"/>
            <a:ext cx="112160"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26D6BA18-495A-4F94-98AB-0E41DCFDD885}"/>
              </a:ext>
            </a:extLst>
          </p:cNvPr>
          <p:cNvSpPr/>
          <p:nvPr/>
        </p:nvSpPr>
        <p:spPr>
          <a:xfrm flipH="1">
            <a:off x="3029286" y="4763239"/>
            <a:ext cx="210510"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665ECE3F-6565-4F6A-8430-4BE8AC23848A}"/>
              </a:ext>
            </a:extLst>
          </p:cNvPr>
          <p:cNvSpPr/>
          <p:nvPr/>
        </p:nvSpPr>
        <p:spPr>
          <a:xfrm flipH="1">
            <a:off x="3807390" y="4763239"/>
            <a:ext cx="196927"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479966B4-F933-4F91-9B2F-0FDB0EFCFF46}"/>
              </a:ext>
            </a:extLst>
          </p:cNvPr>
          <p:cNvSpPr/>
          <p:nvPr/>
        </p:nvSpPr>
        <p:spPr>
          <a:xfrm flipH="1">
            <a:off x="3987946" y="4763239"/>
            <a:ext cx="196927"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a:extLst>
              <a:ext uri="{FF2B5EF4-FFF2-40B4-BE49-F238E27FC236}">
                <a16:creationId xmlns:a16="http://schemas.microsoft.com/office/drawing/2014/main" id="{FA494387-06F6-4016-86AC-87F36B259C9E}"/>
              </a:ext>
            </a:extLst>
          </p:cNvPr>
          <p:cNvSpPr/>
          <p:nvPr/>
        </p:nvSpPr>
        <p:spPr>
          <a:xfrm flipH="1">
            <a:off x="2079298" y="4938066"/>
            <a:ext cx="196927"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55FA3EF1-5091-431D-A04B-51770C67138A}"/>
              </a:ext>
            </a:extLst>
          </p:cNvPr>
          <p:cNvSpPr/>
          <p:nvPr/>
        </p:nvSpPr>
        <p:spPr>
          <a:xfrm flipH="1">
            <a:off x="3104273" y="4944724"/>
            <a:ext cx="196927" cy="174827"/>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779AB2DC-C985-4EA7-BD60-316D2FBA1330}"/>
              </a:ext>
            </a:extLst>
          </p:cNvPr>
          <p:cNvSpPr/>
          <p:nvPr/>
        </p:nvSpPr>
        <p:spPr>
          <a:xfrm flipH="1">
            <a:off x="1721531" y="5151524"/>
            <a:ext cx="237334" cy="19935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FC9FB120-682F-42AF-B8D4-6C8AA998ED0F}"/>
              </a:ext>
            </a:extLst>
          </p:cNvPr>
          <p:cNvSpPr/>
          <p:nvPr/>
        </p:nvSpPr>
        <p:spPr>
          <a:xfrm flipH="1">
            <a:off x="1721530" y="5443461"/>
            <a:ext cx="416149" cy="20703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13B035D9-BCB9-42FB-B77A-F7161AB7859B}"/>
              </a:ext>
            </a:extLst>
          </p:cNvPr>
          <p:cNvSpPr/>
          <p:nvPr/>
        </p:nvSpPr>
        <p:spPr>
          <a:xfrm flipH="1">
            <a:off x="2933371" y="5472027"/>
            <a:ext cx="170902" cy="17847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FD6D9C69-D403-4EFC-A449-CC06E9716768}"/>
              </a:ext>
            </a:extLst>
          </p:cNvPr>
          <p:cNvSpPr/>
          <p:nvPr/>
        </p:nvSpPr>
        <p:spPr>
          <a:xfrm flipH="1">
            <a:off x="3807217" y="5472027"/>
            <a:ext cx="170902" cy="17847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3D61D290-7DF3-47EC-A31A-EEDE59487421}"/>
              </a:ext>
            </a:extLst>
          </p:cNvPr>
          <p:cNvSpPr/>
          <p:nvPr/>
        </p:nvSpPr>
        <p:spPr>
          <a:xfrm flipH="1">
            <a:off x="2261511" y="5650499"/>
            <a:ext cx="170902" cy="17847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8B4465A8-EBF3-4F38-878E-3E235BED85F4}"/>
              </a:ext>
            </a:extLst>
          </p:cNvPr>
          <p:cNvSpPr/>
          <p:nvPr/>
        </p:nvSpPr>
        <p:spPr>
          <a:xfrm flipH="1">
            <a:off x="2458827" y="5655857"/>
            <a:ext cx="287321" cy="17311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58F00A18-4E8D-4D4C-A8EC-1ABDB7BB9C4D}"/>
              </a:ext>
            </a:extLst>
          </p:cNvPr>
          <p:cNvSpPr/>
          <p:nvPr/>
        </p:nvSpPr>
        <p:spPr>
          <a:xfrm flipH="1">
            <a:off x="2772562" y="5655857"/>
            <a:ext cx="86937" cy="17311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FBC7ECB5-F8F8-4381-9566-2989F24324E9}"/>
              </a:ext>
            </a:extLst>
          </p:cNvPr>
          <p:cNvSpPr/>
          <p:nvPr/>
        </p:nvSpPr>
        <p:spPr>
          <a:xfrm flipH="1">
            <a:off x="1694550" y="5869841"/>
            <a:ext cx="416149" cy="20703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61070D38-5C75-4CC2-BAAE-5FF91F061798}"/>
              </a:ext>
            </a:extLst>
          </p:cNvPr>
          <p:cNvSpPr/>
          <p:nvPr/>
        </p:nvSpPr>
        <p:spPr>
          <a:xfrm flipH="1">
            <a:off x="2166123" y="5877549"/>
            <a:ext cx="185580" cy="19933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a:extLst>
              <a:ext uri="{FF2B5EF4-FFF2-40B4-BE49-F238E27FC236}">
                <a16:creationId xmlns:a16="http://schemas.microsoft.com/office/drawing/2014/main" id="{DB1AD426-C5B5-43C0-A06D-36766A8FF1E8}"/>
              </a:ext>
            </a:extLst>
          </p:cNvPr>
          <p:cNvSpPr/>
          <p:nvPr/>
        </p:nvSpPr>
        <p:spPr>
          <a:xfrm flipH="1">
            <a:off x="2679772" y="5877549"/>
            <a:ext cx="185580" cy="19933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a:extLst>
              <a:ext uri="{FF2B5EF4-FFF2-40B4-BE49-F238E27FC236}">
                <a16:creationId xmlns:a16="http://schemas.microsoft.com/office/drawing/2014/main" id="{7CFFB59B-7D1A-4A4C-867F-0352907B01F8}"/>
              </a:ext>
            </a:extLst>
          </p:cNvPr>
          <p:cNvSpPr/>
          <p:nvPr/>
        </p:nvSpPr>
        <p:spPr>
          <a:xfrm flipH="1">
            <a:off x="2891226" y="5877549"/>
            <a:ext cx="84817" cy="19933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Rectangle 33">
            <a:extLst>
              <a:ext uri="{FF2B5EF4-FFF2-40B4-BE49-F238E27FC236}">
                <a16:creationId xmlns:a16="http://schemas.microsoft.com/office/drawing/2014/main" id="{B8925914-2BDB-48FA-965F-AE2E1CA4CF98}"/>
              </a:ext>
            </a:extLst>
          </p:cNvPr>
          <p:cNvSpPr/>
          <p:nvPr/>
        </p:nvSpPr>
        <p:spPr>
          <a:xfrm flipH="1">
            <a:off x="4765002" y="4565205"/>
            <a:ext cx="368705" cy="21135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8CA5E46A-A07D-43C2-9EB7-158EA31DCB87}"/>
              </a:ext>
            </a:extLst>
          </p:cNvPr>
          <p:cNvSpPr/>
          <p:nvPr/>
        </p:nvSpPr>
        <p:spPr>
          <a:xfrm flipH="1">
            <a:off x="5158735" y="4586590"/>
            <a:ext cx="213491" cy="17664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a:extLst>
              <a:ext uri="{FF2B5EF4-FFF2-40B4-BE49-F238E27FC236}">
                <a16:creationId xmlns:a16="http://schemas.microsoft.com/office/drawing/2014/main" id="{A181F8B5-AB6E-400D-8EE0-137B3C1E042D}"/>
              </a:ext>
            </a:extLst>
          </p:cNvPr>
          <p:cNvSpPr/>
          <p:nvPr/>
        </p:nvSpPr>
        <p:spPr>
          <a:xfrm flipH="1">
            <a:off x="6298962" y="4586590"/>
            <a:ext cx="141251" cy="18996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a:extLst>
              <a:ext uri="{FF2B5EF4-FFF2-40B4-BE49-F238E27FC236}">
                <a16:creationId xmlns:a16="http://schemas.microsoft.com/office/drawing/2014/main" id="{0F574D88-C887-4BDD-943B-375DC78B10A0}"/>
              </a:ext>
            </a:extLst>
          </p:cNvPr>
          <p:cNvSpPr/>
          <p:nvPr/>
        </p:nvSpPr>
        <p:spPr>
          <a:xfrm flipH="1">
            <a:off x="6501323" y="4598194"/>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id="{D6CFA9E9-7BF7-4124-8BC1-ECC64D9697FF}"/>
              </a:ext>
            </a:extLst>
          </p:cNvPr>
          <p:cNvSpPr/>
          <p:nvPr/>
        </p:nvSpPr>
        <p:spPr>
          <a:xfrm flipH="1">
            <a:off x="5550525" y="4776556"/>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A43E881F-F23A-4137-A4B4-21139E92B7C1}"/>
              </a:ext>
            </a:extLst>
          </p:cNvPr>
          <p:cNvSpPr/>
          <p:nvPr/>
        </p:nvSpPr>
        <p:spPr>
          <a:xfrm flipH="1">
            <a:off x="5743387" y="4776556"/>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232ACCE6-DBEB-4539-910D-08AB383E5645}"/>
              </a:ext>
            </a:extLst>
          </p:cNvPr>
          <p:cNvSpPr/>
          <p:nvPr/>
        </p:nvSpPr>
        <p:spPr>
          <a:xfrm flipH="1">
            <a:off x="6524183" y="4796532"/>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7D261595-0DE1-4411-B6D9-7C4810238DF8}"/>
              </a:ext>
            </a:extLst>
          </p:cNvPr>
          <p:cNvSpPr/>
          <p:nvPr/>
        </p:nvSpPr>
        <p:spPr>
          <a:xfrm flipH="1">
            <a:off x="4761316" y="5023711"/>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F6C7CE42-9C0A-490A-8592-FCF8B564084A}"/>
              </a:ext>
            </a:extLst>
          </p:cNvPr>
          <p:cNvSpPr/>
          <p:nvPr/>
        </p:nvSpPr>
        <p:spPr>
          <a:xfrm flipH="1">
            <a:off x="6280883" y="5023711"/>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1DA83EDF-56A4-4F4E-A903-B9E9E477E992}"/>
              </a:ext>
            </a:extLst>
          </p:cNvPr>
          <p:cNvSpPr/>
          <p:nvPr/>
        </p:nvSpPr>
        <p:spPr>
          <a:xfrm flipH="1">
            <a:off x="6781361" y="5023711"/>
            <a:ext cx="366541"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493D5B11-D490-44E5-8BBC-A883BFDDCE8C}"/>
              </a:ext>
            </a:extLst>
          </p:cNvPr>
          <p:cNvSpPr/>
          <p:nvPr/>
        </p:nvSpPr>
        <p:spPr>
          <a:xfrm flipH="1">
            <a:off x="4769323" y="5222826"/>
            <a:ext cx="169400" cy="12805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Rectangle 44">
            <a:extLst>
              <a:ext uri="{FF2B5EF4-FFF2-40B4-BE49-F238E27FC236}">
                <a16:creationId xmlns:a16="http://schemas.microsoft.com/office/drawing/2014/main" id="{19144F06-6A02-4AEE-B86F-A63ED626E1AA}"/>
              </a:ext>
            </a:extLst>
          </p:cNvPr>
          <p:cNvSpPr/>
          <p:nvPr/>
        </p:nvSpPr>
        <p:spPr>
          <a:xfrm flipH="1">
            <a:off x="5915162" y="5202073"/>
            <a:ext cx="165162" cy="14880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Rectangle 45">
            <a:extLst>
              <a:ext uri="{FF2B5EF4-FFF2-40B4-BE49-F238E27FC236}">
                <a16:creationId xmlns:a16="http://schemas.microsoft.com/office/drawing/2014/main" id="{0634C2A4-6674-4066-BED8-A7E399A33975}"/>
              </a:ext>
            </a:extLst>
          </p:cNvPr>
          <p:cNvSpPr/>
          <p:nvPr/>
        </p:nvSpPr>
        <p:spPr>
          <a:xfrm flipH="1">
            <a:off x="6512321" y="5208877"/>
            <a:ext cx="101657" cy="1420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a:extLst>
              <a:ext uri="{FF2B5EF4-FFF2-40B4-BE49-F238E27FC236}">
                <a16:creationId xmlns:a16="http://schemas.microsoft.com/office/drawing/2014/main" id="{15909417-4D16-443B-9BFC-067943B2EDD9}"/>
              </a:ext>
            </a:extLst>
          </p:cNvPr>
          <p:cNvSpPr/>
          <p:nvPr/>
        </p:nvSpPr>
        <p:spPr>
          <a:xfrm flipH="1">
            <a:off x="6959904" y="5222827"/>
            <a:ext cx="339832" cy="12805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47">
            <a:extLst>
              <a:ext uri="{FF2B5EF4-FFF2-40B4-BE49-F238E27FC236}">
                <a16:creationId xmlns:a16="http://schemas.microsoft.com/office/drawing/2014/main" id="{F727AB70-C29F-4213-86A2-3BA363196BDA}"/>
              </a:ext>
            </a:extLst>
          </p:cNvPr>
          <p:cNvSpPr/>
          <p:nvPr/>
        </p:nvSpPr>
        <p:spPr>
          <a:xfrm flipH="1">
            <a:off x="4733896" y="5430999"/>
            <a:ext cx="204827" cy="15291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a:extLst>
              <a:ext uri="{FF2B5EF4-FFF2-40B4-BE49-F238E27FC236}">
                <a16:creationId xmlns:a16="http://schemas.microsoft.com/office/drawing/2014/main" id="{BDEE6025-36D0-45BC-BA63-D841B12088D1}"/>
              </a:ext>
            </a:extLst>
          </p:cNvPr>
          <p:cNvSpPr/>
          <p:nvPr/>
        </p:nvSpPr>
        <p:spPr>
          <a:xfrm flipH="1">
            <a:off x="4957526" y="5414037"/>
            <a:ext cx="388502" cy="16988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ectangle 49">
            <a:extLst>
              <a:ext uri="{FF2B5EF4-FFF2-40B4-BE49-F238E27FC236}">
                <a16:creationId xmlns:a16="http://schemas.microsoft.com/office/drawing/2014/main" id="{EEB2DDA6-109D-43EE-9F0D-EECB4C784947}"/>
              </a:ext>
            </a:extLst>
          </p:cNvPr>
          <p:cNvSpPr/>
          <p:nvPr/>
        </p:nvSpPr>
        <p:spPr>
          <a:xfrm flipH="1">
            <a:off x="6194400" y="5414037"/>
            <a:ext cx="101657" cy="1420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a:extLst>
              <a:ext uri="{FF2B5EF4-FFF2-40B4-BE49-F238E27FC236}">
                <a16:creationId xmlns:a16="http://schemas.microsoft.com/office/drawing/2014/main" id="{253BBFD4-BC38-4F01-856E-7B11ACDC1A9B}"/>
              </a:ext>
            </a:extLst>
          </p:cNvPr>
          <p:cNvSpPr/>
          <p:nvPr/>
        </p:nvSpPr>
        <p:spPr>
          <a:xfrm flipH="1">
            <a:off x="6318758" y="5428600"/>
            <a:ext cx="101657" cy="1420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98578EF4-7E2D-4323-A8B5-2EE8662DBDBE}"/>
              </a:ext>
            </a:extLst>
          </p:cNvPr>
          <p:cNvSpPr/>
          <p:nvPr/>
        </p:nvSpPr>
        <p:spPr>
          <a:xfrm flipH="1">
            <a:off x="6518281" y="5404960"/>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a:extLst>
              <a:ext uri="{FF2B5EF4-FFF2-40B4-BE49-F238E27FC236}">
                <a16:creationId xmlns:a16="http://schemas.microsoft.com/office/drawing/2014/main" id="{06419091-14A0-4365-AE72-8E69D169918C}"/>
              </a:ext>
            </a:extLst>
          </p:cNvPr>
          <p:cNvSpPr/>
          <p:nvPr/>
        </p:nvSpPr>
        <p:spPr>
          <a:xfrm flipH="1">
            <a:off x="4739424" y="5634480"/>
            <a:ext cx="242913"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a:extLst>
              <a:ext uri="{FF2B5EF4-FFF2-40B4-BE49-F238E27FC236}">
                <a16:creationId xmlns:a16="http://schemas.microsoft.com/office/drawing/2014/main" id="{19AE253C-E62F-4022-8A2D-6F0CF4238471}"/>
              </a:ext>
            </a:extLst>
          </p:cNvPr>
          <p:cNvSpPr/>
          <p:nvPr/>
        </p:nvSpPr>
        <p:spPr>
          <a:xfrm flipH="1">
            <a:off x="5439526" y="5630366"/>
            <a:ext cx="244530" cy="18247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a:extLst>
              <a:ext uri="{FF2B5EF4-FFF2-40B4-BE49-F238E27FC236}">
                <a16:creationId xmlns:a16="http://schemas.microsoft.com/office/drawing/2014/main" id="{992E3174-2823-4D70-B045-478992D24F57}"/>
              </a:ext>
            </a:extLst>
          </p:cNvPr>
          <p:cNvSpPr/>
          <p:nvPr/>
        </p:nvSpPr>
        <p:spPr>
          <a:xfrm flipH="1">
            <a:off x="5258347" y="5620585"/>
            <a:ext cx="177407" cy="178362"/>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a:extLst>
              <a:ext uri="{FF2B5EF4-FFF2-40B4-BE49-F238E27FC236}">
                <a16:creationId xmlns:a16="http://schemas.microsoft.com/office/drawing/2014/main" id="{7882C9B9-7939-4CDE-9A9D-D12F061E3174}"/>
              </a:ext>
            </a:extLst>
          </p:cNvPr>
          <p:cNvSpPr/>
          <p:nvPr/>
        </p:nvSpPr>
        <p:spPr>
          <a:xfrm flipH="1">
            <a:off x="6358796" y="5620584"/>
            <a:ext cx="371747" cy="18926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a:extLst>
              <a:ext uri="{FF2B5EF4-FFF2-40B4-BE49-F238E27FC236}">
                <a16:creationId xmlns:a16="http://schemas.microsoft.com/office/drawing/2014/main" id="{AF74F9FD-D6D5-4726-8D20-1B45F781A21B}"/>
              </a:ext>
            </a:extLst>
          </p:cNvPr>
          <p:cNvSpPr/>
          <p:nvPr/>
        </p:nvSpPr>
        <p:spPr>
          <a:xfrm flipH="1">
            <a:off x="6796504" y="5626971"/>
            <a:ext cx="185873" cy="18287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a:extLst>
              <a:ext uri="{FF2B5EF4-FFF2-40B4-BE49-F238E27FC236}">
                <a16:creationId xmlns:a16="http://schemas.microsoft.com/office/drawing/2014/main" id="{78A0E2DE-147D-4DA0-8EEB-058F5AD1CD74}"/>
              </a:ext>
            </a:extLst>
          </p:cNvPr>
          <p:cNvSpPr/>
          <p:nvPr/>
        </p:nvSpPr>
        <p:spPr>
          <a:xfrm flipH="1">
            <a:off x="1712892" y="4567350"/>
            <a:ext cx="251361" cy="19589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a:extLst>
              <a:ext uri="{FF2B5EF4-FFF2-40B4-BE49-F238E27FC236}">
                <a16:creationId xmlns:a16="http://schemas.microsoft.com/office/drawing/2014/main" id="{800E8F23-7691-4815-81B4-F71BC4186365}"/>
              </a:ext>
            </a:extLst>
          </p:cNvPr>
          <p:cNvSpPr/>
          <p:nvPr/>
        </p:nvSpPr>
        <p:spPr>
          <a:xfrm flipH="1">
            <a:off x="4963857" y="5029807"/>
            <a:ext cx="98603" cy="15894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a:extLst>
              <a:ext uri="{FF2B5EF4-FFF2-40B4-BE49-F238E27FC236}">
                <a16:creationId xmlns:a16="http://schemas.microsoft.com/office/drawing/2014/main" id="{031935C7-2556-44A3-BDAC-FD86A5A197F8}"/>
              </a:ext>
            </a:extLst>
          </p:cNvPr>
          <p:cNvSpPr/>
          <p:nvPr/>
        </p:nvSpPr>
        <p:spPr>
          <a:xfrm flipH="1">
            <a:off x="6109601" y="5202282"/>
            <a:ext cx="371747" cy="18926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389275F6-F349-4391-9AF0-91A9660675DC}"/>
              </a:ext>
            </a:extLst>
          </p:cNvPr>
          <p:cNvSpPr/>
          <p:nvPr/>
        </p:nvSpPr>
        <p:spPr>
          <a:xfrm flipH="1">
            <a:off x="7013430" y="5609170"/>
            <a:ext cx="371747" cy="18926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a:extLst>
              <a:ext uri="{FF2B5EF4-FFF2-40B4-BE49-F238E27FC236}">
                <a16:creationId xmlns:a16="http://schemas.microsoft.com/office/drawing/2014/main" id="{27AD3228-98A5-47CB-B4A0-A3789476EA35}"/>
              </a:ext>
            </a:extLst>
          </p:cNvPr>
          <p:cNvSpPr/>
          <p:nvPr/>
        </p:nvSpPr>
        <p:spPr>
          <a:xfrm flipH="1">
            <a:off x="1740710" y="4096091"/>
            <a:ext cx="188976" cy="20628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 name="Rectangle 63">
            <a:extLst>
              <a:ext uri="{FF2B5EF4-FFF2-40B4-BE49-F238E27FC236}">
                <a16:creationId xmlns:a16="http://schemas.microsoft.com/office/drawing/2014/main" id="{9AEE0174-4468-457D-95CE-89A930265C9E}"/>
              </a:ext>
            </a:extLst>
          </p:cNvPr>
          <p:cNvSpPr/>
          <p:nvPr/>
        </p:nvSpPr>
        <p:spPr>
          <a:xfrm flipH="1">
            <a:off x="2425549" y="3738783"/>
            <a:ext cx="539821" cy="19639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ectangle 66">
            <a:extLst>
              <a:ext uri="{FF2B5EF4-FFF2-40B4-BE49-F238E27FC236}">
                <a16:creationId xmlns:a16="http://schemas.microsoft.com/office/drawing/2014/main" id="{A73A38C6-4806-4C60-8FE4-6BAA79AE2DDD}"/>
              </a:ext>
            </a:extLst>
          </p:cNvPr>
          <p:cNvSpPr/>
          <p:nvPr/>
        </p:nvSpPr>
        <p:spPr>
          <a:xfrm flipH="1">
            <a:off x="6745421" y="4790523"/>
            <a:ext cx="268009" cy="174011"/>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71" name="Group 70">
            <a:extLst>
              <a:ext uri="{FF2B5EF4-FFF2-40B4-BE49-F238E27FC236}">
                <a16:creationId xmlns:a16="http://schemas.microsoft.com/office/drawing/2014/main" id="{671935F3-E71F-4AA4-9377-A07CC5D0F001}"/>
              </a:ext>
            </a:extLst>
          </p:cNvPr>
          <p:cNvGrpSpPr/>
          <p:nvPr/>
        </p:nvGrpSpPr>
        <p:grpSpPr>
          <a:xfrm>
            <a:off x="4982337" y="887934"/>
            <a:ext cx="1932192" cy="323165"/>
            <a:chOff x="8726569" y="-189547"/>
            <a:chExt cx="2870752" cy="430886"/>
          </a:xfrm>
        </p:grpSpPr>
        <p:sp>
          <p:nvSpPr>
            <p:cNvPr id="72" name="TextBox 71">
              <a:extLst>
                <a:ext uri="{FF2B5EF4-FFF2-40B4-BE49-F238E27FC236}">
                  <a16:creationId xmlns:a16="http://schemas.microsoft.com/office/drawing/2014/main" id="{9A372851-8859-457E-8EE5-81FA996B735F}"/>
                </a:ext>
              </a:extLst>
            </p:cNvPr>
            <p:cNvSpPr txBox="1"/>
            <p:nvPr/>
          </p:nvSpPr>
          <p:spPr>
            <a:xfrm>
              <a:off x="8798395" y="-189547"/>
              <a:ext cx="2798926" cy="430886"/>
            </a:xfrm>
            <a:prstGeom prst="rect">
              <a:avLst/>
            </a:prstGeom>
            <a:noFill/>
          </p:spPr>
          <p:txBody>
            <a:bodyPr wrap="none" rtlCol="0">
              <a:spAutoFit/>
            </a:bodyPr>
            <a:lstStyle/>
            <a:p>
              <a:r>
                <a:rPr lang="en-US" sz="1500" dirty="0">
                  <a:latin typeface="Lucida Sans" panose="020B0602030504020204" pitchFamily="34" charset="0"/>
                </a:rPr>
                <a:t>Picture Cue Words</a:t>
              </a:r>
            </a:p>
          </p:txBody>
        </p:sp>
        <p:sp>
          <p:nvSpPr>
            <p:cNvPr id="73" name="Rectangle 72">
              <a:extLst>
                <a:ext uri="{FF2B5EF4-FFF2-40B4-BE49-F238E27FC236}">
                  <a16:creationId xmlns:a16="http://schemas.microsoft.com/office/drawing/2014/main" id="{BBEAEB2E-9A07-4B91-9D75-09A5DDA5DE21}"/>
                </a:ext>
              </a:extLst>
            </p:cNvPr>
            <p:cNvSpPr/>
            <p:nvPr/>
          </p:nvSpPr>
          <p:spPr>
            <a:xfrm>
              <a:off x="8726569" y="-179813"/>
              <a:ext cx="2839555" cy="41517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77" name="Rectangle 76">
            <a:extLst>
              <a:ext uri="{FF2B5EF4-FFF2-40B4-BE49-F238E27FC236}">
                <a16:creationId xmlns:a16="http://schemas.microsoft.com/office/drawing/2014/main" id="{BE08B166-36CA-46FC-9385-3977F7C6009B}"/>
              </a:ext>
            </a:extLst>
          </p:cNvPr>
          <p:cNvSpPr/>
          <p:nvPr/>
        </p:nvSpPr>
        <p:spPr>
          <a:xfrm flipH="1">
            <a:off x="5364611" y="5414037"/>
            <a:ext cx="245171" cy="18154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Rectangle 78">
            <a:extLst>
              <a:ext uri="{FF2B5EF4-FFF2-40B4-BE49-F238E27FC236}">
                <a16:creationId xmlns:a16="http://schemas.microsoft.com/office/drawing/2014/main" id="{DDD7B960-96E8-4807-AF8B-AF197B72378E}"/>
              </a:ext>
            </a:extLst>
          </p:cNvPr>
          <p:cNvSpPr/>
          <p:nvPr/>
        </p:nvSpPr>
        <p:spPr>
          <a:xfrm>
            <a:off x="3786629" y="3702144"/>
            <a:ext cx="432598"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0" name="Rectangle 79">
            <a:extLst>
              <a:ext uri="{FF2B5EF4-FFF2-40B4-BE49-F238E27FC236}">
                <a16:creationId xmlns:a16="http://schemas.microsoft.com/office/drawing/2014/main" id="{7DF573A3-D527-4C76-AFAA-8D029793D56A}"/>
              </a:ext>
            </a:extLst>
          </p:cNvPr>
          <p:cNvSpPr/>
          <p:nvPr/>
        </p:nvSpPr>
        <p:spPr>
          <a:xfrm>
            <a:off x="1976941" y="4117067"/>
            <a:ext cx="782245"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1" name="Rectangle 80">
            <a:extLst>
              <a:ext uri="{FF2B5EF4-FFF2-40B4-BE49-F238E27FC236}">
                <a16:creationId xmlns:a16="http://schemas.microsoft.com/office/drawing/2014/main" id="{7FFBC21F-927D-4456-AE17-2E7A21E03CBD}"/>
              </a:ext>
            </a:extLst>
          </p:cNvPr>
          <p:cNvSpPr/>
          <p:nvPr/>
        </p:nvSpPr>
        <p:spPr>
          <a:xfrm>
            <a:off x="2284791" y="4943761"/>
            <a:ext cx="744496"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2" name="Rectangle 81">
            <a:extLst>
              <a:ext uri="{FF2B5EF4-FFF2-40B4-BE49-F238E27FC236}">
                <a16:creationId xmlns:a16="http://schemas.microsoft.com/office/drawing/2014/main" id="{1BDF4620-2CB7-43A3-A874-3EEE814FBB99}"/>
              </a:ext>
            </a:extLst>
          </p:cNvPr>
          <p:cNvSpPr/>
          <p:nvPr/>
        </p:nvSpPr>
        <p:spPr>
          <a:xfrm>
            <a:off x="4733896" y="4795099"/>
            <a:ext cx="823307" cy="264542"/>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83" name="Group 82">
            <a:extLst>
              <a:ext uri="{FF2B5EF4-FFF2-40B4-BE49-F238E27FC236}">
                <a16:creationId xmlns:a16="http://schemas.microsoft.com/office/drawing/2014/main" id="{6A7CD377-DF0E-44B0-B223-BBC38F8D54C5}"/>
              </a:ext>
            </a:extLst>
          </p:cNvPr>
          <p:cNvGrpSpPr/>
          <p:nvPr/>
        </p:nvGrpSpPr>
        <p:grpSpPr>
          <a:xfrm>
            <a:off x="2096815" y="877274"/>
            <a:ext cx="2278188" cy="323165"/>
            <a:chOff x="6284567" y="82336"/>
            <a:chExt cx="3037584" cy="430886"/>
          </a:xfrm>
        </p:grpSpPr>
        <p:sp>
          <p:nvSpPr>
            <p:cNvPr id="84" name="TextBox 83">
              <a:extLst>
                <a:ext uri="{FF2B5EF4-FFF2-40B4-BE49-F238E27FC236}">
                  <a16:creationId xmlns:a16="http://schemas.microsoft.com/office/drawing/2014/main" id="{7E2D9165-0E64-4D0B-83BB-1FF0A280E627}"/>
                </a:ext>
              </a:extLst>
            </p:cNvPr>
            <p:cNvSpPr txBox="1"/>
            <p:nvPr/>
          </p:nvSpPr>
          <p:spPr>
            <a:xfrm>
              <a:off x="6284567" y="82336"/>
              <a:ext cx="3037584" cy="430886"/>
            </a:xfrm>
            <a:prstGeom prst="rect">
              <a:avLst/>
            </a:prstGeom>
            <a:noFill/>
          </p:spPr>
          <p:txBody>
            <a:bodyPr wrap="none" rtlCol="0">
              <a:spAutoFit/>
            </a:bodyPr>
            <a:lstStyle/>
            <a:p>
              <a:r>
                <a:rPr lang="en-US" sz="1500" dirty="0">
                  <a:latin typeface="Lucida Sans" panose="020B0602030504020204" pitchFamily="34" charset="0"/>
                </a:rPr>
                <a:t>High-Frequency Words</a:t>
              </a:r>
            </a:p>
          </p:txBody>
        </p:sp>
        <p:sp>
          <p:nvSpPr>
            <p:cNvPr id="85" name="Rectangle 84">
              <a:extLst>
                <a:ext uri="{FF2B5EF4-FFF2-40B4-BE49-F238E27FC236}">
                  <a16:creationId xmlns:a16="http://schemas.microsoft.com/office/drawing/2014/main" id="{B71B5BF3-5FAE-41FC-BA38-822A5B0F6582}"/>
                </a:ext>
              </a:extLst>
            </p:cNvPr>
            <p:cNvSpPr/>
            <p:nvPr/>
          </p:nvSpPr>
          <p:spPr>
            <a:xfrm>
              <a:off x="6383555" y="102565"/>
              <a:ext cx="2844896" cy="399368"/>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4037928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973179" y="1106905"/>
            <a:ext cx="5621956" cy="3810802"/>
          </a:xfrm>
          <a:prstGeom prst="wedgeEllipseCallout">
            <a:avLst>
              <a:gd name="adj1" fmla="val -47407"/>
              <a:gd name="adj2" fmla="val 510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latin typeface="Lucida Sans" panose="020B0602030504020204" pitchFamily="34" charset="0"/>
              </a:rPr>
              <a:t>They lost it all in 3</a:t>
            </a:r>
            <a:r>
              <a:rPr lang="en-US" sz="4200" baseline="30000" dirty="0">
                <a:latin typeface="Lucida Sans" panose="020B0602030504020204" pitchFamily="34" charset="0"/>
              </a:rPr>
              <a:t>rd</a:t>
            </a:r>
            <a:r>
              <a:rPr lang="en-US" sz="4200" dirty="0">
                <a:latin typeface="Lucida Sans" panose="020B0602030504020204" pitchFamily="34" charset="0"/>
              </a:rPr>
              <a:t> grade!!!</a:t>
            </a:r>
          </a:p>
        </p:txBody>
      </p:sp>
    </p:spTree>
    <p:extLst>
      <p:ext uri="{BB962C8B-B14F-4D97-AF65-F5344CB8AC3E}">
        <p14:creationId xmlns:p14="http://schemas.microsoft.com/office/powerpoint/2010/main" val="78255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3977690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00526" y="3116781"/>
            <a:ext cx="5459792" cy="1143000"/>
          </a:xfrm>
        </p:spPr>
        <p:txBody>
          <a:bodyPr/>
          <a:lstStyle/>
          <a:p>
            <a:pPr algn="ctr"/>
            <a:r>
              <a:rPr lang="en-US" dirty="0"/>
              <a:t>Reading decodable text supports students as they learn to read</a:t>
            </a:r>
            <a:br>
              <a:rPr lang="en-US" dirty="0"/>
            </a:br>
            <a:r>
              <a:rPr lang="en-US" dirty="0"/>
              <a:t>…and helps develop a habit to </a:t>
            </a:r>
            <a:r>
              <a:rPr lang="en-US" u="sng" dirty="0"/>
              <a:t>use</a:t>
            </a:r>
            <a:r>
              <a:rPr lang="en-US" dirty="0"/>
              <a:t> the phonics they’re learning.</a:t>
            </a:r>
          </a:p>
        </p:txBody>
      </p:sp>
      <p:pic>
        <p:nvPicPr>
          <p:cNvPr id="3" name="Picture 2">
            <a:extLst>
              <a:ext uri="{FF2B5EF4-FFF2-40B4-BE49-F238E27FC236}">
                <a16:creationId xmlns:a16="http://schemas.microsoft.com/office/drawing/2014/main" id="{AF7254A9-3E94-473A-9023-D233AF043005}"/>
              </a:ext>
            </a:extLst>
          </p:cNvPr>
          <p:cNvPicPr>
            <a:picLocks noChangeAspect="1"/>
          </p:cNvPicPr>
          <p:nvPr/>
        </p:nvPicPr>
        <p:blipFill>
          <a:blip r:embed="rId3">
            <a:duotone>
              <a:schemeClr val="accent4">
                <a:shade val="45000"/>
                <a:satMod val="135000"/>
              </a:schemeClr>
              <a:prstClr val="white"/>
            </a:duotone>
          </a:blip>
          <a:stretch>
            <a:fillRect/>
          </a:stretch>
        </p:blipFill>
        <p:spPr>
          <a:xfrm>
            <a:off x="455054" y="2282778"/>
            <a:ext cx="2784232" cy="2811005"/>
          </a:xfrm>
          <a:prstGeom prst="rect">
            <a:avLst/>
          </a:prstGeom>
        </p:spPr>
      </p:pic>
      <p:sp>
        <p:nvSpPr>
          <p:cNvPr id="5" name="Title 6">
            <a:extLst>
              <a:ext uri="{FF2B5EF4-FFF2-40B4-BE49-F238E27FC236}">
                <a16:creationId xmlns:a16="http://schemas.microsoft.com/office/drawing/2014/main" id="{76FBCCEC-1085-4B67-B63A-A3DC6A6D36C3}"/>
              </a:ext>
            </a:extLst>
          </p:cNvPr>
          <p:cNvSpPr txBox="1">
            <a:spLocks/>
          </p:cNvSpPr>
          <p:nvPr/>
        </p:nvSpPr>
        <p:spPr>
          <a:xfrm>
            <a:off x="648051" y="262671"/>
            <a:ext cx="793982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3200" dirty="0">
                <a:solidFill>
                  <a:srgbClr val="50524F"/>
                </a:solidFill>
              </a:rPr>
              <a:t>The Materials We Use MATTER </a:t>
            </a:r>
          </a:p>
        </p:txBody>
      </p:sp>
    </p:spTree>
    <p:extLst>
      <p:ext uri="{BB962C8B-B14F-4D97-AF65-F5344CB8AC3E}">
        <p14:creationId xmlns:p14="http://schemas.microsoft.com/office/powerpoint/2010/main" val="268191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369045" y="300306"/>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Let’s Compare Texts…</a:t>
            </a:r>
          </a:p>
        </p:txBody>
      </p:sp>
      <p:sp>
        <p:nvSpPr>
          <p:cNvPr id="1102" name="Shape 1102"/>
          <p:cNvSpPr txBox="1">
            <a:spLocks noGrp="1"/>
          </p:cNvSpPr>
          <p:nvPr>
            <p:ph type="body" idx="1"/>
          </p:nvPr>
        </p:nvSpPr>
        <p:spPr>
          <a:xfrm>
            <a:off x="369045" y="1180682"/>
            <a:ext cx="4136281" cy="479821"/>
          </a:xfrm>
          <a:prstGeom prst="rect">
            <a:avLst/>
          </a:prstGeom>
          <a:noFill/>
          <a:ln>
            <a:noFill/>
          </a:ln>
        </p:spPr>
        <p:txBody>
          <a:bodyPr lIns="91425" tIns="91425" rIns="91425" bIns="91425" anchor="b" anchorCtr="0">
            <a:noAutofit/>
          </a:bodyPr>
          <a:lstStyle/>
          <a:p>
            <a:pPr>
              <a:spcBef>
                <a:spcPts val="0"/>
              </a:spcBef>
              <a:buSzPct val="25000"/>
            </a:pPr>
            <a:r>
              <a:rPr lang="en" sz="2200" dirty="0"/>
              <a:t>Leveled or Predictable</a:t>
            </a:r>
          </a:p>
        </p:txBody>
      </p:sp>
      <p:sp>
        <p:nvSpPr>
          <p:cNvPr id="1103" name="Shape 1103"/>
          <p:cNvSpPr txBox="1">
            <a:spLocks noGrp="1"/>
          </p:cNvSpPr>
          <p:nvPr>
            <p:ph type="body" idx="2"/>
          </p:nvPr>
        </p:nvSpPr>
        <p:spPr>
          <a:xfrm>
            <a:off x="750517" y="1538054"/>
            <a:ext cx="5102652" cy="4355998"/>
          </a:xfrm>
          <a:prstGeom prst="rect">
            <a:avLst/>
          </a:prstGeom>
          <a:noFill/>
          <a:ln>
            <a:noFill/>
          </a:ln>
        </p:spPr>
        <p:txBody>
          <a:bodyPr lIns="91425" tIns="91425" rIns="91425" bIns="91425" anchor="t" anchorCtr="0">
            <a:noAutofit/>
          </a:bodyPr>
          <a:lstStyle/>
          <a:p>
            <a:pPr indent="-190495">
              <a:spcBef>
                <a:spcPts val="0"/>
              </a:spcBef>
            </a:pPr>
            <a:r>
              <a:rPr lang="en" sz="2000" dirty="0"/>
              <a:t>Heavy use of high-frequency words.</a:t>
            </a:r>
          </a:p>
          <a:p>
            <a:pPr indent="-190495">
              <a:spcBef>
                <a:spcPts val="0"/>
              </a:spcBef>
            </a:pPr>
            <a:r>
              <a:rPr lang="en" sz="2000" dirty="0"/>
              <a:t>Relies on repetition and/or context.</a:t>
            </a:r>
          </a:p>
          <a:p>
            <a:pPr indent="-190495">
              <a:spcBef>
                <a:spcPts val="0"/>
              </a:spcBef>
            </a:pPr>
            <a:r>
              <a:rPr lang="en-US" sz="2000" dirty="0"/>
              <a:t>Often </a:t>
            </a:r>
            <a:r>
              <a:rPr lang="en" sz="2000" dirty="0"/>
              <a:t>relies on picture for meaning.</a:t>
            </a:r>
          </a:p>
          <a:p>
            <a:pPr indent="-190495">
              <a:spcBef>
                <a:spcPts val="0"/>
              </a:spcBef>
            </a:pPr>
            <a:r>
              <a:rPr lang="en" sz="2000" dirty="0"/>
              <a:t>Some use of first letter sound.</a:t>
            </a:r>
          </a:p>
          <a:p>
            <a:pPr indent="-190495">
              <a:spcBef>
                <a:spcPts val="0"/>
              </a:spcBef>
            </a:pPr>
            <a:r>
              <a:rPr lang="en" sz="2000" dirty="0"/>
              <a:t>Some dependence on syntax.</a:t>
            </a:r>
          </a:p>
          <a:p>
            <a:pPr indent="-190495">
              <a:spcBef>
                <a:spcPts val="0"/>
              </a:spcBef>
            </a:pPr>
            <a:r>
              <a:rPr lang="en" sz="2000" dirty="0"/>
              <a:t>Many words that aren’t decodable/don’t match instruction.</a:t>
            </a:r>
          </a:p>
          <a:p>
            <a:pPr indent="-190495">
              <a:spcBef>
                <a:spcPts val="0"/>
              </a:spcBef>
              <a:buNone/>
            </a:pPr>
            <a:endParaRPr dirty="0"/>
          </a:p>
        </p:txBody>
      </p:sp>
      <p:sp>
        <p:nvSpPr>
          <p:cNvPr id="1104" name="Shape 1104"/>
          <p:cNvSpPr txBox="1">
            <a:spLocks noGrp="1"/>
          </p:cNvSpPr>
          <p:nvPr>
            <p:ph type="body" idx="3"/>
          </p:nvPr>
        </p:nvSpPr>
        <p:spPr>
          <a:xfrm>
            <a:off x="369045" y="4086664"/>
            <a:ext cx="4041773" cy="479821"/>
          </a:xfrm>
          <a:prstGeom prst="rect">
            <a:avLst/>
          </a:prstGeom>
          <a:noFill/>
          <a:ln>
            <a:noFill/>
          </a:ln>
        </p:spPr>
        <p:txBody>
          <a:bodyPr lIns="91425" tIns="91425" rIns="91425" bIns="91425" anchor="b" anchorCtr="0">
            <a:noAutofit/>
          </a:bodyPr>
          <a:lstStyle/>
          <a:p>
            <a:pPr>
              <a:spcBef>
                <a:spcPts val="0"/>
              </a:spcBef>
              <a:buSzPct val="25000"/>
            </a:pPr>
            <a:r>
              <a:rPr lang="en" sz="2200" dirty="0"/>
              <a:t>Decodable</a:t>
            </a:r>
          </a:p>
        </p:txBody>
      </p:sp>
      <p:sp>
        <p:nvSpPr>
          <p:cNvPr id="1105" name="Shape 1105"/>
          <p:cNvSpPr txBox="1">
            <a:spLocks noGrp="1"/>
          </p:cNvSpPr>
          <p:nvPr>
            <p:ph type="body" idx="4"/>
          </p:nvPr>
        </p:nvSpPr>
        <p:spPr>
          <a:xfrm>
            <a:off x="-100962" y="4515250"/>
            <a:ext cx="8672884" cy="3921230"/>
          </a:xfrm>
          <a:prstGeom prst="rect">
            <a:avLst/>
          </a:prstGeom>
          <a:noFill/>
          <a:ln>
            <a:noFill/>
          </a:ln>
        </p:spPr>
        <p:txBody>
          <a:bodyPr lIns="91425" tIns="91425" rIns="91425" bIns="91425" anchor="t" anchorCtr="0">
            <a:noAutofit/>
          </a:bodyPr>
          <a:lstStyle/>
          <a:p>
            <a:pPr indent="-190495">
              <a:spcBef>
                <a:spcPts val="0"/>
              </a:spcBef>
            </a:pPr>
            <a:r>
              <a:rPr lang="en" sz="2000" dirty="0"/>
              <a:t>Includes only previously taught skills, such as:</a:t>
            </a:r>
          </a:p>
          <a:p>
            <a:pPr marL="850900" lvl="1" indent="-266700"/>
            <a:r>
              <a:rPr lang="en" sz="1800" dirty="0"/>
              <a:t>High-frequency words</a:t>
            </a:r>
          </a:p>
          <a:p>
            <a:pPr marL="850900" lvl="1" indent="-266700"/>
            <a:r>
              <a:rPr lang="en" sz="1800" dirty="0"/>
              <a:t>Current sound and spelling patterns</a:t>
            </a:r>
          </a:p>
          <a:p>
            <a:pPr marL="850900" lvl="1" indent="-266700"/>
            <a:r>
              <a:rPr lang="en" sz="1800" dirty="0"/>
              <a:t>Previously taught sound and spelling patterns</a:t>
            </a:r>
            <a:endParaRPr sz="1600" dirty="0"/>
          </a:p>
          <a:p>
            <a:pPr indent="-190495"/>
            <a:r>
              <a:rPr lang="en" sz="2000" dirty="0"/>
              <a:t>Does not </a:t>
            </a:r>
            <a:r>
              <a:rPr lang="en-US" sz="2000" dirty="0"/>
              <a:t>heavily </a:t>
            </a:r>
            <a:r>
              <a:rPr lang="en" sz="2000" dirty="0"/>
              <a:t>rely on pictures, context, or repetition.</a:t>
            </a:r>
          </a:p>
        </p:txBody>
      </p:sp>
      <p:sp>
        <p:nvSpPr>
          <p:cNvPr id="2" name="TextBox 1">
            <a:extLst>
              <a:ext uri="{FF2B5EF4-FFF2-40B4-BE49-F238E27FC236}">
                <a16:creationId xmlns:a16="http://schemas.microsoft.com/office/drawing/2014/main" id="{1DD175FE-CF5C-4216-9992-EFDA0E22511D}"/>
              </a:ext>
            </a:extLst>
          </p:cNvPr>
          <p:cNvSpPr txBox="1"/>
          <p:nvPr/>
        </p:nvSpPr>
        <p:spPr>
          <a:xfrm>
            <a:off x="5853169" y="2722027"/>
            <a:ext cx="3064933" cy="1446550"/>
          </a:xfrm>
          <a:prstGeom prst="rect">
            <a:avLst/>
          </a:prstGeom>
          <a:noFill/>
        </p:spPr>
        <p:txBody>
          <a:bodyPr wrap="square" rtlCol="0">
            <a:spAutoFit/>
          </a:bodyPr>
          <a:lstStyle/>
          <a:p>
            <a:pPr algn="ctr"/>
            <a:r>
              <a:rPr lang="en-US" sz="2200" b="1" i="1" dirty="0">
                <a:solidFill>
                  <a:srgbClr val="22A469"/>
                </a:solidFill>
                <a:latin typeface="Lucida Sans" panose="020B0602030504020204" pitchFamily="34" charset="0"/>
              </a:rPr>
              <a:t>Which text is likely to solidify students’ foundational skills? Why? </a:t>
            </a:r>
          </a:p>
        </p:txBody>
      </p:sp>
    </p:spTree>
    <p:extLst>
      <p:ext uri="{BB962C8B-B14F-4D97-AF65-F5344CB8AC3E}">
        <p14:creationId xmlns:p14="http://schemas.microsoft.com/office/powerpoint/2010/main" val="9793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0720" y="479247"/>
            <a:ext cx="6646028" cy="857251"/>
          </a:xfrm>
        </p:spPr>
        <p:txBody>
          <a:bodyPr/>
          <a:lstStyle/>
          <a:p>
            <a:r>
              <a:rPr lang="en-US" sz="3200" dirty="0">
                <a:solidFill>
                  <a:srgbClr val="50524F"/>
                </a:solidFill>
              </a:rPr>
              <a:t>Decodable Reader Protocols</a:t>
            </a:r>
          </a:p>
        </p:txBody>
      </p:sp>
      <p:sp>
        <p:nvSpPr>
          <p:cNvPr id="5" name="Flowchart: Punched Tape 4"/>
          <p:cNvSpPr/>
          <p:nvPr/>
        </p:nvSpPr>
        <p:spPr>
          <a:xfrm>
            <a:off x="433989" y="2722996"/>
            <a:ext cx="2649681" cy="1610591"/>
          </a:xfrm>
          <a:prstGeom prst="flowChartPunchedTape">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Multiple Reads Protocol</a:t>
            </a:r>
          </a:p>
        </p:txBody>
      </p:sp>
      <p:sp>
        <p:nvSpPr>
          <p:cNvPr id="6" name="Flowchart: Punched Tape 5"/>
          <p:cNvSpPr/>
          <p:nvPr/>
        </p:nvSpPr>
        <p:spPr>
          <a:xfrm>
            <a:off x="3319198" y="2769755"/>
            <a:ext cx="2639291" cy="1517072"/>
          </a:xfrm>
          <a:prstGeom prst="flowChartPunchedTape">
            <a:avLst/>
          </a:prstGeom>
          <a:solidFill>
            <a:schemeClr val="bg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Comprehension Questions</a:t>
            </a:r>
          </a:p>
        </p:txBody>
      </p:sp>
      <p:sp>
        <p:nvSpPr>
          <p:cNvPr id="7" name="Flowchart: Punched Tape 6"/>
          <p:cNvSpPr/>
          <p:nvPr/>
        </p:nvSpPr>
        <p:spPr>
          <a:xfrm>
            <a:off x="6194017" y="2722996"/>
            <a:ext cx="2559627" cy="1610591"/>
          </a:xfrm>
          <a:prstGeom prst="flowChartPunchedTape">
            <a:avLst/>
          </a:prstGeom>
          <a:solidFill>
            <a:schemeClr val="bg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Foundational Skills Games and Tasks</a:t>
            </a:r>
          </a:p>
        </p:txBody>
      </p:sp>
      <p:sp>
        <p:nvSpPr>
          <p:cNvPr id="3" name="Arrow: Down 2">
            <a:extLst>
              <a:ext uri="{FF2B5EF4-FFF2-40B4-BE49-F238E27FC236}">
                <a16:creationId xmlns:a16="http://schemas.microsoft.com/office/drawing/2014/main" id="{B440756E-A15F-4C25-8BE9-2F9B356971D0}"/>
              </a:ext>
            </a:extLst>
          </p:cNvPr>
          <p:cNvSpPr/>
          <p:nvPr/>
        </p:nvSpPr>
        <p:spPr>
          <a:xfrm rot="10800000">
            <a:off x="1060997" y="4553977"/>
            <a:ext cx="1395663" cy="142025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48" y="315247"/>
            <a:ext cx="1143000" cy="1143000"/>
          </a:xfrm>
          <a:prstGeom prst="rect">
            <a:avLst/>
          </a:prstGeom>
        </p:spPr>
      </p:pic>
    </p:spTree>
    <p:extLst>
      <p:ext uri="{BB962C8B-B14F-4D97-AF65-F5344CB8AC3E}">
        <p14:creationId xmlns:p14="http://schemas.microsoft.com/office/powerpoint/2010/main" val="13932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AEE6-1C70-4E37-BBB2-4577E8696B8A}"/>
              </a:ext>
            </a:extLst>
          </p:cNvPr>
          <p:cNvSpPr>
            <a:spLocks noGrp="1"/>
          </p:cNvSpPr>
          <p:nvPr>
            <p:ph type="title"/>
          </p:nvPr>
        </p:nvSpPr>
        <p:spPr>
          <a:xfrm>
            <a:off x="393032" y="151915"/>
            <a:ext cx="8229600" cy="1143000"/>
          </a:xfrm>
        </p:spPr>
        <p:txBody>
          <a:bodyPr/>
          <a:lstStyle/>
          <a:p>
            <a:r>
              <a:rPr lang="en-US" dirty="0"/>
              <a:t>Decodable Reader Protocol </a:t>
            </a:r>
          </a:p>
        </p:txBody>
      </p:sp>
      <p:graphicFrame>
        <p:nvGraphicFramePr>
          <p:cNvPr id="5" name="Table 4">
            <a:extLst>
              <a:ext uri="{FF2B5EF4-FFF2-40B4-BE49-F238E27FC236}">
                <a16:creationId xmlns:a16="http://schemas.microsoft.com/office/drawing/2014/main" id="{1E9D7E8D-2C49-4FE9-B7B9-AA87A64294FC}"/>
              </a:ext>
            </a:extLst>
          </p:cNvPr>
          <p:cNvGraphicFramePr>
            <a:graphicFrameLocks noGrp="1"/>
          </p:cNvGraphicFramePr>
          <p:nvPr>
            <p:extLst>
              <p:ext uri="{D42A27DB-BD31-4B8C-83A1-F6EECF244321}">
                <p14:modId xmlns:p14="http://schemas.microsoft.com/office/powerpoint/2010/main" val="953693757"/>
              </p:ext>
            </p:extLst>
          </p:nvPr>
        </p:nvGraphicFramePr>
        <p:xfrm>
          <a:off x="1561613" y="2680848"/>
          <a:ext cx="6477000" cy="3248084"/>
        </p:xfrm>
        <a:graphic>
          <a:graphicData uri="http://schemas.openxmlformats.org/drawingml/2006/table">
            <a:tbl>
              <a:tblPr firstRow="1" bandRow="1">
                <a:tableStyleId>{295C2E68-A0DA-4108-AF7E-2E3958B79FE0}</a:tableStyleId>
              </a:tblPr>
              <a:tblGrid>
                <a:gridCol w="1551377">
                  <a:extLst>
                    <a:ext uri="{9D8B030D-6E8A-4147-A177-3AD203B41FA5}">
                      <a16:colId xmlns:a16="http://schemas.microsoft.com/office/drawing/2014/main" val="2954085432"/>
                    </a:ext>
                  </a:extLst>
                </a:gridCol>
                <a:gridCol w="4925623">
                  <a:extLst>
                    <a:ext uri="{9D8B030D-6E8A-4147-A177-3AD203B41FA5}">
                      <a16:colId xmlns:a16="http://schemas.microsoft.com/office/drawing/2014/main" val="1829144937"/>
                    </a:ext>
                  </a:extLst>
                </a:gridCol>
              </a:tblGrid>
              <a:tr h="483938">
                <a:tc>
                  <a:txBody>
                    <a:bodyPr/>
                    <a:lstStyle/>
                    <a:p>
                      <a:r>
                        <a:rPr lang="en-US" sz="2000" dirty="0">
                          <a:latin typeface="Lucida Sans" panose="020B0602030504020204" pitchFamily="34" charset="0"/>
                        </a:rPr>
                        <a:t>Read</a:t>
                      </a:r>
                    </a:p>
                  </a:txBody>
                  <a:tcPr/>
                </a:tc>
                <a:tc>
                  <a:txBody>
                    <a:bodyPr/>
                    <a:lstStyle/>
                    <a:p>
                      <a:r>
                        <a:rPr lang="en-US" sz="2000" dirty="0">
                          <a:latin typeface="Lucida Sans" panose="020B0602030504020204" pitchFamily="34" charset="0"/>
                        </a:rPr>
                        <a:t>Suggestion </a:t>
                      </a:r>
                    </a:p>
                  </a:txBody>
                  <a:tcPr/>
                </a:tc>
                <a:extLst>
                  <a:ext uri="{0D108BD9-81ED-4DB2-BD59-A6C34878D82A}">
                    <a16:rowId xmlns:a16="http://schemas.microsoft.com/office/drawing/2014/main" val="556882448"/>
                  </a:ext>
                </a:extLst>
              </a:tr>
              <a:tr h="566380">
                <a:tc>
                  <a:txBody>
                    <a:bodyPr/>
                    <a:lstStyle/>
                    <a:p>
                      <a:r>
                        <a:rPr lang="en-US" sz="2000" dirty="0">
                          <a:latin typeface="Lucida Sans" panose="020B0602030504020204" pitchFamily="34" charset="0"/>
                        </a:rPr>
                        <a:t>1</a:t>
                      </a:r>
                      <a:r>
                        <a:rPr lang="en-US" sz="2000" baseline="30000" dirty="0">
                          <a:latin typeface="Lucida Sans" panose="020B0602030504020204" pitchFamily="34" charset="0"/>
                        </a:rPr>
                        <a:t>st</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Choral or Echo </a:t>
                      </a:r>
                    </a:p>
                  </a:txBody>
                  <a:tcPr anchor="ctr"/>
                </a:tc>
                <a:extLst>
                  <a:ext uri="{0D108BD9-81ED-4DB2-BD59-A6C34878D82A}">
                    <a16:rowId xmlns:a16="http://schemas.microsoft.com/office/drawing/2014/main" val="117308970"/>
                  </a:ext>
                </a:extLst>
              </a:tr>
              <a:tr h="550708">
                <a:tc>
                  <a:txBody>
                    <a:bodyPr/>
                    <a:lstStyle/>
                    <a:p>
                      <a:r>
                        <a:rPr lang="en-US" sz="2000" dirty="0">
                          <a:latin typeface="Lucida Sans" panose="020B0602030504020204" pitchFamily="34" charset="0"/>
                        </a:rPr>
                        <a:t>2</a:t>
                      </a:r>
                      <a:r>
                        <a:rPr lang="en-US" sz="2000" baseline="30000" dirty="0">
                          <a:latin typeface="Lucida Sans" panose="020B0602030504020204" pitchFamily="34" charset="0"/>
                        </a:rPr>
                        <a:t>nd</a:t>
                      </a:r>
                      <a:endParaRPr lang="en-US" sz="2000" dirty="0">
                        <a:latin typeface="Lucida Sans" panose="020B0602030504020204" pitchFamily="34" charset="0"/>
                      </a:endParaRPr>
                    </a:p>
                  </a:txBody>
                  <a:tcPr anchor="ctr"/>
                </a:tc>
                <a:tc>
                  <a:txBody>
                    <a:bodyPr/>
                    <a:lstStyle/>
                    <a:p>
                      <a:r>
                        <a:rPr lang="en-US" sz="2000" dirty="0">
                          <a:latin typeface="Lucida Sans" panose="020B0602030504020204" pitchFamily="34" charset="0"/>
                        </a:rPr>
                        <a:t>Independent or Buddy </a:t>
                      </a:r>
                    </a:p>
                  </a:txBody>
                  <a:tcPr anchor="ctr"/>
                </a:tc>
                <a:extLst>
                  <a:ext uri="{0D108BD9-81ED-4DB2-BD59-A6C34878D82A}">
                    <a16:rowId xmlns:a16="http://schemas.microsoft.com/office/drawing/2014/main" val="671660106"/>
                  </a:ext>
                </a:extLst>
              </a:tr>
              <a:tr h="550708">
                <a:tc>
                  <a:txBody>
                    <a:bodyPr/>
                    <a:lstStyle/>
                    <a:p>
                      <a:r>
                        <a:rPr lang="en-US" sz="2000" dirty="0">
                          <a:latin typeface="Lucida Sans" panose="020B0602030504020204" pitchFamily="34" charset="0"/>
                        </a:rPr>
                        <a:t>3</a:t>
                      </a:r>
                      <a:r>
                        <a:rPr lang="en-US" sz="2000" baseline="30000" dirty="0">
                          <a:latin typeface="Lucida Sans" panose="020B0602030504020204" pitchFamily="34" charset="0"/>
                        </a:rPr>
                        <a:t>rd</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Choral or Echo </a:t>
                      </a:r>
                    </a:p>
                  </a:txBody>
                  <a:tcPr anchor="ctr"/>
                </a:tc>
                <a:extLst>
                  <a:ext uri="{0D108BD9-81ED-4DB2-BD59-A6C34878D82A}">
                    <a16:rowId xmlns:a16="http://schemas.microsoft.com/office/drawing/2014/main" val="3307836149"/>
                  </a:ext>
                </a:extLst>
              </a:tr>
              <a:tr h="550708">
                <a:tc>
                  <a:txBody>
                    <a:bodyPr/>
                    <a:lstStyle/>
                    <a:p>
                      <a:r>
                        <a:rPr lang="en-US" sz="2000" dirty="0">
                          <a:latin typeface="Lucida Sans" panose="020B0602030504020204" pitchFamily="34" charset="0"/>
                        </a:rPr>
                        <a:t>4</a:t>
                      </a:r>
                      <a:r>
                        <a:rPr lang="en-US" sz="2000" baseline="30000" dirty="0">
                          <a:latin typeface="Lucida Sans" panose="020B0602030504020204" pitchFamily="34" charset="0"/>
                        </a:rPr>
                        <a:t>th</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Independent or Buddy</a:t>
                      </a:r>
                    </a:p>
                  </a:txBody>
                  <a:tcPr anchor="ctr"/>
                </a:tc>
                <a:extLst>
                  <a:ext uri="{0D108BD9-81ED-4DB2-BD59-A6C34878D82A}">
                    <a16:rowId xmlns:a16="http://schemas.microsoft.com/office/drawing/2014/main" val="3449895187"/>
                  </a:ext>
                </a:extLst>
              </a:tr>
              <a:tr h="545642">
                <a:tc>
                  <a:txBody>
                    <a:bodyPr/>
                    <a:lstStyle/>
                    <a:p>
                      <a:r>
                        <a:rPr lang="en-US" sz="2000" dirty="0">
                          <a:latin typeface="Lucida Sans" panose="020B0602030504020204" pitchFamily="34" charset="0"/>
                        </a:rPr>
                        <a:t>Later </a:t>
                      </a:r>
                    </a:p>
                  </a:txBody>
                  <a:tcPr anchor="ctr"/>
                </a:tc>
                <a:tc>
                  <a:txBody>
                    <a:bodyPr/>
                    <a:lstStyle/>
                    <a:p>
                      <a:r>
                        <a:rPr lang="en-US" sz="2000" dirty="0">
                          <a:latin typeface="Lucida Sans" panose="020B0602030504020204" pitchFamily="34" charset="0"/>
                        </a:rPr>
                        <a:t>Foundational Skills Games/Activities </a:t>
                      </a:r>
                    </a:p>
                  </a:txBody>
                  <a:tcPr anchor="ctr"/>
                </a:tc>
                <a:extLst>
                  <a:ext uri="{0D108BD9-81ED-4DB2-BD59-A6C34878D82A}">
                    <a16:rowId xmlns:a16="http://schemas.microsoft.com/office/drawing/2014/main" val="333756374"/>
                  </a:ext>
                </a:extLst>
              </a:tr>
            </a:tbl>
          </a:graphicData>
        </a:graphic>
      </p:graphicFrame>
      <p:sp>
        <p:nvSpPr>
          <p:cNvPr id="6" name="Arrow: Left-Right 5">
            <a:extLst>
              <a:ext uri="{FF2B5EF4-FFF2-40B4-BE49-F238E27FC236}">
                <a16:creationId xmlns:a16="http://schemas.microsoft.com/office/drawing/2014/main" id="{5950DC47-C667-467C-81F9-36BA4F1BD16E}"/>
              </a:ext>
            </a:extLst>
          </p:cNvPr>
          <p:cNvSpPr/>
          <p:nvPr/>
        </p:nvSpPr>
        <p:spPr>
          <a:xfrm>
            <a:off x="558697" y="1651021"/>
            <a:ext cx="7898269" cy="433137"/>
          </a:xfrm>
          <a:prstGeom prst="leftRightArrow">
            <a:avLst/>
          </a:prstGeom>
          <a:gradFill flip="none" rotWithShape="1">
            <a:gsLst>
              <a:gs pos="0">
                <a:schemeClr val="accent1">
                  <a:lumMod val="5000"/>
                  <a:lumOff val="95000"/>
                </a:schemeClr>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A5ED38-F09B-42EF-AE7B-4852EAAB6D60}"/>
              </a:ext>
            </a:extLst>
          </p:cNvPr>
          <p:cNvSpPr txBox="1"/>
          <p:nvPr/>
        </p:nvSpPr>
        <p:spPr>
          <a:xfrm>
            <a:off x="1054668" y="2139347"/>
            <a:ext cx="2165684" cy="379656"/>
          </a:xfrm>
          <a:prstGeom prst="rect">
            <a:avLst/>
          </a:prstGeom>
          <a:noFill/>
        </p:spPr>
        <p:txBody>
          <a:bodyPr wrap="square" rtlCol="0">
            <a:spAutoFit/>
          </a:bodyPr>
          <a:lstStyle/>
          <a:p>
            <a:r>
              <a:rPr lang="en-US" b="1" dirty="0">
                <a:latin typeface="Lucida Sans" panose="020B0602030504020204" pitchFamily="34" charset="0"/>
              </a:rPr>
              <a:t>Least Support</a:t>
            </a:r>
          </a:p>
        </p:txBody>
      </p:sp>
      <p:sp>
        <p:nvSpPr>
          <p:cNvPr id="8" name="TextBox 7">
            <a:extLst>
              <a:ext uri="{FF2B5EF4-FFF2-40B4-BE49-F238E27FC236}">
                <a16:creationId xmlns:a16="http://schemas.microsoft.com/office/drawing/2014/main" id="{822FBB0C-F387-49D3-BC37-9DBCB065912F}"/>
              </a:ext>
            </a:extLst>
          </p:cNvPr>
          <p:cNvSpPr txBox="1"/>
          <p:nvPr/>
        </p:nvSpPr>
        <p:spPr>
          <a:xfrm>
            <a:off x="6257939" y="2157276"/>
            <a:ext cx="1844842" cy="379656"/>
          </a:xfrm>
          <a:prstGeom prst="rect">
            <a:avLst/>
          </a:prstGeom>
          <a:noFill/>
        </p:spPr>
        <p:txBody>
          <a:bodyPr wrap="square" rtlCol="0">
            <a:spAutoFit/>
          </a:bodyPr>
          <a:lstStyle/>
          <a:p>
            <a:r>
              <a:rPr lang="en-US" b="1" dirty="0">
                <a:latin typeface="Lucida Sans" panose="020B0602030504020204" pitchFamily="34" charset="0"/>
              </a:rPr>
              <a:t>Most Support</a:t>
            </a:r>
          </a:p>
        </p:txBody>
      </p:sp>
      <p:sp>
        <p:nvSpPr>
          <p:cNvPr id="9" name="TextBox 8">
            <a:extLst>
              <a:ext uri="{FF2B5EF4-FFF2-40B4-BE49-F238E27FC236}">
                <a16:creationId xmlns:a16="http://schemas.microsoft.com/office/drawing/2014/main" id="{0AD35A5A-3680-4080-8F08-681E1AF10E70}"/>
              </a:ext>
            </a:extLst>
          </p:cNvPr>
          <p:cNvSpPr txBox="1"/>
          <p:nvPr/>
        </p:nvSpPr>
        <p:spPr>
          <a:xfrm>
            <a:off x="6257939" y="1010935"/>
            <a:ext cx="2374232" cy="666977"/>
          </a:xfrm>
          <a:prstGeom prst="rect">
            <a:avLst/>
          </a:prstGeom>
          <a:noFill/>
        </p:spPr>
        <p:txBody>
          <a:bodyPr wrap="square" rtlCol="0">
            <a:spAutoFit/>
          </a:bodyPr>
          <a:lstStyle/>
          <a:p>
            <a:r>
              <a:rPr lang="en-US" dirty="0">
                <a:latin typeface="Lucida Sans" panose="020B0602030504020204" pitchFamily="34" charset="0"/>
              </a:rPr>
              <a:t>Teacher reads, student follow</a:t>
            </a:r>
          </a:p>
        </p:txBody>
      </p:sp>
      <p:sp>
        <p:nvSpPr>
          <p:cNvPr id="12" name="TextBox 11">
            <a:extLst>
              <a:ext uri="{FF2B5EF4-FFF2-40B4-BE49-F238E27FC236}">
                <a16:creationId xmlns:a16="http://schemas.microsoft.com/office/drawing/2014/main" id="{4B9DFED4-21CB-44E8-8181-244851794401}"/>
              </a:ext>
            </a:extLst>
          </p:cNvPr>
          <p:cNvSpPr txBox="1"/>
          <p:nvPr/>
        </p:nvSpPr>
        <p:spPr>
          <a:xfrm>
            <a:off x="5197592" y="1154851"/>
            <a:ext cx="810126" cy="379656"/>
          </a:xfrm>
          <a:prstGeom prst="rect">
            <a:avLst/>
          </a:prstGeom>
          <a:noFill/>
        </p:spPr>
        <p:txBody>
          <a:bodyPr wrap="square" rtlCol="0">
            <a:spAutoFit/>
          </a:bodyPr>
          <a:lstStyle/>
          <a:p>
            <a:r>
              <a:rPr lang="en-US" dirty="0">
                <a:latin typeface="Lucida Sans" panose="020B0602030504020204" pitchFamily="34" charset="0"/>
              </a:rPr>
              <a:t>Echo</a:t>
            </a:r>
          </a:p>
        </p:txBody>
      </p:sp>
      <p:sp>
        <p:nvSpPr>
          <p:cNvPr id="13" name="TextBox 12">
            <a:extLst>
              <a:ext uri="{FF2B5EF4-FFF2-40B4-BE49-F238E27FC236}">
                <a16:creationId xmlns:a16="http://schemas.microsoft.com/office/drawing/2014/main" id="{50F50B1E-B858-4D15-A838-B6426AFD5897}"/>
              </a:ext>
            </a:extLst>
          </p:cNvPr>
          <p:cNvSpPr txBox="1"/>
          <p:nvPr/>
        </p:nvSpPr>
        <p:spPr>
          <a:xfrm>
            <a:off x="968055" y="1154851"/>
            <a:ext cx="2374232" cy="379656"/>
          </a:xfrm>
          <a:prstGeom prst="rect">
            <a:avLst/>
          </a:prstGeom>
          <a:noFill/>
        </p:spPr>
        <p:txBody>
          <a:bodyPr wrap="square" rtlCol="0">
            <a:spAutoFit/>
          </a:bodyPr>
          <a:lstStyle/>
          <a:p>
            <a:r>
              <a:rPr lang="en-US" dirty="0">
                <a:latin typeface="Lucida Sans" panose="020B0602030504020204" pitchFamily="34" charset="0"/>
              </a:rPr>
              <a:t>Independent</a:t>
            </a:r>
          </a:p>
        </p:txBody>
      </p:sp>
      <p:sp>
        <p:nvSpPr>
          <p:cNvPr id="14" name="TextBox 13">
            <a:extLst>
              <a:ext uri="{FF2B5EF4-FFF2-40B4-BE49-F238E27FC236}">
                <a16:creationId xmlns:a16="http://schemas.microsoft.com/office/drawing/2014/main" id="{0FD19E51-2464-41D8-B3C0-BD3A0D6F17C7}"/>
              </a:ext>
            </a:extLst>
          </p:cNvPr>
          <p:cNvSpPr txBox="1"/>
          <p:nvPr/>
        </p:nvSpPr>
        <p:spPr>
          <a:xfrm>
            <a:off x="3761285" y="1154851"/>
            <a:ext cx="1038828" cy="379656"/>
          </a:xfrm>
          <a:prstGeom prst="rect">
            <a:avLst/>
          </a:prstGeom>
          <a:noFill/>
        </p:spPr>
        <p:txBody>
          <a:bodyPr wrap="square" rtlCol="0">
            <a:spAutoFit/>
          </a:bodyPr>
          <a:lstStyle/>
          <a:p>
            <a:r>
              <a:rPr lang="en-US" dirty="0">
                <a:latin typeface="Lucida Sans" panose="020B0602030504020204" pitchFamily="34" charset="0"/>
              </a:rPr>
              <a:t>Choral</a:t>
            </a:r>
          </a:p>
        </p:txBody>
      </p:sp>
      <p:sp>
        <p:nvSpPr>
          <p:cNvPr id="15" name="TextBox 14">
            <a:extLst>
              <a:ext uri="{FF2B5EF4-FFF2-40B4-BE49-F238E27FC236}">
                <a16:creationId xmlns:a16="http://schemas.microsoft.com/office/drawing/2014/main" id="{D159B228-65A2-40C3-8A47-70557D0546C2}"/>
              </a:ext>
            </a:extLst>
          </p:cNvPr>
          <p:cNvSpPr txBox="1"/>
          <p:nvPr/>
        </p:nvSpPr>
        <p:spPr>
          <a:xfrm>
            <a:off x="2700938" y="1154851"/>
            <a:ext cx="1038828" cy="379656"/>
          </a:xfrm>
          <a:prstGeom prst="rect">
            <a:avLst/>
          </a:prstGeom>
          <a:noFill/>
        </p:spPr>
        <p:txBody>
          <a:bodyPr wrap="square" rtlCol="0">
            <a:spAutoFit/>
          </a:bodyPr>
          <a:lstStyle/>
          <a:p>
            <a:r>
              <a:rPr lang="en-US" dirty="0">
                <a:latin typeface="Lucida Sans" panose="020B0602030504020204" pitchFamily="34" charset="0"/>
              </a:rPr>
              <a:t>Buddy</a:t>
            </a:r>
          </a:p>
        </p:txBody>
      </p:sp>
    </p:spTree>
    <p:extLst>
      <p:ext uri="{BB962C8B-B14F-4D97-AF65-F5344CB8AC3E}">
        <p14:creationId xmlns:p14="http://schemas.microsoft.com/office/powerpoint/2010/main" val="3391737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123" y="433137"/>
            <a:ext cx="8229600" cy="725060"/>
          </a:xfrm>
        </p:spPr>
        <p:txBody>
          <a:bodyPr/>
          <a:lstStyle/>
          <a:p>
            <a:r>
              <a:rPr lang="en-US" dirty="0">
                <a:solidFill>
                  <a:srgbClr val="50524F"/>
                </a:solidFill>
              </a:rPr>
              <a:t>Decodable Reader Questions and Tasks</a:t>
            </a:r>
          </a:p>
        </p:txBody>
      </p:sp>
      <p:pic>
        <p:nvPicPr>
          <p:cNvPr id="8" name="Picture 7">
            <a:extLst>
              <a:ext uri="{FF2B5EF4-FFF2-40B4-BE49-F238E27FC236}">
                <a16:creationId xmlns:a16="http://schemas.microsoft.com/office/drawing/2014/main" id="{9C1105EF-5F03-45E6-9224-91256DD72A88}"/>
              </a:ext>
            </a:extLst>
          </p:cNvPr>
          <p:cNvPicPr>
            <a:picLocks noChangeAspect="1"/>
          </p:cNvPicPr>
          <p:nvPr/>
        </p:nvPicPr>
        <p:blipFill>
          <a:blip r:embed="rId3"/>
          <a:stretch>
            <a:fillRect/>
          </a:stretch>
        </p:blipFill>
        <p:spPr>
          <a:xfrm>
            <a:off x="637428" y="2290858"/>
            <a:ext cx="4205546" cy="2881177"/>
          </a:xfrm>
          <a:prstGeom prst="rect">
            <a:avLst/>
          </a:prstGeom>
        </p:spPr>
      </p:pic>
      <p:pic>
        <p:nvPicPr>
          <p:cNvPr id="9" name="Picture 8">
            <a:extLst>
              <a:ext uri="{FF2B5EF4-FFF2-40B4-BE49-F238E27FC236}">
                <a16:creationId xmlns:a16="http://schemas.microsoft.com/office/drawing/2014/main" id="{A674E890-85DE-4041-BAA0-7F667D24F0C8}"/>
              </a:ext>
            </a:extLst>
          </p:cNvPr>
          <p:cNvPicPr>
            <a:picLocks noChangeAspect="1"/>
          </p:cNvPicPr>
          <p:nvPr/>
        </p:nvPicPr>
        <p:blipFill rotWithShape="1">
          <a:blip r:embed="rId4"/>
          <a:srcRect b="3710"/>
          <a:stretch/>
        </p:blipFill>
        <p:spPr>
          <a:xfrm>
            <a:off x="4994627" y="1860566"/>
            <a:ext cx="3415348" cy="4363772"/>
          </a:xfrm>
          <a:prstGeom prst="rect">
            <a:avLst/>
          </a:prstGeom>
        </p:spPr>
      </p:pic>
    </p:spTree>
    <p:extLst>
      <p:ext uri="{BB962C8B-B14F-4D97-AF65-F5344CB8AC3E}">
        <p14:creationId xmlns:p14="http://schemas.microsoft.com/office/powerpoint/2010/main" val="2892495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Decodable Text Can Be Used to….</a:t>
            </a:r>
          </a:p>
        </p:txBody>
      </p:sp>
      <p:sp>
        <p:nvSpPr>
          <p:cNvPr id="3" name="Text Placeholder 2"/>
          <p:cNvSpPr>
            <a:spLocks noGrp="1"/>
          </p:cNvSpPr>
          <p:nvPr>
            <p:ph type="body" idx="1"/>
          </p:nvPr>
        </p:nvSpPr>
        <p:spPr>
          <a:xfrm>
            <a:off x="457200" y="1846385"/>
            <a:ext cx="4038599" cy="4206979"/>
          </a:xfrm>
        </p:spPr>
        <p:txBody>
          <a:bodyPr/>
          <a:lstStyle/>
          <a:p>
            <a:pPr marL="304792" indent="0">
              <a:buNone/>
            </a:pPr>
            <a:r>
              <a:rPr lang="en-US" b="1" dirty="0"/>
              <a:t>Reinforce Comprehension:</a:t>
            </a:r>
          </a:p>
          <a:p>
            <a:pPr marL="304800" indent="0">
              <a:buNone/>
            </a:pPr>
            <a:r>
              <a:rPr lang="en-US" dirty="0"/>
              <a:t>Reinforce the connection to making meaning through comprehension questions.</a:t>
            </a:r>
          </a:p>
          <a:p>
            <a:pPr marL="304792" indent="0">
              <a:buNone/>
            </a:pPr>
            <a:endParaRPr lang="en-US" dirty="0"/>
          </a:p>
        </p:txBody>
      </p:sp>
      <p:sp>
        <p:nvSpPr>
          <p:cNvPr id="4" name="Text Placeholder 3"/>
          <p:cNvSpPr>
            <a:spLocks noGrp="1"/>
          </p:cNvSpPr>
          <p:nvPr>
            <p:ph type="body" idx="2"/>
          </p:nvPr>
        </p:nvSpPr>
        <p:spPr>
          <a:xfrm>
            <a:off x="4308231" y="1846386"/>
            <a:ext cx="4378569" cy="4372290"/>
          </a:xfrm>
        </p:spPr>
        <p:txBody>
          <a:bodyPr/>
          <a:lstStyle/>
          <a:p>
            <a:pPr marL="304792" indent="0">
              <a:buNone/>
            </a:pPr>
            <a:r>
              <a:rPr lang="en-US" b="1" dirty="0"/>
              <a:t>Secure Phonics and High-Frequency Words:</a:t>
            </a:r>
          </a:p>
          <a:p>
            <a:pPr marL="304800" indent="0">
              <a:buNone/>
            </a:pPr>
            <a:r>
              <a:rPr lang="en-US" dirty="0"/>
              <a:t>Revisit the text to apply previously taught skills to text through fun tasks and games.</a:t>
            </a:r>
          </a:p>
        </p:txBody>
      </p:sp>
    </p:spTree>
    <p:extLst>
      <p:ext uri="{BB962C8B-B14F-4D97-AF65-F5344CB8AC3E}">
        <p14:creationId xmlns:p14="http://schemas.microsoft.com/office/powerpoint/2010/main" val="2328177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10;&#10;Description generated with very high confidence">
            <a:extLst>
              <a:ext uri="{FF2B5EF4-FFF2-40B4-BE49-F238E27FC236}">
                <a16:creationId xmlns:a16="http://schemas.microsoft.com/office/drawing/2014/main" id="{1E1312F9-481C-4B48-9F9F-E3F0572F4EC4}"/>
              </a:ext>
            </a:extLst>
          </p:cNvPr>
          <p:cNvPicPr>
            <a:picLocks noChangeAspect="1"/>
          </p:cNvPicPr>
          <p:nvPr/>
        </p:nvPicPr>
        <p:blipFill rotWithShape="1">
          <a:blip r:embed="rId3"/>
          <a:srcRect b="18399"/>
          <a:stretch/>
        </p:blipFill>
        <p:spPr>
          <a:xfrm>
            <a:off x="1908042" y="2956447"/>
            <a:ext cx="2286000" cy="2818817"/>
          </a:xfrm>
          <a:prstGeom prst="rect">
            <a:avLst/>
          </a:prstGeom>
        </p:spPr>
      </p:pic>
      <p:sp>
        <p:nvSpPr>
          <p:cNvPr id="2" name="Title 1"/>
          <p:cNvSpPr>
            <a:spLocks noGrp="1"/>
          </p:cNvSpPr>
          <p:nvPr>
            <p:ph type="title"/>
          </p:nvPr>
        </p:nvSpPr>
        <p:spPr>
          <a:xfrm>
            <a:off x="457200" y="370889"/>
            <a:ext cx="8229600" cy="1143000"/>
          </a:xfrm>
        </p:spPr>
        <p:txBody>
          <a:bodyPr/>
          <a:lstStyle/>
          <a:p>
            <a:r>
              <a:rPr lang="en-US" dirty="0">
                <a:solidFill>
                  <a:schemeClr val="bg2"/>
                </a:solidFill>
              </a:rPr>
              <a:t>Decodable Texts Provide MANY Opportunities for Practice!</a:t>
            </a:r>
          </a:p>
        </p:txBody>
      </p:sp>
      <p:sp>
        <p:nvSpPr>
          <p:cNvPr id="4" name="Text Placeholder 3"/>
          <p:cNvSpPr>
            <a:spLocks noGrp="1"/>
          </p:cNvSpPr>
          <p:nvPr>
            <p:ph type="body" idx="2"/>
          </p:nvPr>
        </p:nvSpPr>
        <p:spPr>
          <a:xfrm>
            <a:off x="4467669" y="1206271"/>
            <a:ext cx="4461642" cy="3886200"/>
          </a:xfrm>
        </p:spPr>
        <p:txBody>
          <a:bodyPr/>
          <a:lstStyle/>
          <a:p>
            <a:pPr marL="520700" indent="-215900"/>
            <a:r>
              <a:rPr lang="en-US" dirty="0">
                <a:solidFill>
                  <a:schemeClr val="bg2"/>
                </a:solidFill>
              </a:rPr>
              <a:t>Manipulate or substitute phonemes.</a:t>
            </a:r>
          </a:p>
          <a:p>
            <a:pPr marL="520700" indent="-215900"/>
            <a:r>
              <a:rPr lang="en-US" dirty="0">
                <a:solidFill>
                  <a:schemeClr val="bg2"/>
                </a:solidFill>
              </a:rPr>
              <a:t>Identify high-frequency words.</a:t>
            </a:r>
          </a:p>
          <a:p>
            <a:pPr marL="520700" indent="-215900"/>
            <a:r>
              <a:rPr lang="en-US" dirty="0">
                <a:solidFill>
                  <a:schemeClr val="bg2"/>
                </a:solidFill>
              </a:rPr>
              <a:t>Interacting with a current or former sound and spelling pattern.</a:t>
            </a:r>
          </a:p>
          <a:p>
            <a:endParaRPr lang="en-US" dirty="0"/>
          </a:p>
          <a:p>
            <a:pPr marL="304792" indent="0" algn="ctr">
              <a:buNone/>
            </a:pPr>
            <a:r>
              <a:rPr lang="en-US" b="1" dirty="0">
                <a:solidFill>
                  <a:srgbClr val="17A96A"/>
                </a:solidFill>
              </a:rPr>
              <a:t>HIGH ENGAGEMENT</a:t>
            </a:r>
          </a:p>
        </p:txBody>
      </p:sp>
      <p:sp>
        <p:nvSpPr>
          <p:cNvPr id="6" name="Flowchart: Punched Tape 5"/>
          <p:cNvSpPr/>
          <p:nvPr/>
        </p:nvSpPr>
        <p:spPr>
          <a:xfrm>
            <a:off x="612671" y="2151151"/>
            <a:ext cx="2559627" cy="1610591"/>
          </a:xfrm>
          <a:prstGeom prst="flowChartPunchedTape">
            <a:avLst/>
          </a:prstGeom>
          <a:solidFill>
            <a:schemeClr val="bg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chemeClr val="accent2"/>
                </a:solidFill>
                <a:latin typeface="Lucida Sans" panose="020B0602030504020204" pitchFamily="34" charset="0"/>
              </a:rPr>
              <a:t>Foundational Skills Games and Tasks</a:t>
            </a:r>
          </a:p>
        </p:txBody>
      </p:sp>
    </p:spTree>
    <p:extLst>
      <p:ext uri="{BB962C8B-B14F-4D97-AF65-F5344CB8AC3E}">
        <p14:creationId xmlns:p14="http://schemas.microsoft.com/office/powerpoint/2010/main" val="2480786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76258A-8599-4C95-B2CC-B3EB07F622F6}"/>
              </a:ext>
            </a:extLst>
          </p:cNvPr>
          <p:cNvSpPr txBox="1"/>
          <p:nvPr/>
        </p:nvSpPr>
        <p:spPr>
          <a:xfrm>
            <a:off x="348043" y="439095"/>
            <a:ext cx="7584491" cy="954107"/>
          </a:xfrm>
          <a:prstGeom prst="rect">
            <a:avLst/>
          </a:prstGeom>
          <a:noFill/>
        </p:spPr>
        <p:txBody>
          <a:bodyPr wrap="square" rtlCol="0">
            <a:spAutoFit/>
          </a:bodyPr>
          <a:lstStyle/>
          <a:p>
            <a:r>
              <a:rPr lang="en-US" sz="2800" b="1" dirty="0">
                <a:solidFill>
                  <a:srgbClr val="50524F"/>
                </a:solidFill>
                <a:latin typeface="Lucida Sans" panose="020B0602030504020204" pitchFamily="34" charset="0"/>
              </a:rPr>
              <a:t>In Context Practice</a:t>
            </a:r>
          </a:p>
          <a:p>
            <a:r>
              <a:rPr lang="en-US" sz="2800" dirty="0">
                <a:solidFill>
                  <a:srgbClr val="50524F"/>
                </a:solidFill>
                <a:latin typeface="Lucida Sans" panose="020B0602030504020204" pitchFamily="34" charset="0"/>
              </a:rPr>
              <a:t>Decodable Readers with /</a:t>
            </a:r>
            <a:r>
              <a:rPr lang="en-US" sz="2800" dirty="0" err="1">
                <a:solidFill>
                  <a:srgbClr val="50524F"/>
                </a:solidFill>
                <a:latin typeface="Lucida Sans" panose="020B0602030504020204" pitchFamily="34" charset="0"/>
              </a:rPr>
              <a:t>ie</a:t>
            </a:r>
            <a:r>
              <a:rPr lang="en-US" sz="2800" dirty="0">
                <a:solidFill>
                  <a:srgbClr val="50524F"/>
                </a:solidFill>
                <a:latin typeface="Lucida Sans" panose="020B0602030504020204" pitchFamily="34" charset="0"/>
              </a:rPr>
              <a:t>/ </a:t>
            </a:r>
          </a:p>
        </p:txBody>
      </p:sp>
      <p:pic>
        <p:nvPicPr>
          <p:cNvPr id="2" name="Picture 1">
            <a:extLst>
              <a:ext uri="{FF2B5EF4-FFF2-40B4-BE49-F238E27FC236}">
                <a16:creationId xmlns:a16="http://schemas.microsoft.com/office/drawing/2014/main" id="{831BAA14-5F44-482B-95D7-9B48BCB23061}"/>
              </a:ext>
            </a:extLst>
          </p:cNvPr>
          <p:cNvPicPr>
            <a:picLocks noChangeAspect="1"/>
          </p:cNvPicPr>
          <p:nvPr/>
        </p:nvPicPr>
        <p:blipFill>
          <a:blip r:embed="rId3"/>
          <a:stretch>
            <a:fillRect/>
          </a:stretch>
        </p:blipFill>
        <p:spPr>
          <a:xfrm>
            <a:off x="5787883" y="1097832"/>
            <a:ext cx="2972886" cy="37825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BD665DCD-C725-4364-B1DC-5CA5B02C7AB7}"/>
              </a:ext>
            </a:extLst>
          </p:cNvPr>
          <p:cNvSpPr/>
          <p:nvPr/>
        </p:nvSpPr>
        <p:spPr>
          <a:xfrm>
            <a:off x="6129658" y="2334427"/>
            <a:ext cx="1802876" cy="261593"/>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DF1B213D-BDE4-4C29-9570-4054A699A67C}"/>
              </a:ext>
            </a:extLst>
          </p:cNvPr>
          <p:cNvSpPr/>
          <p:nvPr/>
        </p:nvSpPr>
        <p:spPr>
          <a:xfrm>
            <a:off x="6129658" y="2668195"/>
            <a:ext cx="1802876" cy="261593"/>
          </a:xfrm>
          <a:prstGeom prst="rect">
            <a:avLst/>
          </a:prstGeom>
          <a:solidFill>
            <a:srgbClr val="4472C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1F5D7E9E-9289-44A9-9E3B-BC6C29DF353F}"/>
              </a:ext>
            </a:extLst>
          </p:cNvPr>
          <p:cNvSpPr txBox="1"/>
          <p:nvPr/>
        </p:nvSpPr>
        <p:spPr>
          <a:xfrm>
            <a:off x="5969159" y="4954791"/>
            <a:ext cx="3080084" cy="261610"/>
          </a:xfrm>
          <a:prstGeom prst="rect">
            <a:avLst/>
          </a:prstGeom>
          <a:noFill/>
        </p:spPr>
        <p:txBody>
          <a:bodyPr wrap="square" rtlCol="0">
            <a:spAutoFit/>
          </a:bodyPr>
          <a:lstStyle/>
          <a:p>
            <a:r>
              <a:rPr lang="en-US" sz="1100" dirty="0">
                <a:latin typeface="Lucida Sans" panose="020B0602030504020204" pitchFamily="34" charset="0"/>
              </a:rPr>
              <a:t>Text: Core Knowledge Language Arts</a:t>
            </a:r>
          </a:p>
        </p:txBody>
      </p:sp>
      <p:pic>
        <p:nvPicPr>
          <p:cNvPr id="8" name="Picture 7"/>
          <p:cNvPicPr>
            <a:picLocks noChangeAspect="1"/>
          </p:cNvPicPr>
          <p:nvPr/>
        </p:nvPicPr>
        <p:blipFill>
          <a:blip r:embed="rId4"/>
          <a:stretch>
            <a:fillRect/>
          </a:stretch>
        </p:blipFill>
        <p:spPr>
          <a:xfrm>
            <a:off x="225846" y="1855254"/>
            <a:ext cx="5391150" cy="3038475"/>
          </a:xfrm>
          <a:prstGeom prst="rect">
            <a:avLst/>
          </a:prstGeom>
        </p:spPr>
      </p:pic>
      <p:sp>
        <p:nvSpPr>
          <p:cNvPr id="9" name="TextBox 8"/>
          <p:cNvSpPr txBox="1"/>
          <p:nvPr/>
        </p:nvSpPr>
        <p:spPr>
          <a:xfrm>
            <a:off x="247650" y="5353050"/>
            <a:ext cx="6144631" cy="379656"/>
          </a:xfrm>
          <a:prstGeom prst="rect">
            <a:avLst/>
          </a:prstGeom>
          <a:noFill/>
        </p:spPr>
        <p:txBody>
          <a:bodyPr wrap="none" rtlCol="0">
            <a:spAutoFit/>
          </a:bodyPr>
          <a:lstStyle/>
          <a:p>
            <a:r>
              <a:rPr lang="en-US" dirty="0">
                <a:latin typeface="Lucida Sans" panose="020B0602030504020204" pitchFamily="34" charset="0"/>
              </a:rPr>
              <a:t>Access the video at https://vimeo.com/254521492</a:t>
            </a:r>
          </a:p>
        </p:txBody>
      </p:sp>
    </p:spTree>
    <p:extLst>
      <p:ext uri="{BB962C8B-B14F-4D97-AF65-F5344CB8AC3E}">
        <p14:creationId xmlns:p14="http://schemas.microsoft.com/office/powerpoint/2010/main" val="3391922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AEE6-1C70-4E37-BBB2-4577E8696B8A}"/>
              </a:ext>
            </a:extLst>
          </p:cNvPr>
          <p:cNvSpPr>
            <a:spLocks noGrp="1"/>
          </p:cNvSpPr>
          <p:nvPr>
            <p:ph type="title"/>
          </p:nvPr>
        </p:nvSpPr>
        <p:spPr>
          <a:xfrm>
            <a:off x="393032" y="151915"/>
            <a:ext cx="8229600" cy="1143000"/>
          </a:xfrm>
        </p:spPr>
        <p:txBody>
          <a:bodyPr/>
          <a:lstStyle/>
          <a:p>
            <a:r>
              <a:rPr lang="en-US" dirty="0"/>
              <a:t>Decodable Reader Protocol </a:t>
            </a:r>
          </a:p>
        </p:txBody>
      </p:sp>
      <p:graphicFrame>
        <p:nvGraphicFramePr>
          <p:cNvPr id="5" name="Table 4">
            <a:extLst>
              <a:ext uri="{FF2B5EF4-FFF2-40B4-BE49-F238E27FC236}">
                <a16:creationId xmlns:a16="http://schemas.microsoft.com/office/drawing/2014/main" id="{1E9D7E8D-2C49-4FE9-B7B9-AA87A64294FC}"/>
              </a:ext>
            </a:extLst>
          </p:cNvPr>
          <p:cNvGraphicFramePr>
            <a:graphicFrameLocks noGrp="1"/>
          </p:cNvGraphicFramePr>
          <p:nvPr/>
        </p:nvGraphicFramePr>
        <p:xfrm>
          <a:off x="1561613" y="2680848"/>
          <a:ext cx="6477000" cy="3248084"/>
        </p:xfrm>
        <a:graphic>
          <a:graphicData uri="http://schemas.openxmlformats.org/drawingml/2006/table">
            <a:tbl>
              <a:tblPr firstRow="1" bandRow="1">
                <a:tableStyleId>{295C2E68-A0DA-4108-AF7E-2E3958B79FE0}</a:tableStyleId>
              </a:tblPr>
              <a:tblGrid>
                <a:gridCol w="1551377">
                  <a:extLst>
                    <a:ext uri="{9D8B030D-6E8A-4147-A177-3AD203B41FA5}">
                      <a16:colId xmlns:a16="http://schemas.microsoft.com/office/drawing/2014/main" val="2954085432"/>
                    </a:ext>
                  </a:extLst>
                </a:gridCol>
                <a:gridCol w="4925623">
                  <a:extLst>
                    <a:ext uri="{9D8B030D-6E8A-4147-A177-3AD203B41FA5}">
                      <a16:colId xmlns:a16="http://schemas.microsoft.com/office/drawing/2014/main" val="1829144937"/>
                    </a:ext>
                  </a:extLst>
                </a:gridCol>
              </a:tblGrid>
              <a:tr h="483938">
                <a:tc>
                  <a:txBody>
                    <a:bodyPr/>
                    <a:lstStyle/>
                    <a:p>
                      <a:r>
                        <a:rPr lang="en-US" sz="2000" dirty="0">
                          <a:latin typeface="Lucida Sans" panose="020B0602030504020204" pitchFamily="34" charset="0"/>
                        </a:rPr>
                        <a:t>Read</a:t>
                      </a:r>
                    </a:p>
                  </a:txBody>
                  <a:tcPr/>
                </a:tc>
                <a:tc>
                  <a:txBody>
                    <a:bodyPr/>
                    <a:lstStyle/>
                    <a:p>
                      <a:r>
                        <a:rPr lang="en-US" sz="2000" dirty="0">
                          <a:latin typeface="Lucida Sans" panose="020B0602030504020204" pitchFamily="34" charset="0"/>
                        </a:rPr>
                        <a:t>Suggestion </a:t>
                      </a:r>
                    </a:p>
                  </a:txBody>
                  <a:tcPr/>
                </a:tc>
                <a:extLst>
                  <a:ext uri="{0D108BD9-81ED-4DB2-BD59-A6C34878D82A}">
                    <a16:rowId xmlns:a16="http://schemas.microsoft.com/office/drawing/2014/main" val="556882448"/>
                  </a:ext>
                </a:extLst>
              </a:tr>
              <a:tr h="566380">
                <a:tc>
                  <a:txBody>
                    <a:bodyPr/>
                    <a:lstStyle/>
                    <a:p>
                      <a:r>
                        <a:rPr lang="en-US" sz="2000" dirty="0">
                          <a:latin typeface="Lucida Sans" panose="020B0602030504020204" pitchFamily="34" charset="0"/>
                        </a:rPr>
                        <a:t>1</a:t>
                      </a:r>
                      <a:r>
                        <a:rPr lang="en-US" sz="2000" baseline="30000" dirty="0">
                          <a:latin typeface="Lucida Sans" panose="020B0602030504020204" pitchFamily="34" charset="0"/>
                        </a:rPr>
                        <a:t>st</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Choral or Echo </a:t>
                      </a:r>
                    </a:p>
                  </a:txBody>
                  <a:tcPr anchor="ctr"/>
                </a:tc>
                <a:extLst>
                  <a:ext uri="{0D108BD9-81ED-4DB2-BD59-A6C34878D82A}">
                    <a16:rowId xmlns:a16="http://schemas.microsoft.com/office/drawing/2014/main" val="117308970"/>
                  </a:ext>
                </a:extLst>
              </a:tr>
              <a:tr h="550708">
                <a:tc>
                  <a:txBody>
                    <a:bodyPr/>
                    <a:lstStyle/>
                    <a:p>
                      <a:r>
                        <a:rPr lang="en-US" sz="2000" dirty="0">
                          <a:latin typeface="Lucida Sans" panose="020B0602030504020204" pitchFamily="34" charset="0"/>
                        </a:rPr>
                        <a:t>2</a:t>
                      </a:r>
                      <a:r>
                        <a:rPr lang="en-US" sz="2000" baseline="30000" dirty="0">
                          <a:latin typeface="Lucida Sans" panose="020B0602030504020204" pitchFamily="34" charset="0"/>
                        </a:rPr>
                        <a:t>nd</a:t>
                      </a:r>
                      <a:endParaRPr lang="en-US" sz="2000" dirty="0">
                        <a:latin typeface="Lucida Sans" panose="020B0602030504020204" pitchFamily="34" charset="0"/>
                      </a:endParaRPr>
                    </a:p>
                  </a:txBody>
                  <a:tcPr anchor="ctr"/>
                </a:tc>
                <a:tc>
                  <a:txBody>
                    <a:bodyPr/>
                    <a:lstStyle/>
                    <a:p>
                      <a:r>
                        <a:rPr lang="en-US" sz="2000" dirty="0">
                          <a:latin typeface="Lucida Sans" panose="020B0602030504020204" pitchFamily="34" charset="0"/>
                        </a:rPr>
                        <a:t>Independent or Buddy </a:t>
                      </a:r>
                    </a:p>
                  </a:txBody>
                  <a:tcPr anchor="ctr"/>
                </a:tc>
                <a:extLst>
                  <a:ext uri="{0D108BD9-81ED-4DB2-BD59-A6C34878D82A}">
                    <a16:rowId xmlns:a16="http://schemas.microsoft.com/office/drawing/2014/main" val="671660106"/>
                  </a:ext>
                </a:extLst>
              </a:tr>
              <a:tr h="550708">
                <a:tc>
                  <a:txBody>
                    <a:bodyPr/>
                    <a:lstStyle/>
                    <a:p>
                      <a:r>
                        <a:rPr lang="en-US" sz="2000" dirty="0">
                          <a:latin typeface="Lucida Sans" panose="020B0602030504020204" pitchFamily="34" charset="0"/>
                        </a:rPr>
                        <a:t>3</a:t>
                      </a:r>
                      <a:r>
                        <a:rPr lang="en-US" sz="2000" baseline="30000" dirty="0">
                          <a:latin typeface="Lucida Sans" panose="020B0602030504020204" pitchFamily="34" charset="0"/>
                        </a:rPr>
                        <a:t>rd</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Choral or Echo </a:t>
                      </a:r>
                    </a:p>
                  </a:txBody>
                  <a:tcPr anchor="ctr"/>
                </a:tc>
                <a:extLst>
                  <a:ext uri="{0D108BD9-81ED-4DB2-BD59-A6C34878D82A}">
                    <a16:rowId xmlns:a16="http://schemas.microsoft.com/office/drawing/2014/main" val="3307836149"/>
                  </a:ext>
                </a:extLst>
              </a:tr>
              <a:tr h="550708">
                <a:tc>
                  <a:txBody>
                    <a:bodyPr/>
                    <a:lstStyle/>
                    <a:p>
                      <a:r>
                        <a:rPr lang="en-US" sz="2000" dirty="0">
                          <a:latin typeface="Lucida Sans" panose="020B0602030504020204" pitchFamily="34" charset="0"/>
                        </a:rPr>
                        <a:t>4</a:t>
                      </a:r>
                      <a:r>
                        <a:rPr lang="en-US" sz="2000" baseline="30000" dirty="0">
                          <a:latin typeface="Lucida Sans" panose="020B0602030504020204" pitchFamily="34" charset="0"/>
                        </a:rPr>
                        <a:t>th</a:t>
                      </a:r>
                      <a:r>
                        <a:rPr lang="en-US" sz="2000" dirty="0">
                          <a:latin typeface="Lucida Sans" panose="020B0602030504020204" pitchFamily="34" charset="0"/>
                        </a:rPr>
                        <a:t> </a:t>
                      </a:r>
                    </a:p>
                  </a:txBody>
                  <a:tcPr anchor="ctr"/>
                </a:tc>
                <a:tc>
                  <a:txBody>
                    <a:bodyPr/>
                    <a:lstStyle/>
                    <a:p>
                      <a:r>
                        <a:rPr lang="en-US" sz="2000" dirty="0">
                          <a:latin typeface="Lucida Sans" panose="020B0602030504020204" pitchFamily="34" charset="0"/>
                        </a:rPr>
                        <a:t>Independent or Buddy</a:t>
                      </a:r>
                    </a:p>
                  </a:txBody>
                  <a:tcPr anchor="ctr"/>
                </a:tc>
                <a:extLst>
                  <a:ext uri="{0D108BD9-81ED-4DB2-BD59-A6C34878D82A}">
                    <a16:rowId xmlns:a16="http://schemas.microsoft.com/office/drawing/2014/main" val="3449895187"/>
                  </a:ext>
                </a:extLst>
              </a:tr>
              <a:tr h="545642">
                <a:tc>
                  <a:txBody>
                    <a:bodyPr/>
                    <a:lstStyle/>
                    <a:p>
                      <a:r>
                        <a:rPr lang="en-US" sz="2000" dirty="0">
                          <a:latin typeface="Lucida Sans" panose="020B0602030504020204" pitchFamily="34" charset="0"/>
                        </a:rPr>
                        <a:t>Later </a:t>
                      </a:r>
                    </a:p>
                  </a:txBody>
                  <a:tcPr anchor="ctr"/>
                </a:tc>
                <a:tc>
                  <a:txBody>
                    <a:bodyPr/>
                    <a:lstStyle/>
                    <a:p>
                      <a:r>
                        <a:rPr lang="en-US" sz="2000" dirty="0">
                          <a:latin typeface="Lucida Sans" panose="020B0602030504020204" pitchFamily="34" charset="0"/>
                        </a:rPr>
                        <a:t>Foundational Skills Games/Activities </a:t>
                      </a:r>
                    </a:p>
                  </a:txBody>
                  <a:tcPr anchor="ctr"/>
                </a:tc>
                <a:extLst>
                  <a:ext uri="{0D108BD9-81ED-4DB2-BD59-A6C34878D82A}">
                    <a16:rowId xmlns:a16="http://schemas.microsoft.com/office/drawing/2014/main" val="333756374"/>
                  </a:ext>
                </a:extLst>
              </a:tr>
            </a:tbl>
          </a:graphicData>
        </a:graphic>
      </p:graphicFrame>
      <p:sp>
        <p:nvSpPr>
          <p:cNvPr id="6" name="Arrow: Left-Right 5">
            <a:extLst>
              <a:ext uri="{FF2B5EF4-FFF2-40B4-BE49-F238E27FC236}">
                <a16:creationId xmlns:a16="http://schemas.microsoft.com/office/drawing/2014/main" id="{5950DC47-C667-467C-81F9-36BA4F1BD16E}"/>
              </a:ext>
            </a:extLst>
          </p:cNvPr>
          <p:cNvSpPr/>
          <p:nvPr/>
        </p:nvSpPr>
        <p:spPr>
          <a:xfrm>
            <a:off x="558697" y="1651021"/>
            <a:ext cx="7898269" cy="433137"/>
          </a:xfrm>
          <a:prstGeom prst="leftRightArrow">
            <a:avLst/>
          </a:prstGeom>
          <a:gradFill flip="none" rotWithShape="1">
            <a:gsLst>
              <a:gs pos="0">
                <a:schemeClr val="accent1">
                  <a:lumMod val="5000"/>
                  <a:lumOff val="95000"/>
                </a:schemeClr>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A5ED38-F09B-42EF-AE7B-4852EAAB6D60}"/>
              </a:ext>
            </a:extLst>
          </p:cNvPr>
          <p:cNvSpPr txBox="1"/>
          <p:nvPr/>
        </p:nvSpPr>
        <p:spPr>
          <a:xfrm>
            <a:off x="1054668" y="2139347"/>
            <a:ext cx="2165684" cy="379656"/>
          </a:xfrm>
          <a:prstGeom prst="rect">
            <a:avLst/>
          </a:prstGeom>
          <a:noFill/>
        </p:spPr>
        <p:txBody>
          <a:bodyPr wrap="square" rtlCol="0">
            <a:spAutoFit/>
          </a:bodyPr>
          <a:lstStyle/>
          <a:p>
            <a:r>
              <a:rPr lang="en-US" b="1" dirty="0">
                <a:latin typeface="Lucida Sans" panose="020B0602030504020204" pitchFamily="34" charset="0"/>
              </a:rPr>
              <a:t>Least Support</a:t>
            </a:r>
          </a:p>
        </p:txBody>
      </p:sp>
      <p:sp>
        <p:nvSpPr>
          <p:cNvPr id="8" name="TextBox 7">
            <a:extLst>
              <a:ext uri="{FF2B5EF4-FFF2-40B4-BE49-F238E27FC236}">
                <a16:creationId xmlns:a16="http://schemas.microsoft.com/office/drawing/2014/main" id="{822FBB0C-F387-49D3-BC37-9DBCB065912F}"/>
              </a:ext>
            </a:extLst>
          </p:cNvPr>
          <p:cNvSpPr txBox="1"/>
          <p:nvPr/>
        </p:nvSpPr>
        <p:spPr>
          <a:xfrm>
            <a:off x="6257939" y="2157276"/>
            <a:ext cx="1844842" cy="379656"/>
          </a:xfrm>
          <a:prstGeom prst="rect">
            <a:avLst/>
          </a:prstGeom>
          <a:noFill/>
        </p:spPr>
        <p:txBody>
          <a:bodyPr wrap="square" rtlCol="0">
            <a:spAutoFit/>
          </a:bodyPr>
          <a:lstStyle/>
          <a:p>
            <a:r>
              <a:rPr lang="en-US" b="1" dirty="0">
                <a:latin typeface="Lucida Sans" panose="020B0602030504020204" pitchFamily="34" charset="0"/>
              </a:rPr>
              <a:t>Most Support</a:t>
            </a:r>
          </a:p>
        </p:txBody>
      </p:sp>
      <p:sp>
        <p:nvSpPr>
          <p:cNvPr id="9" name="TextBox 8">
            <a:extLst>
              <a:ext uri="{FF2B5EF4-FFF2-40B4-BE49-F238E27FC236}">
                <a16:creationId xmlns:a16="http://schemas.microsoft.com/office/drawing/2014/main" id="{0AD35A5A-3680-4080-8F08-681E1AF10E70}"/>
              </a:ext>
            </a:extLst>
          </p:cNvPr>
          <p:cNvSpPr txBox="1"/>
          <p:nvPr/>
        </p:nvSpPr>
        <p:spPr>
          <a:xfrm>
            <a:off x="6257939" y="1010935"/>
            <a:ext cx="2374232" cy="666977"/>
          </a:xfrm>
          <a:prstGeom prst="rect">
            <a:avLst/>
          </a:prstGeom>
          <a:noFill/>
        </p:spPr>
        <p:txBody>
          <a:bodyPr wrap="square" rtlCol="0">
            <a:spAutoFit/>
          </a:bodyPr>
          <a:lstStyle/>
          <a:p>
            <a:r>
              <a:rPr lang="en-US" dirty="0">
                <a:latin typeface="Lucida Sans" panose="020B0602030504020204" pitchFamily="34" charset="0"/>
              </a:rPr>
              <a:t>Teacher reads, student follow</a:t>
            </a:r>
          </a:p>
        </p:txBody>
      </p:sp>
      <p:sp>
        <p:nvSpPr>
          <p:cNvPr id="12" name="TextBox 11">
            <a:extLst>
              <a:ext uri="{FF2B5EF4-FFF2-40B4-BE49-F238E27FC236}">
                <a16:creationId xmlns:a16="http://schemas.microsoft.com/office/drawing/2014/main" id="{4B9DFED4-21CB-44E8-8181-244851794401}"/>
              </a:ext>
            </a:extLst>
          </p:cNvPr>
          <p:cNvSpPr txBox="1"/>
          <p:nvPr/>
        </p:nvSpPr>
        <p:spPr>
          <a:xfrm>
            <a:off x="5197592" y="1154851"/>
            <a:ext cx="810126" cy="379656"/>
          </a:xfrm>
          <a:prstGeom prst="rect">
            <a:avLst/>
          </a:prstGeom>
          <a:noFill/>
        </p:spPr>
        <p:txBody>
          <a:bodyPr wrap="square" rtlCol="0">
            <a:spAutoFit/>
          </a:bodyPr>
          <a:lstStyle/>
          <a:p>
            <a:r>
              <a:rPr lang="en-US" dirty="0">
                <a:latin typeface="Lucida Sans" panose="020B0602030504020204" pitchFamily="34" charset="0"/>
              </a:rPr>
              <a:t>Echo</a:t>
            </a:r>
          </a:p>
        </p:txBody>
      </p:sp>
      <p:sp>
        <p:nvSpPr>
          <p:cNvPr id="13" name="TextBox 12">
            <a:extLst>
              <a:ext uri="{FF2B5EF4-FFF2-40B4-BE49-F238E27FC236}">
                <a16:creationId xmlns:a16="http://schemas.microsoft.com/office/drawing/2014/main" id="{50F50B1E-B858-4D15-A838-B6426AFD5897}"/>
              </a:ext>
            </a:extLst>
          </p:cNvPr>
          <p:cNvSpPr txBox="1"/>
          <p:nvPr/>
        </p:nvSpPr>
        <p:spPr>
          <a:xfrm>
            <a:off x="968055" y="1154851"/>
            <a:ext cx="2374232" cy="379656"/>
          </a:xfrm>
          <a:prstGeom prst="rect">
            <a:avLst/>
          </a:prstGeom>
          <a:noFill/>
        </p:spPr>
        <p:txBody>
          <a:bodyPr wrap="square" rtlCol="0">
            <a:spAutoFit/>
          </a:bodyPr>
          <a:lstStyle/>
          <a:p>
            <a:r>
              <a:rPr lang="en-US" dirty="0">
                <a:latin typeface="Lucida Sans" panose="020B0602030504020204" pitchFamily="34" charset="0"/>
              </a:rPr>
              <a:t>Independent</a:t>
            </a:r>
          </a:p>
        </p:txBody>
      </p:sp>
      <p:sp>
        <p:nvSpPr>
          <p:cNvPr id="14" name="TextBox 13">
            <a:extLst>
              <a:ext uri="{FF2B5EF4-FFF2-40B4-BE49-F238E27FC236}">
                <a16:creationId xmlns:a16="http://schemas.microsoft.com/office/drawing/2014/main" id="{0FD19E51-2464-41D8-B3C0-BD3A0D6F17C7}"/>
              </a:ext>
            </a:extLst>
          </p:cNvPr>
          <p:cNvSpPr txBox="1"/>
          <p:nvPr/>
        </p:nvSpPr>
        <p:spPr>
          <a:xfrm>
            <a:off x="3761285" y="1154851"/>
            <a:ext cx="1038828" cy="379656"/>
          </a:xfrm>
          <a:prstGeom prst="rect">
            <a:avLst/>
          </a:prstGeom>
          <a:noFill/>
        </p:spPr>
        <p:txBody>
          <a:bodyPr wrap="square" rtlCol="0">
            <a:spAutoFit/>
          </a:bodyPr>
          <a:lstStyle/>
          <a:p>
            <a:r>
              <a:rPr lang="en-US" dirty="0">
                <a:latin typeface="Lucida Sans" panose="020B0602030504020204" pitchFamily="34" charset="0"/>
              </a:rPr>
              <a:t>Choral</a:t>
            </a:r>
          </a:p>
        </p:txBody>
      </p:sp>
      <p:sp>
        <p:nvSpPr>
          <p:cNvPr id="15" name="TextBox 14">
            <a:extLst>
              <a:ext uri="{FF2B5EF4-FFF2-40B4-BE49-F238E27FC236}">
                <a16:creationId xmlns:a16="http://schemas.microsoft.com/office/drawing/2014/main" id="{D159B228-65A2-40C3-8A47-70557D0546C2}"/>
              </a:ext>
            </a:extLst>
          </p:cNvPr>
          <p:cNvSpPr txBox="1"/>
          <p:nvPr/>
        </p:nvSpPr>
        <p:spPr>
          <a:xfrm>
            <a:off x="2700938" y="1154851"/>
            <a:ext cx="1038828" cy="379656"/>
          </a:xfrm>
          <a:prstGeom prst="rect">
            <a:avLst/>
          </a:prstGeom>
          <a:noFill/>
        </p:spPr>
        <p:txBody>
          <a:bodyPr wrap="square" rtlCol="0">
            <a:spAutoFit/>
          </a:bodyPr>
          <a:lstStyle/>
          <a:p>
            <a:r>
              <a:rPr lang="en-US" dirty="0">
                <a:latin typeface="Lucida Sans" panose="020B0602030504020204" pitchFamily="34" charset="0"/>
              </a:rPr>
              <a:t>Buddy</a:t>
            </a:r>
          </a:p>
        </p:txBody>
      </p:sp>
    </p:spTree>
    <p:extLst>
      <p:ext uri="{BB962C8B-B14F-4D97-AF65-F5344CB8AC3E}">
        <p14:creationId xmlns:p14="http://schemas.microsoft.com/office/powerpoint/2010/main" val="2393777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656D9-6D14-4AF6-A6E7-D98A292B602F}"/>
              </a:ext>
            </a:extLst>
          </p:cNvPr>
          <p:cNvSpPr>
            <a:spLocks noGrp="1"/>
          </p:cNvSpPr>
          <p:nvPr>
            <p:ph type="title"/>
          </p:nvPr>
        </p:nvSpPr>
        <p:spPr>
          <a:xfrm>
            <a:off x="210997" y="218145"/>
            <a:ext cx="8229600" cy="1143000"/>
          </a:xfrm>
        </p:spPr>
        <p:txBody>
          <a:bodyPr/>
          <a:lstStyle/>
          <a:p>
            <a:r>
              <a:rPr lang="en-US" dirty="0">
                <a:solidFill>
                  <a:srgbClr val="50524F"/>
                </a:solidFill>
              </a:rPr>
              <a:t>What/Where/When/How!?!</a:t>
            </a:r>
          </a:p>
        </p:txBody>
      </p:sp>
      <p:sp>
        <p:nvSpPr>
          <p:cNvPr id="5" name="Rectangle 4">
            <a:extLst>
              <a:ext uri="{FF2B5EF4-FFF2-40B4-BE49-F238E27FC236}">
                <a16:creationId xmlns:a16="http://schemas.microsoft.com/office/drawing/2014/main" id="{5F5EAA05-6F97-4D24-B584-2630520E9834}"/>
              </a:ext>
            </a:extLst>
          </p:cNvPr>
          <p:cNvSpPr/>
          <p:nvPr/>
        </p:nvSpPr>
        <p:spPr>
          <a:xfrm>
            <a:off x="1086928" y="1319977"/>
            <a:ext cx="7178006" cy="86433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Sans" panose="020B0602030504020204" pitchFamily="34" charset="0"/>
              </a:rPr>
              <a:t>Use decodables with </a:t>
            </a:r>
            <a:r>
              <a:rPr lang="en-US" sz="2400" b="1" dirty="0">
                <a:latin typeface="Lucida Sans" panose="020B0602030504020204" pitchFamily="34" charset="0"/>
              </a:rPr>
              <a:t>ALL students </a:t>
            </a:r>
          </a:p>
          <a:p>
            <a:pPr algn="ctr"/>
            <a:r>
              <a:rPr lang="en-US" sz="2400" dirty="0">
                <a:latin typeface="Lucida Sans" panose="020B0602030504020204" pitchFamily="34" charset="0"/>
              </a:rPr>
              <a:t>(whole group)</a:t>
            </a:r>
          </a:p>
        </p:txBody>
      </p:sp>
      <p:cxnSp>
        <p:nvCxnSpPr>
          <p:cNvPr id="7" name="Straight Arrow Connector 6">
            <a:extLst>
              <a:ext uri="{FF2B5EF4-FFF2-40B4-BE49-F238E27FC236}">
                <a16:creationId xmlns:a16="http://schemas.microsoft.com/office/drawing/2014/main" id="{7E9F61AA-7612-49D1-9EDF-686DABD2C7CE}"/>
              </a:ext>
            </a:extLst>
          </p:cNvPr>
          <p:cNvCxnSpPr>
            <a:cxnSpLocks/>
          </p:cNvCxnSpPr>
          <p:nvPr/>
        </p:nvCxnSpPr>
        <p:spPr>
          <a:xfrm flipH="1">
            <a:off x="1714500" y="2727536"/>
            <a:ext cx="1270240" cy="4419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E956694-3ABA-4DFB-BB8A-D9DDE137B4EE}"/>
              </a:ext>
            </a:extLst>
          </p:cNvPr>
          <p:cNvCxnSpPr>
            <a:cxnSpLocks/>
          </p:cNvCxnSpPr>
          <p:nvPr/>
        </p:nvCxnSpPr>
        <p:spPr>
          <a:xfrm>
            <a:off x="4583010" y="2690092"/>
            <a:ext cx="0" cy="6344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CE7DDDC-A609-4A5F-B55F-7507495AA0E8}"/>
              </a:ext>
            </a:extLst>
          </p:cNvPr>
          <p:cNvCxnSpPr>
            <a:cxnSpLocks/>
          </p:cNvCxnSpPr>
          <p:nvPr/>
        </p:nvCxnSpPr>
        <p:spPr>
          <a:xfrm>
            <a:off x="5932941" y="2656030"/>
            <a:ext cx="1300681" cy="4917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B9E8A9E-2085-4D36-A17C-2959B9AEA47E}"/>
              </a:ext>
            </a:extLst>
          </p:cNvPr>
          <p:cNvGrpSpPr/>
          <p:nvPr/>
        </p:nvGrpSpPr>
        <p:grpSpPr>
          <a:xfrm>
            <a:off x="210997" y="3210474"/>
            <a:ext cx="2897913" cy="2657202"/>
            <a:chOff x="73887" y="3008675"/>
            <a:chExt cx="2710637" cy="2657202"/>
          </a:xfrm>
        </p:grpSpPr>
        <p:sp>
          <p:nvSpPr>
            <p:cNvPr id="17" name="TextBox 16">
              <a:extLst>
                <a:ext uri="{FF2B5EF4-FFF2-40B4-BE49-F238E27FC236}">
                  <a16:creationId xmlns:a16="http://schemas.microsoft.com/office/drawing/2014/main" id="{16E95115-B14F-4653-92FA-250F8EB8A0A9}"/>
                </a:ext>
              </a:extLst>
            </p:cNvPr>
            <p:cNvSpPr txBox="1"/>
            <p:nvPr/>
          </p:nvSpPr>
          <p:spPr>
            <a:xfrm>
              <a:off x="73887" y="3008675"/>
              <a:ext cx="2710637" cy="2657202"/>
            </a:xfrm>
            <a:prstGeom prst="rect">
              <a:avLst/>
            </a:prstGeom>
            <a:noFill/>
            <a:ln w="12700">
              <a:solidFill>
                <a:srgbClr val="33CC33"/>
              </a:solidFill>
            </a:ln>
          </p:spPr>
          <p:txBody>
            <a:bodyPr wrap="square" rtlCol="0">
              <a:spAutoFit/>
            </a:bodyPr>
            <a:lstStyle/>
            <a:p>
              <a:r>
                <a:rPr lang="en-US" dirty="0"/>
                <a:t>   </a:t>
              </a:r>
            </a:p>
            <a:p>
              <a:r>
                <a:rPr lang="en-US" dirty="0"/>
                <a:t>	</a:t>
              </a:r>
              <a:r>
                <a:rPr lang="en-US" sz="2400" b="1" dirty="0">
                  <a:latin typeface="Lucida Sans" panose="020B0602030504020204" pitchFamily="34" charset="0"/>
                </a:rPr>
                <a:t>Got it!</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Read the decodable 1 more time to ensure mastery</a:t>
              </a:r>
            </a:p>
            <a:p>
              <a:pPr marL="342900" indent="-342900">
                <a:buFont typeface="Arial" panose="020B0604020202020204" pitchFamily="34" charset="0"/>
                <a:buChar char="•"/>
              </a:pPr>
              <a:r>
                <a:rPr lang="en-US" sz="2000" dirty="0">
                  <a:latin typeface="Lucida Sans" panose="020B0602030504020204" pitchFamily="34" charset="0"/>
                </a:rPr>
                <a:t>Move to other text</a:t>
              </a:r>
              <a:endParaRPr lang="en-US" dirty="0"/>
            </a:p>
          </p:txBody>
        </p:sp>
        <p:pic>
          <p:nvPicPr>
            <p:cNvPr id="14" name="Picture 13">
              <a:extLst>
                <a:ext uri="{FF2B5EF4-FFF2-40B4-BE49-F238E27FC236}">
                  <a16:creationId xmlns:a16="http://schemas.microsoft.com/office/drawing/2014/main" id="{ABDF0CEE-0D8D-4B81-BE58-76C709D768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6477" y="3178278"/>
              <a:ext cx="868497" cy="753679"/>
            </a:xfrm>
            <a:prstGeom prst="rect">
              <a:avLst/>
            </a:prstGeom>
          </p:spPr>
        </p:pic>
      </p:grpSp>
      <p:grpSp>
        <p:nvGrpSpPr>
          <p:cNvPr id="24" name="Group 23">
            <a:extLst>
              <a:ext uri="{FF2B5EF4-FFF2-40B4-BE49-F238E27FC236}">
                <a16:creationId xmlns:a16="http://schemas.microsoft.com/office/drawing/2014/main" id="{31E2D1C9-F26F-4334-B1F0-340270522C2C}"/>
              </a:ext>
            </a:extLst>
          </p:cNvPr>
          <p:cNvGrpSpPr/>
          <p:nvPr/>
        </p:nvGrpSpPr>
        <p:grpSpPr>
          <a:xfrm>
            <a:off x="3352849" y="3383597"/>
            <a:ext cx="2716319" cy="2657202"/>
            <a:chOff x="3327294" y="3215147"/>
            <a:chExt cx="2716319" cy="2657202"/>
          </a:xfrm>
        </p:grpSpPr>
        <p:sp>
          <p:nvSpPr>
            <p:cNvPr id="19" name="TextBox 18">
              <a:extLst>
                <a:ext uri="{FF2B5EF4-FFF2-40B4-BE49-F238E27FC236}">
                  <a16:creationId xmlns:a16="http://schemas.microsoft.com/office/drawing/2014/main" id="{820A39F6-311F-4612-82B7-1B5A6AAD7DC7}"/>
                </a:ext>
              </a:extLst>
            </p:cNvPr>
            <p:cNvSpPr txBox="1"/>
            <p:nvPr/>
          </p:nvSpPr>
          <p:spPr>
            <a:xfrm>
              <a:off x="3327294" y="3215147"/>
              <a:ext cx="2716319" cy="2657202"/>
            </a:xfrm>
            <a:prstGeom prst="rect">
              <a:avLst/>
            </a:prstGeom>
            <a:noFill/>
            <a:ln w="12700">
              <a:solidFill>
                <a:srgbClr val="FFFF00"/>
              </a:solidFill>
            </a:ln>
          </p:spPr>
          <p:txBody>
            <a:bodyPr wrap="square" rtlCol="0">
              <a:spAutoFit/>
            </a:bodyPr>
            <a:lstStyle/>
            <a:p>
              <a:r>
                <a:rPr lang="en-US" dirty="0"/>
                <a:t>   </a:t>
              </a:r>
            </a:p>
            <a:p>
              <a:r>
                <a:rPr lang="en-US" dirty="0"/>
                <a:t>	     </a:t>
              </a:r>
              <a:r>
                <a:rPr lang="en-US" sz="2400" b="1" dirty="0">
                  <a:latin typeface="Lucida Sans" panose="020B0602030504020204" pitchFamily="34" charset="0"/>
                </a:rPr>
                <a:t>Shaky </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Additional Skills practice </a:t>
              </a:r>
            </a:p>
            <a:p>
              <a:pPr marL="342900" indent="-342900">
                <a:buFont typeface="Arial" panose="020B0604020202020204" pitchFamily="34" charset="0"/>
                <a:buChar char="•"/>
              </a:pPr>
              <a:r>
                <a:rPr lang="en-US" sz="2000" dirty="0">
                  <a:latin typeface="Lucida Sans" panose="020B0602030504020204" pitchFamily="34" charset="0"/>
                </a:rPr>
                <a:t>Reread decodables</a:t>
              </a:r>
            </a:p>
            <a:p>
              <a:r>
                <a:rPr lang="en-US" sz="2000" dirty="0">
                  <a:latin typeface="Lucida Sans" panose="020B0602030504020204" pitchFamily="34" charset="0"/>
                </a:rPr>
                <a:t> </a:t>
              </a:r>
              <a:endParaRPr lang="en-US" dirty="0"/>
            </a:p>
          </p:txBody>
        </p:sp>
        <p:pic>
          <p:nvPicPr>
            <p:cNvPr id="21" name="Picture 20" descr="A picture containing silhouette&#10;&#10;Description generated with high confidence">
              <a:extLst>
                <a:ext uri="{FF2B5EF4-FFF2-40B4-BE49-F238E27FC236}">
                  <a16:creationId xmlns:a16="http://schemas.microsoft.com/office/drawing/2014/main" id="{95B089C8-10B4-419A-92E5-E8E6EBAAA2C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62184" y="3246783"/>
              <a:ext cx="1028700" cy="1028700"/>
            </a:xfrm>
            <a:prstGeom prst="rect">
              <a:avLst/>
            </a:prstGeom>
          </p:spPr>
        </p:pic>
      </p:grpSp>
      <p:grpSp>
        <p:nvGrpSpPr>
          <p:cNvPr id="31" name="Group 30">
            <a:extLst>
              <a:ext uri="{FF2B5EF4-FFF2-40B4-BE49-F238E27FC236}">
                <a16:creationId xmlns:a16="http://schemas.microsoft.com/office/drawing/2014/main" id="{93700F27-8F63-42F7-BD93-4B2674866B4B}"/>
              </a:ext>
            </a:extLst>
          </p:cNvPr>
          <p:cNvGrpSpPr/>
          <p:nvPr/>
        </p:nvGrpSpPr>
        <p:grpSpPr>
          <a:xfrm>
            <a:off x="6204058" y="3380077"/>
            <a:ext cx="2706793" cy="2749535"/>
            <a:chOff x="6294332" y="3224119"/>
            <a:chExt cx="2706793" cy="2749535"/>
          </a:xfrm>
        </p:grpSpPr>
        <p:sp>
          <p:nvSpPr>
            <p:cNvPr id="26" name="TextBox 25">
              <a:extLst>
                <a:ext uri="{FF2B5EF4-FFF2-40B4-BE49-F238E27FC236}">
                  <a16:creationId xmlns:a16="http://schemas.microsoft.com/office/drawing/2014/main" id="{1A183D71-6EC8-445B-A4FD-2E5778D237C1}"/>
                </a:ext>
              </a:extLst>
            </p:cNvPr>
            <p:cNvSpPr txBox="1"/>
            <p:nvPr/>
          </p:nvSpPr>
          <p:spPr>
            <a:xfrm>
              <a:off x="6294332" y="3224119"/>
              <a:ext cx="2706793" cy="2749535"/>
            </a:xfrm>
            <a:prstGeom prst="rect">
              <a:avLst/>
            </a:prstGeom>
            <a:noFill/>
            <a:ln w="12700">
              <a:solidFill>
                <a:srgbClr val="FF0000"/>
              </a:solidFill>
            </a:ln>
          </p:spPr>
          <p:txBody>
            <a:bodyPr wrap="square" rtlCol="0">
              <a:spAutoFit/>
            </a:bodyPr>
            <a:lstStyle/>
            <a:p>
              <a:r>
                <a:rPr lang="en-US" dirty="0"/>
                <a:t>   </a:t>
              </a:r>
            </a:p>
            <a:p>
              <a:r>
                <a:rPr lang="en-US" dirty="0"/>
                <a:t>	</a:t>
              </a:r>
              <a:r>
                <a:rPr lang="en-US" sz="2500" b="1" dirty="0">
                  <a:latin typeface="Lucida Sans" panose="020B0602030504020204" pitchFamily="34" charset="0"/>
                </a:rPr>
                <a:t>Not there   	yet</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EXTRA skills practice </a:t>
              </a:r>
            </a:p>
            <a:p>
              <a:pPr marL="342900" indent="-342900">
                <a:buFont typeface="Arial" panose="020B0604020202020204" pitchFamily="34" charset="0"/>
                <a:buChar char="•"/>
              </a:pPr>
              <a:r>
                <a:rPr lang="en-US" sz="2000" dirty="0">
                  <a:latin typeface="Lucida Sans" panose="020B0602030504020204" pitchFamily="34" charset="0"/>
                </a:rPr>
                <a:t>EXTRA decodable work </a:t>
              </a:r>
              <a:r>
                <a:rPr lang="en-US" sz="1500" dirty="0">
                  <a:latin typeface="Lucida Sans" panose="020B0602030504020204" pitchFamily="34" charset="0"/>
                </a:rPr>
                <a:t>(old + current)</a:t>
              </a:r>
              <a:endParaRPr lang="en-US" sz="1500" dirty="0"/>
            </a:p>
          </p:txBody>
        </p:sp>
        <p:pic>
          <p:nvPicPr>
            <p:cNvPr id="29" name="Picture 28">
              <a:extLst>
                <a:ext uri="{FF2B5EF4-FFF2-40B4-BE49-F238E27FC236}">
                  <a16:creationId xmlns:a16="http://schemas.microsoft.com/office/drawing/2014/main" id="{95532991-EFAB-4503-B407-85487A66349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316058" y="3428038"/>
              <a:ext cx="1007838" cy="1007838"/>
            </a:xfrm>
            <a:prstGeom prst="rect">
              <a:avLst/>
            </a:prstGeom>
          </p:spPr>
        </p:pic>
      </p:grpSp>
      <p:sp>
        <p:nvSpPr>
          <p:cNvPr id="32" name="Rectangle 31">
            <a:extLst>
              <a:ext uri="{FF2B5EF4-FFF2-40B4-BE49-F238E27FC236}">
                <a16:creationId xmlns:a16="http://schemas.microsoft.com/office/drawing/2014/main" id="{B5E022C3-C55F-4FBB-90D6-8542D1BE94D4}"/>
              </a:ext>
            </a:extLst>
          </p:cNvPr>
          <p:cNvSpPr/>
          <p:nvPr/>
        </p:nvSpPr>
        <p:spPr>
          <a:xfrm>
            <a:off x="2420989" y="2128396"/>
            <a:ext cx="4324043" cy="699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Lucida Sans" panose="020B0602030504020204" pitchFamily="34" charset="0"/>
              </a:rPr>
              <a:t>Small and Flexible groups</a:t>
            </a:r>
          </a:p>
        </p:txBody>
      </p:sp>
      <p:sp>
        <p:nvSpPr>
          <p:cNvPr id="38" name="Arrow: Down 37">
            <a:extLst>
              <a:ext uri="{FF2B5EF4-FFF2-40B4-BE49-F238E27FC236}">
                <a16:creationId xmlns:a16="http://schemas.microsoft.com/office/drawing/2014/main" id="{005732FE-B92F-48D9-8E4E-4A829B03AB44}"/>
              </a:ext>
            </a:extLst>
          </p:cNvPr>
          <p:cNvSpPr/>
          <p:nvPr/>
        </p:nvSpPr>
        <p:spPr>
          <a:xfrm rot="4622462">
            <a:off x="2992330" y="5189199"/>
            <a:ext cx="371013" cy="136837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2D91C5FF-E150-417A-9AAA-7D4C544AEB12}"/>
              </a:ext>
            </a:extLst>
          </p:cNvPr>
          <p:cNvSpPr/>
          <p:nvPr/>
        </p:nvSpPr>
        <p:spPr>
          <a:xfrm rot="5058419">
            <a:off x="4382987" y="4265876"/>
            <a:ext cx="402615" cy="349601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1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38"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Goals for This Module</a:t>
            </a:r>
          </a:p>
        </p:txBody>
      </p:sp>
      <p:sp>
        <p:nvSpPr>
          <p:cNvPr id="685" name="Shape 685"/>
          <p:cNvSpPr txBox="1">
            <a:spLocks noGrp="1"/>
          </p:cNvSpPr>
          <p:nvPr>
            <p:ph type="body" idx="1"/>
          </p:nvPr>
        </p:nvSpPr>
        <p:spPr>
          <a:xfrm>
            <a:off x="643179" y="1669941"/>
            <a:ext cx="7742064" cy="4081929"/>
          </a:xfrm>
          <a:prstGeom prst="rect">
            <a:avLst/>
          </a:prstGeom>
          <a:noFill/>
          <a:ln>
            <a:noFill/>
          </a:ln>
        </p:spPr>
        <p:txBody>
          <a:bodyPr lIns="91425" tIns="91425" rIns="91425" bIns="91425" anchor="t" anchorCtr="0">
            <a:noAutofit/>
          </a:bodyPr>
          <a:lstStyle/>
          <a:p>
            <a:pPr marL="577850" indent="-273050"/>
            <a:r>
              <a:rPr lang="en-US" dirty="0"/>
              <a:t>Identify how decodable readers support phonics skills acquisition.</a:t>
            </a:r>
          </a:p>
          <a:p>
            <a:pPr marL="577850" indent="-273050">
              <a:buNone/>
            </a:pPr>
            <a:endParaRPr lang="en-US" dirty="0"/>
          </a:p>
          <a:p>
            <a:pPr marL="577850" indent="-273050"/>
            <a:r>
              <a:rPr lang="en" dirty="0">
                <a:solidFill>
                  <a:schemeClr val="bg2"/>
                </a:solidFill>
              </a:rPr>
              <a:t>Identify</a:t>
            </a:r>
            <a:r>
              <a:rPr lang="en-US" dirty="0">
                <a:solidFill>
                  <a:schemeClr val="bg2"/>
                </a:solidFill>
              </a:rPr>
              <a:t> instructional recommendations for use, </a:t>
            </a:r>
            <a:r>
              <a:rPr lang="en" dirty="0">
                <a:solidFill>
                  <a:schemeClr val="bg2"/>
                </a:solidFill>
              </a:rPr>
              <a:t>including the </a:t>
            </a:r>
            <a:r>
              <a:rPr lang="en-US" dirty="0">
                <a:solidFill>
                  <a:schemeClr val="bg2"/>
                </a:solidFill>
              </a:rPr>
              <a:t>protocol for use of decodable readers. </a:t>
            </a:r>
            <a:endParaRPr lang="en" dirty="0">
              <a:solidFill>
                <a:schemeClr val="bg2"/>
              </a:solidFill>
            </a:endParaRPr>
          </a:p>
          <a:p>
            <a:pPr marL="152396" indent="0">
              <a:buSzPct val="25000"/>
              <a:buNone/>
            </a:pPr>
            <a:endParaRPr dirty="0">
              <a:solidFill>
                <a:schemeClr val="dk1"/>
              </a:solidFill>
            </a:endParaRPr>
          </a:p>
        </p:txBody>
      </p:sp>
    </p:spTree>
    <p:extLst>
      <p:ext uri="{BB962C8B-B14F-4D97-AF65-F5344CB8AC3E}">
        <p14:creationId xmlns:p14="http://schemas.microsoft.com/office/powerpoint/2010/main" val="5625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Online Discussion</a:t>
            </a:r>
          </a:p>
        </p:txBody>
      </p:sp>
      <p:sp>
        <p:nvSpPr>
          <p:cNvPr id="3" name="Text Placeholder 2"/>
          <p:cNvSpPr>
            <a:spLocks noGrp="1"/>
          </p:cNvSpPr>
          <p:nvPr>
            <p:ph type="body" idx="1"/>
          </p:nvPr>
        </p:nvSpPr>
        <p:spPr>
          <a:xfrm>
            <a:off x="457200" y="1290235"/>
            <a:ext cx="7452360" cy="2245446"/>
          </a:xfrm>
        </p:spPr>
        <p:txBody>
          <a:bodyPr/>
          <a:lstStyle/>
          <a:p>
            <a:pPr marL="304792" indent="0">
              <a:buNone/>
            </a:pPr>
            <a:r>
              <a:rPr lang="en-US" sz="2600" dirty="0"/>
              <a:t>What is exciting about enhancing the use of decodable readers in the classroom?</a:t>
            </a:r>
          </a:p>
          <a:p>
            <a:pPr marL="304792" indent="0">
              <a:buNone/>
            </a:pPr>
            <a:br>
              <a:rPr lang="en-US" sz="2600" dirty="0"/>
            </a:br>
            <a:r>
              <a:rPr lang="en-US" sz="2600" dirty="0"/>
              <a:t>What (if anything) is concerning about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87" y="4166490"/>
            <a:ext cx="3173753" cy="2005393"/>
          </a:xfrm>
          <a:prstGeom prst="rect">
            <a:avLst/>
          </a:prstGeom>
        </p:spPr>
      </p:pic>
    </p:spTree>
    <p:extLst>
      <p:ext uri="{BB962C8B-B14F-4D97-AF65-F5344CB8AC3E}">
        <p14:creationId xmlns:p14="http://schemas.microsoft.com/office/powerpoint/2010/main" val="2279227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528427" y="380743"/>
            <a:ext cx="501421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Connecting to All Reading</a:t>
            </a:r>
          </a:p>
        </p:txBody>
      </p:sp>
      <p:pic>
        <p:nvPicPr>
          <p:cNvPr id="2" name="Picture 1">
            <a:extLst>
              <a:ext uri="{FF2B5EF4-FFF2-40B4-BE49-F238E27FC236}">
                <a16:creationId xmlns:a16="http://schemas.microsoft.com/office/drawing/2014/main" id="{64D3B51D-2D22-4BC8-9B09-A9D88979D4BB}"/>
              </a:ext>
            </a:extLst>
          </p:cNvPr>
          <p:cNvPicPr>
            <a:picLocks noChangeAspect="1"/>
          </p:cNvPicPr>
          <p:nvPr/>
        </p:nvPicPr>
        <p:blipFill>
          <a:blip r:embed="rId3"/>
          <a:stretch>
            <a:fillRect/>
          </a:stretch>
        </p:blipFill>
        <p:spPr>
          <a:xfrm>
            <a:off x="999169" y="1314028"/>
            <a:ext cx="3087841" cy="4130234"/>
          </a:xfrm>
          <a:prstGeom prst="rect">
            <a:avLst/>
          </a:prstGeom>
        </p:spPr>
      </p:pic>
      <p:pic>
        <p:nvPicPr>
          <p:cNvPr id="3" name="Picture 2">
            <a:extLst>
              <a:ext uri="{FF2B5EF4-FFF2-40B4-BE49-F238E27FC236}">
                <a16:creationId xmlns:a16="http://schemas.microsoft.com/office/drawing/2014/main" id="{FC7CFF84-3EAB-46EA-BDF4-BD209F01748D}"/>
              </a:ext>
            </a:extLst>
          </p:cNvPr>
          <p:cNvPicPr>
            <a:picLocks noChangeAspect="1"/>
          </p:cNvPicPr>
          <p:nvPr/>
        </p:nvPicPr>
        <p:blipFill>
          <a:blip r:embed="rId4"/>
          <a:stretch>
            <a:fillRect/>
          </a:stretch>
        </p:blipFill>
        <p:spPr>
          <a:xfrm>
            <a:off x="4669037" y="1314028"/>
            <a:ext cx="3329508" cy="4239962"/>
          </a:xfrm>
          <a:prstGeom prst="rect">
            <a:avLst/>
          </a:prstGeom>
        </p:spPr>
      </p:pic>
      <p:sp>
        <p:nvSpPr>
          <p:cNvPr id="4" name="Rectangle 3">
            <a:extLst>
              <a:ext uri="{FF2B5EF4-FFF2-40B4-BE49-F238E27FC236}">
                <a16:creationId xmlns:a16="http://schemas.microsoft.com/office/drawing/2014/main" id="{26932D4E-4AAF-4493-8971-45C317547FEE}"/>
              </a:ext>
            </a:extLst>
          </p:cNvPr>
          <p:cNvSpPr/>
          <p:nvPr/>
        </p:nvSpPr>
        <p:spPr>
          <a:xfrm>
            <a:off x="6592824" y="4938027"/>
            <a:ext cx="573024" cy="3413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DF47E2-01C9-4F47-9105-6E1E6FEFF127}"/>
              </a:ext>
            </a:extLst>
          </p:cNvPr>
          <p:cNvSpPr txBox="1"/>
          <p:nvPr/>
        </p:nvSpPr>
        <p:spPr>
          <a:xfrm>
            <a:off x="946778" y="5520296"/>
            <a:ext cx="3329758" cy="261610"/>
          </a:xfrm>
          <a:prstGeom prst="rect">
            <a:avLst/>
          </a:prstGeom>
          <a:noFill/>
        </p:spPr>
        <p:txBody>
          <a:bodyPr wrap="none" rtlCol="0">
            <a:spAutoFit/>
          </a:bodyPr>
          <a:lstStyle/>
          <a:p>
            <a:r>
              <a:rPr lang="en-US" sz="1100" dirty="0">
                <a:latin typeface="Lucida Sans" panose="020B0602030504020204" pitchFamily="34" charset="0"/>
              </a:rPr>
              <a:t>Source: Journey’s – Houghton Mifflin Harcourt</a:t>
            </a:r>
          </a:p>
        </p:txBody>
      </p:sp>
    </p:spTree>
    <p:extLst>
      <p:ext uri="{BB962C8B-B14F-4D97-AF65-F5344CB8AC3E}">
        <p14:creationId xmlns:p14="http://schemas.microsoft.com/office/powerpoint/2010/main" val="1102635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457200" y="489790"/>
            <a:ext cx="5014210" cy="857251"/>
          </a:xfrm>
          <a:prstGeom prst="rect">
            <a:avLst/>
          </a:prstGeom>
          <a:noFill/>
          <a:ln>
            <a:noFill/>
          </a:ln>
        </p:spPr>
        <p:txBody>
          <a:bodyPr lIns="91425" tIns="91425" rIns="91425" bIns="91425" anchor="ctr" anchorCtr="0">
            <a:noAutofit/>
          </a:bodyPr>
          <a:lstStyle/>
          <a:p>
            <a:pPr>
              <a:buSzPct val="25000"/>
            </a:pPr>
            <a:r>
              <a:rPr lang="en" dirty="0"/>
              <a:t>Connecting to All Reading</a:t>
            </a:r>
          </a:p>
        </p:txBody>
      </p:sp>
      <p:sp>
        <p:nvSpPr>
          <p:cNvPr id="1118" name="Shape 1118"/>
          <p:cNvSpPr txBox="1">
            <a:spLocks noGrp="1"/>
          </p:cNvSpPr>
          <p:nvPr>
            <p:ph type="body" idx="1"/>
          </p:nvPr>
        </p:nvSpPr>
        <p:spPr>
          <a:xfrm>
            <a:off x="457200" y="1514756"/>
            <a:ext cx="8229600" cy="4388739"/>
          </a:xfrm>
          <a:prstGeom prst="rect">
            <a:avLst/>
          </a:prstGeom>
          <a:noFill/>
          <a:ln>
            <a:noFill/>
          </a:ln>
        </p:spPr>
        <p:txBody>
          <a:bodyPr lIns="91425" tIns="91425" rIns="91425" bIns="91425" anchor="t" anchorCtr="0">
            <a:noAutofit/>
          </a:bodyPr>
          <a:lstStyle/>
          <a:p>
            <a:pPr marL="495296" indent="-342900">
              <a:spcBef>
                <a:spcPts val="0"/>
              </a:spcBef>
            </a:pPr>
            <a:r>
              <a:rPr lang="en" dirty="0">
                <a:solidFill>
                  <a:srgbClr val="22A469"/>
                </a:solidFill>
              </a:rPr>
              <a:t>Preview the texts </a:t>
            </a:r>
            <a:r>
              <a:rPr lang="en" dirty="0"/>
              <a:t>with your phonics scope and sequence in mind.</a:t>
            </a:r>
          </a:p>
          <a:p>
            <a:pPr marL="895337" lvl="1" indent="-342900">
              <a:spcBef>
                <a:spcPts val="0"/>
              </a:spcBef>
            </a:pPr>
            <a:r>
              <a:rPr lang="en" dirty="0"/>
              <a:t>Are there opportunities to reinforce what students have learned, and are learning?</a:t>
            </a:r>
          </a:p>
          <a:p>
            <a:pPr marL="152396" indent="0">
              <a:spcBef>
                <a:spcPts val="0"/>
              </a:spcBef>
              <a:buNone/>
            </a:pPr>
            <a:endParaRPr lang="en" dirty="0"/>
          </a:p>
          <a:p>
            <a:pPr marL="495296" indent="-342900">
              <a:spcBef>
                <a:spcPts val="0"/>
              </a:spcBef>
            </a:pPr>
            <a:r>
              <a:rPr lang="en" dirty="0"/>
              <a:t>Support students with decoding </a:t>
            </a:r>
            <a:r>
              <a:rPr lang="en" dirty="0">
                <a:solidFill>
                  <a:srgbClr val="22A469"/>
                </a:solidFill>
              </a:rPr>
              <a:t>using sound and spelling patterns they know</a:t>
            </a:r>
            <a:r>
              <a:rPr lang="en" dirty="0"/>
              <a:t>! And, hold them accountable for these.</a:t>
            </a:r>
          </a:p>
          <a:p>
            <a:pPr marL="152396" indent="0">
              <a:spcBef>
                <a:spcPts val="0"/>
              </a:spcBef>
              <a:buNone/>
            </a:pPr>
            <a:endParaRPr lang="en" dirty="0"/>
          </a:p>
          <a:p>
            <a:pPr marL="495296" indent="-342900">
              <a:spcBef>
                <a:spcPts val="0"/>
              </a:spcBef>
            </a:pPr>
            <a:r>
              <a:rPr lang="en" dirty="0"/>
              <a:t>Preview </a:t>
            </a:r>
            <a:r>
              <a:rPr lang="en" dirty="0">
                <a:solidFill>
                  <a:schemeClr val="accent2"/>
                </a:solidFill>
              </a:rPr>
              <a:t>new sound and spelling patterns </a:t>
            </a:r>
            <a:r>
              <a:rPr lang="en" dirty="0"/>
              <a:t>as they come up.</a:t>
            </a:r>
          </a:p>
        </p:txBody>
      </p:sp>
    </p:spTree>
    <p:extLst>
      <p:ext uri="{BB962C8B-B14F-4D97-AF65-F5344CB8AC3E}">
        <p14:creationId xmlns:p14="http://schemas.microsoft.com/office/powerpoint/2010/main" val="57293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Preview New Sound and Spelling Patterns</a:t>
            </a:r>
          </a:p>
        </p:txBody>
      </p:sp>
      <p:graphicFrame>
        <p:nvGraphicFramePr>
          <p:cNvPr id="5" name="Table 4"/>
          <p:cNvGraphicFramePr>
            <a:graphicFrameLocks noGrp="1"/>
          </p:cNvGraphicFramePr>
          <p:nvPr>
            <p:extLst>
              <p:ext uri="{D42A27DB-BD31-4B8C-83A1-F6EECF244321}">
                <p14:modId xmlns:p14="http://schemas.microsoft.com/office/powerpoint/2010/main" val="257591303"/>
              </p:ext>
            </p:extLst>
          </p:nvPr>
        </p:nvGraphicFramePr>
        <p:xfrm>
          <a:off x="582328" y="1562015"/>
          <a:ext cx="7979344" cy="4739196"/>
        </p:xfrm>
        <a:graphic>
          <a:graphicData uri="http://schemas.openxmlformats.org/drawingml/2006/table">
            <a:tbl>
              <a:tblPr firstRow="1" bandRow="1">
                <a:tableStyleId>{295C2E68-A0DA-4108-AF7E-2E3958B79FE0}</a:tableStyleId>
              </a:tblPr>
              <a:tblGrid>
                <a:gridCol w="1158242">
                  <a:extLst>
                    <a:ext uri="{9D8B030D-6E8A-4147-A177-3AD203B41FA5}">
                      <a16:colId xmlns:a16="http://schemas.microsoft.com/office/drawing/2014/main" val="20000"/>
                    </a:ext>
                  </a:extLst>
                </a:gridCol>
                <a:gridCol w="2830858">
                  <a:extLst>
                    <a:ext uri="{9D8B030D-6E8A-4147-A177-3AD203B41FA5}">
                      <a16:colId xmlns:a16="http://schemas.microsoft.com/office/drawing/2014/main" val="20001"/>
                    </a:ext>
                  </a:extLst>
                </a:gridCol>
                <a:gridCol w="3990244">
                  <a:extLst>
                    <a:ext uri="{9D8B030D-6E8A-4147-A177-3AD203B41FA5}">
                      <a16:colId xmlns:a16="http://schemas.microsoft.com/office/drawing/2014/main" val="20002"/>
                    </a:ext>
                  </a:extLst>
                </a:gridCol>
              </a:tblGrid>
              <a:tr h="629208">
                <a:tc>
                  <a:txBody>
                    <a:bodyPr/>
                    <a:lstStyle/>
                    <a:p>
                      <a:pPr marL="0" marR="0">
                        <a:lnSpc>
                          <a:spcPct val="107000"/>
                        </a:lnSpc>
                        <a:spcBef>
                          <a:spcPts val="0"/>
                        </a:spcBef>
                        <a:spcAft>
                          <a:spcPts val="800"/>
                        </a:spcAft>
                      </a:pPr>
                      <a:r>
                        <a:rPr lang="en-US" sz="1900" dirty="0">
                          <a:effectLst/>
                          <a:latin typeface="Lucida Sans" panose="020B0602030504020204" pitchFamily="34" charset="0"/>
                        </a:rPr>
                        <a:t>Word</a:t>
                      </a:r>
                      <a:endParaRPr lang="en-US" sz="19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nchor="ctr"/>
                </a:tc>
                <a:tc>
                  <a:txBody>
                    <a:bodyPr/>
                    <a:lstStyle/>
                    <a:p>
                      <a:pPr marL="0" marR="0">
                        <a:lnSpc>
                          <a:spcPct val="107000"/>
                        </a:lnSpc>
                        <a:spcBef>
                          <a:spcPts val="0"/>
                        </a:spcBef>
                        <a:spcAft>
                          <a:spcPts val="800"/>
                        </a:spcAft>
                      </a:pPr>
                      <a:r>
                        <a:rPr lang="en-US" sz="1900">
                          <a:effectLst/>
                          <a:latin typeface="Lucida Sans" panose="020B0602030504020204" pitchFamily="34" charset="0"/>
                        </a:rPr>
                        <a:t>Known/ Unknown Content</a:t>
                      </a:r>
                      <a:endParaRPr lang="en-US" sz="190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nchor="ctr"/>
                </a:tc>
                <a:tc>
                  <a:txBody>
                    <a:bodyPr/>
                    <a:lstStyle/>
                    <a:p>
                      <a:pPr marL="0" marR="0">
                        <a:lnSpc>
                          <a:spcPct val="107000"/>
                        </a:lnSpc>
                        <a:spcBef>
                          <a:spcPts val="0"/>
                        </a:spcBef>
                        <a:spcAft>
                          <a:spcPts val="800"/>
                        </a:spcAft>
                      </a:pPr>
                      <a:r>
                        <a:rPr lang="en-US" sz="1900" dirty="0">
                          <a:effectLst/>
                          <a:latin typeface="Lucida Sans" panose="020B0602030504020204" pitchFamily="34" charset="0"/>
                        </a:rPr>
                        <a:t>Teacher Support</a:t>
                      </a:r>
                      <a:endParaRPr lang="en-US" sz="19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nchor="ctr"/>
                </a:tc>
                <a:extLst>
                  <a:ext uri="{0D108BD9-81ED-4DB2-BD59-A6C34878D82A}">
                    <a16:rowId xmlns:a16="http://schemas.microsoft.com/office/drawing/2014/main" val="10000"/>
                  </a:ext>
                </a:extLst>
              </a:tr>
              <a:tr h="1253874">
                <a:tc>
                  <a:txBody>
                    <a:bodyPr/>
                    <a:lstStyle/>
                    <a:p>
                      <a:pPr marL="0" marR="0">
                        <a:lnSpc>
                          <a:spcPct val="107000"/>
                        </a:lnSpc>
                        <a:spcBef>
                          <a:spcPts val="0"/>
                        </a:spcBef>
                        <a:spcAft>
                          <a:spcPts val="800"/>
                        </a:spcAft>
                      </a:pPr>
                      <a:r>
                        <a:rPr lang="en-US" sz="1900" dirty="0">
                          <a:effectLst/>
                          <a:latin typeface="Lucida Sans" panose="020B0602030504020204" pitchFamily="34" charset="0"/>
                        </a:rPr>
                        <a:t>hide</a:t>
                      </a:r>
                      <a:endParaRPr lang="en-US" sz="19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tc>
                  <a:txBody>
                    <a:bodyPr/>
                    <a:lstStyle/>
                    <a:p>
                      <a:pPr marL="0" marR="0">
                        <a:lnSpc>
                          <a:spcPct val="107000"/>
                        </a:lnSpc>
                        <a:spcBef>
                          <a:spcPts val="0"/>
                        </a:spcBef>
                        <a:spcAft>
                          <a:spcPts val="800"/>
                        </a:spcAft>
                      </a:pPr>
                      <a:r>
                        <a:rPr lang="en-US" sz="1600" dirty="0">
                          <a:effectLst/>
                          <a:latin typeface="Lucida Sans" panose="020B0602030504020204" pitchFamily="34" charset="0"/>
                        </a:rPr>
                        <a:t>/h/, /d/ and short /</a:t>
                      </a:r>
                      <a:r>
                        <a:rPr lang="en-US" sz="1600" dirty="0" err="1">
                          <a:effectLst/>
                          <a:latin typeface="Lucida Sans" panose="020B0602030504020204" pitchFamily="34" charset="0"/>
                        </a:rPr>
                        <a:t>i</a:t>
                      </a:r>
                      <a:r>
                        <a:rPr lang="en-US" sz="1600" dirty="0">
                          <a:effectLst/>
                          <a:latin typeface="Lucida Sans" panose="020B0602030504020204" pitchFamily="34" charset="0"/>
                        </a:rPr>
                        <a:t>/ are known</a:t>
                      </a:r>
                    </a:p>
                    <a:p>
                      <a:pPr marL="0" marR="0">
                        <a:lnSpc>
                          <a:spcPct val="107000"/>
                        </a:lnSpc>
                        <a:spcBef>
                          <a:spcPts val="0"/>
                        </a:spcBef>
                        <a:spcAft>
                          <a:spcPts val="800"/>
                        </a:spcAft>
                      </a:pPr>
                      <a:r>
                        <a:rPr lang="en-US" sz="1600" dirty="0" err="1">
                          <a:effectLst/>
                          <a:latin typeface="Lucida Sans" panose="020B0602030504020204" pitchFamily="34" charset="0"/>
                        </a:rPr>
                        <a:t>CVCe</a:t>
                      </a:r>
                      <a:r>
                        <a:rPr lang="en-US" sz="1600" dirty="0">
                          <a:effectLst/>
                          <a:latin typeface="Lucida Sans" panose="020B0602030504020204" pitchFamily="34" charset="0"/>
                        </a:rPr>
                        <a:t> is unknown</a:t>
                      </a:r>
                      <a:endParaRPr lang="en-US" sz="16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tc>
                  <a:txBody>
                    <a:bodyPr/>
                    <a:lstStyle/>
                    <a:p>
                      <a:pPr marL="0" marR="0">
                        <a:lnSpc>
                          <a:spcPct val="107000"/>
                        </a:lnSpc>
                        <a:spcBef>
                          <a:spcPts val="0"/>
                        </a:spcBef>
                        <a:spcAft>
                          <a:spcPts val="800"/>
                        </a:spcAft>
                      </a:pPr>
                      <a:r>
                        <a:rPr lang="en-US" sz="1600" dirty="0">
                          <a:effectLst/>
                          <a:latin typeface="Lucida Sans" panose="020B0602030504020204" pitchFamily="34" charset="0"/>
                        </a:rPr>
                        <a:t>“I hear you saying the h sound and the d sound, good. Those sounds are in this word. This word is hide. We don’t say /e/ for the e – that letter doesn’t make any sound in this word…”</a:t>
                      </a:r>
                      <a:endParaRPr lang="en-US" sz="16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extLst>
                  <a:ext uri="{0D108BD9-81ED-4DB2-BD59-A6C34878D82A}">
                    <a16:rowId xmlns:a16="http://schemas.microsoft.com/office/drawing/2014/main" val="10001"/>
                  </a:ext>
                </a:extLst>
              </a:tr>
              <a:tr h="2014072">
                <a:tc>
                  <a:txBody>
                    <a:bodyPr/>
                    <a:lstStyle/>
                    <a:p>
                      <a:pPr marL="0" marR="0">
                        <a:lnSpc>
                          <a:spcPct val="107000"/>
                        </a:lnSpc>
                        <a:spcBef>
                          <a:spcPts val="0"/>
                        </a:spcBef>
                        <a:spcAft>
                          <a:spcPts val="800"/>
                        </a:spcAft>
                      </a:pPr>
                      <a:r>
                        <a:rPr lang="en-US" sz="1900" dirty="0">
                          <a:effectLst/>
                          <a:latin typeface="Lucida Sans" panose="020B0602030504020204" pitchFamily="34" charset="0"/>
                        </a:rPr>
                        <a:t>where</a:t>
                      </a:r>
                      <a:endParaRPr lang="en-US" sz="19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tc>
                  <a:txBody>
                    <a:bodyPr/>
                    <a:lstStyle/>
                    <a:p>
                      <a:pPr marL="0" marR="0">
                        <a:lnSpc>
                          <a:spcPct val="107000"/>
                        </a:lnSpc>
                        <a:spcBef>
                          <a:spcPts val="0"/>
                        </a:spcBef>
                        <a:spcAft>
                          <a:spcPts val="800"/>
                        </a:spcAft>
                      </a:pPr>
                      <a:r>
                        <a:rPr lang="en-US" sz="1600" dirty="0">
                          <a:effectLst/>
                          <a:latin typeface="Lucida Sans" panose="020B0602030504020204" pitchFamily="34" charset="0"/>
                        </a:rPr>
                        <a:t>/</a:t>
                      </a:r>
                      <a:r>
                        <a:rPr lang="en-US" sz="1600" dirty="0" err="1">
                          <a:effectLst/>
                          <a:latin typeface="Lucida Sans" panose="020B0602030504020204" pitchFamily="34" charset="0"/>
                        </a:rPr>
                        <a:t>wh</a:t>
                      </a:r>
                      <a:r>
                        <a:rPr lang="en-US" sz="1600" dirty="0">
                          <a:effectLst/>
                          <a:latin typeface="Lucida Sans" panose="020B0602030504020204" pitchFamily="34" charset="0"/>
                        </a:rPr>
                        <a:t>/, /r/ is known, along with short e and </a:t>
                      </a:r>
                      <a:r>
                        <a:rPr lang="en-US" sz="1600" dirty="0" err="1">
                          <a:effectLst/>
                          <a:latin typeface="Lucida Sans" panose="020B0602030504020204" pitchFamily="34" charset="0"/>
                        </a:rPr>
                        <a:t>CVCe</a:t>
                      </a:r>
                      <a:endParaRPr lang="en-US" sz="1600" dirty="0">
                        <a:effectLst/>
                        <a:latin typeface="Lucida Sans" panose="020B0602030504020204" pitchFamily="34" charset="0"/>
                      </a:endParaRPr>
                    </a:p>
                    <a:p>
                      <a:pPr marL="0" marR="0">
                        <a:lnSpc>
                          <a:spcPct val="107000"/>
                        </a:lnSpc>
                        <a:spcBef>
                          <a:spcPts val="0"/>
                        </a:spcBef>
                        <a:spcAft>
                          <a:spcPts val="800"/>
                        </a:spcAft>
                      </a:pPr>
                      <a:r>
                        <a:rPr lang="en-US" sz="1600" dirty="0">
                          <a:effectLst/>
                          <a:latin typeface="Lucida Sans" panose="020B0602030504020204" pitchFamily="34" charset="0"/>
                        </a:rPr>
                        <a:t>“where” is not yet a high-frequency word</a:t>
                      </a:r>
                      <a:endParaRPr lang="en-US" sz="16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tc>
                  <a:txBody>
                    <a:bodyPr/>
                    <a:lstStyle/>
                    <a:p>
                      <a:pPr marL="0" marR="0">
                        <a:lnSpc>
                          <a:spcPct val="107000"/>
                        </a:lnSpc>
                        <a:spcBef>
                          <a:spcPts val="0"/>
                        </a:spcBef>
                        <a:spcAft>
                          <a:spcPts val="800"/>
                        </a:spcAft>
                      </a:pPr>
                      <a:r>
                        <a:rPr lang="en-US" sz="1600" dirty="0">
                          <a:effectLst/>
                          <a:latin typeface="Lucida Sans" panose="020B0602030504020204" pitchFamily="34" charset="0"/>
                        </a:rPr>
                        <a:t>“This is a tricky word because it doesn’t follow rules. Let’s start it out – what does /</a:t>
                      </a:r>
                      <a:r>
                        <a:rPr lang="en-US" sz="1600" dirty="0" err="1">
                          <a:effectLst/>
                          <a:latin typeface="Lucida Sans" panose="020B0602030504020204" pitchFamily="34" charset="0"/>
                        </a:rPr>
                        <a:t>wh</a:t>
                      </a:r>
                      <a:r>
                        <a:rPr lang="en-US" sz="1600" dirty="0">
                          <a:effectLst/>
                          <a:latin typeface="Lucida Sans" panose="020B0602030504020204" pitchFamily="34" charset="0"/>
                        </a:rPr>
                        <a:t>/ sound like?</a:t>
                      </a:r>
                      <a:r>
                        <a:rPr lang="en-US" sz="1600" baseline="0" dirty="0">
                          <a:effectLst/>
                          <a:latin typeface="Lucida Sans" panose="020B0602030504020204" pitchFamily="34" charset="0"/>
                        </a:rPr>
                        <a:t> </a:t>
                      </a:r>
                      <a:r>
                        <a:rPr lang="en-US" sz="1600" dirty="0">
                          <a:effectLst/>
                          <a:latin typeface="Lucida Sans" panose="020B0602030504020204" pitchFamily="34" charset="0"/>
                        </a:rPr>
                        <a:t>That’s right. And I heard some of you saying “her” and some of you saying “here”.  We start with the /</a:t>
                      </a:r>
                      <a:r>
                        <a:rPr lang="en-US" sz="1600" dirty="0" err="1">
                          <a:effectLst/>
                          <a:latin typeface="Lucida Sans" panose="020B0602030504020204" pitchFamily="34" charset="0"/>
                        </a:rPr>
                        <a:t>wh</a:t>
                      </a:r>
                      <a:r>
                        <a:rPr lang="en-US" sz="1600" dirty="0">
                          <a:effectLst/>
                          <a:latin typeface="Lucida Sans" panose="020B0602030504020204" pitchFamily="34" charset="0"/>
                        </a:rPr>
                        <a:t>/ sound for this word, and we’ll hear the /r/ near the end, but we say this word like this… You say it.”  </a:t>
                      </a:r>
                      <a:endParaRPr lang="en-US" sz="1600" dirty="0">
                        <a:effectLst/>
                        <a:latin typeface="Lucida Sans" panose="020B0602030504020204" pitchFamily="34" charset="0"/>
                        <a:ea typeface="Calibri" panose="020F0502020204030204" pitchFamily="34" charset="0"/>
                        <a:cs typeface="Times New Roman" panose="02020603050405020304" pitchFamily="18" charset="0"/>
                      </a:endParaRPr>
                    </a:p>
                  </a:txBody>
                  <a:tcPr marT="34290" marB="3429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53958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889" y="277726"/>
            <a:ext cx="1295352" cy="1139910"/>
          </a:xfrm>
          <a:prstGeom prst="rect">
            <a:avLst/>
          </a:prstGeom>
        </p:spPr>
      </p:pic>
      <p:sp>
        <p:nvSpPr>
          <p:cNvPr id="2" name="Title 1"/>
          <p:cNvSpPr>
            <a:spLocks noGrp="1"/>
          </p:cNvSpPr>
          <p:nvPr>
            <p:ph type="title"/>
          </p:nvPr>
        </p:nvSpPr>
        <p:spPr>
          <a:xfrm>
            <a:off x="457199" y="274636"/>
            <a:ext cx="8229600" cy="1143000"/>
          </a:xfrm>
        </p:spPr>
        <p:txBody>
          <a:bodyPr/>
          <a:lstStyle/>
          <a:p>
            <a:r>
              <a:rPr lang="en-US" dirty="0">
                <a:solidFill>
                  <a:srgbClr val="50524F"/>
                </a:solidFill>
              </a:rPr>
              <a:t>Module 5: Connect to Practice Task </a:t>
            </a:r>
          </a:p>
        </p:txBody>
      </p:sp>
      <p:sp>
        <p:nvSpPr>
          <p:cNvPr id="3" name="Text Placeholder 2"/>
          <p:cNvSpPr>
            <a:spLocks noGrp="1"/>
          </p:cNvSpPr>
          <p:nvPr>
            <p:ph type="body" idx="1"/>
          </p:nvPr>
        </p:nvSpPr>
        <p:spPr>
          <a:xfrm>
            <a:off x="129540" y="1779124"/>
            <a:ext cx="8884919" cy="4525963"/>
          </a:xfrm>
        </p:spPr>
        <p:txBody>
          <a:bodyPr/>
          <a:lstStyle/>
          <a:p>
            <a:pPr marL="304792" indent="0">
              <a:buNone/>
            </a:pPr>
            <a:r>
              <a:rPr lang="en-US" b="1" dirty="0"/>
              <a:t>For all participants</a:t>
            </a:r>
          </a:p>
          <a:p>
            <a:pPr marL="304792" indent="0">
              <a:buNone/>
            </a:pPr>
            <a:r>
              <a:rPr lang="en-US" dirty="0"/>
              <a:t>Pull a leveled reader in the grade band you teach, or at random if you span multiple grades.</a:t>
            </a:r>
          </a:p>
          <a:p>
            <a:pPr marL="304792" indent="0">
              <a:buNone/>
            </a:pPr>
            <a:endParaRPr lang="en-US" dirty="0"/>
          </a:p>
          <a:p>
            <a:pPr marL="304792" indent="0">
              <a:buNone/>
            </a:pPr>
            <a:r>
              <a:rPr lang="en-US" dirty="0"/>
              <a:t>Analyze 1-3 pages: What varied sound and spelling patterns are included in the words in the reader?</a:t>
            </a:r>
          </a:p>
          <a:p>
            <a:pPr marL="304792" indent="0">
              <a:buNone/>
            </a:pPr>
            <a:endParaRPr lang="en-US" b="1" dirty="0"/>
          </a:p>
          <a:p>
            <a:pPr marL="304792" indent="0">
              <a:buNone/>
            </a:pPr>
            <a:r>
              <a:rPr lang="en-US" b="1" i="1" dirty="0"/>
              <a:t>Don’t have texts? </a:t>
            </a:r>
          </a:p>
          <a:p>
            <a:pPr marL="304792" indent="0">
              <a:buNone/>
            </a:pPr>
            <a:r>
              <a:rPr lang="en-US" b="1" i="1" dirty="0"/>
              <a:t>Pull a text from Reading A-Z. </a:t>
            </a:r>
          </a:p>
          <a:p>
            <a:pPr marL="304792" indent="0">
              <a:buNone/>
            </a:pPr>
            <a:endParaRPr lang="en-US" dirty="0"/>
          </a:p>
          <a:p>
            <a:endParaRPr lang="en-US" dirty="0"/>
          </a:p>
          <a:p>
            <a:pPr marL="304792" indent="0">
              <a:buNone/>
            </a:pPr>
            <a:r>
              <a:rPr lang="en-US" dirty="0"/>
              <a:t> </a:t>
            </a:r>
          </a:p>
          <a:p>
            <a:pPr marL="304792" indent="0">
              <a:buNone/>
            </a:pPr>
            <a:endParaRPr lang="en-US" dirty="0"/>
          </a:p>
          <a:p>
            <a:pPr marL="304792" indent="0">
              <a:buNone/>
            </a:pPr>
            <a:r>
              <a:rPr lang="en-US" sz="2000" dirty="0"/>
              <a:t> </a:t>
            </a:r>
          </a:p>
          <a:p>
            <a:pPr marL="304792" indent="0">
              <a:buNone/>
            </a:pPr>
            <a:endParaRPr lang="en-US" sz="2000" dirty="0"/>
          </a:p>
        </p:txBody>
      </p:sp>
    </p:spTree>
    <p:extLst>
      <p:ext uri="{BB962C8B-B14F-4D97-AF65-F5344CB8AC3E}">
        <p14:creationId xmlns:p14="http://schemas.microsoft.com/office/powerpoint/2010/main" val="2374003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Reading</a:t>
            </a:r>
          </a:p>
        </p:txBody>
      </p:sp>
      <p:sp>
        <p:nvSpPr>
          <p:cNvPr id="4" name="Text Placeholder 3"/>
          <p:cNvSpPr>
            <a:spLocks noGrp="1"/>
          </p:cNvSpPr>
          <p:nvPr>
            <p:ph type="body" idx="1"/>
          </p:nvPr>
        </p:nvSpPr>
        <p:spPr>
          <a:xfrm>
            <a:off x="502443" y="1953126"/>
            <a:ext cx="4038599" cy="2265947"/>
          </a:xfrm>
        </p:spPr>
        <p:txBody>
          <a:bodyPr/>
          <a:lstStyle/>
          <a:p>
            <a:pPr marL="0" indent="0">
              <a:buNone/>
            </a:pPr>
            <a:r>
              <a:rPr lang="en-US" dirty="0"/>
              <a:t>A light lift:</a:t>
            </a:r>
          </a:p>
          <a:p>
            <a:pPr marL="0" indent="0">
              <a:buNone/>
            </a:pPr>
            <a:endParaRPr lang="en-US" sz="1200" dirty="0"/>
          </a:p>
          <a:p>
            <a:pPr marL="0" indent="0">
              <a:buNone/>
            </a:pPr>
            <a:r>
              <a:rPr lang="en-US" sz="2000" dirty="0">
                <a:hlinkClick r:id="rId3"/>
              </a:rPr>
              <a:t>http://www.shanahanonliteracy.com/blog/kids-need-to-read-within-instruction#sthash.fk4JDhGv.dpbs</a:t>
            </a:r>
            <a:endParaRPr lang="en-US" sz="2000" dirty="0"/>
          </a:p>
          <a:p>
            <a:pPr marL="304792" indent="0">
              <a:buNone/>
            </a:pPr>
            <a:endParaRPr lang="en-US" dirty="0"/>
          </a:p>
        </p:txBody>
      </p:sp>
      <p:sp>
        <p:nvSpPr>
          <p:cNvPr id="5" name="Text Placeholder 4"/>
          <p:cNvSpPr>
            <a:spLocks noGrp="1"/>
          </p:cNvSpPr>
          <p:nvPr>
            <p:ph type="body" idx="2"/>
          </p:nvPr>
        </p:nvSpPr>
        <p:spPr>
          <a:xfrm>
            <a:off x="4953002" y="1746669"/>
            <a:ext cx="4038599" cy="4525963"/>
          </a:xfrm>
        </p:spPr>
        <p:txBody>
          <a:bodyPr/>
          <a:lstStyle/>
          <a:p>
            <a:pPr marL="304792" indent="0">
              <a:buNone/>
            </a:pPr>
            <a:r>
              <a:rPr lang="en-US" dirty="0"/>
              <a:t>Research that goes deeper:</a:t>
            </a:r>
          </a:p>
          <a:p>
            <a:pPr marL="304792" indent="0">
              <a:buNone/>
            </a:pPr>
            <a:endParaRPr lang="en-US" sz="1200" dirty="0"/>
          </a:p>
          <a:p>
            <a:pPr marL="304792" indent="0">
              <a:buNone/>
            </a:pPr>
            <a:r>
              <a:rPr lang="en-US" sz="2200" i="1" dirty="0"/>
              <a:t>Decodable Text: Why, When, and How? </a:t>
            </a:r>
            <a:r>
              <a:rPr lang="en-US" sz="2200" dirty="0"/>
              <a:t>by Marilyn </a:t>
            </a:r>
            <a:r>
              <a:rPr lang="en-US" sz="2200" dirty="0" err="1"/>
              <a:t>Jager</a:t>
            </a:r>
            <a:r>
              <a:rPr lang="en-US" sz="2200" dirty="0"/>
              <a:t> Adams</a:t>
            </a:r>
          </a:p>
          <a:p>
            <a:pPr marL="304792" indent="0">
              <a:buNone/>
            </a:pPr>
            <a:endParaRPr lang="en-US" sz="2200" i="1" dirty="0"/>
          </a:p>
          <a:p>
            <a:pPr marL="304792" indent="0">
              <a:buNone/>
            </a:pPr>
            <a:r>
              <a:rPr lang="en-US" sz="2200" i="1" dirty="0"/>
              <a:t>The Influence of Basal Readers on First Grade Reading b</a:t>
            </a:r>
            <a:r>
              <a:rPr lang="en-US" sz="2200" dirty="0"/>
              <a:t>y Connie </a:t>
            </a:r>
            <a:r>
              <a:rPr lang="en-US" sz="2200" dirty="0" err="1"/>
              <a:t>Juel</a:t>
            </a:r>
            <a:r>
              <a:rPr lang="en-US" sz="2200" dirty="0"/>
              <a:t> and Diane Roper/Schneider</a:t>
            </a:r>
          </a:p>
          <a:p>
            <a:pPr marL="304792" indent="0">
              <a:buNone/>
            </a:pPr>
            <a:endParaRPr lang="en-US" i="1" dirty="0"/>
          </a:p>
          <a:p>
            <a:pPr marL="304792" indent="0">
              <a:buNone/>
            </a:pPr>
            <a:endParaRPr lang="en-US" dirty="0"/>
          </a:p>
          <a:p>
            <a:endParaRPr lang="en-US" dirty="0"/>
          </a:p>
        </p:txBody>
      </p:sp>
      <p:pic>
        <p:nvPicPr>
          <p:cNvPr id="6" name="Picture 5"/>
          <p:cNvPicPr>
            <a:picLocks noChangeAspect="1"/>
          </p:cNvPicPr>
          <p:nvPr/>
        </p:nvPicPr>
        <p:blipFill>
          <a:blip r:embed="rId4"/>
          <a:stretch>
            <a:fillRect/>
          </a:stretch>
        </p:blipFill>
        <p:spPr>
          <a:xfrm>
            <a:off x="356289" y="4401637"/>
            <a:ext cx="4330906" cy="1907090"/>
          </a:xfrm>
          <a:prstGeom prst="rect">
            <a:avLst/>
          </a:prstGeom>
        </p:spPr>
      </p:pic>
    </p:spTree>
    <p:extLst>
      <p:ext uri="{BB962C8B-B14F-4D97-AF65-F5344CB8AC3E}">
        <p14:creationId xmlns:p14="http://schemas.microsoft.com/office/powerpoint/2010/main" val="3871221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200975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2841721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403577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50000"/>
              </a:lnSpc>
            </a:pPr>
            <a:r>
              <a:rPr lang="en-US" dirty="0">
                <a:solidFill>
                  <a:srgbClr val="50524F"/>
                </a:solidFill>
                <a:latin typeface="Lucida Sans" panose="020B0602030504020204" pitchFamily="34" charset="0"/>
              </a:rPr>
              <a:t>About Achieve the Core</a:t>
            </a:r>
            <a:br>
              <a:rPr lang="en-US"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dirty="0"/>
          </a:p>
        </p:txBody>
      </p:sp>
      <p:sp>
        <p:nvSpPr>
          <p:cNvPr id="3" name="Content Placeholder 2"/>
          <p:cNvSpPr>
            <a:spLocks noGrp="1"/>
          </p:cNvSpPr>
          <p:nvPr>
            <p:ph sz="half" idx="1"/>
          </p:nvPr>
        </p:nvSpPr>
        <p:spPr>
          <a:xfrm>
            <a:off x="457200" y="1600200"/>
            <a:ext cx="2190466" cy="4525963"/>
          </a:xfrm>
        </p:spPr>
        <p:txBody>
          <a:bodyPr>
            <a:normAutofit/>
          </a:bodyPr>
          <a:lstStyle/>
          <a:p>
            <a:pPr marL="0" indent="0">
              <a:buNone/>
            </a:pPr>
            <a:r>
              <a:rPr lang="en-US" sz="1600" dirty="0">
                <a:solidFill>
                  <a:srgbClr val="22A469"/>
                </a:solidFill>
                <a:latin typeface="Lucida Sans" panose="020B0602030504020204" pitchFamily="34" charset="0"/>
              </a:rPr>
              <a:t>Professional Learning Content</a:t>
            </a:r>
          </a:p>
          <a:p>
            <a:r>
              <a:rPr lang="en-US" sz="1600" dirty="0">
                <a:solidFill>
                  <a:srgbClr val="50524F"/>
                </a:solidFill>
                <a:latin typeface="Lucida Sans" panose="020B0602030504020204" pitchFamily="34" charset="0"/>
              </a:rPr>
              <a:t>PD modules</a:t>
            </a:r>
          </a:p>
          <a:p>
            <a:r>
              <a:rPr lang="en-US" sz="1600" dirty="0">
                <a:solidFill>
                  <a:srgbClr val="50524F"/>
                </a:solidFill>
                <a:latin typeface="Lucida Sans" panose="020B0602030504020204" pitchFamily="34" charset="0"/>
              </a:rPr>
              <a:t>Research </a:t>
            </a:r>
          </a:p>
          <a:p>
            <a:r>
              <a:rPr lang="en-US" sz="16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774337" y="1600200"/>
            <a:ext cx="3452883" cy="4525963"/>
          </a:xfrm>
        </p:spPr>
        <p:txBody>
          <a:bodyPr>
            <a:noAutofit/>
          </a:bodyPr>
          <a:lstStyle/>
          <a:p>
            <a:pPr marL="0" indent="0">
              <a:buNone/>
            </a:pPr>
            <a:r>
              <a:rPr lang="en-US" sz="16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182436" y="1600200"/>
            <a:ext cx="2704389" cy="4525963"/>
          </a:xfrm>
        </p:spPr>
        <p:txBody>
          <a:bodyPr>
            <a:normAutofit/>
          </a:bodyPr>
          <a:lstStyle/>
          <a:p>
            <a:pPr marL="0" indent="0">
              <a:buNone/>
            </a:pPr>
            <a:r>
              <a:rPr lang="en-US" sz="1600" dirty="0">
                <a:solidFill>
                  <a:srgbClr val="22A469"/>
                </a:solidFill>
                <a:latin typeface="Lucida Sans" panose="020B0602030504020204" pitchFamily="34" charset="0"/>
              </a:rPr>
              <a:t>Classroom Resources</a:t>
            </a:r>
          </a:p>
          <a:p>
            <a:pPr marL="0" indent="0">
              <a:buNone/>
            </a:pPr>
            <a:endParaRPr lang="en-US" sz="16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600" dirty="0">
                <a:solidFill>
                  <a:srgbClr val="50524F"/>
                </a:solidFill>
                <a:latin typeface="Lucida Sans" panose="020B0602030504020204" pitchFamily="34" charset="0"/>
              </a:rPr>
              <a:t>Academic Word Finder</a:t>
            </a:r>
          </a:p>
          <a:p>
            <a:endParaRPr lang="en-US"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87635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1021315" y="377910"/>
            <a:ext cx="7414055" cy="857251"/>
          </a:xfrm>
          <a:prstGeom prst="rect">
            <a:avLst/>
          </a:prstGeom>
          <a:noFill/>
          <a:ln>
            <a:noFill/>
          </a:ln>
        </p:spPr>
        <p:txBody>
          <a:bodyPr lIns="91425" tIns="91425" rIns="91425" bIns="91425" anchor="ctr" anchorCtr="0">
            <a:noAutofit/>
          </a:bodyPr>
          <a:lstStyle/>
          <a:p>
            <a:pPr algn="ctr">
              <a:buSzPct val="25000"/>
            </a:pPr>
            <a:r>
              <a:rPr lang="en" sz="3200" dirty="0">
                <a:solidFill>
                  <a:srgbClr val="50524F"/>
                </a:solidFill>
              </a:rPr>
              <a:t>Task Slide: Read This Text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15" y="302151"/>
            <a:ext cx="1143000" cy="1143000"/>
          </a:xfrm>
          <a:prstGeom prst="rect">
            <a:avLst/>
          </a:prstGeom>
        </p:spPr>
      </p:pic>
      <p:sp>
        <p:nvSpPr>
          <p:cNvPr id="4" name="Wave 3"/>
          <p:cNvSpPr/>
          <p:nvPr/>
        </p:nvSpPr>
        <p:spPr>
          <a:xfrm>
            <a:off x="6458382" y="3435417"/>
            <a:ext cx="2408521" cy="162707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 Work together with your colleagues!</a:t>
            </a:r>
          </a:p>
        </p:txBody>
      </p:sp>
      <p:sp>
        <p:nvSpPr>
          <p:cNvPr id="2" name="Rectangle 1"/>
          <p:cNvSpPr/>
          <p:nvPr/>
        </p:nvSpPr>
        <p:spPr>
          <a:xfrm>
            <a:off x="1536163" y="1267778"/>
            <a:ext cx="6644009" cy="2492990"/>
          </a:xfrm>
          <a:prstGeom prst="rect">
            <a:avLst/>
          </a:prstGeom>
        </p:spPr>
        <p:txBody>
          <a:bodyPr wrap="square">
            <a:spAutoFit/>
          </a:bodyPr>
          <a:lstStyle/>
          <a:p>
            <a:pPr marL="152396">
              <a:buSzPct val="25000"/>
            </a:pPr>
            <a:r>
              <a:rPr lang="en" sz="2600" dirty="0">
                <a:solidFill>
                  <a:srgbClr val="50524F"/>
                </a:solidFill>
                <a:latin typeface="Lucida Sans" panose="020B0602030504020204" pitchFamily="34" charset="0"/>
              </a:rPr>
              <a:t>Don and Maria went to the craft store.  Maria was fluxeled. Where was the shiangle? She diddled and diddled but couldn’t find it. Finally, Don charteled.  The shiangle was right up front by the whodilator. Problem solved!  </a:t>
            </a:r>
          </a:p>
        </p:txBody>
      </p:sp>
      <p:sp>
        <p:nvSpPr>
          <p:cNvPr id="5" name="Rectangle 4"/>
          <p:cNvSpPr/>
          <p:nvPr/>
        </p:nvSpPr>
        <p:spPr>
          <a:xfrm>
            <a:off x="604544" y="3760768"/>
            <a:ext cx="5438518" cy="2246769"/>
          </a:xfrm>
          <a:prstGeom prst="rect">
            <a:avLst/>
          </a:prstGeom>
        </p:spPr>
        <p:txBody>
          <a:bodyPr wrap="square">
            <a:spAutoFit/>
          </a:bodyPr>
          <a:lstStyle/>
          <a:p>
            <a:pPr marL="495296" indent="-342900"/>
            <a:r>
              <a:rPr lang="en" sz="2000" b="1" dirty="0">
                <a:solidFill>
                  <a:srgbClr val="22A469"/>
                </a:solidFill>
                <a:latin typeface="Lucida Sans" panose="020B0602030504020204" pitchFamily="34" charset="0"/>
              </a:rPr>
              <a:t>Discuss:</a:t>
            </a:r>
          </a:p>
          <a:p>
            <a:pPr marL="495296" indent="-342900">
              <a:buFont typeface="Arial" panose="020B0604020202020204" pitchFamily="34" charset="0"/>
              <a:buChar char="•"/>
            </a:pPr>
            <a:r>
              <a:rPr lang="en" sz="2000" dirty="0">
                <a:solidFill>
                  <a:srgbClr val="22A469"/>
                </a:solidFill>
                <a:latin typeface="Lucida Sans" panose="020B0602030504020204" pitchFamily="34" charset="0"/>
              </a:rPr>
              <a:t>Do you have a sense of what happened?</a:t>
            </a:r>
          </a:p>
          <a:p>
            <a:pPr marL="152396"/>
            <a:endParaRPr lang="en" sz="1000" dirty="0">
              <a:solidFill>
                <a:srgbClr val="22A469"/>
              </a:solidFill>
              <a:latin typeface="Lucida Sans" panose="020B0602030504020204" pitchFamily="34" charset="0"/>
            </a:endParaRPr>
          </a:p>
          <a:p>
            <a:pPr marL="495296" indent="-342900">
              <a:buFont typeface="Arial" panose="020B0604020202020204" pitchFamily="34" charset="0"/>
              <a:buChar char="•"/>
            </a:pPr>
            <a:r>
              <a:rPr lang="en" sz="2000" dirty="0">
                <a:solidFill>
                  <a:srgbClr val="22A469"/>
                </a:solidFill>
                <a:latin typeface="Lucida Sans" panose="020B0602030504020204" pitchFamily="34" charset="0"/>
              </a:rPr>
              <a:t>Can you retell the short text?</a:t>
            </a:r>
          </a:p>
          <a:p>
            <a:pPr marL="152396"/>
            <a:endParaRPr lang="en" sz="1000" dirty="0">
              <a:solidFill>
                <a:srgbClr val="22A469"/>
              </a:solidFill>
              <a:latin typeface="Lucida Sans" panose="020B0602030504020204" pitchFamily="34" charset="0"/>
            </a:endParaRPr>
          </a:p>
          <a:p>
            <a:pPr marL="495296" indent="-342900">
              <a:buFont typeface="Arial" panose="020B0604020202020204" pitchFamily="34" charset="0"/>
              <a:buChar char="•"/>
            </a:pPr>
            <a:r>
              <a:rPr lang="en" sz="2000" dirty="0">
                <a:solidFill>
                  <a:srgbClr val="22A469"/>
                </a:solidFill>
                <a:latin typeface="Lucida Sans" panose="020B0602030504020204" pitchFamily="34" charset="0"/>
              </a:rPr>
              <a:t>How did you know how to read the nonsense words?</a:t>
            </a:r>
            <a:endParaRPr lang="en" dirty="0">
              <a:solidFill>
                <a:srgbClr val="22A469"/>
              </a:solidFill>
              <a:latin typeface="Lucida Sans" panose="020B0602030504020204" pitchFamily="34" charset="0"/>
            </a:endParaRPr>
          </a:p>
        </p:txBody>
      </p:sp>
    </p:spTree>
    <p:extLst>
      <p:ext uri="{BB962C8B-B14F-4D97-AF65-F5344CB8AC3E}">
        <p14:creationId xmlns:p14="http://schemas.microsoft.com/office/powerpoint/2010/main" val="557527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3559912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3470249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97509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477757" y="534216"/>
            <a:ext cx="8229600" cy="857251"/>
          </a:xfrm>
          <a:prstGeom prst="rect">
            <a:avLst/>
          </a:prstGeom>
          <a:noFill/>
          <a:ln>
            <a:noFill/>
          </a:ln>
        </p:spPr>
        <p:txBody>
          <a:bodyPr lIns="91425" tIns="91425" rIns="91425" bIns="91425" anchor="ctr" anchorCtr="0">
            <a:noAutofit/>
          </a:bodyPr>
          <a:lstStyle/>
          <a:p>
            <a:pPr>
              <a:buSzPct val="25000"/>
            </a:pPr>
            <a:r>
              <a:rPr lang="en" dirty="0"/>
              <a:t>Building Blocks of Reading </a:t>
            </a:r>
            <a:br>
              <a:rPr lang="en" dirty="0"/>
            </a:br>
            <a:r>
              <a:rPr lang="en" dirty="0"/>
              <a:t>Gough’s “Simple View of Reading”</a:t>
            </a:r>
          </a:p>
        </p:txBody>
      </p:sp>
      <p:grpSp>
        <p:nvGrpSpPr>
          <p:cNvPr id="964" name="Shape 964"/>
          <p:cNvGrpSpPr/>
          <p:nvPr/>
        </p:nvGrpSpPr>
        <p:grpSpPr>
          <a:xfrm>
            <a:off x="2014780" y="1906491"/>
            <a:ext cx="4921210" cy="3455922"/>
            <a:chOff x="916483" y="1984"/>
            <a:chExt cx="4263032" cy="4060030"/>
          </a:xfrm>
        </p:grpSpPr>
        <p:sp>
          <p:nvSpPr>
            <p:cNvPr id="965" name="Shape 965"/>
            <p:cNvSpPr/>
            <p:nvPr/>
          </p:nvSpPr>
          <p:spPr>
            <a:xfrm>
              <a:off x="916483" y="1984"/>
              <a:ext cx="2030015" cy="1218008"/>
            </a:xfrm>
            <a:prstGeom prst="rect">
              <a:avLst/>
            </a:prstGeom>
            <a:solidFill>
              <a:schemeClr val="accent4"/>
            </a:solidFill>
            <a:ln w="25400" cap="flat" cmpd="sng">
              <a:solidFill>
                <a:srgbClr val="10818F"/>
              </a:solidFill>
              <a:prstDash val="solid"/>
              <a:round/>
              <a:headEnd type="none" w="med" len="med"/>
              <a:tailEnd type="none" w="med" len="med"/>
            </a:ln>
          </p:spPr>
          <p:txBody>
            <a:bodyPr lIns="91425" tIns="91425" rIns="91425" bIns="91425" anchor="ctr" anchorCtr="0">
              <a:noAutofit/>
            </a:bodyPr>
            <a:lstStyle/>
            <a:p>
              <a:endParaRPr sz="1400">
                <a:latin typeface="Lucida Sans" panose="020B0602030504020204" pitchFamily="34" charset="0"/>
              </a:endParaRPr>
            </a:p>
          </p:txBody>
        </p:sp>
        <p:sp>
          <p:nvSpPr>
            <p:cNvPr id="966" name="Shape 966"/>
            <p:cNvSpPr txBox="1"/>
            <p:nvPr/>
          </p:nvSpPr>
          <p:spPr>
            <a:xfrm>
              <a:off x="916483" y="1984"/>
              <a:ext cx="2030015" cy="1218008"/>
            </a:xfrm>
            <a:prstGeom prst="rect">
              <a:avLst/>
            </a:prstGeom>
            <a:noFill/>
            <a:ln>
              <a:noFill/>
            </a:ln>
          </p:spPr>
          <p:txBody>
            <a:bodyPr lIns="87625" tIns="87625" rIns="87625" bIns="87625" anchor="ctr" anchorCtr="0">
              <a:noAutofit/>
            </a:bodyPr>
            <a:lstStyle/>
            <a:p>
              <a:pPr algn="ctr">
                <a:lnSpc>
                  <a:spcPct val="90000"/>
                </a:lnSpc>
                <a:buClr>
                  <a:schemeClr val="lt1"/>
                </a:buClr>
                <a:buSzPct val="25000"/>
              </a:pPr>
              <a:r>
                <a:rPr lang="en" sz="2300" dirty="0">
                  <a:solidFill>
                    <a:schemeClr val="lt1"/>
                  </a:solidFill>
                  <a:latin typeface="Lucida Sans" panose="020B0602030504020204" pitchFamily="34" charset="0"/>
                </a:rPr>
                <a:t>Vocabulary</a:t>
              </a:r>
            </a:p>
          </p:txBody>
        </p:sp>
        <p:sp>
          <p:nvSpPr>
            <p:cNvPr id="967" name="Shape 967"/>
            <p:cNvSpPr/>
            <p:nvPr/>
          </p:nvSpPr>
          <p:spPr>
            <a:xfrm>
              <a:off x="3149500" y="1984"/>
              <a:ext cx="2030015" cy="1218008"/>
            </a:xfrm>
            <a:prstGeom prst="rect">
              <a:avLst/>
            </a:prstGeom>
            <a:solidFill>
              <a:schemeClr val="accent5"/>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endParaRPr sz="1400">
                <a:latin typeface="Lucida Sans" panose="020B0602030504020204" pitchFamily="34" charset="0"/>
              </a:endParaRPr>
            </a:p>
          </p:txBody>
        </p:sp>
        <p:sp>
          <p:nvSpPr>
            <p:cNvPr id="968" name="Shape 968"/>
            <p:cNvSpPr txBox="1"/>
            <p:nvPr/>
          </p:nvSpPr>
          <p:spPr>
            <a:xfrm>
              <a:off x="3149500" y="1984"/>
              <a:ext cx="2030015" cy="1218008"/>
            </a:xfrm>
            <a:prstGeom prst="rect">
              <a:avLst/>
            </a:prstGeom>
            <a:noFill/>
            <a:ln>
              <a:noFill/>
            </a:ln>
          </p:spPr>
          <p:txBody>
            <a:bodyPr lIns="87625" tIns="87625" rIns="87625" bIns="87625" anchor="ctr" anchorCtr="0">
              <a:noAutofit/>
            </a:bodyPr>
            <a:lstStyle/>
            <a:p>
              <a:pPr algn="ctr">
                <a:lnSpc>
                  <a:spcPct val="90000"/>
                </a:lnSpc>
                <a:buClr>
                  <a:schemeClr val="lt1"/>
                </a:buClr>
                <a:buSzPct val="25000"/>
              </a:pPr>
              <a:r>
                <a:rPr lang="en" sz="2300">
                  <a:solidFill>
                    <a:schemeClr val="lt1"/>
                  </a:solidFill>
                  <a:latin typeface="Lucida Sans" panose="020B0602030504020204" pitchFamily="34" charset="0"/>
                </a:rPr>
                <a:t>Background Knowledge</a:t>
              </a:r>
            </a:p>
          </p:txBody>
        </p:sp>
        <p:sp>
          <p:nvSpPr>
            <p:cNvPr id="969" name="Shape 969"/>
            <p:cNvSpPr/>
            <p:nvPr/>
          </p:nvSpPr>
          <p:spPr>
            <a:xfrm>
              <a:off x="916483" y="1422995"/>
              <a:ext cx="2030015" cy="1218008"/>
            </a:xfrm>
            <a:prstGeom prst="rect">
              <a:avLst/>
            </a:prstGeom>
            <a:gradFill>
              <a:gsLst>
                <a:gs pos="0">
                  <a:srgbClr val="FF5700"/>
                </a:gs>
                <a:gs pos="100000">
                  <a:srgbClr val="FF8B68"/>
                </a:gs>
              </a:gsLst>
              <a:lin ang="16200000" scaled="0"/>
            </a:gradFill>
            <a:ln w="9525" cap="flat" cmpd="sng">
              <a:solidFill>
                <a:srgbClr val="FA5E19"/>
              </a:solidFill>
              <a:prstDash val="solid"/>
              <a:round/>
              <a:headEnd type="none" w="med" len="med"/>
              <a:tailEnd type="none" w="med" len="med"/>
            </a:ln>
            <a:effectLst>
              <a:outerShdw blurRad="39999" dist="23000" dir="5400000" rotWithShape="0">
                <a:srgbClr val="000000">
                  <a:alpha val="34901"/>
                </a:srgbClr>
              </a:outerShdw>
            </a:effectLst>
          </p:spPr>
          <p:txBody>
            <a:bodyPr lIns="91425" tIns="91425" rIns="91425" bIns="91425" anchor="ctr" anchorCtr="0">
              <a:noAutofit/>
            </a:bodyPr>
            <a:lstStyle/>
            <a:p>
              <a:endParaRPr sz="1400">
                <a:latin typeface="Lucida Sans" panose="020B0602030504020204" pitchFamily="34" charset="0"/>
              </a:endParaRPr>
            </a:p>
          </p:txBody>
        </p:sp>
        <p:sp>
          <p:nvSpPr>
            <p:cNvPr id="970" name="Shape 970"/>
            <p:cNvSpPr txBox="1"/>
            <p:nvPr/>
          </p:nvSpPr>
          <p:spPr>
            <a:xfrm>
              <a:off x="916483" y="1422995"/>
              <a:ext cx="2030015" cy="1218008"/>
            </a:xfrm>
            <a:prstGeom prst="rect">
              <a:avLst/>
            </a:prstGeom>
            <a:noFill/>
            <a:ln>
              <a:noFill/>
            </a:ln>
          </p:spPr>
          <p:txBody>
            <a:bodyPr lIns="87625" tIns="87625" rIns="87625" bIns="87625" anchor="ctr" anchorCtr="0">
              <a:noAutofit/>
            </a:bodyPr>
            <a:lstStyle/>
            <a:p>
              <a:pPr algn="ctr">
                <a:lnSpc>
                  <a:spcPct val="90000"/>
                </a:lnSpc>
                <a:buClr>
                  <a:schemeClr val="lt1"/>
                </a:buClr>
                <a:buSzPct val="25000"/>
              </a:pPr>
              <a:r>
                <a:rPr lang="en" sz="2300">
                  <a:solidFill>
                    <a:schemeClr val="lt1"/>
                  </a:solidFill>
                  <a:latin typeface="Lucida Sans" panose="020B0602030504020204" pitchFamily="34" charset="0"/>
                </a:rPr>
                <a:t>Language Structures (Syntax)</a:t>
              </a:r>
            </a:p>
          </p:txBody>
        </p:sp>
        <p:sp>
          <p:nvSpPr>
            <p:cNvPr id="971" name="Shape 971"/>
            <p:cNvSpPr/>
            <p:nvPr/>
          </p:nvSpPr>
          <p:spPr>
            <a:xfrm>
              <a:off x="3149500" y="1422995"/>
              <a:ext cx="2030015" cy="1218008"/>
            </a:xfrm>
            <a:prstGeom prst="rect">
              <a:avLst/>
            </a:prstGeom>
            <a:gradFill>
              <a:gsLst>
                <a:gs pos="0">
                  <a:srgbClr val="00B458"/>
                </a:gs>
                <a:gs pos="100000">
                  <a:srgbClr val="97F8B3"/>
                </a:gs>
              </a:gsLst>
              <a:lin ang="16200000" scaled="0"/>
            </a:gradFill>
            <a:ln w="9525" cap="flat" cmpd="sng">
              <a:solidFill>
                <a:srgbClr val="109F55"/>
              </a:solidFill>
              <a:prstDash val="solid"/>
              <a:round/>
              <a:headEnd type="none" w="med" len="med"/>
              <a:tailEnd type="none" w="med" len="med"/>
            </a:ln>
            <a:effectLst>
              <a:outerShdw blurRad="39999" dist="23000" dir="5400000" rotWithShape="0">
                <a:srgbClr val="000000">
                  <a:alpha val="34901"/>
                </a:srgbClr>
              </a:outerShdw>
            </a:effectLst>
          </p:spPr>
          <p:txBody>
            <a:bodyPr lIns="91425" tIns="91425" rIns="91425" bIns="91425" anchor="ctr" anchorCtr="0">
              <a:noAutofit/>
            </a:bodyPr>
            <a:lstStyle/>
            <a:p>
              <a:endParaRPr sz="1400">
                <a:latin typeface="Lucida Sans" panose="020B0602030504020204" pitchFamily="34" charset="0"/>
              </a:endParaRPr>
            </a:p>
          </p:txBody>
        </p:sp>
        <p:sp>
          <p:nvSpPr>
            <p:cNvPr id="972" name="Shape 972"/>
            <p:cNvSpPr txBox="1"/>
            <p:nvPr/>
          </p:nvSpPr>
          <p:spPr>
            <a:xfrm>
              <a:off x="3149500" y="1422995"/>
              <a:ext cx="2030015" cy="1218008"/>
            </a:xfrm>
            <a:prstGeom prst="rect">
              <a:avLst/>
            </a:prstGeom>
            <a:noFill/>
            <a:ln>
              <a:noFill/>
            </a:ln>
          </p:spPr>
          <p:txBody>
            <a:bodyPr lIns="87625" tIns="87625" rIns="87625" bIns="87625" anchor="ctr" anchorCtr="0">
              <a:noAutofit/>
            </a:bodyPr>
            <a:lstStyle/>
            <a:p>
              <a:pPr algn="ctr">
                <a:lnSpc>
                  <a:spcPct val="90000"/>
                </a:lnSpc>
                <a:buClr>
                  <a:schemeClr val="lt1"/>
                </a:buClr>
                <a:buSzPct val="25000"/>
              </a:pPr>
              <a:r>
                <a:rPr lang="en" sz="2300">
                  <a:solidFill>
                    <a:schemeClr val="lt1"/>
                  </a:solidFill>
                  <a:latin typeface="Lucida Sans" panose="020B0602030504020204" pitchFamily="34" charset="0"/>
                </a:rPr>
                <a:t>Verbal Reasoning</a:t>
              </a:r>
            </a:p>
          </p:txBody>
        </p:sp>
        <p:sp>
          <p:nvSpPr>
            <p:cNvPr id="973" name="Shape 973"/>
            <p:cNvSpPr/>
            <p:nvPr/>
          </p:nvSpPr>
          <p:spPr>
            <a:xfrm>
              <a:off x="916483" y="2844006"/>
              <a:ext cx="2030015" cy="1218008"/>
            </a:xfrm>
            <a:prstGeom prst="rect">
              <a:avLst/>
            </a:prstGeom>
            <a:gradFill>
              <a:gsLst>
                <a:gs pos="0">
                  <a:srgbClr val="FFD182"/>
                </a:gs>
                <a:gs pos="35000">
                  <a:srgbClr val="FFDCA8"/>
                </a:gs>
                <a:gs pos="100000">
                  <a:srgbClr val="FFF0DB"/>
                </a:gs>
              </a:gsLst>
              <a:lin ang="16200000" scaled="0"/>
            </a:gradFill>
            <a:ln w="9525" cap="flat" cmpd="sng">
              <a:solidFill>
                <a:srgbClr val="E19701"/>
              </a:solidFill>
              <a:prstDash val="solid"/>
              <a:round/>
              <a:headEnd type="none" w="med" len="med"/>
              <a:tailEnd type="none" w="med" len="med"/>
            </a:ln>
            <a:effectLst>
              <a:outerShdw blurRad="39999" dist="20000" dir="5400000" rotWithShape="0">
                <a:srgbClr val="000000">
                  <a:alpha val="37647"/>
                </a:srgbClr>
              </a:outerShdw>
            </a:effectLst>
          </p:spPr>
          <p:txBody>
            <a:bodyPr lIns="91425" tIns="91425" rIns="91425" bIns="91425" anchor="ctr" anchorCtr="0">
              <a:noAutofit/>
            </a:bodyPr>
            <a:lstStyle/>
            <a:p>
              <a:endParaRPr sz="1400">
                <a:latin typeface="Lucida Sans" panose="020B0602030504020204" pitchFamily="34" charset="0"/>
              </a:endParaRPr>
            </a:p>
          </p:txBody>
        </p:sp>
        <p:sp>
          <p:nvSpPr>
            <p:cNvPr id="974" name="Shape 974"/>
            <p:cNvSpPr txBox="1"/>
            <p:nvPr/>
          </p:nvSpPr>
          <p:spPr>
            <a:xfrm>
              <a:off x="916483" y="2844006"/>
              <a:ext cx="2030015" cy="1218008"/>
            </a:xfrm>
            <a:prstGeom prst="rect">
              <a:avLst/>
            </a:prstGeom>
            <a:solidFill>
              <a:schemeClr val="accent3">
                <a:lumMod val="60000"/>
                <a:lumOff val="40000"/>
              </a:schemeClr>
            </a:solidFill>
            <a:ln>
              <a:noFill/>
            </a:ln>
          </p:spPr>
          <p:txBody>
            <a:bodyPr lIns="87625" tIns="87625" rIns="87625" bIns="87625" anchor="ctr" anchorCtr="0">
              <a:noAutofit/>
            </a:bodyPr>
            <a:lstStyle/>
            <a:p>
              <a:pPr algn="ctr">
                <a:lnSpc>
                  <a:spcPct val="90000"/>
                </a:lnSpc>
                <a:buClr>
                  <a:schemeClr val="dk1"/>
                </a:buClr>
                <a:buSzPct val="25000"/>
              </a:pPr>
              <a:r>
                <a:rPr lang="en" sz="2300" dirty="0">
                  <a:solidFill>
                    <a:schemeClr val="bg1"/>
                  </a:solidFill>
                  <a:latin typeface="Lucida Sans" panose="020B0602030504020204" pitchFamily="34" charset="0"/>
                </a:rPr>
                <a:t>Word Recognition and Decoding</a:t>
              </a:r>
            </a:p>
          </p:txBody>
        </p:sp>
        <p:sp>
          <p:nvSpPr>
            <p:cNvPr id="975" name="Shape 975"/>
            <p:cNvSpPr/>
            <p:nvPr/>
          </p:nvSpPr>
          <p:spPr>
            <a:xfrm>
              <a:off x="3149500" y="2844006"/>
              <a:ext cx="2030015" cy="1218008"/>
            </a:xfrm>
            <a:prstGeom prst="rect">
              <a:avLst/>
            </a:prstGeom>
            <a:gradFill>
              <a:gsLst>
                <a:gs pos="0">
                  <a:srgbClr val="FFA500"/>
                </a:gs>
                <a:gs pos="100000">
                  <a:srgbClr val="FFD075"/>
                </a:gs>
              </a:gsLst>
              <a:lin ang="16200000" scaled="0"/>
            </a:gradFill>
            <a:ln>
              <a:noFill/>
            </a:ln>
            <a:effectLst>
              <a:outerShdw blurRad="39999" dist="23000" dir="5400000" rotWithShape="0">
                <a:srgbClr val="000000">
                  <a:alpha val="34901"/>
                </a:srgbClr>
              </a:outerShdw>
            </a:effectLst>
          </p:spPr>
          <p:txBody>
            <a:bodyPr lIns="91425" tIns="91425" rIns="91425" bIns="91425" anchor="ctr" anchorCtr="0">
              <a:noAutofit/>
            </a:bodyPr>
            <a:lstStyle/>
            <a:p>
              <a:endParaRPr sz="1400">
                <a:latin typeface="Lucida Sans" panose="020B0602030504020204" pitchFamily="34" charset="0"/>
              </a:endParaRPr>
            </a:p>
          </p:txBody>
        </p:sp>
        <p:sp>
          <p:nvSpPr>
            <p:cNvPr id="976" name="Shape 976"/>
            <p:cNvSpPr txBox="1"/>
            <p:nvPr/>
          </p:nvSpPr>
          <p:spPr>
            <a:xfrm>
              <a:off x="3149500" y="2844006"/>
              <a:ext cx="2030015" cy="1218008"/>
            </a:xfrm>
            <a:prstGeom prst="rect">
              <a:avLst/>
            </a:prstGeom>
            <a:noFill/>
            <a:ln>
              <a:noFill/>
            </a:ln>
          </p:spPr>
          <p:txBody>
            <a:bodyPr lIns="87625" tIns="87625" rIns="87625" bIns="87625" anchor="ctr" anchorCtr="0">
              <a:noAutofit/>
            </a:bodyPr>
            <a:lstStyle/>
            <a:p>
              <a:pPr algn="ctr">
                <a:lnSpc>
                  <a:spcPct val="90000"/>
                </a:lnSpc>
                <a:buClr>
                  <a:schemeClr val="lt1"/>
                </a:buClr>
                <a:buSzPct val="25000"/>
              </a:pPr>
              <a:r>
                <a:rPr lang="en" sz="2300" dirty="0">
                  <a:solidFill>
                    <a:schemeClr val="lt1"/>
                  </a:solidFill>
                  <a:latin typeface="Lucida Sans" panose="020B0602030504020204" pitchFamily="34" charset="0"/>
                </a:rPr>
                <a:t>Literacy Knowledge</a:t>
              </a:r>
            </a:p>
          </p:txBody>
        </p:sp>
      </p:grpSp>
    </p:spTree>
    <p:extLst>
      <p:ext uri="{BB962C8B-B14F-4D97-AF65-F5344CB8AC3E}">
        <p14:creationId xmlns:p14="http://schemas.microsoft.com/office/powerpoint/2010/main" val="130054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1000" name="Shape 1000"/>
          <p:cNvSpPr txBox="1"/>
          <p:nvPr/>
        </p:nvSpPr>
        <p:spPr>
          <a:xfrm>
            <a:off x="341087" y="525596"/>
            <a:ext cx="5951225" cy="1055231"/>
          </a:xfrm>
          <a:prstGeom prst="rect">
            <a:avLst/>
          </a:prstGeom>
          <a:noFill/>
          <a:ln>
            <a:noFill/>
          </a:ln>
        </p:spPr>
        <p:txBody>
          <a:bodyPr lIns="91425" tIns="45700" rIns="91425" bIns="45700" anchor="t" anchorCtr="0">
            <a:noAutofit/>
          </a:bodyPr>
          <a:lstStyle/>
          <a:p>
            <a:pPr>
              <a:buClr>
                <a:schemeClr val="accent1"/>
              </a:buClr>
              <a:buSzPct val="25000"/>
            </a:pPr>
            <a:r>
              <a:rPr lang="en" sz="2600" dirty="0">
                <a:solidFill>
                  <a:schemeClr val="bg2"/>
                </a:solidFill>
                <a:latin typeface="Lucida Sans" panose="020B0602030504020204" pitchFamily="34" charset="0"/>
              </a:rPr>
              <a:t>Consider some of the words from the text. How were you able to read them?</a:t>
            </a:r>
          </a:p>
        </p:txBody>
      </p:sp>
      <p:sp>
        <p:nvSpPr>
          <p:cNvPr id="1001" name="Shape 1001"/>
          <p:cNvSpPr/>
          <p:nvPr/>
        </p:nvSpPr>
        <p:spPr>
          <a:xfrm>
            <a:off x="511568" y="2271891"/>
            <a:ext cx="8229476" cy="3942929"/>
          </a:xfrm>
          <a:prstGeom prst="rect">
            <a:avLst/>
          </a:prstGeom>
          <a:noFill/>
          <a:ln>
            <a:noFill/>
          </a:ln>
        </p:spPr>
        <p:txBody>
          <a:bodyPr lIns="91425" tIns="45700" rIns="91425" bIns="45700" anchor="t" anchorCtr="0">
            <a:noAutofit/>
          </a:bodyPr>
          <a:lstStyle/>
          <a:p>
            <a:pPr marL="152396">
              <a:buClr>
                <a:srgbClr val="000000"/>
              </a:buClr>
              <a:buSzPct val="25000"/>
            </a:pPr>
            <a:r>
              <a:rPr lang="en" sz="3000" dirty="0">
                <a:latin typeface="Lucida Sans" panose="020B0602030504020204" pitchFamily="34" charset="0"/>
              </a:rPr>
              <a:t>Don and Maria went to the craft store.  Maria was </a:t>
            </a:r>
            <a:r>
              <a:rPr lang="en" sz="3600" b="1" dirty="0">
                <a:latin typeface="Lucida Sans" panose="020B0602030504020204" pitchFamily="34" charset="0"/>
              </a:rPr>
              <a:t>fluxeled. </a:t>
            </a:r>
            <a:r>
              <a:rPr lang="en" sz="3000" dirty="0">
                <a:latin typeface="Lucida Sans" panose="020B0602030504020204" pitchFamily="34" charset="0"/>
              </a:rPr>
              <a:t>Where was the </a:t>
            </a:r>
            <a:r>
              <a:rPr lang="en" sz="3600" b="1" dirty="0">
                <a:latin typeface="Lucida Sans" panose="020B0602030504020204" pitchFamily="34" charset="0"/>
              </a:rPr>
              <a:t>shiangle? </a:t>
            </a:r>
            <a:r>
              <a:rPr lang="en" sz="3000" dirty="0">
                <a:latin typeface="Lucida Sans" panose="020B0602030504020204" pitchFamily="34" charset="0"/>
              </a:rPr>
              <a:t>She</a:t>
            </a:r>
            <a:r>
              <a:rPr lang="en" sz="3200" dirty="0">
                <a:latin typeface="Lucida Sans" panose="020B0602030504020204" pitchFamily="34" charset="0"/>
              </a:rPr>
              <a:t> </a:t>
            </a:r>
            <a:r>
              <a:rPr lang="en" sz="3600" b="1" dirty="0">
                <a:latin typeface="Lucida Sans" panose="020B0602030504020204" pitchFamily="34" charset="0"/>
              </a:rPr>
              <a:t>diddled</a:t>
            </a:r>
            <a:r>
              <a:rPr lang="en" sz="3200" dirty="0">
                <a:latin typeface="Lucida Sans" panose="020B0602030504020204" pitchFamily="34" charset="0"/>
              </a:rPr>
              <a:t> </a:t>
            </a:r>
            <a:r>
              <a:rPr lang="en" sz="3000" dirty="0">
                <a:latin typeface="Lucida Sans" panose="020B0602030504020204" pitchFamily="34" charset="0"/>
              </a:rPr>
              <a:t>and</a:t>
            </a:r>
            <a:r>
              <a:rPr lang="en" sz="3200" dirty="0">
                <a:latin typeface="Lucida Sans" panose="020B0602030504020204" pitchFamily="34" charset="0"/>
              </a:rPr>
              <a:t> </a:t>
            </a:r>
            <a:r>
              <a:rPr lang="en" sz="3600" b="1" dirty="0">
                <a:latin typeface="Lucida Sans" panose="020B0602030504020204" pitchFamily="34" charset="0"/>
              </a:rPr>
              <a:t>diddled</a:t>
            </a:r>
            <a:r>
              <a:rPr lang="en" sz="3600" dirty="0">
                <a:latin typeface="Lucida Sans" panose="020B0602030504020204" pitchFamily="34" charset="0"/>
              </a:rPr>
              <a:t> </a:t>
            </a:r>
            <a:r>
              <a:rPr lang="en" sz="3000" dirty="0">
                <a:latin typeface="Lucida Sans" panose="020B0602030504020204" pitchFamily="34" charset="0"/>
              </a:rPr>
              <a:t>but couldn’t find it. Finally, Don</a:t>
            </a:r>
            <a:r>
              <a:rPr lang="en" sz="3200" dirty="0">
                <a:latin typeface="Lucida Sans" panose="020B0602030504020204" pitchFamily="34" charset="0"/>
              </a:rPr>
              <a:t> </a:t>
            </a:r>
            <a:r>
              <a:rPr lang="en" sz="3600" b="1" dirty="0">
                <a:latin typeface="Lucida Sans" panose="020B0602030504020204" pitchFamily="34" charset="0"/>
              </a:rPr>
              <a:t>charteled. </a:t>
            </a:r>
            <a:r>
              <a:rPr lang="en" sz="3000" dirty="0">
                <a:latin typeface="Lucida Sans" panose="020B0602030504020204" pitchFamily="34" charset="0"/>
              </a:rPr>
              <a:t>The</a:t>
            </a:r>
            <a:r>
              <a:rPr lang="en" sz="3200" dirty="0">
                <a:latin typeface="Lucida Sans" panose="020B0602030504020204" pitchFamily="34" charset="0"/>
              </a:rPr>
              <a:t> </a:t>
            </a:r>
            <a:r>
              <a:rPr lang="en" sz="3000" dirty="0">
                <a:latin typeface="Lucida Sans" panose="020B0602030504020204" pitchFamily="34" charset="0"/>
              </a:rPr>
              <a:t>shiangle was right up front by the </a:t>
            </a:r>
            <a:r>
              <a:rPr lang="en" sz="3600" b="1" dirty="0">
                <a:latin typeface="Lucida Sans" panose="020B0602030504020204" pitchFamily="34" charset="0"/>
              </a:rPr>
              <a:t>whodilator</a:t>
            </a:r>
            <a:r>
              <a:rPr lang="en" sz="3600" dirty="0">
                <a:latin typeface="Lucida Sans" panose="020B0602030504020204" pitchFamily="34" charset="0"/>
              </a:rPr>
              <a:t>.</a:t>
            </a:r>
            <a:r>
              <a:rPr lang="en" sz="4400" dirty="0">
                <a:latin typeface="Lucida Sans" panose="020B0602030504020204" pitchFamily="34" charset="0"/>
              </a:rPr>
              <a:t> </a:t>
            </a:r>
            <a:r>
              <a:rPr lang="en" sz="3000" dirty="0">
                <a:latin typeface="Lucida Sans" panose="020B0602030504020204" pitchFamily="34" charset="0"/>
              </a:rPr>
              <a:t>Problem solved!  </a:t>
            </a:r>
          </a:p>
        </p:txBody>
      </p:sp>
      <p:sp>
        <p:nvSpPr>
          <p:cNvPr id="7" name="Shape 974"/>
          <p:cNvSpPr txBox="1"/>
          <p:nvPr/>
        </p:nvSpPr>
        <p:spPr>
          <a:xfrm>
            <a:off x="6397611" y="525596"/>
            <a:ext cx="2343433" cy="1036776"/>
          </a:xfrm>
          <a:prstGeom prst="rect">
            <a:avLst/>
          </a:prstGeom>
          <a:solidFill>
            <a:schemeClr val="accent3">
              <a:lumMod val="60000"/>
              <a:lumOff val="40000"/>
            </a:schemeClr>
          </a:solidFill>
          <a:ln>
            <a:noFill/>
          </a:ln>
        </p:spPr>
        <p:txBody>
          <a:bodyPr lIns="87625" tIns="87625" rIns="87625" bIns="87625" anchor="ctr" anchorCtr="0">
            <a:noAutofit/>
          </a:bodyPr>
          <a:lstStyle/>
          <a:p>
            <a:pPr algn="ctr">
              <a:lnSpc>
                <a:spcPct val="90000"/>
              </a:lnSpc>
              <a:buClr>
                <a:schemeClr val="dk1"/>
              </a:buClr>
              <a:buSzPct val="25000"/>
            </a:pPr>
            <a:r>
              <a:rPr lang="en" sz="2300" dirty="0">
                <a:solidFill>
                  <a:schemeClr val="bg1"/>
                </a:solidFill>
                <a:latin typeface="Lucida Sans" panose="020B0602030504020204" pitchFamily="34" charset="0"/>
              </a:rPr>
              <a:t>Word Recognition and Decoding</a:t>
            </a:r>
          </a:p>
        </p:txBody>
      </p:sp>
    </p:spTree>
    <p:extLst>
      <p:ext uri="{BB962C8B-B14F-4D97-AF65-F5344CB8AC3E}">
        <p14:creationId xmlns:p14="http://schemas.microsoft.com/office/powerpoint/2010/main" val="310568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11" y="-57799"/>
            <a:ext cx="8229600" cy="1143000"/>
          </a:xfrm>
        </p:spPr>
        <p:txBody>
          <a:bodyPr/>
          <a:lstStyle/>
          <a:p>
            <a:r>
              <a:rPr lang="en-US" sz="3200" dirty="0">
                <a:solidFill>
                  <a:srgbClr val="50524F"/>
                </a:solidFill>
              </a:rPr>
              <a:t>The </a:t>
            </a:r>
            <a:r>
              <a:rPr lang="en-US" sz="3200" i="1" dirty="0">
                <a:solidFill>
                  <a:srgbClr val="50524F"/>
                </a:solidFill>
              </a:rPr>
              <a:t>Myth </a:t>
            </a:r>
            <a:r>
              <a:rPr lang="en-US" sz="3200" dirty="0">
                <a:solidFill>
                  <a:srgbClr val="50524F"/>
                </a:solidFill>
              </a:rPr>
              <a:t>of “Memorized” Words</a:t>
            </a:r>
          </a:p>
        </p:txBody>
      </p:sp>
      <p:sp>
        <p:nvSpPr>
          <p:cNvPr id="4" name="Text Placeholder 3"/>
          <p:cNvSpPr>
            <a:spLocks noGrp="1"/>
          </p:cNvSpPr>
          <p:nvPr>
            <p:ph type="body" idx="2"/>
          </p:nvPr>
        </p:nvSpPr>
        <p:spPr>
          <a:xfrm>
            <a:off x="4592319" y="801644"/>
            <a:ext cx="4551681" cy="4556419"/>
          </a:xfrm>
        </p:spPr>
        <p:txBody>
          <a:bodyPr/>
          <a:lstStyle/>
          <a:p>
            <a:pPr marL="304792" indent="0">
              <a:buNone/>
            </a:pPr>
            <a:r>
              <a:rPr lang="en-US" dirty="0">
                <a:solidFill>
                  <a:srgbClr val="50524F"/>
                </a:solidFill>
              </a:rPr>
              <a:t>No words are actually recognized as wholes on sight!</a:t>
            </a:r>
          </a:p>
          <a:p>
            <a:pPr marL="304792" indent="0">
              <a:buNone/>
            </a:pPr>
            <a:endParaRPr lang="en-US" sz="1000" dirty="0">
              <a:solidFill>
                <a:srgbClr val="50524F"/>
              </a:solidFill>
            </a:endParaRPr>
          </a:p>
          <a:p>
            <a:pPr marL="304792" indent="0">
              <a:buNone/>
            </a:pPr>
            <a:r>
              <a:rPr lang="en-US" dirty="0">
                <a:solidFill>
                  <a:srgbClr val="50524F"/>
                </a:solidFill>
              </a:rPr>
              <a:t>Reading with automaticity is actually decoding so fast it appears instantaneous.</a:t>
            </a:r>
          </a:p>
          <a:p>
            <a:pPr marL="304792" indent="0">
              <a:buNone/>
            </a:pPr>
            <a:endParaRPr lang="en-US" sz="1000" dirty="0">
              <a:solidFill>
                <a:srgbClr val="50524F"/>
              </a:solidFill>
            </a:endParaRPr>
          </a:p>
          <a:p>
            <a:pPr marL="304792" indent="0">
              <a:buNone/>
            </a:pPr>
            <a:r>
              <a:rPr lang="en-US" dirty="0">
                <a:solidFill>
                  <a:srgbClr val="50524F"/>
                </a:solidFill>
              </a:rPr>
              <a:t>We can do this faster with familiar sound and spelling patterns– and build more the more we read!</a:t>
            </a:r>
            <a:endParaRPr lang="en-US" dirty="0"/>
          </a:p>
          <a:p>
            <a:pPr marL="304792" indent="0">
              <a:buNone/>
            </a:pPr>
            <a:endParaRPr lang="en-US" dirty="0"/>
          </a:p>
        </p:txBody>
      </p:sp>
      <p:graphicFrame>
        <p:nvGraphicFramePr>
          <p:cNvPr id="5" name="Diagram 4"/>
          <p:cNvGraphicFramePr/>
          <p:nvPr>
            <p:extLst>
              <p:ext uri="{D42A27DB-BD31-4B8C-83A1-F6EECF244321}">
                <p14:modId xmlns:p14="http://schemas.microsoft.com/office/powerpoint/2010/main" val="3427804332"/>
              </p:ext>
            </p:extLst>
          </p:nvPr>
        </p:nvGraphicFramePr>
        <p:xfrm>
          <a:off x="-584735" y="10852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402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Teaching “High-Frequency Words”</a:t>
            </a:r>
          </a:p>
        </p:txBody>
      </p:sp>
      <p:sp>
        <p:nvSpPr>
          <p:cNvPr id="3" name="Text Placeholder 2"/>
          <p:cNvSpPr>
            <a:spLocks noGrp="1"/>
          </p:cNvSpPr>
          <p:nvPr>
            <p:ph type="body" idx="1"/>
          </p:nvPr>
        </p:nvSpPr>
        <p:spPr>
          <a:xfrm>
            <a:off x="296781" y="1840831"/>
            <a:ext cx="4038599" cy="4525963"/>
          </a:xfrm>
        </p:spPr>
        <p:txBody>
          <a:bodyPr/>
          <a:lstStyle/>
          <a:p>
            <a:pPr marL="304792" indent="0">
              <a:buNone/>
            </a:pPr>
            <a:r>
              <a:rPr lang="en-US" b="1" dirty="0"/>
              <a:t>Low-Frequency Words</a:t>
            </a:r>
          </a:p>
          <a:p>
            <a:pPr algn="ctr"/>
            <a:endParaRPr lang="en-US" dirty="0"/>
          </a:p>
          <a:p>
            <a:pPr marL="304792" indent="0" algn="ctr">
              <a:buNone/>
            </a:pPr>
            <a:r>
              <a:rPr lang="en-US" dirty="0"/>
              <a:t>thine</a:t>
            </a:r>
          </a:p>
          <a:p>
            <a:pPr marL="304792" indent="0" algn="ctr">
              <a:buNone/>
            </a:pPr>
            <a:endParaRPr lang="en-US" dirty="0"/>
          </a:p>
          <a:p>
            <a:pPr marL="304792" indent="0" algn="ctr">
              <a:buNone/>
            </a:pPr>
            <a:r>
              <a:rPr lang="en-US" dirty="0"/>
              <a:t>ire</a:t>
            </a:r>
          </a:p>
          <a:p>
            <a:pPr marL="304792" indent="0" algn="ctr">
              <a:buNone/>
            </a:pPr>
            <a:endParaRPr lang="en-US" dirty="0"/>
          </a:p>
          <a:p>
            <a:pPr marL="304792" indent="0" algn="ctr">
              <a:buNone/>
            </a:pPr>
            <a:r>
              <a:rPr lang="en-US" dirty="0"/>
              <a:t>gall</a:t>
            </a:r>
          </a:p>
        </p:txBody>
      </p:sp>
      <p:sp>
        <p:nvSpPr>
          <p:cNvPr id="4" name="Text Placeholder 3"/>
          <p:cNvSpPr>
            <a:spLocks noGrp="1"/>
          </p:cNvSpPr>
          <p:nvPr>
            <p:ph type="body" idx="2"/>
          </p:nvPr>
        </p:nvSpPr>
        <p:spPr>
          <a:xfrm>
            <a:off x="4487781" y="1840831"/>
            <a:ext cx="4038599" cy="4525963"/>
          </a:xfrm>
        </p:spPr>
        <p:txBody>
          <a:bodyPr/>
          <a:lstStyle/>
          <a:p>
            <a:pPr marL="304792" indent="0">
              <a:buNone/>
            </a:pPr>
            <a:r>
              <a:rPr lang="en-US" b="1" dirty="0"/>
              <a:t>High-Frequency Words</a:t>
            </a:r>
          </a:p>
          <a:p>
            <a:pPr marL="304792" indent="0">
              <a:buNone/>
            </a:pPr>
            <a:endParaRPr lang="en-US" dirty="0"/>
          </a:p>
          <a:p>
            <a:pPr marL="304792" indent="0" algn="ctr">
              <a:buNone/>
            </a:pPr>
            <a:r>
              <a:rPr lang="en-US" dirty="0"/>
              <a:t>the</a:t>
            </a:r>
          </a:p>
          <a:p>
            <a:pPr marL="304792" indent="0" algn="ctr">
              <a:buNone/>
            </a:pPr>
            <a:endParaRPr lang="en-US" dirty="0"/>
          </a:p>
          <a:p>
            <a:pPr marL="304792" indent="0" algn="ctr">
              <a:buNone/>
            </a:pPr>
            <a:r>
              <a:rPr lang="en-US" dirty="0"/>
              <a:t>are</a:t>
            </a:r>
          </a:p>
          <a:p>
            <a:pPr marL="304792" indent="0" algn="ctr">
              <a:buNone/>
            </a:pPr>
            <a:endParaRPr lang="en-US" dirty="0"/>
          </a:p>
          <a:p>
            <a:pPr marL="304792" indent="0" algn="ctr">
              <a:buNone/>
            </a:pPr>
            <a:r>
              <a:rPr lang="en-US" dirty="0"/>
              <a:t>at</a:t>
            </a:r>
          </a:p>
        </p:txBody>
      </p:sp>
    </p:spTree>
    <p:extLst>
      <p:ext uri="{BB962C8B-B14F-4D97-AF65-F5344CB8AC3E}">
        <p14:creationId xmlns:p14="http://schemas.microsoft.com/office/powerpoint/2010/main" val="2897737683"/>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10883</TotalTime>
  <Words>4965</Words>
  <Application>Microsoft Office PowerPoint</Application>
  <PresentationFormat>On-screen Show (4:3)</PresentationFormat>
  <Paragraphs>480</Paragraphs>
  <Slides>52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Century Gothic</vt:lpstr>
      <vt:lpstr>Lucida Sans</vt:lpstr>
      <vt:lpstr>Museo Sans 100</vt:lpstr>
      <vt:lpstr>Museo Sans 300</vt:lpstr>
      <vt:lpstr>SAP ATC PPT Template revised</vt:lpstr>
      <vt:lpstr>Foundational Skills Mini-Course</vt:lpstr>
      <vt:lpstr>Course Instructors</vt:lpstr>
      <vt:lpstr>About Student Achievement Partners</vt:lpstr>
      <vt:lpstr>Goals for This Module</vt:lpstr>
      <vt:lpstr>Task Slide: Read This Text  </vt:lpstr>
      <vt:lpstr>Building Blocks of Reading  Gough’s “Simple View of Reading”</vt:lpstr>
      <vt:lpstr>PowerPoint Presentation</vt:lpstr>
      <vt:lpstr>The Myth of “Memorized” Words</vt:lpstr>
      <vt:lpstr>Teaching “High-Frequency Words”</vt:lpstr>
      <vt:lpstr>The Reading Process: the relationship between meaning, spelling, and phonics in print. </vt:lpstr>
      <vt:lpstr>The Reading Process Adams (1990)  </vt:lpstr>
      <vt:lpstr>PowerPoint Presentation</vt:lpstr>
      <vt:lpstr>PowerPoint Presentation</vt:lpstr>
      <vt:lpstr>PowerPoint Presentation</vt:lpstr>
      <vt:lpstr>Summarizing the Process</vt:lpstr>
      <vt:lpstr>PowerPoint Presentation</vt:lpstr>
      <vt:lpstr>Takeaway from Phonics</vt:lpstr>
      <vt:lpstr>We Know Sequence Matters…</vt:lpstr>
      <vt:lpstr>Let’s Compare Texts: Mid-Kindergarten </vt:lpstr>
      <vt:lpstr>So, why do so many early readers rely on context to aid their reading? </vt:lpstr>
      <vt:lpstr>Early Readers Relying on Context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decodable text supports students as they learn to read …and helps develop a habit to use the phonics they’re learning.</vt:lpstr>
      <vt:lpstr>Let’s Compare Texts…</vt:lpstr>
      <vt:lpstr>Decodable Reader Protocols</vt:lpstr>
      <vt:lpstr>Decodable Reader Protocol </vt:lpstr>
      <vt:lpstr>Decodable Reader Questions and Tasks</vt:lpstr>
      <vt:lpstr>Decodable Text Can Be Used to….</vt:lpstr>
      <vt:lpstr>Decodable Texts Provide MANY Opportunities for Practice!</vt:lpstr>
      <vt:lpstr>PowerPoint Presentation</vt:lpstr>
      <vt:lpstr>Decodable Reader Protocol </vt:lpstr>
      <vt:lpstr>What/Where/When/How!?!</vt:lpstr>
      <vt:lpstr>Online Discussion</vt:lpstr>
      <vt:lpstr>Connecting to All Reading</vt:lpstr>
      <vt:lpstr>Connecting to All Reading</vt:lpstr>
      <vt:lpstr>Preview New Sound and Spelling Patterns</vt:lpstr>
      <vt:lpstr>Module 5: Connect to Practice Task </vt:lpstr>
      <vt:lpstr>Recommended Reading</vt:lpstr>
      <vt:lpstr>About Achieve the Core Visit achievethecore.org to find:</vt:lpstr>
      <vt:lpstr>The Core Advocate Network</vt:lpstr>
      <vt:lpstr>PowerPoint Presentation</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468</cp:revision>
  <cp:lastPrinted>2017-09-03T00:50:55Z</cp:lastPrinted>
  <dcterms:modified xsi:type="dcterms:W3CDTF">2020-01-23T20:34:21Z</dcterms:modified>
</cp:coreProperties>
</file>