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0" r:id="rId1"/>
    <p:sldMasterId id="2147483781" r:id="rId2"/>
    <p:sldMasterId id="2147483782" r:id="rId3"/>
    <p:sldMasterId id="2147483783" r:id="rId4"/>
    <p:sldMasterId id="2147483784" r:id="rId5"/>
    <p:sldMasterId id="2147483785" r:id="rId6"/>
  </p:sldMasterIdLst>
  <p:notesMasterIdLst>
    <p:notesMasterId r:id="rId60"/>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x="9144000" cy="6858000" type="screen4x3"/>
  <p:notesSz cx="6858000" cy="9144000"/>
  <p:embeddedFontLst>
    <p:embeddedFont>
      <p:font typeface="Lucida Sans" panose="020B0602030504020204" pitchFamily="34" charset="0"/>
      <p:regular r:id="rId61"/>
      <p:bold r:id="rId62"/>
      <p:italic r:id="rId63"/>
      <p:boldItalic r:id="rId64"/>
    </p:embeddedFont>
    <p:embeddedFont>
      <p:font typeface="Permanent Marker" panose="020B0604020202020204" charset="0"/>
      <p:regular r:id="rId65"/>
    </p:embeddedFont>
    <p:embeddedFont>
      <p:font typeface="Calibri" panose="020F0502020204030204" pitchFamily="34" charset="0"/>
      <p:regular r:id="rId66"/>
      <p:bold r:id="rId67"/>
      <p:italic r:id="rId68"/>
      <p:boldItalic r:id="rId69"/>
    </p:embeddedFont>
    <p:embeddedFont>
      <p:font typeface="Helvetica Neue" panose="020B0604020202020204" charset="0"/>
      <p:regular r:id="rId70"/>
      <p:bold r:id="rId71"/>
      <p:italic r:id="rId72"/>
      <p:boldItalic r:id="rId73"/>
    </p:embeddedFont>
    <p:embeddedFont>
      <p:font typeface="Allerta" panose="020B0604020202020204" charset="0"/>
      <p:regular r:id="rId74"/>
    </p:embeddedFont>
    <p:embeddedFont>
      <p:font typeface="Georgia" panose="02040502050405020303" pitchFamily="18"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3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7" Type="http://schemas.openxmlformats.org/officeDocument/2006/relationships/slide" Target="slides/slide1.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fntdata"/><Relationship Id="rId82"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2.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5518144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5" name="Shape 98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986" name="Shape 986"/>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787259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Shape 10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2" name="Shape 105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p>
        </p:txBody>
      </p:sp>
      <p:sp>
        <p:nvSpPr>
          <p:cNvPr id="1053" name="Shape 105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9250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Shape 10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8" name="Shape 105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059" name="Shape 105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1702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6" name="Shape 106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067" name="Shape 106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73649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Shape 10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5" name="Shape 107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076" name="Shape 107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63424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Shape 10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4" name="Shape 108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085" name="Shape 108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53146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2" name="Shape 109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093" name="Shape 109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5060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Shape 10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9" name="Shape 109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00" name="Shape 110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2092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7" name="Shape 110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08" name="Shape 110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36611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Shape 11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6" name="Shape 111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17" name="Shape 111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6643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Shape 11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3" name="Shape 112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24" name="Shape 112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328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Shape 9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4" name="Shape 99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995" name="Shape 995"/>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343030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Shape 11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0" name="Shape 113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31" name="Shape 113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7716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7" name="Shape 113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38" name="Shape 113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8257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Shape 11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4" name="Shape 114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45" name="Shape 114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40850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Shape 11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1" name="Shape 115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52" name="Shape 115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8130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Shape 115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Lucida Sans"/>
              <a:buNone/>
            </a:pPr>
            <a:endParaRPr/>
          </a:p>
        </p:txBody>
      </p:sp>
      <p:sp>
        <p:nvSpPr>
          <p:cNvPr id="1158" name="Shape 1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19051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Shape 11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3" name="Shape 116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1164" name="Shape 116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73093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9" name="Shape 116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70" name="Shape 117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7704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Shape 117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6" name="Shape 117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77" name="Shape 117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09055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3" name="Shape 118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84" name="Shape 118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19759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0" name="Shape 119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91" name="Shape 119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872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1" name="Shape 100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1002" name="Shape 1002"/>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808344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7" name="Shape 119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198" name="Shape 119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32820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4" name="Shape 120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205" name="Shape 120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45636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Shape 12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2" name="Shape 121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213" name="Shape 121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96790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Shape 12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9" name="Shape 121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220" name="Shape 122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49077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Shape 12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6" name="Shape 122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227" name="Shape 122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30858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Shape 12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3" name="Shape 123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234" name="Shape 123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6126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Shape 123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240" name="Shape 12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85166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Shape 12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5" name="Shape 124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246" name="Shape 124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40814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Shape 12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1" name="Shape 125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52" name="Shape 125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38</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3263131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Shape 12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0" name="Shape 126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Arial"/>
            </a:endParaRPr>
          </a:p>
        </p:txBody>
      </p:sp>
      <p:sp>
        <p:nvSpPr>
          <p:cNvPr id="1261" name="Shape 126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1344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9" name="Shape 100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sym typeface="Lucida Sans"/>
            </a:endParaRPr>
          </a:p>
        </p:txBody>
      </p:sp>
      <p:sp>
        <p:nvSpPr>
          <p:cNvPr id="1010" name="Shape 1010"/>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392807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Shape 12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9" name="Shape 126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Arial"/>
            </a:endParaRPr>
          </a:p>
        </p:txBody>
      </p:sp>
      <p:sp>
        <p:nvSpPr>
          <p:cNvPr id="1270" name="Shape 127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78261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Shape 12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9" name="Shape 127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Arial"/>
            </a:endParaRPr>
          </a:p>
        </p:txBody>
      </p:sp>
      <p:sp>
        <p:nvSpPr>
          <p:cNvPr id="1280" name="Shape 128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0228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Shape 12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0" name="Shape 129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291" name="Shape 129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3076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Shape 12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8" name="Shape 129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a:sym typeface="Arial"/>
            </a:endParaRPr>
          </a:p>
        </p:txBody>
      </p:sp>
      <p:sp>
        <p:nvSpPr>
          <p:cNvPr id="1299" name="Shape 129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07237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Shape 13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4" name="Shape 130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05" name="Shape 130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44</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4238293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2" name="Shape 131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Arial"/>
            </a:endParaRPr>
          </a:p>
        </p:txBody>
      </p:sp>
      <p:sp>
        <p:nvSpPr>
          <p:cNvPr id="1313" name="Shape 131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57479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9" name="Shape 131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Arial"/>
            </a:endParaRPr>
          </a:p>
        </p:txBody>
      </p:sp>
      <p:sp>
        <p:nvSpPr>
          <p:cNvPr id="1320" name="Shape 132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28625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4" name="Shape 133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Arial"/>
            </a:endParaRPr>
          </a:p>
        </p:txBody>
      </p:sp>
      <p:sp>
        <p:nvSpPr>
          <p:cNvPr id="1335" name="Shape 133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41935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Shape 13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1" name="Shape 134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Lucida Sans"/>
              <a:buNone/>
            </a:pPr>
            <a:endParaRPr/>
          </a:p>
        </p:txBody>
      </p:sp>
      <p:sp>
        <p:nvSpPr>
          <p:cNvPr id="1342" name="Shape 134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48</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2126060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Shape 134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47" name="Shape 13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060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Shape 101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1017" name="Shape 10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89548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Shape 13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3" name="Shape 135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Lucida Sans"/>
            </a:endParaRPr>
          </a:p>
        </p:txBody>
      </p:sp>
      <p:sp>
        <p:nvSpPr>
          <p:cNvPr id="1354" name="Shape 135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50</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1715351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Shape 13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2" name="Shape 136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sym typeface="Lucida Sans"/>
            </a:endParaRPr>
          </a:p>
        </p:txBody>
      </p:sp>
      <p:sp>
        <p:nvSpPr>
          <p:cNvPr id="1363" name="Shape 1363"/>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51</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22351179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Shape 13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0" name="Shape 1370"/>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71" name="Shape 1371"/>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52</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2516001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377" name="Shape 13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50660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Shape 10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4" name="Shape 102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1025" name="Shape 1025"/>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6</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387218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2" name="Shape 1032"/>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sym typeface="Lucida Sans"/>
            </a:endParaRPr>
          </a:p>
        </p:txBody>
      </p:sp>
      <p:sp>
        <p:nvSpPr>
          <p:cNvPr id="1033" name="Shape 1033"/>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7</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371431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Shape 103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Lucida Sans"/>
            </a:endParaRPr>
          </a:p>
        </p:txBody>
      </p:sp>
      <p:sp>
        <p:nvSpPr>
          <p:cNvPr id="1039" name="Shape 10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234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4" name="Shape 104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sym typeface="Lucida Sans"/>
            </a:endParaRPr>
          </a:p>
        </p:txBody>
      </p:sp>
      <p:sp>
        <p:nvSpPr>
          <p:cNvPr id="1045" name="Shape 104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9</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2202093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Shape 14"/>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Shape 15"/>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Shape 16"/>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Shape 17"/>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Shape 74"/>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Shape 75"/>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Shape 76"/>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Shape 77"/>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R="0" lvl="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Shape 78"/>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43"/>
        <p:cNvGrpSpPr/>
        <p:nvPr/>
      </p:nvGrpSpPr>
      <p:grpSpPr>
        <a:xfrm>
          <a:off x="0" y="0"/>
          <a:ext cx="0" cy="0"/>
          <a:chOff x="0" y="0"/>
          <a:chExt cx="0" cy="0"/>
        </a:xfrm>
      </p:grpSpPr>
      <p:sp>
        <p:nvSpPr>
          <p:cNvPr id="744" name="Shape 744"/>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5" name="Shape 74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6" name="Shape 74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7" name="Shape 74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48" name="Shape 748"/>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9"/>
        <p:cNvGrpSpPr/>
        <p:nvPr/>
      </p:nvGrpSpPr>
      <p:grpSpPr>
        <a:xfrm>
          <a:off x="0" y="0"/>
          <a:ext cx="0" cy="0"/>
          <a:chOff x="0" y="0"/>
          <a:chExt cx="0" cy="0"/>
        </a:xfrm>
      </p:grpSpPr>
      <p:sp>
        <p:nvSpPr>
          <p:cNvPr id="750" name="Shape 750"/>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1"/>
        <p:cNvGrpSpPr/>
        <p:nvPr/>
      </p:nvGrpSpPr>
      <p:grpSpPr>
        <a:xfrm>
          <a:off x="0" y="0"/>
          <a:ext cx="0" cy="0"/>
          <a:chOff x="0" y="0"/>
          <a:chExt cx="0" cy="0"/>
        </a:xfrm>
      </p:grpSpPr>
      <p:sp>
        <p:nvSpPr>
          <p:cNvPr id="752" name="Shape 752"/>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3" name="Shape 75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4" name="Shape 75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55" name="Shape 755"/>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6"/>
        <p:cNvGrpSpPr/>
        <p:nvPr/>
      </p:nvGrpSpPr>
      <p:grpSpPr>
        <a:xfrm>
          <a:off x="0" y="0"/>
          <a:ext cx="0" cy="0"/>
          <a:chOff x="0" y="0"/>
          <a:chExt cx="0" cy="0"/>
        </a:xfrm>
      </p:grpSpPr>
      <p:sp>
        <p:nvSpPr>
          <p:cNvPr id="757" name="Shape 7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8" name="Shape 75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59" name="Shape 7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60"/>
        <p:cNvGrpSpPr/>
        <p:nvPr/>
      </p:nvGrpSpPr>
      <p:grpSpPr>
        <a:xfrm>
          <a:off x="0" y="0"/>
          <a:ext cx="0" cy="0"/>
          <a:chOff x="0" y="0"/>
          <a:chExt cx="0" cy="0"/>
        </a:xfrm>
      </p:grpSpPr>
      <p:sp>
        <p:nvSpPr>
          <p:cNvPr id="761" name="Shape 7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2" name="Shape 7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63" name="Shape 763"/>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764" name="Shape 764"/>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65"/>
        <p:cNvGrpSpPr/>
        <p:nvPr/>
      </p:nvGrpSpPr>
      <p:grpSpPr>
        <a:xfrm>
          <a:off x="0" y="0"/>
          <a:ext cx="0" cy="0"/>
          <a:chOff x="0" y="0"/>
          <a:chExt cx="0" cy="0"/>
        </a:xfrm>
      </p:grpSpPr>
      <p:sp>
        <p:nvSpPr>
          <p:cNvPr id="766" name="Shape 7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7" name="Shape 7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68" name="Shape 768"/>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769" name="Shape 769"/>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0"/>
        <p:cNvGrpSpPr/>
        <p:nvPr/>
      </p:nvGrpSpPr>
      <p:grpSpPr>
        <a:xfrm>
          <a:off x="0" y="0"/>
          <a:ext cx="0" cy="0"/>
          <a:chOff x="0" y="0"/>
          <a:chExt cx="0" cy="0"/>
        </a:xfrm>
      </p:grpSpPr>
      <p:sp>
        <p:nvSpPr>
          <p:cNvPr id="771" name="Shape 771"/>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2" name="Shape 772"/>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73" name="Shape 773"/>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74" name="Shape 77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75" name="Shape 775"/>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76" name="Shape 77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77" name="Shape 77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78" name="Shape 778">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9"/>
        <p:cNvGrpSpPr/>
        <p:nvPr/>
      </p:nvGrpSpPr>
      <p:grpSpPr>
        <a:xfrm>
          <a:off x="0" y="0"/>
          <a:ext cx="0" cy="0"/>
          <a:chOff x="0" y="0"/>
          <a:chExt cx="0" cy="0"/>
        </a:xfrm>
      </p:grpSpPr>
      <p:sp>
        <p:nvSpPr>
          <p:cNvPr id="780" name="Shape 78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Shape 78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2" name="Shape 78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Shape 783"/>
          <p:cNvSpPr txBox="1">
            <a:spLocks noGrp="1"/>
          </p:cNvSpPr>
          <p:nvPr>
            <p:ph type="body" idx="3"/>
          </p:nvPr>
        </p:nvSpPr>
        <p:spPr>
          <a:xfrm>
            <a:off x="4673600" y="5646676"/>
            <a:ext cx="40131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Shape 78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5" name="Shape 78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86"/>
        <p:cNvGrpSpPr/>
        <p:nvPr/>
      </p:nvGrpSpPr>
      <p:grpSpPr>
        <a:xfrm>
          <a:off x="0" y="0"/>
          <a:ext cx="0" cy="0"/>
          <a:chOff x="0" y="0"/>
          <a:chExt cx="0" cy="0"/>
        </a:xfrm>
      </p:grpSpPr>
      <p:sp>
        <p:nvSpPr>
          <p:cNvPr id="787" name="Shape 787"/>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8" name="Shape 788"/>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Shape 789"/>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0" name="Shape 79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1" name="Shape 791"/>
          <p:cNvSpPr txBox="1">
            <a:spLocks noGrp="1"/>
          </p:cNvSpPr>
          <p:nvPr>
            <p:ph type="body" idx="4"/>
          </p:nvPr>
        </p:nvSpPr>
        <p:spPr>
          <a:xfrm>
            <a:off x="4673600" y="5646676"/>
            <a:ext cx="40578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2" name="Shape 792"/>
          <p:cNvSpPr txBox="1">
            <a:spLocks noGrp="1"/>
          </p:cNvSpPr>
          <p:nvPr>
            <p:ph type="body" idx="5"/>
          </p:nvPr>
        </p:nvSpPr>
        <p:spPr>
          <a:xfrm>
            <a:off x="4673600" y="3354830"/>
            <a:ext cx="40131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Shape 79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4" name="Shape 79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95"/>
        <p:cNvGrpSpPr/>
        <p:nvPr/>
      </p:nvGrpSpPr>
      <p:grpSpPr>
        <a:xfrm>
          <a:off x="0" y="0"/>
          <a:ext cx="0" cy="0"/>
          <a:chOff x="0" y="0"/>
          <a:chExt cx="0" cy="0"/>
        </a:xfrm>
      </p:grpSpPr>
      <p:sp>
        <p:nvSpPr>
          <p:cNvPr id="796" name="Shape 796"/>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Shape 79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8" name="Shape 798"/>
          <p:cNvSpPr txBox="1">
            <a:spLocks noGrp="1"/>
          </p:cNvSpPr>
          <p:nvPr>
            <p:ph type="body" idx="1"/>
          </p:nvPr>
        </p:nvSpPr>
        <p:spPr>
          <a:xfrm>
            <a:off x="4683119" y="5646676"/>
            <a:ext cx="40038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9" name="Shape 79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Shape 800"/>
          <p:cNvSpPr txBox="1">
            <a:spLocks noGrp="1"/>
          </p:cNvSpPr>
          <p:nvPr>
            <p:ph type="body" idx="4"/>
          </p:nvPr>
        </p:nvSpPr>
        <p:spPr>
          <a:xfrm>
            <a:off x="304800" y="5646676"/>
            <a:ext cx="42258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1" name="Shape 8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2" name="Shape 8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Shape 80"/>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Shape 8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Shape 8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84" name="Shape 8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803"/>
        <p:cNvGrpSpPr/>
        <p:nvPr/>
      </p:nvGrpSpPr>
      <p:grpSpPr>
        <a:xfrm>
          <a:off x="0" y="0"/>
          <a:ext cx="0" cy="0"/>
          <a:chOff x="0" y="0"/>
          <a:chExt cx="0" cy="0"/>
        </a:xfrm>
      </p:grpSpPr>
      <p:sp>
        <p:nvSpPr>
          <p:cNvPr id="804" name="Shape 80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5" name="Shape 805"/>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6" name="Shape 80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7" name="Shape 80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8" name="Shape 80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9" name="Shape 809"/>
          <p:cNvSpPr txBox="1">
            <a:spLocks noGrp="1"/>
          </p:cNvSpPr>
          <p:nvPr>
            <p:ph type="body" idx="1"/>
          </p:nvPr>
        </p:nvSpPr>
        <p:spPr>
          <a:xfrm>
            <a:off x="4533898" y="5646676"/>
            <a:ext cx="41529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0" name="Shape 810"/>
          <p:cNvSpPr txBox="1">
            <a:spLocks noGrp="1"/>
          </p:cNvSpPr>
          <p:nvPr>
            <p:ph type="body" idx="6"/>
          </p:nvPr>
        </p:nvSpPr>
        <p:spPr>
          <a:xfrm>
            <a:off x="304800" y="5646676"/>
            <a:ext cx="41592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1" name="Shape 811"/>
          <p:cNvSpPr txBox="1">
            <a:spLocks noGrp="1"/>
          </p:cNvSpPr>
          <p:nvPr>
            <p:ph type="body" idx="7"/>
          </p:nvPr>
        </p:nvSpPr>
        <p:spPr>
          <a:xfrm>
            <a:off x="4530721" y="3354830"/>
            <a:ext cx="41562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2" name="Shape 812"/>
          <p:cNvSpPr txBox="1">
            <a:spLocks noGrp="1"/>
          </p:cNvSpPr>
          <p:nvPr>
            <p:ph type="body" idx="8"/>
          </p:nvPr>
        </p:nvSpPr>
        <p:spPr>
          <a:xfrm>
            <a:off x="304801" y="3354830"/>
            <a:ext cx="41592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3" name="Shape 8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4" name="Shape 8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18"/>
        <p:cNvGrpSpPr/>
        <p:nvPr/>
      </p:nvGrpSpPr>
      <p:grpSpPr>
        <a:xfrm>
          <a:off x="0" y="0"/>
          <a:ext cx="0" cy="0"/>
          <a:chOff x="0" y="0"/>
          <a:chExt cx="0" cy="0"/>
        </a:xfrm>
      </p:grpSpPr>
      <p:sp>
        <p:nvSpPr>
          <p:cNvPr id="819" name="Shape 819"/>
          <p:cNvSpPr/>
          <p:nvPr/>
        </p:nvSpPr>
        <p:spPr>
          <a:xfrm>
            <a:off x="0" y="0"/>
            <a:ext cx="9144000" cy="6858000"/>
          </a:xfrm>
          <a:prstGeom prst="rect">
            <a:avLst/>
          </a:prstGeom>
          <a:solidFill>
            <a:srgbClr val="A9B0AC"/>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0" name="Shape 82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821" name="Shape 82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822" name="Shape 822"/>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823" name="Shape 82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824" name="Shape 82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25" name="Shape 825"/>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26"/>
        <p:cNvGrpSpPr/>
        <p:nvPr/>
      </p:nvGrpSpPr>
      <p:grpSpPr>
        <a:xfrm>
          <a:off x="0" y="0"/>
          <a:ext cx="0" cy="0"/>
          <a:chOff x="0" y="0"/>
          <a:chExt cx="0" cy="0"/>
        </a:xfrm>
      </p:grpSpPr>
      <p:sp>
        <p:nvSpPr>
          <p:cNvPr id="827" name="Shape 827"/>
          <p:cNvSpPr/>
          <p:nvPr/>
        </p:nvSpPr>
        <p:spPr>
          <a:xfrm>
            <a:off x="0" y="0"/>
            <a:ext cx="9144000" cy="6858000"/>
          </a:xfrm>
          <a:prstGeom prst="rect">
            <a:avLst/>
          </a:prstGeom>
          <a:solidFill>
            <a:srgbClr val="1C9963"/>
          </a:solid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8" name="Shape 8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829" name="Shape 82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830" name="Shape 83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831" name="Shape 83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832" name="Shape 832"/>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33" name="Shape 833"/>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34"/>
        <p:cNvGrpSpPr/>
        <p:nvPr/>
      </p:nvGrpSpPr>
      <p:grpSpPr>
        <a:xfrm>
          <a:off x="0" y="0"/>
          <a:ext cx="0" cy="0"/>
          <a:chOff x="0" y="0"/>
          <a:chExt cx="0" cy="0"/>
        </a:xfrm>
      </p:grpSpPr>
      <p:sp>
        <p:nvSpPr>
          <p:cNvPr id="835" name="Shape 83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6" name="Shape 83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7" name="Shape 837"/>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8" name="Shape 838"/>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9" name="Shape 8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40" name="Shape 84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1"/>
        <p:cNvGrpSpPr/>
        <p:nvPr/>
      </p:nvGrpSpPr>
      <p:grpSpPr>
        <a:xfrm>
          <a:off x="0" y="0"/>
          <a:ext cx="0" cy="0"/>
          <a:chOff x="0" y="0"/>
          <a:chExt cx="0" cy="0"/>
        </a:xfrm>
      </p:grpSpPr>
      <p:sp>
        <p:nvSpPr>
          <p:cNvPr id="842" name="Shape 842"/>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3" name="Shape 84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4" name="Shape 844"/>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45" name="Shape 845"/>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46" name="Shape 846"/>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7"/>
        <p:cNvGrpSpPr/>
        <p:nvPr/>
      </p:nvGrpSpPr>
      <p:grpSpPr>
        <a:xfrm>
          <a:off x="0" y="0"/>
          <a:ext cx="0" cy="0"/>
          <a:chOff x="0" y="0"/>
          <a:chExt cx="0" cy="0"/>
        </a:xfrm>
      </p:grpSpPr>
      <p:sp>
        <p:nvSpPr>
          <p:cNvPr id="848" name="Shape 84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9" name="Shape 849"/>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0" name="Shape 85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1" name="Shape 85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2" name="Shape 852"/>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3" name="Shape 85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4" name="Shape 85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55" name="Shape 855">
            <a:hlinkClick r:id="rId2"/>
          </p:cNvPr>
          <p:cNvSpPr/>
          <p:nvPr/>
        </p:nvSpPr>
        <p:spPr>
          <a:xfrm>
            <a:off x="3542586" y="6519775"/>
            <a:ext cx="1906800" cy="175500"/>
          </a:xfrm>
          <a:prstGeom prst="rect">
            <a:avLst/>
          </a:prstGeom>
          <a:no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56"/>
        <p:cNvGrpSpPr/>
        <p:nvPr/>
      </p:nvGrpSpPr>
      <p:grpSpPr>
        <a:xfrm>
          <a:off x="0" y="0"/>
          <a:ext cx="0" cy="0"/>
          <a:chOff x="0" y="0"/>
          <a:chExt cx="0" cy="0"/>
        </a:xfrm>
      </p:grpSpPr>
      <p:sp>
        <p:nvSpPr>
          <p:cNvPr id="857" name="Shape 857"/>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8" name="Shape 858"/>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9" name="Shape 85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0" name="Shape 86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1" name="Shape 86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2"/>
        <p:cNvGrpSpPr/>
        <p:nvPr/>
      </p:nvGrpSpPr>
      <p:grpSpPr>
        <a:xfrm>
          <a:off x="0" y="0"/>
          <a:ext cx="0" cy="0"/>
          <a:chOff x="0" y="0"/>
          <a:chExt cx="0" cy="0"/>
        </a:xfrm>
      </p:grpSpPr>
      <p:sp>
        <p:nvSpPr>
          <p:cNvPr id="863" name="Shape 86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4" name="Shape 864"/>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5" name="Shape 865"/>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6" name="Shape 86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R="0" lvl="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7" name="Shape 867"/>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68"/>
        <p:cNvGrpSpPr/>
        <p:nvPr/>
      </p:nvGrpSpPr>
      <p:grpSpPr>
        <a:xfrm>
          <a:off x="0" y="0"/>
          <a:ext cx="0" cy="0"/>
          <a:chOff x="0" y="0"/>
          <a:chExt cx="0" cy="0"/>
        </a:xfrm>
      </p:grpSpPr>
      <p:sp>
        <p:nvSpPr>
          <p:cNvPr id="869" name="Shape 86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0" name="Shape 87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1" name="Shape 87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72" name="Shape 8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3"/>
        <p:cNvGrpSpPr/>
        <p:nvPr/>
      </p:nvGrpSpPr>
      <p:grpSpPr>
        <a:xfrm>
          <a:off x="0" y="0"/>
          <a:ext cx="0" cy="0"/>
          <a:chOff x="0" y="0"/>
          <a:chExt cx="0" cy="0"/>
        </a:xfrm>
      </p:grpSpPr>
      <p:sp>
        <p:nvSpPr>
          <p:cNvPr id="874" name="Shape 87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5" name="Shape 87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6" name="Shape 87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7" name="Shape 8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78" name="Shape 8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Shape 8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 name="Shape 8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Shape 8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90" name="Shape 90"/>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79"/>
        <p:cNvGrpSpPr/>
        <p:nvPr/>
      </p:nvGrpSpPr>
      <p:grpSpPr>
        <a:xfrm>
          <a:off x="0" y="0"/>
          <a:ext cx="0" cy="0"/>
          <a:chOff x="0" y="0"/>
          <a:chExt cx="0" cy="0"/>
        </a:xfrm>
      </p:grpSpPr>
      <p:sp>
        <p:nvSpPr>
          <p:cNvPr id="880" name="Shape 880"/>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1" name="Shape 881"/>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2" name="Shape 8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3" name="Shape 8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84" name="Shape 88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85"/>
        <p:cNvGrpSpPr/>
        <p:nvPr/>
      </p:nvGrpSpPr>
      <p:grpSpPr>
        <a:xfrm>
          <a:off x="0" y="0"/>
          <a:ext cx="0" cy="0"/>
          <a:chOff x="0" y="0"/>
          <a:chExt cx="0" cy="0"/>
        </a:xfrm>
      </p:grpSpPr>
      <p:sp>
        <p:nvSpPr>
          <p:cNvPr id="886" name="Shape 8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887" name="Shape 8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88" name="Shape 888"/>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9" name="Shape 889"/>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Shape 89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Shape 891"/>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Shape 892"/>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Shape 893"/>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Shape 894"/>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Shape 895"/>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Shape 89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Shape 89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Shape 898"/>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Shape 899"/>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Shape 90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1" name="Shape 90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2"/>
        <p:cNvGrpSpPr/>
        <p:nvPr/>
      </p:nvGrpSpPr>
      <p:grpSpPr>
        <a:xfrm>
          <a:off x="0" y="0"/>
          <a:ext cx="0" cy="0"/>
          <a:chOff x="0" y="0"/>
          <a:chExt cx="0" cy="0"/>
        </a:xfrm>
      </p:grpSpPr>
      <p:sp>
        <p:nvSpPr>
          <p:cNvPr id="903" name="Shape 903"/>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Shape 905"/>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6" name="Shape 90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7" name="Shape 90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08" name="Shape 90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09"/>
        <p:cNvGrpSpPr/>
        <p:nvPr/>
      </p:nvGrpSpPr>
      <p:grpSpPr>
        <a:xfrm>
          <a:off x="0" y="0"/>
          <a:ext cx="0" cy="0"/>
          <a:chOff x="0" y="0"/>
          <a:chExt cx="0" cy="0"/>
        </a:xfrm>
      </p:grpSpPr>
      <p:sp>
        <p:nvSpPr>
          <p:cNvPr id="910" name="Shape 91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1" name="Shape 91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12" name="Shape 91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3"/>
        <p:cNvGrpSpPr/>
        <p:nvPr/>
      </p:nvGrpSpPr>
      <p:grpSpPr>
        <a:xfrm>
          <a:off x="0" y="0"/>
          <a:ext cx="0" cy="0"/>
          <a:chOff x="0" y="0"/>
          <a:chExt cx="0" cy="0"/>
        </a:xfrm>
      </p:grpSpPr>
      <p:sp>
        <p:nvSpPr>
          <p:cNvPr id="914" name="Shape 91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5" name="Shape 91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16" name="Shape 916"/>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17" name="Shape 917"/>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18"/>
        <p:cNvGrpSpPr/>
        <p:nvPr/>
      </p:nvGrpSpPr>
      <p:grpSpPr>
        <a:xfrm>
          <a:off x="0" y="0"/>
          <a:ext cx="0" cy="0"/>
          <a:chOff x="0" y="0"/>
          <a:chExt cx="0" cy="0"/>
        </a:xfrm>
      </p:grpSpPr>
      <p:sp>
        <p:nvSpPr>
          <p:cNvPr id="919" name="Shape 91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0" name="Shape 92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21" name="Shape 92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2" name="Shape 92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Shape 924"/>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5" name="Shape 925"/>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Shape 92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Shape 92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8" name="Shape 92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29" name="Shape 929">
            <a:hlinkClick r:id="rId2"/>
          </p:cNvPr>
          <p:cNvSpPr/>
          <p:nvPr/>
        </p:nvSpPr>
        <p:spPr>
          <a:xfrm>
            <a:off x="3542586" y="6519775"/>
            <a:ext cx="1906800" cy="175500"/>
          </a:xfrm>
          <a:prstGeom prst="rect">
            <a:avLst/>
          </a:prstGeom>
          <a:noFill/>
          <a:ln>
            <a:noFill/>
          </a:ln>
          <a:effectLst>
            <a:outerShdw blurRad="40000"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0"/>
        <p:cNvGrpSpPr/>
        <p:nvPr/>
      </p:nvGrpSpPr>
      <p:grpSpPr>
        <a:xfrm>
          <a:off x="0" y="0"/>
          <a:ext cx="0" cy="0"/>
          <a:chOff x="0" y="0"/>
          <a:chExt cx="0" cy="0"/>
        </a:xfrm>
      </p:grpSpPr>
      <p:sp>
        <p:nvSpPr>
          <p:cNvPr id="931" name="Shape 931"/>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2" name="Shape 93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3" name="Shape 93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Shape 934"/>
          <p:cNvSpPr txBox="1">
            <a:spLocks noGrp="1"/>
          </p:cNvSpPr>
          <p:nvPr>
            <p:ph type="body" idx="3"/>
          </p:nvPr>
        </p:nvSpPr>
        <p:spPr>
          <a:xfrm>
            <a:off x="4673600" y="5646677"/>
            <a:ext cx="40131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Shape 9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36" name="Shape 9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37"/>
        <p:cNvGrpSpPr/>
        <p:nvPr/>
      </p:nvGrpSpPr>
      <p:grpSpPr>
        <a:xfrm>
          <a:off x="0" y="0"/>
          <a:ext cx="0" cy="0"/>
          <a:chOff x="0" y="0"/>
          <a:chExt cx="0" cy="0"/>
        </a:xfrm>
      </p:grpSpPr>
      <p:sp>
        <p:nvSpPr>
          <p:cNvPr id="938" name="Shape 93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9" name="Shape 939"/>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0" name="Shape 94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1" name="Shape 94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Shape 942"/>
          <p:cNvSpPr txBox="1">
            <a:spLocks noGrp="1"/>
          </p:cNvSpPr>
          <p:nvPr>
            <p:ph type="body" idx="4"/>
          </p:nvPr>
        </p:nvSpPr>
        <p:spPr>
          <a:xfrm>
            <a:off x="4673600" y="5646677"/>
            <a:ext cx="40578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Shape 943"/>
          <p:cNvSpPr txBox="1">
            <a:spLocks noGrp="1"/>
          </p:cNvSpPr>
          <p:nvPr>
            <p:ph type="body" idx="5"/>
          </p:nvPr>
        </p:nvSpPr>
        <p:spPr>
          <a:xfrm>
            <a:off x="4673600" y="3354831"/>
            <a:ext cx="40131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Shape 9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5" name="Shape 9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Shape 9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Shape 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94" name="Shape 9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 name="Shape 95"/>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Shape 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46"/>
        <p:cNvGrpSpPr/>
        <p:nvPr/>
      </p:nvGrpSpPr>
      <p:grpSpPr>
        <a:xfrm>
          <a:off x="0" y="0"/>
          <a:ext cx="0" cy="0"/>
          <a:chOff x="0" y="0"/>
          <a:chExt cx="0" cy="0"/>
        </a:xfrm>
      </p:grpSpPr>
      <p:sp>
        <p:nvSpPr>
          <p:cNvPr id="947" name="Shape 947"/>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8" name="Shape 94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9" name="Shape 949"/>
          <p:cNvSpPr txBox="1">
            <a:spLocks noGrp="1"/>
          </p:cNvSpPr>
          <p:nvPr>
            <p:ph type="body" idx="1"/>
          </p:nvPr>
        </p:nvSpPr>
        <p:spPr>
          <a:xfrm>
            <a:off x="4683120" y="5646677"/>
            <a:ext cx="40038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Shape 950"/>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1" name="Shape 951"/>
          <p:cNvSpPr txBox="1">
            <a:spLocks noGrp="1"/>
          </p:cNvSpPr>
          <p:nvPr>
            <p:ph type="body" idx="4"/>
          </p:nvPr>
        </p:nvSpPr>
        <p:spPr>
          <a:xfrm>
            <a:off x="304800" y="5646677"/>
            <a:ext cx="42258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Shape 95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3" name="Shape 95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4"/>
        <p:cNvGrpSpPr/>
        <p:nvPr/>
      </p:nvGrpSpPr>
      <p:grpSpPr>
        <a:xfrm>
          <a:off x="0" y="0"/>
          <a:ext cx="0" cy="0"/>
          <a:chOff x="0" y="0"/>
          <a:chExt cx="0" cy="0"/>
        </a:xfrm>
      </p:grpSpPr>
      <p:sp>
        <p:nvSpPr>
          <p:cNvPr id="955" name="Shape 955"/>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Shape 95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Shape 95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8" name="Shape 95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9" name="Shape 95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0" name="Shape 960"/>
          <p:cNvSpPr txBox="1">
            <a:spLocks noGrp="1"/>
          </p:cNvSpPr>
          <p:nvPr>
            <p:ph type="body" idx="1"/>
          </p:nvPr>
        </p:nvSpPr>
        <p:spPr>
          <a:xfrm>
            <a:off x="4533898" y="5646677"/>
            <a:ext cx="41529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Shape 961"/>
          <p:cNvSpPr txBox="1">
            <a:spLocks noGrp="1"/>
          </p:cNvSpPr>
          <p:nvPr>
            <p:ph type="body" idx="6"/>
          </p:nvPr>
        </p:nvSpPr>
        <p:spPr>
          <a:xfrm>
            <a:off x="304800" y="5646677"/>
            <a:ext cx="41592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Shape 962"/>
          <p:cNvSpPr txBox="1">
            <a:spLocks noGrp="1"/>
          </p:cNvSpPr>
          <p:nvPr>
            <p:ph type="body" idx="7"/>
          </p:nvPr>
        </p:nvSpPr>
        <p:spPr>
          <a:xfrm>
            <a:off x="4530722" y="3354831"/>
            <a:ext cx="41562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Shape 963"/>
          <p:cNvSpPr txBox="1">
            <a:spLocks noGrp="1"/>
          </p:cNvSpPr>
          <p:nvPr>
            <p:ph type="body" idx="8"/>
          </p:nvPr>
        </p:nvSpPr>
        <p:spPr>
          <a:xfrm>
            <a:off x="304801" y="3354831"/>
            <a:ext cx="4159200" cy="479400"/>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Shape 96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65" name="Shape 96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66"/>
        <p:cNvGrpSpPr/>
        <p:nvPr/>
      </p:nvGrpSpPr>
      <p:grpSpPr>
        <a:xfrm>
          <a:off x="0" y="0"/>
          <a:ext cx="0" cy="0"/>
          <a:chOff x="0" y="0"/>
          <a:chExt cx="0" cy="0"/>
        </a:xfrm>
      </p:grpSpPr>
      <p:sp>
        <p:nvSpPr>
          <p:cNvPr id="967" name="Shape 96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8" name="Shape 96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9" name="Shape 969"/>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0" name="Shape 970"/>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1" name="Shape 97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2" name="Shape 972"/>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3" name="Shape 973"/>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4" name="Shape 974"/>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5" name="Shape 975"/>
          <p:cNvSpPr/>
          <p:nvPr/>
        </p:nvSpPr>
        <p:spPr>
          <a:xfrm>
            <a:off x="152400" y="152400"/>
            <a:ext cx="8833200" cy="6547200"/>
          </a:xfrm>
          <a:prstGeom prst="rect">
            <a:avLst/>
          </a:prstGeom>
          <a:noFill/>
          <a:ln w="9525" cap="flat" cmpd="sng">
            <a:solidFill>
              <a:srgbClr val="7A9798"/>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6" name="Shape 976"/>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77" name="Shape 97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78" name="Shape 978"/>
          <p:cNvCxnSpPr/>
          <p:nvPr/>
        </p:nvCxnSpPr>
        <p:spPr>
          <a:xfrm>
            <a:off x="152400" y="2438400"/>
            <a:ext cx="8833200" cy="0"/>
          </a:xfrm>
          <a:prstGeom prst="straightConnector1">
            <a:avLst/>
          </a:prstGeom>
          <a:noFill/>
          <a:ln w="11425" cap="flat" cmpd="sng">
            <a:solidFill>
              <a:srgbClr val="7A9798"/>
            </a:solidFill>
            <a:prstDash val="dash"/>
            <a:round/>
            <a:headEnd type="none" w="med" len="med"/>
            <a:tailEnd type="none" w="med" len="med"/>
          </a:ln>
        </p:spPr>
      </p:cxnSp>
      <p:sp>
        <p:nvSpPr>
          <p:cNvPr id="979" name="Shape 979"/>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0" name="Shape 980"/>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81" name="Shape 98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982" name="Shape 982"/>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Shape 109"/>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2" name="Shape 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Shape 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14" name="Shape 1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Shape 116"/>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Shape 1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18" name="Shape 11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Shape 119"/>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Shape 1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Shape 1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23" name="Shape 123"/>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Shape 124"/>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 name="Shape 127"/>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Shape 13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131" name="Shape 131">
            <a:hlinkClick r:id="rId2"/>
          </p:cNvPr>
          <p:cNvSpPr/>
          <p:nvPr/>
        </p:nvSpPr>
        <p:spPr>
          <a:xfrm>
            <a:off x="3542585" y="6519775"/>
            <a:ext cx="1906800" cy="175500"/>
          </a:xfrm>
          <a:prstGeom prst="rect">
            <a:avLst/>
          </a:prstGeom>
          <a:no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Shape 133"/>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 name="Shape 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3"/>
          </p:nvPr>
        </p:nvSpPr>
        <p:spPr>
          <a:xfrm>
            <a:off x="4673600" y="5646676"/>
            <a:ext cx="40131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Shape 13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Shape 13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Shape 1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Shape 2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Shape 2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Shape 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 name="Shape 2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Shape 140"/>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3" name="Shape 1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4"/>
          </p:nvPr>
        </p:nvSpPr>
        <p:spPr>
          <a:xfrm>
            <a:off x="4673600" y="5646676"/>
            <a:ext cx="40578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5"/>
          </p:nvPr>
        </p:nvSpPr>
        <p:spPr>
          <a:xfrm>
            <a:off x="4673600" y="3354830"/>
            <a:ext cx="40131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Shape 14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Shape 149"/>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1" name="Shape 151"/>
          <p:cNvSpPr txBox="1">
            <a:spLocks noGrp="1"/>
          </p:cNvSpPr>
          <p:nvPr>
            <p:ph type="body" idx="1"/>
          </p:nvPr>
        </p:nvSpPr>
        <p:spPr>
          <a:xfrm>
            <a:off x="4683119" y="5646676"/>
            <a:ext cx="40038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body" idx="4"/>
          </p:nvPr>
        </p:nvSpPr>
        <p:spPr>
          <a:xfrm>
            <a:off x="304800" y="5646676"/>
            <a:ext cx="42258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Shape 15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Shape 15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Shape 157"/>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Shape 159"/>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Shape 16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2" name="Shape 162"/>
          <p:cNvSpPr txBox="1">
            <a:spLocks noGrp="1"/>
          </p:cNvSpPr>
          <p:nvPr>
            <p:ph type="body" idx="1"/>
          </p:nvPr>
        </p:nvSpPr>
        <p:spPr>
          <a:xfrm>
            <a:off x="4533898" y="5646676"/>
            <a:ext cx="41529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body" idx="6"/>
          </p:nvPr>
        </p:nvSpPr>
        <p:spPr>
          <a:xfrm>
            <a:off x="304800" y="5646676"/>
            <a:ext cx="41592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body" idx="7"/>
          </p:nvPr>
        </p:nvSpPr>
        <p:spPr>
          <a:xfrm>
            <a:off x="4530721" y="3354830"/>
            <a:ext cx="41562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body" idx="8"/>
          </p:nvPr>
        </p:nvSpPr>
        <p:spPr>
          <a:xfrm>
            <a:off x="304801" y="3354830"/>
            <a:ext cx="4159200" cy="479400"/>
          </a:xfrm>
          <a:prstGeom prst="rect">
            <a:avLst/>
          </a:prstGeom>
          <a:solidFill>
            <a:srgbClr val="FFFFFF">
              <a:alpha val="46666"/>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Shape 1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Shape 1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Shape 172"/>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Shape 17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4" name="Shape 174"/>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Shape 175"/>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Shape 17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Shape 17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78"/>
        <p:cNvGrpSpPr/>
        <p:nvPr/>
      </p:nvGrpSpPr>
      <p:grpSpPr>
        <a:xfrm>
          <a:off x="0" y="0"/>
          <a:ext cx="0" cy="0"/>
          <a:chOff x="0" y="0"/>
          <a:chExt cx="0" cy="0"/>
        </a:xfrm>
      </p:grpSpPr>
      <p:sp>
        <p:nvSpPr>
          <p:cNvPr id="179" name="Shape 179"/>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0" name="Shape 18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1" name="Shape 181"/>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82" name="Shape 18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83" name="Shape 183"/>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84"/>
        <p:cNvGrpSpPr/>
        <p:nvPr/>
      </p:nvGrpSpPr>
      <p:grpSpPr>
        <a:xfrm>
          <a:off x="0" y="0"/>
          <a:ext cx="0" cy="0"/>
          <a:chOff x="0" y="0"/>
          <a:chExt cx="0" cy="0"/>
        </a:xfrm>
      </p:grpSpPr>
      <p:sp>
        <p:nvSpPr>
          <p:cNvPr id="185" name="Shape 185"/>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6" name="Shape 18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7" name="Shape 18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8" name="Shape 188"/>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Shape 189"/>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Shape 190"/>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91" name="Shape 191"/>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92"/>
        <p:cNvGrpSpPr/>
        <p:nvPr/>
      </p:nvGrpSpPr>
      <p:grpSpPr>
        <a:xfrm>
          <a:off x="0" y="0"/>
          <a:ext cx="0" cy="0"/>
          <a:chOff x="0" y="0"/>
          <a:chExt cx="0" cy="0"/>
        </a:xfrm>
      </p:grpSpPr>
      <p:sp>
        <p:nvSpPr>
          <p:cNvPr id="193" name="Shape 193"/>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4" name="Shape 19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5" name="Shape 1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6" name="Shape 1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Shape 1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Shape 198"/>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99" name="Shape 199"/>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00"/>
        <p:cNvGrpSpPr/>
        <p:nvPr/>
      </p:nvGrpSpPr>
      <p:grpSpPr>
        <a:xfrm>
          <a:off x="0" y="0"/>
          <a:ext cx="0" cy="0"/>
          <a:chOff x="0" y="0"/>
          <a:chExt cx="0" cy="0"/>
        </a:xfrm>
      </p:grpSpPr>
      <p:sp>
        <p:nvSpPr>
          <p:cNvPr id="201" name="Shape 201"/>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2" name="Shape 202"/>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3" name="Shape 20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4" name="Shape 20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5" name="Shape 20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6" name="Shape 20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07" name="Shape 20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0" name="Shape 210"/>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Shape 2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Shape 21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Shape 216"/>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Shape 218"/>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9" name="Shape 21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Shape 22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Shape 22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Shape 2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Shape 26"/>
          <p:cNvSpPr/>
          <p:nvPr/>
        </p:nvSpPr>
        <p:spPr>
          <a:xfrm>
            <a:off x="0" y="0"/>
            <a:ext cx="9144000" cy="6858000"/>
          </a:xfrm>
          <a:prstGeom prst="rect">
            <a:avLst/>
          </a:prstGeom>
          <a:solidFill>
            <a:srgbClr val="1C9963"/>
          </a:solid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Shape 27"/>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Shape 2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Shape 29"/>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Shape 30"/>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Shape 31"/>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2" name="Shape 32"/>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Shape 224"/>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5" name="Shape 225"/>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Shape 226"/>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Shape 227"/>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R="0" lvl="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Shape 228"/>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1" name="Shape 23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Shape 23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Shape 23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Shape 23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7" name="Shape 23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Shape 23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Shape 23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Shape 241"/>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Shape 24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3" name="Shape 24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Shape 24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Shape 245"/>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Shape 24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Shape 24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Shape 249"/>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0" name="Shape 250"/>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Shape 251"/>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Shape 252"/>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Shape 253"/>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Shape 26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Shape 264"/>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7" name="Shape 2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Shape 2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Shape 26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Shape 27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Shape 27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Shape 27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Shape 275"/>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Shape 27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Shape 27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278" name="Shape 27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Shape 28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Shape 28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Shape 282"/>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283" name="Shape 283"/>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Shape 34"/>
          <p:cNvSpPr/>
          <p:nvPr/>
        </p:nvSpPr>
        <p:spPr>
          <a:xfrm>
            <a:off x="0" y="0"/>
            <a:ext cx="9144000" cy="6858000"/>
          </a:xfrm>
          <a:prstGeom prst="rect">
            <a:avLst/>
          </a:prstGeom>
          <a:solidFill>
            <a:srgbClr val="A9B0AC"/>
          </a:solid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Shape 3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Shape 36"/>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Shape 37"/>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Shape 3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Shape 39"/>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0" name="Shape 40"/>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6" name="Shape 2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Shape 28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Shape 28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Shape 290"/>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Shape 292"/>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Shape 29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4" name="Shape 29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Shape 29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Shape 29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Shape 299"/>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Shape 300"/>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Shape 30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2" name="Shape 30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Shape 30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Shape 3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Shape 308"/>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Shape 310"/>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Shape 311"/>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Shape 312"/>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Shape 3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Shape 3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Shape 316"/>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Shape 31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Shape 31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Shape 319"/>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Shape 3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1" name="Shape 321"/>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Shape 322"/>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Shape 323"/>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Shape 324"/>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Shape 32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Shape 32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30"/>
        <p:cNvGrpSpPr/>
        <p:nvPr/>
      </p:nvGrpSpPr>
      <p:grpSpPr>
        <a:xfrm>
          <a:off x="0" y="0"/>
          <a:ext cx="0" cy="0"/>
          <a:chOff x="0" y="0"/>
          <a:chExt cx="0" cy="0"/>
        </a:xfrm>
      </p:grpSpPr>
      <p:sp>
        <p:nvSpPr>
          <p:cNvPr id="331" name="Shape 331"/>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32" name="Shape 33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3" name="Shape 33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4" name="Shape 334"/>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35" name="Shape 3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36" name="Shape 3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7"/>
        <p:cNvGrpSpPr/>
        <p:nvPr/>
      </p:nvGrpSpPr>
      <p:grpSpPr>
        <a:xfrm>
          <a:off x="0" y="0"/>
          <a:ext cx="0" cy="0"/>
          <a:chOff x="0" y="0"/>
          <a:chExt cx="0" cy="0"/>
        </a:xfrm>
      </p:grpSpPr>
      <p:sp>
        <p:nvSpPr>
          <p:cNvPr id="338" name="Shape 33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39" name="Shape 33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40" name="Shape 34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41" name="Shape 34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42" name="Shape 342"/>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43" name="Shape 343"/>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44" name="Shape 344"/>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5"/>
        <p:cNvGrpSpPr/>
        <p:nvPr/>
      </p:nvGrpSpPr>
      <p:grpSpPr>
        <a:xfrm>
          <a:off x="0" y="0"/>
          <a:ext cx="0" cy="0"/>
          <a:chOff x="0" y="0"/>
          <a:chExt cx="0" cy="0"/>
        </a:xfrm>
      </p:grpSpPr>
      <p:sp>
        <p:nvSpPr>
          <p:cNvPr id="346" name="Shape 346"/>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7" name="Shape 34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48" name="Shape 34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49" name="Shape 34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50" name="Shape 35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51" name="Shape 35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2" name="Shape 352"/>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53"/>
        <p:cNvGrpSpPr/>
        <p:nvPr/>
      </p:nvGrpSpPr>
      <p:grpSpPr>
        <a:xfrm>
          <a:off x="0" y="0"/>
          <a:ext cx="0" cy="0"/>
          <a:chOff x="0" y="0"/>
          <a:chExt cx="0" cy="0"/>
        </a:xfrm>
      </p:grpSpPr>
      <p:sp>
        <p:nvSpPr>
          <p:cNvPr id="354" name="Shape 354"/>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5" name="Shape 35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56" name="Shape 35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57" name="Shape 35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58" name="Shape 35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59" name="Shape 35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60" name="Shape 36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61"/>
        <p:cNvGrpSpPr/>
        <p:nvPr/>
      </p:nvGrpSpPr>
      <p:grpSpPr>
        <a:xfrm>
          <a:off x="0" y="0"/>
          <a:ext cx="0" cy="0"/>
          <a:chOff x="0" y="0"/>
          <a:chExt cx="0" cy="0"/>
        </a:xfrm>
      </p:grpSpPr>
      <p:sp>
        <p:nvSpPr>
          <p:cNvPr id="362" name="Shape 362"/>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3" name="Shape 36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64" name="Shape 364"/>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365" name="Shape 365"/>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366" name="Shape 366"/>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Shape 4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Shape 4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44" name="Shape 4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9" name="Shape 369"/>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0" name="Shape 37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71" name="Shape 37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2" name="Shape 372"/>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73" name="Shape 37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74" name="Shape 3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375" name="Shape 375">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76"/>
        <p:cNvGrpSpPr/>
        <p:nvPr/>
      </p:nvGrpSpPr>
      <p:grpSpPr>
        <a:xfrm>
          <a:off x="0" y="0"/>
          <a:ext cx="0" cy="0"/>
          <a:chOff x="0" y="0"/>
          <a:chExt cx="0" cy="0"/>
        </a:xfrm>
      </p:grpSpPr>
      <p:sp>
        <p:nvSpPr>
          <p:cNvPr id="377" name="Shape 377"/>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8" name="Shape 378"/>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9" name="Shape 37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80" name="Shape 38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1" name="Shape 38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82"/>
        <p:cNvGrpSpPr/>
        <p:nvPr/>
      </p:nvGrpSpPr>
      <p:grpSpPr>
        <a:xfrm>
          <a:off x="0" y="0"/>
          <a:ext cx="0" cy="0"/>
          <a:chOff x="0" y="0"/>
          <a:chExt cx="0" cy="0"/>
        </a:xfrm>
      </p:grpSpPr>
      <p:sp>
        <p:nvSpPr>
          <p:cNvPr id="383" name="Shape 38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4" name="Shape 384"/>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85" name="Shape 385"/>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86" name="Shape 38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R="0" lvl="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87" name="Shape 387"/>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0" name="Shape 3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1" name="Shape 39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92" name="Shape 39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393"/>
        <p:cNvGrpSpPr/>
        <p:nvPr/>
      </p:nvGrpSpPr>
      <p:grpSpPr>
        <a:xfrm>
          <a:off x="0" y="0"/>
          <a:ext cx="0" cy="0"/>
          <a:chOff x="0" y="0"/>
          <a:chExt cx="0" cy="0"/>
        </a:xfrm>
      </p:grpSpPr>
      <p:sp>
        <p:nvSpPr>
          <p:cNvPr id="394" name="Shape 39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5" name="Shape 39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6" name="Shape 39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7" name="Shape 39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98" name="Shape 39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399"/>
        <p:cNvGrpSpPr/>
        <p:nvPr/>
      </p:nvGrpSpPr>
      <p:grpSpPr>
        <a:xfrm>
          <a:off x="0" y="0"/>
          <a:ext cx="0" cy="0"/>
          <a:chOff x="0" y="0"/>
          <a:chExt cx="0" cy="0"/>
        </a:xfrm>
      </p:grpSpPr>
      <p:sp>
        <p:nvSpPr>
          <p:cNvPr id="400" name="Shape 400"/>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1" name="Shape 401"/>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2" name="Shape 40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03" name="Shape 40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404" name="Shape 40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405"/>
        <p:cNvGrpSpPr/>
        <p:nvPr/>
      </p:nvGrpSpPr>
      <p:grpSpPr>
        <a:xfrm>
          <a:off x="0" y="0"/>
          <a:ext cx="0" cy="0"/>
          <a:chOff x="0" y="0"/>
          <a:chExt cx="0" cy="0"/>
        </a:xfrm>
      </p:grpSpPr>
      <p:sp>
        <p:nvSpPr>
          <p:cNvPr id="406" name="Shape 40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407" name="Shape 40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408" name="Shape 408"/>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9" name="Shape 409"/>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0" name="Shape 41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1" name="Shape 411"/>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2" name="Shape 412"/>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3" name="Shape 413"/>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4" name="Shape 414"/>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5" name="Shape 415"/>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6" name="Shape 41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7" name="Shape 41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8" name="Shape 418"/>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9" name="Shape 419"/>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0" name="Shape 42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21" name="Shape 42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22"/>
        <p:cNvGrpSpPr/>
        <p:nvPr/>
      </p:nvGrpSpPr>
      <p:grpSpPr>
        <a:xfrm>
          <a:off x="0" y="0"/>
          <a:ext cx="0" cy="0"/>
          <a:chOff x="0" y="0"/>
          <a:chExt cx="0" cy="0"/>
        </a:xfrm>
      </p:grpSpPr>
      <p:sp>
        <p:nvSpPr>
          <p:cNvPr id="423" name="Shape 423"/>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6" name="Shape 4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27" name="Shape 4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428" name="Shape 42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29"/>
        <p:cNvGrpSpPr/>
        <p:nvPr/>
      </p:nvGrpSpPr>
      <p:grpSpPr>
        <a:xfrm>
          <a:off x="0" y="0"/>
          <a:ext cx="0" cy="0"/>
          <a:chOff x="0" y="0"/>
          <a:chExt cx="0" cy="0"/>
        </a:xfrm>
      </p:grpSpPr>
      <p:sp>
        <p:nvSpPr>
          <p:cNvPr id="430" name="Shape 4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1" name="Shape 43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432" name="Shape 43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Shape 4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Shape 4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49" name="Shape 4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33"/>
        <p:cNvGrpSpPr/>
        <p:nvPr/>
      </p:nvGrpSpPr>
      <p:grpSpPr>
        <a:xfrm>
          <a:off x="0" y="0"/>
          <a:ext cx="0" cy="0"/>
          <a:chOff x="0" y="0"/>
          <a:chExt cx="0" cy="0"/>
        </a:xfrm>
      </p:grpSpPr>
      <p:sp>
        <p:nvSpPr>
          <p:cNvPr id="434" name="Shape 43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5" name="Shape 4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436" name="Shape 436"/>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437" name="Shape 437"/>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38"/>
        <p:cNvGrpSpPr/>
        <p:nvPr/>
      </p:nvGrpSpPr>
      <p:grpSpPr>
        <a:xfrm>
          <a:off x="0" y="0"/>
          <a:ext cx="0" cy="0"/>
          <a:chOff x="0" y="0"/>
          <a:chExt cx="0" cy="0"/>
        </a:xfrm>
      </p:grpSpPr>
      <p:sp>
        <p:nvSpPr>
          <p:cNvPr id="439" name="Shape 4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40" name="Shape 4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441" name="Shape 4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442" name="Shape 44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5" name="Shape 445"/>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6" name="Shape 44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7" name="Shape 44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48" name="Shape 44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449" name="Shape 449">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50"/>
        <p:cNvGrpSpPr/>
        <p:nvPr/>
      </p:nvGrpSpPr>
      <p:grpSpPr>
        <a:xfrm>
          <a:off x="0" y="0"/>
          <a:ext cx="0" cy="0"/>
          <a:chOff x="0" y="0"/>
          <a:chExt cx="0" cy="0"/>
        </a:xfrm>
      </p:grpSpPr>
      <p:sp>
        <p:nvSpPr>
          <p:cNvPr id="451" name="Shape 451"/>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2" name="Shape 45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3" name="Shape 45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4" name="Shape 454"/>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5" name="Shape 45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56" name="Shape 45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7"/>
        <p:cNvGrpSpPr/>
        <p:nvPr/>
      </p:nvGrpSpPr>
      <p:grpSpPr>
        <a:xfrm>
          <a:off x="0" y="0"/>
          <a:ext cx="0" cy="0"/>
          <a:chOff x="0" y="0"/>
          <a:chExt cx="0" cy="0"/>
        </a:xfrm>
      </p:grpSpPr>
      <p:sp>
        <p:nvSpPr>
          <p:cNvPr id="458" name="Shape 45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9" name="Shape 459"/>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0" name="Shape 46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1" name="Shape 46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2" name="Shape 462"/>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3" name="Shape 463"/>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Shape 46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5" name="Shape 46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6"/>
        <p:cNvGrpSpPr/>
        <p:nvPr/>
      </p:nvGrpSpPr>
      <p:grpSpPr>
        <a:xfrm>
          <a:off x="0" y="0"/>
          <a:ext cx="0" cy="0"/>
          <a:chOff x="0" y="0"/>
          <a:chExt cx="0" cy="0"/>
        </a:xfrm>
      </p:grpSpPr>
      <p:sp>
        <p:nvSpPr>
          <p:cNvPr id="467" name="Shape 467"/>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8" name="Shape 46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9" name="Shape 469"/>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0" name="Shape 470"/>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Shape 471"/>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2" name="Shape 47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3" name="Shape 47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74"/>
        <p:cNvGrpSpPr/>
        <p:nvPr/>
      </p:nvGrpSpPr>
      <p:grpSpPr>
        <a:xfrm>
          <a:off x="0" y="0"/>
          <a:ext cx="0" cy="0"/>
          <a:chOff x="0" y="0"/>
          <a:chExt cx="0" cy="0"/>
        </a:xfrm>
      </p:grpSpPr>
      <p:sp>
        <p:nvSpPr>
          <p:cNvPr id="475" name="Shape 475"/>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6" name="Shape 47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7" name="Shape 47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8" name="Shape 47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9" name="Shape 47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0" name="Shape 480"/>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1" name="Shape 481"/>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2" name="Shape 482"/>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3" name="Shape 483"/>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4" name="Shape 48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5" name="Shape 4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486"/>
        <p:cNvGrpSpPr/>
        <p:nvPr/>
      </p:nvGrpSpPr>
      <p:grpSpPr>
        <a:xfrm>
          <a:off x="0" y="0"/>
          <a:ext cx="0" cy="0"/>
          <a:chOff x="0" y="0"/>
          <a:chExt cx="0" cy="0"/>
        </a:xfrm>
      </p:grpSpPr>
      <p:sp>
        <p:nvSpPr>
          <p:cNvPr id="487" name="Shape 48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488" name="Shape 48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489" name="Shape 489"/>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490" name="Shape 490"/>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491" name="Shape 4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492" name="Shape 492"/>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493" name="Shape 493"/>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494" name="Shape 494"/>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495" name="Shape 495"/>
          <p:cNvSpPr/>
          <p:nvPr/>
        </p:nvSpPr>
        <p:spPr>
          <a:xfrm>
            <a:off x="152400" y="152400"/>
            <a:ext cx="8833200" cy="6547200"/>
          </a:xfrm>
          <a:prstGeom prst="rect">
            <a:avLst/>
          </a:prstGeom>
          <a:noFill/>
          <a:ln w="9525" cap="flat" cmpd="sng">
            <a:solidFill>
              <a:srgbClr val="7A9798"/>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496" name="Shape 496"/>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497" name="Shape 49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498" name="Shape 498"/>
          <p:cNvCxnSpPr/>
          <p:nvPr/>
        </p:nvCxnSpPr>
        <p:spPr>
          <a:xfrm>
            <a:off x="152400" y="2438400"/>
            <a:ext cx="8833200" cy="0"/>
          </a:xfrm>
          <a:prstGeom prst="straightConnector1">
            <a:avLst/>
          </a:prstGeom>
          <a:noFill/>
          <a:ln w="11425" cap="flat" cmpd="sng">
            <a:solidFill>
              <a:srgbClr val="7A9798"/>
            </a:solidFill>
            <a:prstDash val="dash"/>
            <a:round/>
            <a:headEnd type="none" w="med" len="med"/>
            <a:tailEnd type="none" w="med" len="med"/>
          </a:ln>
        </p:spPr>
      </p:cxnSp>
      <p:sp>
        <p:nvSpPr>
          <p:cNvPr id="499" name="Shape 499"/>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00" name="Shape 500"/>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01" name="Shape 50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spcBef>
                <a:spcPts val="0"/>
              </a:spcBef>
              <a:spcAft>
                <a:spcPts val="0"/>
              </a:spcAft>
              <a:buNone/>
            </a:pPr>
            <a:fld id="{00000000-1234-1234-1234-123412341234}" type="slidenum">
              <a:rPr lang="en-US"/>
              <a:t>‹#›</a:t>
            </a:fld>
            <a:endParaRPr/>
          </a:p>
        </p:txBody>
      </p:sp>
      <p:sp>
        <p:nvSpPr>
          <p:cNvPr id="502" name="Shape 502"/>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506"/>
        <p:cNvGrpSpPr/>
        <p:nvPr/>
      </p:nvGrpSpPr>
      <p:grpSpPr>
        <a:xfrm>
          <a:off x="0" y="0"/>
          <a:ext cx="0" cy="0"/>
          <a:chOff x="0" y="0"/>
          <a:chExt cx="0" cy="0"/>
        </a:xfrm>
      </p:grpSpPr>
      <p:sp>
        <p:nvSpPr>
          <p:cNvPr id="507" name="Shape 507"/>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08" name="Shape 508"/>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9" name="Shape 50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0" name="Shape 510"/>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1" name="Shape 51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512" name="Shape 51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13"/>
        <p:cNvGrpSpPr/>
        <p:nvPr/>
      </p:nvGrpSpPr>
      <p:grpSpPr>
        <a:xfrm>
          <a:off x="0" y="0"/>
          <a:ext cx="0" cy="0"/>
          <a:chOff x="0" y="0"/>
          <a:chExt cx="0" cy="0"/>
        </a:xfrm>
      </p:grpSpPr>
      <p:sp>
        <p:nvSpPr>
          <p:cNvPr id="514" name="Shape 514"/>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5" name="Shape 51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6" name="Shape 51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7" name="Shape 5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8" name="Shape 5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19" name="Shape 51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20" name="Shape 52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Shape 51"/>
          <p:cNvSpPr/>
          <p:nvPr/>
        </p:nvSpPr>
        <p:spPr>
          <a:xfrm>
            <a:off x="0" y="0"/>
            <a:ext cx="9144000" cy="6858000"/>
          </a:xfrm>
          <a:prstGeom prst="rect">
            <a:avLst/>
          </a:prstGeom>
          <a:solidFill>
            <a:srgbClr val="464646"/>
          </a:solid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Shape 52"/>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Shape 53"/>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Shape 5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Shape 5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Shape 56"/>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7" name="Shape 57"/>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21"/>
        <p:cNvGrpSpPr/>
        <p:nvPr/>
      </p:nvGrpSpPr>
      <p:grpSpPr>
        <a:xfrm>
          <a:off x="0" y="0"/>
          <a:ext cx="0" cy="0"/>
          <a:chOff x="0" y="0"/>
          <a:chExt cx="0" cy="0"/>
        </a:xfrm>
      </p:grpSpPr>
      <p:sp>
        <p:nvSpPr>
          <p:cNvPr id="522" name="Shape 522"/>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3" name="Shape 52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4" name="Shape 52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5" name="Shape 52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6" name="Shape 5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27" name="Shape 5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28" name="Shape 5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29"/>
        <p:cNvGrpSpPr/>
        <p:nvPr/>
      </p:nvGrpSpPr>
      <p:grpSpPr>
        <a:xfrm>
          <a:off x="0" y="0"/>
          <a:ext cx="0" cy="0"/>
          <a:chOff x="0" y="0"/>
          <a:chExt cx="0" cy="0"/>
        </a:xfrm>
      </p:grpSpPr>
      <p:sp>
        <p:nvSpPr>
          <p:cNvPr id="530" name="Shape 530"/>
          <p:cNvSpPr/>
          <p:nvPr/>
        </p:nvSpPr>
        <p:spPr>
          <a:xfrm>
            <a:off x="0" y="0"/>
            <a:ext cx="9144000" cy="6858000"/>
          </a:xfrm>
          <a:prstGeom prst="rect">
            <a:avLst/>
          </a:prstGeom>
          <a:solidFill>
            <a:srgbClr val="464646"/>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1" name="Shape 53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2" name="Shape 532"/>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3" name="Shape 53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4" name="Shape 53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5" name="Shape 53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6" name="Shape 53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37"/>
        <p:cNvGrpSpPr/>
        <p:nvPr/>
      </p:nvGrpSpPr>
      <p:grpSpPr>
        <a:xfrm>
          <a:off x="0" y="0"/>
          <a:ext cx="0" cy="0"/>
          <a:chOff x="0" y="0"/>
          <a:chExt cx="0" cy="0"/>
        </a:xfrm>
      </p:grpSpPr>
      <p:sp>
        <p:nvSpPr>
          <p:cNvPr id="538" name="Shape 538"/>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9" name="Shape 53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40" name="Shape 54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541" name="Shape 541"/>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42" name="Shape 542"/>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3"/>
        <p:cNvGrpSpPr/>
        <p:nvPr/>
      </p:nvGrpSpPr>
      <p:grpSpPr>
        <a:xfrm>
          <a:off x="0" y="0"/>
          <a:ext cx="0" cy="0"/>
          <a:chOff x="0" y="0"/>
          <a:chExt cx="0" cy="0"/>
        </a:xfrm>
      </p:grpSpPr>
      <p:sp>
        <p:nvSpPr>
          <p:cNvPr id="544" name="Shape 54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5" name="Shape 545"/>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6" name="Shape 546"/>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7" name="Shape 547"/>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8" name="Shape 54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9" name="Shape 54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0" name="Shape 55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551" name="Shape 551">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52"/>
        <p:cNvGrpSpPr/>
        <p:nvPr/>
      </p:nvGrpSpPr>
      <p:grpSpPr>
        <a:xfrm>
          <a:off x="0" y="0"/>
          <a:ext cx="0" cy="0"/>
          <a:chOff x="0" y="0"/>
          <a:chExt cx="0" cy="0"/>
        </a:xfrm>
      </p:grpSpPr>
      <p:sp>
        <p:nvSpPr>
          <p:cNvPr id="553" name="Shape 553"/>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4" name="Shape 554"/>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55" name="Shape 55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56" name="Shape 556"/>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57" name="Shape 557"/>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58"/>
        <p:cNvGrpSpPr/>
        <p:nvPr/>
      </p:nvGrpSpPr>
      <p:grpSpPr>
        <a:xfrm>
          <a:off x="0" y="0"/>
          <a:ext cx="0" cy="0"/>
          <a:chOff x="0" y="0"/>
          <a:chExt cx="0" cy="0"/>
        </a:xfrm>
      </p:grpSpPr>
      <p:sp>
        <p:nvSpPr>
          <p:cNvPr id="559" name="Shape 559"/>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0" name="Shape 560"/>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61" name="Shape 561"/>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62" name="Shape 56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R="0" lvl="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3" name="Shape 56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64"/>
        <p:cNvGrpSpPr/>
        <p:nvPr/>
      </p:nvGrpSpPr>
      <p:grpSpPr>
        <a:xfrm>
          <a:off x="0" y="0"/>
          <a:ext cx="0" cy="0"/>
          <a:chOff x="0" y="0"/>
          <a:chExt cx="0" cy="0"/>
        </a:xfrm>
      </p:grpSpPr>
      <p:sp>
        <p:nvSpPr>
          <p:cNvPr id="565" name="Shape 56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6" name="Shape 56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67" name="Shape 56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568" name="Shape 56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69"/>
        <p:cNvGrpSpPr/>
        <p:nvPr/>
      </p:nvGrpSpPr>
      <p:grpSpPr>
        <a:xfrm>
          <a:off x="0" y="0"/>
          <a:ext cx="0" cy="0"/>
          <a:chOff x="0" y="0"/>
          <a:chExt cx="0" cy="0"/>
        </a:xfrm>
      </p:grpSpPr>
      <p:sp>
        <p:nvSpPr>
          <p:cNvPr id="570" name="Shape 570"/>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1" name="Shape 57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2" name="Shape 57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3" name="Shape 57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574" name="Shape 57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75"/>
        <p:cNvGrpSpPr/>
        <p:nvPr/>
      </p:nvGrpSpPr>
      <p:grpSpPr>
        <a:xfrm>
          <a:off x="0" y="0"/>
          <a:ext cx="0" cy="0"/>
          <a:chOff x="0" y="0"/>
          <a:chExt cx="0" cy="0"/>
        </a:xfrm>
      </p:grpSpPr>
      <p:sp>
        <p:nvSpPr>
          <p:cNvPr id="576" name="Shape 57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7" name="Shape 5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8" name="Shape 5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9" name="Shape 5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580" name="Shape 5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81"/>
        <p:cNvGrpSpPr/>
        <p:nvPr/>
      </p:nvGrpSpPr>
      <p:grpSpPr>
        <a:xfrm>
          <a:off x="0" y="0"/>
          <a:ext cx="0" cy="0"/>
          <a:chOff x="0" y="0"/>
          <a:chExt cx="0" cy="0"/>
        </a:xfrm>
      </p:grpSpPr>
      <p:sp>
        <p:nvSpPr>
          <p:cNvPr id="582" name="Shape 5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583" name="Shape 5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584" name="Shape 58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5" name="Shape 585"/>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6" name="Shape 58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7" name="Shape 58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8" name="Shape 588"/>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9" name="Shape 589"/>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0" name="Shape 59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1" name="Shape 591"/>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2" name="Shape 592"/>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3" name="Shape 593"/>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4" name="Shape 594"/>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5" name="Shape 595"/>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6" name="Shape 59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97" name="Shape 59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Shape 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Shape 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66" name="Shape 66">
            <a:hlinkClick r:id="rId2"/>
          </p:cNvPr>
          <p:cNvSpPr/>
          <p:nvPr/>
        </p:nvSpPr>
        <p:spPr>
          <a:xfrm>
            <a:off x="3542585" y="6519775"/>
            <a:ext cx="1906800" cy="175500"/>
          </a:xfrm>
          <a:prstGeom prst="rect">
            <a:avLst/>
          </a:prstGeom>
          <a:noFill/>
          <a:ln>
            <a:noFill/>
          </a:ln>
          <a:effectLst>
            <a:outerShdw blurRad="39999" dist="23000" dir="5400000" rotWithShape="0">
              <a:srgbClr val="000000">
                <a:alpha val="3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98"/>
        <p:cNvGrpSpPr/>
        <p:nvPr/>
      </p:nvGrpSpPr>
      <p:grpSpPr>
        <a:xfrm>
          <a:off x="0" y="0"/>
          <a:ext cx="0" cy="0"/>
          <a:chOff x="0" y="0"/>
          <a:chExt cx="0" cy="0"/>
        </a:xfrm>
      </p:grpSpPr>
      <p:sp>
        <p:nvSpPr>
          <p:cNvPr id="599" name="Shape 599"/>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0"/>
        <p:cNvGrpSpPr/>
        <p:nvPr/>
      </p:nvGrpSpPr>
      <p:grpSpPr>
        <a:xfrm>
          <a:off x="0" y="0"/>
          <a:ext cx="0" cy="0"/>
          <a:chOff x="0" y="0"/>
          <a:chExt cx="0" cy="0"/>
        </a:xfrm>
      </p:grpSpPr>
      <p:sp>
        <p:nvSpPr>
          <p:cNvPr id="601" name="Shape 601"/>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2" name="Shape 60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3" name="Shape 60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604" name="Shape 60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605"/>
        <p:cNvGrpSpPr/>
        <p:nvPr/>
      </p:nvGrpSpPr>
      <p:grpSpPr>
        <a:xfrm>
          <a:off x="0" y="0"/>
          <a:ext cx="0" cy="0"/>
          <a:chOff x="0" y="0"/>
          <a:chExt cx="0" cy="0"/>
        </a:xfrm>
      </p:grpSpPr>
      <p:sp>
        <p:nvSpPr>
          <p:cNvPr id="606" name="Shape 60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7" name="Shape 60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608" name="Shape 60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609"/>
        <p:cNvGrpSpPr/>
        <p:nvPr/>
      </p:nvGrpSpPr>
      <p:grpSpPr>
        <a:xfrm>
          <a:off x="0" y="0"/>
          <a:ext cx="0" cy="0"/>
          <a:chOff x="0" y="0"/>
          <a:chExt cx="0" cy="0"/>
        </a:xfrm>
      </p:grpSpPr>
      <p:sp>
        <p:nvSpPr>
          <p:cNvPr id="610" name="Shape 61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1" name="Shape 61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612" name="Shape 612"/>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613" name="Shape 613"/>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614"/>
        <p:cNvGrpSpPr/>
        <p:nvPr/>
      </p:nvGrpSpPr>
      <p:grpSpPr>
        <a:xfrm>
          <a:off x="0" y="0"/>
          <a:ext cx="0" cy="0"/>
          <a:chOff x="0" y="0"/>
          <a:chExt cx="0" cy="0"/>
        </a:xfrm>
      </p:grpSpPr>
      <p:sp>
        <p:nvSpPr>
          <p:cNvPr id="615" name="Shape 61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6" name="Shape 6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617" name="Shape 617"/>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618" name="Shape 6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1" name="Shape 621"/>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2" name="Shape 62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3" name="Shape 62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4" name="Shape 6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625" name="Shape 625">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626"/>
        <p:cNvGrpSpPr/>
        <p:nvPr/>
      </p:nvGrpSpPr>
      <p:grpSpPr>
        <a:xfrm>
          <a:off x="0" y="0"/>
          <a:ext cx="0" cy="0"/>
          <a:chOff x="0" y="0"/>
          <a:chExt cx="0" cy="0"/>
        </a:xfrm>
      </p:grpSpPr>
      <p:sp>
        <p:nvSpPr>
          <p:cNvPr id="627" name="Shape 62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8" name="Shape 62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9" name="Shape 629"/>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0" name="Shape 630"/>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1" name="Shape 63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2" name="Shape 6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33"/>
        <p:cNvGrpSpPr/>
        <p:nvPr/>
      </p:nvGrpSpPr>
      <p:grpSpPr>
        <a:xfrm>
          <a:off x="0" y="0"/>
          <a:ext cx="0" cy="0"/>
          <a:chOff x="0" y="0"/>
          <a:chExt cx="0" cy="0"/>
        </a:xfrm>
      </p:grpSpPr>
      <p:sp>
        <p:nvSpPr>
          <p:cNvPr id="634" name="Shape 63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5" name="Shape 63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6" name="Shape 63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7" name="Shape 63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8" name="Shape 638"/>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9" name="Shape 639"/>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0" name="Shape 64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1" name="Shape 6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42"/>
        <p:cNvGrpSpPr/>
        <p:nvPr/>
      </p:nvGrpSpPr>
      <p:grpSpPr>
        <a:xfrm>
          <a:off x="0" y="0"/>
          <a:ext cx="0" cy="0"/>
          <a:chOff x="0" y="0"/>
          <a:chExt cx="0" cy="0"/>
        </a:xfrm>
      </p:grpSpPr>
      <p:sp>
        <p:nvSpPr>
          <p:cNvPr id="643" name="Shape 643"/>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4" name="Shape 6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5" name="Shape 645"/>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6" name="Shape 64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7" name="Shape 647"/>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8" name="Shape 64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9" name="Shape 64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50"/>
        <p:cNvGrpSpPr/>
        <p:nvPr/>
      </p:nvGrpSpPr>
      <p:grpSpPr>
        <a:xfrm>
          <a:off x="0" y="0"/>
          <a:ext cx="0" cy="0"/>
          <a:chOff x="0" y="0"/>
          <a:chExt cx="0" cy="0"/>
        </a:xfrm>
      </p:grpSpPr>
      <p:sp>
        <p:nvSpPr>
          <p:cNvPr id="651" name="Shape 651"/>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2" name="Shape 652"/>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3" name="Shape 65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4" name="Shape 65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R="0" lvl="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R="0" lvl="2"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R="0" lvl="3"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R="0" lvl="4"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5" name="Shape 65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6" name="Shape 656"/>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7" name="Shape 657"/>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8" name="Shape 658"/>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9" name="Shape 659"/>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0" name="Shape 66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1" name="Shape 66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Shape 68"/>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Shape 6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Shape 7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Shape 7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Shape 7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62"/>
        <p:cNvGrpSpPr/>
        <p:nvPr/>
      </p:nvGrpSpPr>
      <p:grpSpPr>
        <a:xfrm>
          <a:off x="0" y="0"/>
          <a:ext cx="0" cy="0"/>
          <a:chOff x="0" y="0"/>
          <a:chExt cx="0" cy="0"/>
        </a:xfrm>
      </p:grpSpPr>
      <p:sp>
        <p:nvSpPr>
          <p:cNvPr id="663" name="Shape 663"/>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4" name="Shape 664"/>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5" name="Shape 665"/>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6" name="Shape 666"/>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7" name="Shape 66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8" name="Shape 66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69" name="Shape 669"/>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70" name="Shape 670"/>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1" name="Shape 671"/>
          <p:cNvSpPr/>
          <p:nvPr/>
        </p:nvSpPr>
        <p:spPr>
          <a:xfrm>
            <a:off x="152400" y="152400"/>
            <a:ext cx="8833200" cy="6547200"/>
          </a:xfrm>
          <a:prstGeom prst="rect">
            <a:avLst/>
          </a:prstGeom>
          <a:noFill/>
          <a:ln w="9525" cap="flat" cmpd="sng">
            <a:solidFill>
              <a:srgbClr val="7A9798"/>
            </a:solidFill>
            <a:prstDash val="solid"/>
            <a:miter lim="8000"/>
            <a:headEnd type="none" w="med" len="med"/>
            <a:tailEnd type="none" w="med" len="med"/>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72" name="Shape 672"/>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73" name="Shape 673"/>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74" name="Shape 674"/>
          <p:cNvCxnSpPr/>
          <p:nvPr/>
        </p:nvCxnSpPr>
        <p:spPr>
          <a:xfrm>
            <a:off x="152400" y="2438400"/>
            <a:ext cx="8833200" cy="0"/>
          </a:xfrm>
          <a:prstGeom prst="straightConnector1">
            <a:avLst/>
          </a:prstGeom>
          <a:noFill/>
          <a:ln w="11425" cap="flat" cmpd="sng">
            <a:solidFill>
              <a:srgbClr val="7A9798"/>
            </a:solidFill>
            <a:prstDash val="dash"/>
            <a:round/>
            <a:headEnd type="none" w="med" len="med"/>
            <a:tailEnd type="none" w="med" len="med"/>
          </a:ln>
        </p:spPr>
      </p:cxnSp>
      <p:sp>
        <p:nvSpPr>
          <p:cNvPr id="675" name="Shape 675"/>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6" name="Shape 676"/>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7" name="Shape 67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spcBef>
                <a:spcPts val="0"/>
              </a:spcBef>
              <a:spcAft>
                <a:spcPts val="0"/>
              </a:spcAft>
              <a:buNone/>
            </a:pPr>
            <a:fld id="{00000000-1234-1234-1234-123412341234}" type="slidenum">
              <a:rPr lang="en-US"/>
              <a:t>‹#›</a:t>
            </a:fld>
            <a:endParaRPr/>
          </a:p>
        </p:txBody>
      </p:sp>
      <p:sp>
        <p:nvSpPr>
          <p:cNvPr id="678" name="Shape 67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82"/>
        <p:cNvGrpSpPr/>
        <p:nvPr/>
      </p:nvGrpSpPr>
      <p:grpSpPr>
        <a:xfrm>
          <a:off x="0" y="0"/>
          <a:ext cx="0" cy="0"/>
          <a:chOff x="0" y="0"/>
          <a:chExt cx="0" cy="0"/>
        </a:xfrm>
      </p:grpSpPr>
      <p:sp>
        <p:nvSpPr>
          <p:cNvPr id="683" name="Shape 68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4" name="Shape 68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5" name="Shape 68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6" name="Shape 686"/>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7" name="Shape 68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688" name="Shape 688"/>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1" name="Shape 691"/>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2" name="Shape 692"/>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3" name="Shape 69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4" name="Shape 69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695" name="Shape 695">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96"/>
        <p:cNvGrpSpPr/>
        <p:nvPr/>
      </p:nvGrpSpPr>
      <p:grpSpPr>
        <a:xfrm>
          <a:off x="0" y="0"/>
          <a:ext cx="0" cy="0"/>
          <a:chOff x="0" y="0"/>
          <a:chExt cx="0" cy="0"/>
        </a:xfrm>
      </p:grpSpPr>
      <p:sp>
        <p:nvSpPr>
          <p:cNvPr id="697" name="Shape 697"/>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8" name="Shape 698"/>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99" name="Shape 699"/>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00" name="Shape 70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701" name="Shape 701"/>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702"/>
        <p:cNvGrpSpPr/>
        <p:nvPr/>
      </p:nvGrpSpPr>
      <p:grpSpPr>
        <a:xfrm>
          <a:off x="0" y="0"/>
          <a:ext cx="0" cy="0"/>
          <a:chOff x="0" y="0"/>
          <a:chExt cx="0" cy="0"/>
        </a:xfrm>
      </p:grpSpPr>
      <p:sp>
        <p:nvSpPr>
          <p:cNvPr id="703" name="Shape 703"/>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4" name="Shape 70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05" name="Shape 70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06" name="Shape 70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07" name="Shape 70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08" name="Shape 708"/>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09" name="Shape 709"/>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710"/>
        <p:cNvGrpSpPr/>
        <p:nvPr/>
      </p:nvGrpSpPr>
      <p:grpSpPr>
        <a:xfrm>
          <a:off x="0" y="0"/>
          <a:ext cx="0" cy="0"/>
          <a:chOff x="0" y="0"/>
          <a:chExt cx="0" cy="0"/>
        </a:xfrm>
      </p:grpSpPr>
      <p:sp>
        <p:nvSpPr>
          <p:cNvPr id="711" name="Shape 71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2" name="Shape 71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13" name="Shape 713"/>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4" name="Shape 714"/>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15" name="Shape 715"/>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16"/>
        <p:cNvGrpSpPr/>
        <p:nvPr/>
      </p:nvGrpSpPr>
      <p:grpSpPr>
        <a:xfrm>
          <a:off x="0" y="0"/>
          <a:ext cx="0" cy="0"/>
          <a:chOff x="0" y="0"/>
          <a:chExt cx="0" cy="0"/>
        </a:xfrm>
      </p:grpSpPr>
      <p:sp>
        <p:nvSpPr>
          <p:cNvPr id="717" name="Shape 717"/>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8" name="Shape 718"/>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R="0" lvl="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R="0" lvl="1"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R="0" lvl="2"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19" name="Shape 719"/>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0" name="Shape 72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R="0" lvl="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R="0" lvl="1"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R="0" lvl="2"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R="0" lvl="3"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R="0" lvl="4"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1" name="Shape 721"/>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22"/>
        <p:cNvGrpSpPr/>
        <p:nvPr/>
      </p:nvGrpSpPr>
      <p:grpSpPr>
        <a:xfrm>
          <a:off x="0" y="0"/>
          <a:ext cx="0" cy="0"/>
          <a:chOff x="0" y="0"/>
          <a:chExt cx="0" cy="0"/>
        </a:xfrm>
      </p:grpSpPr>
      <p:sp>
        <p:nvSpPr>
          <p:cNvPr id="723" name="Shape 723"/>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4" name="Shape 72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25" name="Shape 72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26" name="Shape 72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27" name="Shape 72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28" name="Shape 728"/>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29" name="Shape 729"/>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30"/>
        <p:cNvGrpSpPr/>
        <p:nvPr/>
      </p:nvGrpSpPr>
      <p:grpSpPr>
        <a:xfrm>
          <a:off x="0" y="0"/>
          <a:ext cx="0" cy="0"/>
          <a:chOff x="0" y="0"/>
          <a:chExt cx="0" cy="0"/>
        </a:xfrm>
      </p:grpSpPr>
      <p:sp>
        <p:nvSpPr>
          <p:cNvPr id="731" name="Shape 731"/>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2" name="Shape 732"/>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33" name="Shape 733"/>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34" name="Shape 73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35" name="Shape 73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736" name="Shape 73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37" name="Shape 737"/>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38"/>
        <p:cNvGrpSpPr/>
        <p:nvPr/>
      </p:nvGrpSpPr>
      <p:grpSpPr>
        <a:xfrm>
          <a:off x="0" y="0"/>
          <a:ext cx="0" cy="0"/>
          <a:chOff x="0" y="0"/>
          <a:chExt cx="0" cy="0"/>
        </a:xfrm>
      </p:grpSpPr>
      <p:sp>
        <p:nvSpPr>
          <p:cNvPr id="739" name="Shape 73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0" name="Shape 74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1" name="Shape 74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42" name="Shape 742"/>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3.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theme" Target="../theme/theme4.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theme" Target="../theme/theme5.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theme" Target="../theme/theme6.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0" name="Shape 170"/>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9" name="Shape 32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5" name="Shape 50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1" name="Shape 68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5"/>
        <p:cNvGrpSpPr/>
        <p:nvPr/>
      </p:nvGrpSpPr>
      <p:grpSpPr>
        <a:xfrm>
          <a:off x="0" y="0"/>
          <a:ext cx="0" cy="0"/>
          <a:chOff x="0" y="0"/>
          <a:chExt cx="0" cy="0"/>
        </a:xfrm>
      </p:grpSpPr>
      <p:sp>
        <p:nvSpPr>
          <p:cNvPr id="816" name="Shape 81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17" name="Shape 817"/>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91.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hyperlink" Target="mailto:jfann@studentsachieve.net"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http://www.achievethecore.org" TargetMode="External"/><Relationship Id="rId5" Type="http://schemas.openxmlformats.org/officeDocument/2006/relationships/hyperlink" Target="http://www.achievethecore.org/ca-signup" TargetMode="External"/><Relationship Id="rId4" Type="http://schemas.openxmlformats.org/officeDocument/2006/relationships/hyperlink" Target="mailto:jfunderburk@studentsachieven.ne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9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91.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91.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9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8" Type="http://schemas.openxmlformats.org/officeDocument/2006/relationships/hyperlink" Target="https://achievethecore.org/aligned/putting-the-math-practices-into-practice/" TargetMode="External"/><Relationship Id="rId3" Type="http://schemas.openxmlformats.org/officeDocument/2006/relationships/hyperlink" Target="http://blog.mrmeyer.com/2011/the-three-acts-of-a-mathematical-story/" TargetMode="External"/><Relationship Id="rId7" Type="http://schemas.openxmlformats.org/officeDocument/2006/relationships/hyperlink" Target="http://map.mathshell.org/lessons.php" TargetMode="External"/><Relationship Id="rId2" Type="http://schemas.openxmlformats.org/officeDocument/2006/relationships/notesSlide" Target="../notesSlides/notesSlide49.xml"/><Relationship Id="rId1" Type="http://schemas.openxmlformats.org/officeDocument/2006/relationships/slideLayout" Target="../slideLayouts/slideLayout45.xml"/><Relationship Id="rId6" Type="http://schemas.openxmlformats.org/officeDocument/2006/relationships/hyperlink" Target="https://learnzillion.com/landing" TargetMode="External"/><Relationship Id="rId5" Type="http://schemas.openxmlformats.org/officeDocument/2006/relationships/hyperlink" Target="https://www.illustrativemathematics.org/" TargetMode="External"/><Relationship Id="rId10" Type="http://schemas.openxmlformats.org/officeDocument/2006/relationships/hyperlink" Target="http://ell.stanford.edu/sites/default/files/u6232/ULSCALE_ToA_Principles_MLRs__Final_v2.0_030217.pdf" TargetMode="External"/><Relationship Id="rId4" Type="http://schemas.openxmlformats.org/officeDocument/2006/relationships/hyperlink" Target="https://gfletchy.com/3-act-lessons/" TargetMode="External"/><Relationship Id="rId9" Type="http://schemas.openxmlformats.org/officeDocument/2006/relationships/hyperlink" Target="https://achievethecore.org/aligned/digging-deeper-into-smp-4-model-with-mathematic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5.xml"/><Relationship Id="rId4" Type="http://schemas.openxmlformats.org/officeDocument/2006/relationships/hyperlink" Target="http://www.achievethecore.org/ca-signup"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achievethecore.org/educators-taking-action"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attendee.gotowebinar.com/register/5943854693262696961" TargetMode="External"/><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Shape 988"/>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89" name="Shape 989"/>
          <p:cNvSpPr txBox="1">
            <a:spLocks noGrp="1"/>
          </p:cNvSpPr>
          <p:nvPr>
            <p:ph type="ctrTitle"/>
          </p:nvPr>
        </p:nvSpPr>
        <p:spPr>
          <a:xfrm>
            <a:off x="219317" y="29820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i="0" u="none" strike="noStrike" cap="none">
                <a:solidFill>
                  <a:srgbClr val="575757"/>
                </a:solidFill>
                <a:latin typeface="Lucida Sans"/>
                <a:ea typeface="Lucida Sans"/>
                <a:cs typeface="Lucida Sans"/>
                <a:sym typeface="Lucida Sans"/>
              </a:rPr>
              <a:t>Math Modeling Myths</a:t>
            </a:r>
            <a:endParaRPr sz="2800" b="0" i="0" u="none" strike="noStrike" cap="none">
              <a:solidFill>
                <a:srgbClr val="50514F"/>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50514F"/>
              </a:buClr>
              <a:buSzPts val="700"/>
              <a:buFont typeface="Allerta"/>
              <a:buNone/>
            </a:pPr>
            <a:endParaRPr sz="2800" b="0" i="0" u="none" strike="noStrike" cap="none">
              <a:solidFill>
                <a:srgbClr val="50514F"/>
              </a:solidFill>
              <a:latin typeface="Lucida Sans"/>
              <a:ea typeface="Lucida Sans"/>
              <a:cs typeface="Lucida Sans"/>
              <a:sym typeface="Lucida Sans"/>
            </a:endParaRPr>
          </a:p>
        </p:txBody>
      </p:sp>
      <p:sp>
        <p:nvSpPr>
          <p:cNvPr id="990" name="Shape 990"/>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sz="2000" b="0" i="0" u="none" strike="noStrike" cap="none">
              <a:solidFill>
                <a:srgbClr val="595959"/>
              </a:solidFill>
              <a:latin typeface="Lucida Sans"/>
              <a:ea typeface="Lucida Sans"/>
              <a:cs typeface="Lucida Sans"/>
              <a:sym typeface="Lucida Sans"/>
            </a:endParaRPr>
          </a:p>
          <a:p>
            <a:pPr marL="0" marR="0" lvl="0" indent="0" algn="l" rtl="0">
              <a:lnSpc>
                <a:spcPct val="100000"/>
              </a:lnSpc>
              <a:spcBef>
                <a:spcPts val="40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February 7, 2018</a:t>
            </a:r>
            <a:endParaRPr sz="2000" b="0" i="0" u="none" strike="noStrike" cap="none">
              <a:solidFill>
                <a:srgbClr val="595959"/>
              </a:solidFill>
              <a:latin typeface="Lucida Sans"/>
              <a:ea typeface="Lucida Sans"/>
              <a:cs typeface="Lucida Sans"/>
              <a:sym typeface="Lucida Sans"/>
            </a:endParaRPr>
          </a:p>
        </p:txBody>
      </p:sp>
      <p:sp>
        <p:nvSpPr>
          <p:cNvPr id="991" name="Shape 991"/>
          <p:cNvSpPr txBox="1"/>
          <p:nvPr/>
        </p:nvSpPr>
        <p:spPr>
          <a:xfrm>
            <a:off x="3590432" y="5448560"/>
            <a:ext cx="5343900" cy="9015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450"/>
              <a:buFont typeface="Calibri"/>
              <a:buNone/>
            </a:pPr>
            <a:r>
              <a:rPr lang="en-US" sz="1800" b="0" i="0" u="none" strike="noStrike" cap="none">
                <a:solidFill>
                  <a:srgbClr val="575757"/>
                </a:solidFill>
                <a:latin typeface="Lucida Sans"/>
                <a:ea typeface="Lucida Sans"/>
                <a:cs typeface="Lucida Sans"/>
                <a:sym typeface="Lucida Sans"/>
              </a:rPr>
              <a:t>The webinar will begin shortly.  You may wish to download the handouts (check the tab on your webinar control panel) while you wait.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Shape 105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What do you think of when you hear the word “model?”</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2800"/>
              <a:buFont typeface="Allerta"/>
              <a:buNone/>
            </a:pP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Modeling - A word with different meanings</a:t>
            </a:r>
            <a:endParaRPr sz="2400" b="0" i="0" u="none" strike="noStrike" cap="none">
              <a:solidFill>
                <a:srgbClr val="595959"/>
              </a:solidFill>
              <a:latin typeface="Lucida Sans"/>
              <a:ea typeface="Lucida Sans"/>
              <a:cs typeface="Lucida Sans"/>
              <a:sym typeface="Lucida Sans"/>
            </a:endParaRPr>
          </a:p>
        </p:txBody>
      </p:sp>
      <p:sp>
        <p:nvSpPr>
          <p:cNvPr id="1062" name="Shape 1062"/>
          <p:cNvSpPr txBox="1">
            <a:spLocks noGrp="1"/>
          </p:cNvSpPr>
          <p:nvPr>
            <p:ph type="body" idx="1"/>
          </p:nvPr>
        </p:nvSpPr>
        <p:spPr>
          <a:xfrm>
            <a:off x="304800" y="1570950"/>
            <a:ext cx="35199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595959"/>
              </a:buClr>
              <a:buSzPts val="2200"/>
              <a:buFont typeface="Arial"/>
              <a:buNone/>
            </a:pPr>
            <a:r>
              <a:rPr lang="en-US" sz="2400" b="0" i="0" u="none" strike="noStrike" cap="none">
                <a:solidFill>
                  <a:srgbClr val="595959"/>
                </a:solidFill>
                <a:latin typeface="Lucida Sans"/>
                <a:ea typeface="Lucida Sans"/>
                <a:cs typeface="Lucida Sans"/>
                <a:sym typeface="Lucida Sans"/>
              </a:rPr>
              <a:t>In math, it could mean:</a:t>
            </a:r>
            <a:endParaRPr sz="2400" b="0" i="0" u="none" strike="noStrike" cap="none">
              <a:solidFill>
                <a:srgbClr val="595959"/>
              </a:solidFill>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b="0" i="0" u="none" strike="noStrike" cap="none">
                <a:solidFill>
                  <a:srgbClr val="595959"/>
                </a:solidFill>
                <a:latin typeface="Lucida Sans"/>
                <a:ea typeface="Lucida Sans"/>
                <a:cs typeface="Lucida Sans"/>
                <a:sym typeface="Lucida Sans"/>
              </a:rPr>
              <a:t>an instructional strategy where students are shown how to solve a task or do something.</a:t>
            </a:r>
            <a:endParaRPr sz="2400" b="0" i="0" u="none" strike="noStrike" cap="none">
              <a:solidFill>
                <a:srgbClr val="595959"/>
              </a:solidFill>
              <a:latin typeface="Lucida Sans"/>
              <a:ea typeface="Lucida Sans"/>
              <a:cs typeface="Lucida Sans"/>
              <a:sym typeface="Lucida Sans"/>
            </a:endParaRPr>
          </a:p>
        </p:txBody>
      </p:sp>
      <p:pic>
        <p:nvPicPr>
          <p:cNvPr id="1063" name="Shape 1063"/>
          <p:cNvPicPr preferRelativeResize="0"/>
          <p:nvPr/>
        </p:nvPicPr>
        <p:blipFill rotWithShape="1">
          <a:blip r:embed="rId3">
            <a:alphaModFix/>
          </a:blip>
          <a:srcRect/>
          <a:stretch/>
        </p:blipFill>
        <p:spPr>
          <a:xfrm>
            <a:off x="3862800" y="1404400"/>
            <a:ext cx="5014500" cy="40492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Shape 106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Modeling - A word with different meanings</a:t>
            </a:r>
            <a:endParaRPr sz="2400" b="0" i="0" u="none" strike="noStrike" cap="none">
              <a:solidFill>
                <a:srgbClr val="595959"/>
              </a:solidFill>
              <a:latin typeface="Lucida Sans"/>
              <a:ea typeface="Lucida Sans"/>
              <a:cs typeface="Lucida Sans"/>
              <a:sym typeface="Lucida Sans"/>
            </a:endParaRPr>
          </a:p>
        </p:txBody>
      </p:sp>
      <p:sp>
        <p:nvSpPr>
          <p:cNvPr id="1070" name="Shape 1070"/>
          <p:cNvSpPr txBox="1">
            <a:spLocks noGrp="1"/>
          </p:cNvSpPr>
          <p:nvPr>
            <p:ph type="body" idx="1"/>
          </p:nvPr>
        </p:nvSpPr>
        <p:spPr>
          <a:xfrm>
            <a:off x="5473200" y="1570950"/>
            <a:ext cx="34041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595959"/>
              </a:buClr>
              <a:buSzPts val="2200"/>
              <a:buFont typeface="Arial"/>
              <a:buNone/>
            </a:pPr>
            <a:r>
              <a:rPr lang="en-US" sz="2400" b="0" i="0" u="none" strike="noStrike" cap="none">
                <a:solidFill>
                  <a:srgbClr val="595959"/>
                </a:solidFill>
                <a:latin typeface="Lucida Sans"/>
                <a:ea typeface="Lucida Sans"/>
                <a:cs typeface="Lucida Sans"/>
                <a:sym typeface="Lucida Sans"/>
              </a:rPr>
              <a:t>In math, it could mean:</a:t>
            </a:r>
            <a:endParaRPr sz="2400" b="0" i="0" u="none" strike="noStrike" cap="none">
              <a:solidFill>
                <a:srgbClr val="595959"/>
              </a:solidFill>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b="0" i="0" u="none" strike="noStrike" cap="none">
                <a:solidFill>
                  <a:srgbClr val="595959"/>
                </a:solidFill>
                <a:latin typeface="Lucida Sans"/>
                <a:ea typeface="Lucida Sans"/>
                <a:cs typeface="Lucida Sans"/>
                <a:sym typeface="Lucida Sans"/>
              </a:rPr>
              <a:t>using manipulatives to represent a math situation.</a:t>
            </a:r>
            <a:endParaRPr sz="2400" b="0" i="0" u="none" strike="noStrike" cap="none">
              <a:solidFill>
                <a:srgbClr val="595959"/>
              </a:solidFill>
              <a:latin typeface="Lucida Sans"/>
              <a:ea typeface="Lucida Sans"/>
              <a:cs typeface="Lucida Sans"/>
              <a:sym typeface="Lucida Sans"/>
            </a:endParaRPr>
          </a:p>
        </p:txBody>
      </p:sp>
      <p:pic>
        <p:nvPicPr>
          <p:cNvPr id="1071" name="Shape 1071"/>
          <p:cNvPicPr preferRelativeResize="0"/>
          <p:nvPr/>
        </p:nvPicPr>
        <p:blipFill rotWithShape="1">
          <a:blip r:embed="rId3">
            <a:alphaModFix/>
          </a:blip>
          <a:srcRect/>
          <a:stretch/>
        </p:blipFill>
        <p:spPr>
          <a:xfrm rot="2204579">
            <a:off x="3328625" y="3625975"/>
            <a:ext cx="2857500" cy="2857500"/>
          </a:xfrm>
          <a:prstGeom prst="rect">
            <a:avLst/>
          </a:prstGeom>
          <a:noFill/>
          <a:ln>
            <a:noFill/>
          </a:ln>
        </p:spPr>
      </p:pic>
      <p:pic>
        <p:nvPicPr>
          <p:cNvPr id="1072" name="Shape 1072"/>
          <p:cNvPicPr preferRelativeResize="0"/>
          <p:nvPr/>
        </p:nvPicPr>
        <p:blipFill rotWithShape="1">
          <a:blip r:embed="rId4">
            <a:alphaModFix/>
          </a:blip>
          <a:srcRect/>
          <a:stretch/>
        </p:blipFill>
        <p:spPr>
          <a:xfrm rot="-1156711">
            <a:off x="663950" y="1796924"/>
            <a:ext cx="3706025" cy="24347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Modeling - A word with different meanings</a:t>
            </a:r>
            <a:endParaRPr sz="2400" b="0" i="0" u="none" strike="noStrike" cap="none">
              <a:solidFill>
                <a:srgbClr val="595959"/>
              </a:solidFill>
              <a:latin typeface="Lucida Sans"/>
              <a:ea typeface="Lucida Sans"/>
              <a:cs typeface="Lucida Sans"/>
              <a:sym typeface="Lucida Sans"/>
            </a:endParaRPr>
          </a:p>
        </p:txBody>
      </p:sp>
      <p:sp>
        <p:nvSpPr>
          <p:cNvPr id="1079" name="Shape 107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595959"/>
              </a:buClr>
              <a:buSzPts val="2200"/>
              <a:buFont typeface="Arial"/>
              <a:buNone/>
            </a:pPr>
            <a:r>
              <a:rPr lang="en-US" sz="2400" b="0" i="0" u="none" strike="noStrike" cap="none">
                <a:solidFill>
                  <a:srgbClr val="595959"/>
                </a:solidFill>
                <a:latin typeface="Lucida Sans"/>
                <a:ea typeface="Lucida Sans"/>
                <a:cs typeface="Lucida Sans"/>
                <a:sym typeface="Lucida Sans"/>
              </a:rPr>
              <a:t>In math, it could mean:</a:t>
            </a:r>
            <a:endParaRPr sz="2400" b="0" i="0" u="none" strike="noStrike" cap="none">
              <a:solidFill>
                <a:srgbClr val="595959"/>
              </a:solidFill>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b="0" i="0" u="none" strike="noStrike" cap="none">
                <a:solidFill>
                  <a:srgbClr val="595959"/>
                </a:solidFill>
                <a:latin typeface="Lucida Sans"/>
                <a:ea typeface="Lucida Sans"/>
                <a:cs typeface="Lucida Sans"/>
                <a:sym typeface="Lucida Sans"/>
              </a:rPr>
              <a:t>creating a representation (or “model”) of a math situation.</a:t>
            </a:r>
            <a:endParaRPr sz="2400" b="0" i="0" u="none" strike="noStrike" cap="none">
              <a:solidFill>
                <a:srgbClr val="595959"/>
              </a:solidFill>
              <a:latin typeface="Lucida Sans"/>
              <a:ea typeface="Lucida Sans"/>
              <a:cs typeface="Lucida Sans"/>
              <a:sym typeface="Lucida Sans"/>
            </a:endParaRPr>
          </a:p>
        </p:txBody>
      </p:sp>
      <p:pic>
        <p:nvPicPr>
          <p:cNvPr id="1080" name="Shape 1080"/>
          <p:cNvPicPr preferRelativeResize="0"/>
          <p:nvPr/>
        </p:nvPicPr>
        <p:blipFill rotWithShape="1">
          <a:blip r:embed="rId3">
            <a:alphaModFix/>
          </a:blip>
          <a:srcRect/>
          <a:stretch/>
        </p:blipFill>
        <p:spPr>
          <a:xfrm>
            <a:off x="507404" y="3051675"/>
            <a:ext cx="3377425" cy="2421550"/>
          </a:xfrm>
          <a:prstGeom prst="rect">
            <a:avLst/>
          </a:prstGeom>
          <a:noFill/>
          <a:ln>
            <a:noFill/>
          </a:ln>
        </p:spPr>
      </p:pic>
      <p:pic>
        <p:nvPicPr>
          <p:cNvPr id="1081" name="Shape 1081"/>
          <p:cNvPicPr preferRelativeResize="0"/>
          <p:nvPr/>
        </p:nvPicPr>
        <p:blipFill rotWithShape="1">
          <a:blip r:embed="rId4">
            <a:alphaModFix/>
          </a:blip>
          <a:srcRect/>
          <a:stretch/>
        </p:blipFill>
        <p:spPr>
          <a:xfrm>
            <a:off x="4986350" y="3051675"/>
            <a:ext cx="3245377" cy="2421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Shape 108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Modeling - A word with different meanings</a:t>
            </a:r>
            <a:endParaRPr sz="2400" b="0" i="0" u="none" strike="noStrike" cap="none">
              <a:solidFill>
                <a:srgbClr val="595959"/>
              </a:solidFill>
              <a:latin typeface="Lucida Sans"/>
              <a:ea typeface="Lucida Sans"/>
              <a:cs typeface="Lucida Sans"/>
              <a:sym typeface="Lucida Sans"/>
            </a:endParaRPr>
          </a:p>
        </p:txBody>
      </p:sp>
      <p:sp>
        <p:nvSpPr>
          <p:cNvPr id="1088" name="Shape 1088"/>
          <p:cNvSpPr txBox="1">
            <a:spLocks noGrp="1"/>
          </p:cNvSpPr>
          <p:nvPr>
            <p:ph type="body" idx="1"/>
          </p:nvPr>
        </p:nvSpPr>
        <p:spPr>
          <a:xfrm>
            <a:off x="304800" y="1570950"/>
            <a:ext cx="38496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595959"/>
              </a:buClr>
              <a:buSzPts val="2200"/>
              <a:buFont typeface="Arial"/>
              <a:buNone/>
            </a:pPr>
            <a:r>
              <a:rPr lang="en-US" sz="2400" b="0" i="0" u="none" strike="noStrike" cap="none">
                <a:solidFill>
                  <a:srgbClr val="595959"/>
                </a:solidFill>
                <a:latin typeface="Lucida Sans"/>
                <a:ea typeface="Lucida Sans"/>
                <a:cs typeface="Lucida Sans"/>
                <a:sym typeface="Lucida Sans"/>
              </a:rPr>
              <a:t>In math, it could mean:</a:t>
            </a:r>
            <a:endParaRPr sz="2400" b="0" i="0" u="none" strike="noStrike" cap="none">
              <a:solidFill>
                <a:srgbClr val="595959"/>
              </a:solidFill>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b="0" i="0" u="none" strike="noStrike" cap="none">
                <a:solidFill>
                  <a:srgbClr val="595959"/>
                </a:solidFill>
                <a:latin typeface="Lucida Sans"/>
                <a:ea typeface="Lucida Sans"/>
                <a:cs typeface="Lucida Sans"/>
                <a:sym typeface="Lucida Sans"/>
              </a:rPr>
              <a:t>a (super) model, with mathematics </a:t>
            </a:r>
            <a:endParaRPr sz="2400" b="0" i="0" u="none" strike="noStrike" cap="none">
              <a:solidFill>
                <a:srgbClr val="595959"/>
              </a:solidFill>
              <a:latin typeface="Lucida Sans"/>
              <a:ea typeface="Lucida Sans"/>
              <a:cs typeface="Lucida Sans"/>
              <a:sym typeface="Lucida Sans"/>
            </a:endParaRPr>
          </a:p>
        </p:txBody>
      </p:sp>
      <p:pic>
        <p:nvPicPr>
          <p:cNvPr id="1089" name="Shape 1089"/>
          <p:cNvPicPr preferRelativeResize="0"/>
          <p:nvPr/>
        </p:nvPicPr>
        <p:blipFill rotWithShape="1">
          <a:blip r:embed="rId3">
            <a:alphaModFix/>
          </a:blip>
          <a:srcRect/>
          <a:stretch/>
        </p:blipFill>
        <p:spPr>
          <a:xfrm>
            <a:off x="4801375" y="1570944"/>
            <a:ext cx="3512368" cy="4526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Shape 109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Tonight we are talking about this one!</a:t>
            </a:r>
            <a:endParaRPr sz="2400" b="0" i="0" u="none" strike="noStrike" cap="none">
              <a:solidFill>
                <a:srgbClr val="595959"/>
              </a:solidFill>
              <a:latin typeface="Lucida Sans"/>
              <a:ea typeface="Lucida Sans"/>
              <a:cs typeface="Lucida Sans"/>
              <a:sym typeface="Lucida Sans"/>
            </a:endParaRPr>
          </a:p>
        </p:txBody>
      </p:sp>
      <p:sp>
        <p:nvSpPr>
          <p:cNvPr id="1096" name="Shape 1096"/>
          <p:cNvSpPr txBox="1">
            <a:spLocks noGrp="1"/>
          </p:cNvSpPr>
          <p:nvPr>
            <p:ph type="body" idx="1"/>
          </p:nvPr>
        </p:nvSpPr>
        <p:spPr>
          <a:xfrm>
            <a:off x="304800" y="1242501"/>
            <a:ext cx="8572500" cy="504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595959"/>
              </a:buClr>
              <a:buSzPts val="2200"/>
              <a:buFont typeface="Arial"/>
              <a:buNone/>
            </a:pPr>
            <a:r>
              <a:rPr lang="en-US" sz="2400" b="0" i="1" u="none" strike="noStrike" cap="none">
                <a:solidFill>
                  <a:srgbClr val="B7B7B7"/>
                </a:solidFill>
                <a:latin typeface="Lucida Sans"/>
                <a:ea typeface="Lucida Sans"/>
                <a:cs typeface="Lucida Sans"/>
                <a:sym typeface="Lucida Sans"/>
              </a:rPr>
              <a:t>In math, it could mean:</a:t>
            </a:r>
            <a:endParaRPr sz="2400" b="0" i="1" u="none" strike="noStrike" cap="none">
              <a:solidFill>
                <a:srgbClr val="B7B7B7"/>
              </a:solidFill>
              <a:latin typeface="Lucida Sans"/>
              <a:ea typeface="Lucida Sans"/>
              <a:cs typeface="Lucida Sans"/>
              <a:sym typeface="Lucida Sans"/>
            </a:endParaRPr>
          </a:p>
          <a:p>
            <a:pPr marL="800100" marR="0" lvl="0" indent="-355600" algn="l" rtl="0">
              <a:lnSpc>
                <a:spcPct val="115000"/>
              </a:lnSpc>
              <a:spcBef>
                <a:spcPts val="0"/>
              </a:spcBef>
              <a:spcAft>
                <a:spcPts val="0"/>
              </a:spcAft>
              <a:buClr>
                <a:srgbClr val="B7B7B7"/>
              </a:buClr>
              <a:buSzPts val="2400"/>
              <a:buFont typeface="Lucida Sans"/>
              <a:buChar char="●"/>
            </a:pPr>
            <a:r>
              <a:rPr lang="en-US" sz="2400" b="0" i="1" u="none" strike="noStrike" cap="none">
                <a:solidFill>
                  <a:srgbClr val="B7B7B7"/>
                </a:solidFill>
                <a:latin typeface="Lucida Sans"/>
                <a:ea typeface="Lucida Sans"/>
                <a:cs typeface="Lucida Sans"/>
                <a:sym typeface="Lucida Sans"/>
              </a:rPr>
              <a:t>an instructional strategy where students are shown how to solve a task or do something.</a:t>
            </a:r>
            <a:endParaRPr sz="2400" b="0" i="1" u="none" strike="noStrike" cap="none">
              <a:solidFill>
                <a:srgbClr val="B7B7B7"/>
              </a:solidFill>
              <a:latin typeface="Lucida Sans"/>
              <a:ea typeface="Lucida Sans"/>
              <a:cs typeface="Lucida Sans"/>
              <a:sym typeface="Lucida Sans"/>
            </a:endParaRPr>
          </a:p>
          <a:p>
            <a:pPr marL="800100" marR="0" lvl="0" indent="-355600" algn="l" rtl="0">
              <a:lnSpc>
                <a:spcPct val="115000"/>
              </a:lnSpc>
              <a:spcBef>
                <a:spcPts val="0"/>
              </a:spcBef>
              <a:spcAft>
                <a:spcPts val="0"/>
              </a:spcAft>
              <a:buClr>
                <a:srgbClr val="B7B7B7"/>
              </a:buClr>
              <a:buSzPts val="2400"/>
              <a:buFont typeface="Lucida Sans"/>
              <a:buChar char="●"/>
            </a:pPr>
            <a:r>
              <a:rPr lang="en-US" sz="2400" b="0" i="1" u="none" strike="noStrike" cap="none">
                <a:solidFill>
                  <a:srgbClr val="B7B7B7"/>
                </a:solidFill>
                <a:latin typeface="Lucida Sans"/>
                <a:ea typeface="Lucida Sans"/>
                <a:cs typeface="Lucida Sans"/>
                <a:sym typeface="Lucida Sans"/>
              </a:rPr>
              <a:t>using manipulatives to represent a math situation.</a:t>
            </a:r>
            <a:endParaRPr sz="2400" b="0" i="1" u="none" strike="noStrike" cap="none">
              <a:solidFill>
                <a:srgbClr val="B7B7B7"/>
              </a:solidFill>
              <a:latin typeface="Lucida Sans"/>
              <a:ea typeface="Lucida Sans"/>
              <a:cs typeface="Lucida Sans"/>
              <a:sym typeface="Lucida Sans"/>
            </a:endParaRPr>
          </a:p>
          <a:p>
            <a:pPr marL="800100" marR="0" lvl="0" indent="-355600" algn="l" rtl="0">
              <a:lnSpc>
                <a:spcPct val="115000"/>
              </a:lnSpc>
              <a:spcBef>
                <a:spcPts val="0"/>
              </a:spcBef>
              <a:spcAft>
                <a:spcPts val="0"/>
              </a:spcAft>
              <a:buClr>
                <a:srgbClr val="B7B7B7"/>
              </a:buClr>
              <a:buSzPts val="2400"/>
              <a:buFont typeface="Lucida Sans"/>
              <a:buChar char="●"/>
            </a:pPr>
            <a:r>
              <a:rPr lang="en-US" sz="2400" b="0" i="1" u="none" strike="noStrike" cap="none">
                <a:solidFill>
                  <a:srgbClr val="B7B7B7"/>
                </a:solidFill>
                <a:latin typeface="Lucida Sans"/>
                <a:ea typeface="Lucida Sans"/>
                <a:cs typeface="Lucida Sans"/>
                <a:sym typeface="Lucida Sans"/>
              </a:rPr>
              <a:t>creating a representation (or “model”) of a math situation.</a:t>
            </a:r>
            <a:endParaRPr sz="2400" b="0" i="1" u="none" strike="noStrike" cap="none">
              <a:solidFill>
                <a:srgbClr val="B7B7B7"/>
              </a:solidFill>
              <a:latin typeface="Lucida Sans"/>
              <a:ea typeface="Lucida Sans"/>
              <a:cs typeface="Lucida Sans"/>
              <a:sym typeface="Lucida Sans"/>
            </a:endParaRPr>
          </a:p>
          <a:p>
            <a:pPr marL="800100" marR="0" lvl="0" indent="-355600" algn="l" rtl="0">
              <a:lnSpc>
                <a:spcPct val="115000"/>
              </a:lnSpc>
              <a:spcBef>
                <a:spcPts val="0"/>
              </a:spcBef>
              <a:spcAft>
                <a:spcPts val="0"/>
              </a:spcAft>
              <a:buClr>
                <a:srgbClr val="B7B7B7"/>
              </a:buClr>
              <a:buSzPts val="2400"/>
              <a:buFont typeface="Lucida Sans"/>
              <a:buChar char="●"/>
            </a:pPr>
            <a:r>
              <a:rPr lang="en-US" sz="2400" b="0" i="1" u="none" strike="noStrike" cap="none">
                <a:solidFill>
                  <a:srgbClr val="B7B7B7"/>
                </a:solidFill>
                <a:latin typeface="Lucida Sans"/>
                <a:ea typeface="Lucida Sans"/>
                <a:cs typeface="Lucida Sans"/>
                <a:sym typeface="Lucida Sans"/>
              </a:rPr>
              <a:t>a (super)model with mathematics</a:t>
            </a:r>
            <a:endParaRPr sz="2400" b="0" i="1" u="none" strike="noStrike" cap="none">
              <a:solidFill>
                <a:srgbClr val="B7B7B7"/>
              </a:solidFill>
              <a:latin typeface="Lucida Sans"/>
              <a:ea typeface="Lucida Sans"/>
              <a:cs typeface="Lucida Sans"/>
              <a:sym typeface="Lucida Sans"/>
            </a:endParaRPr>
          </a:p>
          <a:p>
            <a:pPr marL="800100" marR="0" lvl="0" indent="-355600" algn="l" rtl="0">
              <a:lnSpc>
                <a:spcPct val="115000"/>
              </a:lnSpc>
              <a:spcBef>
                <a:spcPts val="0"/>
              </a:spcBef>
              <a:spcAft>
                <a:spcPts val="0"/>
              </a:spcAft>
              <a:buClr>
                <a:srgbClr val="595959"/>
              </a:buClr>
              <a:buSzPts val="2400"/>
              <a:buFont typeface="Lucida Sans"/>
              <a:buChar char="●"/>
            </a:pPr>
            <a:r>
              <a:rPr lang="en-US" sz="2400" b="1" i="0" u="none" strike="noStrike" cap="none">
                <a:solidFill>
                  <a:srgbClr val="595959"/>
                </a:solidFill>
                <a:latin typeface="Lucida Sans"/>
                <a:ea typeface="Lucida Sans"/>
                <a:cs typeface="Lucida Sans"/>
                <a:sym typeface="Lucida Sans"/>
              </a:rPr>
              <a:t>Model with mathematics: use math to model the world, instead of using the world to model the math.</a:t>
            </a:r>
            <a:endParaRPr sz="2400" b="1"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Shape 1102"/>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000" b="0" i="0" u="none" strike="noStrike" cap="none">
                <a:solidFill>
                  <a:srgbClr val="595959"/>
                </a:solidFill>
                <a:latin typeface="Lucida Sans"/>
                <a:ea typeface="Lucida Sans"/>
                <a:cs typeface="Lucida Sans"/>
                <a:sym typeface="Lucida Sans"/>
              </a:rPr>
              <a:t>These examples are </a:t>
            </a:r>
            <a:r>
              <a:rPr lang="en-US" sz="3000" b="1" i="0" u="sng" strike="noStrike" cap="none">
                <a:solidFill>
                  <a:srgbClr val="595959"/>
                </a:solidFill>
                <a:latin typeface="Lucida Sans"/>
                <a:ea typeface="Lucida Sans"/>
                <a:cs typeface="Lucida Sans"/>
                <a:sym typeface="Lucida Sans"/>
              </a:rPr>
              <a:t>NOT</a:t>
            </a:r>
            <a:r>
              <a:rPr lang="en-US" sz="3000" b="0" i="0" u="none" strike="noStrike" cap="none">
                <a:solidFill>
                  <a:srgbClr val="595959"/>
                </a:solidFill>
                <a:latin typeface="Lucida Sans"/>
                <a:ea typeface="Lucida Sans"/>
                <a:cs typeface="Lucida Sans"/>
                <a:sym typeface="Lucida Sans"/>
              </a:rPr>
              <a:t> Modeling with Mathematics</a:t>
            </a:r>
            <a:endParaRPr sz="3000" b="0" i="0" u="none" strike="noStrike" cap="none">
              <a:solidFill>
                <a:srgbClr val="595959"/>
              </a:solidFill>
              <a:latin typeface="Lucida Sans"/>
              <a:ea typeface="Lucida Sans"/>
              <a:cs typeface="Lucida Sans"/>
              <a:sym typeface="Lucida Sans"/>
            </a:endParaRPr>
          </a:p>
        </p:txBody>
      </p:sp>
      <p:sp>
        <p:nvSpPr>
          <p:cNvPr id="1103" name="Shape 110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p>
            <a:pPr marL="457200" marR="0" lvl="0" indent="-393700" algn="l" rtl="0">
              <a:lnSpc>
                <a:spcPct val="115000"/>
              </a:lnSpc>
              <a:spcBef>
                <a:spcPts val="0"/>
              </a:spcBef>
              <a:spcAft>
                <a:spcPts val="0"/>
              </a:spcAft>
              <a:buClr>
                <a:srgbClr val="464646"/>
              </a:buClr>
              <a:buSzPts val="2600"/>
              <a:buFont typeface="Arial"/>
              <a:buChar char="●"/>
            </a:pPr>
            <a:r>
              <a:rPr lang="en-US" sz="2600" b="0" i="0" u="none" strike="noStrike" cap="none">
                <a:solidFill>
                  <a:srgbClr val="464646"/>
                </a:solidFill>
                <a:latin typeface="Lucida Sans"/>
                <a:ea typeface="Lucida Sans"/>
                <a:cs typeface="Lucida Sans"/>
                <a:sym typeface="Lucida Sans"/>
              </a:rPr>
              <a:t>A 500 gallon fish tank is emptied at a rate of 20 gallons per minute.  Sketch a graph to </a:t>
            </a:r>
            <a:r>
              <a:rPr lang="en-US" sz="2600" b="1" i="0" u="none" strike="noStrike" cap="none">
                <a:solidFill>
                  <a:srgbClr val="464646"/>
                </a:solidFill>
                <a:latin typeface="Lucida Sans"/>
                <a:ea typeface="Lucida Sans"/>
                <a:cs typeface="Lucida Sans"/>
                <a:sym typeface="Lucida Sans"/>
              </a:rPr>
              <a:t>model</a:t>
            </a:r>
            <a:r>
              <a:rPr lang="en-US" sz="2600" b="0" i="0" u="none" strike="noStrike" cap="none">
                <a:solidFill>
                  <a:srgbClr val="464646"/>
                </a:solidFill>
                <a:latin typeface="Lucida Sans"/>
                <a:ea typeface="Lucida Sans"/>
                <a:cs typeface="Lucida Sans"/>
                <a:sym typeface="Lucida Sans"/>
              </a:rPr>
              <a:t> this scenario.</a:t>
            </a:r>
            <a:endParaRPr sz="2600" b="0" i="0" u="none" strike="noStrike" cap="none">
              <a:solidFill>
                <a:srgbClr val="464646"/>
              </a:solidFill>
              <a:latin typeface="Lucida Sans"/>
              <a:ea typeface="Lucida Sans"/>
              <a:cs typeface="Lucida Sans"/>
              <a:sym typeface="Lucida Sans"/>
            </a:endParaRPr>
          </a:p>
          <a:p>
            <a:pPr marL="0" marR="0" lvl="0" indent="0" algn="ctr" rtl="0">
              <a:lnSpc>
                <a:spcPct val="115000"/>
              </a:lnSpc>
              <a:spcBef>
                <a:spcPts val="0"/>
              </a:spcBef>
              <a:spcAft>
                <a:spcPts val="0"/>
              </a:spcAft>
              <a:buClr>
                <a:srgbClr val="595959"/>
              </a:buClr>
              <a:buSzPts val="2200"/>
              <a:buFont typeface="Arial"/>
              <a:buNone/>
            </a:pPr>
            <a:endParaRPr sz="2600" b="0" i="0" u="none" strike="noStrike" cap="none">
              <a:solidFill>
                <a:schemeClr val="dk1"/>
              </a:solidFill>
              <a:latin typeface="Arial"/>
              <a:ea typeface="Arial"/>
              <a:cs typeface="Arial"/>
              <a:sym typeface="Arial"/>
            </a:endParaRPr>
          </a:p>
        </p:txBody>
      </p:sp>
      <p:sp>
        <p:nvSpPr>
          <p:cNvPr id="1104" name="Shape 1104"/>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p>
            <a:pPr marL="457200" marR="0" lvl="0" indent="-393700" algn="l" rtl="0">
              <a:lnSpc>
                <a:spcPct val="115000"/>
              </a:lnSpc>
              <a:spcBef>
                <a:spcPts val="0"/>
              </a:spcBef>
              <a:spcAft>
                <a:spcPts val="0"/>
              </a:spcAft>
              <a:buClr>
                <a:srgbClr val="464646"/>
              </a:buClr>
              <a:buSzPts val="2600"/>
              <a:buFont typeface="Arial"/>
              <a:buChar char="●"/>
            </a:pPr>
            <a:r>
              <a:rPr lang="en-US" sz="2600" b="0" i="0" u="none" strike="noStrike" cap="none">
                <a:solidFill>
                  <a:srgbClr val="464646"/>
                </a:solidFill>
                <a:latin typeface="Lucida Sans"/>
                <a:ea typeface="Lucida Sans"/>
                <a:cs typeface="Lucida Sans"/>
                <a:sym typeface="Lucida Sans"/>
              </a:rPr>
              <a:t>Use an array to </a:t>
            </a:r>
            <a:r>
              <a:rPr lang="en-US" sz="2600" b="1" i="0" u="none" strike="noStrike" cap="none">
                <a:solidFill>
                  <a:srgbClr val="464646"/>
                </a:solidFill>
                <a:latin typeface="Lucida Sans"/>
                <a:ea typeface="Lucida Sans"/>
                <a:cs typeface="Lucida Sans"/>
                <a:sym typeface="Lucida Sans"/>
              </a:rPr>
              <a:t>model</a:t>
            </a:r>
            <a:r>
              <a:rPr lang="en-US" sz="2600" b="0" i="0" u="none" strike="noStrike" cap="none">
                <a:solidFill>
                  <a:srgbClr val="464646"/>
                </a:solidFill>
                <a:latin typeface="Lucida Sans"/>
                <a:ea typeface="Lucida Sans"/>
                <a:cs typeface="Lucida Sans"/>
                <a:sym typeface="Lucida Sans"/>
              </a:rPr>
              <a:t> the following multiplication problem:</a:t>
            </a:r>
            <a:endParaRPr sz="2600" b="0" i="0" u="none" strike="noStrike" cap="none">
              <a:solidFill>
                <a:srgbClr val="464646"/>
              </a:solidFill>
              <a:latin typeface="Lucida Sans"/>
              <a:ea typeface="Lucida Sans"/>
              <a:cs typeface="Lucida Sans"/>
              <a:sym typeface="Lucida Sans"/>
            </a:endParaRPr>
          </a:p>
          <a:p>
            <a:pPr marL="0" marR="0" lvl="0" indent="0" algn="ctr" rtl="0">
              <a:lnSpc>
                <a:spcPct val="115000"/>
              </a:lnSpc>
              <a:spcBef>
                <a:spcPts val="0"/>
              </a:spcBef>
              <a:spcAft>
                <a:spcPts val="0"/>
              </a:spcAft>
              <a:buClr>
                <a:schemeClr val="dk1"/>
              </a:buClr>
              <a:buSzPts val="1100"/>
              <a:buFont typeface="Arial"/>
              <a:buNone/>
            </a:pPr>
            <a:r>
              <a:rPr lang="en-US" sz="2600" b="0" i="0" u="none" strike="noStrike" cap="none">
                <a:solidFill>
                  <a:srgbClr val="464646"/>
                </a:solidFill>
                <a:latin typeface="Lucida Sans"/>
                <a:ea typeface="Lucida Sans"/>
                <a:cs typeface="Lucida Sans"/>
                <a:sym typeface="Lucida Sans"/>
              </a:rPr>
              <a:t>5 x 7 = ____</a:t>
            </a:r>
            <a:endParaRPr sz="2200" b="0" i="0" u="none" strike="noStrike" cap="none">
              <a:solidFill>
                <a:srgbClr val="464646"/>
              </a:solidFill>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Shape 111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3000" b="0" i="0" u="none" strike="noStrike" cap="none">
                <a:solidFill>
                  <a:srgbClr val="595959"/>
                </a:solidFill>
                <a:latin typeface="Lucida Sans"/>
                <a:ea typeface="Lucida Sans"/>
                <a:cs typeface="Lucida Sans"/>
                <a:sym typeface="Lucida Sans"/>
              </a:rPr>
              <a:t>This example illustrate Modeling with Mathematics</a:t>
            </a:r>
            <a:endParaRPr sz="3000" b="0" i="0" u="none" strike="noStrike" cap="none">
              <a:solidFill>
                <a:srgbClr val="595959"/>
              </a:solidFill>
              <a:latin typeface="Lucida Sans"/>
              <a:ea typeface="Lucida Sans"/>
              <a:cs typeface="Lucida Sans"/>
              <a:sym typeface="Lucida Sans"/>
            </a:endParaRPr>
          </a:p>
        </p:txBody>
      </p:sp>
      <p:sp>
        <p:nvSpPr>
          <p:cNvPr id="1111" name="Shape 1111"/>
          <p:cNvSpPr txBox="1">
            <a:spLocks noGrp="1"/>
          </p:cNvSpPr>
          <p:nvPr>
            <p:ph type="body" idx="1"/>
          </p:nvPr>
        </p:nvSpPr>
        <p:spPr>
          <a:xfrm>
            <a:off x="304800" y="1636850"/>
            <a:ext cx="8572500" cy="2402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595959"/>
              </a:buClr>
              <a:buSzPts val="2200"/>
              <a:buFont typeface="Arial"/>
              <a:buNone/>
            </a:pPr>
            <a:r>
              <a:rPr lang="en-US" sz="2400" b="0" i="0" u="none" strike="noStrike" cap="none">
                <a:solidFill>
                  <a:srgbClr val="464646"/>
                </a:solidFill>
                <a:latin typeface="Lucida Sans"/>
                <a:ea typeface="Lucida Sans"/>
                <a:cs typeface="Lucida Sans"/>
                <a:sym typeface="Lucida Sans"/>
              </a:rPr>
              <a:t>Jane wants to host a party for 18 people.  She wants everybody to sit at the same rectangular table.  Each person needs 2 feet of space at the table to sit and eat comfortably. Jane is asking for your help to design the table.</a:t>
            </a:r>
            <a:endParaRPr sz="2400" b="0" i="0" u="none" strike="noStrike" cap="none">
              <a:solidFill>
                <a:srgbClr val="464646"/>
              </a:solidFill>
              <a:latin typeface="Lucida Sans"/>
              <a:ea typeface="Lucida Sans"/>
              <a:cs typeface="Lucida Sans"/>
              <a:sym typeface="Lucida Sans"/>
            </a:endParaRPr>
          </a:p>
          <a:p>
            <a:pPr marL="0" marR="0" lvl="0" indent="0" algn="ctr" rtl="0">
              <a:lnSpc>
                <a:spcPct val="115000"/>
              </a:lnSpc>
              <a:spcBef>
                <a:spcPts val="0"/>
              </a:spcBef>
              <a:spcAft>
                <a:spcPts val="0"/>
              </a:spcAft>
              <a:buClr>
                <a:srgbClr val="595959"/>
              </a:buClr>
              <a:buSzPts val="2200"/>
              <a:buFont typeface="Arial"/>
              <a:buNone/>
            </a:pPr>
            <a:endParaRPr sz="2600" b="0" i="0" u="none" strike="noStrike" cap="none">
              <a:solidFill>
                <a:schemeClr val="dk1"/>
              </a:solidFill>
              <a:latin typeface="Arial"/>
              <a:ea typeface="Arial"/>
              <a:cs typeface="Arial"/>
              <a:sym typeface="Arial"/>
            </a:endParaRPr>
          </a:p>
        </p:txBody>
      </p:sp>
      <p:pic>
        <p:nvPicPr>
          <p:cNvPr id="1112" name="Shape 1112"/>
          <p:cNvPicPr preferRelativeResize="0"/>
          <p:nvPr/>
        </p:nvPicPr>
        <p:blipFill rotWithShape="1">
          <a:blip r:embed="rId3">
            <a:alphaModFix/>
          </a:blip>
          <a:srcRect/>
          <a:stretch/>
        </p:blipFill>
        <p:spPr>
          <a:xfrm>
            <a:off x="5885352" y="3659825"/>
            <a:ext cx="2904025" cy="2175200"/>
          </a:xfrm>
          <a:prstGeom prst="rect">
            <a:avLst/>
          </a:prstGeom>
          <a:noFill/>
          <a:ln>
            <a:noFill/>
          </a:ln>
        </p:spPr>
      </p:pic>
      <p:sp>
        <p:nvSpPr>
          <p:cNvPr id="1113" name="Shape 1113"/>
          <p:cNvSpPr txBox="1">
            <a:spLocks noGrp="1"/>
          </p:cNvSpPr>
          <p:nvPr>
            <p:ph type="body" idx="1"/>
          </p:nvPr>
        </p:nvSpPr>
        <p:spPr>
          <a:xfrm>
            <a:off x="434050" y="3907075"/>
            <a:ext cx="5451300" cy="2259900"/>
          </a:xfrm>
          <a:prstGeom prst="rect">
            <a:avLst/>
          </a:prstGeom>
          <a:noFill/>
          <a:ln>
            <a:noFill/>
          </a:ln>
        </p:spPr>
        <p:txBody>
          <a:bodyPr spcFirstLastPara="1" wrap="square" lIns="91425" tIns="91425" rIns="91425" bIns="91425" anchor="t" anchorCtr="0">
            <a:noAutofit/>
          </a:bodyPr>
          <a:lstStyle/>
          <a:p>
            <a:pPr marL="914400" marR="0" lvl="1" indent="-381000" algn="l" rtl="0">
              <a:lnSpc>
                <a:spcPct val="115000"/>
              </a:lnSpc>
              <a:spcBef>
                <a:spcPts val="0"/>
              </a:spcBef>
              <a:spcAft>
                <a:spcPts val="0"/>
              </a:spcAft>
              <a:buClr>
                <a:srgbClr val="464646"/>
              </a:buClr>
              <a:buSzPts val="2400"/>
              <a:buFont typeface="Lucida Sans"/>
              <a:buAutoNum type="alphaLcParenR"/>
            </a:pPr>
            <a:r>
              <a:rPr lang="en-US" sz="2400" b="0" i="0" u="none" strike="noStrike" cap="none">
                <a:solidFill>
                  <a:srgbClr val="464646"/>
                </a:solidFill>
                <a:latin typeface="Lucida Sans"/>
                <a:ea typeface="Lucida Sans"/>
                <a:cs typeface="Lucida Sans"/>
                <a:sym typeface="Lucida Sans"/>
              </a:rPr>
              <a:t>What would be the perimeter of the table?</a:t>
            </a:r>
            <a:endParaRPr sz="2400" b="0" i="0" u="none" strike="noStrike" cap="none">
              <a:solidFill>
                <a:srgbClr val="464646"/>
              </a:solidFill>
              <a:latin typeface="Lucida Sans"/>
              <a:ea typeface="Lucida Sans"/>
              <a:cs typeface="Lucida Sans"/>
              <a:sym typeface="Lucida Sans"/>
            </a:endParaRPr>
          </a:p>
          <a:p>
            <a:pPr marL="914400" marR="0" lvl="1" indent="-381000" algn="l" rtl="0">
              <a:lnSpc>
                <a:spcPct val="115000"/>
              </a:lnSpc>
              <a:spcBef>
                <a:spcPts val="0"/>
              </a:spcBef>
              <a:spcAft>
                <a:spcPts val="0"/>
              </a:spcAft>
              <a:buClr>
                <a:srgbClr val="464646"/>
              </a:buClr>
              <a:buSzPts val="2400"/>
              <a:buFont typeface="Lucida Sans"/>
              <a:buAutoNum type="alphaLcParenR"/>
            </a:pPr>
            <a:r>
              <a:rPr lang="en-US" sz="2400" b="0" i="0" u="none" strike="noStrike" cap="none">
                <a:solidFill>
                  <a:srgbClr val="464646"/>
                </a:solidFill>
                <a:latin typeface="Lucida Sans"/>
                <a:ea typeface="Lucida Sans"/>
                <a:cs typeface="Lucida Sans"/>
                <a:sym typeface="Lucida Sans"/>
              </a:rPr>
              <a:t>What dimensions could you use for the design of the table?</a:t>
            </a:r>
            <a:endParaRPr sz="2400" b="0" i="0" u="none" strike="noStrike" cap="none">
              <a:solidFill>
                <a:srgbClr val="464646"/>
              </a:solidFill>
              <a:latin typeface="Lucida Sans"/>
              <a:ea typeface="Lucida Sans"/>
              <a:cs typeface="Lucida Sans"/>
              <a:sym typeface="Lucida Sans"/>
            </a:endParaRPr>
          </a:p>
          <a:p>
            <a:pPr marL="0" marR="0" lvl="0" indent="0" algn="ctr" rtl="0">
              <a:lnSpc>
                <a:spcPct val="115000"/>
              </a:lnSpc>
              <a:spcBef>
                <a:spcPts val="0"/>
              </a:spcBef>
              <a:spcAft>
                <a:spcPts val="0"/>
              </a:spcAft>
              <a:buClr>
                <a:srgbClr val="595959"/>
              </a:buClr>
              <a:buSzPts val="2200"/>
              <a:buFont typeface="Arial"/>
              <a:buNone/>
            </a:pPr>
            <a:endParaRPr sz="26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Shape 1119"/>
          <p:cNvSpPr txBox="1">
            <a:spLocks noGrp="1"/>
          </p:cNvSpPr>
          <p:nvPr>
            <p:ph type="title"/>
          </p:nvPr>
        </p:nvSpPr>
        <p:spPr>
          <a:xfrm>
            <a:off x="304800" y="274628"/>
            <a:ext cx="8572500" cy="82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Math Practice 4: Model with Mathematics</a:t>
            </a:r>
            <a:endParaRPr sz="2400" b="0" i="0" u="none" strike="noStrike" cap="none">
              <a:solidFill>
                <a:srgbClr val="595959"/>
              </a:solidFill>
              <a:latin typeface="Lucida Sans"/>
              <a:ea typeface="Lucida Sans"/>
              <a:cs typeface="Lucida Sans"/>
              <a:sym typeface="Lucida Sans"/>
            </a:endParaRPr>
          </a:p>
        </p:txBody>
      </p:sp>
      <p:sp>
        <p:nvSpPr>
          <p:cNvPr id="1120" name="Shape 1120"/>
          <p:cNvSpPr txBox="1">
            <a:spLocks noGrp="1"/>
          </p:cNvSpPr>
          <p:nvPr>
            <p:ph type="body" idx="1"/>
          </p:nvPr>
        </p:nvSpPr>
        <p:spPr>
          <a:xfrm>
            <a:off x="304800" y="857250"/>
            <a:ext cx="8572500" cy="5239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80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Mathematically proficient students can apply the mathematics they know to solve problems arising in everyday life, society, and the workplace. In early grades, this might be as simple as writing an addition equation to describe a situation. In middle grades, a student might apply proportional reasoning to plan a school event or analyze a problem in the community. By high school, a student might use geometry to solve a design problem or use a function to describe how one quantity of interest depends on another. Mathematically proficient students who can apply what they know are comfortable making assumptions and approximations to simplify a complicated situation, realizing that these may need revision later. They are able to identify important quantities in a practical situation and map their relationships using such tools as diagrams, two-way tables, graphs, flowcharts and formulas. They can analyze those relationships mathematically to draw conclusions. They routinely interpret their mathematical results in the context of the situation and reflect on whether the results make sense, possibly improving the model if it has not served its purpose.</a:t>
            </a: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595959"/>
              </a:buClr>
              <a:buSzPts val="2200"/>
              <a:buFont typeface="Arial"/>
              <a:buNone/>
            </a:pPr>
            <a:endParaRPr sz="24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Shape 1126"/>
          <p:cNvSpPr txBox="1">
            <a:spLocks noGrp="1"/>
          </p:cNvSpPr>
          <p:nvPr>
            <p:ph type="title"/>
          </p:nvPr>
        </p:nvSpPr>
        <p:spPr>
          <a:xfrm>
            <a:off x="304800" y="274628"/>
            <a:ext cx="8572500" cy="82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Math Practice 4: Model with Mathematics</a:t>
            </a:r>
            <a:endParaRPr sz="2400" b="0" i="0" u="none" strike="noStrike" cap="none">
              <a:solidFill>
                <a:srgbClr val="595959"/>
              </a:solidFill>
              <a:latin typeface="Lucida Sans"/>
              <a:ea typeface="Lucida Sans"/>
              <a:cs typeface="Lucida Sans"/>
              <a:sym typeface="Lucida Sans"/>
            </a:endParaRPr>
          </a:p>
        </p:txBody>
      </p:sp>
      <p:sp>
        <p:nvSpPr>
          <p:cNvPr id="1127" name="Shape 1127"/>
          <p:cNvSpPr txBox="1">
            <a:spLocks noGrp="1"/>
          </p:cNvSpPr>
          <p:nvPr>
            <p:ph type="body" idx="1"/>
          </p:nvPr>
        </p:nvSpPr>
        <p:spPr>
          <a:xfrm>
            <a:off x="304800" y="857250"/>
            <a:ext cx="8572500" cy="5239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800"/>
              </a:spcBef>
              <a:spcAft>
                <a:spcPts val="0"/>
              </a:spcAft>
              <a:buClr>
                <a:srgbClr val="595959"/>
              </a:buClr>
              <a:buSzPts val="2200"/>
              <a:buFont typeface="Arial"/>
              <a:buNone/>
            </a:pPr>
            <a:r>
              <a:rPr lang="en-US" sz="2000" b="0" i="0" u="none" strike="noStrike" cap="none">
                <a:solidFill>
                  <a:schemeClr val="dk1"/>
                </a:solidFill>
                <a:latin typeface="Arial"/>
                <a:ea typeface="Arial"/>
                <a:cs typeface="Arial"/>
                <a:sym typeface="Arial"/>
              </a:rPr>
              <a:t>Mathematically proficient students can </a:t>
            </a:r>
            <a:r>
              <a:rPr lang="en-US" sz="2000" b="1" i="0" u="none" strike="noStrike" cap="none">
                <a:solidFill>
                  <a:srgbClr val="FF0000"/>
                </a:solidFill>
                <a:latin typeface="Arial"/>
                <a:ea typeface="Arial"/>
                <a:cs typeface="Arial"/>
                <a:sym typeface="Arial"/>
              </a:rPr>
              <a:t>apply the mathematics they know to solve problems arising in everyday life</a:t>
            </a:r>
            <a:r>
              <a:rPr lang="en-US" sz="2000" b="0" i="0" u="none" strike="noStrike" cap="none">
                <a:solidFill>
                  <a:schemeClr val="dk1"/>
                </a:solidFill>
                <a:latin typeface="Arial"/>
                <a:ea typeface="Arial"/>
                <a:cs typeface="Arial"/>
                <a:sym typeface="Arial"/>
              </a:rPr>
              <a:t>, society, and the workplace. In early grades, this might be as simple as writing an addition equation to describe a situation. In middle grades, a student might apply proportional reasoning to plan a school event or analyze a problem in the community. By high school, a student might use geometry to solve a design problem or use a function to describe how one quantity of interest depends on another. Mathematically proficient students who can apply what they know are comfortable making assumptions and approximations to simplify a complicated situation, realizing that these may need revision later. They are able to identify important quantities in a practical situation and map their relationships using such tools as diagrams, two-way tables, graphs, flowcharts and formulas. They can analyze those relationships mathematically to draw conclusions. They routinely interpret their mathematical results in the context of the situation and reflect on whether the results make sense, possibly improving the model if it has not served its purpose.</a:t>
            </a: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595959"/>
              </a:buClr>
              <a:buSzPts val="2200"/>
              <a:buFont typeface="Arial"/>
              <a:buNone/>
            </a:pPr>
            <a:endParaRPr sz="24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sz="2400" b="0" i="0" u="none" strike="noStrike" cap="none">
              <a:solidFill>
                <a:srgbClr val="595959"/>
              </a:solidFill>
              <a:latin typeface="Lucida Sans"/>
              <a:ea typeface="Lucida Sans"/>
              <a:cs typeface="Lucida Sans"/>
              <a:sym typeface="Lucida Sans"/>
            </a:endParaRPr>
          </a:p>
        </p:txBody>
      </p:sp>
      <p:sp>
        <p:nvSpPr>
          <p:cNvPr id="998" name="Shape 99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rgbClr val="595959"/>
                </a:solidFill>
                <a:latin typeface="Lucida Sans"/>
                <a:ea typeface="Lucida Sans"/>
                <a:cs typeface="Lucida Sans"/>
                <a:sym typeface="Lucida Sans"/>
              </a:rPr>
              <a:t>Your hosts from the Field Impact Team</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Lynda Nguyen, Team Coordinator</a:t>
            </a:r>
            <a:endParaRPr sz="2200" b="0" i="1"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Jennie Beltramini, Teacher Engagement Manager</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Janelle Fann, Project Manager</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Sandra Alberti, Director</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Joanie Funderburk, Manager of Professional Learning</a:t>
            </a: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3F3F39"/>
              </a:buClr>
              <a:buSzPts val="550"/>
              <a:buFont typeface="Arial"/>
              <a:buNone/>
            </a:pP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rgbClr val="595959"/>
                </a:solidFill>
                <a:latin typeface="Lucida Sans"/>
                <a:ea typeface="Lucida Sans"/>
                <a:cs typeface="Lucida Sans"/>
                <a:sym typeface="Lucida Sans"/>
              </a:rPr>
              <a:t>This Month’s Guests - </a:t>
            </a:r>
            <a:endParaRPr sz="2200" b="0" i="0" u="none" strike="noStrike" cap="none">
              <a:solidFill>
                <a:srgbClr val="595959"/>
              </a:solidFill>
              <a:latin typeface="Lucida Sans"/>
              <a:ea typeface="Lucida Sans"/>
              <a:cs typeface="Lucida Sans"/>
              <a:sym typeface="Lucida Sans"/>
            </a:endParaRPr>
          </a:p>
          <a:p>
            <a:pPr marL="457200" marR="0" lvl="0" indent="-2286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Sarah Galasso, Core Advocate</a:t>
            </a:r>
            <a:endParaRPr/>
          </a:p>
          <a:p>
            <a:pPr marL="457200" marR="0" lvl="0" indent="-2286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Amy Spies, Core Advocate</a:t>
            </a:r>
            <a:endParaRPr sz="2200" b="0" i="0" u="none" strike="noStrike" cap="none">
              <a:solidFill>
                <a:srgbClr val="595959"/>
              </a:solidFill>
              <a:latin typeface="Lucida Sans"/>
              <a:ea typeface="Lucida Sans"/>
              <a:cs typeface="Lucida Sans"/>
              <a:sym typeface="Lucida Sans"/>
            </a:endParaRPr>
          </a:p>
          <a:p>
            <a:pPr marL="457200" marR="0" lvl="0" indent="-2286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Karen McPherson, Core Advocate</a:t>
            </a:r>
            <a:endParaRPr sz="2200" b="0" i="0" u="none" strike="noStrike" cap="none">
              <a:solidFill>
                <a:srgbClr val="595959"/>
              </a:solidFill>
              <a:latin typeface="Lucida Sans"/>
              <a:ea typeface="Lucida Sans"/>
              <a:cs typeface="Lucida Sans"/>
              <a:sym typeface="Lucida Sans"/>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a:spLocks noGrp="1"/>
          </p:cNvSpPr>
          <p:nvPr>
            <p:ph type="title"/>
          </p:nvPr>
        </p:nvSpPr>
        <p:spPr>
          <a:xfrm>
            <a:off x="304800" y="274628"/>
            <a:ext cx="8572500" cy="82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Math Practice 4: Model with Mathematics</a:t>
            </a:r>
            <a:endParaRPr sz="2400" b="0" i="0" u="none" strike="noStrike" cap="none">
              <a:solidFill>
                <a:srgbClr val="595959"/>
              </a:solidFill>
              <a:latin typeface="Lucida Sans"/>
              <a:ea typeface="Lucida Sans"/>
              <a:cs typeface="Lucida Sans"/>
              <a:sym typeface="Lucida Sans"/>
            </a:endParaRPr>
          </a:p>
        </p:txBody>
      </p:sp>
      <p:sp>
        <p:nvSpPr>
          <p:cNvPr id="1134" name="Shape 1134"/>
          <p:cNvSpPr txBox="1">
            <a:spLocks noGrp="1"/>
          </p:cNvSpPr>
          <p:nvPr>
            <p:ph type="body" idx="1"/>
          </p:nvPr>
        </p:nvSpPr>
        <p:spPr>
          <a:xfrm>
            <a:off x="304800" y="857250"/>
            <a:ext cx="8572500" cy="5239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800"/>
              </a:spcBef>
              <a:spcAft>
                <a:spcPts val="0"/>
              </a:spcAft>
              <a:buClr>
                <a:srgbClr val="595959"/>
              </a:buClr>
              <a:buSzPts val="2200"/>
              <a:buFont typeface="Arial"/>
              <a:buNone/>
            </a:pPr>
            <a:r>
              <a:rPr lang="en-US" sz="2000" b="0" i="0" u="none" strike="noStrike" cap="none">
                <a:solidFill>
                  <a:schemeClr val="dk1"/>
                </a:solidFill>
                <a:latin typeface="Arial"/>
                <a:ea typeface="Arial"/>
                <a:cs typeface="Arial"/>
                <a:sym typeface="Arial"/>
              </a:rPr>
              <a:t>Mathematically proficient students can </a:t>
            </a:r>
            <a:r>
              <a:rPr lang="en-US" sz="2000" b="0" i="0" u="none" strike="noStrike" cap="none">
                <a:solidFill>
                  <a:srgbClr val="FF0000"/>
                </a:solidFill>
                <a:latin typeface="Arial"/>
                <a:ea typeface="Arial"/>
                <a:cs typeface="Arial"/>
                <a:sym typeface="Arial"/>
              </a:rPr>
              <a:t>apply the mathematics they know to solve problems arising in everyday life</a:t>
            </a:r>
            <a:r>
              <a:rPr lang="en-US" sz="2000" b="0" i="0" u="none" strike="noStrike" cap="none">
                <a:solidFill>
                  <a:schemeClr val="dk1"/>
                </a:solidFill>
                <a:latin typeface="Arial"/>
                <a:ea typeface="Arial"/>
                <a:cs typeface="Arial"/>
                <a:sym typeface="Arial"/>
              </a:rPr>
              <a:t>, society, and the workplace. In early grades, this might be as simple as writing an addition equation to describe a situation. In middle grades, a student might apply proportional reasoning to plan a school event or analyze a problem in the community. By high school, a student might use geometry to solve a design problem or use a function to describe how one quantity of interest depends on another. Mathematically proficient students who can apply what they know are </a:t>
            </a:r>
            <a:r>
              <a:rPr lang="en-US" sz="2000" b="1" i="0" u="none" strike="noStrike" cap="none">
                <a:solidFill>
                  <a:srgbClr val="FF0000"/>
                </a:solidFill>
                <a:latin typeface="Arial"/>
                <a:ea typeface="Arial"/>
                <a:cs typeface="Arial"/>
                <a:sym typeface="Arial"/>
              </a:rPr>
              <a:t>comfortable making assumptions and approximations</a:t>
            </a:r>
            <a:r>
              <a:rPr lang="en-US" sz="2000" b="0" i="0" u="none" strike="noStrike" cap="none">
                <a:solidFill>
                  <a:schemeClr val="dk1"/>
                </a:solidFill>
                <a:latin typeface="Arial"/>
                <a:ea typeface="Arial"/>
                <a:cs typeface="Arial"/>
                <a:sym typeface="Arial"/>
              </a:rPr>
              <a:t> to simplify a complicated situation, </a:t>
            </a:r>
            <a:r>
              <a:rPr lang="en-US" sz="2000" b="1" i="0" u="none" strike="noStrike" cap="none">
                <a:solidFill>
                  <a:srgbClr val="FF0000"/>
                </a:solidFill>
                <a:latin typeface="Arial"/>
                <a:ea typeface="Arial"/>
                <a:cs typeface="Arial"/>
                <a:sym typeface="Arial"/>
              </a:rPr>
              <a:t>realizing that these may need revision</a:t>
            </a:r>
            <a:r>
              <a:rPr lang="en-US" sz="2000" b="0" i="0" u="none" strike="noStrike" cap="none">
                <a:solidFill>
                  <a:schemeClr val="dk1"/>
                </a:solidFill>
                <a:latin typeface="Arial"/>
                <a:ea typeface="Arial"/>
                <a:cs typeface="Arial"/>
                <a:sym typeface="Arial"/>
              </a:rPr>
              <a:t> later. They are able to identify important quantities in a practical situation and map their relationships using such tools as diagrams, two-way tables, graphs, flowcharts and formulas. They can analyze those relationships mathematically to draw conclusions. They routinely interpret their mathematical results in the context of the situation and reflect on whether the results make sense, possibly improving the model if it has not served its purpose.</a:t>
            </a: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595959"/>
              </a:buClr>
              <a:buSzPts val="2200"/>
              <a:buFont typeface="Arial"/>
              <a:buNone/>
            </a:pPr>
            <a:endParaRPr sz="24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Shape 1140"/>
          <p:cNvSpPr txBox="1">
            <a:spLocks noGrp="1"/>
          </p:cNvSpPr>
          <p:nvPr>
            <p:ph type="title"/>
          </p:nvPr>
        </p:nvSpPr>
        <p:spPr>
          <a:xfrm>
            <a:off x="304800" y="274628"/>
            <a:ext cx="8572500" cy="82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Math Practice 4: Model with Mathematics</a:t>
            </a:r>
            <a:endParaRPr sz="2400" b="0" i="0" u="none" strike="noStrike" cap="none">
              <a:solidFill>
                <a:srgbClr val="595959"/>
              </a:solidFill>
              <a:latin typeface="Lucida Sans"/>
              <a:ea typeface="Lucida Sans"/>
              <a:cs typeface="Lucida Sans"/>
              <a:sym typeface="Lucida Sans"/>
            </a:endParaRPr>
          </a:p>
        </p:txBody>
      </p:sp>
      <p:sp>
        <p:nvSpPr>
          <p:cNvPr id="1141" name="Shape 1141"/>
          <p:cNvSpPr txBox="1">
            <a:spLocks noGrp="1"/>
          </p:cNvSpPr>
          <p:nvPr>
            <p:ph type="body" idx="1"/>
          </p:nvPr>
        </p:nvSpPr>
        <p:spPr>
          <a:xfrm>
            <a:off x="304800" y="857250"/>
            <a:ext cx="8572500" cy="5239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800"/>
              </a:spcBef>
              <a:spcAft>
                <a:spcPts val="0"/>
              </a:spcAft>
              <a:buClr>
                <a:srgbClr val="595959"/>
              </a:buClr>
              <a:buSzPts val="2200"/>
              <a:buFont typeface="Arial"/>
              <a:buNone/>
            </a:pPr>
            <a:r>
              <a:rPr lang="en-US" sz="2000" b="0" i="0" u="none" strike="noStrike" cap="none">
                <a:solidFill>
                  <a:schemeClr val="dk1"/>
                </a:solidFill>
                <a:latin typeface="Arial"/>
                <a:ea typeface="Arial"/>
                <a:cs typeface="Arial"/>
                <a:sym typeface="Arial"/>
              </a:rPr>
              <a:t>Mathematically proficient students can </a:t>
            </a:r>
            <a:r>
              <a:rPr lang="en-US" sz="2000" b="0" i="0" u="none" strike="noStrike" cap="none">
                <a:solidFill>
                  <a:srgbClr val="FF0000"/>
                </a:solidFill>
                <a:latin typeface="Arial"/>
                <a:ea typeface="Arial"/>
                <a:cs typeface="Arial"/>
                <a:sym typeface="Arial"/>
              </a:rPr>
              <a:t>apply the mathematics they know to solve problems arising in everyday life</a:t>
            </a:r>
            <a:r>
              <a:rPr lang="en-US" sz="2000" b="0" i="0" u="none" strike="noStrike" cap="none">
                <a:solidFill>
                  <a:schemeClr val="dk1"/>
                </a:solidFill>
                <a:latin typeface="Arial"/>
                <a:ea typeface="Arial"/>
                <a:cs typeface="Arial"/>
                <a:sym typeface="Arial"/>
              </a:rPr>
              <a:t>, society, and the workplace. In early grades, this might be as simple as writing an addition equation to describe a situation. In middle grades, a student might apply proportional reasoning to plan a school event or analyze a problem in the community. By high school, a student might use geometry to solve a design problem or use a function to describe how one quantity of interest depends on another. Mathematically proficient students who can apply what they know are </a:t>
            </a:r>
            <a:r>
              <a:rPr lang="en-US" sz="2000" b="0" i="0" u="none" strike="noStrike" cap="none">
                <a:solidFill>
                  <a:srgbClr val="FF0000"/>
                </a:solidFill>
                <a:latin typeface="Arial"/>
                <a:ea typeface="Arial"/>
                <a:cs typeface="Arial"/>
                <a:sym typeface="Arial"/>
              </a:rPr>
              <a:t>comfortable making assumptions and approximations</a:t>
            </a:r>
            <a:r>
              <a:rPr lang="en-US" sz="2000" b="0" i="0" u="none" strike="noStrike" cap="none">
                <a:solidFill>
                  <a:schemeClr val="dk1"/>
                </a:solidFill>
                <a:latin typeface="Arial"/>
                <a:ea typeface="Arial"/>
                <a:cs typeface="Arial"/>
                <a:sym typeface="Arial"/>
              </a:rPr>
              <a:t> to simplify a complicated situation, </a:t>
            </a:r>
            <a:r>
              <a:rPr lang="en-US" sz="2000" b="0" i="0" u="none" strike="noStrike" cap="none">
                <a:solidFill>
                  <a:srgbClr val="FF0000"/>
                </a:solidFill>
                <a:latin typeface="Arial"/>
                <a:ea typeface="Arial"/>
                <a:cs typeface="Arial"/>
                <a:sym typeface="Arial"/>
              </a:rPr>
              <a:t>realizing that these may need revision</a:t>
            </a:r>
            <a:r>
              <a:rPr lang="en-US" sz="2000" b="0" i="0" u="none" strike="noStrike" cap="none">
                <a:solidFill>
                  <a:schemeClr val="dk1"/>
                </a:solidFill>
                <a:latin typeface="Arial"/>
                <a:ea typeface="Arial"/>
                <a:cs typeface="Arial"/>
                <a:sym typeface="Arial"/>
              </a:rPr>
              <a:t> later. They are able to </a:t>
            </a:r>
            <a:r>
              <a:rPr lang="en-US" sz="2000" b="1" i="0" u="none" strike="noStrike" cap="none">
                <a:solidFill>
                  <a:srgbClr val="FF0000"/>
                </a:solidFill>
                <a:latin typeface="Arial"/>
                <a:ea typeface="Arial"/>
                <a:cs typeface="Arial"/>
                <a:sym typeface="Arial"/>
              </a:rPr>
              <a:t>identify important quantities in a practical situation</a:t>
            </a:r>
            <a:r>
              <a:rPr lang="en-US" sz="2000" b="0" i="0" u="none" strike="noStrike" cap="none">
                <a:solidFill>
                  <a:schemeClr val="dk1"/>
                </a:solidFill>
                <a:latin typeface="Arial"/>
                <a:ea typeface="Arial"/>
                <a:cs typeface="Arial"/>
                <a:sym typeface="Arial"/>
              </a:rPr>
              <a:t> and map their relationships using such tools as diagrams, two-way tables, graphs, flowcharts and formulas. They can analyze those relationships mathematically to draw conclusions. They routinely interpret their mathematical results in the context of the situation and reflect on whether the results make sense, possibly improving the model if it has not served its purpose.</a:t>
            </a: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595959"/>
              </a:buClr>
              <a:buSzPts val="2200"/>
              <a:buFont typeface="Arial"/>
              <a:buNone/>
            </a:pPr>
            <a:endParaRPr sz="24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Shape 1147"/>
          <p:cNvSpPr txBox="1">
            <a:spLocks noGrp="1"/>
          </p:cNvSpPr>
          <p:nvPr>
            <p:ph type="title"/>
          </p:nvPr>
        </p:nvSpPr>
        <p:spPr>
          <a:xfrm>
            <a:off x="304800" y="274628"/>
            <a:ext cx="8572500" cy="82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Math Practice 4: Model with Mathematics</a:t>
            </a:r>
            <a:endParaRPr sz="2400" b="0" i="0" u="none" strike="noStrike" cap="none">
              <a:solidFill>
                <a:srgbClr val="595959"/>
              </a:solidFill>
              <a:latin typeface="Lucida Sans"/>
              <a:ea typeface="Lucida Sans"/>
              <a:cs typeface="Lucida Sans"/>
              <a:sym typeface="Lucida Sans"/>
            </a:endParaRPr>
          </a:p>
        </p:txBody>
      </p:sp>
      <p:sp>
        <p:nvSpPr>
          <p:cNvPr id="1148" name="Shape 1148"/>
          <p:cNvSpPr txBox="1">
            <a:spLocks noGrp="1"/>
          </p:cNvSpPr>
          <p:nvPr>
            <p:ph type="body" idx="1"/>
          </p:nvPr>
        </p:nvSpPr>
        <p:spPr>
          <a:xfrm>
            <a:off x="304800" y="857250"/>
            <a:ext cx="8572500" cy="5239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800"/>
              </a:spcBef>
              <a:spcAft>
                <a:spcPts val="0"/>
              </a:spcAft>
              <a:buClr>
                <a:srgbClr val="595959"/>
              </a:buClr>
              <a:buSzPts val="2200"/>
              <a:buFont typeface="Arial"/>
              <a:buNone/>
            </a:pPr>
            <a:r>
              <a:rPr lang="en-US" sz="2000" b="0" i="0" u="none" strike="noStrike" cap="none">
                <a:solidFill>
                  <a:schemeClr val="dk1"/>
                </a:solidFill>
                <a:latin typeface="Arial"/>
                <a:ea typeface="Arial"/>
                <a:cs typeface="Arial"/>
                <a:sym typeface="Arial"/>
              </a:rPr>
              <a:t>Mathematically proficient students can </a:t>
            </a:r>
            <a:r>
              <a:rPr lang="en-US" sz="2000" b="0" i="0" u="none" strike="noStrike" cap="none">
                <a:solidFill>
                  <a:srgbClr val="FF0000"/>
                </a:solidFill>
                <a:latin typeface="Arial"/>
                <a:ea typeface="Arial"/>
                <a:cs typeface="Arial"/>
                <a:sym typeface="Arial"/>
              </a:rPr>
              <a:t>apply the mathematics they know to solve problems arising in everyday life</a:t>
            </a:r>
            <a:r>
              <a:rPr lang="en-US" sz="2000" b="0" i="0" u="none" strike="noStrike" cap="none">
                <a:solidFill>
                  <a:schemeClr val="dk1"/>
                </a:solidFill>
                <a:latin typeface="Arial"/>
                <a:ea typeface="Arial"/>
                <a:cs typeface="Arial"/>
                <a:sym typeface="Arial"/>
              </a:rPr>
              <a:t>, society, and the workplace. In early grades, this might be as simple as writing an addition equation to describe a situation. In middle grades, a student might apply proportional reasoning to plan a school event or analyze a problem in the community. By high school, a student might use geometry to solve a design problem or use a function to describe how one quantity of interest depends on another. Mathematically proficient students who can apply what they know are </a:t>
            </a:r>
            <a:r>
              <a:rPr lang="en-US" sz="2000" b="0" i="0" u="none" strike="noStrike" cap="none">
                <a:solidFill>
                  <a:srgbClr val="FF0000"/>
                </a:solidFill>
                <a:latin typeface="Arial"/>
                <a:ea typeface="Arial"/>
                <a:cs typeface="Arial"/>
                <a:sym typeface="Arial"/>
              </a:rPr>
              <a:t>comfortable making assumptions and approximations</a:t>
            </a:r>
            <a:r>
              <a:rPr lang="en-US" sz="2000" b="0" i="0" u="none" strike="noStrike" cap="none">
                <a:solidFill>
                  <a:schemeClr val="dk1"/>
                </a:solidFill>
                <a:latin typeface="Arial"/>
                <a:ea typeface="Arial"/>
                <a:cs typeface="Arial"/>
                <a:sym typeface="Arial"/>
              </a:rPr>
              <a:t> to simplify a complicated situation, </a:t>
            </a:r>
            <a:r>
              <a:rPr lang="en-US" sz="2000" b="0" i="0" u="none" strike="noStrike" cap="none">
                <a:solidFill>
                  <a:srgbClr val="FF0000"/>
                </a:solidFill>
                <a:latin typeface="Arial"/>
                <a:ea typeface="Arial"/>
                <a:cs typeface="Arial"/>
                <a:sym typeface="Arial"/>
              </a:rPr>
              <a:t>realizing that these may need revision</a:t>
            </a:r>
            <a:r>
              <a:rPr lang="en-US" sz="2000" b="0" i="0" u="none" strike="noStrike" cap="none">
                <a:solidFill>
                  <a:schemeClr val="dk1"/>
                </a:solidFill>
                <a:latin typeface="Arial"/>
                <a:ea typeface="Arial"/>
                <a:cs typeface="Arial"/>
                <a:sym typeface="Arial"/>
              </a:rPr>
              <a:t> later. They are able to </a:t>
            </a:r>
            <a:r>
              <a:rPr lang="en-US" sz="2000" b="0" i="0" u="none" strike="noStrike" cap="none">
                <a:solidFill>
                  <a:srgbClr val="FF0000"/>
                </a:solidFill>
                <a:latin typeface="Arial"/>
                <a:ea typeface="Arial"/>
                <a:cs typeface="Arial"/>
                <a:sym typeface="Arial"/>
              </a:rPr>
              <a:t>identify important quantities in a practical situation</a:t>
            </a:r>
            <a:r>
              <a:rPr lang="en-US" sz="2000" b="0" i="0" u="none" strike="noStrike" cap="none">
                <a:solidFill>
                  <a:schemeClr val="dk1"/>
                </a:solidFill>
                <a:latin typeface="Arial"/>
                <a:ea typeface="Arial"/>
                <a:cs typeface="Arial"/>
                <a:sym typeface="Arial"/>
              </a:rPr>
              <a:t> and map their relationships using such tools as diagrams, two-way tables, graphs, flowcharts and formulas. They can </a:t>
            </a:r>
            <a:r>
              <a:rPr lang="en-US" sz="2000" b="1" i="0" u="none" strike="noStrike" cap="none">
                <a:solidFill>
                  <a:srgbClr val="FF0000"/>
                </a:solidFill>
                <a:latin typeface="Arial"/>
                <a:ea typeface="Arial"/>
                <a:cs typeface="Arial"/>
                <a:sym typeface="Arial"/>
              </a:rPr>
              <a:t>analyze those relationships mathematically to draw conclusions</a:t>
            </a:r>
            <a:r>
              <a:rPr lang="en-US" sz="2000" b="0" i="0" u="none" strike="noStrike" cap="none">
                <a:solidFill>
                  <a:schemeClr val="dk1"/>
                </a:solidFill>
                <a:latin typeface="Arial"/>
                <a:ea typeface="Arial"/>
                <a:cs typeface="Arial"/>
                <a:sym typeface="Arial"/>
              </a:rPr>
              <a:t>. They routinely interpret their mathematical results in the context of the situation and reflect on whether the results make sense, possibly improving the model if it has not served its purpose.</a:t>
            </a: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595959"/>
              </a:buClr>
              <a:buSzPts val="2200"/>
              <a:buFont typeface="Arial"/>
              <a:buNone/>
            </a:pPr>
            <a:endParaRPr sz="24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Shape 1154"/>
          <p:cNvSpPr txBox="1">
            <a:spLocks noGrp="1"/>
          </p:cNvSpPr>
          <p:nvPr>
            <p:ph type="title"/>
          </p:nvPr>
        </p:nvSpPr>
        <p:spPr>
          <a:xfrm>
            <a:off x="304800" y="274628"/>
            <a:ext cx="8572500" cy="829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Math Practice 4: Model with Mathematics</a:t>
            </a:r>
            <a:endParaRPr sz="2400" b="0" i="0" u="none" strike="noStrike" cap="none">
              <a:solidFill>
                <a:srgbClr val="595959"/>
              </a:solidFill>
              <a:latin typeface="Lucida Sans"/>
              <a:ea typeface="Lucida Sans"/>
              <a:cs typeface="Lucida Sans"/>
              <a:sym typeface="Lucida Sans"/>
            </a:endParaRPr>
          </a:p>
        </p:txBody>
      </p:sp>
      <p:sp>
        <p:nvSpPr>
          <p:cNvPr id="1155" name="Shape 1155"/>
          <p:cNvSpPr txBox="1">
            <a:spLocks noGrp="1"/>
          </p:cNvSpPr>
          <p:nvPr>
            <p:ph type="body" idx="1"/>
          </p:nvPr>
        </p:nvSpPr>
        <p:spPr>
          <a:xfrm>
            <a:off x="304800" y="857250"/>
            <a:ext cx="8572500" cy="5239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800"/>
              </a:spcBef>
              <a:spcAft>
                <a:spcPts val="0"/>
              </a:spcAft>
              <a:buClr>
                <a:srgbClr val="595959"/>
              </a:buClr>
              <a:buSzPts val="2200"/>
              <a:buFont typeface="Arial"/>
              <a:buNone/>
            </a:pPr>
            <a:r>
              <a:rPr lang="en-US" sz="2000" b="0" i="0" u="none" strike="noStrike" cap="none">
                <a:solidFill>
                  <a:schemeClr val="dk1"/>
                </a:solidFill>
                <a:latin typeface="Arial"/>
                <a:ea typeface="Arial"/>
                <a:cs typeface="Arial"/>
                <a:sym typeface="Arial"/>
              </a:rPr>
              <a:t>Mathematically proficient students can </a:t>
            </a:r>
            <a:r>
              <a:rPr lang="en-US" sz="2000" b="0" i="0" u="none" strike="noStrike" cap="none">
                <a:solidFill>
                  <a:srgbClr val="FF0000"/>
                </a:solidFill>
                <a:latin typeface="Arial"/>
                <a:ea typeface="Arial"/>
                <a:cs typeface="Arial"/>
                <a:sym typeface="Arial"/>
              </a:rPr>
              <a:t>apply the mathematics they know to solve problems arising in everyday life</a:t>
            </a:r>
            <a:r>
              <a:rPr lang="en-US" sz="2000" b="0" i="0" u="none" strike="noStrike" cap="none">
                <a:solidFill>
                  <a:schemeClr val="dk1"/>
                </a:solidFill>
                <a:latin typeface="Arial"/>
                <a:ea typeface="Arial"/>
                <a:cs typeface="Arial"/>
                <a:sym typeface="Arial"/>
              </a:rPr>
              <a:t>, society, and the workplace. In early grades, this might be as simple as writing an addition equation to describe a situation. In middle grades, a student might apply proportional reasoning to plan a school event or analyze a problem in the community. By high school, a student might use geometry to solve a design problem or use a function to describe how one quantity of interest depends on another. Mathematically proficient students who can apply what they know are </a:t>
            </a:r>
            <a:r>
              <a:rPr lang="en-US" sz="2000" b="0" i="0" u="none" strike="noStrike" cap="none">
                <a:solidFill>
                  <a:srgbClr val="FF0000"/>
                </a:solidFill>
                <a:latin typeface="Arial"/>
                <a:ea typeface="Arial"/>
                <a:cs typeface="Arial"/>
                <a:sym typeface="Arial"/>
              </a:rPr>
              <a:t>comfortable making assumptions and approximations</a:t>
            </a:r>
            <a:r>
              <a:rPr lang="en-US" sz="2000" b="0" i="0" u="none" strike="noStrike" cap="none">
                <a:solidFill>
                  <a:schemeClr val="dk1"/>
                </a:solidFill>
                <a:latin typeface="Arial"/>
                <a:ea typeface="Arial"/>
                <a:cs typeface="Arial"/>
                <a:sym typeface="Arial"/>
              </a:rPr>
              <a:t> to simplify a complicated situation, </a:t>
            </a:r>
            <a:r>
              <a:rPr lang="en-US" sz="2000" b="0" i="0" u="none" strike="noStrike" cap="none">
                <a:solidFill>
                  <a:srgbClr val="FF0000"/>
                </a:solidFill>
                <a:latin typeface="Arial"/>
                <a:ea typeface="Arial"/>
                <a:cs typeface="Arial"/>
                <a:sym typeface="Arial"/>
              </a:rPr>
              <a:t>realizing that these may need revision</a:t>
            </a:r>
            <a:r>
              <a:rPr lang="en-US" sz="2000" b="0" i="0" u="none" strike="noStrike" cap="none">
                <a:solidFill>
                  <a:schemeClr val="dk1"/>
                </a:solidFill>
                <a:latin typeface="Arial"/>
                <a:ea typeface="Arial"/>
                <a:cs typeface="Arial"/>
                <a:sym typeface="Arial"/>
              </a:rPr>
              <a:t> later. They are able to </a:t>
            </a:r>
            <a:r>
              <a:rPr lang="en-US" sz="2000" b="0" i="0" u="none" strike="noStrike" cap="none">
                <a:solidFill>
                  <a:srgbClr val="FF0000"/>
                </a:solidFill>
                <a:latin typeface="Arial"/>
                <a:ea typeface="Arial"/>
                <a:cs typeface="Arial"/>
                <a:sym typeface="Arial"/>
              </a:rPr>
              <a:t>identify important quantities in a practical situation</a:t>
            </a:r>
            <a:r>
              <a:rPr lang="en-US" sz="2000" b="0" i="0" u="none" strike="noStrike" cap="none">
                <a:solidFill>
                  <a:schemeClr val="dk1"/>
                </a:solidFill>
                <a:latin typeface="Arial"/>
                <a:ea typeface="Arial"/>
                <a:cs typeface="Arial"/>
                <a:sym typeface="Arial"/>
              </a:rPr>
              <a:t> and map their relationships using such tools as diagrams, two-way tables, graphs, flowcharts and formulas. They can </a:t>
            </a:r>
            <a:r>
              <a:rPr lang="en-US" sz="2000" b="0" i="0" u="none" strike="noStrike" cap="none">
                <a:solidFill>
                  <a:srgbClr val="FF0000"/>
                </a:solidFill>
                <a:latin typeface="Arial"/>
                <a:ea typeface="Arial"/>
                <a:cs typeface="Arial"/>
                <a:sym typeface="Arial"/>
              </a:rPr>
              <a:t>analyze those relationships mathematically to draw conclusions</a:t>
            </a:r>
            <a:r>
              <a:rPr lang="en-US" sz="2000" b="0" i="0" u="none" strike="noStrike" cap="none">
                <a:solidFill>
                  <a:schemeClr val="dk1"/>
                </a:solidFill>
                <a:latin typeface="Arial"/>
                <a:ea typeface="Arial"/>
                <a:cs typeface="Arial"/>
                <a:sym typeface="Arial"/>
              </a:rPr>
              <a:t>. They </a:t>
            </a:r>
            <a:r>
              <a:rPr lang="en-US" sz="2000" b="1" i="0" u="none" strike="noStrike" cap="none">
                <a:solidFill>
                  <a:srgbClr val="FF0000"/>
                </a:solidFill>
                <a:latin typeface="Arial"/>
                <a:ea typeface="Arial"/>
                <a:cs typeface="Arial"/>
                <a:sym typeface="Arial"/>
              </a:rPr>
              <a:t>routinely interpret their mathematical results in the context of the situation</a:t>
            </a:r>
            <a:r>
              <a:rPr lang="en-US" sz="2000" b="0" i="0" u="none" strike="noStrike" cap="none">
                <a:solidFill>
                  <a:schemeClr val="dk1"/>
                </a:solidFill>
                <a:latin typeface="Arial"/>
                <a:ea typeface="Arial"/>
                <a:cs typeface="Arial"/>
                <a:sym typeface="Arial"/>
              </a:rPr>
              <a:t> and reflect on whether the results make sense, possibly improving the model if it has not served its purpose.</a:t>
            </a: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595959"/>
              </a:buClr>
              <a:buSzPts val="2200"/>
              <a:buFont typeface="Arial"/>
              <a:buNone/>
            </a:pPr>
            <a:endParaRPr sz="24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Shape 1160"/>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Poll: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Which of the statements describe modeling as meant by Math Practice #4? </a:t>
            </a:r>
            <a:br>
              <a:rPr lang="en-US" sz="2800" b="0" i="0" u="none" strike="noStrike" cap="none">
                <a:solidFill>
                  <a:schemeClr val="lt1"/>
                </a:solidFill>
                <a:latin typeface="Lucida Sans"/>
                <a:ea typeface="Lucida Sans"/>
                <a:cs typeface="Lucida Sans"/>
                <a:sym typeface="Lucida Sans"/>
              </a:rPr>
            </a:br>
            <a:r>
              <a:rPr lang="en-US" sz="2800" b="0" i="0" u="none" strike="noStrike" cap="none">
                <a:solidFill>
                  <a:schemeClr val="lt1"/>
                </a:solidFill>
                <a:latin typeface="Lucida Sans"/>
                <a:ea typeface="Lucida Sans"/>
                <a:cs typeface="Lucida Sans"/>
                <a:sym typeface="Lucida Sans"/>
              </a:rPr>
              <a:t/>
            </a:r>
            <a:br>
              <a:rPr lang="en-US" sz="2800" b="0" i="0" u="none" strike="noStrike" cap="none">
                <a:solidFill>
                  <a:schemeClr val="lt1"/>
                </a:solidFill>
                <a:latin typeface="Lucida Sans"/>
                <a:ea typeface="Lucida Sans"/>
                <a:cs typeface="Lucida Sans"/>
                <a:sym typeface="Lucida Sans"/>
              </a:rPr>
            </a:br>
            <a:endParaRPr sz="12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Shape 1166"/>
          <p:cNvSpPr txBox="1">
            <a:spLocks noGrp="1"/>
          </p:cNvSpPr>
          <p:nvPr>
            <p:ph type="title"/>
          </p:nvPr>
        </p:nvSpPr>
        <p:spPr>
          <a:xfrm>
            <a:off x="216568" y="2829677"/>
            <a:ext cx="8752334" cy="90574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 How does modeling with mathematics look different at different grades? </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Shape 117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Across the Grades: Constraints</a:t>
            </a:r>
            <a:endParaRPr sz="2400" b="0" i="0" u="none" strike="noStrike" cap="none">
              <a:solidFill>
                <a:srgbClr val="595959"/>
              </a:solidFill>
              <a:latin typeface="Lucida Sans"/>
              <a:ea typeface="Lucida Sans"/>
              <a:cs typeface="Lucida Sans"/>
              <a:sym typeface="Lucida Sans"/>
            </a:endParaRPr>
          </a:p>
        </p:txBody>
      </p:sp>
      <p:pic>
        <p:nvPicPr>
          <p:cNvPr id="1173" name="Shape 1173"/>
          <p:cNvPicPr preferRelativeResize="0"/>
          <p:nvPr/>
        </p:nvPicPr>
        <p:blipFill rotWithShape="1">
          <a:blip r:embed="rId3">
            <a:alphaModFix/>
          </a:blip>
          <a:srcRect/>
          <a:stretch/>
        </p:blipFill>
        <p:spPr>
          <a:xfrm>
            <a:off x="706862" y="1240301"/>
            <a:ext cx="7768376" cy="4583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Shape 117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Across the Grades: Constraints - Elementary Example</a:t>
            </a:r>
            <a:endParaRPr sz="2400" b="0" i="0" u="none" strike="noStrike" cap="none">
              <a:solidFill>
                <a:srgbClr val="595959"/>
              </a:solidFill>
              <a:latin typeface="Lucida Sans"/>
              <a:ea typeface="Lucida Sans"/>
              <a:cs typeface="Lucida Sans"/>
              <a:sym typeface="Lucida Sans"/>
            </a:endParaRPr>
          </a:p>
        </p:txBody>
      </p:sp>
      <p:pic>
        <p:nvPicPr>
          <p:cNvPr id="1180" name="Shape 1180"/>
          <p:cNvPicPr preferRelativeResize="0"/>
          <p:nvPr/>
        </p:nvPicPr>
        <p:blipFill rotWithShape="1">
          <a:blip r:embed="rId3">
            <a:alphaModFix/>
          </a:blip>
          <a:srcRect/>
          <a:stretch/>
        </p:blipFill>
        <p:spPr>
          <a:xfrm>
            <a:off x="285750" y="1592000"/>
            <a:ext cx="8572500" cy="38461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Shape 118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Across the Grades: Assumptions</a:t>
            </a:r>
            <a:endParaRPr sz="2400" b="0" i="0" u="none" strike="noStrike" cap="none">
              <a:solidFill>
                <a:srgbClr val="595959"/>
              </a:solidFill>
              <a:latin typeface="Lucida Sans"/>
              <a:ea typeface="Lucida Sans"/>
              <a:cs typeface="Lucida Sans"/>
              <a:sym typeface="Lucida Sans"/>
            </a:endParaRPr>
          </a:p>
        </p:txBody>
      </p:sp>
      <p:pic>
        <p:nvPicPr>
          <p:cNvPr id="1187" name="Shape 1187"/>
          <p:cNvPicPr preferRelativeResize="0"/>
          <p:nvPr/>
        </p:nvPicPr>
        <p:blipFill rotWithShape="1">
          <a:blip r:embed="rId3">
            <a:alphaModFix/>
          </a:blip>
          <a:srcRect/>
          <a:stretch/>
        </p:blipFill>
        <p:spPr>
          <a:xfrm>
            <a:off x="628463" y="1417626"/>
            <a:ext cx="7887075" cy="4428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Shape 11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Across the Grades: Constraints - Elementary Example</a:t>
            </a:r>
            <a:endParaRPr sz="2400" b="0" i="0" u="none" strike="noStrike" cap="none">
              <a:solidFill>
                <a:srgbClr val="595959"/>
              </a:solidFill>
              <a:latin typeface="Lucida Sans"/>
              <a:ea typeface="Lucida Sans"/>
              <a:cs typeface="Lucida Sans"/>
              <a:sym typeface="Lucida Sans"/>
            </a:endParaRPr>
          </a:p>
        </p:txBody>
      </p:sp>
      <p:pic>
        <p:nvPicPr>
          <p:cNvPr id="1194" name="Shape 1194"/>
          <p:cNvPicPr preferRelativeResize="0"/>
          <p:nvPr/>
        </p:nvPicPr>
        <p:blipFill rotWithShape="1">
          <a:blip r:embed="rId3">
            <a:alphaModFix/>
          </a:blip>
          <a:srcRect/>
          <a:stretch/>
        </p:blipFill>
        <p:spPr>
          <a:xfrm>
            <a:off x="285750" y="1592000"/>
            <a:ext cx="8572500" cy="38461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Who are Core Advocates?</a:t>
            </a:r>
            <a:endParaRPr sz="2400" b="0" i="0" u="none" strike="noStrike" cap="none">
              <a:solidFill>
                <a:srgbClr val="595959"/>
              </a:solidFill>
              <a:latin typeface="Lucida Sans"/>
              <a:ea typeface="Lucida Sans"/>
              <a:cs typeface="Lucida Sans"/>
              <a:sym typeface="Lucida Sans"/>
            </a:endParaRPr>
          </a:p>
        </p:txBody>
      </p:sp>
      <p:sp>
        <p:nvSpPr>
          <p:cNvPr id="1005" name="Shape 1005"/>
          <p:cNvSpPr txBox="1">
            <a:spLocks noGrp="1"/>
          </p:cNvSpPr>
          <p:nvPr>
            <p:ph type="body" idx="1"/>
          </p:nvPr>
        </p:nvSpPr>
        <p:spPr>
          <a:xfrm>
            <a:off x="457200" y="13005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3F3F39"/>
              </a:buClr>
              <a:buSzPts val="2200"/>
              <a:buFont typeface="Lucida Sans"/>
              <a:buChar char="•"/>
            </a:pPr>
            <a:r>
              <a:rPr lang="en-US" sz="2200" b="0" i="0" u="none" strike="noStrike" cap="none">
                <a:solidFill>
                  <a:srgbClr val="595959"/>
                </a:solidFill>
                <a:latin typeface="Lucida Sans"/>
                <a:ea typeface="Lucida Sans"/>
                <a:cs typeface="Lucida Sans"/>
                <a:sym typeface="Lucida Sans"/>
              </a:rPr>
              <a:t>Core Advocates are educators who:</a:t>
            </a:r>
            <a:endParaRPr sz="2200" b="0" i="0" u="none" strike="noStrike" cap="none">
              <a:solidFill>
                <a:srgbClr val="595959"/>
              </a:solidFill>
              <a:latin typeface="Lucida Sans"/>
              <a:ea typeface="Lucida Sans"/>
              <a:cs typeface="Lucida Sans"/>
              <a:sym typeface="Lucida Sans"/>
            </a:endParaRPr>
          </a:p>
          <a:p>
            <a:pPr marL="742950" marR="0" lvl="1" indent="-285750" algn="l" rtl="0">
              <a:lnSpc>
                <a:spcPct val="80000"/>
              </a:lnSpc>
              <a:spcBef>
                <a:spcPts val="370"/>
              </a:spcBef>
              <a:spcAft>
                <a:spcPts val="0"/>
              </a:spcAft>
              <a:buClr>
                <a:srgbClr val="3F3F39"/>
              </a:buClr>
              <a:buSzPts val="1495"/>
              <a:buFont typeface="Lucida Sans"/>
              <a:buChar char="–"/>
            </a:pPr>
            <a:r>
              <a:rPr lang="en-US" sz="1850" b="0" i="0" u="none" strike="noStrike" cap="none">
                <a:solidFill>
                  <a:srgbClr val="595959"/>
                </a:solidFill>
                <a:latin typeface="Lucida Sans"/>
                <a:ea typeface="Lucida Sans"/>
                <a:cs typeface="Lucida Sans"/>
                <a:sym typeface="Lucida Sans"/>
              </a:rPr>
              <a:t>Believe in the potential of high-quality standards to prepare all students for college and careers;</a:t>
            </a:r>
            <a:endParaRPr sz="2000" b="0" i="0" u="none" strike="noStrike" cap="none">
              <a:solidFill>
                <a:srgbClr val="595959"/>
              </a:solidFill>
              <a:latin typeface="Allerta"/>
              <a:ea typeface="Allerta"/>
              <a:cs typeface="Allerta"/>
              <a:sym typeface="Allerta"/>
            </a:endParaRPr>
          </a:p>
          <a:p>
            <a:pPr marL="742950" marR="0" lvl="1" indent="-285750" algn="l" rtl="0">
              <a:lnSpc>
                <a:spcPct val="80000"/>
              </a:lnSpc>
              <a:spcBef>
                <a:spcPts val="370"/>
              </a:spcBef>
              <a:spcAft>
                <a:spcPts val="0"/>
              </a:spcAft>
              <a:buClr>
                <a:srgbClr val="3F3F39"/>
              </a:buClr>
              <a:buSzPts val="1495"/>
              <a:buFont typeface="Lucida Sans"/>
              <a:buChar char="–"/>
            </a:pPr>
            <a:r>
              <a:rPr lang="en-US" sz="1850" b="0" i="0" u="none" strike="noStrike" cap="none">
                <a:solidFill>
                  <a:srgbClr val="595959"/>
                </a:solidFill>
                <a:latin typeface="Lucida Sans"/>
                <a:ea typeface="Lucida Sans"/>
                <a:cs typeface="Lucida Sans"/>
                <a:sym typeface="Lucida Sans"/>
              </a:rPr>
              <a:t>Are eager to support their colleagues and communities in understanding and advocating for the college- and career-ready standards, and standards-aligned instruction;</a:t>
            </a:r>
            <a:endParaRPr sz="2000" b="0" i="0" u="none" strike="noStrike" cap="none">
              <a:solidFill>
                <a:srgbClr val="595959"/>
              </a:solidFill>
              <a:latin typeface="Allerta"/>
              <a:ea typeface="Allerta"/>
              <a:cs typeface="Allerta"/>
              <a:sym typeface="Allerta"/>
            </a:endParaRPr>
          </a:p>
          <a:p>
            <a:pPr marL="742950" marR="0" lvl="1" indent="-285750" algn="l" rtl="0">
              <a:lnSpc>
                <a:spcPct val="80000"/>
              </a:lnSpc>
              <a:spcBef>
                <a:spcPts val="370"/>
              </a:spcBef>
              <a:spcAft>
                <a:spcPts val="0"/>
              </a:spcAft>
              <a:buClr>
                <a:srgbClr val="3F3F39"/>
              </a:buClr>
              <a:buSzPts val="1495"/>
              <a:buFont typeface="Lucida Sans"/>
              <a:buChar char="–"/>
            </a:pPr>
            <a:r>
              <a:rPr lang="en-US" sz="1850" b="0" i="0" u="none" strike="noStrike" cap="none">
                <a:solidFill>
                  <a:srgbClr val="595959"/>
                </a:solidFill>
                <a:latin typeface="Lucida Sans"/>
                <a:ea typeface="Lucida Sans"/>
                <a:cs typeface="Lucida Sans"/>
                <a:sym typeface="Lucida Sans"/>
              </a:rPr>
              <a:t>Understand and embrace the Shifts in instruction and assessment required by the college- and career-ready standards</a:t>
            </a:r>
            <a:endParaRPr sz="2000" b="0" i="0" u="none" strike="noStrike" cap="none">
              <a:solidFill>
                <a:srgbClr val="595959"/>
              </a:solidFill>
              <a:latin typeface="Allerta"/>
              <a:ea typeface="Allerta"/>
              <a:cs typeface="Allerta"/>
              <a:sym typeface="Allerta"/>
            </a:endParaRPr>
          </a:p>
          <a:p>
            <a:pPr marL="742950" marR="0" lvl="1" indent="-171450" algn="l" rtl="0">
              <a:lnSpc>
                <a:spcPct val="80000"/>
              </a:lnSpc>
              <a:spcBef>
                <a:spcPts val="370"/>
              </a:spcBef>
              <a:spcAft>
                <a:spcPts val="0"/>
              </a:spcAft>
              <a:buClr>
                <a:srgbClr val="3F3F39"/>
              </a:buClr>
              <a:buSzPts val="463"/>
              <a:buFont typeface="Arial"/>
              <a:buNone/>
            </a:pPr>
            <a:endParaRPr sz="1850" b="0" i="0" u="none" strike="noStrike" cap="none">
              <a:solidFill>
                <a:srgbClr val="3F3F39"/>
              </a:solidFill>
              <a:latin typeface="Lucida Sans"/>
              <a:ea typeface="Lucida Sans"/>
              <a:cs typeface="Lucida Sans"/>
              <a:sym typeface="Lucida Sans"/>
            </a:endParaRPr>
          </a:p>
        </p:txBody>
      </p:sp>
      <p:pic>
        <p:nvPicPr>
          <p:cNvPr id="1006" name="Shape 1006" descr="13316_SAP2016_0828.jpg"/>
          <p:cNvPicPr preferRelativeResize="0"/>
          <p:nvPr/>
        </p:nvPicPr>
        <p:blipFill rotWithShape="1">
          <a:blip r:embed="rId3">
            <a:alphaModFix/>
          </a:blip>
          <a:srcRect/>
          <a:stretch/>
        </p:blipFill>
        <p:spPr>
          <a:xfrm>
            <a:off x="2818189" y="4192355"/>
            <a:ext cx="3737400" cy="2482721"/>
          </a:xfrm>
          <a:prstGeom prst="rect">
            <a:avLst/>
          </a:prstGeom>
          <a:noFill/>
          <a:ln>
            <a:noFill/>
          </a:ln>
        </p:spPr>
      </p:pic>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Shape 120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Across the Grades: Assumptions - Middle School Example</a:t>
            </a:r>
            <a:endParaRPr sz="2400" b="0" i="0" u="none" strike="noStrike" cap="none">
              <a:solidFill>
                <a:srgbClr val="595959"/>
              </a:solidFill>
              <a:latin typeface="Lucida Sans"/>
              <a:ea typeface="Lucida Sans"/>
              <a:cs typeface="Lucida Sans"/>
              <a:sym typeface="Lucida Sans"/>
            </a:endParaRPr>
          </a:p>
        </p:txBody>
      </p:sp>
      <p:pic>
        <p:nvPicPr>
          <p:cNvPr id="1201" name="Shape 1201"/>
          <p:cNvPicPr preferRelativeResize="0"/>
          <p:nvPr/>
        </p:nvPicPr>
        <p:blipFill rotWithShape="1">
          <a:blip r:embed="rId3">
            <a:alphaModFix/>
          </a:blip>
          <a:srcRect/>
          <a:stretch/>
        </p:blipFill>
        <p:spPr>
          <a:xfrm>
            <a:off x="849238" y="1602976"/>
            <a:ext cx="7483625" cy="3474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Shape 120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Modeling with mathematics is a process</a:t>
            </a:r>
            <a:endParaRPr sz="2400" b="0" i="0" u="none" strike="noStrike" cap="none">
              <a:solidFill>
                <a:srgbClr val="595959"/>
              </a:solidFill>
              <a:latin typeface="Lucida Sans"/>
              <a:ea typeface="Lucida Sans"/>
              <a:cs typeface="Lucida Sans"/>
              <a:sym typeface="Lucida Sans"/>
            </a:endParaRPr>
          </a:p>
        </p:txBody>
      </p:sp>
      <p:sp>
        <p:nvSpPr>
          <p:cNvPr id="1208" name="Shape 1208"/>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800"/>
              </a:spcBef>
              <a:spcAft>
                <a:spcPts val="0"/>
              </a:spcAft>
              <a:buClr>
                <a:srgbClr val="595959"/>
              </a:buClr>
              <a:buSzPts val="2200"/>
              <a:buFont typeface="Arial"/>
              <a:buNone/>
            </a:pPr>
            <a:r>
              <a:rPr lang="en-US" sz="2800" b="0" i="0" u="none" strike="noStrike" cap="none">
                <a:solidFill>
                  <a:srgbClr val="464646"/>
                </a:solidFill>
                <a:latin typeface="Lucida Sans"/>
                <a:ea typeface="Lucida Sans"/>
                <a:cs typeface="Lucida Sans"/>
                <a:sym typeface="Lucida Sans"/>
              </a:rPr>
              <a:t>Moving through the process varies by grade level.</a:t>
            </a:r>
            <a:endParaRPr sz="2800" b="0" i="0" u="none" strike="noStrike" cap="none">
              <a:solidFill>
                <a:srgbClr val="464646"/>
              </a:solidFill>
              <a:latin typeface="Lucida Sans"/>
              <a:ea typeface="Lucida Sans"/>
              <a:cs typeface="Lucida Sans"/>
              <a:sym typeface="Lucida Sans"/>
            </a:endParaRPr>
          </a:p>
        </p:txBody>
      </p:sp>
      <p:pic>
        <p:nvPicPr>
          <p:cNvPr id="1209" name="Shape 1209"/>
          <p:cNvPicPr preferRelativeResize="0"/>
          <p:nvPr/>
        </p:nvPicPr>
        <p:blipFill rotWithShape="1">
          <a:blip r:embed="rId3">
            <a:alphaModFix/>
          </a:blip>
          <a:srcRect/>
          <a:stretch/>
        </p:blipFill>
        <p:spPr>
          <a:xfrm>
            <a:off x="740025" y="2736449"/>
            <a:ext cx="7702050" cy="2338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Shape 121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Across the Grades: Problem Complexity</a:t>
            </a:r>
            <a:endParaRPr sz="2400" b="0" i="0" u="none" strike="noStrike" cap="none">
              <a:solidFill>
                <a:srgbClr val="595959"/>
              </a:solidFill>
              <a:latin typeface="Lucida Sans"/>
              <a:ea typeface="Lucida Sans"/>
              <a:cs typeface="Lucida Sans"/>
              <a:sym typeface="Lucida Sans"/>
            </a:endParaRPr>
          </a:p>
        </p:txBody>
      </p:sp>
      <p:pic>
        <p:nvPicPr>
          <p:cNvPr id="1216" name="Shape 1216"/>
          <p:cNvPicPr preferRelativeResize="0"/>
          <p:nvPr/>
        </p:nvPicPr>
        <p:blipFill rotWithShape="1">
          <a:blip r:embed="rId3">
            <a:alphaModFix/>
          </a:blip>
          <a:srcRect/>
          <a:stretch/>
        </p:blipFill>
        <p:spPr>
          <a:xfrm>
            <a:off x="719062" y="1417625"/>
            <a:ext cx="7705876" cy="4493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Shape 122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Across the Grades: Constraints - Elementary Example</a:t>
            </a:r>
            <a:endParaRPr sz="2400" b="0" i="0" u="none" strike="noStrike" cap="none">
              <a:solidFill>
                <a:srgbClr val="595959"/>
              </a:solidFill>
              <a:latin typeface="Lucida Sans"/>
              <a:ea typeface="Lucida Sans"/>
              <a:cs typeface="Lucida Sans"/>
              <a:sym typeface="Lucida Sans"/>
            </a:endParaRPr>
          </a:p>
        </p:txBody>
      </p:sp>
      <p:pic>
        <p:nvPicPr>
          <p:cNvPr id="1223" name="Shape 1223"/>
          <p:cNvPicPr preferRelativeResize="0"/>
          <p:nvPr/>
        </p:nvPicPr>
        <p:blipFill rotWithShape="1">
          <a:blip r:embed="rId3">
            <a:alphaModFix/>
          </a:blip>
          <a:srcRect/>
          <a:stretch/>
        </p:blipFill>
        <p:spPr>
          <a:xfrm>
            <a:off x="285750" y="1592000"/>
            <a:ext cx="8572500" cy="38461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Shape 122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Across the Grades: Assumptions - Middle School Example</a:t>
            </a:r>
            <a:endParaRPr sz="2400" b="0" i="0" u="none" strike="noStrike" cap="none">
              <a:solidFill>
                <a:srgbClr val="595959"/>
              </a:solidFill>
              <a:latin typeface="Lucida Sans"/>
              <a:ea typeface="Lucida Sans"/>
              <a:cs typeface="Lucida Sans"/>
              <a:sym typeface="Lucida Sans"/>
            </a:endParaRPr>
          </a:p>
        </p:txBody>
      </p:sp>
      <p:pic>
        <p:nvPicPr>
          <p:cNvPr id="1230" name="Shape 1230"/>
          <p:cNvPicPr preferRelativeResize="0"/>
          <p:nvPr/>
        </p:nvPicPr>
        <p:blipFill rotWithShape="1">
          <a:blip r:embed="rId3">
            <a:alphaModFix/>
          </a:blip>
          <a:srcRect/>
          <a:stretch/>
        </p:blipFill>
        <p:spPr>
          <a:xfrm>
            <a:off x="849238" y="1602976"/>
            <a:ext cx="7483625" cy="3474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Shape 123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Across the Grades: Problem Complexity - High School Example</a:t>
            </a:r>
            <a:endParaRPr sz="2400" b="0" i="0" u="none" strike="noStrike" cap="none">
              <a:solidFill>
                <a:srgbClr val="595959"/>
              </a:solidFill>
              <a:latin typeface="Lucida Sans"/>
              <a:ea typeface="Lucida Sans"/>
              <a:cs typeface="Lucida Sans"/>
              <a:sym typeface="Lucida Sans"/>
            </a:endParaRPr>
          </a:p>
        </p:txBody>
      </p:sp>
      <p:pic>
        <p:nvPicPr>
          <p:cNvPr id="1237" name="Shape 1237"/>
          <p:cNvPicPr preferRelativeResize="0"/>
          <p:nvPr/>
        </p:nvPicPr>
        <p:blipFill rotWithShape="1">
          <a:blip r:embed="rId3">
            <a:alphaModFix/>
          </a:blip>
          <a:srcRect/>
          <a:stretch/>
        </p:blipFill>
        <p:spPr>
          <a:xfrm>
            <a:off x="443463" y="1269250"/>
            <a:ext cx="8295175" cy="493759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Shape 1242"/>
          <p:cNvSpPr txBox="1">
            <a:spLocks noGrp="1"/>
          </p:cNvSpPr>
          <p:nvPr>
            <p:ph type="title"/>
          </p:nvPr>
        </p:nvSpPr>
        <p:spPr>
          <a:xfrm>
            <a:off x="261743" y="2181964"/>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How are you thinking about math modeling differently? </a:t>
            </a: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b="0" i="0" u="none" strike="noStrike" cap="none">
                <a:solidFill>
                  <a:schemeClr val="lt1"/>
                </a:solidFill>
                <a:latin typeface="Lucida Sans"/>
                <a:ea typeface="Lucida Sans"/>
                <a:cs typeface="Lucida Sans"/>
                <a:sym typeface="Lucida Sans"/>
              </a:rPr>
              <a:t>.</a:t>
            </a:r>
            <a:endParaRPr sz="12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Shape 1248"/>
          <p:cNvSpPr txBox="1">
            <a:spLocks noGrp="1"/>
          </p:cNvSpPr>
          <p:nvPr>
            <p:ph type="title"/>
          </p:nvPr>
        </p:nvSpPr>
        <p:spPr>
          <a:xfrm>
            <a:off x="140368" y="2829678"/>
            <a:ext cx="9079832"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3: Educators working on math modeling </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Shape 125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Amy Spies</a:t>
            </a:r>
            <a:endParaRPr sz="2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2800"/>
              <a:buFont typeface="Allerta"/>
              <a:buNone/>
            </a:pPr>
            <a:r>
              <a:rPr lang="en-US" sz="2800" b="0" i="1" u="none" strike="noStrike" cap="none">
                <a:solidFill>
                  <a:schemeClr val="lt1"/>
                </a:solidFill>
                <a:latin typeface="Lucida Sans"/>
                <a:ea typeface="Lucida Sans"/>
                <a:cs typeface="Lucida Sans"/>
                <a:sym typeface="Lucida Sans"/>
              </a:rPr>
              <a:t>4th Grade Teacher</a:t>
            </a:r>
            <a:endParaRPr sz="2800" b="0" i="1"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2800"/>
              <a:buFont typeface="Allerta"/>
              <a:buNone/>
            </a:pPr>
            <a:r>
              <a:rPr lang="en-US" sz="2800" b="0" i="1" u="none" strike="noStrike" cap="none">
                <a:solidFill>
                  <a:schemeClr val="lt1"/>
                </a:solidFill>
                <a:latin typeface="Lucida Sans"/>
                <a:ea typeface="Lucida Sans"/>
                <a:cs typeface="Lucida Sans"/>
                <a:sym typeface="Lucida Sans"/>
              </a:rPr>
              <a:t>Daytona Beach, FL</a:t>
            </a:r>
            <a:endParaRPr sz="2800" b="0" i="1" u="none" strike="noStrike" cap="none">
              <a:solidFill>
                <a:schemeClr val="lt1"/>
              </a:solidFill>
              <a:latin typeface="Lucida Sans"/>
              <a:ea typeface="Lucida Sans"/>
              <a:cs typeface="Lucida Sans"/>
              <a:sym typeface="Lucida Sans"/>
            </a:endParaRPr>
          </a:p>
        </p:txBody>
      </p:sp>
      <p:sp>
        <p:nvSpPr>
          <p:cNvPr id="1255" name="Shape 1255"/>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sp>
        <p:nvSpPr>
          <p:cNvPr id="1256" name="Shape 1256"/>
          <p:cNvSpPr txBox="1"/>
          <p:nvPr/>
        </p:nvSpPr>
        <p:spPr>
          <a:xfrm>
            <a:off x="5966200" y="2374600"/>
            <a:ext cx="1807500" cy="75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please enter a head shot here</a:t>
            </a:r>
            <a:endParaRPr sz="1400" b="0" i="0" u="none" strike="noStrike" cap="none">
              <a:solidFill>
                <a:srgbClr val="FFFFFF"/>
              </a:solidFill>
              <a:latin typeface="Arial"/>
              <a:ea typeface="Arial"/>
              <a:cs typeface="Arial"/>
              <a:sym typeface="Arial"/>
            </a:endParaRPr>
          </a:p>
        </p:txBody>
      </p:sp>
      <p:pic>
        <p:nvPicPr>
          <p:cNvPr id="1257" name="Shape 1257"/>
          <p:cNvPicPr preferRelativeResize="0"/>
          <p:nvPr/>
        </p:nvPicPr>
        <p:blipFill rotWithShape="1">
          <a:blip r:embed="rId3">
            <a:alphaModFix/>
          </a:blip>
          <a:srcRect t="11237"/>
          <a:stretch/>
        </p:blipFill>
        <p:spPr>
          <a:xfrm>
            <a:off x="5713375" y="1656801"/>
            <a:ext cx="2141275" cy="25341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Shape 1263"/>
          <p:cNvSpPr txBox="1">
            <a:spLocks noGrp="1"/>
          </p:cNvSpPr>
          <p:nvPr>
            <p:ph type="body" idx="1"/>
          </p:nvPr>
        </p:nvSpPr>
        <p:spPr>
          <a:xfrm>
            <a:off x="209975" y="670215"/>
            <a:ext cx="85725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800"/>
              </a:spcBef>
              <a:spcAft>
                <a:spcPts val="0"/>
              </a:spcAft>
              <a:buClr>
                <a:srgbClr val="595959"/>
              </a:buClr>
              <a:buSzPts val="2200"/>
              <a:buFont typeface="Arial"/>
              <a:buNone/>
            </a:pPr>
            <a:r>
              <a:rPr lang="en-US" sz="2800" b="0" i="0" u="none" strike="noStrike" cap="none">
                <a:solidFill>
                  <a:srgbClr val="464646"/>
                </a:solidFill>
                <a:latin typeface="Lucida Sans"/>
                <a:ea typeface="Lucida Sans"/>
                <a:cs typeface="Lucida Sans"/>
                <a:sym typeface="Lucida Sans"/>
              </a:rPr>
              <a:t>Modeling Mathematics Process - </a:t>
            </a:r>
            <a:endParaRPr sz="2800" b="0" i="0" u="none" strike="noStrike" cap="none">
              <a:solidFill>
                <a:srgbClr val="464646"/>
              </a:solidFill>
              <a:latin typeface="Lucida Sans"/>
              <a:ea typeface="Lucida Sans"/>
              <a:cs typeface="Lucida Sans"/>
              <a:sym typeface="Lucida Sans"/>
            </a:endParaRPr>
          </a:p>
          <a:p>
            <a:pPr marL="0" marR="0" lvl="0" indent="0" algn="l" rtl="0">
              <a:lnSpc>
                <a:spcPct val="90000"/>
              </a:lnSpc>
              <a:spcBef>
                <a:spcPts val="1800"/>
              </a:spcBef>
              <a:spcAft>
                <a:spcPts val="0"/>
              </a:spcAft>
              <a:buClr>
                <a:schemeClr val="dk1"/>
              </a:buClr>
              <a:buSzPts val="1100"/>
              <a:buFont typeface="Arial"/>
              <a:buNone/>
            </a:pPr>
            <a:r>
              <a:rPr lang="en-US" sz="2800" b="0" i="0" u="none" strike="noStrike" cap="none">
                <a:solidFill>
                  <a:srgbClr val="464646"/>
                </a:solidFill>
                <a:latin typeface="Lucida Sans"/>
                <a:ea typeface="Lucida Sans"/>
                <a:cs typeface="Lucida Sans"/>
                <a:sym typeface="Lucida Sans"/>
              </a:rPr>
              <a:t>How do we move elementary students beyond just “compute?”</a:t>
            </a:r>
            <a:endParaRPr sz="2400" b="0" i="0" u="none" strike="noStrike" cap="none">
              <a:solidFill>
                <a:srgbClr val="464646"/>
              </a:solidFill>
              <a:latin typeface="Lucida Sans"/>
              <a:ea typeface="Lucida Sans"/>
              <a:cs typeface="Lucida Sans"/>
              <a:sym typeface="Lucida Sans"/>
            </a:endParaRPr>
          </a:p>
        </p:txBody>
      </p:sp>
      <p:pic>
        <p:nvPicPr>
          <p:cNvPr id="1264" name="Shape 1264"/>
          <p:cNvPicPr preferRelativeResize="0"/>
          <p:nvPr/>
        </p:nvPicPr>
        <p:blipFill rotWithShape="1">
          <a:blip r:embed="rId3">
            <a:alphaModFix/>
          </a:blip>
          <a:srcRect/>
          <a:stretch/>
        </p:blipFill>
        <p:spPr>
          <a:xfrm>
            <a:off x="740025" y="2812649"/>
            <a:ext cx="7702050" cy="2338900"/>
          </a:xfrm>
          <a:prstGeom prst="rect">
            <a:avLst/>
          </a:prstGeom>
          <a:noFill/>
          <a:ln>
            <a:noFill/>
          </a:ln>
        </p:spPr>
      </p:pic>
      <p:sp>
        <p:nvSpPr>
          <p:cNvPr id="1265" name="Shape 1265"/>
          <p:cNvSpPr/>
          <p:nvPr/>
        </p:nvSpPr>
        <p:spPr>
          <a:xfrm>
            <a:off x="4266500" y="2717925"/>
            <a:ext cx="4108500" cy="2338800"/>
          </a:xfrm>
          <a:prstGeom prst="rect">
            <a:avLst/>
          </a:prstGeom>
          <a:solidFill>
            <a:srgbClr val="FFFFFF"/>
          </a:solidFill>
          <a:ln w="9525" cap="flat" cmpd="sng">
            <a:solidFill>
              <a:srgbClr val="FFFFFF"/>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6" name="Shape 1266"/>
          <p:cNvPicPr preferRelativeResize="0"/>
          <p:nvPr/>
        </p:nvPicPr>
        <p:blipFill rotWithShape="1">
          <a:blip r:embed="rId4">
            <a:alphaModFix/>
          </a:blip>
          <a:srcRect/>
          <a:stretch/>
        </p:blipFill>
        <p:spPr>
          <a:xfrm>
            <a:off x="5073075" y="2539038"/>
            <a:ext cx="2156599" cy="2733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5"/>
                                        </p:tgtEl>
                                        <p:attrNameLst>
                                          <p:attrName>style.visibility</p:attrName>
                                        </p:attrNameLst>
                                      </p:cBhvr>
                                      <p:to>
                                        <p:strVal val="visible"/>
                                      </p:to>
                                    </p:set>
                                    <p:animEffect transition="in" filter="fade">
                                      <p:cBhvr>
                                        <p:cTn id="7" dur="1000"/>
                                        <p:tgtEl>
                                          <p:spTgt spid="12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6"/>
                                        </p:tgtEl>
                                        <p:attrNameLst>
                                          <p:attrName>style.visibility</p:attrName>
                                        </p:attrNameLst>
                                      </p:cBhvr>
                                      <p:to>
                                        <p:strVal val="visible"/>
                                      </p:to>
                                    </p:set>
                                    <p:animEffect transition="in" filter="fade">
                                      <p:cBhvr>
                                        <p:cTn id="12" dur="1000"/>
                                        <p:tgtEl>
                                          <p:spTgt spid="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Shape 10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more about us!</a:t>
            </a:r>
            <a:endParaRPr sz="2400" b="0" i="0" u="none" strike="noStrike" cap="none">
              <a:solidFill>
                <a:srgbClr val="595959"/>
              </a:solidFill>
              <a:latin typeface="Lucida Sans"/>
              <a:ea typeface="Lucida Sans"/>
              <a:cs typeface="Lucida Sans"/>
              <a:sym typeface="Lucida Sans"/>
            </a:endParaRPr>
          </a:p>
        </p:txBody>
      </p:sp>
      <p:sp>
        <p:nvSpPr>
          <p:cNvPr id="1013" name="Shape 10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Contact Jennie Beltramini </a:t>
            </a:r>
            <a:r>
              <a:rPr lang="en-US" sz="1800" b="0" i="0" u="none" strike="noStrike" cap="none">
                <a:solidFill>
                  <a:srgbClr val="3F3F39"/>
                </a:solidFill>
                <a:latin typeface="Lucida Sans"/>
                <a:ea typeface="Lucida Sans"/>
                <a:cs typeface="Lucida Sans"/>
                <a:sym typeface="Lucida Sans"/>
              </a:rPr>
              <a:t>(</a:t>
            </a:r>
            <a:r>
              <a:rPr lang="en-US" sz="1800" b="0" i="0" u="sng" strike="noStrike" cap="none">
                <a:solidFill>
                  <a:schemeClr val="hlink"/>
                </a:solidFill>
                <a:latin typeface="Lucida Sans"/>
                <a:ea typeface="Lucida Sans"/>
                <a:cs typeface="Lucida Sans"/>
                <a:sym typeface="Lucida Sans"/>
                <a:hlinkClick r:id="rId3"/>
              </a:rPr>
              <a:t>jbeltramini@studentsachieve.net</a:t>
            </a:r>
            <a:r>
              <a:rPr lang="en-US" sz="1800" b="0" i="0" u="none" strike="noStrike" cap="none">
                <a:solidFill>
                  <a:srgbClr val="3F3F39"/>
                </a:solidFill>
                <a:latin typeface="Lucida Sans"/>
                <a:ea typeface="Lucida Sans"/>
                <a:cs typeface="Lucida Sans"/>
                <a:sym typeface="Lucida Sans"/>
              </a:rPr>
              <a:t> ) </a:t>
            </a:r>
            <a:r>
              <a:rPr lang="en-US" sz="2400" b="0" i="0" u="none" strike="noStrike" cap="none">
                <a:solidFill>
                  <a:srgbClr val="3F3F39"/>
                </a:solidFill>
                <a:latin typeface="Lucida Sans"/>
                <a:ea typeface="Lucida Sans"/>
                <a:cs typeface="Lucida Sans"/>
                <a:sym typeface="Lucida Sans"/>
              </a:rPr>
              <a:t>or Joanie Funderburk </a:t>
            </a:r>
            <a:r>
              <a:rPr lang="en-US" sz="1800" b="0" i="0" u="none" strike="noStrike" cap="none">
                <a:solidFill>
                  <a:srgbClr val="3F3F39"/>
                </a:solidFill>
                <a:latin typeface="Lucida Sans"/>
                <a:ea typeface="Lucida Sans"/>
                <a:cs typeface="Lucida Sans"/>
                <a:sym typeface="Lucida Sans"/>
              </a:rPr>
              <a:t>(</a:t>
            </a:r>
            <a:r>
              <a:rPr lang="en-US" sz="1800" b="0" i="0" u="sng" strike="noStrike" cap="none">
                <a:solidFill>
                  <a:schemeClr val="hlink"/>
                </a:solidFill>
                <a:latin typeface="Lucida Sans"/>
                <a:ea typeface="Lucida Sans"/>
                <a:cs typeface="Lucida Sans"/>
                <a:sym typeface="Lucida Sans"/>
                <a:hlinkClick r:id="rId4"/>
              </a:rPr>
              <a:t>jfunderburk@studentsachieve.net</a:t>
            </a:r>
            <a:r>
              <a:rPr lang="en-US" sz="1800" b="0" i="0" u="none" strike="noStrike" cap="none">
                <a:solidFill>
                  <a:srgbClr val="3F3F39"/>
                </a:solidFill>
                <a:latin typeface="Lucida Sans"/>
                <a:ea typeface="Lucida Sans"/>
                <a:cs typeface="Lucida Sans"/>
                <a:sym typeface="Lucida Sans"/>
              </a:rPr>
              <a:t>)</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Complete your Core Advocate Profile: </a:t>
            </a:r>
            <a:r>
              <a:rPr lang="en-US" sz="1800" b="0" i="0" u="sng" strike="noStrike" cap="none">
                <a:solidFill>
                  <a:schemeClr val="hlink"/>
                </a:solidFill>
                <a:latin typeface="Lucida Sans"/>
                <a:ea typeface="Lucida Sans"/>
                <a:cs typeface="Lucida Sans"/>
                <a:sym typeface="Lucida Sans"/>
                <a:hlinkClick r:id="rId5"/>
              </a:rPr>
              <a:t>www.achievethecore.org/ca-signup</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Visit our website: </a:t>
            </a:r>
            <a:r>
              <a:rPr lang="en-US" sz="1800" b="0" i="0" u="sng" strike="noStrike" cap="none">
                <a:solidFill>
                  <a:schemeClr val="hlink"/>
                </a:solidFill>
                <a:latin typeface="Lucida Sans"/>
                <a:ea typeface="Lucida Sans"/>
                <a:cs typeface="Lucida Sans"/>
                <a:sym typeface="Lucida Sans"/>
                <a:hlinkClick r:id="rId6"/>
              </a:rPr>
              <a:t>www.achievethecore.org</a:t>
            </a:r>
            <a:endParaRPr sz="2200" b="0" i="0" u="none" strike="noStrike" cap="none">
              <a:solidFill>
                <a:srgbClr val="59595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14" name="Shape 1014" descr="ATC Header.PNG"/>
          <p:cNvPicPr preferRelativeResize="0"/>
          <p:nvPr/>
        </p:nvPicPr>
        <p:blipFill rotWithShape="1">
          <a:blip r:embed="rId7">
            <a:alphaModFix/>
          </a:blip>
          <a:srcRect/>
          <a:stretch/>
        </p:blipFill>
        <p:spPr>
          <a:xfrm>
            <a:off x="70125" y="3901267"/>
            <a:ext cx="9141028" cy="2602200"/>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Shape 1272"/>
          <p:cNvSpPr txBox="1">
            <a:spLocks noGrp="1"/>
          </p:cNvSpPr>
          <p:nvPr>
            <p:ph type="title"/>
          </p:nvPr>
        </p:nvSpPr>
        <p:spPr>
          <a:xfrm>
            <a:off x="285750" y="12"/>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Student Math Journals</a:t>
            </a:r>
            <a:endParaRPr sz="2400" b="0" i="0" u="none" strike="noStrike" cap="none">
              <a:solidFill>
                <a:srgbClr val="595959"/>
              </a:solidFill>
              <a:latin typeface="Lucida Sans"/>
              <a:ea typeface="Lucida Sans"/>
              <a:cs typeface="Lucida Sans"/>
              <a:sym typeface="Lucida Sans"/>
            </a:endParaRPr>
          </a:p>
        </p:txBody>
      </p:sp>
      <p:pic>
        <p:nvPicPr>
          <p:cNvPr id="1273" name="Shape 1273"/>
          <p:cNvPicPr preferRelativeResize="0"/>
          <p:nvPr/>
        </p:nvPicPr>
        <p:blipFill rotWithShape="1">
          <a:blip r:embed="rId3">
            <a:alphaModFix/>
          </a:blip>
          <a:srcRect l="4700" t="3271" r="1841" b="12418"/>
          <a:stretch/>
        </p:blipFill>
        <p:spPr>
          <a:xfrm>
            <a:off x="285750" y="830100"/>
            <a:ext cx="3949173" cy="2671780"/>
          </a:xfrm>
          <a:prstGeom prst="rect">
            <a:avLst/>
          </a:prstGeom>
          <a:noFill/>
          <a:ln>
            <a:noFill/>
          </a:ln>
        </p:spPr>
      </p:pic>
      <p:pic>
        <p:nvPicPr>
          <p:cNvPr id="1274" name="Shape 1274"/>
          <p:cNvPicPr preferRelativeResize="0"/>
          <p:nvPr/>
        </p:nvPicPr>
        <p:blipFill rotWithShape="1">
          <a:blip r:embed="rId4">
            <a:alphaModFix/>
          </a:blip>
          <a:srcRect l="6256" r="17541" b="5970"/>
          <a:stretch/>
        </p:blipFill>
        <p:spPr>
          <a:xfrm>
            <a:off x="4505175" y="830100"/>
            <a:ext cx="3025598" cy="2800050"/>
          </a:xfrm>
          <a:prstGeom prst="rect">
            <a:avLst/>
          </a:prstGeom>
          <a:noFill/>
          <a:ln>
            <a:noFill/>
          </a:ln>
        </p:spPr>
      </p:pic>
      <p:pic>
        <p:nvPicPr>
          <p:cNvPr id="1275" name="Shape 1275"/>
          <p:cNvPicPr preferRelativeResize="0"/>
          <p:nvPr/>
        </p:nvPicPr>
        <p:blipFill rotWithShape="1">
          <a:blip r:embed="rId5">
            <a:alphaModFix/>
          </a:blip>
          <a:srcRect l="3704" t="8305" r="5723" b="6070"/>
          <a:stretch/>
        </p:blipFill>
        <p:spPr>
          <a:xfrm>
            <a:off x="285750" y="3661475"/>
            <a:ext cx="3949163" cy="2800050"/>
          </a:xfrm>
          <a:prstGeom prst="rect">
            <a:avLst/>
          </a:prstGeom>
          <a:noFill/>
          <a:ln>
            <a:noFill/>
          </a:ln>
        </p:spPr>
      </p:pic>
      <p:pic>
        <p:nvPicPr>
          <p:cNvPr id="1276" name="Shape 1276"/>
          <p:cNvPicPr preferRelativeResize="0"/>
          <p:nvPr/>
        </p:nvPicPr>
        <p:blipFill rotWithShape="1">
          <a:blip r:embed="rId6">
            <a:alphaModFix/>
          </a:blip>
          <a:srcRect t="4202" b="19658"/>
          <a:stretch/>
        </p:blipFill>
        <p:spPr>
          <a:xfrm>
            <a:off x="4433225" y="3798063"/>
            <a:ext cx="4425024" cy="252687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Shape 1282"/>
          <p:cNvSpPr txBox="1">
            <a:spLocks noGrp="1"/>
          </p:cNvSpPr>
          <p:nvPr>
            <p:ph type="title"/>
          </p:nvPr>
        </p:nvSpPr>
        <p:spPr>
          <a:xfrm>
            <a:off x="285750" y="12"/>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Student Math Journals</a:t>
            </a:r>
            <a:endParaRPr sz="2400" b="0" i="0" u="none" strike="noStrike" cap="none">
              <a:solidFill>
                <a:srgbClr val="595959"/>
              </a:solidFill>
              <a:latin typeface="Lucida Sans"/>
              <a:ea typeface="Lucida Sans"/>
              <a:cs typeface="Lucida Sans"/>
              <a:sym typeface="Lucida Sans"/>
            </a:endParaRPr>
          </a:p>
        </p:txBody>
      </p:sp>
      <p:pic>
        <p:nvPicPr>
          <p:cNvPr id="1283" name="Shape 1283"/>
          <p:cNvPicPr preferRelativeResize="0"/>
          <p:nvPr/>
        </p:nvPicPr>
        <p:blipFill rotWithShape="1">
          <a:blip r:embed="rId3">
            <a:alphaModFix/>
          </a:blip>
          <a:srcRect l="3704" t="8305" r="5723" b="6070"/>
          <a:stretch/>
        </p:blipFill>
        <p:spPr>
          <a:xfrm>
            <a:off x="522775" y="871725"/>
            <a:ext cx="7883800" cy="5589800"/>
          </a:xfrm>
          <a:prstGeom prst="rect">
            <a:avLst/>
          </a:prstGeom>
          <a:noFill/>
          <a:ln>
            <a:noFill/>
          </a:ln>
        </p:spPr>
      </p:pic>
      <p:pic>
        <p:nvPicPr>
          <p:cNvPr id="1284" name="Shape 1284"/>
          <p:cNvPicPr preferRelativeResize="0"/>
          <p:nvPr/>
        </p:nvPicPr>
        <p:blipFill rotWithShape="1">
          <a:blip r:embed="rId4">
            <a:alphaModFix/>
          </a:blip>
          <a:srcRect l="1471" r="77602" b="58227"/>
          <a:stretch/>
        </p:blipFill>
        <p:spPr>
          <a:xfrm rot="-544546">
            <a:off x="1027125" y="1330075"/>
            <a:ext cx="1611800" cy="976975"/>
          </a:xfrm>
          <a:prstGeom prst="rect">
            <a:avLst/>
          </a:prstGeom>
          <a:noFill/>
          <a:ln>
            <a:noFill/>
          </a:ln>
        </p:spPr>
      </p:pic>
      <p:pic>
        <p:nvPicPr>
          <p:cNvPr id="1285" name="Shape 1285"/>
          <p:cNvPicPr preferRelativeResize="0"/>
          <p:nvPr/>
        </p:nvPicPr>
        <p:blipFill rotWithShape="1">
          <a:blip r:embed="rId4">
            <a:alphaModFix/>
          </a:blip>
          <a:srcRect l="25957" t="4177" r="53731" b="61692"/>
          <a:stretch/>
        </p:blipFill>
        <p:spPr>
          <a:xfrm rot="973945">
            <a:off x="2964818" y="1897641"/>
            <a:ext cx="1564413" cy="798269"/>
          </a:xfrm>
          <a:prstGeom prst="rect">
            <a:avLst/>
          </a:prstGeom>
          <a:noFill/>
          <a:ln>
            <a:noFill/>
          </a:ln>
        </p:spPr>
      </p:pic>
      <p:pic>
        <p:nvPicPr>
          <p:cNvPr id="1286" name="Shape 1286"/>
          <p:cNvPicPr preferRelativeResize="0"/>
          <p:nvPr/>
        </p:nvPicPr>
        <p:blipFill rotWithShape="1">
          <a:blip r:embed="rId4">
            <a:alphaModFix/>
          </a:blip>
          <a:srcRect l="26234" t="51130" r="53716" b="11807"/>
          <a:stretch/>
        </p:blipFill>
        <p:spPr>
          <a:xfrm>
            <a:off x="1943625" y="3873725"/>
            <a:ext cx="1544075" cy="866850"/>
          </a:xfrm>
          <a:prstGeom prst="rect">
            <a:avLst/>
          </a:prstGeom>
          <a:noFill/>
          <a:ln>
            <a:noFill/>
          </a:ln>
        </p:spPr>
      </p:pic>
      <p:pic>
        <p:nvPicPr>
          <p:cNvPr id="1287" name="Shape 1287"/>
          <p:cNvPicPr preferRelativeResize="0"/>
          <p:nvPr/>
        </p:nvPicPr>
        <p:blipFill rotWithShape="1">
          <a:blip r:embed="rId4">
            <a:alphaModFix/>
          </a:blip>
          <a:srcRect l="51541" r="2499" b="11567"/>
          <a:stretch/>
        </p:blipFill>
        <p:spPr>
          <a:xfrm rot="1139352">
            <a:off x="4849825" y="2845999"/>
            <a:ext cx="3539626" cy="2068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4"/>
                                        </p:tgtEl>
                                        <p:attrNameLst>
                                          <p:attrName>style.visibility</p:attrName>
                                        </p:attrNameLst>
                                      </p:cBhvr>
                                      <p:to>
                                        <p:strVal val="visible"/>
                                      </p:to>
                                    </p:set>
                                    <p:animEffect transition="in" filter="fade">
                                      <p:cBhvr>
                                        <p:cTn id="7" dur="1000"/>
                                        <p:tgtEl>
                                          <p:spTgt spid="1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5"/>
                                        </p:tgtEl>
                                        <p:attrNameLst>
                                          <p:attrName>style.visibility</p:attrName>
                                        </p:attrNameLst>
                                      </p:cBhvr>
                                      <p:to>
                                        <p:strVal val="visible"/>
                                      </p:to>
                                    </p:set>
                                    <p:animEffect transition="in" filter="fade">
                                      <p:cBhvr>
                                        <p:cTn id="12" dur="1000"/>
                                        <p:tgtEl>
                                          <p:spTgt spid="12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6"/>
                                        </p:tgtEl>
                                        <p:attrNameLst>
                                          <p:attrName>style.visibility</p:attrName>
                                        </p:attrNameLst>
                                      </p:cBhvr>
                                      <p:to>
                                        <p:strVal val="visible"/>
                                      </p:to>
                                    </p:set>
                                    <p:animEffect transition="in" filter="fade">
                                      <p:cBhvr>
                                        <p:cTn id="17" dur="1000"/>
                                        <p:tgtEl>
                                          <p:spTgt spid="1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87"/>
                                        </p:tgtEl>
                                        <p:attrNameLst>
                                          <p:attrName>style.visibility</p:attrName>
                                        </p:attrNameLst>
                                      </p:cBhvr>
                                      <p:to>
                                        <p:strVal val="visible"/>
                                      </p:to>
                                    </p:set>
                                    <p:animEffect transition="in" filter="fade">
                                      <p:cBhvr>
                                        <p:cTn id="22" dur="1000"/>
                                        <p:tgtEl>
                                          <p:spTgt spid="1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Shape 1293"/>
          <p:cNvSpPr txBox="1">
            <a:spLocks noGrp="1"/>
          </p:cNvSpPr>
          <p:nvPr>
            <p:ph type="title"/>
          </p:nvPr>
        </p:nvSpPr>
        <p:spPr>
          <a:xfrm>
            <a:off x="304800" y="-72988"/>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Anchor Charts</a:t>
            </a:r>
            <a:endParaRPr sz="2400" b="0" i="0" u="none" strike="noStrike" cap="none">
              <a:solidFill>
                <a:srgbClr val="595959"/>
              </a:solidFill>
              <a:latin typeface="Lucida Sans"/>
              <a:ea typeface="Lucida Sans"/>
              <a:cs typeface="Lucida Sans"/>
              <a:sym typeface="Lucida Sans"/>
            </a:endParaRPr>
          </a:p>
        </p:txBody>
      </p:sp>
      <p:pic>
        <p:nvPicPr>
          <p:cNvPr id="1294" name="Shape 1294"/>
          <p:cNvPicPr preferRelativeResize="0"/>
          <p:nvPr/>
        </p:nvPicPr>
        <p:blipFill rotWithShape="1">
          <a:blip r:embed="rId3">
            <a:alphaModFix/>
          </a:blip>
          <a:srcRect l="12417"/>
          <a:stretch/>
        </p:blipFill>
        <p:spPr>
          <a:xfrm rot="5400000">
            <a:off x="-48600" y="1272274"/>
            <a:ext cx="4921323" cy="4214526"/>
          </a:xfrm>
          <a:prstGeom prst="rect">
            <a:avLst/>
          </a:prstGeom>
          <a:noFill/>
          <a:ln>
            <a:noFill/>
          </a:ln>
        </p:spPr>
      </p:pic>
      <p:pic>
        <p:nvPicPr>
          <p:cNvPr id="1295" name="Shape 1295"/>
          <p:cNvPicPr preferRelativeResize="0"/>
          <p:nvPr/>
        </p:nvPicPr>
        <p:blipFill rotWithShape="1">
          <a:blip r:embed="rId4">
            <a:alphaModFix/>
          </a:blip>
          <a:srcRect l="7081" t="3731" r="7081" b="1794"/>
          <a:stretch/>
        </p:blipFill>
        <p:spPr>
          <a:xfrm rot="5400000">
            <a:off x="4346687" y="1333513"/>
            <a:ext cx="4926701" cy="40667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pic>
        <p:nvPicPr>
          <p:cNvPr id="1301" name="Shape 1301"/>
          <p:cNvPicPr preferRelativeResize="0"/>
          <p:nvPr/>
        </p:nvPicPr>
        <p:blipFill rotWithShape="1">
          <a:blip r:embed="rId3">
            <a:alphaModFix/>
          </a:blip>
          <a:srcRect/>
          <a:stretch/>
        </p:blipFill>
        <p:spPr>
          <a:xfrm>
            <a:off x="342200" y="57475"/>
            <a:ext cx="8467600" cy="6390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Shape 1307"/>
          <p:cNvSpPr txBox="1">
            <a:spLocks noGrp="1"/>
          </p:cNvSpPr>
          <p:nvPr>
            <p:ph type="title"/>
          </p:nvPr>
        </p:nvSpPr>
        <p:spPr>
          <a:xfrm>
            <a:off x="216575" y="2829673"/>
            <a:ext cx="8620500" cy="146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Karen McPherson</a:t>
            </a:r>
            <a:endParaRPr sz="2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2800"/>
              <a:buFont typeface="Allerta"/>
              <a:buNone/>
            </a:pPr>
            <a:r>
              <a:rPr lang="en-US" sz="2800" b="0" i="1" u="none" strike="noStrike" cap="none">
                <a:solidFill>
                  <a:schemeClr val="lt1"/>
                </a:solidFill>
                <a:latin typeface="Lucida Sans"/>
                <a:ea typeface="Lucida Sans"/>
                <a:cs typeface="Lucida Sans"/>
                <a:sym typeface="Lucida Sans"/>
              </a:rPr>
              <a:t>High School Math Coach</a:t>
            </a:r>
            <a:endParaRPr sz="2800" b="0" i="1"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2800"/>
              <a:buFont typeface="Allerta"/>
              <a:buNone/>
            </a:pPr>
            <a:r>
              <a:rPr lang="en-US" sz="2800" b="0" i="1" u="none" strike="noStrike" cap="none">
                <a:solidFill>
                  <a:schemeClr val="lt1"/>
                </a:solidFill>
                <a:latin typeface="Lucida Sans"/>
                <a:ea typeface="Lucida Sans"/>
                <a:cs typeface="Lucida Sans"/>
                <a:sym typeface="Lucida Sans"/>
              </a:rPr>
              <a:t>Asheville, NC</a:t>
            </a:r>
            <a:endParaRPr sz="2800" b="0" i="1" u="none" strike="noStrike" cap="none">
              <a:solidFill>
                <a:schemeClr val="lt1"/>
              </a:solidFill>
              <a:latin typeface="Lucida Sans"/>
              <a:ea typeface="Lucida Sans"/>
              <a:cs typeface="Lucida Sans"/>
              <a:sym typeface="Lucida Sans"/>
            </a:endParaRPr>
          </a:p>
        </p:txBody>
      </p:sp>
      <p:sp>
        <p:nvSpPr>
          <p:cNvPr id="1308" name="Shape 1308"/>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309" name="Shape 1309"/>
          <p:cNvPicPr preferRelativeResize="0"/>
          <p:nvPr/>
        </p:nvPicPr>
        <p:blipFill rotWithShape="1">
          <a:blip r:embed="rId3">
            <a:alphaModFix/>
          </a:blip>
          <a:srcRect/>
          <a:stretch/>
        </p:blipFill>
        <p:spPr>
          <a:xfrm>
            <a:off x="5221602" y="1937978"/>
            <a:ext cx="3330226" cy="31879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Shape 1315"/>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The Big AHAs from Teachers</a:t>
            </a:r>
            <a:endParaRPr sz="2400" b="0" i="0" u="none" strike="noStrike" cap="none">
              <a:solidFill>
                <a:srgbClr val="595959"/>
              </a:solidFill>
              <a:latin typeface="Lucida Sans"/>
              <a:ea typeface="Lucida Sans"/>
              <a:cs typeface="Lucida Sans"/>
              <a:sym typeface="Lucida Sans"/>
            </a:endParaRPr>
          </a:p>
        </p:txBody>
      </p:sp>
      <p:sp>
        <p:nvSpPr>
          <p:cNvPr id="1316" name="Shape 1316"/>
          <p:cNvSpPr txBox="1">
            <a:spLocks noGrp="1"/>
          </p:cNvSpPr>
          <p:nvPr>
            <p:ph type="body" idx="1"/>
          </p:nvPr>
        </p:nvSpPr>
        <p:spPr>
          <a:xfrm>
            <a:off x="304800" y="1415549"/>
            <a:ext cx="8572500" cy="422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595959"/>
              </a:buClr>
              <a:buSzPts val="2200"/>
              <a:buFont typeface="Arial"/>
              <a:buNone/>
            </a:pPr>
            <a:r>
              <a:rPr lang="en-US" sz="4000" b="0" i="0" u="none" strike="noStrike" cap="none">
                <a:solidFill>
                  <a:srgbClr val="595959"/>
                </a:solidFill>
                <a:latin typeface="Lucida Sans"/>
                <a:ea typeface="Lucida Sans"/>
                <a:cs typeface="Lucida Sans"/>
                <a:sym typeface="Lucida Sans"/>
              </a:rPr>
              <a:t>Modeling </a:t>
            </a:r>
            <a:r>
              <a:rPr lang="en-US" sz="4000" b="1" i="0" u="none" strike="noStrike" cap="none">
                <a:solidFill>
                  <a:srgbClr val="595959"/>
                </a:solidFill>
                <a:highlight>
                  <a:srgbClr val="FF9900"/>
                </a:highlight>
                <a:latin typeface="Lucida Sans"/>
                <a:ea typeface="Lucida Sans"/>
                <a:cs typeface="Lucida Sans"/>
                <a:sym typeface="Lucida Sans"/>
              </a:rPr>
              <a:t>the</a:t>
            </a:r>
            <a:r>
              <a:rPr lang="en-US" sz="4000" b="0" i="0" u="none" strike="noStrike" cap="none">
                <a:solidFill>
                  <a:srgbClr val="595959"/>
                </a:solidFill>
                <a:latin typeface="Lucida Sans"/>
                <a:ea typeface="Lucida Sans"/>
                <a:cs typeface="Lucida Sans"/>
                <a:sym typeface="Lucida Sans"/>
              </a:rPr>
              <a:t> Mathematics</a:t>
            </a:r>
            <a:endParaRPr sz="4000" b="0" i="0" u="none" strike="noStrike" cap="none">
              <a:solidFill>
                <a:srgbClr val="595959"/>
              </a:solidFill>
              <a:latin typeface="Lucida Sans"/>
              <a:ea typeface="Lucida Sans"/>
              <a:cs typeface="Lucida Sans"/>
              <a:sym typeface="Lucida Sans"/>
            </a:endParaRPr>
          </a:p>
          <a:p>
            <a:pPr marL="0" marR="0" lvl="0" indent="0" algn="ctr" rtl="0">
              <a:lnSpc>
                <a:spcPct val="115000"/>
              </a:lnSpc>
              <a:spcBef>
                <a:spcPts val="0"/>
              </a:spcBef>
              <a:spcAft>
                <a:spcPts val="0"/>
              </a:spcAft>
              <a:buClr>
                <a:srgbClr val="595959"/>
              </a:buClr>
              <a:buSzPts val="2200"/>
              <a:buFont typeface="Arial"/>
              <a:buNone/>
            </a:pPr>
            <a:r>
              <a:rPr lang="en-US" sz="4000" b="0" i="0" u="none" strike="noStrike" cap="none">
                <a:solidFill>
                  <a:srgbClr val="595959"/>
                </a:solidFill>
                <a:latin typeface="Lucida Sans"/>
                <a:ea typeface="Lucida Sans"/>
                <a:cs typeface="Lucida Sans"/>
                <a:sym typeface="Lucida Sans"/>
              </a:rPr>
              <a:t>versus</a:t>
            </a:r>
            <a:endParaRPr sz="4000" b="0" i="0" u="none" strike="noStrike" cap="none">
              <a:solidFill>
                <a:srgbClr val="595959"/>
              </a:solidFill>
              <a:latin typeface="Lucida Sans"/>
              <a:ea typeface="Lucida Sans"/>
              <a:cs typeface="Lucida Sans"/>
              <a:sym typeface="Lucida Sans"/>
            </a:endParaRPr>
          </a:p>
          <a:p>
            <a:pPr marL="0" marR="0" lvl="0" indent="0" algn="ctr" rtl="0">
              <a:lnSpc>
                <a:spcPct val="115000"/>
              </a:lnSpc>
              <a:spcBef>
                <a:spcPts val="0"/>
              </a:spcBef>
              <a:spcAft>
                <a:spcPts val="0"/>
              </a:spcAft>
              <a:buClr>
                <a:srgbClr val="595959"/>
              </a:buClr>
              <a:buSzPts val="2200"/>
              <a:buFont typeface="Arial"/>
              <a:buNone/>
            </a:pPr>
            <a:r>
              <a:rPr lang="en-US" sz="4000" b="0" i="0" u="none" strike="noStrike" cap="none">
                <a:solidFill>
                  <a:srgbClr val="595959"/>
                </a:solidFill>
                <a:latin typeface="Lucida Sans"/>
                <a:ea typeface="Lucida Sans"/>
                <a:cs typeface="Lucida Sans"/>
                <a:sym typeface="Lucida Sans"/>
              </a:rPr>
              <a:t>Modeling </a:t>
            </a:r>
            <a:r>
              <a:rPr lang="en-US" sz="4000" b="1" i="0" u="none" strike="noStrike" cap="none">
                <a:solidFill>
                  <a:srgbClr val="595959"/>
                </a:solidFill>
                <a:highlight>
                  <a:srgbClr val="FF00FF"/>
                </a:highlight>
                <a:latin typeface="Lucida Sans"/>
                <a:ea typeface="Lucida Sans"/>
                <a:cs typeface="Lucida Sans"/>
                <a:sym typeface="Lucida Sans"/>
              </a:rPr>
              <a:t>with</a:t>
            </a:r>
            <a:r>
              <a:rPr lang="en-US" sz="4000" b="0" i="0" u="none" strike="noStrike" cap="none">
                <a:solidFill>
                  <a:srgbClr val="595959"/>
                </a:solidFill>
                <a:latin typeface="Lucida Sans"/>
                <a:ea typeface="Lucida Sans"/>
                <a:cs typeface="Lucida Sans"/>
                <a:sym typeface="Lucida Sans"/>
              </a:rPr>
              <a:t> Mathematics</a:t>
            </a:r>
            <a:endParaRPr sz="40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grpSp>
        <p:nvGrpSpPr>
          <p:cNvPr id="1322" name="Shape 1322"/>
          <p:cNvGrpSpPr/>
          <p:nvPr/>
        </p:nvGrpSpPr>
        <p:grpSpPr>
          <a:xfrm>
            <a:off x="2966846" y="2680947"/>
            <a:ext cx="5814532" cy="3726466"/>
            <a:chOff x="-5698411" y="1986175"/>
            <a:chExt cx="4898511" cy="3333750"/>
          </a:xfrm>
        </p:grpSpPr>
        <p:pic>
          <p:nvPicPr>
            <p:cNvPr id="1323" name="Shape 1323"/>
            <p:cNvPicPr preferRelativeResize="0"/>
            <p:nvPr/>
          </p:nvPicPr>
          <p:blipFill rotWithShape="1">
            <a:blip r:embed="rId3">
              <a:alphaModFix/>
            </a:blip>
            <a:srcRect/>
            <a:stretch/>
          </p:blipFill>
          <p:spPr>
            <a:xfrm>
              <a:off x="-5562400" y="1986175"/>
              <a:ext cx="4762500" cy="3333750"/>
            </a:xfrm>
            <a:prstGeom prst="rect">
              <a:avLst/>
            </a:prstGeom>
            <a:noFill/>
            <a:ln>
              <a:noFill/>
            </a:ln>
          </p:spPr>
        </p:pic>
        <p:grpSp>
          <p:nvGrpSpPr>
            <p:cNvPr id="1324" name="Shape 1324"/>
            <p:cNvGrpSpPr/>
            <p:nvPr/>
          </p:nvGrpSpPr>
          <p:grpSpPr>
            <a:xfrm>
              <a:off x="-5698411" y="3539558"/>
              <a:ext cx="2395702" cy="1261164"/>
              <a:chOff x="6525346" y="2857500"/>
              <a:chExt cx="3496354" cy="1768566"/>
            </a:xfrm>
          </p:grpSpPr>
          <p:pic>
            <p:nvPicPr>
              <p:cNvPr id="1325" name="Shape 1325"/>
              <p:cNvPicPr preferRelativeResize="0"/>
              <p:nvPr/>
            </p:nvPicPr>
            <p:blipFill rotWithShape="1">
              <a:blip r:embed="rId4">
                <a:alphaModFix/>
              </a:blip>
              <a:srcRect/>
              <a:stretch/>
            </p:blipFill>
            <p:spPr>
              <a:xfrm>
                <a:off x="7621725" y="2857500"/>
                <a:ext cx="1820053" cy="1143000"/>
              </a:xfrm>
              <a:prstGeom prst="rect">
                <a:avLst/>
              </a:prstGeom>
              <a:noFill/>
              <a:ln>
                <a:noFill/>
              </a:ln>
            </p:spPr>
          </p:pic>
          <p:pic>
            <p:nvPicPr>
              <p:cNvPr id="1326" name="Shape 1326"/>
              <p:cNvPicPr preferRelativeResize="0"/>
              <p:nvPr/>
            </p:nvPicPr>
            <p:blipFill rotWithShape="1">
              <a:blip r:embed="rId5">
                <a:alphaModFix/>
              </a:blip>
              <a:srcRect/>
              <a:stretch/>
            </p:blipFill>
            <p:spPr>
              <a:xfrm rot="1035031">
                <a:off x="7138825" y="3009575"/>
                <a:ext cx="1098551" cy="1487049"/>
              </a:xfrm>
              <a:prstGeom prst="rect">
                <a:avLst/>
              </a:prstGeom>
              <a:noFill/>
              <a:ln>
                <a:noFill/>
              </a:ln>
            </p:spPr>
          </p:pic>
          <p:pic>
            <p:nvPicPr>
              <p:cNvPr id="1327" name="Shape 1327"/>
              <p:cNvPicPr preferRelativeResize="0"/>
              <p:nvPr/>
            </p:nvPicPr>
            <p:blipFill rotWithShape="1">
              <a:blip r:embed="rId6">
                <a:alphaModFix/>
              </a:blip>
              <a:srcRect/>
              <a:stretch/>
            </p:blipFill>
            <p:spPr>
              <a:xfrm>
                <a:off x="7621725" y="2943813"/>
                <a:ext cx="1267568" cy="1307950"/>
              </a:xfrm>
              <a:prstGeom prst="rect">
                <a:avLst/>
              </a:prstGeom>
              <a:noFill/>
              <a:ln>
                <a:noFill/>
              </a:ln>
            </p:spPr>
          </p:pic>
          <p:pic>
            <p:nvPicPr>
              <p:cNvPr id="1328" name="Shape 1328"/>
              <p:cNvPicPr preferRelativeResize="0"/>
              <p:nvPr/>
            </p:nvPicPr>
            <p:blipFill rotWithShape="1">
              <a:blip r:embed="rId7">
                <a:alphaModFix/>
              </a:blip>
              <a:srcRect/>
              <a:stretch/>
            </p:blipFill>
            <p:spPr>
              <a:xfrm>
                <a:off x="8949000" y="3112448"/>
                <a:ext cx="1072700" cy="970676"/>
              </a:xfrm>
              <a:prstGeom prst="rect">
                <a:avLst/>
              </a:prstGeom>
              <a:noFill/>
              <a:ln>
                <a:noFill/>
              </a:ln>
            </p:spPr>
          </p:pic>
          <p:pic>
            <p:nvPicPr>
              <p:cNvPr id="1329" name="Shape 1329"/>
              <p:cNvPicPr preferRelativeResize="0"/>
              <p:nvPr/>
            </p:nvPicPr>
            <p:blipFill rotWithShape="1">
              <a:blip r:embed="rId8">
                <a:alphaModFix/>
              </a:blip>
              <a:srcRect/>
              <a:stretch/>
            </p:blipFill>
            <p:spPr>
              <a:xfrm rot="2700000">
                <a:off x="6537182" y="3358881"/>
                <a:ext cx="1072701" cy="477806"/>
              </a:xfrm>
              <a:prstGeom prst="rect">
                <a:avLst/>
              </a:prstGeom>
              <a:noFill/>
              <a:ln>
                <a:noFill/>
              </a:ln>
            </p:spPr>
          </p:pic>
        </p:grpSp>
      </p:grpSp>
      <p:sp>
        <p:nvSpPr>
          <p:cNvPr id="1330" name="Shape 133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The Big AHAs from Teachers</a:t>
            </a:r>
            <a:endParaRPr sz="2400" b="0" i="0" u="none" strike="noStrike" cap="none">
              <a:solidFill>
                <a:srgbClr val="595959"/>
              </a:solidFill>
              <a:latin typeface="Lucida Sans"/>
              <a:ea typeface="Lucida Sans"/>
              <a:cs typeface="Lucida Sans"/>
              <a:sym typeface="Lucida Sans"/>
            </a:endParaRPr>
          </a:p>
        </p:txBody>
      </p:sp>
      <p:sp>
        <p:nvSpPr>
          <p:cNvPr id="1331" name="Shape 1331"/>
          <p:cNvSpPr txBox="1">
            <a:spLocks noGrp="1"/>
          </p:cNvSpPr>
          <p:nvPr>
            <p:ph type="body" idx="1"/>
          </p:nvPr>
        </p:nvSpPr>
        <p:spPr>
          <a:xfrm>
            <a:off x="236150" y="1132475"/>
            <a:ext cx="7130100" cy="28728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595959"/>
              </a:buClr>
              <a:buSzPts val="2200"/>
              <a:buFont typeface="Arial"/>
              <a:buNone/>
            </a:pPr>
            <a:r>
              <a:rPr lang="en-US" sz="4000" b="0" i="0" u="none" strike="noStrike" cap="none">
                <a:solidFill>
                  <a:srgbClr val="595959"/>
                </a:solidFill>
                <a:latin typeface="Lucida Sans"/>
                <a:ea typeface="Lucida Sans"/>
                <a:cs typeface="Lucida Sans"/>
                <a:sym typeface="Lucida Sans"/>
              </a:rPr>
              <a:t>Students </a:t>
            </a:r>
            <a:r>
              <a:rPr lang="en-US" sz="4000" b="0" i="0" u="none" strike="noStrike" cap="none">
                <a:solidFill>
                  <a:srgbClr val="0000FF"/>
                </a:solidFill>
                <a:latin typeface="Permanent Marker"/>
                <a:ea typeface="Permanent Marker"/>
                <a:cs typeface="Permanent Marker"/>
                <a:sym typeface="Permanent Marker"/>
              </a:rPr>
              <a:t>bring</a:t>
            </a:r>
            <a:r>
              <a:rPr lang="en-US" sz="4000" b="0" i="0" u="none" strike="noStrike" cap="none">
                <a:solidFill>
                  <a:srgbClr val="595959"/>
                </a:solidFill>
                <a:latin typeface="Lucida Sans"/>
                <a:ea typeface="Lucida Sans"/>
                <a:cs typeface="Lucida Sans"/>
                <a:sym typeface="Lucida Sans"/>
              </a:rPr>
              <a:t> the</a:t>
            </a:r>
            <a:endParaRPr sz="4000" b="0" i="0" u="none" strike="noStrike" cap="none">
              <a:solidFill>
                <a:srgbClr val="595959"/>
              </a:solidFill>
              <a:latin typeface="Lucida Sans"/>
              <a:ea typeface="Lucida Sans"/>
              <a:cs typeface="Lucida Sans"/>
              <a:sym typeface="Lucida Sans"/>
            </a:endParaRPr>
          </a:p>
          <a:p>
            <a:pPr marL="0" marR="0" lvl="0" indent="0" algn="ctr" rtl="0">
              <a:lnSpc>
                <a:spcPct val="115000"/>
              </a:lnSpc>
              <a:spcBef>
                <a:spcPts val="0"/>
              </a:spcBef>
              <a:spcAft>
                <a:spcPts val="0"/>
              </a:spcAft>
              <a:buClr>
                <a:srgbClr val="595959"/>
              </a:buClr>
              <a:buSzPts val="2200"/>
              <a:buFont typeface="Arial"/>
              <a:buNone/>
            </a:pPr>
            <a:r>
              <a:rPr lang="en-US" sz="4000" b="0" i="0" u="none" strike="noStrike" cap="none">
                <a:solidFill>
                  <a:srgbClr val="595959"/>
                </a:solidFill>
                <a:latin typeface="Lucida Sans"/>
                <a:ea typeface="Lucida Sans"/>
                <a:cs typeface="Lucida Sans"/>
                <a:sym typeface="Lucida Sans"/>
              </a:rPr>
              <a:t>math to the problem.</a:t>
            </a:r>
            <a:endParaRPr sz="40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Shape 133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The Big AHAs for Teachers</a:t>
            </a:r>
            <a:endParaRPr sz="2400" b="0" i="0" u="none" strike="noStrike" cap="none">
              <a:solidFill>
                <a:srgbClr val="595959"/>
              </a:solidFill>
              <a:latin typeface="Lucida Sans"/>
              <a:ea typeface="Lucida Sans"/>
              <a:cs typeface="Lucida Sans"/>
              <a:sym typeface="Lucida Sans"/>
            </a:endParaRPr>
          </a:p>
        </p:txBody>
      </p:sp>
      <p:pic>
        <p:nvPicPr>
          <p:cNvPr id="1338" name="Shape 1338"/>
          <p:cNvPicPr preferRelativeResize="0"/>
          <p:nvPr/>
        </p:nvPicPr>
        <p:blipFill rotWithShape="1">
          <a:blip r:embed="rId3">
            <a:alphaModFix/>
          </a:blip>
          <a:srcRect/>
          <a:stretch/>
        </p:blipFill>
        <p:spPr>
          <a:xfrm>
            <a:off x="1819275" y="1557338"/>
            <a:ext cx="5810250" cy="43529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Shape 134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our Guests?</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Resources mentioned on the webinar</a:t>
            </a:r>
            <a:endParaRPr sz="2400" b="0" i="0" u="none" strike="noStrike" cap="none">
              <a:solidFill>
                <a:srgbClr val="595959"/>
              </a:solidFill>
              <a:latin typeface="Lucida Sans"/>
              <a:ea typeface="Lucida Sans"/>
              <a:cs typeface="Lucida Sans"/>
              <a:sym typeface="Lucida Sans"/>
            </a:endParaRPr>
          </a:p>
        </p:txBody>
      </p:sp>
      <p:sp>
        <p:nvSpPr>
          <p:cNvPr id="1350" name="Shape 1350"/>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440"/>
              </a:spcBef>
              <a:spcAft>
                <a:spcPts val="0"/>
              </a:spcAft>
              <a:buClr>
                <a:srgbClr val="595959"/>
              </a:buClr>
              <a:buSzPts val="2200"/>
              <a:buFont typeface="Arial"/>
              <a:buChar char="•"/>
            </a:pPr>
            <a:r>
              <a:rPr lang="en-US" sz="2200" b="0" i="0" u="none" strike="noStrike" cap="none">
                <a:solidFill>
                  <a:srgbClr val="595959"/>
                </a:solidFill>
                <a:latin typeface="Lucida Sans"/>
                <a:ea typeface="Lucida Sans"/>
                <a:cs typeface="Lucida Sans"/>
                <a:sym typeface="Lucida Sans"/>
              </a:rPr>
              <a:t>3 Act Math Tasks – </a:t>
            </a:r>
            <a:r>
              <a:rPr lang="en-US" sz="2200" b="0" i="0" u="sng" strike="noStrike" cap="none">
                <a:solidFill>
                  <a:schemeClr val="hlink"/>
                </a:solidFill>
                <a:latin typeface="Lucida Sans"/>
                <a:ea typeface="Lucida Sans"/>
                <a:cs typeface="Lucida Sans"/>
                <a:sym typeface="Lucida Sans"/>
                <a:hlinkClick r:id="rId3"/>
              </a:rPr>
              <a:t>Dan Meyer</a:t>
            </a:r>
            <a:r>
              <a:rPr lang="en-US" sz="2200" b="0" i="0" u="none" strike="noStrike" cap="none">
                <a:solidFill>
                  <a:srgbClr val="595959"/>
                </a:solidFill>
                <a:latin typeface="Lucida Sans"/>
                <a:ea typeface="Lucida Sans"/>
                <a:cs typeface="Lucida Sans"/>
                <a:sym typeface="Lucida Sans"/>
              </a:rPr>
              <a:t>, </a:t>
            </a:r>
            <a:r>
              <a:rPr lang="en-US" sz="2200" b="0" i="0" u="sng" strike="noStrike" cap="none">
                <a:solidFill>
                  <a:schemeClr val="hlink"/>
                </a:solidFill>
                <a:latin typeface="Lucida Sans"/>
                <a:ea typeface="Lucida Sans"/>
                <a:cs typeface="Lucida Sans"/>
                <a:sym typeface="Lucida Sans"/>
                <a:hlinkClick r:id="rId4"/>
              </a:rPr>
              <a:t>Graham Fletcher</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100000"/>
              </a:lnSpc>
              <a:spcBef>
                <a:spcPts val="440"/>
              </a:spcBef>
              <a:spcAft>
                <a:spcPts val="0"/>
              </a:spcAft>
              <a:buClr>
                <a:srgbClr val="595959"/>
              </a:buClr>
              <a:buSzPts val="2200"/>
              <a:buFont typeface="Arial"/>
              <a:buChar char="•"/>
            </a:pPr>
            <a:r>
              <a:rPr lang="en-US" sz="2200" b="0" i="0" u="sng" strike="noStrike" cap="none">
                <a:solidFill>
                  <a:schemeClr val="hlink"/>
                </a:solidFill>
                <a:latin typeface="Lucida Sans"/>
                <a:ea typeface="Lucida Sans"/>
                <a:cs typeface="Lucida Sans"/>
                <a:sym typeface="Lucida Sans"/>
                <a:hlinkClick r:id="rId5"/>
              </a:rPr>
              <a:t>Illustrative Mathematics</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100000"/>
              </a:lnSpc>
              <a:spcBef>
                <a:spcPts val="440"/>
              </a:spcBef>
              <a:spcAft>
                <a:spcPts val="0"/>
              </a:spcAft>
              <a:buClr>
                <a:srgbClr val="595959"/>
              </a:buClr>
              <a:buSzPts val="2200"/>
              <a:buFont typeface="Arial"/>
              <a:buChar char="•"/>
            </a:pPr>
            <a:r>
              <a:rPr lang="en-US" sz="2200" b="0" i="0" u="sng" strike="noStrike" cap="none">
                <a:solidFill>
                  <a:schemeClr val="hlink"/>
                </a:solidFill>
                <a:latin typeface="Lucida Sans"/>
                <a:ea typeface="Lucida Sans"/>
                <a:cs typeface="Lucida Sans"/>
                <a:sym typeface="Lucida Sans"/>
                <a:hlinkClick r:id="rId6"/>
              </a:rPr>
              <a:t>LearnZillion</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100000"/>
              </a:lnSpc>
              <a:spcBef>
                <a:spcPts val="440"/>
              </a:spcBef>
              <a:spcAft>
                <a:spcPts val="0"/>
              </a:spcAft>
              <a:buClr>
                <a:srgbClr val="595959"/>
              </a:buClr>
              <a:buSzPts val="2200"/>
              <a:buFont typeface="Arial"/>
              <a:buChar char="•"/>
            </a:pPr>
            <a:r>
              <a:rPr lang="en-US" sz="2200" b="0" i="0" u="sng" strike="noStrike" cap="none">
                <a:solidFill>
                  <a:schemeClr val="hlink"/>
                </a:solidFill>
                <a:latin typeface="Lucida Sans"/>
                <a:ea typeface="Lucida Sans"/>
                <a:cs typeface="Lucida Sans"/>
                <a:sym typeface="Lucida Sans"/>
                <a:hlinkClick r:id="rId7"/>
              </a:rPr>
              <a:t>MARS Tasks</a:t>
            </a:r>
            <a:endParaRPr sz="2200" b="0" i="0" u="none" strike="noStrike" cap="none">
              <a:solidFill>
                <a:srgbClr val="595959"/>
              </a:solidFill>
              <a:latin typeface="Lucida Sans"/>
              <a:ea typeface="Lucida Sans"/>
              <a:cs typeface="Lucida Sans"/>
              <a:sym typeface="Lucida Sans"/>
            </a:endParaRPr>
          </a:p>
          <a:p>
            <a:pPr marL="457200" marR="0" lvl="0" indent="-228600" algn="l" rtl="0">
              <a:lnSpc>
                <a:spcPct val="100000"/>
              </a:lnSpc>
              <a:spcBef>
                <a:spcPts val="44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100000"/>
              </a:lnSpc>
              <a:spcBef>
                <a:spcPts val="440"/>
              </a:spcBef>
              <a:spcAft>
                <a:spcPts val="0"/>
              </a:spcAft>
              <a:buClr>
                <a:srgbClr val="595959"/>
              </a:buClr>
              <a:buSzPts val="2200"/>
              <a:buFont typeface="Arial"/>
              <a:buChar char="•"/>
            </a:pPr>
            <a:r>
              <a:rPr lang="en-US" sz="2200" b="0" i="0" u="none" strike="noStrike" cap="none">
                <a:solidFill>
                  <a:srgbClr val="595959"/>
                </a:solidFill>
                <a:latin typeface="Lucida Sans"/>
                <a:ea typeface="Lucida Sans"/>
                <a:cs typeface="Lucida Sans"/>
                <a:sym typeface="Lucida Sans"/>
              </a:rPr>
              <a:t>Aligned bloga: </a:t>
            </a:r>
            <a:r>
              <a:rPr lang="en-US" sz="2200" b="0" i="0" u="sng" strike="noStrike" cap="none">
                <a:solidFill>
                  <a:schemeClr val="hlink"/>
                </a:solidFill>
                <a:latin typeface="Lucida Sans"/>
                <a:ea typeface="Lucida Sans"/>
                <a:cs typeface="Lucida Sans"/>
                <a:sym typeface="Lucida Sans"/>
                <a:hlinkClick r:id="rId8"/>
              </a:rPr>
              <a:t>Questions to elicit the math practices</a:t>
            </a:r>
            <a:r>
              <a:rPr lang="en-US" sz="2200" b="0" i="0" u="none" strike="noStrike" cap="none">
                <a:solidFill>
                  <a:srgbClr val="595959"/>
                </a:solidFill>
                <a:latin typeface="Lucida Sans"/>
                <a:ea typeface="Lucida Sans"/>
                <a:cs typeface="Lucida Sans"/>
                <a:sym typeface="Lucida Sans"/>
              </a:rPr>
              <a:t>; </a:t>
            </a:r>
            <a:r>
              <a:rPr lang="en-US" sz="2200" b="0" i="0" u="sng" strike="noStrike" cap="none">
                <a:solidFill>
                  <a:schemeClr val="hlink"/>
                </a:solidFill>
                <a:latin typeface="Lucida Sans"/>
                <a:ea typeface="Lucida Sans"/>
                <a:cs typeface="Lucida Sans"/>
                <a:sym typeface="Lucida Sans"/>
                <a:hlinkClick r:id="rId9"/>
              </a:rPr>
              <a:t>Digging Deeper into SMP 4</a:t>
            </a:r>
            <a:endParaRPr sz="2200" b="0" i="0" u="none" strike="noStrike" cap="none">
              <a:solidFill>
                <a:srgbClr val="595959"/>
              </a:solidFill>
              <a:latin typeface="Lucida Sans"/>
              <a:ea typeface="Lucida Sans"/>
              <a:cs typeface="Lucida Sans"/>
              <a:sym typeface="Lucida Sans"/>
            </a:endParaRPr>
          </a:p>
          <a:p>
            <a:pPr marL="457200" marR="0" lvl="0" indent="-228600" algn="l" rtl="0">
              <a:lnSpc>
                <a:spcPct val="100000"/>
              </a:lnSpc>
              <a:spcBef>
                <a:spcPts val="44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100000"/>
              </a:lnSpc>
              <a:spcBef>
                <a:spcPts val="440"/>
              </a:spcBef>
              <a:spcAft>
                <a:spcPts val="0"/>
              </a:spcAft>
              <a:buClr>
                <a:srgbClr val="595959"/>
              </a:buClr>
              <a:buSzPts val="2200"/>
              <a:buFont typeface="Arial"/>
              <a:buChar char="•"/>
            </a:pPr>
            <a:r>
              <a:rPr lang="en-US" sz="2200" b="0" i="0" u="sng" strike="noStrike" cap="none">
                <a:solidFill>
                  <a:schemeClr val="hlink"/>
                </a:solidFill>
                <a:latin typeface="Lucida Sans"/>
                <a:ea typeface="Lucida Sans"/>
                <a:cs typeface="Lucida Sans"/>
                <a:sym typeface="Lucida Sans"/>
                <a:hlinkClick r:id="rId10"/>
              </a:rPr>
              <a:t>Mathematics Language Routines </a:t>
            </a:r>
            <a:r>
              <a:rPr lang="en-US" sz="2200" b="0" i="0" u="none" strike="noStrike" cap="none">
                <a:solidFill>
                  <a:srgbClr val="595959"/>
                </a:solidFill>
                <a:latin typeface="Lucida Sans"/>
                <a:ea typeface="Lucida Sans"/>
                <a:cs typeface="Lucida Sans"/>
                <a:sym typeface="Lucida Sans"/>
              </a:rPr>
              <a:t>(for ELLs and all students)</a:t>
            </a:r>
            <a:endParaRPr sz="2200" b="0" i="0" u="none" strike="noStrike" cap="none">
              <a:solidFill>
                <a:srgbClr val="595959"/>
              </a:solidFill>
              <a:latin typeface="Lucida Sans"/>
              <a:ea typeface="Lucida Sans"/>
              <a:cs typeface="Lucida Sans"/>
              <a:sym typeface="Lucid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Shape 101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Tweet with us!</a:t>
            </a:r>
            <a:endParaRPr sz="2400" b="0" i="0" u="none" strike="noStrike" cap="none">
              <a:solidFill>
                <a:srgbClr val="595959"/>
              </a:solidFill>
              <a:latin typeface="Lucida Sans"/>
              <a:ea typeface="Lucida Sans"/>
              <a:cs typeface="Lucida Sans"/>
              <a:sym typeface="Lucida Sans"/>
            </a:endParaRPr>
          </a:p>
        </p:txBody>
      </p:sp>
      <p:sp>
        <p:nvSpPr>
          <p:cNvPr id="1020" name="Shape 10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Please feel free to tweet during and after the webinar using #coreadvocates</a:t>
            </a:r>
            <a:endParaRPr sz="2200" b="0" i="0" u="none" strike="noStrike" cap="none">
              <a:solidFill>
                <a:srgbClr val="59595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@achievethecore</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@JoanieFun, @salberti, @JennieBeltro,</a:t>
            </a:r>
            <a:r>
              <a:rPr lang="en-US" sz="2400" b="0" i="0" u="none" strike="noStrike" cap="none">
                <a:solidFill>
                  <a:srgbClr val="464646"/>
                </a:solidFill>
                <a:latin typeface="Lucida Sans"/>
                <a:ea typeface="Lucida Sans"/>
                <a:cs typeface="Lucida Sans"/>
                <a:sym typeface="Lucida Sans"/>
              </a:rPr>
              <a:t>@SarahGMath, @auspies, @nc_teach</a:t>
            </a:r>
            <a:endParaRPr sz="2400" b="0" i="0" u="none" strike="noStrike" cap="none">
              <a:solidFill>
                <a:srgbClr val="464646"/>
              </a:solidFill>
              <a:latin typeface="Lucida Sans"/>
              <a:ea typeface="Lucida Sans"/>
              <a:cs typeface="Lucida Sans"/>
              <a:sym typeface="Lucida Sans"/>
            </a:endParaRPr>
          </a:p>
        </p:txBody>
      </p:sp>
      <p:pic>
        <p:nvPicPr>
          <p:cNvPr id="1021" name="Shape 1021"/>
          <p:cNvPicPr preferRelativeResize="0"/>
          <p:nvPr/>
        </p:nvPicPr>
        <p:blipFill rotWithShape="1">
          <a:blip r:embed="rId3">
            <a:alphaModFix/>
          </a:blip>
          <a:srcRect/>
          <a:stretch/>
        </p:blipFill>
        <p:spPr>
          <a:xfrm>
            <a:off x="6511235" y="4229100"/>
            <a:ext cx="2624338" cy="1888891"/>
          </a:xfrm>
          <a:prstGeom prst="rect">
            <a:avLst/>
          </a:prstGeom>
          <a:noFill/>
          <a:ln>
            <a:noFill/>
          </a:ln>
        </p:spPr>
      </p:pic>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Shape 135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sz="2400" b="0" i="0" u="none" strike="noStrike" cap="none">
              <a:solidFill>
                <a:srgbClr val="595959"/>
              </a:solidFill>
              <a:latin typeface="Lucida Sans"/>
              <a:ea typeface="Lucida Sans"/>
              <a:cs typeface="Lucida Sans"/>
              <a:sym typeface="Lucida Sans"/>
            </a:endParaRPr>
          </a:p>
        </p:txBody>
      </p:sp>
      <p:sp>
        <p:nvSpPr>
          <p:cNvPr id="1357" name="Shape 1357"/>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358" name="Shape 1358" descr="Join Core Advocates.PNG"/>
          <p:cNvPicPr preferRelativeResize="0"/>
          <p:nvPr/>
        </p:nvPicPr>
        <p:blipFill rotWithShape="1">
          <a:blip r:embed="rId3">
            <a:alphaModFix/>
          </a:blip>
          <a:srcRect/>
          <a:stretch/>
        </p:blipFill>
        <p:spPr>
          <a:xfrm>
            <a:off x="0" y="1547832"/>
            <a:ext cx="9110167" cy="4802978"/>
          </a:xfrm>
          <a:prstGeom prst="rect">
            <a:avLst/>
          </a:prstGeom>
          <a:noFill/>
          <a:ln>
            <a:noFill/>
          </a:ln>
        </p:spPr>
      </p:pic>
      <p:sp>
        <p:nvSpPr>
          <p:cNvPr id="1359" name="Shape 1359"/>
          <p:cNvSpPr txBox="1"/>
          <p:nvPr/>
        </p:nvSpPr>
        <p:spPr>
          <a:xfrm>
            <a:off x="2156925" y="1132250"/>
            <a:ext cx="4924800" cy="28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Shape 136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75757"/>
                </a:solidFill>
                <a:latin typeface="Lucida Sans"/>
                <a:ea typeface="Lucida Sans"/>
                <a:cs typeface="Lucida Sans"/>
                <a:sym typeface="Lucida Sans"/>
              </a:rPr>
              <a:t>Tell us about your efforts</a:t>
            </a:r>
            <a:endParaRPr sz="2400" b="0" i="0" u="none" strike="noStrike" cap="none">
              <a:solidFill>
                <a:srgbClr val="595959"/>
              </a:solidFill>
              <a:latin typeface="Lucida Sans"/>
              <a:ea typeface="Lucida Sans"/>
              <a:cs typeface="Lucida Sans"/>
              <a:sym typeface="Lucida Sans"/>
            </a:endParaRPr>
          </a:p>
        </p:txBody>
      </p:sp>
      <p:pic>
        <p:nvPicPr>
          <p:cNvPr id="1366" name="Shape 1366"/>
          <p:cNvPicPr preferRelativeResize="0"/>
          <p:nvPr/>
        </p:nvPicPr>
        <p:blipFill rotWithShape="1">
          <a:blip r:embed="rId3">
            <a:alphaModFix/>
          </a:blip>
          <a:srcRect/>
          <a:stretch/>
        </p:blipFill>
        <p:spPr>
          <a:xfrm>
            <a:off x="1762125" y="1290824"/>
            <a:ext cx="5609129" cy="4471004"/>
          </a:xfrm>
          <a:prstGeom prst="rect">
            <a:avLst/>
          </a:prstGeom>
          <a:noFill/>
          <a:ln>
            <a:noFill/>
          </a:ln>
        </p:spPr>
      </p:pic>
      <p:sp>
        <p:nvSpPr>
          <p:cNvPr id="1367" name="Shape 1367"/>
          <p:cNvSpPr txBox="1"/>
          <p:nvPr/>
        </p:nvSpPr>
        <p:spPr>
          <a:xfrm>
            <a:off x="336675" y="6010675"/>
            <a:ext cx="7965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2400" b="0" i="0" u="sng" strike="noStrike" cap="none">
                <a:solidFill>
                  <a:schemeClr val="hlink"/>
                </a:solidFill>
                <a:latin typeface="Lucida Sans"/>
                <a:ea typeface="Lucida Sans"/>
                <a:cs typeface="Lucida Sans"/>
                <a:sym typeface="Lucida Sans"/>
                <a:hlinkClick r:id="rId4"/>
              </a:rPr>
              <a:t>www.achievethecore.org/educators-taking-action</a:t>
            </a:r>
            <a:r>
              <a:rPr lang="en-US" sz="2400" b="0" i="0" u="none" strike="noStrike" cap="none">
                <a:solidFill>
                  <a:srgbClr val="666666"/>
                </a:solidFill>
                <a:latin typeface="Lucida Sans"/>
                <a:ea typeface="Lucida Sans"/>
                <a:cs typeface="Lucida Sans"/>
                <a:sym typeface="Lucida Sans"/>
              </a:rPr>
              <a:t> </a:t>
            </a:r>
            <a:endParaRPr sz="2400" b="0" i="0" u="none" strike="noStrike" cap="none">
              <a:solidFill>
                <a:srgbClr val="666666"/>
              </a:solidFill>
              <a:latin typeface="Lucida Sans"/>
              <a:ea typeface="Lucida Sans"/>
              <a:cs typeface="Lucida Sans"/>
              <a:sym typeface="Lucida Sans"/>
            </a:endParaRPr>
          </a:p>
        </p:txBody>
      </p:sp>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Shape 137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join us again next month!</a:t>
            </a:r>
            <a:endParaRPr sz="2400" b="0" i="0" u="none" strike="noStrike" cap="none">
              <a:solidFill>
                <a:srgbClr val="595959"/>
              </a:solidFill>
              <a:latin typeface="Lucida Sans"/>
              <a:ea typeface="Lucida Sans"/>
              <a:cs typeface="Lucida Sans"/>
              <a:sym typeface="Lucida Sans"/>
            </a:endParaRPr>
          </a:p>
        </p:txBody>
      </p:sp>
      <p:sp>
        <p:nvSpPr>
          <p:cNvPr id="1374" name="Shape 137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Next month’s webinar: </a:t>
            </a:r>
            <a:r>
              <a:rPr lang="en-US" sz="2400" b="0" i="1" u="none" strike="noStrike" cap="none">
                <a:solidFill>
                  <a:srgbClr val="3F3F39"/>
                </a:solidFill>
                <a:latin typeface="Lucida Sans"/>
                <a:ea typeface="Lucida Sans"/>
                <a:cs typeface="Lucida Sans"/>
                <a:sym typeface="Lucida Sans"/>
              </a:rPr>
              <a:t>Making Materials Better: EnVision 2.0 Materials Adaptation Project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Wednesday, March 7,  7:00 - 8:00 p.m. ET</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Register Here: </a:t>
            </a:r>
            <a:r>
              <a:rPr lang="en-US" sz="2200" b="0" i="0" u="none" strike="noStrike" cap="none">
                <a:solidFill>
                  <a:srgbClr val="3F3F39"/>
                </a:solidFill>
                <a:latin typeface="Lucida Sans"/>
                <a:ea typeface="Lucida Sans"/>
                <a:cs typeface="Lucida Sans"/>
                <a:sym typeface="Lucida Sans"/>
              </a:rPr>
              <a:t> </a:t>
            </a:r>
            <a:r>
              <a:rPr lang="en-US" sz="2400" b="0" i="0" u="sng" strike="noStrike" cap="none">
                <a:solidFill>
                  <a:schemeClr val="hlink"/>
                </a:solidFill>
                <a:highlight>
                  <a:srgbClr val="FFFFFF"/>
                </a:highlight>
                <a:latin typeface="Helvetica Neue"/>
                <a:ea typeface="Helvetica Neue"/>
                <a:cs typeface="Helvetica Neue"/>
                <a:sym typeface="Helvetica Neue"/>
                <a:hlinkClick r:id="rId3"/>
              </a:rPr>
              <a:t>https://attendee.gotowebinar.com/register/5943854693262696961</a:t>
            </a: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Shape 1379"/>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us!</a:t>
            </a:r>
            <a:endParaRPr sz="2400" b="0" i="0" u="none" strike="noStrike" cap="none">
              <a:solidFill>
                <a:srgbClr val="595959"/>
              </a:solidFill>
              <a:latin typeface="Lucida Sans"/>
              <a:ea typeface="Lucida Sans"/>
              <a:cs typeface="Lucida Sans"/>
              <a:sym typeface="Lucida Sans"/>
            </a:endParaRPr>
          </a:p>
        </p:txBody>
      </p:sp>
      <p:sp>
        <p:nvSpPr>
          <p:cNvPr id="1028" name="Shape 1028"/>
          <p:cNvSpPr txBox="1">
            <a:spLocks noGrp="1"/>
          </p:cNvSpPr>
          <p:nvPr>
            <p:ph type="body" idx="1"/>
          </p:nvPr>
        </p:nvSpPr>
        <p:spPr>
          <a:xfrm>
            <a:off x="457200" y="1600200"/>
            <a:ext cx="46044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600"/>
              <a:buFont typeface="Arial"/>
              <a:buNone/>
            </a:pPr>
            <a:r>
              <a:rPr lang="en-US" sz="2400" b="0" i="0" u="none" strike="noStrike" cap="none">
                <a:solidFill>
                  <a:srgbClr val="3F3F39"/>
                </a:solidFill>
                <a:latin typeface="Lucida Sans"/>
                <a:ea typeface="Lucida Sans"/>
                <a:cs typeface="Lucida Sans"/>
                <a:sym typeface="Lucida Sans"/>
              </a:rPr>
              <a:t>During the webinar</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Accessing Documents</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Questions option</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Polling</a:t>
            </a:r>
            <a:endParaRPr sz="2200" b="0" i="0" u="none" strike="noStrike" cap="none">
              <a:solidFill>
                <a:srgbClr val="595959"/>
              </a:solidFill>
              <a:latin typeface="Lucida Sans"/>
              <a:ea typeface="Lucida Sans"/>
              <a:cs typeface="Lucida Sans"/>
              <a:sym typeface="Lucida Sans"/>
            </a:endParaRPr>
          </a:p>
          <a:p>
            <a:pPr marL="0" marR="0" lvl="0" indent="0" algn="l" rtl="0">
              <a:lnSpc>
                <a:spcPct val="115000"/>
              </a:lnSpc>
              <a:spcBef>
                <a:spcPts val="600"/>
              </a:spcBef>
              <a:spcAft>
                <a:spcPts val="0"/>
              </a:spcAft>
              <a:buClr>
                <a:schemeClr val="dk1"/>
              </a:buClr>
              <a:buSzPts val="600"/>
              <a:buFont typeface="Arial"/>
              <a:buNone/>
            </a:pPr>
            <a:r>
              <a:rPr lang="en-US" sz="2400" b="0" i="0" u="none" strike="noStrike" cap="none">
                <a:solidFill>
                  <a:srgbClr val="3F3F39"/>
                </a:solidFill>
                <a:latin typeface="Lucida Sans"/>
                <a:ea typeface="Lucida Sans"/>
                <a:cs typeface="Lucida Sans"/>
                <a:sym typeface="Lucida Sans"/>
              </a:rPr>
              <a:t>After the webinar</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Survey</a:t>
            </a:r>
            <a:endParaRPr sz="2200" b="0" i="0" u="none" strike="noStrike" cap="none">
              <a:solidFill>
                <a:srgbClr val="595959"/>
              </a:solidFill>
              <a:latin typeface="Lucida Sans"/>
              <a:ea typeface="Lucida Sans"/>
              <a:cs typeface="Lucida Sans"/>
              <a:sym typeface="Lucida Sans"/>
            </a:endParaRPr>
          </a:p>
          <a:p>
            <a:pPr marL="457200" marR="0" lvl="0" indent="0" algn="l" rtl="0">
              <a:lnSpc>
                <a:spcPct val="115000"/>
              </a:lnSpc>
              <a:spcBef>
                <a:spcPts val="500"/>
              </a:spcBef>
              <a:spcAft>
                <a:spcPts val="0"/>
              </a:spcAft>
              <a:buClr>
                <a:schemeClr val="dk1"/>
              </a:buClr>
              <a:buSzPts val="500"/>
              <a:buFont typeface="Arial"/>
              <a:buNone/>
            </a:pPr>
            <a:r>
              <a:rPr lang="en-US" sz="2000" b="0" i="0" u="none" strike="noStrike" cap="none">
                <a:solidFill>
                  <a:schemeClr val="dk1"/>
                </a:solidFill>
                <a:latin typeface="Lucida Sans"/>
                <a:ea typeface="Lucida Sans"/>
                <a:cs typeface="Lucida Sans"/>
                <a:sym typeface="Lucida Sans"/>
              </a:rPr>
              <a:t>– </a:t>
            </a:r>
            <a:r>
              <a:rPr lang="en-US" sz="2000" b="0" i="0" u="none" strike="noStrike" cap="none">
                <a:solidFill>
                  <a:srgbClr val="3F3F39"/>
                </a:solidFill>
                <a:latin typeface="Lucida Sans"/>
                <a:ea typeface="Lucida Sans"/>
                <a:cs typeface="Lucida Sans"/>
                <a:sym typeface="Lucida Sans"/>
              </a:rPr>
              <a:t>Access to recorded webinar</a:t>
            </a:r>
            <a:endParaRPr sz="2200" b="0" i="0" u="none" strike="noStrike" cap="none">
              <a:solidFill>
                <a:srgbClr val="595959"/>
              </a:solidFill>
              <a:latin typeface="Lucida Sans"/>
              <a:ea typeface="Lucida Sans"/>
              <a:cs typeface="Lucida Sans"/>
              <a:sym typeface="Lucida Sans"/>
            </a:endParaRPr>
          </a:p>
          <a:p>
            <a:pPr marL="800100" marR="0" lvl="0" indent="-38100" algn="l" rtl="0">
              <a:lnSpc>
                <a:spcPct val="100000"/>
              </a:lnSpc>
              <a:spcBef>
                <a:spcPts val="0"/>
              </a:spcBef>
              <a:spcAft>
                <a:spcPts val="0"/>
              </a:spcAft>
              <a:buClr>
                <a:schemeClr val="dk1"/>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29" name="Shape 1029"/>
          <p:cNvPicPr preferRelativeResize="0"/>
          <p:nvPr/>
        </p:nvPicPr>
        <p:blipFill rotWithShape="1">
          <a:blip r:embed="rId3">
            <a:alphaModFix/>
          </a:blip>
          <a:srcRect/>
          <a:stretch/>
        </p:blipFill>
        <p:spPr>
          <a:xfrm>
            <a:off x="4877275" y="1662100"/>
            <a:ext cx="3520724" cy="3528854"/>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webinar</a:t>
            </a:r>
            <a:endParaRPr sz="2400" b="0" i="0" u="none" strike="noStrike" cap="none">
              <a:solidFill>
                <a:srgbClr val="595959"/>
              </a:solidFill>
              <a:latin typeface="Lucida Sans"/>
              <a:ea typeface="Lucida Sans"/>
              <a:cs typeface="Lucida Sans"/>
              <a:sym typeface="Lucida Sans"/>
            </a:endParaRPr>
          </a:p>
        </p:txBody>
      </p:sp>
      <p:sp>
        <p:nvSpPr>
          <p:cNvPr id="1036" name="Shape 103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15000"/>
              </a:lnSpc>
              <a:spcBef>
                <a:spcPts val="0"/>
              </a:spcBef>
              <a:spcAft>
                <a:spcPts val="0"/>
              </a:spcAft>
              <a:buClr>
                <a:srgbClr val="464646"/>
              </a:buClr>
              <a:buSzPts val="2400"/>
              <a:buFont typeface="Lucida Sans"/>
              <a:buChar char="➢"/>
            </a:pPr>
            <a:r>
              <a:rPr lang="en-US" sz="2400" b="0" i="0" u="none" strike="noStrike" cap="none">
                <a:solidFill>
                  <a:srgbClr val="464646"/>
                </a:solidFill>
                <a:latin typeface="Lucida Sans"/>
                <a:ea typeface="Lucida Sans"/>
                <a:cs typeface="Lucida Sans"/>
                <a:sym typeface="Lucida Sans"/>
              </a:rPr>
              <a:t>Build a better understanding of what it means to “Model with Mathematics;”</a:t>
            </a:r>
            <a:endParaRPr sz="2400" b="0" i="0" u="none" strike="noStrike" cap="none">
              <a:solidFill>
                <a:srgbClr val="464646"/>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400" b="0" i="0" u="none" strike="noStrike" cap="none">
              <a:solidFill>
                <a:srgbClr val="464646"/>
              </a:solidFill>
              <a:latin typeface="Lucida Sans"/>
              <a:ea typeface="Lucida Sans"/>
              <a:cs typeface="Lucida Sans"/>
              <a:sym typeface="Lucida Sans"/>
            </a:endParaRPr>
          </a:p>
          <a:p>
            <a:pPr marL="457200" marR="0" lvl="0" indent="-381000" algn="l" rtl="0">
              <a:lnSpc>
                <a:spcPct val="115000"/>
              </a:lnSpc>
              <a:spcBef>
                <a:spcPts val="0"/>
              </a:spcBef>
              <a:spcAft>
                <a:spcPts val="0"/>
              </a:spcAft>
              <a:buClr>
                <a:srgbClr val="464646"/>
              </a:buClr>
              <a:buSzPts val="2400"/>
              <a:buFont typeface="Lucida Sans"/>
              <a:buChar char="➢"/>
            </a:pPr>
            <a:r>
              <a:rPr lang="en-US" sz="2400" b="0" i="0" u="none" strike="noStrike" cap="none">
                <a:solidFill>
                  <a:srgbClr val="464646"/>
                </a:solidFill>
                <a:latin typeface="Lucida Sans"/>
                <a:ea typeface="Lucida Sans"/>
                <a:cs typeface="Lucida Sans"/>
                <a:sym typeface="Lucida Sans"/>
              </a:rPr>
              <a:t>Develop an understanding of the progression of mathematical modeling across grade levels;</a:t>
            </a:r>
            <a:endParaRPr sz="2400" b="0" i="0" u="none" strike="noStrike" cap="none">
              <a:solidFill>
                <a:srgbClr val="464646"/>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400" b="0" i="0" u="none" strike="noStrike" cap="none">
              <a:solidFill>
                <a:srgbClr val="464646"/>
              </a:solidFill>
              <a:latin typeface="Lucida Sans"/>
              <a:ea typeface="Lucida Sans"/>
              <a:cs typeface="Lucida Sans"/>
              <a:sym typeface="Lucida Sans"/>
            </a:endParaRPr>
          </a:p>
          <a:p>
            <a:pPr marL="457200" marR="0" lvl="0" indent="-381000" algn="l" rtl="0">
              <a:lnSpc>
                <a:spcPct val="115000"/>
              </a:lnSpc>
              <a:spcBef>
                <a:spcPts val="0"/>
              </a:spcBef>
              <a:spcAft>
                <a:spcPts val="0"/>
              </a:spcAft>
              <a:buClr>
                <a:srgbClr val="464646"/>
              </a:buClr>
              <a:buSzPts val="2400"/>
              <a:buFont typeface="Lucida Sans"/>
              <a:buChar char="➢"/>
            </a:pPr>
            <a:r>
              <a:rPr lang="en-US" sz="2400" b="0" i="0" u="none" strike="noStrike" cap="none">
                <a:solidFill>
                  <a:srgbClr val="464646"/>
                </a:solidFill>
                <a:latin typeface="Lucida Sans"/>
                <a:ea typeface="Lucida Sans"/>
                <a:cs typeface="Lucida Sans"/>
                <a:sym typeface="Lucida Sans"/>
              </a:rPr>
              <a:t>Hear how educators are using these ideas in their classrooms.</a:t>
            </a:r>
            <a:endParaRPr sz="2400" b="0" i="0" u="none" strike="noStrike" cap="none">
              <a:solidFill>
                <a:srgbClr val="464646"/>
              </a:solidFill>
              <a:latin typeface="Lucida Sans"/>
              <a:ea typeface="Lucida Sans"/>
              <a:cs typeface="Lucida Sans"/>
              <a:sym typeface="Lucida San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Shape 1041"/>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 What is meant by “Model with mathematics?” </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Shape 1047"/>
          <p:cNvSpPr txBox="1">
            <a:spLocks noGrp="1"/>
          </p:cNvSpPr>
          <p:nvPr>
            <p:ph type="title"/>
          </p:nvPr>
        </p:nvSpPr>
        <p:spPr>
          <a:xfrm>
            <a:off x="216575" y="1928825"/>
            <a:ext cx="5355600" cy="267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Sarah Galasso</a:t>
            </a:r>
            <a:endParaRPr sz="2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2800"/>
              <a:buFont typeface="Allerta"/>
              <a:buNone/>
            </a:pPr>
            <a:r>
              <a:rPr lang="en-US" sz="2600" b="0" i="1" u="none" strike="noStrike" cap="none">
                <a:solidFill>
                  <a:schemeClr val="lt1"/>
                </a:solidFill>
                <a:latin typeface="Lucida Sans"/>
                <a:ea typeface="Lucida Sans"/>
                <a:cs typeface="Lucida Sans"/>
                <a:sym typeface="Lucida Sans"/>
              </a:rPr>
              <a:t>Manager of School Partnerships, Carnegie Learning</a:t>
            </a:r>
            <a:endParaRPr sz="2600" b="0" i="1"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2800"/>
              <a:buFont typeface="Allerta"/>
              <a:buNone/>
            </a:pPr>
            <a:r>
              <a:rPr lang="en-US" sz="2600" b="0" i="1" u="none" strike="noStrike" cap="none">
                <a:solidFill>
                  <a:schemeClr val="lt1"/>
                </a:solidFill>
                <a:latin typeface="Lucida Sans"/>
                <a:ea typeface="Lucida Sans"/>
                <a:cs typeface="Lucida Sans"/>
                <a:sym typeface="Lucida Sans"/>
              </a:rPr>
              <a:t>Anaheim, CA</a:t>
            </a:r>
            <a:endParaRPr sz="2600" b="0" i="1" u="none" strike="noStrike" cap="none">
              <a:solidFill>
                <a:schemeClr val="lt1"/>
              </a:solidFill>
              <a:latin typeface="Lucida Sans"/>
              <a:ea typeface="Lucida Sans"/>
              <a:cs typeface="Lucida Sans"/>
              <a:sym typeface="Lucida Sans"/>
            </a:endParaRPr>
          </a:p>
        </p:txBody>
      </p:sp>
      <p:sp>
        <p:nvSpPr>
          <p:cNvPr id="1048" name="Shape 1048"/>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49" name="Shape 1049"/>
          <p:cNvPicPr preferRelativeResize="0"/>
          <p:nvPr/>
        </p:nvPicPr>
        <p:blipFill rotWithShape="1">
          <a:blip r:embed="rId3">
            <a:alphaModFix/>
          </a:blip>
          <a:srcRect/>
          <a:stretch/>
        </p:blipFill>
        <p:spPr>
          <a:xfrm>
            <a:off x="5675122" y="1723925"/>
            <a:ext cx="3152899" cy="3080000"/>
          </a:xfrm>
          <a:prstGeom prst="rect">
            <a:avLst/>
          </a:prstGeom>
          <a:noFill/>
          <a:ln>
            <a:noFill/>
          </a:ln>
        </p:spPr>
      </p:pic>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2215</Words>
  <Application>Microsoft Office PowerPoint</Application>
  <PresentationFormat>On-screen Show (4:3)</PresentationFormat>
  <Paragraphs>199</Paragraphs>
  <Slides>53</Slides>
  <Notes>53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53</vt:i4>
      </vt:variant>
    </vt:vector>
  </HeadingPairs>
  <TitlesOfParts>
    <vt:vector size="67" baseType="lpstr">
      <vt:lpstr>Lucida Sans</vt:lpstr>
      <vt:lpstr>Permanent Marker</vt:lpstr>
      <vt:lpstr>Arial</vt:lpstr>
      <vt:lpstr>Noto Sans Symbols</vt:lpstr>
      <vt:lpstr>Calibri</vt:lpstr>
      <vt:lpstr>Helvetica Neue</vt:lpstr>
      <vt:lpstr>Allerta</vt:lpstr>
      <vt:lpstr>Georgia</vt:lpstr>
      <vt:lpstr>July Webinar New Year's Resolution</vt:lpstr>
      <vt:lpstr>July Webinar New Year's Resolution</vt:lpstr>
      <vt:lpstr>July Webinar New Year's Resolution</vt:lpstr>
      <vt:lpstr>July Webinar New Year's Resolution</vt:lpstr>
      <vt:lpstr>SAP ATC PPT Template revised</vt:lpstr>
      <vt:lpstr>July Webinar New Year's Resolution</vt:lpstr>
      <vt:lpstr>Math Modeling Myths </vt:lpstr>
      <vt:lpstr>Introductions</vt:lpstr>
      <vt:lpstr>Who are Core Advocates?</vt:lpstr>
      <vt:lpstr>Learn more about us!</vt:lpstr>
      <vt:lpstr>Tweet with us!</vt:lpstr>
      <vt:lpstr>Engage with us!</vt:lpstr>
      <vt:lpstr>Goals of the webinar</vt:lpstr>
      <vt:lpstr>Section 1: What is meant by “Model with mathematics?” </vt:lpstr>
      <vt:lpstr>Sarah Galasso Manager of School Partnerships, Carnegie Learning Anaheim, CA</vt:lpstr>
      <vt:lpstr>Question: What do you think of when you hear the word “model?”  Please use the Questions tab on your control panel to respond.</vt:lpstr>
      <vt:lpstr>Modeling - A word with different meanings</vt:lpstr>
      <vt:lpstr>Modeling - A word with different meanings</vt:lpstr>
      <vt:lpstr>Modeling - A word with different meanings</vt:lpstr>
      <vt:lpstr>Modeling - A word with different meanings</vt:lpstr>
      <vt:lpstr>Tonight we are talking about this one!</vt:lpstr>
      <vt:lpstr>These examples are NOT Modeling with Mathematics</vt:lpstr>
      <vt:lpstr>This example illustrate Modeling with Mathematics</vt:lpstr>
      <vt:lpstr>Math Practice 4: Model with Mathematics</vt:lpstr>
      <vt:lpstr>Math Practice 4: Model with Mathematics</vt:lpstr>
      <vt:lpstr>Math Practice 4: Model with Mathematics</vt:lpstr>
      <vt:lpstr>Math Practice 4: Model with Mathematics</vt:lpstr>
      <vt:lpstr>Math Practice 4: Model with Mathematics</vt:lpstr>
      <vt:lpstr>Math Practice 4: Model with Mathematics</vt:lpstr>
      <vt:lpstr>Poll:  Which of the statements describe modeling as meant by Math Practice #4?   </vt:lpstr>
      <vt:lpstr>Section 2: How does modeling with mathematics look different at different grades? </vt:lpstr>
      <vt:lpstr>Across the Grades: Constraints</vt:lpstr>
      <vt:lpstr>Across the Grades: Constraints - Elementary Example</vt:lpstr>
      <vt:lpstr>Across the Grades: Assumptions</vt:lpstr>
      <vt:lpstr>Across the Grades: Constraints - Elementary Example</vt:lpstr>
      <vt:lpstr>Across the Grades: Assumptions - Middle School Example</vt:lpstr>
      <vt:lpstr>Modeling with mathematics is a process</vt:lpstr>
      <vt:lpstr>Across the Grades: Problem Complexity</vt:lpstr>
      <vt:lpstr>Across the Grades: Constraints - Elementary Example</vt:lpstr>
      <vt:lpstr>Across the Grades: Assumptions - Middle School Example</vt:lpstr>
      <vt:lpstr>Across the Grades: Problem Complexity - High School Example</vt:lpstr>
      <vt:lpstr>Question:  How are you thinking about math modeling differently?  Please use the Questions tab on your control panel to respond. .</vt:lpstr>
      <vt:lpstr>Section 3: Educators working on math modeling </vt:lpstr>
      <vt:lpstr>Amy Spies 4th Grade Teacher Daytona Beach, FL</vt:lpstr>
      <vt:lpstr>PowerPoint Presentation</vt:lpstr>
      <vt:lpstr>Student Math Journals</vt:lpstr>
      <vt:lpstr>Student Math Journals</vt:lpstr>
      <vt:lpstr>Anchor Charts</vt:lpstr>
      <vt:lpstr>PowerPoint Presentation</vt:lpstr>
      <vt:lpstr>Karen McPherson High School Math Coach Asheville, NC</vt:lpstr>
      <vt:lpstr>The Big AHAs from Teachers</vt:lpstr>
      <vt:lpstr>The Big AHAs from Teachers</vt:lpstr>
      <vt:lpstr>The Big AHAs for Teachers</vt:lpstr>
      <vt:lpstr>Questions for our Guests?</vt:lpstr>
      <vt:lpstr>Resources mentioned on the webinar</vt:lpstr>
      <vt:lpstr>Join our network!</vt:lpstr>
      <vt:lpstr>Tell us about your efforts</vt:lpstr>
      <vt:lpstr>Please join us again next month!</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Modeling Myths </dc:title>
  <cp:lastModifiedBy>Lynda Nguyen</cp:lastModifiedBy>
  <cp:revision>1</cp:revision>
  <dcterms:modified xsi:type="dcterms:W3CDTF">2018-02-08T17:50:21Z</dcterms:modified>
</cp:coreProperties>
</file>