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embeddedFontLst>
    <p:embeddedFont>
      <p:font typeface="Allerta" panose="020B0604020202020204" charset="0"/>
      <p:regular r:id="rId52"/>
    </p:embeddedFont>
    <p:embeddedFont>
      <p:font typeface="Calibri" panose="020F0502020204030204" pitchFamily="34" charset="0"/>
      <p:regular r:id="rId53"/>
      <p:bold r:id="rId54"/>
      <p:italic r:id="rId55"/>
      <p:boldItalic r:id="rId56"/>
    </p:embeddedFont>
    <p:embeddedFont>
      <p:font typeface="Lucida Sans" panose="020B0602030504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41B9FD-53F6-4AD9-9B97-BA56C8B0548F}">
  <a:tblStyle styleId="{6141B9FD-53F6-4AD9-9B97-BA56C8B0548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8"/>
          </a:solidFill>
        </a:fill>
      </a:tcStyle>
    </a:wholeTbl>
    <a:band1H>
      <a:tcTxStyle b="off" i="off"/>
      <a:tcStyle>
        <a:tcBdr/>
        <a:fill>
          <a:solidFill>
            <a:srgbClr val="CAD2CD"/>
          </a:solidFill>
        </a:fill>
      </a:tcStyle>
    </a:band1H>
    <a:band2H>
      <a:tcTxStyle b="off" i="off"/>
      <a:tcStyle>
        <a:tcBdr/>
      </a:tcStyle>
    </a:band2H>
    <a:band1V>
      <a:tcTxStyle b="off" i="off"/>
      <a:tcStyle>
        <a:tcBdr/>
        <a:fill>
          <a:solidFill>
            <a:srgbClr val="CAD2CD"/>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273" autoAdjust="0"/>
  </p:normalViewPr>
  <p:slideViewPr>
    <p:cSldViewPr snapToGrid="0">
      <p:cViewPr varScale="1">
        <p:scale>
          <a:sx n="45" d="100"/>
          <a:sy n="45" d="100"/>
        </p:scale>
        <p:origin x="208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36077959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Shape 17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171" name="Shape 171"/>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708908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Shape 24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43" name="Shape 24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699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Shape 24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a:sym typeface="Arial"/>
            </a:endParaRPr>
          </a:p>
        </p:txBody>
      </p:sp>
      <p:sp>
        <p:nvSpPr>
          <p:cNvPr id="250" name="Shape 25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23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Shape 26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a:sym typeface="Arial"/>
            </a:endParaRPr>
          </a:p>
        </p:txBody>
      </p:sp>
      <p:sp>
        <p:nvSpPr>
          <p:cNvPr id="261" name="Shape 26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3113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700"/>
              <a:buFont typeface="Allerta"/>
              <a:buNone/>
            </a:pPr>
            <a:endParaRPr/>
          </a:p>
        </p:txBody>
      </p:sp>
      <p:sp>
        <p:nvSpPr>
          <p:cNvPr id="269" name="Shape 2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372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274" name="Shape 2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1538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3818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Shape 29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76200" algn="l" rtl="0">
              <a:lnSpc>
                <a:spcPct val="100000"/>
              </a:lnSpc>
              <a:spcBef>
                <a:spcPts val="0"/>
              </a:spcBef>
              <a:spcAft>
                <a:spcPts val="0"/>
              </a:spcAft>
              <a:buClr>
                <a:schemeClr val="dk1"/>
              </a:buClr>
              <a:buSzPts val="1100"/>
              <a:buFont typeface="Arial"/>
              <a:buNone/>
            </a:pPr>
            <a:endParaRPr/>
          </a:p>
        </p:txBody>
      </p:sp>
      <p:sp>
        <p:nvSpPr>
          <p:cNvPr id="291" name="Shape 29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5406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100"/>
              <a:buFont typeface="Arial"/>
              <a:buNone/>
            </a:pPr>
            <a:endParaRPr/>
          </a:p>
        </p:txBody>
      </p:sp>
      <p:sp>
        <p:nvSpPr>
          <p:cNvPr id="298" name="Shape 2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787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100"/>
              <a:buFont typeface="Arial"/>
              <a:buNone/>
            </a:pPr>
            <a:endParaRPr/>
          </a:p>
        </p:txBody>
      </p:sp>
      <p:sp>
        <p:nvSpPr>
          <p:cNvPr id="306" name="Shape 3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6330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Shape 31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314" name="Shape 31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05896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Shape 17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180" name="Shape 180"/>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334307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319" name="Shape 3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6183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326" name="Shape 3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0836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341" name="Shape 3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511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Shape 34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348" name="Shape 34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10245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Shape 35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Lucida Sans"/>
            </a:endParaRPr>
          </a:p>
        </p:txBody>
      </p:sp>
      <p:sp>
        <p:nvSpPr>
          <p:cNvPr id="359" name="Shape 35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7525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Shape 36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Lucida Sans"/>
            </a:endParaRPr>
          </a:p>
        </p:txBody>
      </p:sp>
      <p:sp>
        <p:nvSpPr>
          <p:cNvPr id="369" name="Shape 36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4448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Shape 37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Lucida Sans"/>
            </a:endParaRPr>
          </a:p>
        </p:txBody>
      </p:sp>
      <p:sp>
        <p:nvSpPr>
          <p:cNvPr id="380" name="Shape 38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29275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9831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394" name="Shape 3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5994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Shape 40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4" name="Shape 40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80741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Shape 1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87" name="Shape 18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8559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Shape 41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15" name="Shape 41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669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432" name="Shape 4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2131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439" name="Shape 4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6824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451" name="Shape 4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2867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458" name="Shape 4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1761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469" name="Shape 4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939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479" name="Shape 4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6458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Shape 48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Arial"/>
            </a:endParaRPr>
          </a:p>
        </p:txBody>
      </p:sp>
      <p:sp>
        <p:nvSpPr>
          <p:cNvPr id="487" name="Shape 48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8956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Shape 49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493" name="Shape 49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6719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501" name="Shape 5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5479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Shape 19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200" name="Shape 200"/>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953624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Shape 50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510" name="Shape 51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30628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100"/>
              <a:buFont typeface="Arial"/>
              <a:buNone/>
            </a:pPr>
            <a:endParaRPr/>
          </a:p>
        </p:txBody>
      </p:sp>
      <p:sp>
        <p:nvSpPr>
          <p:cNvPr id="516" name="Shape 5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363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100"/>
              <a:buFont typeface="Arial"/>
              <a:buNone/>
            </a:pPr>
            <a:endParaRPr/>
          </a:p>
        </p:txBody>
      </p:sp>
      <p:sp>
        <p:nvSpPr>
          <p:cNvPr id="522" name="Shape 5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9687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100"/>
              <a:buFont typeface="Arial"/>
              <a:buNone/>
            </a:pPr>
            <a:endParaRPr/>
          </a:p>
        </p:txBody>
      </p:sp>
      <p:sp>
        <p:nvSpPr>
          <p:cNvPr id="527" name="Shape 5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7057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100"/>
              <a:buFont typeface="Arial"/>
              <a:buNone/>
            </a:pPr>
            <a:endParaRPr/>
          </a:p>
        </p:txBody>
      </p:sp>
      <p:sp>
        <p:nvSpPr>
          <p:cNvPr id="532" name="Shape 5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3525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Shape 54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Lucida Sans"/>
              <a:buNone/>
            </a:pPr>
            <a:endParaRPr/>
          </a:p>
        </p:txBody>
      </p:sp>
      <p:sp>
        <p:nvSpPr>
          <p:cNvPr id="542" name="Shape 54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45</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840594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Shape 54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Lucida Sans"/>
            </a:endParaRPr>
          </a:p>
        </p:txBody>
      </p:sp>
      <p:sp>
        <p:nvSpPr>
          <p:cNvPr id="548" name="Shape 54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46</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3823937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Shape 55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sym typeface="Lucida Sans"/>
            </a:endParaRPr>
          </a:p>
        </p:txBody>
      </p:sp>
      <p:sp>
        <p:nvSpPr>
          <p:cNvPr id="557" name="Shape 557"/>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47</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3396762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Shape 564"/>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sym typeface="Lucida Sans"/>
            </a:endParaRPr>
          </a:p>
        </p:txBody>
      </p:sp>
      <p:sp>
        <p:nvSpPr>
          <p:cNvPr id="565" name="Shape 565"/>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48</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413809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Lucida Sans"/>
            </a:endParaRPr>
          </a:p>
        </p:txBody>
      </p:sp>
      <p:sp>
        <p:nvSpPr>
          <p:cNvPr id="571" name="Shape 5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268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Shape 20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sym typeface="Lucida Sans"/>
            </a:endParaRPr>
          </a:p>
        </p:txBody>
      </p:sp>
      <p:sp>
        <p:nvSpPr>
          <p:cNvPr id="208" name="Shape 208"/>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2391435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0538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Shape 22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223" name="Shape 223"/>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201242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sym typeface="Lucida Sans"/>
            </a:endParaRPr>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8</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3413214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Lucida Sans"/>
            </a:endParaRPr>
          </a:p>
        </p:txBody>
      </p:sp>
      <p:sp>
        <p:nvSpPr>
          <p:cNvPr id="237" name="Shape 2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36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Shape 14"/>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Shape 15"/>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Shape 16"/>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Shape 17"/>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74"/>
        <p:cNvGrpSpPr/>
        <p:nvPr/>
      </p:nvGrpSpPr>
      <p:grpSpPr>
        <a:xfrm>
          <a:off x="0" y="0"/>
          <a:ext cx="0" cy="0"/>
          <a:chOff x="0" y="0"/>
          <a:chExt cx="0" cy="0"/>
        </a:xfrm>
      </p:grpSpPr>
      <p:sp>
        <p:nvSpPr>
          <p:cNvPr id="75" name="Shape 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Shape 76"/>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7" name="Shape 77"/>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 name="Shape 78"/>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9" name="Shape 7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0"/>
        <p:cNvGrpSpPr/>
        <p:nvPr/>
      </p:nvGrpSpPr>
      <p:grpSpPr>
        <a:xfrm>
          <a:off x="0" y="0"/>
          <a:ext cx="0" cy="0"/>
          <a:chOff x="0" y="0"/>
          <a:chExt cx="0" cy="0"/>
        </a:xfrm>
      </p:grpSpPr>
      <p:sp>
        <p:nvSpPr>
          <p:cNvPr id="81" name="Shape 8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Shape 82"/>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3" name="Shape 83"/>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4" name="Shape 84"/>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R="0" lvl="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5" name="Shape 8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6"/>
        <p:cNvGrpSpPr/>
        <p:nvPr/>
      </p:nvGrpSpPr>
      <p:grpSpPr>
        <a:xfrm>
          <a:off x="0" y="0"/>
          <a:ext cx="0" cy="0"/>
          <a:chOff x="0" y="0"/>
          <a:chExt cx="0" cy="0"/>
        </a:xfrm>
      </p:grpSpPr>
      <p:sp>
        <p:nvSpPr>
          <p:cNvPr id="87" name="Shape 87"/>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 name="Shape 8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 name="Shape 9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91" name="Shape 9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92"/>
        <p:cNvGrpSpPr/>
        <p:nvPr/>
      </p:nvGrpSpPr>
      <p:grpSpPr>
        <a:xfrm>
          <a:off x="0" y="0"/>
          <a:ext cx="0" cy="0"/>
          <a:chOff x="0" y="0"/>
          <a:chExt cx="0" cy="0"/>
        </a:xfrm>
      </p:grpSpPr>
      <p:sp>
        <p:nvSpPr>
          <p:cNvPr id="93" name="Shape 9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Shape 9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 name="Shape 9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97" name="Shape 9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8"/>
        <p:cNvGrpSpPr/>
        <p:nvPr/>
      </p:nvGrpSpPr>
      <p:grpSpPr>
        <a:xfrm>
          <a:off x="0" y="0"/>
          <a:ext cx="0" cy="0"/>
          <a:chOff x="0" y="0"/>
          <a:chExt cx="0" cy="0"/>
        </a:xfrm>
      </p:grpSpPr>
      <p:sp>
        <p:nvSpPr>
          <p:cNvPr id="99" name="Shape 9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100" name="Shape 10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101" name="Shape 101"/>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Shape 102"/>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4" name="Shape 1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15"/>
        <p:cNvGrpSpPr/>
        <p:nvPr/>
      </p:nvGrpSpPr>
      <p:grpSpPr>
        <a:xfrm>
          <a:off x="0" y="0"/>
          <a:ext cx="0" cy="0"/>
          <a:chOff x="0" y="0"/>
          <a:chExt cx="0" cy="0"/>
        </a:xfrm>
      </p:grpSpPr>
      <p:sp>
        <p:nvSpPr>
          <p:cNvPr id="116" name="Shape 116"/>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Shape 1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0" name="Shape 1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21" name="Shape 12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22"/>
        <p:cNvGrpSpPr/>
        <p:nvPr/>
      </p:nvGrpSpPr>
      <p:grpSpPr>
        <a:xfrm>
          <a:off x="0" y="0"/>
          <a:ext cx="0" cy="0"/>
          <a:chOff x="0" y="0"/>
          <a:chExt cx="0" cy="0"/>
        </a:xfrm>
      </p:grpSpPr>
      <p:sp>
        <p:nvSpPr>
          <p:cNvPr id="123" name="Shape 123"/>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4" name="Shape 12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25" name="Shape 125"/>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26" name="Shape 126"/>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7"/>
        <p:cNvGrpSpPr/>
        <p:nvPr/>
      </p:nvGrpSpPr>
      <p:grpSpPr>
        <a:xfrm>
          <a:off x="0" y="0"/>
          <a:ext cx="0" cy="0"/>
          <a:chOff x="0" y="0"/>
          <a:chExt cx="0" cy="0"/>
        </a:xfrm>
      </p:grpSpPr>
      <p:sp>
        <p:nvSpPr>
          <p:cNvPr id="128" name="Shape 12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9" name="Shape 12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30" name="Shape 130"/>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31" name="Shape 13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Shape 133"/>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Shape 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3"/>
          </p:nvPr>
        </p:nvSpPr>
        <p:spPr>
          <a:xfrm>
            <a:off x="4673600" y="5646676"/>
            <a:ext cx="40131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Shape 13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Shape 1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Shape 2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Shape 2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Shape 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 name="Shape 2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Shape 140"/>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3" name="Shape 1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4"/>
          </p:nvPr>
        </p:nvSpPr>
        <p:spPr>
          <a:xfrm>
            <a:off x="4673600" y="5646676"/>
            <a:ext cx="40578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5"/>
          </p:nvPr>
        </p:nvSpPr>
        <p:spPr>
          <a:xfrm>
            <a:off x="4673600" y="3354830"/>
            <a:ext cx="40131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Shape 14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Shape 149"/>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1" name="Shape 151"/>
          <p:cNvSpPr txBox="1">
            <a:spLocks noGrp="1"/>
          </p:cNvSpPr>
          <p:nvPr>
            <p:ph type="body" idx="1"/>
          </p:nvPr>
        </p:nvSpPr>
        <p:spPr>
          <a:xfrm>
            <a:off x="4683119" y="5646676"/>
            <a:ext cx="40038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body" idx="4"/>
          </p:nvPr>
        </p:nvSpPr>
        <p:spPr>
          <a:xfrm>
            <a:off x="304800" y="5646676"/>
            <a:ext cx="42258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Shape 15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Shape 15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Shape 157"/>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Shape 159"/>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Shape 16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2" name="Shape 162"/>
          <p:cNvSpPr txBox="1">
            <a:spLocks noGrp="1"/>
          </p:cNvSpPr>
          <p:nvPr>
            <p:ph type="body" idx="1"/>
          </p:nvPr>
        </p:nvSpPr>
        <p:spPr>
          <a:xfrm>
            <a:off x="4533898" y="5646676"/>
            <a:ext cx="41529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body" idx="6"/>
          </p:nvPr>
        </p:nvSpPr>
        <p:spPr>
          <a:xfrm>
            <a:off x="304800" y="5646676"/>
            <a:ext cx="41592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body" idx="7"/>
          </p:nvPr>
        </p:nvSpPr>
        <p:spPr>
          <a:xfrm>
            <a:off x="4530721" y="3354830"/>
            <a:ext cx="41562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body" idx="8"/>
          </p:nvPr>
        </p:nvSpPr>
        <p:spPr>
          <a:xfrm>
            <a:off x="304801" y="3354830"/>
            <a:ext cx="41592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Shape 1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Shape 1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Shape 26"/>
          <p:cNvSpPr/>
          <p:nvPr/>
        </p:nvSpPr>
        <p:spPr>
          <a:xfrm>
            <a:off x="0" y="0"/>
            <a:ext cx="9144000" cy="6858000"/>
          </a:xfrm>
          <a:prstGeom prst="rect">
            <a:avLst/>
          </a:prstGeom>
          <a:solidFill>
            <a:srgbClr val="1C9963"/>
          </a:solid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Shape 27"/>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Shape 2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Shape 29"/>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Shape 30"/>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Shape 31"/>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2" name="Shape 32"/>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33"/>
        <p:cNvGrpSpPr/>
        <p:nvPr/>
      </p:nvGrpSpPr>
      <p:grpSpPr>
        <a:xfrm>
          <a:off x="0" y="0"/>
          <a:ext cx="0" cy="0"/>
          <a:chOff x="0" y="0"/>
          <a:chExt cx="0" cy="0"/>
        </a:xfrm>
      </p:grpSpPr>
      <p:sp>
        <p:nvSpPr>
          <p:cNvPr id="34" name="Shape 3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Shape 3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6" name="Shape 3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7"/>
        <p:cNvGrpSpPr/>
        <p:nvPr/>
      </p:nvGrpSpPr>
      <p:grpSpPr>
        <a:xfrm>
          <a:off x="0" y="0"/>
          <a:ext cx="0" cy="0"/>
          <a:chOff x="0" y="0"/>
          <a:chExt cx="0" cy="0"/>
        </a:xfrm>
      </p:grpSpPr>
      <p:sp>
        <p:nvSpPr>
          <p:cNvPr id="38" name="Shape 38"/>
          <p:cNvSpPr/>
          <p:nvPr/>
        </p:nvSpPr>
        <p:spPr>
          <a:xfrm>
            <a:off x="0" y="0"/>
            <a:ext cx="9144000" cy="6858000"/>
          </a:xfrm>
          <a:prstGeom prst="rect">
            <a:avLst/>
          </a:prstGeom>
          <a:solidFill>
            <a:srgbClr val="A9B0AC"/>
          </a:solid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 name="Shape 39"/>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0" name="Shape 40"/>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1" name="Shape 41"/>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2" name="Shape 42"/>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3" name="Shape 43"/>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Shape 4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Shape 47"/>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Shape 4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 name="Shape 5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51" name="Shape 51">
            <a:hlinkClick r:id="rId2"/>
          </p:cNvPr>
          <p:cNvSpPr/>
          <p:nvPr/>
        </p:nvSpPr>
        <p:spPr>
          <a:xfrm>
            <a:off x="3542585" y="6519775"/>
            <a:ext cx="1906800" cy="175500"/>
          </a:xfrm>
          <a:prstGeom prst="rect">
            <a:avLst/>
          </a:prstGeom>
          <a:no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Shape 5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 name="Shape 5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56" name="Shape 5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7"/>
        <p:cNvGrpSpPr/>
        <p:nvPr/>
      </p:nvGrpSpPr>
      <p:grpSpPr>
        <a:xfrm>
          <a:off x="0" y="0"/>
          <a:ext cx="0" cy="0"/>
          <a:chOff x="0" y="0"/>
          <a:chExt cx="0" cy="0"/>
        </a:xfrm>
      </p:grpSpPr>
      <p:sp>
        <p:nvSpPr>
          <p:cNvPr id="58" name="Shape 58"/>
          <p:cNvSpPr/>
          <p:nvPr/>
        </p:nvSpPr>
        <p:spPr>
          <a:xfrm>
            <a:off x="0" y="0"/>
            <a:ext cx="9144000" cy="6858000"/>
          </a:xfrm>
          <a:prstGeom prst="rect">
            <a:avLst/>
          </a:prstGeom>
          <a:solidFill>
            <a:srgbClr val="464646"/>
          </a:solid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9" name="Shape 59"/>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0" name="Shape 60"/>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1" name="Shape 61"/>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2" name="Shape 62"/>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3" name="Shape 63"/>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4" name="Shape 6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Shape 67"/>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1" name="Shape 7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 name="Shape 7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73" name="Shape 73">
            <a:hlinkClick r:id="rId2"/>
          </p:cNvPr>
          <p:cNvSpPr/>
          <p:nvPr/>
        </p:nvSpPr>
        <p:spPr>
          <a:xfrm>
            <a:off x="3542585" y="6519775"/>
            <a:ext cx="1906800" cy="175500"/>
          </a:xfrm>
          <a:prstGeom prst="rect">
            <a:avLst/>
          </a:prstGeom>
          <a:no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hyperlink" Target="https://achievethecore.org/category/1020/mathematics-assessments" TargetMode="External"/><Relationship Id="rId3" Type="http://schemas.openxmlformats.org/officeDocument/2006/relationships/hyperlink" Target="https://achievethecore.org/academic-word-finder/" TargetMode="External"/><Relationship Id="rId7" Type="http://schemas.openxmlformats.org/officeDocument/2006/relationships/hyperlink" Target="https://achievethecore.org/category/411/ela-literacy-lessons?filter_cat=788&amp;sort=name"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achievethecore.org/category/415/ela-literacy-assessments" TargetMode="External"/><Relationship Id="rId5" Type="http://schemas.openxmlformats.org/officeDocument/2006/relationships/hyperlink" Target="https://achievethecore.org/category/411/ela-literacy-lessons?filter_cat=1153&amp;sort=name" TargetMode="External"/><Relationship Id="rId10" Type="http://schemas.openxmlformats.org/officeDocument/2006/relationships/image" Target="../media/image24.jpg"/><Relationship Id="rId4" Type="http://schemas.openxmlformats.org/officeDocument/2006/relationships/hyperlink" Target="https://achievethecore.org/content/upload/Decodable%20Reader%20Protocol_2018.pdf" TargetMode="External"/><Relationship Id="rId9" Type="http://schemas.openxmlformats.org/officeDocument/2006/relationships/hyperlink" Target="https://achievethecore.org/category/416/mathematics-task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chievethecore.org/category/411/ela-literacy-lessons?filter_cat=1153&amp;sort=nam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achievethecore.org/page/3164/mathematical-language-routines" TargetMode="Externa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achievethecore.org/page/3160/juicy-sentence-protoco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achievethecore.org/page/3159/ell-supports-for-writing-and-discussion"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achievethecore.org/ca-signu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achievethecore.org/educators-taking-actio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ttendee.gotowebinar.com/register/7016175395099830275"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funderburk@studentsachieven.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174" name="Shape 174"/>
          <p:cNvSpPr txBox="1">
            <a:spLocks noGrp="1"/>
          </p:cNvSpPr>
          <p:nvPr>
            <p:ph type="ctrTitle"/>
          </p:nvPr>
        </p:nvSpPr>
        <p:spPr>
          <a:xfrm>
            <a:off x="219317" y="29820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i="0" u="none" strike="noStrike" cap="none">
                <a:solidFill>
                  <a:srgbClr val="575757"/>
                </a:solidFill>
                <a:latin typeface="Lucida Sans"/>
                <a:ea typeface="Lucida Sans"/>
                <a:cs typeface="Lucida Sans"/>
                <a:sym typeface="Lucida Sans"/>
              </a:rPr>
              <a:t>Supporting English Language Learners with College- and Career-Ready Content</a:t>
            </a:r>
            <a:endParaRPr sz="2800" b="0" i="0" u="none" strike="noStrike" cap="none">
              <a:solidFill>
                <a:srgbClr val="50514F"/>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50514F"/>
              </a:buClr>
              <a:buSzPts val="700"/>
              <a:buFont typeface="Allerta"/>
              <a:buNone/>
            </a:pPr>
            <a:endParaRPr sz="2800" b="0" i="0" u="none" strike="noStrike" cap="none">
              <a:solidFill>
                <a:srgbClr val="50514F"/>
              </a:solidFill>
              <a:latin typeface="Lucida Sans"/>
              <a:ea typeface="Lucida Sans"/>
              <a:cs typeface="Lucida Sans"/>
              <a:sym typeface="Lucida Sans"/>
            </a:endParaRPr>
          </a:p>
        </p:txBody>
      </p:sp>
      <p:sp>
        <p:nvSpPr>
          <p:cNvPr id="175" name="Shape 175"/>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sz="2000" b="0" i="0" u="none" strike="noStrike" cap="none">
              <a:solidFill>
                <a:srgbClr val="595959"/>
              </a:solidFill>
              <a:latin typeface="Lucida Sans"/>
              <a:ea typeface="Lucida Sans"/>
              <a:cs typeface="Lucida Sans"/>
              <a:sym typeface="Lucida Sans"/>
            </a:endParaRPr>
          </a:p>
          <a:p>
            <a:pPr marL="0" marR="0" lvl="0" indent="0" algn="l" rtl="0">
              <a:lnSpc>
                <a:spcPct val="100000"/>
              </a:lnSpc>
              <a:spcBef>
                <a:spcPts val="40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April 4, 2018</a:t>
            </a:r>
            <a:endParaRPr sz="2000" b="0" i="0" u="none" strike="noStrike" cap="none">
              <a:solidFill>
                <a:srgbClr val="595959"/>
              </a:solidFill>
              <a:latin typeface="Lucida Sans"/>
              <a:ea typeface="Lucida Sans"/>
              <a:cs typeface="Lucida Sans"/>
              <a:sym typeface="Lucida Sans"/>
            </a:endParaRPr>
          </a:p>
        </p:txBody>
      </p:sp>
      <p:sp>
        <p:nvSpPr>
          <p:cNvPr id="176" name="Shape 176"/>
          <p:cNvSpPr txBox="1"/>
          <p:nvPr/>
        </p:nvSpPr>
        <p:spPr>
          <a:xfrm>
            <a:off x="3590432" y="5448560"/>
            <a:ext cx="5343900" cy="901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450"/>
              <a:buFont typeface="Calibri"/>
              <a:buNone/>
            </a:pPr>
            <a:r>
              <a:rPr lang="en-US" sz="1800" b="0" i="0" u="none" strike="noStrike" cap="none">
                <a:solidFill>
                  <a:srgbClr val="575757"/>
                </a:solidFill>
                <a:latin typeface="Lucida Sans"/>
                <a:ea typeface="Lucida Sans"/>
                <a:cs typeface="Lucida Sans"/>
                <a:sym typeface="Lucida Sans"/>
              </a:rPr>
              <a:t>The webinar will begin shortly.  You may wish to download the handouts (check the tab on your webinar control panel) while you wait.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Shape 245"/>
          <p:cNvPicPr preferRelativeResize="0"/>
          <p:nvPr/>
        </p:nvPicPr>
        <p:blipFill rotWithShape="1">
          <a:blip r:embed="rId3">
            <a:alphaModFix/>
          </a:blip>
          <a:srcRect/>
          <a:stretch/>
        </p:blipFill>
        <p:spPr>
          <a:xfrm>
            <a:off x="0" y="-15875"/>
            <a:ext cx="9144000" cy="6096000"/>
          </a:xfrm>
          <a:prstGeom prst="rect">
            <a:avLst/>
          </a:prstGeom>
          <a:noFill/>
          <a:ln>
            <a:noFill/>
          </a:ln>
        </p:spPr>
      </p:pic>
      <p:sp>
        <p:nvSpPr>
          <p:cNvPr id="246" name="Shape 246"/>
          <p:cNvSpPr txBox="1">
            <a:spLocks noGrp="1"/>
          </p:cNvSpPr>
          <p:nvPr>
            <p:ph type="title" idx="4294967295"/>
          </p:nvPr>
        </p:nvSpPr>
        <p:spPr>
          <a:xfrm>
            <a:off x="628650" y="1228726"/>
            <a:ext cx="8229600" cy="3371850"/>
          </a:xfrm>
          <a:prstGeom prst="rect">
            <a:avLst/>
          </a:prstGeom>
          <a:solidFill>
            <a:srgbClr val="2A72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Lucida Sans"/>
              <a:buNone/>
            </a:pPr>
            <a:r>
              <a:rPr lang="en-US" sz="4000" b="0" i="0" u="none" strike="noStrike" cap="none">
                <a:solidFill>
                  <a:schemeClr val="lt1"/>
                </a:solidFill>
                <a:latin typeface="Lucida Sans"/>
                <a:ea typeface="Lucida Sans"/>
                <a:cs typeface="Lucida Sans"/>
                <a:sym typeface="Lucida Sans"/>
              </a:rPr>
              <a:t>College- and career-ready instruction is for ALL students.</a:t>
            </a:r>
            <a:br>
              <a:rPr lang="en-US" sz="4000" b="0" i="0" u="none" strike="noStrike" cap="none">
                <a:solidFill>
                  <a:schemeClr val="lt1"/>
                </a:solidFill>
                <a:latin typeface="Lucida Sans"/>
                <a:ea typeface="Lucida Sans"/>
                <a:cs typeface="Lucida Sans"/>
                <a:sym typeface="Lucida Sans"/>
              </a:rPr>
            </a:br>
            <a:r>
              <a:rPr lang="en-US" sz="4000" b="0" i="0" u="none" strike="noStrike" cap="none">
                <a:solidFill>
                  <a:schemeClr val="lt1"/>
                </a:solidFill>
                <a:latin typeface="Lucida Sans"/>
                <a:ea typeface="Lucida Sans"/>
                <a:cs typeface="Lucida Sans"/>
                <a:sym typeface="Lucida Sans"/>
              </a:rPr>
              <a:t/>
            </a:r>
            <a:br>
              <a:rPr lang="en-US" sz="4000" b="0" i="0" u="none" strike="noStrike" cap="none">
                <a:solidFill>
                  <a:schemeClr val="lt1"/>
                </a:solidFill>
                <a:latin typeface="Lucida Sans"/>
                <a:ea typeface="Lucida Sans"/>
                <a:cs typeface="Lucida Sans"/>
                <a:sym typeface="Lucida Sans"/>
              </a:rPr>
            </a:br>
            <a:r>
              <a:rPr lang="en-US" sz="4000" b="0" i="0" u="none" strike="noStrike" cap="none">
                <a:solidFill>
                  <a:schemeClr val="lt1"/>
                </a:solidFill>
                <a:latin typeface="Lucida Sans"/>
                <a:ea typeface="Lucida Sans"/>
                <a:cs typeface="Lucida Sans"/>
                <a:sym typeface="Lucida Sans"/>
              </a:rPr>
              <a:t>But that </a:t>
            </a:r>
            <a:r>
              <a:rPr lang="en-US" sz="4000" b="0" i="0" u="none" strike="noStrike" cap="none">
                <a:solidFill>
                  <a:srgbClr val="FFFF00"/>
                </a:solidFill>
                <a:latin typeface="Lucida Sans"/>
                <a:ea typeface="Lucida Sans"/>
                <a:cs typeface="Lucida Sans"/>
                <a:sym typeface="Lucida Sans"/>
              </a:rPr>
              <a:t>doesn’t</a:t>
            </a:r>
            <a:r>
              <a:rPr lang="en-US" sz="4000" b="0" i="0" u="none" strike="noStrike" cap="none">
                <a:solidFill>
                  <a:schemeClr val="lt1"/>
                </a:solidFill>
                <a:latin typeface="Lucida Sans"/>
                <a:ea typeface="Lucida Sans"/>
                <a:cs typeface="Lucida Sans"/>
                <a:sym typeface="Lucida Sans"/>
              </a:rPr>
              <a:t> mean students don’t need different supports.</a:t>
            </a:r>
            <a:endParaRPr sz="40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200" b="0" i="0" u="none" strike="noStrike" cap="none">
                <a:solidFill>
                  <a:srgbClr val="595959"/>
                </a:solidFill>
                <a:latin typeface="Lucida Sans"/>
                <a:ea typeface="Lucida Sans"/>
                <a:cs typeface="Lucida Sans"/>
                <a:sym typeface="Lucida Sans"/>
              </a:rPr>
              <a:t>What do the Shifts mean for ELLs?</a:t>
            </a:r>
            <a:endParaRPr sz="3200" b="0" i="0" u="none" strike="noStrike" cap="none">
              <a:solidFill>
                <a:srgbClr val="595959"/>
              </a:solidFill>
              <a:latin typeface="Lucida Sans"/>
              <a:ea typeface="Lucida Sans"/>
              <a:cs typeface="Lucida Sans"/>
              <a:sym typeface="Lucida Sans"/>
            </a:endParaRPr>
          </a:p>
        </p:txBody>
      </p:sp>
      <p:sp>
        <p:nvSpPr>
          <p:cNvPr id="253" name="Shape 25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15000"/>
              </a:lnSpc>
              <a:spcBef>
                <a:spcPts val="0"/>
              </a:spcBef>
              <a:spcAft>
                <a:spcPts val="0"/>
              </a:spcAft>
              <a:buClr>
                <a:srgbClr val="595959"/>
              </a:buClr>
              <a:buSzPts val="2400"/>
              <a:buFont typeface="Lucida Sans"/>
              <a:buChar char="•"/>
            </a:pPr>
            <a:r>
              <a:rPr lang="en-US" sz="2400" b="0" i="0" u="none" strike="noStrike" cap="none">
                <a:solidFill>
                  <a:srgbClr val="595959"/>
                </a:solidFill>
                <a:latin typeface="Lucida Sans"/>
                <a:ea typeface="Lucida Sans"/>
                <a:cs typeface="Lucida Sans"/>
                <a:sym typeface="Lucida Sans"/>
              </a:rPr>
              <a:t>Accessing complex text  </a:t>
            </a:r>
            <a:endParaRPr sz="24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400" b="0" i="0" u="none" strike="noStrike" cap="none">
                <a:solidFill>
                  <a:srgbClr val="595959"/>
                </a:solidFill>
                <a:latin typeface="Lucida Sans"/>
                <a:ea typeface="Lucida Sans"/>
                <a:cs typeface="Lucida Sans"/>
                <a:sym typeface="Lucida Sans"/>
              </a:rPr>
              <a:t/>
            </a:r>
            <a:br>
              <a:rPr lang="en-US" sz="2400" b="0" i="0" u="none" strike="noStrike" cap="none">
                <a:solidFill>
                  <a:srgbClr val="595959"/>
                </a:solidFill>
                <a:latin typeface="Lucida Sans"/>
                <a:ea typeface="Lucida Sans"/>
                <a:cs typeface="Lucida Sans"/>
                <a:sym typeface="Lucida Sans"/>
              </a:rPr>
            </a:br>
            <a:endParaRPr sz="2400" b="0" i="0" u="none" strike="noStrike" cap="none">
              <a:solidFill>
                <a:srgbClr val="595959"/>
              </a:solidFill>
              <a:latin typeface="Lucida Sans"/>
              <a:ea typeface="Lucida Sans"/>
              <a:cs typeface="Lucida Sans"/>
              <a:sym typeface="Lucida Sans"/>
            </a:endParaRPr>
          </a:p>
          <a:p>
            <a:pPr marL="558800" marR="0" lvl="0" indent="-228600" algn="l" rtl="0">
              <a:lnSpc>
                <a:spcPct val="115000"/>
              </a:lnSpc>
              <a:spcBef>
                <a:spcPts val="0"/>
              </a:spcBef>
              <a:spcAft>
                <a:spcPts val="0"/>
              </a:spcAft>
              <a:buClr>
                <a:srgbClr val="595959"/>
              </a:buClr>
              <a:buSzPts val="2400"/>
              <a:buFont typeface="Lucida Sans"/>
              <a:buChar char="•"/>
            </a:pPr>
            <a:r>
              <a:rPr lang="en-US" sz="2400" b="0" i="0" u="none" strike="noStrike" cap="none">
                <a:solidFill>
                  <a:srgbClr val="595959"/>
                </a:solidFill>
                <a:latin typeface="Lucida Sans"/>
                <a:ea typeface="Lucida Sans"/>
                <a:cs typeface="Lucida Sans"/>
                <a:sym typeface="Lucida Sans"/>
              </a:rPr>
              <a:t>Reading, writing, and speaking</a:t>
            </a:r>
            <a:br>
              <a:rPr lang="en-US" sz="2400" b="0" i="0" u="none" strike="noStrike" cap="none">
                <a:solidFill>
                  <a:srgbClr val="595959"/>
                </a:solidFill>
                <a:latin typeface="Lucida Sans"/>
                <a:ea typeface="Lucida Sans"/>
                <a:cs typeface="Lucida Sans"/>
                <a:sym typeface="Lucida Sans"/>
              </a:rPr>
            </a:br>
            <a:r>
              <a:rPr lang="en-US" sz="2400" b="0" i="0" u="none" strike="noStrike" cap="none">
                <a:solidFill>
                  <a:srgbClr val="595959"/>
                </a:solidFill>
                <a:latin typeface="Lucida Sans"/>
                <a:ea typeface="Lucida Sans"/>
                <a:cs typeface="Lucida Sans"/>
                <a:sym typeface="Lucida Sans"/>
              </a:rPr>
              <a:t>grounded in text evidence</a:t>
            </a:r>
            <a:endParaRPr sz="24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400" b="0" i="0" u="none" strike="noStrike" cap="none">
                <a:solidFill>
                  <a:srgbClr val="595959"/>
                </a:solidFill>
                <a:latin typeface="Lucida Sans"/>
                <a:ea typeface="Lucida Sans"/>
                <a:cs typeface="Lucida Sans"/>
                <a:sym typeface="Lucida Sans"/>
              </a:rPr>
              <a:t/>
            </a:r>
            <a:br>
              <a:rPr lang="en-US" sz="2400" b="0" i="0" u="none" strike="noStrike" cap="none">
                <a:solidFill>
                  <a:srgbClr val="595959"/>
                </a:solidFill>
                <a:latin typeface="Lucida Sans"/>
                <a:ea typeface="Lucida Sans"/>
                <a:cs typeface="Lucida Sans"/>
                <a:sym typeface="Lucida Sans"/>
              </a:rPr>
            </a:br>
            <a:endParaRPr sz="2400" b="0" i="0" u="none" strike="noStrike" cap="none">
              <a:solidFill>
                <a:srgbClr val="595959"/>
              </a:solidFill>
              <a:latin typeface="Lucida Sans"/>
              <a:ea typeface="Lucida Sans"/>
              <a:cs typeface="Lucida Sans"/>
              <a:sym typeface="Lucida Sans"/>
            </a:endParaRPr>
          </a:p>
          <a:p>
            <a:pPr marL="457200" marR="0" lvl="0" indent="-381000" algn="l" rtl="0">
              <a:lnSpc>
                <a:spcPct val="115000"/>
              </a:lnSpc>
              <a:spcBef>
                <a:spcPts val="0"/>
              </a:spcBef>
              <a:spcAft>
                <a:spcPts val="0"/>
              </a:spcAft>
              <a:buClr>
                <a:srgbClr val="595959"/>
              </a:buClr>
              <a:buSzPts val="2400"/>
              <a:buFont typeface="Lucida Sans"/>
              <a:buChar char="•"/>
            </a:pPr>
            <a:r>
              <a:rPr lang="en-US" sz="2400" b="0" i="0" u="none" strike="noStrike" cap="none">
                <a:solidFill>
                  <a:srgbClr val="595959"/>
                </a:solidFill>
                <a:latin typeface="Lucida Sans"/>
                <a:ea typeface="Lucida Sans"/>
                <a:cs typeface="Lucida Sans"/>
                <a:sym typeface="Lucida Sans"/>
              </a:rPr>
              <a:t>Increased emphasis on </a:t>
            </a:r>
            <a:br>
              <a:rPr lang="en-US" sz="2400" b="0" i="0" u="none" strike="noStrike" cap="none">
                <a:solidFill>
                  <a:srgbClr val="595959"/>
                </a:solidFill>
                <a:latin typeface="Lucida Sans"/>
                <a:ea typeface="Lucida Sans"/>
                <a:cs typeface="Lucida Sans"/>
                <a:sym typeface="Lucida Sans"/>
              </a:rPr>
            </a:br>
            <a:r>
              <a:rPr lang="en-US" sz="2400" b="0" i="0" u="none" strike="noStrike" cap="none">
                <a:solidFill>
                  <a:srgbClr val="595959"/>
                </a:solidFill>
                <a:latin typeface="Lucida Sans"/>
                <a:ea typeface="Lucida Sans"/>
                <a:cs typeface="Lucida Sans"/>
                <a:sym typeface="Lucida Sans"/>
              </a:rPr>
              <a:t>knowledge-building and </a:t>
            </a:r>
            <a:br>
              <a:rPr lang="en-US" sz="2400" b="0" i="0" u="none" strike="noStrike" cap="none">
                <a:solidFill>
                  <a:srgbClr val="595959"/>
                </a:solidFill>
                <a:latin typeface="Lucida Sans"/>
                <a:ea typeface="Lucida Sans"/>
                <a:cs typeface="Lucida Sans"/>
                <a:sym typeface="Lucida Sans"/>
              </a:rPr>
            </a:br>
            <a:r>
              <a:rPr lang="en-US" sz="2400" b="0" i="0" u="none" strike="noStrike" cap="none">
                <a:solidFill>
                  <a:srgbClr val="595959"/>
                </a:solidFill>
                <a:latin typeface="Lucida Sans"/>
                <a:ea typeface="Lucida Sans"/>
                <a:cs typeface="Lucida Sans"/>
                <a:sym typeface="Lucida Sans"/>
              </a:rPr>
              <a:t>nonfiction</a:t>
            </a:r>
            <a:endParaRPr sz="24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0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000" b="0" i="0" u="none" strike="noStrike" cap="none">
              <a:solidFill>
                <a:srgbClr val="595959"/>
              </a:solidFill>
              <a:latin typeface="Lucida Sans"/>
              <a:ea typeface="Lucida Sans"/>
              <a:cs typeface="Lucida Sans"/>
              <a:sym typeface="Lucida Sans"/>
            </a:endParaRPr>
          </a:p>
        </p:txBody>
      </p:sp>
      <p:pic>
        <p:nvPicPr>
          <p:cNvPr id="254" name="Shape 254"/>
          <p:cNvPicPr preferRelativeResize="0"/>
          <p:nvPr/>
        </p:nvPicPr>
        <p:blipFill rotWithShape="1">
          <a:blip r:embed="rId3">
            <a:alphaModFix/>
          </a:blip>
          <a:srcRect/>
          <a:stretch/>
        </p:blipFill>
        <p:spPr>
          <a:xfrm>
            <a:off x="4592275" y="1309150"/>
            <a:ext cx="693829" cy="1073024"/>
          </a:xfrm>
          <a:prstGeom prst="rect">
            <a:avLst/>
          </a:prstGeom>
          <a:noFill/>
          <a:ln>
            <a:noFill/>
          </a:ln>
        </p:spPr>
      </p:pic>
      <p:pic>
        <p:nvPicPr>
          <p:cNvPr id="255" name="Shape 255"/>
          <p:cNvPicPr preferRelativeResize="0"/>
          <p:nvPr/>
        </p:nvPicPr>
        <p:blipFill rotWithShape="1">
          <a:blip r:embed="rId4">
            <a:alphaModFix/>
          </a:blip>
          <a:srcRect/>
          <a:stretch/>
        </p:blipFill>
        <p:spPr>
          <a:xfrm>
            <a:off x="5526275" y="1454097"/>
            <a:ext cx="1137016" cy="783125"/>
          </a:xfrm>
          <a:prstGeom prst="rect">
            <a:avLst/>
          </a:prstGeom>
          <a:noFill/>
          <a:ln>
            <a:noFill/>
          </a:ln>
        </p:spPr>
      </p:pic>
      <p:pic>
        <p:nvPicPr>
          <p:cNvPr id="256" name="Shape 256"/>
          <p:cNvPicPr preferRelativeResize="0"/>
          <p:nvPr/>
        </p:nvPicPr>
        <p:blipFill rotWithShape="1">
          <a:blip r:embed="rId5">
            <a:alphaModFix/>
          </a:blip>
          <a:srcRect/>
          <a:stretch/>
        </p:blipFill>
        <p:spPr>
          <a:xfrm>
            <a:off x="5984263" y="2844450"/>
            <a:ext cx="1194551" cy="1286425"/>
          </a:xfrm>
          <a:prstGeom prst="rect">
            <a:avLst/>
          </a:prstGeom>
          <a:noFill/>
          <a:ln>
            <a:noFill/>
          </a:ln>
        </p:spPr>
      </p:pic>
      <p:pic>
        <p:nvPicPr>
          <p:cNvPr id="257" name="Shape 257"/>
          <p:cNvPicPr preferRelativeResize="0"/>
          <p:nvPr/>
        </p:nvPicPr>
        <p:blipFill rotWithShape="1">
          <a:blip r:embed="rId6">
            <a:alphaModFix/>
          </a:blip>
          <a:srcRect/>
          <a:stretch/>
        </p:blipFill>
        <p:spPr>
          <a:xfrm>
            <a:off x="4869475" y="4423350"/>
            <a:ext cx="1537800" cy="2049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200" b="0" i="0" u="none" strike="noStrike" cap="none">
                <a:solidFill>
                  <a:srgbClr val="595959"/>
                </a:solidFill>
                <a:latin typeface="Lucida Sans"/>
                <a:ea typeface="Lucida Sans"/>
                <a:cs typeface="Lucida Sans"/>
                <a:sym typeface="Lucida Sans"/>
              </a:rPr>
              <a:t>What do the Shifts mean for ELLs?</a:t>
            </a:r>
            <a:endParaRPr sz="3200" b="0" i="0" u="none" strike="noStrike" cap="none">
              <a:solidFill>
                <a:srgbClr val="595959"/>
              </a:solidFill>
              <a:latin typeface="Lucida Sans"/>
              <a:ea typeface="Lucida Sans"/>
              <a:cs typeface="Lucida Sans"/>
              <a:sym typeface="Lucida Sans"/>
            </a:endParaRPr>
          </a:p>
        </p:txBody>
      </p:sp>
      <p:sp>
        <p:nvSpPr>
          <p:cNvPr id="264" name="Shape 264"/>
          <p:cNvSpPr txBox="1">
            <a:spLocks noGrp="1"/>
          </p:cNvSpPr>
          <p:nvPr>
            <p:ph type="body" idx="1"/>
          </p:nvPr>
        </p:nvSpPr>
        <p:spPr>
          <a:xfrm>
            <a:off x="160150" y="1474515"/>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0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000" b="0" i="0" u="none" strike="noStrike" cap="none">
              <a:solidFill>
                <a:srgbClr val="595959"/>
              </a:solidFill>
              <a:latin typeface="Lucida Sans"/>
              <a:ea typeface="Lucida Sans"/>
              <a:cs typeface="Lucida Sans"/>
              <a:sym typeface="Lucida Sans"/>
            </a:endParaRPr>
          </a:p>
        </p:txBody>
      </p:sp>
      <p:pic>
        <p:nvPicPr>
          <p:cNvPr id="265" name="Shape 265"/>
          <p:cNvPicPr preferRelativeResize="0"/>
          <p:nvPr/>
        </p:nvPicPr>
        <p:blipFill rotWithShape="1">
          <a:blip r:embed="rId3">
            <a:alphaModFix/>
          </a:blip>
          <a:srcRect/>
          <a:stretch/>
        </p:blipFill>
        <p:spPr>
          <a:xfrm>
            <a:off x="941425" y="1749175"/>
            <a:ext cx="3373450" cy="2248425"/>
          </a:xfrm>
          <a:prstGeom prst="rect">
            <a:avLst/>
          </a:prstGeom>
          <a:noFill/>
          <a:ln>
            <a:noFill/>
          </a:ln>
        </p:spPr>
      </p:pic>
      <p:pic>
        <p:nvPicPr>
          <p:cNvPr id="266" name="Shape 266"/>
          <p:cNvPicPr preferRelativeResize="0"/>
          <p:nvPr/>
        </p:nvPicPr>
        <p:blipFill rotWithShape="1">
          <a:blip r:embed="rId4">
            <a:alphaModFix/>
          </a:blip>
          <a:srcRect/>
          <a:stretch/>
        </p:blipFill>
        <p:spPr>
          <a:xfrm>
            <a:off x="4567977" y="3013176"/>
            <a:ext cx="3647974" cy="27359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Poll: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80" b="0" i="0" u="none" strike="noStrike" cap="none">
                <a:solidFill>
                  <a:srgbClr val="FFFFFF"/>
                </a:solidFill>
                <a:latin typeface="Lucida Sans"/>
                <a:ea typeface="Lucida Sans"/>
                <a:cs typeface="Lucida Sans"/>
                <a:sym typeface="Lucida Sans"/>
              </a:rPr>
              <a:t>What has been your biggest hurdle to supporting your English Language Learners?</a:t>
            </a:r>
            <a:r>
              <a:rPr lang="en-US" sz="2880" b="0" i="0" u="none" strike="noStrike" cap="none">
                <a:solidFill>
                  <a:srgbClr val="50524F"/>
                </a:solidFill>
                <a:latin typeface="Lucida Sans"/>
                <a:ea typeface="Lucida Sans"/>
                <a:cs typeface="Lucida Sans"/>
                <a:sym typeface="Lucida Sans"/>
              </a:rPr>
              <a:t/>
            </a:r>
            <a:br>
              <a:rPr lang="en-US" sz="2880" b="0" i="0" u="none" strike="noStrike" cap="none">
                <a:solidFill>
                  <a:srgbClr val="50524F"/>
                </a:solidFill>
                <a:latin typeface="Lucida Sans"/>
                <a:ea typeface="Lucida Sans"/>
                <a:cs typeface="Lucida Sans"/>
                <a:sym typeface="Lucida Sans"/>
              </a:rPr>
            </a:br>
            <a:endParaRPr sz="12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257175" y="4189413"/>
            <a:ext cx="3057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How we built our knowledge </a:t>
            </a:r>
            <a:endParaRPr sz="2800" b="0" i="0" u="none" strike="noStrike" cap="none">
              <a:solidFill>
                <a:srgbClr val="3F3F39"/>
              </a:solidFill>
              <a:latin typeface="Lucida Sans"/>
              <a:ea typeface="Lucida Sans"/>
              <a:cs typeface="Lucida Sans"/>
              <a:sym typeface="Lucida Sans"/>
            </a:endParaRPr>
          </a:p>
        </p:txBody>
      </p:sp>
      <p:pic>
        <p:nvPicPr>
          <p:cNvPr id="277" name="Shape 277"/>
          <p:cNvPicPr preferRelativeResize="0">
            <a:picLocks noGrp="1"/>
          </p:cNvPicPr>
          <p:nvPr>
            <p:ph type="body" idx="1"/>
          </p:nvPr>
        </p:nvPicPr>
        <p:blipFill rotWithShape="1">
          <a:blip r:embed="rId3">
            <a:alphaModFix/>
          </a:blip>
          <a:srcRect/>
          <a:stretch/>
        </p:blipFill>
        <p:spPr>
          <a:xfrm>
            <a:off x="257175" y="936874"/>
            <a:ext cx="2685900" cy="1888500"/>
          </a:xfrm>
          <a:prstGeom prst="rect">
            <a:avLst/>
          </a:prstGeom>
          <a:noFill/>
          <a:ln>
            <a:noFill/>
          </a:ln>
        </p:spPr>
      </p:pic>
      <p:pic>
        <p:nvPicPr>
          <p:cNvPr id="278" name="Shape 278"/>
          <p:cNvPicPr preferRelativeResize="0">
            <a:picLocks noGrp="1"/>
          </p:cNvPicPr>
          <p:nvPr>
            <p:ph type="body" idx="1"/>
          </p:nvPr>
        </p:nvPicPr>
        <p:blipFill rotWithShape="1">
          <a:blip r:embed="rId4">
            <a:alphaModFix/>
          </a:blip>
          <a:srcRect/>
          <a:stretch/>
        </p:blipFill>
        <p:spPr>
          <a:xfrm>
            <a:off x="6172200" y="938972"/>
            <a:ext cx="2685900" cy="1884300"/>
          </a:xfrm>
          <a:prstGeom prst="rect">
            <a:avLst/>
          </a:prstGeom>
          <a:noFill/>
          <a:ln>
            <a:noFill/>
          </a:ln>
        </p:spPr>
      </p:pic>
      <p:pic>
        <p:nvPicPr>
          <p:cNvPr id="279" name="Shape 279"/>
          <p:cNvPicPr preferRelativeResize="0">
            <a:picLocks noGrp="1"/>
          </p:cNvPicPr>
          <p:nvPr>
            <p:ph type="body" idx="1"/>
          </p:nvPr>
        </p:nvPicPr>
        <p:blipFill rotWithShape="1">
          <a:blip r:embed="rId5">
            <a:alphaModFix/>
          </a:blip>
          <a:srcRect/>
          <a:stretch/>
        </p:blipFill>
        <p:spPr>
          <a:xfrm>
            <a:off x="3374231" y="683418"/>
            <a:ext cx="2395500" cy="2395500"/>
          </a:xfrm>
          <a:prstGeom prst="rect">
            <a:avLst/>
          </a:prstGeom>
          <a:noFill/>
          <a:ln>
            <a:noFill/>
          </a:ln>
        </p:spPr>
      </p:pic>
      <p:sp>
        <p:nvSpPr>
          <p:cNvPr id="280" name="Shape 280"/>
          <p:cNvSpPr txBox="1">
            <a:spLocks noGrp="1"/>
          </p:cNvSpPr>
          <p:nvPr>
            <p:ph type="body" idx="1"/>
          </p:nvPr>
        </p:nvSpPr>
        <p:spPr>
          <a:xfrm>
            <a:off x="3576637" y="3991768"/>
            <a:ext cx="5191126" cy="1938340"/>
          </a:xfrm>
          <a:prstGeom prst="rect">
            <a:avLst/>
          </a:prstGeom>
          <a:noFill/>
          <a:ln>
            <a:noFill/>
          </a:ln>
        </p:spPr>
        <p:txBody>
          <a:bodyPr spcFirstLastPara="1" wrap="square" lIns="91425" tIns="45700" rIns="91425" bIns="45700" anchor="t" anchorCtr="0">
            <a:noAutofit/>
          </a:bodyPr>
          <a:lstStyle/>
          <a:p>
            <a:pPr marL="342900" marR="0" lvl="0" indent="-331470" algn="l" rtl="0">
              <a:lnSpc>
                <a:spcPct val="80000"/>
              </a:lnSpc>
              <a:spcBef>
                <a:spcPts val="444"/>
              </a:spcBef>
              <a:spcAft>
                <a:spcPts val="0"/>
              </a:spcAft>
              <a:buClr>
                <a:srgbClr val="3F3F39"/>
              </a:buClr>
              <a:buSzPts val="2220"/>
              <a:buFont typeface="Arial"/>
              <a:buChar char="•"/>
            </a:pPr>
            <a:r>
              <a:rPr lang="en-US" sz="2220" b="0" i="0" u="none" strike="noStrike" cap="none">
                <a:solidFill>
                  <a:srgbClr val="3F3F39"/>
                </a:solidFill>
                <a:latin typeface="Lucida Sans"/>
                <a:ea typeface="Lucida Sans"/>
                <a:cs typeface="Lucida Sans"/>
                <a:sym typeface="Lucida Sans"/>
              </a:rPr>
              <a:t>Teacher Surveys</a:t>
            </a:r>
            <a:endParaRPr sz="2200" b="0" i="0" u="none" strike="noStrike" cap="none">
              <a:solidFill>
                <a:srgbClr val="595959"/>
              </a:solidFill>
              <a:latin typeface="Lucida Sans"/>
              <a:ea typeface="Lucida Sans"/>
              <a:cs typeface="Lucida Sans"/>
              <a:sym typeface="Lucida Sans"/>
            </a:endParaRPr>
          </a:p>
          <a:p>
            <a:pPr marL="742950" marR="0" lvl="1" indent="-276225" algn="l" rtl="0">
              <a:lnSpc>
                <a:spcPct val="80000"/>
              </a:lnSpc>
              <a:spcBef>
                <a:spcPts val="370"/>
              </a:spcBef>
              <a:spcAft>
                <a:spcPts val="0"/>
              </a:spcAft>
              <a:buClr>
                <a:srgbClr val="3F3F39"/>
              </a:buClr>
              <a:buSzPts val="1850"/>
              <a:buFont typeface="Arial"/>
              <a:buChar char="–"/>
            </a:pPr>
            <a:r>
              <a:rPr lang="en-US" sz="1850" b="0" i="0" u="none" strike="noStrike" cap="none">
                <a:solidFill>
                  <a:srgbClr val="3F3F39"/>
                </a:solidFill>
                <a:latin typeface="Lucida Sans"/>
                <a:ea typeface="Lucida Sans"/>
                <a:cs typeface="Lucida Sans"/>
                <a:sym typeface="Lucida Sans"/>
              </a:rPr>
              <a:t>Support needs</a:t>
            </a:r>
            <a:endParaRPr sz="2000" b="0" i="0" u="none" strike="noStrike" cap="none">
              <a:solidFill>
                <a:srgbClr val="595959"/>
              </a:solidFill>
              <a:latin typeface="Allerta"/>
              <a:ea typeface="Allerta"/>
              <a:cs typeface="Allerta"/>
              <a:sym typeface="Allerta"/>
            </a:endParaRPr>
          </a:p>
          <a:p>
            <a:pPr marL="742950" marR="0" lvl="1" indent="-276225" algn="l" rtl="0">
              <a:lnSpc>
                <a:spcPct val="80000"/>
              </a:lnSpc>
              <a:spcBef>
                <a:spcPts val="370"/>
              </a:spcBef>
              <a:spcAft>
                <a:spcPts val="0"/>
              </a:spcAft>
              <a:buClr>
                <a:srgbClr val="3F3F39"/>
              </a:buClr>
              <a:buSzPts val="1850"/>
              <a:buFont typeface="Arial"/>
              <a:buChar char="–"/>
            </a:pPr>
            <a:r>
              <a:rPr lang="en-US" sz="1850" b="0" i="0" u="none" strike="noStrike" cap="none">
                <a:solidFill>
                  <a:srgbClr val="3F3F39"/>
                </a:solidFill>
                <a:latin typeface="Lucida Sans"/>
                <a:ea typeface="Lucida Sans"/>
                <a:cs typeface="Lucida Sans"/>
                <a:sym typeface="Lucida Sans"/>
              </a:rPr>
              <a:t>Design preferences</a:t>
            </a:r>
            <a:endParaRPr sz="2220" b="0" i="0" u="none" strike="noStrike" cap="none">
              <a:solidFill>
                <a:srgbClr val="3F3F39"/>
              </a:solidFill>
              <a:latin typeface="Allerta"/>
              <a:ea typeface="Allerta"/>
              <a:cs typeface="Allerta"/>
              <a:sym typeface="Allerta"/>
            </a:endParaRPr>
          </a:p>
          <a:p>
            <a:pPr marL="342900" marR="0" lvl="0" indent="-342900" algn="l" rtl="0">
              <a:lnSpc>
                <a:spcPct val="80000"/>
              </a:lnSpc>
              <a:spcBef>
                <a:spcPts val="0"/>
              </a:spcBef>
              <a:spcAft>
                <a:spcPts val="0"/>
              </a:spcAft>
              <a:buClr>
                <a:srgbClr val="3F3F39"/>
              </a:buClr>
              <a:buSzPts val="2220"/>
              <a:buFont typeface="Arial"/>
              <a:buChar char="•"/>
            </a:pPr>
            <a:r>
              <a:rPr lang="en-US" sz="2220" b="0" i="0" u="none" strike="noStrike" cap="none">
                <a:solidFill>
                  <a:srgbClr val="3F3F39"/>
                </a:solidFill>
                <a:latin typeface="Lucida Sans"/>
                <a:ea typeface="Lucida Sans"/>
                <a:cs typeface="Lucida Sans"/>
                <a:sym typeface="Lucida Sans"/>
              </a:rPr>
              <a:t>Literature review -- Summer 2017</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80000"/>
              </a:lnSpc>
              <a:spcBef>
                <a:spcPts val="444"/>
              </a:spcBef>
              <a:spcAft>
                <a:spcPts val="0"/>
              </a:spcAft>
              <a:buClr>
                <a:srgbClr val="3F3F39"/>
              </a:buClr>
              <a:buSzPts val="2220"/>
              <a:buFont typeface="Arial"/>
              <a:buChar char="•"/>
            </a:pPr>
            <a:r>
              <a:rPr lang="en-US" sz="2220" b="0" i="0" u="none" strike="noStrike" cap="none">
                <a:solidFill>
                  <a:srgbClr val="3F3F39"/>
                </a:solidFill>
                <a:latin typeface="Lucida Sans"/>
                <a:ea typeface="Lucida Sans"/>
                <a:cs typeface="Lucida Sans"/>
                <a:sym typeface="Lucida Sans"/>
              </a:rPr>
              <a:t>Conversations with ELL experts and partners</a:t>
            </a: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444"/>
              </a:spcBef>
              <a:spcAft>
                <a:spcPts val="0"/>
              </a:spcAft>
              <a:buClr>
                <a:srgbClr val="595959"/>
              </a:buClr>
              <a:buSzPts val="2200"/>
              <a:buFont typeface="Arial"/>
              <a:buNone/>
            </a:pPr>
            <a:endParaRPr sz="1850" b="0" i="0" u="none" strike="noStrike" cap="none">
              <a:solidFill>
                <a:srgbClr val="3F3F39"/>
              </a:solidFill>
              <a:latin typeface="Lucida Sans"/>
              <a:ea typeface="Lucida Sans"/>
              <a:cs typeface="Lucida Sans"/>
              <a:sym typeface="Lucid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1085852"/>
            <a:ext cx="4719638"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3200"/>
              <a:buFont typeface="Lucida Sans"/>
              <a:buNone/>
            </a:pPr>
            <a:r>
              <a:rPr lang="en-US" sz="3200" b="0" i="0" u="none" strike="noStrike" cap="none">
                <a:solidFill>
                  <a:srgbClr val="3F3F39"/>
                </a:solidFill>
                <a:latin typeface="Lucida Sans"/>
                <a:ea typeface="Lucida Sans"/>
                <a:cs typeface="Lucida Sans"/>
                <a:sym typeface="Lucida Sans"/>
              </a:rPr>
              <a:t>Outcomes of Our Work</a:t>
            </a:r>
            <a:endParaRPr sz="3200" b="0" i="0" u="none" strike="noStrike" cap="none">
              <a:solidFill>
                <a:srgbClr val="3F3F39"/>
              </a:solidFill>
              <a:latin typeface="Lucida Sans"/>
              <a:ea typeface="Lucida Sans"/>
              <a:cs typeface="Lucida Sans"/>
              <a:sym typeface="Lucida Sans"/>
            </a:endParaRPr>
          </a:p>
        </p:txBody>
      </p:sp>
      <p:sp>
        <p:nvSpPr>
          <p:cNvPr id="286" name="Shape 286"/>
          <p:cNvSpPr txBox="1">
            <a:spLocks noGrp="1"/>
          </p:cNvSpPr>
          <p:nvPr>
            <p:ph type="body" idx="1"/>
          </p:nvPr>
        </p:nvSpPr>
        <p:spPr>
          <a:xfrm>
            <a:off x="457200" y="2114550"/>
            <a:ext cx="4038600" cy="32861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000"/>
              <a:buFont typeface="Arial"/>
              <a:buChar char="•"/>
            </a:pPr>
            <a:r>
              <a:rPr lang="en-US" sz="2000" b="0" i="0" u="none" strike="noStrike" cap="none">
                <a:solidFill>
                  <a:srgbClr val="3F3F39"/>
                </a:solidFill>
                <a:latin typeface="Lucida Sans"/>
                <a:ea typeface="Lucida Sans"/>
                <a:cs typeface="Lucida Sans"/>
                <a:sym typeface="Lucida Sans"/>
              </a:rPr>
              <a:t>Adaptations to our resource collections</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00"/>
              </a:spcBef>
              <a:spcAft>
                <a:spcPts val="0"/>
              </a:spcAft>
              <a:buClr>
                <a:srgbClr val="3F3F39"/>
              </a:buClr>
              <a:buSzPts val="2000"/>
              <a:buFont typeface="Arial"/>
              <a:buChar char="•"/>
            </a:pPr>
            <a:r>
              <a:rPr lang="en-US" sz="2000" b="0" i="0" u="none" strike="noStrike" cap="none">
                <a:solidFill>
                  <a:srgbClr val="3F3F39"/>
                </a:solidFill>
                <a:latin typeface="Lucida Sans"/>
                <a:ea typeface="Lucida Sans"/>
                <a:cs typeface="Lucida Sans"/>
                <a:sym typeface="Lucida Sans"/>
              </a:rPr>
              <a:t>Annotated bibliography</a:t>
            </a:r>
            <a:endParaRPr sz="20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400"/>
              </a:spcBef>
              <a:spcAft>
                <a:spcPts val="0"/>
              </a:spcAft>
              <a:buClr>
                <a:srgbClr val="3F3F39"/>
              </a:buClr>
              <a:buSzPts val="2000"/>
              <a:buFont typeface="Arial"/>
              <a:buChar char="•"/>
            </a:pPr>
            <a:r>
              <a:rPr lang="en-US" sz="2000" b="0" i="0" u="none" strike="noStrike" cap="none">
                <a:solidFill>
                  <a:srgbClr val="3F3F39"/>
                </a:solidFill>
                <a:latin typeface="Lucida Sans"/>
                <a:ea typeface="Lucida Sans"/>
                <a:cs typeface="Lucida Sans"/>
                <a:sym typeface="Lucida Sans"/>
              </a:rPr>
              <a:t>Annotated exemplars illustrating our principles</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00"/>
              </a:spcBef>
              <a:spcAft>
                <a:spcPts val="0"/>
              </a:spcAft>
              <a:buClr>
                <a:srgbClr val="3F3F39"/>
              </a:buClr>
              <a:buSzPts val="2000"/>
              <a:buFont typeface="Arial"/>
              <a:buChar char="•"/>
            </a:pPr>
            <a:r>
              <a:rPr lang="en-US" sz="2000" b="0" i="0" u="none" strike="noStrike" cap="none">
                <a:solidFill>
                  <a:srgbClr val="3F3F39"/>
                </a:solidFill>
                <a:latin typeface="Lucida Sans"/>
                <a:ea typeface="Lucida Sans"/>
                <a:cs typeface="Lucida Sans"/>
                <a:sym typeface="Lucida Sans"/>
              </a:rPr>
              <a:t>New guidance documents</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00"/>
              </a:spcBef>
              <a:spcAft>
                <a:spcPts val="0"/>
              </a:spcAft>
              <a:buClr>
                <a:srgbClr val="3F3F39"/>
              </a:buClr>
              <a:buSzPts val="2000"/>
              <a:buFont typeface="Arial"/>
              <a:buChar char="•"/>
            </a:pPr>
            <a:r>
              <a:rPr lang="en-US" sz="2000" b="0" i="0" u="none" strike="noStrike" cap="none">
                <a:solidFill>
                  <a:srgbClr val="3F3F39"/>
                </a:solidFill>
                <a:latin typeface="Lucida Sans"/>
                <a:ea typeface="Lucida Sans"/>
                <a:cs typeface="Lucida Sans"/>
                <a:sym typeface="Lucida Sans"/>
              </a:rPr>
              <a:t>Curation of more CCR-aligned ELL resources. Watch our communications!</a:t>
            </a:r>
            <a:endParaRPr sz="2000" b="0" i="0" u="none" strike="noStrike" cap="none">
              <a:solidFill>
                <a:srgbClr val="3F3F39"/>
              </a:solidFill>
              <a:latin typeface="Lucida Sans"/>
              <a:ea typeface="Lucida Sans"/>
              <a:cs typeface="Lucida Sans"/>
              <a:sym typeface="Lucida Sans"/>
            </a:endParaRPr>
          </a:p>
        </p:txBody>
      </p:sp>
      <p:pic>
        <p:nvPicPr>
          <p:cNvPr id="287" name="Shape 287"/>
          <p:cNvPicPr preferRelativeResize="0">
            <a:picLocks noGrp="1"/>
          </p:cNvPicPr>
          <p:nvPr>
            <p:ph type="body" idx="2"/>
          </p:nvPr>
        </p:nvPicPr>
        <p:blipFill rotWithShape="1">
          <a:blip r:embed="rId3">
            <a:alphaModFix/>
          </a:blip>
          <a:srcRect r="46024"/>
          <a:stretch/>
        </p:blipFill>
        <p:spPr>
          <a:xfrm>
            <a:off x="5562599" y="1285876"/>
            <a:ext cx="3581400" cy="442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286710" y="1000728"/>
            <a:ext cx="4012407"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3200"/>
              <a:buFont typeface="Lucida Sans"/>
              <a:buNone/>
            </a:pPr>
            <a:r>
              <a:rPr lang="en-US" sz="3200" b="0" i="0" u="none" strike="noStrike" cap="none">
                <a:solidFill>
                  <a:srgbClr val="3F3F39"/>
                </a:solidFill>
                <a:latin typeface="Lucida Sans"/>
                <a:ea typeface="Lucida Sans"/>
                <a:cs typeface="Lucida Sans"/>
                <a:sym typeface="Lucida Sans"/>
              </a:rPr>
              <a:t>Goals</a:t>
            </a:r>
            <a:endParaRPr sz="3200" b="0" i="0" u="none" strike="noStrike" cap="none">
              <a:solidFill>
                <a:srgbClr val="3F3F39"/>
              </a:solidFill>
              <a:latin typeface="Lucida Sans"/>
              <a:ea typeface="Lucida Sans"/>
              <a:cs typeface="Lucida Sans"/>
              <a:sym typeface="Lucida Sans"/>
            </a:endParaRPr>
          </a:p>
        </p:txBody>
      </p:sp>
      <p:sp>
        <p:nvSpPr>
          <p:cNvPr id="294" name="Shape 294"/>
          <p:cNvSpPr txBox="1">
            <a:spLocks noGrp="1"/>
          </p:cNvSpPr>
          <p:nvPr>
            <p:ph type="body" idx="1"/>
          </p:nvPr>
        </p:nvSpPr>
        <p:spPr>
          <a:xfrm>
            <a:off x="260517" y="2143728"/>
            <a:ext cx="4038600" cy="328612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3F3F39"/>
              </a:buClr>
              <a:buSzPts val="2000"/>
              <a:buFont typeface="Calibri"/>
              <a:buAutoNum type="arabicPeriod"/>
            </a:pPr>
            <a:r>
              <a:rPr lang="en-US" sz="2000" b="0" i="0" u="none" strike="noStrike" cap="none">
                <a:solidFill>
                  <a:srgbClr val="3F3F39"/>
                </a:solidFill>
                <a:latin typeface="Lucida Sans"/>
                <a:ea typeface="Lucida Sans"/>
                <a:cs typeface="Lucida Sans"/>
                <a:sym typeface="Lucida Sans"/>
              </a:rPr>
              <a:t>Give ELLs access to grade-level, CCR-aligned content</a:t>
            </a:r>
            <a:endParaRPr sz="2200" b="0" i="0" u="none" strike="noStrike" cap="none">
              <a:solidFill>
                <a:srgbClr val="595959"/>
              </a:solidFill>
              <a:latin typeface="Lucida Sans"/>
              <a:ea typeface="Lucida Sans"/>
              <a:cs typeface="Lucida Sans"/>
              <a:sym typeface="Lucida Sans"/>
            </a:endParaRPr>
          </a:p>
          <a:p>
            <a:pPr marL="457200" marR="0" lvl="0" indent="-457200" algn="l" rtl="0">
              <a:lnSpc>
                <a:spcPct val="100000"/>
              </a:lnSpc>
              <a:spcBef>
                <a:spcPts val="400"/>
              </a:spcBef>
              <a:spcAft>
                <a:spcPts val="0"/>
              </a:spcAft>
              <a:buClr>
                <a:srgbClr val="3F3F39"/>
              </a:buClr>
              <a:buSzPts val="2000"/>
              <a:buFont typeface="Calibri"/>
              <a:buAutoNum type="arabicPeriod"/>
            </a:pPr>
            <a:r>
              <a:rPr lang="en-US" sz="2000" b="0" i="0" u="none" strike="noStrike" cap="none">
                <a:solidFill>
                  <a:srgbClr val="3F3F39"/>
                </a:solidFill>
                <a:latin typeface="Lucida Sans"/>
                <a:ea typeface="Lucida Sans"/>
                <a:cs typeface="Lucida Sans"/>
                <a:sym typeface="Lucida Sans"/>
              </a:rPr>
              <a:t>Create adaptations that could realistically be used within a whole-class setting. Minimize “extra,” “ELL-only” activities</a:t>
            </a:r>
            <a:endParaRPr sz="2200" b="0" i="0" u="none" strike="noStrike" cap="none">
              <a:solidFill>
                <a:srgbClr val="595959"/>
              </a:solidFill>
              <a:latin typeface="Lucida Sans"/>
              <a:ea typeface="Lucida Sans"/>
              <a:cs typeface="Lucida Sans"/>
              <a:sym typeface="Lucida Sans"/>
            </a:endParaRPr>
          </a:p>
          <a:p>
            <a:pPr marL="457200" marR="0" lvl="0" indent="-457200" algn="l" rtl="0">
              <a:lnSpc>
                <a:spcPct val="100000"/>
              </a:lnSpc>
              <a:spcBef>
                <a:spcPts val="400"/>
              </a:spcBef>
              <a:spcAft>
                <a:spcPts val="0"/>
              </a:spcAft>
              <a:buClr>
                <a:srgbClr val="3F3F39"/>
              </a:buClr>
              <a:buSzPts val="2000"/>
              <a:buFont typeface="Calibri"/>
              <a:buAutoNum type="arabicPeriod"/>
            </a:pPr>
            <a:r>
              <a:rPr lang="en-US" sz="2000" b="0" i="0" u="none" strike="noStrike" cap="none">
                <a:solidFill>
                  <a:srgbClr val="3F3F39"/>
                </a:solidFill>
                <a:latin typeface="Lucida Sans"/>
                <a:ea typeface="Lucida Sans"/>
                <a:cs typeface="Lucida Sans"/>
                <a:sym typeface="Lucida Sans"/>
              </a:rPr>
              <a:t>Remain true to the purpose of each resource. What is the intended usage?</a:t>
            </a:r>
            <a:endParaRPr sz="2200" b="0" i="0" u="none" strike="noStrike" cap="none">
              <a:solidFill>
                <a:srgbClr val="595959"/>
              </a:solidFill>
              <a:latin typeface="Lucida Sans"/>
              <a:ea typeface="Lucida Sans"/>
              <a:cs typeface="Lucida Sans"/>
              <a:sym typeface="Lucida Sans"/>
            </a:endParaRPr>
          </a:p>
        </p:txBody>
      </p:sp>
      <p:pic>
        <p:nvPicPr>
          <p:cNvPr id="295" name="Shape 295"/>
          <p:cNvPicPr preferRelativeResize="0"/>
          <p:nvPr/>
        </p:nvPicPr>
        <p:blipFill rotWithShape="1">
          <a:blip r:embed="rId3">
            <a:alphaModFix/>
          </a:blip>
          <a:srcRect l="24014" r="16447"/>
          <a:stretch/>
        </p:blipFill>
        <p:spPr>
          <a:xfrm>
            <a:off x="4855335" y="909597"/>
            <a:ext cx="4288665" cy="48035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333874" y="496645"/>
            <a:ext cx="4719638"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3200"/>
              <a:buFont typeface="Lucida Sans"/>
              <a:buNone/>
            </a:pPr>
            <a:r>
              <a:rPr lang="en-US" sz="3200" b="0" i="0" u="none" strike="noStrike" cap="none">
                <a:solidFill>
                  <a:srgbClr val="3F3F39"/>
                </a:solidFill>
                <a:latin typeface="Lucida Sans"/>
                <a:ea typeface="Lucida Sans"/>
                <a:cs typeface="Lucida Sans"/>
                <a:sym typeface="Lucida Sans"/>
              </a:rPr>
              <a:t>Updated Tools and Resources</a:t>
            </a:r>
            <a:endParaRPr sz="3200" b="0" i="0" u="none" strike="noStrike" cap="none">
              <a:solidFill>
                <a:srgbClr val="3F3F39"/>
              </a:solidFill>
              <a:latin typeface="Lucida Sans"/>
              <a:ea typeface="Lucida Sans"/>
              <a:cs typeface="Lucida Sans"/>
              <a:sym typeface="Lucida Sans"/>
            </a:endParaRPr>
          </a:p>
        </p:txBody>
      </p:sp>
      <p:sp>
        <p:nvSpPr>
          <p:cNvPr id="301" name="Shape 301"/>
          <p:cNvSpPr txBox="1">
            <a:spLocks noGrp="1"/>
          </p:cNvSpPr>
          <p:nvPr>
            <p:ph type="body" idx="1"/>
          </p:nvPr>
        </p:nvSpPr>
        <p:spPr>
          <a:xfrm>
            <a:off x="4333875" y="1791376"/>
            <a:ext cx="4038600" cy="3895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109F55"/>
              </a:buClr>
              <a:buSzPts val="1700"/>
              <a:buFont typeface="Arial"/>
              <a:buChar char="•"/>
            </a:pPr>
            <a:r>
              <a:rPr lang="en-US" sz="1700" b="0" i="0" u="sng" strike="noStrike" cap="none">
                <a:solidFill>
                  <a:schemeClr val="hlink"/>
                </a:solidFill>
                <a:latin typeface="Lucida Sans"/>
                <a:ea typeface="Lucida Sans"/>
                <a:cs typeface="Lucida Sans"/>
                <a:sym typeface="Lucida Sans"/>
                <a:hlinkClick r:id="rId3"/>
              </a:rPr>
              <a:t>ELA: Academic Word Finder</a:t>
            </a:r>
            <a:endParaRPr sz="2200" b="0" i="0" u="none" strike="noStrike" cap="none">
              <a:solidFill>
                <a:srgbClr val="109F55"/>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3F3F39"/>
              </a:buClr>
              <a:buSzPts val="1700"/>
              <a:buFont typeface="Arial"/>
              <a:buChar char="•"/>
            </a:pPr>
            <a:r>
              <a:rPr lang="en-US" sz="1700" b="0" i="0" u="none" strike="noStrike" cap="none">
                <a:solidFill>
                  <a:srgbClr val="3F3F39"/>
                </a:solidFill>
                <a:latin typeface="Lucida Sans"/>
                <a:ea typeface="Lucida Sans"/>
                <a:cs typeface="Lucida Sans"/>
                <a:sym typeface="Lucida Sans"/>
              </a:rPr>
              <a:t>ELA: Basal Alignment Project and Anthology Alignment Project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3F3F39"/>
              </a:buClr>
              <a:buSzPts val="1700"/>
              <a:buFont typeface="Arial"/>
              <a:buChar char="•"/>
            </a:pPr>
            <a:r>
              <a:rPr lang="en-US" sz="1700" b="0" i="0" u="none" strike="noStrike" cap="none">
                <a:solidFill>
                  <a:srgbClr val="3F3F39"/>
                </a:solidFill>
                <a:latin typeface="Lucida Sans"/>
                <a:ea typeface="Lucida Sans"/>
                <a:cs typeface="Lucida Sans"/>
                <a:sym typeface="Lucida Sans"/>
              </a:rPr>
              <a:t>ELA: Close Reading Lessons</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109F55"/>
              </a:buClr>
              <a:buSzPts val="1700"/>
              <a:buFont typeface="Arial"/>
              <a:buChar char="•"/>
            </a:pPr>
            <a:r>
              <a:rPr lang="en-US" sz="1700" b="0" i="0" u="sng" strike="noStrike" cap="none">
                <a:solidFill>
                  <a:schemeClr val="hlink"/>
                </a:solidFill>
                <a:latin typeface="Lucida Sans"/>
                <a:ea typeface="Lucida Sans"/>
                <a:cs typeface="Lucida Sans"/>
                <a:sym typeface="Lucida Sans"/>
                <a:hlinkClick r:id="rId4"/>
              </a:rPr>
              <a:t>ELA: Decodable Reader Protocol</a:t>
            </a:r>
            <a:endParaRPr sz="2200" b="0" i="0" u="none" strike="noStrike" cap="none">
              <a:solidFill>
                <a:srgbClr val="109F55"/>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109F55"/>
              </a:buClr>
              <a:buSzPts val="1700"/>
              <a:buFont typeface="Arial"/>
              <a:buChar char="•"/>
            </a:pPr>
            <a:r>
              <a:rPr lang="en-US" sz="1700" b="0" i="0" u="sng" strike="noStrike" cap="none">
                <a:solidFill>
                  <a:schemeClr val="hlink"/>
                </a:solidFill>
                <a:latin typeface="Lucida Sans"/>
                <a:ea typeface="Lucida Sans"/>
                <a:cs typeface="Lucida Sans"/>
                <a:sym typeface="Lucida Sans"/>
                <a:hlinkClick r:id="rId5"/>
              </a:rPr>
              <a:t>ELA: Fluency Packets</a:t>
            </a:r>
            <a:endParaRPr sz="2200" b="0" i="0" u="none" strike="noStrike" cap="none">
              <a:solidFill>
                <a:srgbClr val="109F55"/>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109F55"/>
              </a:buClr>
              <a:buSzPts val="1700"/>
              <a:buFont typeface="Arial"/>
              <a:buChar char="•"/>
            </a:pPr>
            <a:r>
              <a:rPr lang="en-US" sz="1700" b="0" i="0" u="sng" strike="noStrike" cap="none">
                <a:solidFill>
                  <a:schemeClr val="hlink"/>
                </a:solidFill>
                <a:latin typeface="Lucida Sans"/>
                <a:ea typeface="Lucida Sans"/>
                <a:cs typeface="Lucida Sans"/>
                <a:sym typeface="Lucida Sans"/>
                <a:hlinkClick r:id="rId6"/>
              </a:rPr>
              <a:t>ELA: Mini-Assessments</a:t>
            </a:r>
            <a:endParaRPr sz="1700" b="0" i="0" u="none" strike="noStrike" cap="none">
              <a:solidFill>
                <a:srgbClr val="109F55"/>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109F55"/>
              </a:buClr>
              <a:buSzPts val="1700"/>
              <a:buFont typeface="Arial"/>
              <a:buChar char="•"/>
            </a:pPr>
            <a:r>
              <a:rPr lang="en-US" sz="1700" b="0" i="0" u="sng" strike="noStrike" cap="none">
                <a:solidFill>
                  <a:schemeClr val="hlink"/>
                </a:solidFill>
                <a:latin typeface="Lucida Sans"/>
                <a:ea typeface="Lucida Sans"/>
                <a:cs typeface="Lucida Sans"/>
                <a:sym typeface="Lucida Sans"/>
                <a:hlinkClick r:id="rId7"/>
              </a:rPr>
              <a:t>ELA: Read Aloud Project Lessons</a:t>
            </a:r>
            <a:endParaRPr sz="2200" b="0" i="0" u="none" strike="noStrike" cap="none">
              <a:solidFill>
                <a:srgbClr val="109F55"/>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3F3F39"/>
              </a:buClr>
              <a:buSzPts val="1700"/>
              <a:buFont typeface="Arial"/>
              <a:buChar char="•"/>
            </a:pPr>
            <a:r>
              <a:rPr lang="en-US" sz="1700" b="0" i="0" u="none" strike="noStrike" cap="none">
                <a:solidFill>
                  <a:srgbClr val="3F3F39"/>
                </a:solidFill>
                <a:latin typeface="Lucida Sans"/>
                <a:ea typeface="Lucida Sans"/>
                <a:cs typeface="Lucida Sans"/>
                <a:sym typeface="Lucida Sans"/>
              </a:rPr>
              <a:t>ELA: Text Sets</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3F3F39"/>
              </a:buClr>
              <a:buSzPts val="1700"/>
              <a:buFont typeface="Arial"/>
              <a:buChar char="•"/>
            </a:pPr>
            <a:r>
              <a:rPr lang="en-US" sz="1700" b="0" i="0" u="none" strike="noStrike" cap="none">
                <a:solidFill>
                  <a:srgbClr val="3F3F39"/>
                </a:solidFill>
                <a:latin typeface="Lucida Sans"/>
                <a:ea typeface="Lucida Sans"/>
                <a:cs typeface="Lucida Sans"/>
                <a:sym typeface="Lucida Sans"/>
              </a:rPr>
              <a:t>Math Lessons</a:t>
            </a:r>
            <a:endParaRPr sz="1700" b="0" i="0" u="none" strike="noStrike" cap="none">
              <a:solidFill>
                <a:srgbClr val="3F3F39"/>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109F55"/>
              </a:buClr>
              <a:buSzPts val="1700"/>
              <a:buFont typeface="Arial"/>
              <a:buChar char="•"/>
            </a:pPr>
            <a:r>
              <a:rPr lang="en-US" sz="1700" b="0" i="0" u="sng" strike="noStrike" cap="none">
                <a:solidFill>
                  <a:schemeClr val="hlink"/>
                </a:solidFill>
                <a:latin typeface="Lucida Sans"/>
                <a:ea typeface="Lucida Sans"/>
                <a:cs typeface="Lucida Sans"/>
                <a:sym typeface="Lucida Sans"/>
                <a:hlinkClick r:id="rId8"/>
              </a:rPr>
              <a:t>Math Mini-Assessments</a:t>
            </a:r>
            <a:endParaRPr sz="1700" b="0" i="0" u="none" strike="noStrike" cap="none">
              <a:solidFill>
                <a:srgbClr val="109F55"/>
              </a:solidFill>
              <a:latin typeface="Lucida Sans"/>
              <a:ea typeface="Lucida Sans"/>
              <a:cs typeface="Lucida Sans"/>
              <a:sym typeface="Lucida Sans"/>
            </a:endParaRPr>
          </a:p>
          <a:p>
            <a:pPr marL="342900" marR="0" lvl="0" indent="-342900" algn="l" rtl="0">
              <a:lnSpc>
                <a:spcPct val="80000"/>
              </a:lnSpc>
              <a:spcBef>
                <a:spcPts val="340"/>
              </a:spcBef>
              <a:spcAft>
                <a:spcPts val="0"/>
              </a:spcAft>
              <a:buClr>
                <a:srgbClr val="109F55"/>
              </a:buClr>
              <a:buSzPts val="1700"/>
              <a:buFont typeface="Arial"/>
              <a:buChar char="•"/>
            </a:pPr>
            <a:r>
              <a:rPr lang="en-US" sz="1700" b="0" i="0" u="sng" strike="noStrike" cap="none">
                <a:solidFill>
                  <a:schemeClr val="hlink"/>
                </a:solidFill>
                <a:latin typeface="Lucida Sans"/>
                <a:ea typeface="Lucida Sans"/>
                <a:cs typeface="Lucida Sans"/>
                <a:sym typeface="Lucida Sans"/>
                <a:hlinkClick r:id="rId9"/>
              </a:rPr>
              <a:t>Math Tasks</a:t>
            </a:r>
            <a:endParaRPr sz="1700" b="0" i="0" u="none" strike="noStrike" cap="none">
              <a:solidFill>
                <a:srgbClr val="109F55"/>
              </a:solidFill>
              <a:latin typeface="Lucida Sans"/>
              <a:ea typeface="Lucida Sans"/>
              <a:cs typeface="Lucida Sans"/>
              <a:sym typeface="Lucida Sans"/>
            </a:endParaRPr>
          </a:p>
          <a:p>
            <a:pPr marL="0" marR="0" lvl="0" indent="0" algn="l" rtl="0">
              <a:lnSpc>
                <a:spcPct val="80000"/>
              </a:lnSpc>
              <a:spcBef>
                <a:spcPts val="340"/>
              </a:spcBef>
              <a:spcAft>
                <a:spcPts val="0"/>
              </a:spcAft>
              <a:buClr>
                <a:srgbClr val="3F3F39"/>
              </a:buClr>
              <a:buSzPts val="1700"/>
              <a:buFont typeface="Arial"/>
              <a:buNone/>
            </a:pPr>
            <a:endParaRPr sz="1700" b="0" i="0" u="none" strike="noStrike" cap="none">
              <a:solidFill>
                <a:srgbClr val="3F3F39"/>
              </a:solidFill>
              <a:latin typeface="Lucida Sans"/>
              <a:ea typeface="Lucida Sans"/>
              <a:cs typeface="Lucida Sans"/>
              <a:sym typeface="Lucida Sans"/>
            </a:endParaRPr>
          </a:p>
        </p:txBody>
      </p:sp>
      <p:pic>
        <p:nvPicPr>
          <p:cNvPr id="302" name="Shape 302"/>
          <p:cNvPicPr preferRelativeResize="0">
            <a:picLocks noGrp="1"/>
          </p:cNvPicPr>
          <p:nvPr>
            <p:ph type="body" idx="2"/>
          </p:nvPr>
        </p:nvPicPr>
        <p:blipFill rotWithShape="1">
          <a:blip r:embed="rId10">
            <a:alphaModFix/>
          </a:blip>
          <a:srcRect l="45862"/>
          <a:stretch/>
        </p:blipFill>
        <p:spPr>
          <a:xfrm>
            <a:off x="0" y="496645"/>
            <a:ext cx="3838577" cy="4732579"/>
          </a:xfrm>
          <a:prstGeom prst="rect">
            <a:avLst/>
          </a:prstGeom>
          <a:noFill/>
          <a:ln>
            <a:noFill/>
          </a:ln>
        </p:spPr>
      </p:pic>
      <p:sp>
        <p:nvSpPr>
          <p:cNvPr id="303" name="Shape 303"/>
          <p:cNvSpPr txBox="1"/>
          <p:nvPr/>
        </p:nvSpPr>
        <p:spPr>
          <a:xfrm>
            <a:off x="1358025" y="6008050"/>
            <a:ext cx="6671100" cy="52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434343"/>
                </a:solidFill>
                <a:latin typeface="Lucida Sans"/>
                <a:ea typeface="Lucida Sans"/>
                <a:cs typeface="Lucida Sans"/>
                <a:sym typeface="Lucida Sans"/>
              </a:rPr>
              <a:t>Items in green are updated and available to look at today!</a:t>
            </a:r>
            <a:endParaRPr sz="1700" b="0" i="0" u="none" strike="noStrike" cap="none">
              <a:solidFill>
                <a:srgbClr val="434343"/>
              </a:solidFill>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457200" y="149452"/>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Our Adaptation Model -- Example</a:t>
            </a:r>
            <a:endParaRPr sz="2800" b="0" i="0" u="none" strike="noStrike" cap="none">
              <a:solidFill>
                <a:srgbClr val="3F3F39"/>
              </a:solidFill>
              <a:latin typeface="Lucida Sans"/>
              <a:ea typeface="Lucida Sans"/>
              <a:cs typeface="Lucida Sans"/>
              <a:sym typeface="Lucida Sans"/>
            </a:endParaRPr>
          </a:p>
        </p:txBody>
      </p:sp>
      <p:sp>
        <p:nvSpPr>
          <p:cNvPr id="309" name="Shape 309"/>
          <p:cNvSpPr txBox="1">
            <a:spLocks noGrp="1"/>
          </p:cNvSpPr>
          <p:nvPr>
            <p:ph type="body" idx="1"/>
          </p:nvPr>
        </p:nvSpPr>
        <p:spPr>
          <a:xfrm>
            <a:off x="228600" y="1293585"/>
            <a:ext cx="5272314" cy="495186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EA56A"/>
              </a:buClr>
              <a:buSzPts val="1600"/>
              <a:buFont typeface="Arial"/>
              <a:buChar char="•"/>
            </a:pPr>
            <a:r>
              <a:rPr lang="en-US" sz="1600" b="0" i="0" u="none" strike="noStrike" cap="none">
                <a:solidFill>
                  <a:srgbClr val="1EA56A"/>
                </a:solidFill>
                <a:latin typeface="Lucida Sans"/>
                <a:ea typeface="Lucida Sans"/>
                <a:cs typeface="Lucida Sans"/>
                <a:sym typeface="Lucida Sans"/>
              </a:rPr>
              <a:t>Principle 1: </a:t>
            </a:r>
            <a:r>
              <a:rPr lang="en-US" sz="1600" b="0" i="0" u="none" strike="noStrike" cap="none">
                <a:solidFill>
                  <a:srgbClr val="3F3F39"/>
                </a:solidFill>
                <a:latin typeface="Lucida Sans"/>
                <a:ea typeface="Lucida Sans"/>
                <a:cs typeface="Lucida Sans"/>
                <a:sym typeface="Lucida Sans"/>
              </a:rPr>
              <a:t>Provide English Language Learners with regular opportunities to negotiate meaning from grade-level complex texts, share their analyses, and argue from evidence. Integrate into instruction, features that support English Language Learners to make the content comprehensible.</a:t>
            </a:r>
            <a:endParaRPr sz="2200" b="0" i="0" u="none" strike="noStrike" cap="none">
              <a:solidFill>
                <a:srgbClr val="595959"/>
              </a:solidFill>
              <a:latin typeface="Lucida Sans"/>
              <a:ea typeface="Lucida Sans"/>
              <a:cs typeface="Lucida Sans"/>
              <a:sym typeface="Lucida Sans"/>
            </a:endParaRPr>
          </a:p>
          <a:p>
            <a:pPr marL="742950" marR="0" lvl="1" indent="-285750" algn="l" rtl="0">
              <a:lnSpc>
                <a:spcPct val="100000"/>
              </a:lnSpc>
              <a:spcBef>
                <a:spcPts val="320"/>
              </a:spcBef>
              <a:spcAft>
                <a:spcPts val="0"/>
              </a:spcAft>
              <a:buClr>
                <a:srgbClr val="1EA56A"/>
              </a:buClr>
              <a:buSzPts val="1600"/>
              <a:buFont typeface="Arial"/>
              <a:buChar char="•"/>
            </a:pPr>
            <a:r>
              <a:rPr lang="en-US" sz="1600" b="0" i="0" u="none" strike="noStrike" cap="none">
                <a:solidFill>
                  <a:srgbClr val="1EA56A"/>
                </a:solidFill>
                <a:latin typeface="Lucida Sans"/>
                <a:ea typeface="Lucida Sans"/>
                <a:cs typeface="Lucida Sans"/>
                <a:sym typeface="Lucida Sans"/>
              </a:rPr>
              <a:t>Supporting Action 1D. </a:t>
            </a:r>
            <a:r>
              <a:rPr lang="en-US" sz="1600" b="0" i="0" u="none" strike="noStrike" cap="none">
                <a:solidFill>
                  <a:srgbClr val="3F3F39"/>
                </a:solidFill>
                <a:latin typeface="Lucida Sans"/>
                <a:ea typeface="Lucida Sans"/>
                <a:cs typeface="Lucida Sans"/>
                <a:sym typeface="Lucida Sans"/>
              </a:rPr>
              <a:t>Engage in a read-aloud of the text, perform choral reading, and/or utilize recordings of the text, before having students work with the text alone or in groups. Read-alouds can also be used to reinforce understanding and support fluency at subsequent points in working with a text.</a:t>
            </a:r>
            <a:endParaRPr sz="2000" b="0" i="0" u="none" strike="noStrike" cap="none">
              <a:solidFill>
                <a:srgbClr val="595959"/>
              </a:solidFill>
              <a:latin typeface="Allerta"/>
              <a:ea typeface="Allerta"/>
              <a:cs typeface="Allerta"/>
              <a:sym typeface="Allerta"/>
            </a:endParaRPr>
          </a:p>
          <a:p>
            <a:pPr marL="1143000" marR="0" lvl="2" indent="-228600" algn="l" rtl="0">
              <a:lnSpc>
                <a:spcPct val="100000"/>
              </a:lnSpc>
              <a:spcBef>
                <a:spcPts val="320"/>
              </a:spcBef>
              <a:spcAft>
                <a:spcPts val="0"/>
              </a:spcAft>
              <a:buClr>
                <a:srgbClr val="1EA56A"/>
              </a:buClr>
              <a:buSzPts val="1600"/>
              <a:buFont typeface="Arial"/>
              <a:buChar char="•"/>
            </a:pPr>
            <a:r>
              <a:rPr lang="en-US" sz="1600" b="0" i="0" u="none" strike="noStrike" cap="none">
                <a:solidFill>
                  <a:srgbClr val="1EA56A"/>
                </a:solidFill>
                <a:latin typeface="Lucida Sans"/>
                <a:ea typeface="Lucida Sans"/>
                <a:cs typeface="Lucida Sans"/>
                <a:sym typeface="Lucida Sans"/>
              </a:rPr>
              <a:t>Adaptation: </a:t>
            </a:r>
            <a:r>
              <a:rPr lang="en-US" sz="1600" b="0" i="0" u="none" strike="noStrike" cap="none">
                <a:solidFill>
                  <a:srgbClr val="3F3F39"/>
                </a:solidFill>
                <a:latin typeface="Lucida Sans"/>
                <a:ea typeface="Lucida Sans"/>
                <a:cs typeface="Lucida Sans"/>
                <a:sym typeface="Lucida Sans"/>
              </a:rPr>
              <a:t>Provide audio recordings of all passages within our Fluency Packets</a:t>
            </a:r>
            <a:endParaRPr sz="1600" b="0" i="0" u="none" strike="noStrike" cap="none">
              <a:solidFill>
                <a:srgbClr val="3F3F39"/>
              </a:solidFill>
              <a:latin typeface="Lucida Sans"/>
              <a:ea typeface="Lucida Sans"/>
              <a:cs typeface="Lucida Sans"/>
              <a:sym typeface="Lucida Sans"/>
            </a:endParaRPr>
          </a:p>
          <a:p>
            <a:pPr marL="742950" marR="0" lvl="1" indent="-209550" algn="l" rtl="0">
              <a:lnSpc>
                <a:spcPct val="100000"/>
              </a:lnSpc>
              <a:spcBef>
                <a:spcPts val="240"/>
              </a:spcBef>
              <a:spcAft>
                <a:spcPts val="0"/>
              </a:spcAft>
              <a:buClr>
                <a:srgbClr val="3F3F39"/>
              </a:buClr>
              <a:buSzPts val="1200"/>
              <a:buFont typeface="Arial"/>
              <a:buNone/>
            </a:pPr>
            <a:endParaRPr sz="1200" b="0" i="0" u="none" strike="noStrike" cap="none">
              <a:solidFill>
                <a:srgbClr val="3F3F39"/>
              </a:solidFill>
              <a:latin typeface="Lucida Sans"/>
              <a:ea typeface="Lucida Sans"/>
              <a:cs typeface="Lucida Sans"/>
              <a:sym typeface="Lucida Sans"/>
            </a:endParaRPr>
          </a:p>
          <a:p>
            <a:pPr marL="0" marR="0" lvl="0" indent="0" algn="l" rtl="0">
              <a:lnSpc>
                <a:spcPct val="100000"/>
              </a:lnSpc>
              <a:spcBef>
                <a:spcPts val="320"/>
              </a:spcBef>
              <a:spcAft>
                <a:spcPts val="0"/>
              </a:spcAft>
              <a:buClr>
                <a:srgbClr val="3F3F39"/>
              </a:buClr>
              <a:buSzPts val="1600"/>
              <a:buFont typeface="Arial"/>
              <a:buNone/>
            </a:pPr>
            <a:endParaRPr sz="1600" b="1" i="0" u="none" strike="noStrike" cap="none">
              <a:solidFill>
                <a:srgbClr val="3F3F39"/>
              </a:solidFill>
              <a:latin typeface="Lucida Sans"/>
              <a:ea typeface="Lucida Sans"/>
              <a:cs typeface="Lucida Sans"/>
              <a:sym typeface="Lucida Sans"/>
            </a:endParaRPr>
          </a:p>
          <a:p>
            <a:pPr marL="0" marR="0" lvl="0" indent="0" algn="l" rtl="0">
              <a:lnSpc>
                <a:spcPct val="100000"/>
              </a:lnSpc>
              <a:spcBef>
                <a:spcPts val="48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310" name="Shape 310"/>
          <p:cNvPicPr preferRelativeResize="0"/>
          <p:nvPr/>
        </p:nvPicPr>
        <p:blipFill rotWithShape="1">
          <a:blip r:embed="rId3">
            <a:alphaModFix/>
          </a:blip>
          <a:srcRect l="39547" t="-2097" r="18258" b="6395"/>
          <a:stretch/>
        </p:blipFill>
        <p:spPr>
          <a:xfrm>
            <a:off x="5852886" y="920005"/>
            <a:ext cx="3218544" cy="48667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195830" y="2829677"/>
            <a:ext cx="8752200" cy="90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 Exploring some of the new adaptations </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sz="2400" b="0" i="0" u="none" strike="noStrike" cap="none">
              <a:solidFill>
                <a:srgbClr val="595959"/>
              </a:solidFill>
              <a:latin typeface="Lucida Sans"/>
              <a:ea typeface="Lucida Sans"/>
              <a:cs typeface="Lucida Sans"/>
              <a:sym typeface="Lucida Sans"/>
            </a:endParaRPr>
          </a:p>
        </p:txBody>
      </p:sp>
      <p:sp>
        <p:nvSpPr>
          <p:cNvPr id="183" name="Shape 18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Your hosts from the Field Impact Team</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Lynda Nguyen, Team Coordinator</a:t>
            </a:r>
            <a:endParaRPr sz="2200" b="0" i="1"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Jennie Beltramini, Teacher Engagement Manager</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Janelle Fann, Project Manager</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Sandra Alberti, Director</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Joanie Funderburk, Manager of Professional Learning</a:t>
            </a: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3F3F39"/>
              </a:buClr>
              <a:buSzPts val="550"/>
              <a:buFont typeface="Arial"/>
              <a:buNone/>
            </a:pP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endParaRPr sz="2200" b="0" i="0" u="none" strike="noStrike" cap="none">
              <a:solidFill>
                <a:srgbClr val="59595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A56A"/>
              </a:buClr>
              <a:buSzPts val="2800"/>
              <a:buFont typeface="Lucida Sans"/>
              <a:buNone/>
            </a:pPr>
            <a:r>
              <a:rPr lang="en-US" sz="2800" b="0" i="0" u="none" strike="noStrike" cap="none">
                <a:solidFill>
                  <a:srgbClr val="1EA56A"/>
                </a:solidFill>
                <a:latin typeface="Lucida Sans"/>
                <a:ea typeface="Lucida Sans"/>
                <a:cs typeface="Lucida Sans"/>
                <a:sym typeface="Lucida Sans"/>
              </a:rPr>
              <a:t>Fluency Packets</a:t>
            </a:r>
            <a:endParaRPr sz="2800" b="0" i="0" u="none" strike="noStrike" cap="none">
              <a:solidFill>
                <a:srgbClr val="1EA56A"/>
              </a:solidFill>
              <a:latin typeface="Lucida Sans"/>
              <a:ea typeface="Lucida Sans"/>
              <a:cs typeface="Lucida Sans"/>
              <a:sym typeface="Lucida Sans"/>
            </a:endParaRPr>
          </a:p>
        </p:txBody>
      </p:sp>
      <p:sp>
        <p:nvSpPr>
          <p:cNvPr id="322" name="Shape 322"/>
          <p:cNvSpPr txBox="1"/>
          <p:nvPr/>
        </p:nvSpPr>
        <p:spPr>
          <a:xfrm>
            <a:off x="457200" y="982210"/>
            <a:ext cx="7858125" cy="156966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3F3F39"/>
              </a:buClr>
              <a:buSzPts val="1600"/>
              <a:buFont typeface="Arial"/>
              <a:buChar char="•"/>
            </a:pPr>
            <a:r>
              <a:rPr lang="en-US" sz="1600" b="0" i="0" u="none" strike="noStrike" cap="none">
                <a:solidFill>
                  <a:srgbClr val="3F3F39"/>
                </a:solidFill>
                <a:latin typeface="Lucida Sans"/>
                <a:ea typeface="Lucida Sans"/>
                <a:cs typeface="Lucida Sans"/>
                <a:sym typeface="Lucida Sans"/>
              </a:rPr>
              <a:t>Grade bands: 2-3, 4-5, 6-8, 9-10.</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3F3F39"/>
              </a:buClr>
              <a:buSzPts val="1600"/>
              <a:buFont typeface="Arial"/>
              <a:buChar char="•"/>
            </a:pPr>
            <a:r>
              <a:rPr lang="en-US" sz="1600" b="0" i="0" u="none" strike="noStrike" cap="none">
                <a:solidFill>
                  <a:srgbClr val="3F3F39"/>
                </a:solidFill>
                <a:latin typeface="Lucida Sans"/>
                <a:ea typeface="Lucida Sans"/>
                <a:cs typeface="Lucida Sans"/>
                <a:sym typeface="Lucida Sans"/>
              </a:rPr>
              <a:t>40 passages in each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3F3F39"/>
              </a:buClr>
              <a:buSzPts val="1600"/>
              <a:buFont typeface="Arial"/>
              <a:buChar char="•"/>
            </a:pPr>
            <a:r>
              <a:rPr lang="en-US" sz="1600" b="0" i="0" u="none" strike="noStrike" cap="none">
                <a:solidFill>
                  <a:srgbClr val="3F3F39"/>
                </a:solidFill>
                <a:latin typeface="Lucida Sans"/>
                <a:ea typeface="Lucida Sans"/>
                <a:cs typeface="Lucida Sans"/>
                <a:sym typeface="Lucida Sans"/>
              </a:rPr>
              <a:t>Designed to support additional fluency practice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3F3F39"/>
              </a:buClr>
              <a:buSzPts val="1600"/>
              <a:buFont typeface="Arial"/>
              <a:buChar char="•"/>
            </a:pPr>
            <a:r>
              <a:rPr lang="en-US" sz="1600" b="0" i="0" u="none" strike="noStrike" cap="none">
                <a:solidFill>
                  <a:srgbClr val="3F3F39"/>
                </a:solidFill>
                <a:latin typeface="Lucida Sans"/>
                <a:ea typeface="Lucida Sans"/>
                <a:cs typeface="Lucida Sans"/>
                <a:sym typeface="Lucida Sans"/>
              </a:rPr>
              <a:t>Regular fluency practice is essential for helping ELLs improve their overall literacy skills—allows them practice with decoding, pronunciation, word identification, and prosody.</a:t>
            </a:r>
            <a:endParaRPr sz="1600" b="0" i="0" u="none" strike="noStrike" cap="none">
              <a:solidFill>
                <a:srgbClr val="3F3F39"/>
              </a:solidFill>
              <a:latin typeface="Lucida Sans"/>
              <a:ea typeface="Lucida Sans"/>
              <a:cs typeface="Lucida Sans"/>
              <a:sym typeface="Lucida Sans"/>
            </a:endParaRPr>
          </a:p>
        </p:txBody>
      </p:sp>
      <p:pic>
        <p:nvPicPr>
          <p:cNvPr id="323" name="Shape 323"/>
          <p:cNvPicPr preferRelativeResize="0"/>
          <p:nvPr/>
        </p:nvPicPr>
        <p:blipFill rotWithShape="1">
          <a:blip r:embed="rId3">
            <a:alphaModFix/>
          </a:blip>
          <a:srcRect t="31801" b="6167"/>
          <a:stretch/>
        </p:blipFill>
        <p:spPr>
          <a:xfrm>
            <a:off x="0" y="2987298"/>
            <a:ext cx="9144000" cy="31786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Shape 328"/>
          <p:cNvPicPr preferRelativeResize="0">
            <a:picLocks noGrp="1"/>
          </p:cNvPicPr>
          <p:nvPr>
            <p:ph type="body" idx="1"/>
          </p:nvPr>
        </p:nvPicPr>
        <p:blipFill rotWithShape="1">
          <a:blip r:embed="rId3">
            <a:alphaModFix/>
          </a:blip>
          <a:srcRect/>
          <a:stretch/>
        </p:blipFill>
        <p:spPr>
          <a:xfrm>
            <a:off x="449614" y="274639"/>
            <a:ext cx="7956778" cy="5851525"/>
          </a:xfrm>
          <a:prstGeom prst="rect">
            <a:avLst/>
          </a:prstGeom>
          <a:noFill/>
          <a:ln>
            <a:noFill/>
          </a:ln>
        </p:spPr>
      </p:pic>
      <p:sp>
        <p:nvSpPr>
          <p:cNvPr id="329" name="Shape 329"/>
          <p:cNvSpPr/>
          <p:nvPr/>
        </p:nvSpPr>
        <p:spPr>
          <a:xfrm>
            <a:off x="8106354" y="411228"/>
            <a:ext cx="914400" cy="612648"/>
          </a:xfrm>
          <a:prstGeom prst="wedgeRectCallout">
            <a:avLst>
              <a:gd name="adj1" fmla="val -120832"/>
              <a:gd name="adj2" fmla="val -28451"/>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ucida Sans"/>
              <a:ea typeface="Lucida Sans"/>
              <a:cs typeface="Lucida Sans"/>
              <a:sym typeface="Lucida Sans"/>
            </a:endParaRPr>
          </a:p>
        </p:txBody>
      </p:sp>
      <p:sp>
        <p:nvSpPr>
          <p:cNvPr id="330" name="Shape 330"/>
          <p:cNvSpPr/>
          <p:nvPr/>
        </p:nvSpPr>
        <p:spPr>
          <a:xfrm>
            <a:off x="7949192" y="2587753"/>
            <a:ext cx="914400" cy="612648"/>
          </a:xfrm>
          <a:prstGeom prst="wedgeRectCallout">
            <a:avLst>
              <a:gd name="adj1" fmla="val -217707"/>
              <a:gd name="adj2" fmla="val -287313"/>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ucida Sans"/>
              <a:ea typeface="Lucida Sans"/>
              <a:cs typeface="Lucida Sans"/>
              <a:sym typeface="Lucida Sans"/>
            </a:endParaRPr>
          </a:p>
        </p:txBody>
      </p:sp>
      <p:sp>
        <p:nvSpPr>
          <p:cNvPr id="331" name="Shape 331"/>
          <p:cNvSpPr/>
          <p:nvPr/>
        </p:nvSpPr>
        <p:spPr>
          <a:xfrm>
            <a:off x="6887154" y="3906903"/>
            <a:ext cx="914400" cy="612648"/>
          </a:xfrm>
          <a:prstGeom prst="wedgeRectCallout">
            <a:avLst>
              <a:gd name="adj1" fmla="val -156770"/>
              <a:gd name="adj2" fmla="val -10541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ucida Sans"/>
              <a:ea typeface="Lucida Sans"/>
              <a:cs typeface="Lucida Sans"/>
              <a:sym typeface="Lucida Sans"/>
            </a:endParaRPr>
          </a:p>
        </p:txBody>
      </p:sp>
      <p:sp>
        <p:nvSpPr>
          <p:cNvPr id="332" name="Shape 332"/>
          <p:cNvSpPr/>
          <p:nvPr/>
        </p:nvSpPr>
        <p:spPr>
          <a:xfrm>
            <a:off x="6549600" y="1687650"/>
            <a:ext cx="1941600" cy="318300"/>
          </a:xfrm>
          <a:prstGeom prst="wedgeRectCallout">
            <a:avLst>
              <a:gd name="adj1" fmla="val -178645"/>
              <a:gd name="adj2" fmla="val -70429"/>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ucida Sans"/>
              <a:ea typeface="Lucida Sans"/>
              <a:cs typeface="Lucida Sans"/>
              <a:sym typeface="Lucida Sans"/>
            </a:endParaRPr>
          </a:p>
        </p:txBody>
      </p:sp>
      <p:sp>
        <p:nvSpPr>
          <p:cNvPr id="333" name="Shape 333"/>
          <p:cNvSpPr/>
          <p:nvPr/>
        </p:nvSpPr>
        <p:spPr>
          <a:xfrm>
            <a:off x="3513603" y="5513516"/>
            <a:ext cx="914400" cy="612648"/>
          </a:xfrm>
          <a:prstGeom prst="wedgeRectCallout">
            <a:avLst>
              <a:gd name="adj1" fmla="val -327083"/>
              <a:gd name="adj2" fmla="val -212686"/>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ucida Sans"/>
              <a:ea typeface="Lucida Sans"/>
              <a:cs typeface="Lucida Sans"/>
              <a:sym typeface="Lucida Sans"/>
            </a:endParaRPr>
          </a:p>
        </p:txBody>
      </p:sp>
      <p:sp>
        <p:nvSpPr>
          <p:cNvPr id="334" name="Shape 334"/>
          <p:cNvSpPr txBox="1"/>
          <p:nvPr/>
        </p:nvSpPr>
        <p:spPr>
          <a:xfrm>
            <a:off x="8106354" y="411228"/>
            <a:ext cx="91440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Audio recordings available </a:t>
            </a:r>
            <a:endParaRPr sz="1200" b="0" i="0" u="none" strike="noStrike" cap="none">
              <a:solidFill>
                <a:schemeClr val="lt1"/>
              </a:solidFill>
              <a:latin typeface="Calibri"/>
              <a:ea typeface="Calibri"/>
              <a:cs typeface="Calibri"/>
              <a:sym typeface="Calibri"/>
            </a:endParaRPr>
          </a:p>
        </p:txBody>
      </p:sp>
      <p:sp>
        <p:nvSpPr>
          <p:cNvPr id="335" name="Shape 335"/>
          <p:cNvSpPr txBox="1"/>
          <p:nvPr/>
        </p:nvSpPr>
        <p:spPr>
          <a:xfrm>
            <a:off x="6549600" y="1670850"/>
            <a:ext cx="1941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Student-friendly definitions</a:t>
            </a:r>
            <a:endParaRPr sz="1200" b="0" i="0" u="none" strike="noStrike" cap="none">
              <a:solidFill>
                <a:schemeClr val="lt1"/>
              </a:solidFill>
              <a:latin typeface="Calibri"/>
              <a:ea typeface="Calibri"/>
              <a:cs typeface="Calibri"/>
              <a:sym typeface="Calibri"/>
            </a:endParaRPr>
          </a:p>
        </p:txBody>
      </p:sp>
      <p:sp>
        <p:nvSpPr>
          <p:cNvPr id="336" name="Shape 336"/>
          <p:cNvSpPr txBox="1"/>
          <p:nvPr/>
        </p:nvSpPr>
        <p:spPr>
          <a:xfrm>
            <a:off x="7940246" y="2587753"/>
            <a:ext cx="914400"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Space for notes and annotations</a:t>
            </a:r>
            <a:endParaRPr sz="1200" b="0" i="0" u="none" strike="noStrike" cap="none">
              <a:solidFill>
                <a:schemeClr val="lt1"/>
              </a:solidFill>
              <a:latin typeface="Calibri"/>
              <a:ea typeface="Calibri"/>
              <a:cs typeface="Calibri"/>
              <a:sym typeface="Calibri"/>
            </a:endParaRPr>
          </a:p>
        </p:txBody>
      </p:sp>
      <p:sp>
        <p:nvSpPr>
          <p:cNvPr id="337" name="Shape 337"/>
          <p:cNvSpPr txBox="1"/>
          <p:nvPr/>
        </p:nvSpPr>
        <p:spPr>
          <a:xfrm>
            <a:off x="6926412" y="3890061"/>
            <a:ext cx="91440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Juicy sentence call-outs</a:t>
            </a:r>
            <a:endParaRPr sz="1200" b="0" i="0" u="none" strike="noStrike" cap="none">
              <a:solidFill>
                <a:schemeClr val="lt1"/>
              </a:solidFill>
              <a:latin typeface="Calibri"/>
              <a:ea typeface="Calibri"/>
              <a:cs typeface="Calibri"/>
              <a:sym typeface="Calibri"/>
            </a:endParaRPr>
          </a:p>
        </p:txBody>
      </p:sp>
      <p:sp>
        <p:nvSpPr>
          <p:cNvPr id="338" name="Shape 338"/>
          <p:cNvSpPr txBox="1"/>
          <p:nvPr/>
        </p:nvSpPr>
        <p:spPr>
          <a:xfrm>
            <a:off x="3513603" y="5589007"/>
            <a:ext cx="91440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Line numbers</a:t>
            </a:r>
            <a:endParaRPr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p:nvPr/>
        </p:nvSpPr>
        <p:spPr>
          <a:xfrm>
            <a:off x="647699" y="300038"/>
            <a:ext cx="801052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ucida Sans"/>
                <a:ea typeface="Lucida Sans"/>
                <a:cs typeface="Lucida Sans"/>
                <a:sym typeface="Lucida Sans"/>
              </a:rPr>
              <a:t>Additional support throughout the fluency protocol—when and where to add extra scaffolding. (from </a:t>
            </a:r>
            <a:r>
              <a:rPr lang="en-US" sz="1800" b="0" i="0" u="sng" strike="noStrike" cap="none">
                <a:solidFill>
                  <a:schemeClr val="hlink"/>
                </a:solidFill>
                <a:latin typeface="Lucida Sans"/>
                <a:ea typeface="Lucida Sans"/>
                <a:cs typeface="Lucida Sans"/>
                <a:sym typeface="Lucida Sans"/>
                <a:hlinkClick r:id="rId3"/>
              </a:rPr>
              <a:t>Fluency Packets</a:t>
            </a:r>
            <a:r>
              <a:rPr lang="en-US" sz="1800" b="0" i="0" u="none" strike="noStrike" cap="none">
                <a:solidFill>
                  <a:schemeClr val="dk2"/>
                </a:solidFill>
                <a:latin typeface="Lucida Sans"/>
                <a:ea typeface="Lucida Sans"/>
                <a:cs typeface="Lucida Sans"/>
                <a:sym typeface="Lucida Sans"/>
              </a:rPr>
              <a:t>)</a:t>
            </a:r>
            <a:endParaRPr sz="1800" b="0" i="0" u="none" strike="noStrike" cap="none">
              <a:solidFill>
                <a:schemeClr val="dk2"/>
              </a:solidFill>
              <a:latin typeface="Lucida Sans"/>
              <a:ea typeface="Lucida Sans"/>
              <a:cs typeface="Lucida Sans"/>
              <a:sym typeface="Lucida Sans"/>
            </a:endParaRPr>
          </a:p>
        </p:txBody>
      </p:sp>
      <p:pic>
        <p:nvPicPr>
          <p:cNvPr id="344" name="Shape 344"/>
          <p:cNvPicPr preferRelativeResize="0"/>
          <p:nvPr/>
        </p:nvPicPr>
        <p:blipFill rotWithShape="1">
          <a:blip r:embed="rId4">
            <a:alphaModFix/>
          </a:blip>
          <a:srcRect/>
          <a:stretch/>
        </p:blipFill>
        <p:spPr>
          <a:xfrm>
            <a:off x="835225" y="946375"/>
            <a:ext cx="8096746" cy="5266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Read Aloud Project </a:t>
            </a:r>
            <a:endParaRPr sz="2400" b="0" i="0" u="none" strike="noStrike" cap="none">
              <a:solidFill>
                <a:srgbClr val="595959"/>
              </a:solidFill>
              <a:latin typeface="Lucida Sans"/>
              <a:ea typeface="Lucida Sans"/>
              <a:cs typeface="Lucida Sans"/>
              <a:sym typeface="Lucida Sans"/>
            </a:endParaRPr>
          </a:p>
        </p:txBody>
      </p:sp>
      <p:sp>
        <p:nvSpPr>
          <p:cNvPr id="351" name="Shape 35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64285"/>
              </a:lnSpc>
              <a:spcBef>
                <a:spcPts val="0"/>
              </a:spcBef>
              <a:spcAft>
                <a:spcPts val="0"/>
              </a:spcAft>
              <a:buClr>
                <a:srgbClr val="50524F"/>
              </a:buClr>
              <a:buSzPts val="2000"/>
              <a:buFont typeface="Arial"/>
              <a:buChar char="•"/>
            </a:pPr>
            <a:r>
              <a:rPr lang="en-US" sz="2000" b="0" i="0" u="none" strike="noStrike" cap="none">
                <a:solidFill>
                  <a:srgbClr val="50524F"/>
                </a:solidFill>
                <a:latin typeface="Lucida Sans"/>
                <a:ea typeface="Lucida Sans"/>
                <a:cs typeface="Lucida Sans"/>
                <a:sym typeface="Lucida Sans"/>
              </a:rPr>
              <a:t>Week-long units for K-2, centered around a high-quality read aloud book </a:t>
            </a:r>
            <a:endParaRPr sz="2000" b="0" i="0" u="none" strike="noStrike" cap="none">
              <a:solidFill>
                <a:srgbClr val="50524F"/>
              </a:solidFill>
              <a:latin typeface="Lucida Sans"/>
              <a:ea typeface="Lucida Sans"/>
              <a:cs typeface="Lucida Sans"/>
              <a:sym typeface="Lucida Sans"/>
            </a:endParaRPr>
          </a:p>
          <a:p>
            <a:pPr marL="457200" marR="0" lvl="0" indent="-355600" algn="l" rtl="0">
              <a:lnSpc>
                <a:spcPct val="164285"/>
              </a:lnSpc>
              <a:spcBef>
                <a:spcPts val="0"/>
              </a:spcBef>
              <a:spcAft>
                <a:spcPts val="0"/>
              </a:spcAft>
              <a:buClr>
                <a:srgbClr val="50524F"/>
              </a:buClr>
              <a:buSzPts val="2000"/>
              <a:buFont typeface="Arial"/>
              <a:buChar char="•"/>
            </a:pPr>
            <a:r>
              <a:rPr lang="en-US" sz="2000" b="0" i="0" u="none" strike="noStrike" cap="none">
                <a:solidFill>
                  <a:srgbClr val="50524F"/>
                </a:solidFill>
                <a:latin typeface="Lucida Sans"/>
                <a:ea typeface="Lucida Sans"/>
                <a:cs typeface="Lucida Sans"/>
                <a:sym typeface="Lucida Sans"/>
              </a:rPr>
              <a:t>Lessons emphasize text-dependent questions, improved speaking, listening and writing tasks, and a focus on academic vocabulary</a:t>
            </a:r>
            <a:endParaRPr sz="2000" b="0" i="0" u="none" strike="noStrike" cap="none">
              <a:solidFill>
                <a:srgbClr val="50524F"/>
              </a:solidFill>
              <a:latin typeface="Lucida Sans"/>
              <a:ea typeface="Lucida Sans"/>
              <a:cs typeface="Lucida Sans"/>
              <a:sym typeface="Lucida Sans"/>
            </a:endParaRPr>
          </a:p>
          <a:p>
            <a:pPr marL="558800" marR="0" lvl="0" indent="-76200" algn="l" rtl="0">
              <a:lnSpc>
                <a:spcPct val="164285"/>
              </a:lnSpc>
              <a:spcBef>
                <a:spcPts val="0"/>
              </a:spcBef>
              <a:spcAft>
                <a:spcPts val="0"/>
              </a:spcAft>
              <a:buClr>
                <a:srgbClr val="595959"/>
              </a:buClr>
              <a:buSzPts val="2200"/>
              <a:buFont typeface="Arial"/>
              <a:buNone/>
            </a:pPr>
            <a:endParaRPr sz="1600" b="0" i="0" u="none" strike="noStrike" cap="none">
              <a:solidFill>
                <a:srgbClr val="50524F"/>
              </a:solidFill>
              <a:latin typeface="Lucida Sans"/>
              <a:ea typeface="Lucida Sans"/>
              <a:cs typeface="Lucida Sans"/>
              <a:sym typeface="Lucida Sans"/>
            </a:endParaRPr>
          </a:p>
          <a:p>
            <a:pPr marL="558800" marR="0" lvl="0" indent="-76200" algn="l" rtl="0">
              <a:lnSpc>
                <a:spcPct val="164285"/>
              </a:lnSpc>
              <a:spcBef>
                <a:spcPts val="0"/>
              </a:spcBef>
              <a:spcAft>
                <a:spcPts val="0"/>
              </a:spcAft>
              <a:buClr>
                <a:srgbClr val="595959"/>
              </a:buClr>
              <a:buSzPts val="2200"/>
              <a:buFont typeface="Arial"/>
              <a:buNone/>
            </a:pPr>
            <a:endParaRPr sz="1600" b="0" i="0" u="none" strike="noStrike" cap="none">
              <a:solidFill>
                <a:srgbClr val="50524F"/>
              </a:solidFill>
              <a:latin typeface="Lucida Sans"/>
              <a:ea typeface="Lucida Sans"/>
              <a:cs typeface="Lucida Sans"/>
              <a:sym typeface="Lucida Sans"/>
            </a:endParaRPr>
          </a:p>
          <a:p>
            <a:pPr marL="558800" marR="0" lvl="0" indent="-76200" algn="l" rtl="0">
              <a:lnSpc>
                <a:spcPct val="100000"/>
              </a:lnSpc>
              <a:spcBef>
                <a:spcPts val="44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352" name="Shape 352"/>
          <p:cNvPicPr preferRelativeResize="0"/>
          <p:nvPr/>
        </p:nvPicPr>
        <p:blipFill rotWithShape="1">
          <a:blip r:embed="rId3">
            <a:alphaModFix/>
          </a:blip>
          <a:srcRect/>
          <a:stretch/>
        </p:blipFill>
        <p:spPr>
          <a:xfrm>
            <a:off x="2388900" y="4180850"/>
            <a:ext cx="2102245" cy="1690200"/>
          </a:xfrm>
          <a:prstGeom prst="rect">
            <a:avLst/>
          </a:prstGeom>
          <a:noFill/>
          <a:ln>
            <a:noFill/>
          </a:ln>
        </p:spPr>
      </p:pic>
      <p:pic>
        <p:nvPicPr>
          <p:cNvPr id="353" name="Shape 353"/>
          <p:cNvPicPr preferRelativeResize="0"/>
          <p:nvPr/>
        </p:nvPicPr>
        <p:blipFill rotWithShape="1">
          <a:blip r:embed="rId4">
            <a:alphaModFix/>
          </a:blip>
          <a:srcRect/>
          <a:stretch/>
        </p:blipFill>
        <p:spPr>
          <a:xfrm>
            <a:off x="4634650" y="4283700"/>
            <a:ext cx="1846999" cy="1846999"/>
          </a:xfrm>
          <a:prstGeom prst="rect">
            <a:avLst/>
          </a:prstGeom>
          <a:noFill/>
          <a:ln>
            <a:noFill/>
          </a:ln>
        </p:spPr>
      </p:pic>
      <p:pic>
        <p:nvPicPr>
          <p:cNvPr id="354" name="Shape 354"/>
          <p:cNvPicPr preferRelativeResize="0"/>
          <p:nvPr/>
        </p:nvPicPr>
        <p:blipFill rotWithShape="1">
          <a:blip r:embed="rId5">
            <a:alphaModFix/>
          </a:blip>
          <a:srcRect/>
          <a:stretch/>
        </p:blipFill>
        <p:spPr>
          <a:xfrm>
            <a:off x="6557843" y="4131293"/>
            <a:ext cx="2321387" cy="1846999"/>
          </a:xfrm>
          <a:prstGeom prst="rect">
            <a:avLst/>
          </a:prstGeom>
          <a:noFill/>
          <a:ln>
            <a:noFill/>
          </a:ln>
        </p:spPr>
      </p:pic>
      <p:pic>
        <p:nvPicPr>
          <p:cNvPr id="355" name="Shape 355"/>
          <p:cNvPicPr preferRelativeResize="0"/>
          <p:nvPr/>
        </p:nvPicPr>
        <p:blipFill rotWithShape="1">
          <a:blip r:embed="rId6">
            <a:alphaModFix/>
          </a:blip>
          <a:srcRect/>
          <a:stretch/>
        </p:blipFill>
        <p:spPr>
          <a:xfrm>
            <a:off x="323500" y="4359900"/>
            <a:ext cx="1911989" cy="1690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Read Aloud Project Adaptations</a:t>
            </a:r>
            <a:endParaRPr sz="2400" b="0" i="0" u="none" strike="noStrike" cap="none">
              <a:solidFill>
                <a:srgbClr val="595959"/>
              </a:solidFill>
              <a:latin typeface="Lucida Sans"/>
              <a:ea typeface="Lucida Sans"/>
              <a:cs typeface="Lucida Sans"/>
              <a:sym typeface="Lucida Sans"/>
            </a:endParaRPr>
          </a:p>
        </p:txBody>
      </p:sp>
      <p:sp>
        <p:nvSpPr>
          <p:cNvPr id="362" name="Shape 362"/>
          <p:cNvSpPr txBox="1">
            <a:spLocks noGrp="1"/>
          </p:cNvSpPr>
          <p:nvPr>
            <p:ph type="body" idx="1"/>
          </p:nvPr>
        </p:nvSpPr>
        <p:spPr>
          <a:xfrm>
            <a:off x="457200" y="1600200"/>
            <a:ext cx="8229600" cy="15147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50524F"/>
              </a:buClr>
              <a:buSzPts val="1800"/>
              <a:buFont typeface="Arial"/>
              <a:buChar char="•"/>
            </a:pPr>
            <a:r>
              <a:rPr lang="en-US" sz="1800" b="0" i="0" u="none" strike="noStrike" cap="none">
                <a:solidFill>
                  <a:srgbClr val="50524F"/>
                </a:solidFill>
                <a:latin typeface="Lucida Sans"/>
                <a:ea typeface="Lucida Sans"/>
                <a:cs typeface="Lucida Sans"/>
                <a:sym typeface="Lucida Sans"/>
              </a:rPr>
              <a:t>Engage students in reading auxiliary texts and resources (illustrations, photographs, video clips) on the topic.</a:t>
            </a:r>
            <a:endParaRPr sz="1800" b="0" i="0" u="none" strike="noStrike" cap="none">
              <a:solidFill>
                <a:srgbClr val="50524F"/>
              </a:solidFill>
              <a:latin typeface="Lucida Sans"/>
              <a:ea typeface="Lucida Sans"/>
              <a:cs typeface="Lucida Sans"/>
              <a:sym typeface="Lucida Sans"/>
            </a:endParaRPr>
          </a:p>
          <a:p>
            <a:pPr marL="457200" marR="0" lvl="0" indent="-342900" algn="l" rtl="0">
              <a:lnSpc>
                <a:spcPct val="115000"/>
              </a:lnSpc>
              <a:spcBef>
                <a:spcPts val="0"/>
              </a:spcBef>
              <a:spcAft>
                <a:spcPts val="0"/>
              </a:spcAft>
              <a:buClr>
                <a:srgbClr val="50524F"/>
              </a:buClr>
              <a:buSzPts val="1800"/>
              <a:buFont typeface="Arial"/>
              <a:buChar char="•"/>
            </a:pPr>
            <a:r>
              <a:rPr lang="en-US" sz="1800" b="0" i="0" u="none" strike="noStrike" cap="none">
                <a:solidFill>
                  <a:srgbClr val="50524F"/>
                </a:solidFill>
                <a:latin typeface="Lucida Sans"/>
                <a:ea typeface="Lucida Sans"/>
                <a:cs typeface="Lucida Sans"/>
                <a:sym typeface="Lucida Sans"/>
              </a:rPr>
              <a:t>Engage in varied rereadings of the text, both for different purposes and in different manners.</a:t>
            </a:r>
            <a:endParaRPr sz="1800" b="0" i="0" u="none" strike="noStrike" cap="none">
              <a:solidFill>
                <a:srgbClr val="000000"/>
              </a:solidFill>
              <a:latin typeface="Arial"/>
              <a:ea typeface="Arial"/>
              <a:cs typeface="Arial"/>
              <a:sym typeface="Arial"/>
            </a:endParaRPr>
          </a:p>
          <a:p>
            <a:pPr marL="558800" marR="0" lvl="0" indent="-76200" algn="l" rtl="0">
              <a:lnSpc>
                <a:spcPct val="164285"/>
              </a:lnSpc>
              <a:spcBef>
                <a:spcPts val="0"/>
              </a:spcBef>
              <a:spcAft>
                <a:spcPts val="0"/>
              </a:spcAft>
              <a:buClr>
                <a:srgbClr val="595959"/>
              </a:buClr>
              <a:buSzPts val="2200"/>
              <a:buFont typeface="Arial"/>
              <a:buNone/>
            </a:pPr>
            <a:endParaRPr sz="1100" b="0" i="0" u="none" strike="noStrike" cap="none">
              <a:solidFill>
                <a:schemeClr val="dk1"/>
              </a:solidFill>
              <a:latin typeface="Calibri"/>
              <a:ea typeface="Calibri"/>
              <a:cs typeface="Calibri"/>
              <a:sym typeface="Calibri"/>
            </a:endParaRPr>
          </a:p>
          <a:p>
            <a:pPr marL="558800" marR="0" lvl="0" indent="-76200" algn="l" rtl="0">
              <a:lnSpc>
                <a:spcPct val="164285"/>
              </a:lnSpc>
              <a:spcBef>
                <a:spcPts val="0"/>
              </a:spcBef>
              <a:spcAft>
                <a:spcPts val="0"/>
              </a:spcAft>
              <a:buClr>
                <a:srgbClr val="595959"/>
              </a:buClr>
              <a:buSzPts val="2200"/>
              <a:buFont typeface="Arial"/>
              <a:buNone/>
            </a:pPr>
            <a:endParaRPr sz="1600" b="0" i="0" u="none" strike="noStrike" cap="none">
              <a:solidFill>
                <a:srgbClr val="50524F"/>
              </a:solidFill>
              <a:latin typeface="Lucida Sans"/>
              <a:ea typeface="Lucida Sans"/>
              <a:cs typeface="Lucida Sans"/>
              <a:sym typeface="Lucida Sans"/>
            </a:endParaRPr>
          </a:p>
          <a:p>
            <a:pPr marL="558800" marR="0" lvl="0" indent="-76200" algn="l" rtl="0">
              <a:lnSpc>
                <a:spcPct val="164285"/>
              </a:lnSpc>
              <a:spcBef>
                <a:spcPts val="0"/>
              </a:spcBef>
              <a:spcAft>
                <a:spcPts val="0"/>
              </a:spcAft>
              <a:buClr>
                <a:srgbClr val="595959"/>
              </a:buClr>
              <a:buSzPts val="2200"/>
              <a:buFont typeface="Arial"/>
              <a:buNone/>
            </a:pPr>
            <a:endParaRPr sz="1600" b="0" i="0" u="none" strike="noStrike" cap="none">
              <a:solidFill>
                <a:srgbClr val="50524F"/>
              </a:solidFill>
              <a:latin typeface="Lucida Sans"/>
              <a:ea typeface="Lucida Sans"/>
              <a:cs typeface="Lucida Sans"/>
              <a:sym typeface="Lucida Sans"/>
            </a:endParaRPr>
          </a:p>
          <a:p>
            <a:pPr marL="558800" marR="0" lvl="0" indent="-76200" algn="l" rtl="0">
              <a:lnSpc>
                <a:spcPct val="100000"/>
              </a:lnSpc>
              <a:spcBef>
                <a:spcPts val="44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363" name="Shape 363"/>
          <p:cNvPicPr preferRelativeResize="0"/>
          <p:nvPr/>
        </p:nvPicPr>
        <p:blipFill rotWithShape="1">
          <a:blip r:embed="rId3">
            <a:alphaModFix/>
          </a:blip>
          <a:srcRect/>
          <a:stretch/>
        </p:blipFill>
        <p:spPr>
          <a:xfrm>
            <a:off x="3317625" y="3297450"/>
            <a:ext cx="2095500" cy="2562225"/>
          </a:xfrm>
          <a:prstGeom prst="rect">
            <a:avLst/>
          </a:prstGeom>
          <a:noFill/>
          <a:ln>
            <a:noFill/>
          </a:ln>
        </p:spPr>
      </p:pic>
      <p:pic>
        <p:nvPicPr>
          <p:cNvPr id="364" name="Shape 364"/>
          <p:cNvPicPr preferRelativeResize="0"/>
          <p:nvPr/>
        </p:nvPicPr>
        <p:blipFill rotWithShape="1">
          <a:blip r:embed="rId4">
            <a:alphaModFix/>
          </a:blip>
          <a:srcRect/>
          <a:stretch/>
        </p:blipFill>
        <p:spPr>
          <a:xfrm>
            <a:off x="5942350" y="3297450"/>
            <a:ext cx="2667826" cy="2407726"/>
          </a:xfrm>
          <a:prstGeom prst="rect">
            <a:avLst/>
          </a:prstGeom>
          <a:noFill/>
          <a:ln>
            <a:noFill/>
          </a:ln>
        </p:spPr>
      </p:pic>
      <p:pic>
        <p:nvPicPr>
          <p:cNvPr id="365" name="Shape 365"/>
          <p:cNvPicPr preferRelativeResize="0"/>
          <p:nvPr/>
        </p:nvPicPr>
        <p:blipFill rotWithShape="1">
          <a:blip r:embed="rId5">
            <a:alphaModFix/>
          </a:blip>
          <a:srcRect/>
          <a:stretch/>
        </p:blipFill>
        <p:spPr>
          <a:xfrm>
            <a:off x="828375" y="3453563"/>
            <a:ext cx="2095501" cy="2095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Read Aloud Project Adaptations</a:t>
            </a:r>
            <a:endParaRPr sz="2400" b="0" i="0" u="none" strike="noStrike" cap="none">
              <a:solidFill>
                <a:srgbClr val="595959"/>
              </a:solidFill>
              <a:latin typeface="Lucida Sans"/>
              <a:ea typeface="Lucida Sans"/>
              <a:cs typeface="Lucida Sans"/>
              <a:sym typeface="Lucida Sans"/>
            </a:endParaRPr>
          </a:p>
        </p:txBody>
      </p:sp>
      <p:sp>
        <p:nvSpPr>
          <p:cNvPr id="372" name="Shape 3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Explicitly clarify and reinforce defini­tions of words using examples, non-examples, synonyms, antonyms, and concrete representations.</a:t>
            </a:r>
            <a:endParaRPr sz="1800" b="0" i="0" u="none" strike="noStrike" cap="none">
              <a:solidFill>
                <a:schemeClr val="dk1"/>
              </a:solidFill>
              <a:latin typeface="Lucida Sans"/>
              <a:ea typeface="Lucida Sans"/>
              <a:cs typeface="Lucida Sans"/>
              <a:sym typeface="Lucida Sans"/>
            </a:endParaRPr>
          </a:p>
          <a:p>
            <a:pPr marL="457200" marR="0" lvl="0" indent="-342900" algn="l" rtl="0">
              <a:lnSpc>
                <a:spcPct val="115000"/>
              </a:lnSpc>
              <a:spcBef>
                <a:spcPts val="0"/>
              </a:spcBef>
              <a:spcAft>
                <a:spcPts val="0"/>
              </a:spcAft>
              <a:buClr>
                <a:srgbClr val="000000"/>
              </a:buClr>
              <a:buSzPts val="1800"/>
              <a:buFont typeface="Arial"/>
              <a:buChar char="•"/>
            </a:pPr>
            <a:r>
              <a:rPr lang="en-US" sz="1800" b="0" i="0" u="none" strike="noStrike" cap="none">
                <a:solidFill>
                  <a:srgbClr val="000000"/>
                </a:solidFill>
                <a:latin typeface="Lucida Sans"/>
                <a:ea typeface="Lucida Sans"/>
                <a:cs typeface="Lucida Sans"/>
                <a:sym typeface="Lucida Sans"/>
              </a:rPr>
              <a:t>Provide opportunities to practice using newly acquired vocabulary in the context of their discussions and writing. </a:t>
            </a:r>
            <a:endParaRPr sz="1800" b="0" i="0" u="none" strike="noStrike" cap="none">
              <a:solidFill>
                <a:srgbClr val="000000"/>
              </a:solidFill>
              <a:latin typeface="Lucida Sans"/>
              <a:ea typeface="Lucida Sans"/>
              <a:cs typeface="Lucida Sans"/>
              <a:sym typeface="Lucida Sans"/>
            </a:endParaRPr>
          </a:p>
          <a:p>
            <a:pPr marL="558800" marR="0" lvl="0" indent="-76200" algn="l" rtl="0">
              <a:lnSpc>
                <a:spcPct val="115000"/>
              </a:lnSpc>
              <a:spcBef>
                <a:spcPts val="0"/>
              </a:spcBef>
              <a:spcAft>
                <a:spcPts val="0"/>
              </a:spcAft>
              <a:buClr>
                <a:srgbClr val="595959"/>
              </a:buClr>
              <a:buSzPts val="2200"/>
              <a:buFont typeface="Arial"/>
              <a:buNone/>
            </a:pPr>
            <a:endParaRPr sz="1800" b="0" i="0" u="none" strike="noStrike" cap="none">
              <a:solidFill>
                <a:srgbClr val="000000"/>
              </a:solidFill>
              <a:latin typeface="Lucida Sans"/>
              <a:ea typeface="Lucida Sans"/>
              <a:cs typeface="Lucida Sans"/>
              <a:sym typeface="Lucida Sans"/>
            </a:endParaRPr>
          </a:p>
          <a:p>
            <a:pPr marL="558800" marR="0" lvl="0" indent="-76200" algn="l" rtl="0">
              <a:lnSpc>
                <a:spcPct val="115000"/>
              </a:lnSpc>
              <a:spcBef>
                <a:spcPts val="0"/>
              </a:spcBef>
              <a:spcAft>
                <a:spcPts val="0"/>
              </a:spcAft>
              <a:buClr>
                <a:srgbClr val="595959"/>
              </a:buClr>
              <a:buSzPts val="2200"/>
              <a:buFont typeface="Arial"/>
              <a:buNone/>
            </a:pPr>
            <a:endParaRPr sz="1800" b="0" i="0" u="none" strike="noStrike" cap="none">
              <a:solidFill>
                <a:srgbClr val="000000"/>
              </a:solidFill>
              <a:latin typeface="Lucida Sans"/>
              <a:ea typeface="Lucida Sans"/>
              <a:cs typeface="Lucida Sans"/>
              <a:sym typeface="Lucida Sans"/>
            </a:endParaRPr>
          </a:p>
          <a:p>
            <a:pPr marL="558800" marR="0" lvl="0" indent="-76200" algn="l" rtl="0">
              <a:lnSpc>
                <a:spcPct val="164285"/>
              </a:lnSpc>
              <a:spcBef>
                <a:spcPts val="0"/>
              </a:spcBef>
              <a:spcAft>
                <a:spcPts val="0"/>
              </a:spcAft>
              <a:buClr>
                <a:srgbClr val="595959"/>
              </a:buClr>
              <a:buSzPts val="2200"/>
              <a:buFont typeface="Arial"/>
              <a:buNone/>
            </a:pPr>
            <a:endParaRPr sz="1100" b="0" i="0" u="none" strike="noStrike" cap="none">
              <a:solidFill>
                <a:schemeClr val="dk1"/>
              </a:solidFill>
              <a:latin typeface="Calibri"/>
              <a:ea typeface="Calibri"/>
              <a:cs typeface="Calibri"/>
              <a:sym typeface="Calibri"/>
            </a:endParaRPr>
          </a:p>
          <a:p>
            <a:pPr marL="558800" marR="0" lvl="0" indent="-76200" algn="l" rtl="0">
              <a:lnSpc>
                <a:spcPct val="164285"/>
              </a:lnSpc>
              <a:spcBef>
                <a:spcPts val="0"/>
              </a:spcBef>
              <a:spcAft>
                <a:spcPts val="0"/>
              </a:spcAft>
              <a:buClr>
                <a:srgbClr val="595959"/>
              </a:buClr>
              <a:buSzPts val="2200"/>
              <a:buFont typeface="Arial"/>
              <a:buNone/>
            </a:pPr>
            <a:endParaRPr sz="1600" b="0" i="0" u="none" strike="noStrike" cap="none">
              <a:solidFill>
                <a:srgbClr val="50524F"/>
              </a:solidFill>
              <a:latin typeface="Lucida Sans"/>
              <a:ea typeface="Lucida Sans"/>
              <a:cs typeface="Lucida Sans"/>
              <a:sym typeface="Lucida Sans"/>
            </a:endParaRPr>
          </a:p>
          <a:p>
            <a:pPr marL="558800" marR="0" lvl="0" indent="-76200" algn="l" rtl="0">
              <a:lnSpc>
                <a:spcPct val="164285"/>
              </a:lnSpc>
              <a:spcBef>
                <a:spcPts val="0"/>
              </a:spcBef>
              <a:spcAft>
                <a:spcPts val="0"/>
              </a:spcAft>
              <a:buClr>
                <a:srgbClr val="595959"/>
              </a:buClr>
              <a:buSzPts val="2200"/>
              <a:buFont typeface="Arial"/>
              <a:buNone/>
            </a:pPr>
            <a:endParaRPr sz="1600" b="0" i="0" u="none" strike="noStrike" cap="none">
              <a:solidFill>
                <a:srgbClr val="50524F"/>
              </a:solidFill>
              <a:latin typeface="Lucida Sans"/>
              <a:ea typeface="Lucida Sans"/>
              <a:cs typeface="Lucida Sans"/>
              <a:sym typeface="Lucida Sans"/>
            </a:endParaRPr>
          </a:p>
          <a:p>
            <a:pPr marL="558800" marR="0" lvl="0" indent="-76200" algn="l" rtl="0">
              <a:lnSpc>
                <a:spcPct val="100000"/>
              </a:lnSpc>
              <a:spcBef>
                <a:spcPts val="44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373" name="Shape 373"/>
          <p:cNvPicPr preferRelativeResize="0"/>
          <p:nvPr/>
        </p:nvPicPr>
        <p:blipFill rotWithShape="1">
          <a:blip r:embed="rId3">
            <a:alphaModFix/>
          </a:blip>
          <a:srcRect/>
          <a:stretch/>
        </p:blipFill>
        <p:spPr>
          <a:xfrm>
            <a:off x="959850" y="3524920"/>
            <a:ext cx="1884000" cy="2412980"/>
          </a:xfrm>
          <a:prstGeom prst="rect">
            <a:avLst/>
          </a:prstGeom>
          <a:noFill/>
          <a:ln>
            <a:noFill/>
          </a:ln>
        </p:spPr>
      </p:pic>
      <p:sp>
        <p:nvSpPr>
          <p:cNvPr id="374" name="Shape 374"/>
          <p:cNvSpPr txBox="1"/>
          <p:nvPr/>
        </p:nvSpPr>
        <p:spPr>
          <a:xfrm>
            <a:off x="3410175" y="3906275"/>
            <a:ext cx="1884000" cy="154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5" name="Shape 375"/>
          <p:cNvPicPr preferRelativeResize="0"/>
          <p:nvPr/>
        </p:nvPicPr>
        <p:blipFill rotWithShape="1">
          <a:blip r:embed="rId4">
            <a:alphaModFix/>
          </a:blip>
          <a:srcRect/>
          <a:stretch/>
        </p:blipFill>
        <p:spPr>
          <a:xfrm>
            <a:off x="3279593" y="3755268"/>
            <a:ext cx="2321387" cy="1846999"/>
          </a:xfrm>
          <a:prstGeom prst="rect">
            <a:avLst/>
          </a:prstGeom>
          <a:noFill/>
          <a:ln>
            <a:noFill/>
          </a:ln>
        </p:spPr>
      </p:pic>
      <p:pic>
        <p:nvPicPr>
          <p:cNvPr id="376" name="Shape 376"/>
          <p:cNvPicPr preferRelativeResize="0"/>
          <p:nvPr/>
        </p:nvPicPr>
        <p:blipFill rotWithShape="1">
          <a:blip r:embed="rId5">
            <a:alphaModFix/>
          </a:blip>
          <a:srcRect/>
          <a:stretch/>
        </p:blipFill>
        <p:spPr>
          <a:xfrm>
            <a:off x="6299375" y="3709633"/>
            <a:ext cx="2148875" cy="193829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Read Aloud Project Adaptations</a:t>
            </a:r>
            <a:endParaRPr sz="2400" b="0" i="0" u="none" strike="noStrike" cap="none">
              <a:solidFill>
                <a:srgbClr val="595959"/>
              </a:solidFill>
              <a:latin typeface="Lucida Sans"/>
              <a:ea typeface="Lucida Sans"/>
              <a:cs typeface="Lucida Sans"/>
              <a:sym typeface="Lucida Sans"/>
            </a:endParaRPr>
          </a:p>
        </p:txBody>
      </p:sp>
      <p:sp>
        <p:nvSpPr>
          <p:cNvPr id="383" name="Shape 38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Provide graphic organizers (or other tools such as in-text highlighting and annotating) to help students capture and reflect on new knowledge.</a:t>
            </a:r>
            <a:endParaRPr sz="1800" b="0" i="0" u="none" strike="noStrike" cap="none">
              <a:solidFill>
                <a:srgbClr val="000000"/>
              </a:solidFill>
              <a:latin typeface="Lucida Sans"/>
              <a:ea typeface="Lucida Sans"/>
              <a:cs typeface="Lucida Sans"/>
              <a:sym typeface="Lucida Sans"/>
            </a:endParaRPr>
          </a:p>
          <a:p>
            <a:pPr marL="457200" marR="0" lvl="0" indent="-342900" algn="l" rtl="0">
              <a:lnSpc>
                <a:spcPct val="115000"/>
              </a:lnSpc>
              <a:spcBef>
                <a:spcPts val="0"/>
              </a:spcBef>
              <a:spcAft>
                <a:spcPts val="0"/>
              </a:spcAft>
              <a:buClr>
                <a:srgbClr val="000000"/>
              </a:buClr>
              <a:buSzPts val="1800"/>
              <a:buFont typeface="Arial"/>
              <a:buChar char="•"/>
            </a:pPr>
            <a:r>
              <a:rPr lang="en-US" sz="1800" b="0" i="0" u="none" strike="noStrike" cap="none">
                <a:solidFill>
                  <a:srgbClr val="000000"/>
                </a:solidFill>
                <a:latin typeface="Lucida Sans"/>
                <a:ea typeface="Lucida Sans"/>
                <a:cs typeface="Lucida Sans"/>
                <a:sym typeface="Lucida Sans"/>
              </a:rPr>
              <a:t>Give students meaningful ideas to write about the text or topic.</a:t>
            </a:r>
            <a:endParaRPr sz="1800" b="0" i="0" u="none" strike="noStrike" cap="none">
              <a:solidFill>
                <a:srgbClr val="000000"/>
              </a:solidFill>
              <a:latin typeface="Arial"/>
              <a:ea typeface="Arial"/>
              <a:cs typeface="Arial"/>
              <a:sym typeface="Arial"/>
            </a:endParaRPr>
          </a:p>
          <a:p>
            <a:pPr marL="558800" marR="0" lvl="0" indent="-76200" algn="l" rtl="0">
              <a:lnSpc>
                <a:spcPct val="164285"/>
              </a:lnSpc>
              <a:spcBef>
                <a:spcPts val="0"/>
              </a:spcBef>
              <a:spcAft>
                <a:spcPts val="0"/>
              </a:spcAft>
              <a:buClr>
                <a:srgbClr val="595959"/>
              </a:buClr>
              <a:buSzPts val="2200"/>
              <a:buFont typeface="Arial"/>
              <a:buNone/>
            </a:pPr>
            <a:endParaRPr sz="1100" b="0" i="0" u="none" strike="noStrike" cap="none">
              <a:solidFill>
                <a:schemeClr val="dk1"/>
              </a:solidFill>
              <a:latin typeface="Calibri"/>
              <a:ea typeface="Calibri"/>
              <a:cs typeface="Calibri"/>
              <a:sym typeface="Calibri"/>
            </a:endParaRPr>
          </a:p>
          <a:p>
            <a:pPr marL="558800" marR="0" lvl="0" indent="-76200" algn="l" rtl="0">
              <a:lnSpc>
                <a:spcPct val="164285"/>
              </a:lnSpc>
              <a:spcBef>
                <a:spcPts val="0"/>
              </a:spcBef>
              <a:spcAft>
                <a:spcPts val="0"/>
              </a:spcAft>
              <a:buClr>
                <a:srgbClr val="595959"/>
              </a:buClr>
              <a:buSzPts val="2200"/>
              <a:buFont typeface="Arial"/>
              <a:buNone/>
            </a:pPr>
            <a:endParaRPr sz="1600" b="0" i="0" u="none" strike="noStrike" cap="none">
              <a:solidFill>
                <a:srgbClr val="50524F"/>
              </a:solidFill>
              <a:latin typeface="Lucida Sans"/>
              <a:ea typeface="Lucida Sans"/>
              <a:cs typeface="Lucida Sans"/>
              <a:sym typeface="Lucida Sans"/>
            </a:endParaRPr>
          </a:p>
          <a:p>
            <a:pPr marL="558800" marR="0" lvl="0" indent="-76200" algn="l" rtl="0">
              <a:lnSpc>
                <a:spcPct val="164285"/>
              </a:lnSpc>
              <a:spcBef>
                <a:spcPts val="0"/>
              </a:spcBef>
              <a:spcAft>
                <a:spcPts val="0"/>
              </a:spcAft>
              <a:buClr>
                <a:srgbClr val="595959"/>
              </a:buClr>
              <a:buSzPts val="2200"/>
              <a:buFont typeface="Arial"/>
              <a:buNone/>
            </a:pPr>
            <a:endParaRPr sz="1600" b="0" i="0" u="none" strike="noStrike" cap="none">
              <a:solidFill>
                <a:srgbClr val="50524F"/>
              </a:solidFill>
              <a:latin typeface="Lucida Sans"/>
              <a:ea typeface="Lucida Sans"/>
              <a:cs typeface="Lucida Sans"/>
              <a:sym typeface="Lucida Sans"/>
            </a:endParaRPr>
          </a:p>
          <a:p>
            <a:pPr marL="558800" marR="0" lvl="0" indent="-76200" algn="l" rtl="0">
              <a:lnSpc>
                <a:spcPct val="100000"/>
              </a:lnSpc>
              <a:spcBef>
                <a:spcPts val="44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384" name="Shape 384"/>
          <p:cNvPicPr preferRelativeResize="0"/>
          <p:nvPr/>
        </p:nvPicPr>
        <p:blipFill rotWithShape="1">
          <a:blip r:embed="rId3">
            <a:alphaModFix/>
          </a:blip>
          <a:srcRect/>
          <a:stretch/>
        </p:blipFill>
        <p:spPr>
          <a:xfrm>
            <a:off x="766925" y="3690975"/>
            <a:ext cx="2102245" cy="1690200"/>
          </a:xfrm>
          <a:prstGeom prst="rect">
            <a:avLst/>
          </a:prstGeom>
          <a:noFill/>
          <a:ln>
            <a:noFill/>
          </a:ln>
        </p:spPr>
      </p:pic>
      <p:pic>
        <p:nvPicPr>
          <p:cNvPr id="385" name="Shape 385"/>
          <p:cNvPicPr preferRelativeResize="0"/>
          <p:nvPr/>
        </p:nvPicPr>
        <p:blipFill rotWithShape="1">
          <a:blip r:embed="rId4">
            <a:alphaModFix/>
          </a:blip>
          <a:srcRect/>
          <a:stretch/>
        </p:blipFill>
        <p:spPr>
          <a:xfrm>
            <a:off x="3436194" y="3240225"/>
            <a:ext cx="1933400" cy="2591700"/>
          </a:xfrm>
          <a:prstGeom prst="rect">
            <a:avLst/>
          </a:prstGeom>
          <a:noFill/>
          <a:ln>
            <a:noFill/>
          </a:ln>
        </p:spPr>
      </p:pic>
      <p:pic>
        <p:nvPicPr>
          <p:cNvPr id="386" name="Shape 386"/>
          <p:cNvPicPr preferRelativeResize="0"/>
          <p:nvPr/>
        </p:nvPicPr>
        <p:blipFill rotWithShape="1">
          <a:blip r:embed="rId5">
            <a:alphaModFix/>
          </a:blip>
          <a:srcRect/>
          <a:stretch/>
        </p:blipFill>
        <p:spPr>
          <a:xfrm>
            <a:off x="6055500" y="3383550"/>
            <a:ext cx="2305050" cy="2305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Poll: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80" b="0" i="0" u="none" strike="noStrike" cap="none">
                <a:solidFill>
                  <a:srgbClr val="FFFFFF"/>
                </a:solidFill>
                <a:latin typeface="Lucida Sans"/>
                <a:ea typeface="Lucida Sans"/>
                <a:cs typeface="Lucida Sans"/>
                <a:sym typeface="Lucida Sans"/>
              </a:rPr>
              <a:t>Which one of these adaptations do you think you could add to your literacy instruction tomorrow?</a:t>
            </a:r>
            <a:r>
              <a:rPr lang="en-US" sz="2880" b="0" i="0" u="none" strike="noStrike" cap="none">
                <a:solidFill>
                  <a:srgbClr val="50524F"/>
                </a:solidFill>
                <a:latin typeface="Lucida Sans"/>
                <a:ea typeface="Lucida Sans"/>
                <a:cs typeface="Lucida Sans"/>
                <a:sym typeface="Lucida Sans"/>
              </a:rPr>
              <a:t/>
            </a:r>
            <a:br>
              <a:rPr lang="en-US" sz="2880" b="0" i="0" u="none" strike="noStrike" cap="none">
                <a:solidFill>
                  <a:srgbClr val="50524F"/>
                </a:solidFill>
                <a:latin typeface="Lucida Sans"/>
                <a:ea typeface="Lucida Sans"/>
                <a:cs typeface="Lucida Sans"/>
                <a:sym typeface="Lucida Sans"/>
              </a:rPr>
            </a:br>
            <a:endParaRPr sz="12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457200" y="-50801"/>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Math Tasks</a:t>
            </a:r>
            <a:endParaRPr sz="2800" b="0" i="0" u="none" strike="noStrike" cap="none">
              <a:solidFill>
                <a:srgbClr val="3F3F39"/>
              </a:solidFill>
              <a:latin typeface="Lucida Sans"/>
              <a:ea typeface="Lucida Sans"/>
              <a:cs typeface="Lucida Sans"/>
              <a:sym typeface="Lucida Sans"/>
            </a:endParaRPr>
          </a:p>
        </p:txBody>
      </p:sp>
      <p:sp>
        <p:nvSpPr>
          <p:cNvPr id="397" name="Shape 397"/>
          <p:cNvSpPr txBox="1">
            <a:spLocks noGrp="1"/>
          </p:cNvSpPr>
          <p:nvPr>
            <p:ph type="body" idx="1"/>
          </p:nvPr>
        </p:nvSpPr>
        <p:spPr>
          <a:xfrm>
            <a:off x="457200" y="936427"/>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300"/>
              <a:buFont typeface="Arial"/>
              <a:buChar char="•"/>
            </a:pPr>
            <a:r>
              <a:rPr lang="en-US" sz="2300" b="0" i="0" u="none" strike="noStrike" cap="none">
                <a:solidFill>
                  <a:srgbClr val="3F3F39"/>
                </a:solidFill>
                <a:latin typeface="Lucida Sans"/>
                <a:ea typeface="Lucida Sans"/>
                <a:cs typeface="Lucida Sans"/>
                <a:sym typeface="Lucida Sans"/>
              </a:rPr>
              <a:t>K-12</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60"/>
              </a:spcBef>
              <a:spcAft>
                <a:spcPts val="0"/>
              </a:spcAft>
              <a:buClr>
                <a:srgbClr val="3F3F39"/>
              </a:buClr>
              <a:buSzPts val="2300"/>
              <a:buFont typeface="Arial"/>
              <a:buChar char="•"/>
            </a:pPr>
            <a:r>
              <a:rPr lang="en-US" sz="2300" b="0" i="0" u="none" strike="noStrike" cap="none">
                <a:solidFill>
                  <a:srgbClr val="3F3F39"/>
                </a:solidFill>
                <a:latin typeface="Lucida Sans"/>
                <a:ea typeface="Lucida Sans"/>
                <a:cs typeface="Lucida Sans"/>
                <a:sym typeface="Lucida Sans"/>
              </a:rPr>
              <a:t>Math tasks aligned to college- and career ready standards.</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60"/>
              </a:spcBef>
              <a:spcAft>
                <a:spcPts val="0"/>
              </a:spcAft>
              <a:buClr>
                <a:srgbClr val="3F3F39"/>
              </a:buClr>
              <a:buSzPts val="2300"/>
              <a:buFont typeface="Arial"/>
              <a:buChar char="•"/>
            </a:pPr>
            <a:r>
              <a:rPr lang="en-US" sz="2300" b="0" i="0" u="none" strike="noStrike" cap="none">
                <a:solidFill>
                  <a:srgbClr val="3F3F39"/>
                </a:solidFill>
                <a:latin typeface="Lucida Sans"/>
                <a:ea typeface="Lucida Sans"/>
                <a:cs typeface="Lucida Sans"/>
                <a:sym typeface="Lucida Sans"/>
              </a:rPr>
              <a:t>For immediate classroom use or for professional learning discussion</a:t>
            </a:r>
            <a:endParaRPr sz="2300" b="0" i="0" u="none" strike="noStrike" cap="none">
              <a:solidFill>
                <a:srgbClr val="3F3F39"/>
              </a:solidFill>
              <a:latin typeface="Lucida Sans"/>
              <a:ea typeface="Lucida Sans"/>
              <a:cs typeface="Lucida Sans"/>
              <a:sym typeface="Lucida Sans"/>
            </a:endParaRPr>
          </a:p>
        </p:txBody>
      </p:sp>
      <p:pic>
        <p:nvPicPr>
          <p:cNvPr id="398" name="Shape 398"/>
          <p:cNvPicPr preferRelativeResize="0"/>
          <p:nvPr/>
        </p:nvPicPr>
        <p:blipFill rotWithShape="1">
          <a:blip r:embed="rId3">
            <a:alphaModFix/>
          </a:blip>
          <a:srcRect/>
          <a:stretch/>
        </p:blipFill>
        <p:spPr>
          <a:xfrm rot="315679">
            <a:off x="4523466" y="3164114"/>
            <a:ext cx="4154414" cy="2949121"/>
          </a:xfrm>
          <a:prstGeom prst="rect">
            <a:avLst/>
          </a:prstGeom>
          <a:noFill/>
          <a:ln>
            <a:noFill/>
          </a:ln>
        </p:spPr>
      </p:pic>
      <p:pic>
        <p:nvPicPr>
          <p:cNvPr id="399" name="Shape 399"/>
          <p:cNvPicPr preferRelativeResize="0"/>
          <p:nvPr/>
        </p:nvPicPr>
        <p:blipFill rotWithShape="1">
          <a:blip r:embed="rId4">
            <a:alphaModFix/>
          </a:blip>
          <a:srcRect/>
          <a:stretch/>
        </p:blipFill>
        <p:spPr>
          <a:xfrm>
            <a:off x="427450" y="3199408"/>
            <a:ext cx="4186199" cy="2573335"/>
          </a:xfrm>
          <a:prstGeom prst="rect">
            <a:avLst/>
          </a:prstGeom>
          <a:noFill/>
          <a:ln>
            <a:noFill/>
          </a:ln>
        </p:spPr>
      </p:pic>
      <p:pic>
        <p:nvPicPr>
          <p:cNvPr id="400" name="Shape 400"/>
          <p:cNvPicPr preferRelativeResize="0"/>
          <p:nvPr/>
        </p:nvPicPr>
        <p:blipFill rotWithShape="1">
          <a:blip r:embed="rId5">
            <a:alphaModFix/>
          </a:blip>
          <a:srcRect/>
          <a:stretch/>
        </p:blipFill>
        <p:spPr>
          <a:xfrm rot="-452612">
            <a:off x="1427583" y="4387523"/>
            <a:ext cx="5346006" cy="156584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Shape 406"/>
          <p:cNvPicPr preferRelativeResize="0"/>
          <p:nvPr/>
        </p:nvPicPr>
        <p:blipFill rotWithShape="1">
          <a:blip r:embed="rId3">
            <a:alphaModFix/>
          </a:blip>
          <a:srcRect/>
          <a:stretch/>
        </p:blipFill>
        <p:spPr>
          <a:xfrm>
            <a:off x="445800" y="440975"/>
            <a:ext cx="7966125" cy="3700975"/>
          </a:xfrm>
          <a:prstGeom prst="rect">
            <a:avLst/>
          </a:prstGeom>
          <a:noFill/>
          <a:ln>
            <a:noFill/>
          </a:ln>
          <a:effectLst>
            <a:outerShdw blurRad="57150" dist="19050" dir="5400000" algn="bl" rotWithShape="0">
              <a:srgbClr val="000000">
                <a:alpha val="49803"/>
              </a:srgbClr>
            </a:outerShdw>
          </a:effectLst>
        </p:spPr>
      </p:pic>
      <p:pic>
        <p:nvPicPr>
          <p:cNvPr id="407" name="Shape 407"/>
          <p:cNvPicPr preferRelativeResize="0"/>
          <p:nvPr/>
        </p:nvPicPr>
        <p:blipFill rotWithShape="1">
          <a:blip r:embed="rId4">
            <a:alphaModFix/>
          </a:blip>
          <a:srcRect/>
          <a:stretch/>
        </p:blipFill>
        <p:spPr>
          <a:xfrm>
            <a:off x="1153950" y="4003775"/>
            <a:ext cx="7639249" cy="1920600"/>
          </a:xfrm>
          <a:prstGeom prst="rect">
            <a:avLst/>
          </a:prstGeom>
          <a:noFill/>
          <a:ln>
            <a:noFill/>
          </a:ln>
          <a:effectLst>
            <a:outerShdw blurRad="57150" dist="19050" dir="5400000" algn="bl" rotWithShape="0">
              <a:srgbClr val="000000">
                <a:alpha val="49803"/>
              </a:srgbClr>
            </a:outerShdw>
          </a:effectLst>
        </p:spPr>
      </p:pic>
      <p:sp>
        <p:nvSpPr>
          <p:cNvPr id="408" name="Shape 408"/>
          <p:cNvSpPr/>
          <p:nvPr/>
        </p:nvSpPr>
        <p:spPr>
          <a:xfrm>
            <a:off x="4973750" y="1561725"/>
            <a:ext cx="2699100" cy="1120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Shape 409"/>
          <p:cNvSpPr txBox="1"/>
          <p:nvPr/>
        </p:nvSpPr>
        <p:spPr>
          <a:xfrm>
            <a:off x="5652775" y="1909725"/>
            <a:ext cx="21219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Key Vocabulary</a:t>
            </a:r>
            <a:endParaRPr sz="1600" b="0" i="0" u="none" strike="noStrike" cap="none">
              <a:solidFill>
                <a:srgbClr val="000000"/>
              </a:solidFill>
              <a:latin typeface="Arial"/>
              <a:ea typeface="Arial"/>
              <a:cs typeface="Arial"/>
              <a:sym typeface="Arial"/>
            </a:endParaRPr>
          </a:p>
        </p:txBody>
      </p:sp>
      <p:sp>
        <p:nvSpPr>
          <p:cNvPr id="410" name="Shape 410"/>
          <p:cNvSpPr/>
          <p:nvPr/>
        </p:nvSpPr>
        <p:spPr>
          <a:xfrm rot="10800000">
            <a:off x="445800" y="5007325"/>
            <a:ext cx="2699100" cy="1120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Shape 411"/>
          <p:cNvSpPr txBox="1"/>
          <p:nvPr/>
        </p:nvSpPr>
        <p:spPr>
          <a:xfrm>
            <a:off x="445800" y="5355325"/>
            <a:ext cx="22746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Features good for ELLs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p:nvPr/>
        </p:nvSpPr>
        <p:spPr>
          <a:xfrm>
            <a:off x="-113150" y="0"/>
            <a:ext cx="9347700" cy="6126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ucida Sans"/>
              <a:ea typeface="Lucida Sans"/>
              <a:cs typeface="Lucida Sans"/>
              <a:sym typeface="Lucida Sans"/>
            </a:endParaRPr>
          </a:p>
        </p:txBody>
      </p:sp>
      <p:sp>
        <p:nvSpPr>
          <p:cNvPr id="190" name="Shape 190"/>
          <p:cNvSpPr txBox="1"/>
          <p:nvPr/>
        </p:nvSpPr>
        <p:spPr>
          <a:xfrm>
            <a:off x="244986" y="267164"/>
            <a:ext cx="41148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242"/>
              <a:buFont typeface="Lucida Sans"/>
              <a:buNone/>
            </a:pPr>
            <a:r>
              <a:rPr lang="en-US" sz="2242" b="0" i="0" u="none" strike="noStrike" cap="none">
                <a:solidFill>
                  <a:schemeClr val="lt1"/>
                </a:solidFill>
                <a:latin typeface="Lucida Sans"/>
                <a:ea typeface="Lucida Sans"/>
                <a:cs typeface="Lucida Sans"/>
                <a:sym typeface="Lucida Sans"/>
              </a:rPr>
              <a:t>Today’s Presenters</a:t>
            </a:r>
            <a:r>
              <a:rPr lang="en-US" sz="2730" b="0" i="0" u="none" strike="noStrike" cap="none">
                <a:solidFill>
                  <a:srgbClr val="50524F"/>
                </a:solidFill>
                <a:latin typeface="Lucida Sans"/>
                <a:ea typeface="Lucida Sans"/>
                <a:cs typeface="Lucida Sans"/>
                <a:sym typeface="Lucida Sans"/>
              </a:rPr>
              <a:t/>
            </a:r>
            <a:br>
              <a:rPr lang="en-US" sz="2730" b="0" i="0" u="none" strike="noStrike" cap="none">
                <a:solidFill>
                  <a:srgbClr val="50524F"/>
                </a:solidFill>
                <a:latin typeface="Lucida Sans"/>
                <a:ea typeface="Lucida Sans"/>
                <a:cs typeface="Lucida Sans"/>
                <a:sym typeface="Lucida Sans"/>
              </a:rPr>
            </a:br>
            <a:endParaRPr sz="2730" b="0" i="0" u="none" strike="noStrike" cap="none">
              <a:solidFill>
                <a:srgbClr val="3F3F39"/>
              </a:solidFill>
              <a:latin typeface="Lucida Sans"/>
              <a:ea typeface="Lucida Sans"/>
              <a:cs typeface="Lucida Sans"/>
              <a:sym typeface="Lucida Sans"/>
            </a:endParaRPr>
          </a:p>
        </p:txBody>
      </p:sp>
      <p:pic>
        <p:nvPicPr>
          <p:cNvPr id="191" name="Shape 191"/>
          <p:cNvPicPr preferRelativeResize="0"/>
          <p:nvPr/>
        </p:nvPicPr>
        <p:blipFill rotWithShape="1">
          <a:blip r:embed="rId3">
            <a:alphaModFix/>
          </a:blip>
          <a:srcRect l="-313" t="416" r="15554" b="34166"/>
          <a:stretch/>
        </p:blipFill>
        <p:spPr>
          <a:xfrm>
            <a:off x="783064" y="1512025"/>
            <a:ext cx="2063034" cy="2393252"/>
          </a:xfrm>
          <a:prstGeom prst="rect">
            <a:avLst/>
          </a:prstGeom>
          <a:noFill/>
          <a:ln>
            <a:noFill/>
          </a:ln>
        </p:spPr>
      </p:pic>
      <p:sp>
        <p:nvSpPr>
          <p:cNvPr id="192" name="Shape 192"/>
          <p:cNvSpPr txBox="1"/>
          <p:nvPr/>
        </p:nvSpPr>
        <p:spPr>
          <a:xfrm>
            <a:off x="362848" y="4200717"/>
            <a:ext cx="38577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Claire Rivero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Digital Strategy Manager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Project Lead: ELL Adaptation Project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Student Achievement Partners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4"/>
                </a:solidFill>
                <a:latin typeface="Calibri"/>
                <a:ea typeface="Calibri"/>
                <a:cs typeface="Calibri"/>
                <a:sym typeface="Calibri"/>
              </a:rPr>
              <a:t>Tweet @achievethecore</a:t>
            </a:r>
            <a:endParaRPr sz="1800" b="0" i="0" u="none" strike="noStrike" cap="none">
              <a:solidFill>
                <a:schemeClr val="accent4"/>
              </a:solidFill>
              <a:latin typeface="Calibri"/>
              <a:ea typeface="Calibri"/>
              <a:cs typeface="Calibri"/>
              <a:sym typeface="Calibri"/>
            </a:endParaRPr>
          </a:p>
        </p:txBody>
      </p:sp>
      <p:pic>
        <p:nvPicPr>
          <p:cNvPr id="193" name="Shape 193"/>
          <p:cNvPicPr preferRelativeResize="0"/>
          <p:nvPr/>
        </p:nvPicPr>
        <p:blipFill rotWithShape="1">
          <a:blip r:embed="rId4">
            <a:alphaModFix/>
          </a:blip>
          <a:srcRect/>
          <a:stretch/>
        </p:blipFill>
        <p:spPr>
          <a:xfrm>
            <a:off x="2846090" y="5637057"/>
            <a:ext cx="391788" cy="318080"/>
          </a:xfrm>
          <a:prstGeom prst="rect">
            <a:avLst/>
          </a:prstGeom>
          <a:noFill/>
          <a:ln>
            <a:noFill/>
          </a:ln>
        </p:spPr>
      </p:pic>
      <p:pic>
        <p:nvPicPr>
          <p:cNvPr id="194" name="Shape 194"/>
          <p:cNvPicPr preferRelativeResize="0"/>
          <p:nvPr/>
        </p:nvPicPr>
        <p:blipFill rotWithShape="1">
          <a:blip r:embed="rId5">
            <a:alphaModFix/>
          </a:blip>
          <a:srcRect b="9477"/>
          <a:stretch/>
        </p:blipFill>
        <p:spPr>
          <a:xfrm>
            <a:off x="5307400" y="1461100"/>
            <a:ext cx="2063026" cy="2495100"/>
          </a:xfrm>
          <a:prstGeom prst="rect">
            <a:avLst/>
          </a:prstGeom>
          <a:noFill/>
          <a:ln>
            <a:noFill/>
          </a:ln>
        </p:spPr>
      </p:pic>
      <p:sp>
        <p:nvSpPr>
          <p:cNvPr id="195" name="Shape 195"/>
          <p:cNvSpPr txBox="1"/>
          <p:nvPr/>
        </p:nvSpPr>
        <p:spPr>
          <a:xfrm>
            <a:off x="5137800" y="4200733"/>
            <a:ext cx="4006200" cy="18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Sarah Webb</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ELL and Curriculum Support Specialist</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Mad River Local Schools, Ohio</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4"/>
                </a:solidFill>
                <a:latin typeface="Calibri"/>
                <a:ea typeface="Calibri"/>
                <a:cs typeface="Calibri"/>
                <a:sym typeface="Calibri"/>
              </a:rPr>
              <a:t>Tweet @MrsWebb1221</a:t>
            </a:r>
            <a:endParaRPr sz="1800" b="0" i="0" u="none" strike="noStrike" cap="none">
              <a:solidFill>
                <a:schemeClr val="accent4"/>
              </a:solidFill>
              <a:latin typeface="Calibri"/>
              <a:ea typeface="Calibri"/>
              <a:cs typeface="Calibri"/>
              <a:sym typeface="Calibri"/>
            </a:endParaRPr>
          </a:p>
        </p:txBody>
      </p:sp>
      <p:pic>
        <p:nvPicPr>
          <p:cNvPr id="196" name="Shape 196"/>
          <p:cNvPicPr preferRelativeResize="0"/>
          <p:nvPr/>
        </p:nvPicPr>
        <p:blipFill rotWithShape="1">
          <a:blip r:embed="rId4">
            <a:alphaModFix/>
          </a:blip>
          <a:srcRect/>
          <a:stretch/>
        </p:blipFill>
        <p:spPr>
          <a:xfrm>
            <a:off x="7768540" y="5637057"/>
            <a:ext cx="391788" cy="3180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Shape 417"/>
          <p:cNvPicPr preferRelativeResize="0"/>
          <p:nvPr/>
        </p:nvPicPr>
        <p:blipFill rotWithShape="1">
          <a:blip r:embed="rId3">
            <a:alphaModFix/>
          </a:blip>
          <a:srcRect/>
          <a:stretch/>
        </p:blipFill>
        <p:spPr>
          <a:xfrm>
            <a:off x="1094704" y="521021"/>
            <a:ext cx="6967471" cy="5826730"/>
          </a:xfrm>
          <a:prstGeom prst="rect">
            <a:avLst/>
          </a:prstGeom>
          <a:noFill/>
          <a:ln>
            <a:noFill/>
          </a:ln>
        </p:spPr>
      </p:pic>
      <p:sp>
        <p:nvSpPr>
          <p:cNvPr id="418" name="Shape 418"/>
          <p:cNvSpPr/>
          <p:nvPr/>
        </p:nvSpPr>
        <p:spPr>
          <a:xfrm>
            <a:off x="7223760" y="660400"/>
            <a:ext cx="1127760" cy="84328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9" name="Shape 419"/>
          <p:cNvSpPr txBox="1"/>
          <p:nvPr/>
        </p:nvSpPr>
        <p:spPr>
          <a:xfrm>
            <a:off x="7325360" y="822960"/>
            <a:ext cx="89408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Clarified wording</a:t>
            </a:r>
            <a:endParaRPr sz="1400" b="0" i="0" u="none" strike="noStrike" cap="none">
              <a:solidFill>
                <a:schemeClr val="lt1"/>
              </a:solidFill>
              <a:latin typeface="Arial"/>
              <a:ea typeface="Arial"/>
              <a:cs typeface="Arial"/>
              <a:sym typeface="Arial"/>
            </a:endParaRPr>
          </a:p>
        </p:txBody>
      </p:sp>
      <p:sp>
        <p:nvSpPr>
          <p:cNvPr id="420" name="Shape 420"/>
          <p:cNvSpPr/>
          <p:nvPr/>
        </p:nvSpPr>
        <p:spPr>
          <a:xfrm>
            <a:off x="2357120" y="868680"/>
            <a:ext cx="4988560" cy="279400"/>
          </a:xfrm>
          <a:custGeom>
            <a:avLst/>
            <a:gdLst/>
            <a:ahLst/>
            <a:cxnLst/>
            <a:rect l="0" t="0" r="0" b="0"/>
            <a:pathLst>
              <a:path w="3286760" h="213360" extrusionOk="0">
                <a:moveTo>
                  <a:pt x="3286760" y="0"/>
                </a:moveTo>
                <a:lnTo>
                  <a:pt x="0" y="213360"/>
                </a:lnTo>
                <a:cubicBezTo>
                  <a:pt x="895702" y="199813"/>
                  <a:pt x="2248603" y="74507"/>
                  <a:pt x="3144305" y="60960"/>
                </a:cubicBezTo>
                <a:lnTo>
                  <a:pt x="3286760" y="152400"/>
                </a:lnTo>
                <a:lnTo>
                  <a:pt x="3286760" y="0"/>
                </a:lnTo>
                <a:close/>
              </a:path>
            </a:pathLst>
          </a:cu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1" name="Shape 421"/>
          <p:cNvSpPr/>
          <p:nvPr/>
        </p:nvSpPr>
        <p:spPr>
          <a:xfrm>
            <a:off x="142240" y="238760"/>
            <a:ext cx="1127760" cy="126492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2" name="Shape 422"/>
          <p:cNvSpPr txBox="1"/>
          <p:nvPr/>
        </p:nvSpPr>
        <p:spPr>
          <a:xfrm>
            <a:off x="243840" y="401320"/>
            <a:ext cx="894080"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Narrative focused on one character</a:t>
            </a:r>
            <a:endParaRPr sz="1200" b="0" i="0" u="none" strike="noStrike" cap="none">
              <a:solidFill>
                <a:schemeClr val="lt1"/>
              </a:solidFill>
              <a:latin typeface="Arial"/>
              <a:ea typeface="Arial"/>
              <a:cs typeface="Arial"/>
              <a:sym typeface="Arial"/>
            </a:endParaRPr>
          </a:p>
        </p:txBody>
      </p:sp>
      <p:sp>
        <p:nvSpPr>
          <p:cNvPr id="423" name="Shape 423"/>
          <p:cNvSpPr/>
          <p:nvPr/>
        </p:nvSpPr>
        <p:spPr>
          <a:xfrm rot="10800000" flipH="1">
            <a:off x="942304" y="843696"/>
            <a:ext cx="698321" cy="670881"/>
          </a:xfrm>
          <a:custGeom>
            <a:avLst/>
            <a:gdLst/>
            <a:ahLst/>
            <a:cxnLst/>
            <a:rect l="0" t="0" r="0" b="0"/>
            <a:pathLst>
              <a:path w="1178560" h="1427480" extrusionOk="0">
                <a:moveTo>
                  <a:pt x="0" y="1427480"/>
                </a:moveTo>
                <a:lnTo>
                  <a:pt x="1178560" y="0"/>
                </a:lnTo>
                <a:lnTo>
                  <a:pt x="162560" y="1427480"/>
                </a:lnTo>
                <a:lnTo>
                  <a:pt x="0" y="1427480"/>
                </a:lnTo>
                <a:close/>
              </a:path>
            </a:pathLst>
          </a:cu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4" name="Shape 424"/>
          <p:cNvSpPr/>
          <p:nvPr/>
        </p:nvSpPr>
        <p:spPr>
          <a:xfrm>
            <a:off x="512864" y="3236638"/>
            <a:ext cx="1478495" cy="1291415"/>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5" name="Shape 425"/>
          <p:cNvSpPr txBox="1"/>
          <p:nvPr/>
        </p:nvSpPr>
        <p:spPr>
          <a:xfrm>
            <a:off x="614464" y="3399199"/>
            <a:ext cx="1234655"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Allows for mathematical routine: Decide and Defend</a:t>
            </a:r>
            <a:endParaRPr sz="1200" b="0" i="0" u="none" strike="noStrike" cap="none">
              <a:solidFill>
                <a:schemeClr val="lt1"/>
              </a:solidFill>
              <a:latin typeface="Arial"/>
              <a:ea typeface="Arial"/>
              <a:cs typeface="Arial"/>
              <a:sym typeface="Arial"/>
            </a:endParaRPr>
          </a:p>
        </p:txBody>
      </p:sp>
      <p:sp>
        <p:nvSpPr>
          <p:cNvPr id="426" name="Shape 426"/>
          <p:cNvSpPr/>
          <p:nvPr/>
        </p:nvSpPr>
        <p:spPr>
          <a:xfrm>
            <a:off x="1849119" y="2712720"/>
            <a:ext cx="853441" cy="686480"/>
          </a:xfrm>
          <a:custGeom>
            <a:avLst/>
            <a:gdLst/>
            <a:ahLst/>
            <a:cxnLst/>
            <a:rect l="0" t="0" r="0" b="0"/>
            <a:pathLst>
              <a:path w="1178560" h="1427480" extrusionOk="0">
                <a:moveTo>
                  <a:pt x="0" y="1427480"/>
                </a:moveTo>
                <a:lnTo>
                  <a:pt x="1178560" y="0"/>
                </a:lnTo>
                <a:lnTo>
                  <a:pt x="162560" y="1427480"/>
                </a:lnTo>
                <a:lnTo>
                  <a:pt x="0" y="1427480"/>
                </a:lnTo>
                <a:close/>
              </a:path>
            </a:pathLst>
          </a:cu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7" name="Shape 427"/>
          <p:cNvSpPr/>
          <p:nvPr/>
        </p:nvSpPr>
        <p:spPr>
          <a:xfrm>
            <a:off x="6934415" y="3263133"/>
            <a:ext cx="1127760" cy="827649"/>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8" name="Shape 428"/>
          <p:cNvSpPr txBox="1"/>
          <p:nvPr/>
        </p:nvSpPr>
        <p:spPr>
          <a:xfrm>
            <a:off x="7036015" y="3425693"/>
            <a:ext cx="894080"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Sentence frame</a:t>
            </a:r>
            <a:endParaRPr sz="1200" b="0" i="0" u="none" strike="noStrike" cap="none">
              <a:solidFill>
                <a:schemeClr val="lt1"/>
              </a:solidFill>
              <a:latin typeface="Arial"/>
              <a:ea typeface="Arial"/>
              <a:cs typeface="Arial"/>
              <a:sym typeface="Arial"/>
            </a:endParaRPr>
          </a:p>
        </p:txBody>
      </p:sp>
      <p:sp>
        <p:nvSpPr>
          <p:cNvPr id="429" name="Shape 429"/>
          <p:cNvSpPr/>
          <p:nvPr/>
        </p:nvSpPr>
        <p:spPr>
          <a:xfrm rot="-4914502" flipH="1">
            <a:off x="5741716" y="3900061"/>
            <a:ext cx="1214671" cy="1015802"/>
          </a:xfrm>
          <a:custGeom>
            <a:avLst/>
            <a:gdLst/>
            <a:ahLst/>
            <a:cxnLst/>
            <a:rect l="0" t="0" r="0" b="0"/>
            <a:pathLst>
              <a:path w="1178560" h="1427480" extrusionOk="0">
                <a:moveTo>
                  <a:pt x="0" y="1427480"/>
                </a:moveTo>
                <a:lnTo>
                  <a:pt x="1178560" y="0"/>
                </a:lnTo>
                <a:lnTo>
                  <a:pt x="162560" y="1427480"/>
                </a:lnTo>
                <a:lnTo>
                  <a:pt x="0" y="1427480"/>
                </a:lnTo>
                <a:close/>
              </a:path>
            </a:pathLst>
          </a:cu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500"/>
                                        <p:tgtEl>
                                          <p:spTgt spid="420"/>
                                        </p:tgtEl>
                                      </p:cBhvr>
                                    </p:animEffect>
                                  </p:childTnLst>
                                </p:cTn>
                              </p:par>
                              <p:par>
                                <p:cTn id="8" presetID="10" presetClass="entr" presetSubtype="0" fill="hold" nodeType="withEffect">
                                  <p:stCondLst>
                                    <p:cond delay="0"/>
                                  </p:stCondLst>
                                  <p:childTnLst>
                                    <p:set>
                                      <p:cBhvr>
                                        <p:cTn id="9" dur="1" fill="hold">
                                          <p:stCondLst>
                                            <p:cond delay="0"/>
                                          </p:stCondLst>
                                        </p:cTn>
                                        <p:tgtEl>
                                          <p:spTgt spid="418"/>
                                        </p:tgtEl>
                                        <p:attrNameLst>
                                          <p:attrName>style.visibility</p:attrName>
                                        </p:attrNameLst>
                                      </p:cBhvr>
                                      <p:to>
                                        <p:strVal val="visible"/>
                                      </p:to>
                                    </p:set>
                                    <p:animEffect transition="in" filter="fade">
                                      <p:cBhvr>
                                        <p:cTn id="10" dur="500"/>
                                        <p:tgtEl>
                                          <p:spTgt spid="418"/>
                                        </p:tgtEl>
                                      </p:cBhvr>
                                    </p:animEffect>
                                  </p:childTnLst>
                                </p:cTn>
                              </p:par>
                              <p:par>
                                <p:cTn id="11" presetID="10" presetClass="entr" presetSubtype="0" fill="hold" nodeType="withEffect">
                                  <p:stCondLst>
                                    <p:cond delay="0"/>
                                  </p:stCondLst>
                                  <p:childTnLst>
                                    <p:set>
                                      <p:cBhvr>
                                        <p:cTn id="12" dur="1" fill="hold">
                                          <p:stCondLst>
                                            <p:cond delay="0"/>
                                          </p:stCondLst>
                                        </p:cTn>
                                        <p:tgtEl>
                                          <p:spTgt spid="419"/>
                                        </p:tgtEl>
                                        <p:attrNameLst>
                                          <p:attrName>style.visibility</p:attrName>
                                        </p:attrNameLst>
                                      </p:cBhvr>
                                      <p:to>
                                        <p:strVal val="visible"/>
                                      </p:to>
                                    </p:set>
                                    <p:animEffect transition="in" filter="fade">
                                      <p:cBhvr>
                                        <p:cTn id="13" dur="500"/>
                                        <p:tgtEl>
                                          <p:spTgt spid="4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22"/>
                                        </p:tgtEl>
                                        <p:attrNameLst>
                                          <p:attrName>style.visibility</p:attrName>
                                        </p:attrNameLst>
                                      </p:cBhvr>
                                      <p:to>
                                        <p:strVal val="visible"/>
                                      </p:to>
                                    </p:set>
                                    <p:animEffect transition="in" filter="fade">
                                      <p:cBhvr>
                                        <p:cTn id="18" dur="500"/>
                                        <p:tgtEl>
                                          <p:spTgt spid="422"/>
                                        </p:tgtEl>
                                      </p:cBhvr>
                                    </p:animEffect>
                                  </p:childTnLst>
                                </p:cTn>
                              </p:par>
                              <p:par>
                                <p:cTn id="19" presetID="10" presetClass="entr" presetSubtype="0" fill="hold" nodeType="withEffect">
                                  <p:stCondLst>
                                    <p:cond delay="0"/>
                                  </p:stCondLst>
                                  <p:childTnLst>
                                    <p:set>
                                      <p:cBhvr>
                                        <p:cTn id="20" dur="1" fill="hold">
                                          <p:stCondLst>
                                            <p:cond delay="0"/>
                                          </p:stCondLst>
                                        </p:cTn>
                                        <p:tgtEl>
                                          <p:spTgt spid="421"/>
                                        </p:tgtEl>
                                        <p:attrNameLst>
                                          <p:attrName>style.visibility</p:attrName>
                                        </p:attrNameLst>
                                      </p:cBhvr>
                                      <p:to>
                                        <p:strVal val="visible"/>
                                      </p:to>
                                    </p:set>
                                    <p:animEffect transition="in" filter="fade">
                                      <p:cBhvr>
                                        <p:cTn id="21" dur="500"/>
                                        <p:tgtEl>
                                          <p:spTgt spid="421"/>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500"/>
                                        <p:tgtEl>
                                          <p:spTgt spid="4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24"/>
                                        </p:tgtEl>
                                        <p:attrNameLst>
                                          <p:attrName>style.visibility</p:attrName>
                                        </p:attrNameLst>
                                      </p:cBhvr>
                                      <p:to>
                                        <p:strVal val="visible"/>
                                      </p:to>
                                    </p:set>
                                    <p:animEffect transition="in" filter="fade">
                                      <p:cBhvr>
                                        <p:cTn id="29" dur="500"/>
                                        <p:tgtEl>
                                          <p:spTgt spid="424"/>
                                        </p:tgtEl>
                                      </p:cBhvr>
                                    </p:animEffect>
                                  </p:childTnLst>
                                </p:cTn>
                              </p:par>
                              <p:par>
                                <p:cTn id="30" presetID="10" presetClass="entr" presetSubtype="0" fill="hold" nodeType="withEffect">
                                  <p:stCondLst>
                                    <p:cond delay="0"/>
                                  </p:stCondLst>
                                  <p:childTnLst>
                                    <p:set>
                                      <p:cBhvr>
                                        <p:cTn id="31" dur="1" fill="hold">
                                          <p:stCondLst>
                                            <p:cond delay="0"/>
                                          </p:stCondLst>
                                        </p:cTn>
                                        <p:tgtEl>
                                          <p:spTgt spid="425"/>
                                        </p:tgtEl>
                                        <p:attrNameLst>
                                          <p:attrName>style.visibility</p:attrName>
                                        </p:attrNameLst>
                                      </p:cBhvr>
                                      <p:to>
                                        <p:strVal val="visible"/>
                                      </p:to>
                                    </p:set>
                                    <p:animEffect transition="in" filter="fade">
                                      <p:cBhvr>
                                        <p:cTn id="32" dur="500"/>
                                        <p:tgtEl>
                                          <p:spTgt spid="425"/>
                                        </p:tgtEl>
                                      </p:cBhvr>
                                    </p:animEffect>
                                  </p:childTnLst>
                                </p:cTn>
                              </p:par>
                              <p:par>
                                <p:cTn id="33" presetID="10" presetClass="entr" presetSubtype="0" fill="hold" nodeType="withEffect">
                                  <p:stCondLst>
                                    <p:cond delay="0"/>
                                  </p:stCondLst>
                                  <p:childTnLst>
                                    <p:set>
                                      <p:cBhvr>
                                        <p:cTn id="34" dur="1" fill="hold">
                                          <p:stCondLst>
                                            <p:cond delay="0"/>
                                          </p:stCondLst>
                                        </p:cTn>
                                        <p:tgtEl>
                                          <p:spTgt spid="426"/>
                                        </p:tgtEl>
                                        <p:attrNameLst>
                                          <p:attrName>style.visibility</p:attrName>
                                        </p:attrNameLst>
                                      </p:cBhvr>
                                      <p:to>
                                        <p:strVal val="visible"/>
                                      </p:to>
                                    </p:set>
                                    <p:animEffect transition="in" filter="fade">
                                      <p:cBhvr>
                                        <p:cTn id="35" dur="500"/>
                                        <p:tgtEl>
                                          <p:spTgt spid="4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27"/>
                                        </p:tgtEl>
                                        <p:attrNameLst>
                                          <p:attrName>style.visibility</p:attrName>
                                        </p:attrNameLst>
                                      </p:cBhvr>
                                      <p:to>
                                        <p:strVal val="visible"/>
                                      </p:to>
                                    </p:set>
                                    <p:animEffect transition="in" filter="fade">
                                      <p:cBhvr>
                                        <p:cTn id="40" dur="500"/>
                                        <p:tgtEl>
                                          <p:spTgt spid="427"/>
                                        </p:tgtEl>
                                      </p:cBhvr>
                                    </p:animEffect>
                                  </p:childTnLst>
                                </p:cTn>
                              </p:par>
                              <p:par>
                                <p:cTn id="41" presetID="10" presetClass="entr" presetSubtype="0" fill="hold" nodeType="withEffect">
                                  <p:stCondLst>
                                    <p:cond delay="0"/>
                                  </p:stCondLst>
                                  <p:childTnLst>
                                    <p:set>
                                      <p:cBhvr>
                                        <p:cTn id="42" dur="1" fill="hold">
                                          <p:stCondLst>
                                            <p:cond delay="0"/>
                                          </p:stCondLst>
                                        </p:cTn>
                                        <p:tgtEl>
                                          <p:spTgt spid="428"/>
                                        </p:tgtEl>
                                        <p:attrNameLst>
                                          <p:attrName>style.visibility</p:attrName>
                                        </p:attrNameLst>
                                      </p:cBhvr>
                                      <p:to>
                                        <p:strVal val="visible"/>
                                      </p:to>
                                    </p:set>
                                    <p:animEffect transition="in" filter="fade">
                                      <p:cBhvr>
                                        <p:cTn id="43" dur="500"/>
                                        <p:tgtEl>
                                          <p:spTgt spid="428"/>
                                        </p:tgtEl>
                                      </p:cBhvr>
                                    </p:animEffect>
                                  </p:childTnLst>
                                </p:cTn>
                              </p:par>
                              <p:par>
                                <p:cTn id="44" presetID="10" presetClass="entr" presetSubtype="0" fill="hold" nodeType="withEffect">
                                  <p:stCondLst>
                                    <p:cond delay="0"/>
                                  </p:stCondLst>
                                  <p:childTnLst>
                                    <p:set>
                                      <p:cBhvr>
                                        <p:cTn id="45" dur="1" fill="hold">
                                          <p:stCondLst>
                                            <p:cond delay="0"/>
                                          </p:stCondLst>
                                        </p:cTn>
                                        <p:tgtEl>
                                          <p:spTgt spid="429"/>
                                        </p:tgtEl>
                                        <p:attrNameLst>
                                          <p:attrName>style.visibility</p:attrName>
                                        </p:attrNameLst>
                                      </p:cBhvr>
                                      <p:to>
                                        <p:strVal val="visible"/>
                                      </p:to>
                                    </p:set>
                                    <p:animEffect transition="in" filter="fade">
                                      <p:cBhvr>
                                        <p:cTn id="46"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251138" y="4182"/>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Mathematical Language Routines</a:t>
            </a:r>
            <a:endParaRPr sz="2800" b="0" i="0" u="none" strike="noStrike" cap="none">
              <a:solidFill>
                <a:srgbClr val="3F3F39"/>
              </a:solidFill>
              <a:latin typeface="Lucida Sans"/>
              <a:ea typeface="Lucida Sans"/>
              <a:cs typeface="Lucida Sans"/>
              <a:sym typeface="Lucida Sans"/>
            </a:endParaRPr>
          </a:p>
        </p:txBody>
      </p:sp>
      <p:sp>
        <p:nvSpPr>
          <p:cNvPr id="435" name="Shape 435"/>
          <p:cNvSpPr txBox="1">
            <a:spLocks noGrp="1"/>
          </p:cNvSpPr>
          <p:nvPr>
            <p:ph type="body" idx="1"/>
          </p:nvPr>
        </p:nvSpPr>
        <p:spPr>
          <a:xfrm>
            <a:off x="251137" y="4240370"/>
            <a:ext cx="8699679" cy="21475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9"/>
              </a:buClr>
              <a:buSzPts val="2035"/>
              <a:buFont typeface="Arial"/>
              <a:buNone/>
            </a:pPr>
            <a:r>
              <a:rPr lang="en-US" sz="2035" b="0" i="0" u="none" strike="noStrike" cap="none">
                <a:solidFill>
                  <a:srgbClr val="3F3F39"/>
                </a:solidFill>
                <a:latin typeface="Lucida Sans"/>
                <a:ea typeface="Lucida Sans"/>
                <a:cs typeface="Lucida Sans"/>
                <a:sym typeface="Lucida Sans"/>
              </a:rPr>
              <a:t>“A 'math language routine' refers to a structured but adaptable format for amplifying, assessing, and developing students' language. The routines emphasize the use of language that is meaningful and purposeful, not inauthentic or simply answer-based.”</a:t>
            </a:r>
            <a:endParaRPr sz="2200" b="0" i="0" u="none" strike="noStrike" cap="none">
              <a:solidFill>
                <a:srgbClr val="595959"/>
              </a:solidFill>
              <a:latin typeface="Lucida Sans"/>
              <a:ea typeface="Lucida Sans"/>
              <a:cs typeface="Lucida Sans"/>
              <a:sym typeface="Lucida Sans"/>
            </a:endParaRPr>
          </a:p>
          <a:p>
            <a:pPr marL="0" marR="0" lvl="0" indent="0" algn="l" rtl="0">
              <a:lnSpc>
                <a:spcPct val="90000"/>
              </a:lnSpc>
              <a:spcBef>
                <a:spcPts val="370"/>
              </a:spcBef>
              <a:spcAft>
                <a:spcPts val="0"/>
              </a:spcAft>
              <a:buClr>
                <a:srgbClr val="3F3F39"/>
              </a:buClr>
              <a:buSzPts val="1850"/>
              <a:buFont typeface="Arial"/>
              <a:buNone/>
            </a:pPr>
            <a:endParaRPr sz="1850" b="0" i="0" u="none" strike="noStrike" cap="none">
              <a:solidFill>
                <a:srgbClr val="3F3F39"/>
              </a:solidFill>
              <a:latin typeface="Lucida Sans"/>
              <a:ea typeface="Lucida Sans"/>
              <a:cs typeface="Lucida Sans"/>
              <a:sym typeface="Lucida Sans"/>
            </a:endParaRPr>
          </a:p>
          <a:p>
            <a:pPr marL="0" marR="0" lvl="0" indent="0" algn="r" rtl="0">
              <a:lnSpc>
                <a:spcPct val="90000"/>
              </a:lnSpc>
              <a:spcBef>
                <a:spcPts val="222"/>
              </a:spcBef>
              <a:spcAft>
                <a:spcPts val="0"/>
              </a:spcAft>
              <a:buClr>
                <a:srgbClr val="3F3F39"/>
              </a:buClr>
              <a:buSzPts val="1110"/>
              <a:buFont typeface="Arial"/>
              <a:buNone/>
            </a:pPr>
            <a:r>
              <a:rPr lang="en-US" sz="1110" b="0" i="0" u="none" strike="noStrike" cap="none">
                <a:solidFill>
                  <a:srgbClr val="3F3F39"/>
                </a:solidFill>
                <a:latin typeface="Lucida Sans"/>
                <a:ea typeface="Lucida Sans"/>
                <a:cs typeface="Lucida Sans"/>
                <a:sym typeface="Lucida Sans"/>
              </a:rPr>
              <a:t>-- Principles for the Design of Mathematics Curricula: Promoting Language and Content Development (Stanford University)</a:t>
            </a:r>
            <a:endParaRPr sz="1110" b="0" i="0" u="none" strike="noStrike" cap="none">
              <a:solidFill>
                <a:srgbClr val="3F3F39"/>
              </a:solidFill>
              <a:latin typeface="Lucida Sans"/>
              <a:ea typeface="Lucida Sans"/>
              <a:cs typeface="Lucida Sans"/>
              <a:sym typeface="Lucida Sans"/>
            </a:endParaRPr>
          </a:p>
          <a:p>
            <a:pPr marL="342900" marR="0" lvl="0" indent="-201930" algn="l" rtl="0">
              <a:lnSpc>
                <a:spcPct val="90000"/>
              </a:lnSpc>
              <a:spcBef>
                <a:spcPts val="444"/>
              </a:spcBef>
              <a:spcAft>
                <a:spcPts val="0"/>
              </a:spcAft>
              <a:buClr>
                <a:srgbClr val="3F3F39"/>
              </a:buClr>
              <a:buSzPts val="2220"/>
              <a:buFont typeface="Arial"/>
              <a:buNone/>
            </a:pPr>
            <a:endParaRPr sz="2220" b="0" i="0" u="none" strike="noStrike" cap="none">
              <a:solidFill>
                <a:srgbClr val="3F3F39"/>
              </a:solidFill>
              <a:latin typeface="Lucida Sans"/>
              <a:ea typeface="Lucida Sans"/>
              <a:cs typeface="Lucida Sans"/>
              <a:sym typeface="Lucida Sans"/>
            </a:endParaRPr>
          </a:p>
          <a:p>
            <a:pPr marL="342900" marR="0" lvl="0" indent="-201930" algn="l" rtl="0">
              <a:lnSpc>
                <a:spcPct val="90000"/>
              </a:lnSpc>
              <a:spcBef>
                <a:spcPts val="444"/>
              </a:spcBef>
              <a:spcAft>
                <a:spcPts val="0"/>
              </a:spcAft>
              <a:buClr>
                <a:srgbClr val="3F3F39"/>
              </a:buClr>
              <a:buSzPts val="2220"/>
              <a:buFont typeface="Arial"/>
              <a:buNone/>
            </a:pPr>
            <a:endParaRPr sz="2220" b="0" i="0" u="none" strike="noStrike" cap="none">
              <a:solidFill>
                <a:srgbClr val="3F3F39"/>
              </a:solidFill>
              <a:latin typeface="Lucida Sans"/>
              <a:ea typeface="Lucida Sans"/>
              <a:cs typeface="Lucida Sans"/>
              <a:sym typeface="Lucida Sans"/>
            </a:endParaRPr>
          </a:p>
        </p:txBody>
      </p:sp>
      <p:pic>
        <p:nvPicPr>
          <p:cNvPr id="436" name="Shape 436"/>
          <p:cNvPicPr preferRelativeResize="0"/>
          <p:nvPr/>
        </p:nvPicPr>
        <p:blipFill rotWithShape="1">
          <a:blip r:embed="rId3">
            <a:alphaModFix/>
          </a:blip>
          <a:srcRect t="14680" b="36750"/>
          <a:stretch/>
        </p:blipFill>
        <p:spPr>
          <a:xfrm>
            <a:off x="0" y="1147182"/>
            <a:ext cx="9144000" cy="296214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Shape 441"/>
          <p:cNvPicPr preferRelativeResize="0"/>
          <p:nvPr/>
        </p:nvPicPr>
        <p:blipFill rotWithShape="1">
          <a:blip r:embed="rId3">
            <a:alphaModFix/>
          </a:blip>
          <a:srcRect/>
          <a:stretch/>
        </p:blipFill>
        <p:spPr>
          <a:xfrm>
            <a:off x="295850" y="1899130"/>
            <a:ext cx="8436311" cy="3227143"/>
          </a:xfrm>
          <a:prstGeom prst="rect">
            <a:avLst/>
          </a:prstGeom>
          <a:noFill/>
          <a:ln>
            <a:noFill/>
          </a:ln>
        </p:spPr>
      </p:pic>
      <p:sp>
        <p:nvSpPr>
          <p:cNvPr id="442" name="Shape 442"/>
          <p:cNvSpPr/>
          <p:nvPr/>
        </p:nvSpPr>
        <p:spPr>
          <a:xfrm>
            <a:off x="6766560" y="873760"/>
            <a:ext cx="1473200" cy="90424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Multi-modal ways of considering a problem</a:t>
            </a:r>
            <a:endParaRPr sz="1400" b="0" i="0" u="none" strike="noStrike" cap="none">
              <a:solidFill>
                <a:schemeClr val="lt1"/>
              </a:solidFill>
              <a:latin typeface="Arial"/>
              <a:ea typeface="Arial"/>
              <a:cs typeface="Arial"/>
              <a:sym typeface="Arial"/>
            </a:endParaRPr>
          </a:p>
        </p:txBody>
      </p:sp>
      <p:sp>
        <p:nvSpPr>
          <p:cNvPr id="443" name="Shape 443"/>
          <p:cNvSpPr/>
          <p:nvPr/>
        </p:nvSpPr>
        <p:spPr>
          <a:xfrm flipH="1">
            <a:off x="7345680" y="1747520"/>
            <a:ext cx="116840" cy="1442720"/>
          </a:xfrm>
          <a:custGeom>
            <a:avLst/>
            <a:gdLst/>
            <a:ahLst/>
            <a:cxnLst/>
            <a:rect l="0" t="0" r="0" b="0"/>
            <a:pathLst>
              <a:path w="116840" h="1442720" extrusionOk="0">
                <a:moveTo>
                  <a:pt x="116840" y="0"/>
                </a:moveTo>
                <a:lnTo>
                  <a:pt x="0" y="30480"/>
                </a:lnTo>
                <a:lnTo>
                  <a:pt x="86360" y="1442720"/>
                </a:lnTo>
                <a:lnTo>
                  <a:pt x="116840" y="0"/>
                </a:lnTo>
                <a:close/>
              </a:path>
            </a:pathLst>
          </a:cu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4" name="Shape 444"/>
          <p:cNvSpPr/>
          <p:nvPr/>
        </p:nvSpPr>
        <p:spPr>
          <a:xfrm>
            <a:off x="1940560" y="421640"/>
            <a:ext cx="1473200" cy="90424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of visuals</a:t>
            </a:r>
            <a:endParaRPr sz="1400" b="0" i="0" u="none" strike="noStrike" cap="none">
              <a:solidFill>
                <a:schemeClr val="lt1"/>
              </a:solidFill>
              <a:latin typeface="Arial"/>
              <a:ea typeface="Arial"/>
              <a:cs typeface="Arial"/>
              <a:sym typeface="Arial"/>
            </a:endParaRPr>
          </a:p>
        </p:txBody>
      </p:sp>
      <p:sp>
        <p:nvSpPr>
          <p:cNvPr id="445" name="Shape 445"/>
          <p:cNvSpPr/>
          <p:nvPr/>
        </p:nvSpPr>
        <p:spPr>
          <a:xfrm>
            <a:off x="2636520" y="1295400"/>
            <a:ext cx="177800" cy="2230120"/>
          </a:xfrm>
          <a:custGeom>
            <a:avLst/>
            <a:gdLst/>
            <a:ahLst/>
            <a:cxnLst/>
            <a:rect l="0" t="0" r="0" b="0"/>
            <a:pathLst>
              <a:path w="116840" h="1442720" extrusionOk="0">
                <a:moveTo>
                  <a:pt x="116840" y="0"/>
                </a:moveTo>
                <a:lnTo>
                  <a:pt x="0" y="30480"/>
                </a:lnTo>
                <a:lnTo>
                  <a:pt x="86360" y="1442720"/>
                </a:lnTo>
                <a:lnTo>
                  <a:pt x="116840" y="0"/>
                </a:lnTo>
                <a:close/>
              </a:path>
            </a:pathLst>
          </a:cu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6" name="Shape 446"/>
          <p:cNvSpPr/>
          <p:nvPr/>
        </p:nvSpPr>
        <p:spPr>
          <a:xfrm>
            <a:off x="5293360" y="5262880"/>
            <a:ext cx="1788160" cy="115824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Opportunity to practice articulating mathematical concepts</a:t>
            </a:r>
            <a:endParaRPr sz="1400" b="0" i="0" u="none" strike="noStrike" cap="none">
              <a:solidFill>
                <a:schemeClr val="lt1"/>
              </a:solidFill>
              <a:latin typeface="Arial"/>
              <a:ea typeface="Arial"/>
              <a:cs typeface="Arial"/>
              <a:sym typeface="Arial"/>
            </a:endParaRPr>
          </a:p>
        </p:txBody>
      </p:sp>
      <p:sp>
        <p:nvSpPr>
          <p:cNvPr id="447" name="Shape 447"/>
          <p:cNvSpPr/>
          <p:nvPr/>
        </p:nvSpPr>
        <p:spPr>
          <a:xfrm rot="-4981823">
            <a:off x="3760278" y="4363363"/>
            <a:ext cx="1000579" cy="2244647"/>
          </a:xfrm>
          <a:custGeom>
            <a:avLst/>
            <a:gdLst/>
            <a:ahLst/>
            <a:cxnLst/>
            <a:rect l="0" t="0" r="0" b="0"/>
            <a:pathLst>
              <a:path w="1000579" h="2244647" extrusionOk="0">
                <a:moveTo>
                  <a:pt x="0" y="2244647"/>
                </a:moveTo>
                <a:lnTo>
                  <a:pt x="1000579" y="0"/>
                </a:lnTo>
                <a:lnTo>
                  <a:pt x="164433" y="2189857"/>
                </a:lnTo>
                <a:lnTo>
                  <a:pt x="0" y="2244647"/>
                </a:lnTo>
                <a:close/>
              </a:path>
            </a:pathLst>
          </a:cu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8" name="Shape 448"/>
          <p:cNvSpPr/>
          <p:nvPr/>
        </p:nvSpPr>
        <p:spPr>
          <a:xfrm>
            <a:off x="6278880" y="4064000"/>
            <a:ext cx="111760" cy="1198880"/>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par>
                                <p:cTn id="8" presetID="10" presetClass="entr" presetSubtype="0" fill="hold" nodeType="withEffect">
                                  <p:stCondLst>
                                    <p:cond delay="0"/>
                                  </p:stCondLst>
                                  <p:childTnLst>
                                    <p:set>
                                      <p:cBhvr>
                                        <p:cTn id="9" dur="1" fill="hold">
                                          <p:stCondLst>
                                            <p:cond delay="0"/>
                                          </p:stCondLst>
                                        </p:cTn>
                                        <p:tgtEl>
                                          <p:spTgt spid="443"/>
                                        </p:tgtEl>
                                        <p:attrNameLst>
                                          <p:attrName>style.visibility</p:attrName>
                                        </p:attrNameLst>
                                      </p:cBhvr>
                                      <p:to>
                                        <p:strVal val="visible"/>
                                      </p:to>
                                    </p:set>
                                    <p:animEffect transition="in" filter="fade">
                                      <p:cBhvr>
                                        <p:cTn id="10" dur="500"/>
                                        <p:tgtEl>
                                          <p:spTgt spid="4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4"/>
                                        </p:tgtEl>
                                        <p:attrNameLst>
                                          <p:attrName>style.visibility</p:attrName>
                                        </p:attrNameLst>
                                      </p:cBhvr>
                                      <p:to>
                                        <p:strVal val="visible"/>
                                      </p:to>
                                    </p:set>
                                    <p:animEffect transition="in" filter="fade">
                                      <p:cBhvr>
                                        <p:cTn id="15" dur="500"/>
                                        <p:tgtEl>
                                          <p:spTgt spid="444"/>
                                        </p:tgtEl>
                                      </p:cBhvr>
                                    </p:animEffect>
                                  </p:childTnLst>
                                </p:cTn>
                              </p:par>
                              <p:par>
                                <p:cTn id="16" presetID="10" presetClass="entr" presetSubtype="0" fill="hold" nodeType="withEffect">
                                  <p:stCondLst>
                                    <p:cond delay="0"/>
                                  </p:stCondLst>
                                  <p:childTnLst>
                                    <p:set>
                                      <p:cBhvr>
                                        <p:cTn id="17" dur="1" fill="hold">
                                          <p:stCondLst>
                                            <p:cond delay="0"/>
                                          </p:stCondLst>
                                        </p:cTn>
                                        <p:tgtEl>
                                          <p:spTgt spid="445"/>
                                        </p:tgtEl>
                                        <p:attrNameLst>
                                          <p:attrName>style.visibility</p:attrName>
                                        </p:attrNameLst>
                                      </p:cBhvr>
                                      <p:to>
                                        <p:strVal val="visible"/>
                                      </p:to>
                                    </p:set>
                                    <p:animEffect transition="in" filter="fade">
                                      <p:cBhvr>
                                        <p:cTn id="18" dur="500"/>
                                        <p:tgtEl>
                                          <p:spTgt spid="4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6"/>
                                        </p:tgtEl>
                                        <p:attrNameLst>
                                          <p:attrName>style.visibility</p:attrName>
                                        </p:attrNameLst>
                                      </p:cBhvr>
                                      <p:to>
                                        <p:strVal val="visible"/>
                                      </p:to>
                                    </p:set>
                                    <p:animEffect transition="in" filter="fade">
                                      <p:cBhvr>
                                        <p:cTn id="23" dur="500"/>
                                        <p:tgtEl>
                                          <p:spTgt spid="446"/>
                                        </p:tgtEl>
                                      </p:cBhvr>
                                    </p:animEffect>
                                  </p:childTnLst>
                                </p:cTn>
                              </p:par>
                              <p:par>
                                <p:cTn id="24" presetID="10" presetClass="entr" presetSubtype="0" fill="hold" nodeType="withEffect">
                                  <p:stCondLst>
                                    <p:cond delay="0"/>
                                  </p:stCondLst>
                                  <p:childTnLst>
                                    <p:set>
                                      <p:cBhvr>
                                        <p:cTn id="25" dur="1" fill="hold">
                                          <p:stCondLst>
                                            <p:cond delay="0"/>
                                          </p:stCondLst>
                                        </p:cTn>
                                        <p:tgtEl>
                                          <p:spTgt spid="448"/>
                                        </p:tgtEl>
                                        <p:attrNameLst>
                                          <p:attrName>style.visibility</p:attrName>
                                        </p:attrNameLst>
                                      </p:cBhvr>
                                      <p:to>
                                        <p:strVal val="visible"/>
                                      </p:to>
                                    </p:set>
                                    <p:animEffect transition="in" filter="fade">
                                      <p:cBhvr>
                                        <p:cTn id="26" dur="500"/>
                                        <p:tgtEl>
                                          <p:spTgt spid="448"/>
                                        </p:tgtEl>
                                      </p:cBhvr>
                                    </p:animEffect>
                                  </p:childTnLst>
                                </p:cTn>
                              </p:par>
                              <p:par>
                                <p:cTn id="27" presetID="10" presetClass="entr" presetSubtype="0" fill="hold" nodeType="withEffect">
                                  <p:stCondLst>
                                    <p:cond delay="0"/>
                                  </p:stCondLst>
                                  <p:childTnLst>
                                    <p:set>
                                      <p:cBhvr>
                                        <p:cTn id="28" dur="1" fill="hold">
                                          <p:stCondLst>
                                            <p:cond delay="0"/>
                                          </p:stCondLst>
                                        </p:cTn>
                                        <p:tgtEl>
                                          <p:spTgt spid="447"/>
                                        </p:tgtEl>
                                        <p:attrNameLst>
                                          <p:attrName>style.visibility</p:attrName>
                                        </p:attrNameLst>
                                      </p:cBhvr>
                                      <p:to>
                                        <p:strVal val="visible"/>
                                      </p:to>
                                    </p:set>
                                    <p:animEffect transition="in" filter="fade">
                                      <p:cBhvr>
                                        <p:cTn id="29"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217714" y="3145425"/>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Math Mini-Assessments</a:t>
            </a:r>
            <a:endParaRPr sz="2800" b="0" i="0" u="none" strike="noStrike" cap="none">
              <a:solidFill>
                <a:srgbClr val="3F3F39"/>
              </a:solidFill>
              <a:latin typeface="Lucida Sans"/>
              <a:ea typeface="Lucida Sans"/>
              <a:cs typeface="Lucida Sans"/>
              <a:sym typeface="Lucida Sans"/>
            </a:endParaRPr>
          </a:p>
        </p:txBody>
      </p:sp>
      <p:sp>
        <p:nvSpPr>
          <p:cNvPr id="454" name="Shape 454"/>
          <p:cNvSpPr txBox="1">
            <a:spLocks noGrp="1"/>
          </p:cNvSpPr>
          <p:nvPr>
            <p:ph type="body" idx="1"/>
          </p:nvPr>
        </p:nvSpPr>
        <p:spPr>
          <a:xfrm>
            <a:off x="217714" y="4125120"/>
            <a:ext cx="8541657" cy="2217057"/>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3F3F39"/>
              </a:buClr>
              <a:buSzPts val="2220"/>
              <a:buFont typeface="Arial"/>
              <a:buChar char="•"/>
            </a:pPr>
            <a:r>
              <a:rPr lang="en-US" sz="2220" b="0" i="0" u="none" strike="noStrike" cap="none">
                <a:solidFill>
                  <a:srgbClr val="3F3F39"/>
                </a:solidFill>
                <a:latin typeface="Lucida Sans"/>
                <a:ea typeface="Lucida Sans"/>
                <a:cs typeface="Lucida Sans"/>
                <a:sym typeface="Lucida Sans"/>
              </a:rPr>
              <a:t>Grades 2-12</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90000"/>
              </a:lnSpc>
              <a:spcBef>
                <a:spcPts val="444"/>
              </a:spcBef>
              <a:spcAft>
                <a:spcPts val="0"/>
              </a:spcAft>
              <a:buClr>
                <a:srgbClr val="3F3F39"/>
              </a:buClr>
              <a:buSzPts val="2220"/>
              <a:buFont typeface="Arial"/>
              <a:buChar char="•"/>
            </a:pPr>
            <a:r>
              <a:rPr lang="en-US" sz="2220" b="0" i="0" u="none" strike="noStrike" cap="none">
                <a:solidFill>
                  <a:srgbClr val="3F3F39"/>
                </a:solidFill>
                <a:latin typeface="Lucida Sans"/>
                <a:ea typeface="Lucida Sans"/>
                <a:cs typeface="Lucida Sans"/>
                <a:sym typeface="Lucida Sans"/>
              </a:rPr>
              <a:t>Mini-assessments that reflect the demands of college- and career-ready standards for mathematics</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90000"/>
              </a:lnSpc>
              <a:spcBef>
                <a:spcPts val="444"/>
              </a:spcBef>
              <a:spcAft>
                <a:spcPts val="0"/>
              </a:spcAft>
              <a:buClr>
                <a:srgbClr val="3F3F39"/>
              </a:buClr>
              <a:buSzPts val="2220"/>
              <a:buFont typeface="Arial"/>
              <a:buChar char="•"/>
            </a:pPr>
            <a:r>
              <a:rPr lang="en-US" sz="2220" b="0" i="0" u="none" strike="noStrike" cap="none">
                <a:solidFill>
                  <a:srgbClr val="3F3F39"/>
                </a:solidFill>
                <a:latin typeface="Lucida Sans"/>
                <a:ea typeface="Lucida Sans"/>
                <a:cs typeface="Lucida Sans"/>
                <a:sym typeface="Lucida Sans"/>
              </a:rPr>
              <a:t>Can be completed in one period</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90000"/>
              </a:lnSpc>
              <a:spcBef>
                <a:spcPts val="444"/>
              </a:spcBef>
              <a:spcAft>
                <a:spcPts val="0"/>
              </a:spcAft>
              <a:buClr>
                <a:srgbClr val="3F3F39"/>
              </a:buClr>
              <a:buSzPts val="2220"/>
              <a:buFont typeface="Arial"/>
              <a:buChar char="•"/>
            </a:pPr>
            <a:r>
              <a:rPr lang="en-US" sz="2220" b="0" i="0" u="none" strike="noStrike" cap="none">
                <a:solidFill>
                  <a:srgbClr val="3F3F39"/>
                </a:solidFill>
                <a:latin typeface="Lucida Sans"/>
                <a:ea typeface="Lucida Sans"/>
                <a:cs typeface="Lucida Sans"/>
                <a:sym typeface="Lucida Sans"/>
              </a:rPr>
              <a:t>Answer key</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90000"/>
              </a:lnSpc>
              <a:spcBef>
                <a:spcPts val="444"/>
              </a:spcBef>
              <a:spcAft>
                <a:spcPts val="0"/>
              </a:spcAft>
              <a:buClr>
                <a:srgbClr val="3F3F39"/>
              </a:buClr>
              <a:buSzPts val="2220"/>
              <a:buFont typeface="Arial"/>
              <a:buChar char="•"/>
            </a:pPr>
            <a:r>
              <a:rPr lang="en-US" sz="2220" b="0" i="0" u="none" strike="noStrike" cap="none">
                <a:solidFill>
                  <a:srgbClr val="3F3F39"/>
                </a:solidFill>
                <a:latin typeface="Lucida Sans"/>
                <a:ea typeface="Lucida Sans"/>
                <a:cs typeface="Lucida Sans"/>
                <a:sym typeface="Lucida Sans"/>
              </a:rPr>
              <a:t>For immediate classroom use or professional learning</a:t>
            </a:r>
            <a:endParaRPr sz="2220" b="0" i="0" u="none" strike="noStrike" cap="none">
              <a:solidFill>
                <a:srgbClr val="3F3F39"/>
              </a:solidFill>
              <a:latin typeface="Lucida Sans"/>
              <a:ea typeface="Lucida Sans"/>
              <a:cs typeface="Lucida Sans"/>
              <a:sym typeface="Lucida Sans"/>
            </a:endParaRPr>
          </a:p>
        </p:txBody>
      </p:sp>
      <p:pic>
        <p:nvPicPr>
          <p:cNvPr id="455" name="Shape 455"/>
          <p:cNvPicPr preferRelativeResize="0"/>
          <p:nvPr/>
        </p:nvPicPr>
        <p:blipFill rotWithShape="1">
          <a:blip r:embed="rId3">
            <a:alphaModFix/>
          </a:blip>
          <a:srcRect t="11662" b="33667"/>
          <a:stretch/>
        </p:blipFill>
        <p:spPr>
          <a:xfrm>
            <a:off x="0" y="0"/>
            <a:ext cx="9144000" cy="33087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304800" y="274637"/>
            <a:ext cx="85725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Adaptations to math mini-assessments</a:t>
            </a:r>
            <a:endParaRPr sz="2800" b="0" i="0" u="none" strike="noStrike" cap="none">
              <a:solidFill>
                <a:srgbClr val="3F3F39"/>
              </a:solidFill>
              <a:latin typeface="Lucida Sans"/>
              <a:ea typeface="Lucida Sans"/>
              <a:cs typeface="Lucida Sans"/>
              <a:sym typeface="Lucida Sans"/>
            </a:endParaRPr>
          </a:p>
        </p:txBody>
      </p:sp>
      <p:pic>
        <p:nvPicPr>
          <p:cNvPr id="461" name="Shape 461"/>
          <p:cNvPicPr preferRelativeResize="0">
            <a:picLocks noGrp="1"/>
          </p:cNvPicPr>
          <p:nvPr>
            <p:ph type="body" idx="1"/>
          </p:nvPr>
        </p:nvPicPr>
        <p:blipFill rotWithShape="1">
          <a:blip r:embed="rId3">
            <a:alphaModFix/>
          </a:blip>
          <a:srcRect t="8168"/>
          <a:stretch/>
        </p:blipFill>
        <p:spPr>
          <a:xfrm>
            <a:off x="2472686" y="1466430"/>
            <a:ext cx="6486525" cy="2519082"/>
          </a:xfrm>
          <a:prstGeom prst="rect">
            <a:avLst/>
          </a:prstGeom>
          <a:noFill/>
          <a:ln w="9525" cap="flat" cmpd="sng">
            <a:solidFill>
              <a:schemeClr val="dk1"/>
            </a:solidFill>
            <a:prstDash val="solid"/>
            <a:round/>
            <a:headEnd type="none" w="sm" len="sm"/>
            <a:tailEnd type="none" w="sm" len="sm"/>
          </a:ln>
        </p:spPr>
      </p:pic>
      <p:pic>
        <p:nvPicPr>
          <p:cNvPr id="462" name="Shape 462"/>
          <p:cNvPicPr preferRelativeResize="0"/>
          <p:nvPr/>
        </p:nvPicPr>
        <p:blipFill rotWithShape="1">
          <a:blip r:embed="rId4">
            <a:alphaModFix/>
          </a:blip>
          <a:srcRect/>
          <a:stretch/>
        </p:blipFill>
        <p:spPr>
          <a:xfrm>
            <a:off x="2017004" y="3403481"/>
            <a:ext cx="6486525" cy="1590840"/>
          </a:xfrm>
          <a:prstGeom prst="rect">
            <a:avLst/>
          </a:prstGeom>
          <a:noFill/>
          <a:ln w="9525" cap="flat" cmpd="sng">
            <a:solidFill>
              <a:schemeClr val="dk1"/>
            </a:solidFill>
            <a:prstDash val="solid"/>
            <a:round/>
            <a:headEnd type="none" w="sm" len="sm"/>
            <a:tailEnd type="none" w="sm" len="sm"/>
          </a:ln>
        </p:spPr>
      </p:pic>
      <p:pic>
        <p:nvPicPr>
          <p:cNvPr id="463" name="Shape 463"/>
          <p:cNvPicPr preferRelativeResize="0"/>
          <p:nvPr/>
        </p:nvPicPr>
        <p:blipFill rotWithShape="1">
          <a:blip r:embed="rId5">
            <a:alphaModFix/>
          </a:blip>
          <a:srcRect/>
          <a:stretch/>
        </p:blipFill>
        <p:spPr>
          <a:xfrm>
            <a:off x="3193961" y="4281862"/>
            <a:ext cx="5743976" cy="1881334"/>
          </a:xfrm>
          <a:prstGeom prst="rect">
            <a:avLst/>
          </a:prstGeom>
          <a:noFill/>
          <a:ln w="9525" cap="flat" cmpd="sng">
            <a:solidFill>
              <a:schemeClr val="dk1"/>
            </a:solidFill>
            <a:prstDash val="solid"/>
            <a:round/>
            <a:headEnd type="none" w="sm" len="sm"/>
            <a:tailEnd type="none" w="sm" len="sm"/>
          </a:ln>
        </p:spPr>
      </p:pic>
      <p:sp>
        <p:nvSpPr>
          <p:cNvPr id="464" name="Shape 464"/>
          <p:cNvSpPr/>
          <p:nvPr/>
        </p:nvSpPr>
        <p:spPr>
          <a:xfrm>
            <a:off x="168886" y="1743779"/>
            <a:ext cx="1848118" cy="901521"/>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Lucida Sans"/>
                <a:ea typeface="Lucida Sans"/>
                <a:cs typeface="Lucida Sans"/>
                <a:sym typeface="Lucida Sans"/>
              </a:rPr>
              <a:t>Highlighting math terminology</a:t>
            </a:r>
            <a:endParaRPr sz="1400" b="0" i="0" u="none" strike="noStrike" cap="none">
              <a:solidFill>
                <a:srgbClr val="000000"/>
              </a:solidFill>
              <a:latin typeface="Arial"/>
              <a:ea typeface="Arial"/>
              <a:cs typeface="Arial"/>
              <a:sym typeface="Arial"/>
            </a:endParaRPr>
          </a:p>
        </p:txBody>
      </p:sp>
      <p:sp>
        <p:nvSpPr>
          <p:cNvPr id="465" name="Shape 465"/>
          <p:cNvSpPr/>
          <p:nvPr/>
        </p:nvSpPr>
        <p:spPr>
          <a:xfrm>
            <a:off x="168875" y="3731050"/>
            <a:ext cx="1848000" cy="1143000"/>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Lucida Sans"/>
                <a:ea typeface="Lucida Sans"/>
                <a:cs typeface="Lucida Sans"/>
                <a:sym typeface="Lucida Sans"/>
              </a:rPr>
              <a:t>Highlighting tier 2 and additional vocabulary</a:t>
            </a:r>
            <a:endParaRPr sz="1400" b="0" i="0" u="none" strike="noStrike" cap="none">
              <a:solidFill>
                <a:srgbClr val="000000"/>
              </a:solidFill>
              <a:latin typeface="Arial"/>
              <a:ea typeface="Arial"/>
              <a:cs typeface="Arial"/>
              <a:sym typeface="Arial"/>
            </a:endParaRPr>
          </a:p>
        </p:txBody>
      </p:sp>
      <p:sp>
        <p:nvSpPr>
          <p:cNvPr id="466" name="Shape 466"/>
          <p:cNvSpPr/>
          <p:nvPr/>
        </p:nvSpPr>
        <p:spPr>
          <a:xfrm>
            <a:off x="168886" y="5228904"/>
            <a:ext cx="1848118" cy="901521"/>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Lucida Sans"/>
                <a:ea typeface="Lucida Sans"/>
                <a:cs typeface="Lucida Sans"/>
                <a:sym typeface="Lucida Sans"/>
              </a:rPr>
              <a:t>Sentence frames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graphicFrame>
        <p:nvGraphicFramePr>
          <p:cNvPr id="471" name="Shape 471"/>
          <p:cNvGraphicFramePr/>
          <p:nvPr/>
        </p:nvGraphicFramePr>
        <p:xfrm>
          <a:off x="128788" y="786733"/>
          <a:ext cx="3000000" cy="3000000"/>
        </p:xfrm>
        <a:graphic>
          <a:graphicData uri="http://schemas.openxmlformats.org/drawingml/2006/table">
            <a:tbl>
              <a:tblPr firstRow="1" bandRow="1">
                <a:noFill/>
                <a:tableStyleId>{6141B9FD-53F6-4AD9-9B97-BA56C8B0548F}</a:tableStyleId>
              </a:tblPr>
              <a:tblGrid>
                <a:gridCol w="4417450"/>
                <a:gridCol w="4417450"/>
              </a:tblGrid>
              <a:tr h="8610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Before</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After</a:t>
                      </a:r>
                      <a:endParaRPr sz="1800" u="none" strike="noStrike" cap="none"/>
                    </a:p>
                  </a:txBody>
                  <a:tcPr marL="91450" marR="91450" marT="45725" marB="45725"/>
                </a:tc>
              </a:tr>
              <a:tr h="4549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r>
            </a:tbl>
          </a:graphicData>
        </a:graphic>
      </p:graphicFrame>
      <p:pic>
        <p:nvPicPr>
          <p:cNvPr id="472" name="Shape 472"/>
          <p:cNvPicPr preferRelativeResize="0"/>
          <p:nvPr/>
        </p:nvPicPr>
        <p:blipFill rotWithShape="1">
          <a:blip r:embed="rId3">
            <a:alphaModFix/>
          </a:blip>
          <a:srcRect r="22007"/>
          <a:stretch/>
        </p:blipFill>
        <p:spPr>
          <a:xfrm>
            <a:off x="222158" y="3255347"/>
            <a:ext cx="4198513" cy="1137035"/>
          </a:xfrm>
          <a:prstGeom prst="rect">
            <a:avLst/>
          </a:prstGeom>
          <a:noFill/>
          <a:ln>
            <a:noFill/>
          </a:ln>
        </p:spPr>
      </p:pic>
      <p:pic>
        <p:nvPicPr>
          <p:cNvPr id="473" name="Shape 473"/>
          <p:cNvPicPr preferRelativeResize="0"/>
          <p:nvPr/>
        </p:nvPicPr>
        <p:blipFill rotWithShape="1">
          <a:blip r:embed="rId4">
            <a:alphaModFix/>
          </a:blip>
          <a:srcRect l="-1" r="25994"/>
          <a:stretch/>
        </p:blipFill>
        <p:spPr>
          <a:xfrm>
            <a:off x="4730737" y="4984555"/>
            <a:ext cx="4145188" cy="1091016"/>
          </a:xfrm>
          <a:prstGeom prst="rect">
            <a:avLst/>
          </a:prstGeom>
          <a:noFill/>
          <a:ln>
            <a:noFill/>
          </a:ln>
        </p:spPr>
      </p:pic>
      <p:sp>
        <p:nvSpPr>
          <p:cNvPr id="474" name="Shape 474"/>
          <p:cNvSpPr txBox="1"/>
          <p:nvPr/>
        </p:nvSpPr>
        <p:spPr>
          <a:xfrm>
            <a:off x="222158" y="283335"/>
            <a:ext cx="753092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Mini-assessments: Increasing clarity in math items</a:t>
            </a:r>
            <a:endParaRPr sz="1800" b="0" i="0" u="none" strike="noStrike" cap="none">
              <a:solidFill>
                <a:schemeClr val="dk1"/>
              </a:solidFill>
              <a:latin typeface="Lucida Sans"/>
              <a:ea typeface="Lucida Sans"/>
              <a:cs typeface="Lucida Sans"/>
              <a:sym typeface="Lucida Sans"/>
            </a:endParaRPr>
          </a:p>
        </p:txBody>
      </p:sp>
      <p:pic>
        <p:nvPicPr>
          <p:cNvPr id="475" name="Shape 475"/>
          <p:cNvPicPr preferRelativeResize="0"/>
          <p:nvPr/>
        </p:nvPicPr>
        <p:blipFill rotWithShape="1">
          <a:blip r:embed="rId5">
            <a:alphaModFix/>
          </a:blip>
          <a:srcRect b="59043"/>
          <a:stretch/>
        </p:blipFill>
        <p:spPr>
          <a:xfrm>
            <a:off x="4617274" y="2225425"/>
            <a:ext cx="4314800" cy="936525"/>
          </a:xfrm>
          <a:prstGeom prst="rect">
            <a:avLst/>
          </a:prstGeom>
          <a:noFill/>
          <a:ln>
            <a:noFill/>
          </a:ln>
        </p:spPr>
      </p:pic>
      <p:pic>
        <p:nvPicPr>
          <p:cNvPr id="476" name="Shape 476"/>
          <p:cNvPicPr preferRelativeResize="0"/>
          <p:nvPr/>
        </p:nvPicPr>
        <p:blipFill rotWithShape="1">
          <a:blip r:embed="rId6">
            <a:alphaModFix/>
          </a:blip>
          <a:srcRect/>
          <a:stretch/>
        </p:blipFill>
        <p:spPr>
          <a:xfrm>
            <a:off x="4960512" y="3748585"/>
            <a:ext cx="3690002" cy="11843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304800" y="274637"/>
            <a:ext cx="85725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520"/>
              <a:buFont typeface="Lucida Sans"/>
              <a:buNone/>
            </a:pPr>
            <a:r>
              <a:rPr lang="en-US" sz="2520" b="0" i="0" u="none" strike="noStrike" cap="none">
                <a:solidFill>
                  <a:srgbClr val="3F3F39"/>
                </a:solidFill>
                <a:latin typeface="Lucida Sans"/>
                <a:ea typeface="Lucida Sans"/>
                <a:cs typeface="Lucida Sans"/>
                <a:sym typeface="Lucida Sans"/>
              </a:rPr>
              <a:t>Which question would be clearer for ELLs? Why do you think so?</a:t>
            </a:r>
            <a:br>
              <a:rPr lang="en-US" sz="2520" b="0" i="0" u="none" strike="noStrike" cap="none">
                <a:solidFill>
                  <a:srgbClr val="3F3F39"/>
                </a:solidFill>
                <a:latin typeface="Lucida Sans"/>
                <a:ea typeface="Lucida Sans"/>
                <a:cs typeface="Lucida Sans"/>
                <a:sym typeface="Lucida Sans"/>
              </a:rPr>
            </a:br>
            <a:endParaRPr sz="2520" b="0" i="0" u="none" strike="noStrike" cap="none">
              <a:solidFill>
                <a:srgbClr val="3F3F39"/>
              </a:solidFill>
              <a:latin typeface="Lucida Sans"/>
              <a:ea typeface="Lucida Sans"/>
              <a:cs typeface="Lucida Sans"/>
              <a:sym typeface="Lucida Sans"/>
            </a:endParaRPr>
          </a:p>
        </p:txBody>
      </p:sp>
      <p:graphicFrame>
        <p:nvGraphicFramePr>
          <p:cNvPr id="482" name="Shape 482"/>
          <p:cNvGraphicFramePr/>
          <p:nvPr/>
        </p:nvGraphicFramePr>
        <p:xfrm>
          <a:off x="457200" y="1212769"/>
          <a:ext cx="3000000" cy="3000000"/>
        </p:xfrm>
        <a:graphic>
          <a:graphicData uri="http://schemas.openxmlformats.org/drawingml/2006/table">
            <a:tbl>
              <a:tblPr firstRow="1" bandRow="1">
                <a:noFill/>
                <a:tableStyleId>{6141B9FD-53F6-4AD9-9B97-BA56C8B0548F}</a:tableStyleId>
              </a:tblPr>
              <a:tblGrid>
                <a:gridCol w="4114800"/>
                <a:gridCol w="4114800"/>
              </a:tblGrid>
              <a:tr h="42460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A</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B</a:t>
                      </a:r>
                      <a:endParaRPr sz="1800" u="none" strike="noStrike" cap="none"/>
                    </a:p>
                  </a:txBody>
                  <a:tcPr marL="91450" marR="91450" marT="45725" marB="45725"/>
                </a:tc>
              </a:tr>
              <a:tr h="34277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100"/>
                        <a:buFont typeface="Arial"/>
                        <a:buNone/>
                      </a:pPr>
                      <a:r>
                        <a:rPr lang="en-US" sz="1800" u="none" strike="noStrike" cap="none">
                          <a:solidFill>
                            <a:srgbClr val="222222"/>
                          </a:solidFill>
                        </a:rPr>
                        <a:t>Last year, Rob set up the Road Runner Race for his school. The race was 1,200 meters long. This year, the race will be 4 times as long as last year. Rob has 6 water tables to use along the race route. The distance between water tables is the same and the last one will be placed at the finish line.</a:t>
                      </a:r>
                      <a:endParaRPr sz="1800" u="none" strike="noStrike" cap="none">
                        <a:solidFill>
                          <a:srgbClr val="222222"/>
                        </a:solidFill>
                      </a:endParaRPr>
                    </a:p>
                    <a:p>
                      <a:pPr marL="0" marR="0" lvl="0" indent="0" algn="l" rtl="0">
                        <a:lnSpc>
                          <a:spcPct val="100000"/>
                        </a:lnSpc>
                        <a:spcBef>
                          <a:spcPts val="0"/>
                        </a:spcBef>
                        <a:spcAft>
                          <a:spcPts val="0"/>
                        </a:spcAft>
                        <a:buClr>
                          <a:srgbClr val="000000"/>
                        </a:buClr>
                        <a:buSzPts val="1100"/>
                        <a:buFont typeface="Arial"/>
                        <a:buNone/>
                      </a:pPr>
                      <a:endParaRPr sz="1800" u="none" strike="noStrike" cap="none">
                        <a:solidFill>
                          <a:srgbClr val="222222"/>
                        </a:solidFill>
                      </a:endParaRPr>
                    </a:p>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rgbClr val="222222"/>
                          </a:solidFill>
                        </a:rPr>
                        <a:t>How far apart is the distance between water tables #1 and #2?</a:t>
                      </a:r>
                      <a:endParaRPr sz="1800" u="none" strike="noStrike" cap="none">
                        <a:solidFill>
                          <a:srgbClr val="222222"/>
                        </a:solidFill>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222222"/>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100"/>
                        <a:buFont typeface="Arial"/>
                        <a:buNone/>
                      </a:pPr>
                      <a:endParaRPr sz="1800" u="none" strike="noStrike" cap="none" dirty="0">
                        <a:solidFill>
                          <a:srgbClr val="222222"/>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endParaRPr sz="1800" u="none" strike="noStrike" cap="none" dirty="0">
                        <a:solidFill>
                          <a:srgbClr val="222222"/>
                        </a:solidFill>
                      </a:endParaRPr>
                    </a:p>
                    <a:p>
                      <a:pPr marL="0" marR="0" lvl="0" indent="0" algn="l" rtl="0">
                        <a:lnSpc>
                          <a:spcPct val="100000"/>
                        </a:lnSpc>
                        <a:spcBef>
                          <a:spcPts val="0"/>
                        </a:spcBef>
                        <a:spcAft>
                          <a:spcPts val="0"/>
                        </a:spcAft>
                        <a:buClr>
                          <a:srgbClr val="000000"/>
                        </a:buClr>
                        <a:buSzPts val="1100"/>
                        <a:buFont typeface="Arial"/>
                        <a:buNone/>
                      </a:pPr>
                      <a:r>
                        <a:rPr lang="en-US" sz="1800" u="none" strike="noStrike" cap="none" dirty="0">
                          <a:solidFill>
                            <a:srgbClr val="222222"/>
                          </a:solidFill>
                        </a:rPr>
                        <a:t>Last year, Rob set up the Road Runner Race for his school. The race was 1,200 meters long. This year, the race will be 4 times as long as last year. Rob has 6 tables to use for water along the race route. He will spread the water tables out evenly, and put the last one at the finish line.</a:t>
                      </a:r>
                      <a:endParaRPr sz="1800" u="none" strike="noStrike" cap="none" dirty="0">
                        <a:solidFill>
                          <a:srgbClr val="222222"/>
                        </a:solidFill>
                      </a:endParaRPr>
                    </a:p>
                    <a:p>
                      <a:pPr marL="0" marR="0" lvl="0" indent="0" algn="l" rtl="0">
                        <a:lnSpc>
                          <a:spcPct val="115000"/>
                        </a:lnSpc>
                        <a:spcBef>
                          <a:spcPts val="0"/>
                        </a:spcBef>
                        <a:spcAft>
                          <a:spcPts val="0"/>
                        </a:spcAft>
                        <a:buClr>
                          <a:srgbClr val="000000"/>
                        </a:buClr>
                        <a:buSzPts val="1100"/>
                        <a:buFont typeface="Arial"/>
                        <a:buNone/>
                      </a:pPr>
                      <a:endParaRPr sz="1800" u="none" strike="noStrike" cap="none" dirty="0">
                        <a:solidFill>
                          <a:srgbClr val="222222"/>
                        </a:solidFill>
                      </a:endParaRPr>
                    </a:p>
                    <a:p>
                      <a:pPr marL="0" marR="0" lvl="0" indent="0" algn="l" rtl="0">
                        <a:lnSpc>
                          <a:spcPct val="115000"/>
                        </a:lnSpc>
                        <a:spcBef>
                          <a:spcPts val="0"/>
                        </a:spcBef>
                        <a:spcAft>
                          <a:spcPts val="0"/>
                        </a:spcAft>
                        <a:buClr>
                          <a:srgbClr val="000000"/>
                        </a:buClr>
                        <a:buSzPts val="1100"/>
                        <a:buFont typeface="Arial"/>
                        <a:buNone/>
                      </a:pPr>
                      <a:r>
                        <a:rPr lang="en-US" sz="1800" u="none" strike="noStrike" cap="none" dirty="0">
                          <a:solidFill>
                            <a:srgbClr val="222222"/>
                          </a:solidFill>
                        </a:rPr>
                        <a:t>How far apart will the tables be?</a:t>
                      </a:r>
                      <a:endParaRPr sz="1800" u="none" strike="noStrike" cap="none" dirty="0">
                        <a:solidFill>
                          <a:srgbClr val="222222"/>
                        </a:solidFill>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r>
            </a:tbl>
          </a:graphicData>
        </a:graphic>
      </p:graphicFrame>
      <p:sp>
        <p:nvSpPr>
          <p:cNvPr id="483" name="Shape 483"/>
          <p:cNvSpPr txBox="1"/>
          <p:nvPr/>
        </p:nvSpPr>
        <p:spPr>
          <a:xfrm>
            <a:off x="285750" y="5635775"/>
            <a:ext cx="8572500" cy="814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Lucida Sans"/>
                <a:ea typeface="Lucida Sans"/>
                <a:cs typeface="Lucida Sans"/>
                <a:sym typeface="Lucida Sans"/>
              </a:rPr>
              <a:t>Please use the Questions tab on your control panel to respond.</a:t>
            </a:r>
            <a:endParaRPr sz="1200" b="0" i="0" u="none" strike="noStrike" cap="none">
              <a:solidFill>
                <a:srgbClr val="000000"/>
              </a:solidFill>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500"/>
                                        <p:tgtEl>
                                          <p:spTgt spid="481"/>
                                        </p:tgtEl>
                                      </p:cBhvr>
                                    </p:animEffect>
                                  </p:childTnLst>
                                </p:cTn>
                              </p:par>
                              <p:par>
                                <p:cTn id="8" presetID="10" presetClass="entr" presetSubtype="0" fill="hold" nodeType="withEffect">
                                  <p:stCondLst>
                                    <p:cond delay="0"/>
                                  </p:stCondLst>
                                  <p:childTnLst>
                                    <p:set>
                                      <p:cBhvr>
                                        <p:cTn id="9" dur="1" fill="hold">
                                          <p:stCondLst>
                                            <p:cond delay="0"/>
                                          </p:stCondLst>
                                        </p:cTn>
                                        <p:tgtEl>
                                          <p:spTgt spid="483"/>
                                        </p:tgtEl>
                                        <p:attrNameLst>
                                          <p:attrName>style.visibility</p:attrName>
                                        </p:attrNameLst>
                                      </p:cBhvr>
                                      <p:to>
                                        <p:strVal val="visible"/>
                                      </p:to>
                                    </p:set>
                                    <p:animEffect transition="in" filter="fade">
                                      <p:cBhvr>
                                        <p:cTn id="10" dur="50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3: What additional resources are available to support ELLs?</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285750" y="257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Mathematical Instructional Routines-- Quick Reference Guide</a:t>
            </a:r>
            <a:endParaRPr sz="2400" b="0" i="0" u="none" strike="noStrike" cap="none">
              <a:solidFill>
                <a:srgbClr val="595959"/>
              </a:solidFill>
              <a:latin typeface="Lucida Sans"/>
              <a:ea typeface="Lucida Sans"/>
              <a:cs typeface="Lucida Sans"/>
              <a:sym typeface="Lucida Sans"/>
            </a:endParaRPr>
          </a:p>
        </p:txBody>
      </p:sp>
      <p:pic>
        <p:nvPicPr>
          <p:cNvPr id="496" name="Shape 496"/>
          <p:cNvPicPr preferRelativeResize="0"/>
          <p:nvPr/>
        </p:nvPicPr>
        <p:blipFill rotWithShape="1">
          <a:blip r:embed="rId3">
            <a:alphaModFix/>
          </a:blip>
          <a:srcRect/>
          <a:stretch/>
        </p:blipFill>
        <p:spPr>
          <a:xfrm>
            <a:off x="629025" y="1637148"/>
            <a:ext cx="3998725" cy="4070725"/>
          </a:xfrm>
          <a:prstGeom prst="rect">
            <a:avLst/>
          </a:prstGeom>
          <a:noFill/>
          <a:ln>
            <a:noFill/>
          </a:ln>
        </p:spPr>
      </p:pic>
      <p:pic>
        <p:nvPicPr>
          <p:cNvPr id="497" name="Shape 497"/>
          <p:cNvPicPr preferRelativeResize="0"/>
          <p:nvPr/>
        </p:nvPicPr>
        <p:blipFill rotWithShape="1">
          <a:blip r:embed="rId4">
            <a:alphaModFix/>
          </a:blip>
          <a:srcRect/>
          <a:stretch/>
        </p:blipFill>
        <p:spPr>
          <a:xfrm rot="-440874">
            <a:off x="2552072" y="1759047"/>
            <a:ext cx="5814825" cy="3270425"/>
          </a:xfrm>
          <a:prstGeom prst="rect">
            <a:avLst/>
          </a:prstGeom>
          <a:noFill/>
          <a:ln>
            <a:noFill/>
          </a:ln>
          <a:effectLst>
            <a:outerShdw blurRad="57150" dist="19050" dir="5400000" algn="bl" rotWithShape="0">
              <a:srgbClr val="000000">
                <a:alpha val="49803"/>
              </a:srgbClr>
            </a:outerShdw>
          </a:effectLst>
        </p:spPr>
      </p:pic>
      <p:sp>
        <p:nvSpPr>
          <p:cNvPr id="498" name="Shape 498"/>
          <p:cNvSpPr txBox="1"/>
          <p:nvPr/>
        </p:nvSpPr>
        <p:spPr>
          <a:xfrm>
            <a:off x="629025" y="5635800"/>
            <a:ext cx="8350800" cy="95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Calibri"/>
                <a:ea typeface="Calibri"/>
                <a:cs typeface="Calibri"/>
                <a:sym typeface="Calibri"/>
                <a:hlinkClick r:id="rId5"/>
              </a:rPr>
              <a:t>https://achievethecore.org/page/3164/mathematical-language-routines</a:t>
            </a:r>
            <a:endParaRPr sz="1800" b="0" i="0" u="none" strike="noStrike" cap="none">
              <a:solidFill>
                <a:srgbClr val="109F55"/>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238259" y="4182"/>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Juicy Sentence Protocol</a:t>
            </a:r>
            <a:endParaRPr sz="2800" b="0" i="0" u="none" strike="noStrike" cap="none">
              <a:solidFill>
                <a:srgbClr val="3F3F39"/>
              </a:solidFill>
              <a:latin typeface="Lucida Sans"/>
              <a:ea typeface="Lucida Sans"/>
              <a:cs typeface="Lucida Sans"/>
              <a:sym typeface="Lucida Sans"/>
            </a:endParaRPr>
          </a:p>
        </p:txBody>
      </p:sp>
      <p:sp>
        <p:nvSpPr>
          <p:cNvPr id="504" name="Shape 504"/>
          <p:cNvSpPr txBox="1">
            <a:spLocks noGrp="1"/>
          </p:cNvSpPr>
          <p:nvPr>
            <p:ph type="body" idx="1"/>
          </p:nvPr>
        </p:nvSpPr>
        <p:spPr>
          <a:xfrm>
            <a:off x="238250" y="1311825"/>
            <a:ext cx="38358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2200"/>
              <a:buFont typeface="Arial"/>
              <a:buNone/>
            </a:pPr>
            <a:r>
              <a:rPr lang="en-US" sz="2000" b="0" i="0" u="none" strike="noStrike" cap="none">
                <a:solidFill>
                  <a:srgbClr val="3F3F39"/>
                </a:solidFill>
                <a:latin typeface="Lucida Sans"/>
                <a:ea typeface="Lucida Sans"/>
                <a:cs typeface="Lucida Sans"/>
                <a:sym typeface="Lucida Sans"/>
              </a:rPr>
              <a:t>Juicy sentences are rich in: </a:t>
            </a:r>
            <a:endParaRPr sz="2000" b="0" i="0" u="none" strike="noStrike" cap="none">
              <a:solidFill>
                <a:srgbClr val="3F3F39"/>
              </a:solidFill>
              <a:latin typeface="Lucida Sans"/>
              <a:ea typeface="Lucida Sans"/>
              <a:cs typeface="Lucida Sans"/>
              <a:sym typeface="Lucida Sans"/>
            </a:endParaRPr>
          </a:p>
          <a:p>
            <a:pPr marL="0" marR="0" lvl="0" indent="0" algn="l" rtl="0">
              <a:lnSpc>
                <a:spcPct val="90000"/>
              </a:lnSpc>
              <a:spcBef>
                <a:spcPts val="0"/>
              </a:spcBef>
              <a:spcAft>
                <a:spcPts val="0"/>
              </a:spcAft>
              <a:buClr>
                <a:srgbClr val="595959"/>
              </a:buClr>
              <a:buSzPts val="2200"/>
              <a:buFont typeface="Arial"/>
              <a:buNone/>
            </a:pPr>
            <a:endParaRPr sz="2000" b="0" i="0" u="none" strike="noStrike" cap="none">
              <a:solidFill>
                <a:srgbClr val="3F3F39"/>
              </a:solidFill>
              <a:latin typeface="Lucida Sans"/>
              <a:ea typeface="Lucida Sans"/>
              <a:cs typeface="Lucida Sans"/>
              <a:sym typeface="Lucida Sans"/>
            </a:endParaRPr>
          </a:p>
          <a:p>
            <a:pPr marL="457200" marR="0" lvl="0" indent="-355600" algn="l" rtl="0">
              <a:lnSpc>
                <a:spcPct val="9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Meaning</a:t>
            </a:r>
            <a:endParaRPr sz="2000" b="0" i="0" u="none" strike="noStrike" cap="none">
              <a:solidFill>
                <a:srgbClr val="3F3F39"/>
              </a:solidFill>
              <a:latin typeface="Lucida Sans"/>
              <a:ea typeface="Lucida Sans"/>
              <a:cs typeface="Lucida Sans"/>
              <a:sym typeface="Lucida Sans"/>
            </a:endParaRPr>
          </a:p>
          <a:p>
            <a:pPr marL="457200" marR="0" lvl="0" indent="-355600" algn="l" rtl="0">
              <a:lnSpc>
                <a:spcPct val="9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Vocabulary</a:t>
            </a:r>
            <a:endParaRPr sz="2000" b="0" i="0" u="none" strike="noStrike" cap="none">
              <a:solidFill>
                <a:srgbClr val="3F3F39"/>
              </a:solidFill>
              <a:latin typeface="Lucida Sans"/>
              <a:ea typeface="Lucida Sans"/>
              <a:cs typeface="Lucida Sans"/>
              <a:sym typeface="Lucida Sans"/>
            </a:endParaRPr>
          </a:p>
          <a:p>
            <a:pPr marL="457200" marR="0" lvl="0" indent="-355600" algn="l" rtl="0">
              <a:lnSpc>
                <a:spcPct val="9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Grammar, punctuation, sentence structure</a:t>
            </a:r>
            <a:endParaRPr sz="2000" b="0" i="0" u="none" strike="noStrike" cap="none">
              <a:solidFill>
                <a:srgbClr val="3F3F39"/>
              </a:solidFill>
              <a:latin typeface="Lucida Sans"/>
              <a:ea typeface="Lucida Sans"/>
              <a:cs typeface="Lucida Sans"/>
              <a:sym typeface="Lucida Sans"/>
            </a:endParaRPr>
          </a:p>
          <a:p>
            <a:pPr marL="0" marR="0" lvl="0" indent="0" algn="l" rtl="0">
              <a:lnSpc>
                <a:spcPct val="90000"/>
              </a:lnSpc>
              <a:spcBef>
                <a:spcPts val="0"/>
              </a:spcBef>
              <a:spcAft>
                <a:spcPts val="0"/>
              </a:spcAft>
              <a:buClr>
                <a:srgbClr val="595959"/>
              </a:buClr>
              <a:buSzPts val="2200"/>
              <a:buFont typeface="Arial"/>
              <a:buNone/>
            </a:pPr>
            <a:endParaRPr sz="2000" b="0" i="0" u="none" strike="noStrike" cap="none">
              <a:solidFill>
                <a:srgbClr val="3F3F39"/>
              </a:solidFill>
              <a:latin typeface="Lucida Sans"/>
              <a:ea typeface="Lucida Sans"/>
              <a:cs typeface="Lucida Sans"/>
              <a:sym typeface="Lucida Sans"/>
            </a:endParaRPr>
          </a:p>
          <a:p>
            <a:pPr marL="0" marR="0" lvl="0" indent="0" algn="l" rtl="0">
              <a:lnSpc>
                <a:spcPct val="90000"/>
              </a:lnSpc>
              <a:spcBef>
                <a:spcPts val="0"/>
              </a:spcBef>
              <a:spcAft>
                <a:spcPts val="0"/>
              </a:spcAft>
              <a:buClr>
                <a:srgbClr val="595959"/>
              </a:buClr>
              <a:buSzPts val="2200"/>
              <a:buFont typeface="Arial"/>
              <a:buNone/>
            </a:pPr>
            <a:r>
              <a:rPr lang="en-US" sz="2000" b="0" i="0" u="none" strike="noStrike" cap="none">
                <a:solidFill>
                  <a:srgbClr val="3F3F39"/>
                </a:solidFill>
                <a:latin typeface="Lucida Sans"/>
                <a:ea typeface="Lucida Sans"/>
                <a:cs typeface="Lucida Sans"/>
                <a:sym typeface="Lucida Sans"/>
              </a:rPr>
              <a:t>Critical to understanding the meaning of the text.</a:t>
            </a:r>
            <a:endParaRPr sz="2000" b="0" i="0" u="none" strike="noStrike" cap="none">
              <a:solidFill>
                <a:srgbClr val="595959"/>
              </a:solidFill>
              <a:latin typeface="Lucida Sans"/>
              <a:ea typeface="Lucida Sans"/>
              <a:cs typeface="Lucida Sans"/>
              <a:sym typeface="Lucida Sans"/>
            </a:endParaRPr>
          </a:p>
          <a:p>
            <a:pPr marL="0" marR="0" lvl="0" indent="0" algn="l" rtl="0">
              <a:lnSpc>
                <a:spcPct val="90000"/>
              </a:lnSpc>
              <a:spcBef>
                <a:spcPts val="480"/>
              </a:spcBef>
              <a:spcAft>
                <a:spcPts val="0"/>
              </a:spcAft>
              <a:buClr>
                <a:srgbClr val="3F3F39"/>
              </a:buClr>
              <a:buSzPts val="2400"/>
              <a:buFont typeface="Arial"/>
              <a:buNone/>
            </a:pPr>
            <a:endParaRPr sz="2000" b="0" i="0" u="none" strike="noStrike" cap="none">
              <a:solidFill>
                <a:srgbClr val="3F3F39"/>
              </a:solidFill>
              <a:latin typeface="Lucida Sans"/>
              <a:ea typeface="Lucida Sans"/>
              <a:cs typeface="Lucida Sans"/>
              <a:sym typeface="Lucida Sans"/>
            </a:endParaRPr>
          </a:p>
          <a:p>
            <a:pPr marL="0" marR="0" lvl="0" indent="0" algn="l" rtl="0">
              <a:lnSpc>
                <a:spcPct val="90000"/>
              </a:lnSpc>
              <a:spcBef>
                <a:spcPts val="400"/>
              </a:spcBef>
              <a:spcAft>
                <a:spcPts val="0"/>
              </a:spcAft>
              <a:buClr>
                <a:srgbClr val="3F3F39"/>
              </a:buClr>
              <a:buSzPts val="2000"/>
              <a:buFont typeface="Arial"/>
              <a:buNone/>
            </a:pPr>
            <a:endParaRPr sz="2000" b="0" i="0" u="none" strike="noStrike" cap="none">
              <a:solidFill>
                <a:srgbClr val="3F3F39"/>
              </a:solidFill>
              <a:latin typeface="Lucida Sans"/>
              <a:ea typeface="Lucida Sans"/>
              <a:cs typeface="Lucida Sans"/>
              <a:sym typeface="Lucida Sans"/>
            </a:endParaRPr>
          </a:p>
          <a:p>
            <a:pPr marL="0" marR="0" lvl="0" indent="0" algn="l" rtl="0">
              <a:lnSpc>
                <a:spcPct val="90000"/>
              </a:lnSpc>
              <a:spcBef>
                <a:spcPts val="400"/>
              </a:spcBef>
              <a:spcAft>
                <a:spcPts val="0"/>
              </a:spcAft>
              <a:buClr>
                <a:srgbClr val="3F3F39"/>
              </a:buClr>
              <a:buSzPts val="2000"/>
              <a:buFont typeface="Arial"/>
              <a:buNone/>
            </a:pPr>
            <a:endParaRPr sz="2000" b="0" i="0" u="none" strike="noStrike" cap="none">
              <a:solidFill>
                <a:srgbClr val="3F3F39"/>
              </a:solidFill>
              <a:latin typeface="Lucida Sans"/>
              <a:ea typeface="Lucida Sans"/>
              <a:cs typeface="Lucida Sans"/>
              <a:sym typeface="Lucida Sans"/>
            </a:endParaRPr>
          </a:p>
        </p:txBody>
      </p:sp>
      <p:pic>
        <p:nvPicPr>
          <p:cNvPr id="505" name="Shape 505"/>
          <p:cNvPicPr preferRelativeResize="0"/>
          <p:nvPr/>
        </p:nvPicPr>
        <p:blipFill rotWithShape="1">
          <a:blip r:embed="rId3">
            <a:alphaModFix/>
          </a:blip>
          <a:srcRect/>
          <a:stretch/>
        </p:blipFill>
        <p:spPr>
          <a:xfrm>
            <a:off x="4074050" y="1420720"/>
            <a:ext cx="4934151" cy="2786679"/>
          </a:xfrm>
          <a:prstGeom prst="rect">
            <a:avLst/>
          </a:prstGeom>
          <a:noFill/>
          <a:ln>
            <a:noFill/>
          </a:ln>
        </p:spPr>
      </p:pic>
      <p:sp>
        <p:nvSpPr>
          <p:cNvPr id="506" name="Shape 506"/>
          <p:cNvSpPr txBox="1"/>
          <p:nvPr/>
        </p:nvSpPr>
        <p:spPr>
          <a:xfrm>
            <a:off x="238250" y="4480950"/>
            <a:ext cx="9234300" cy="1850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480"/>
              </a:spcBef>
              <a:spcAft>
                <a:spcPts val="0"/>
              </a:spcAft>
              <a:buClr>
                <a:srgbClr val="000000"/>
              </a:buClr>
              <a:buSzPts val="2400"/>
              <a:buFont typeface="Arial"/>
              <a:buNone/>
            </a:pPr>
            <a:r>
              <a:rPr lang="en-US" sz="2400" b="0" i="0" u="none" strike="noStrike" cap="none">
                <a:solidFill>
                  <a:srgbClr val="464646"/>
                </a:solidFill>
                <a:latin typeface="Lucida Sans"/>
                <a:ea typeface="Lucida Sans"/>
                <a:cs typeface="Lucida Sans"/>
                <a:sym typeface="Lucida Sans"/>
              </a:rPr>
              <a:t>Protocol explains how to structure quick, learning-packed juicy sentence conversations.</a:t>
            </a:r>
            <a:endParaRPr sz="2400" b="0" i="0" u="none" strike="noStrike" cap="none">
              <a:solidFill>
                <a:srgbClr val="464646"/>
              </a:solidFill>
              <a:latin typeface="Lucida Sans"/>
              <a:ea typeface="Lucida Sans"/>
              <a:cs typeface="Lucida Sans"/>
              <a:sym typeface="Lucida Sans"/>
            </a:endParaRPr>
          </a:p>
          <a:p>
            <a:pPr marL="0" marR="0" lvl="0" indent="0" algn="l" rtl="0">
              <a:lnSpc>
                <a:spcPct val="90000"/>
              </a:lnSpc>
              <a:spcBef>
                <a:spcPts val="480"/>
              </a:spcBef>
              <a:spcAft>
                <a:spcPts val="0"/>
              </a:spcAft>
              <a:buClr>
                <a:srgbClr val="000000"/>
              </a:buClr>
              <a:buSzPts val="2400"/>
              <a:buFont typeface="Arial"/>
              <a:buNone/>
            </a:pPr>
            <a:endParaRPr sz="2400" b="0" i="0" u="none" strike="noStrike" cap="none">
              <a:solidFill>
                <a:srgbClr val="109F55"/>
              </a:solidFill>
              <a:latin typeface="Lucida Sans"/>
              <a:ea typeface="Lucida Sans"/>
              <a:cs typeface="Lucida Sans"/>
              <a:sym typeface="Lucida Sans"/>
            </a:endParaRPr>
          </a:p>
          <a:p>
            <a:pPr marL="0" marR="0" lvl="0" indent="0" algn="l" rtl="0">
              <a:lnSpc>
                <a:spcPct val="90000"/>
              </a:lnSpc>
              <a:spcBef>
                <a:spcPts val="480"/>
              </a:spcBef>
              <a:spcAft>
                <a:spcPts val="0"/>
              </a:spcAft>
              <a:buClr>
                <a:srgbClr val="000000"/>
              </a:buClr>
              <a:buSzPts val="1800"/>
              <a:buFont typeface="Arial"/>
              <a:buNone/>
            </a:pPr>
            <a:r>
              <a:rPr lang="en-US" sz="1800" b="0" i="0" u="sng" strike="noStrike" cap="none">
                <a:solidFill>
                  <a:schemeClr val="hlink"/>
                </a:solidFill>
                <a:latin typeface="Lucida Sans"/>
                <a:ea typeface="Lucida Sans"/>
                <a:cs typeface="Lucida Sans"/>
                <a:sym typeface="Lucida Sans"/>
                <a:hlinkClick r:id="rId4"/>
              </a:rPr>
              <a:t>https://achievethecore.org/page/3160/juicy-sentence-protocol</a:t>
            </a:r>
            <a:endParaRPr sz="1800" b="0" i="0" u="none" strike="noStrike" cap="none">
              <a:solidFill>
                <a:srgbClr val="109F55"/>
              </a:solidFill>
              <a:latin typeface="Lucida Sans"/>
              <a:ea typeface="Lucida Sans"/>
              <a:cs typeface="Lucida Sans"/>
              <a:sym typeface="Lucid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Who are Core Advocates?</a:t>
            </a:r>
            <a:endParaRPr sz="2400" b="0" i="0" u="none" strike="noStrike" cap="none">
              <a:solidFill>
                <a:srgbClr val="595959"/>
              </a:solidFill>
              <a:latin typeface="Lucida Sans"/>
              <a:ea typeface="Lucida Sans"/>
              <a:cs typeface="Lucida Sans"/>
              <a:sym typeface="Lucida Sans"/>
            </a:endParaRPr>
          </a:p>
        </p:txBody>
      </p:sp>
      <p:sp>
        <p:nvSpPr>
          <p:cNvPr id="203" name="Shape 203"/>
          <p:cNvSpPr txBox="1">
            <a:spLocks noGrp="1"/>
          </p:cNvSpPr>
          <p:nvPr>
            <p:ph type="body" idx="1"/>
          </p:nvPr>
        </p:nvSpPr>
        <p:spPr>
          <a:xfrm>
            <a:off x="457200" y="13005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Core Advocates are educators who:</a:t>
            </a:r>
            <a:endParaRPr sz="2200" b="0" i="0" u="none" strike="noStrike" cap="none">
              <a:solidFill>
                <a:srgbClr val="595959"/>
              </a:solidFill>
              <a:latin typeface="Lucida Sans"/>
              <a:ea typeface="Lucida Sans"/>
              <a:cs typeface="Lucida Sans"/>
              <a:sym typeface="Lucida Sans"/>
            </a:endParaRP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a:solidFill>
                  <a:srgbClr val="595959"/>
                </a:solidFill>
                <a:latin typeface="Lucida Sans"/>
                <a:ea typeface="Lucida Sans"/>
                <a:cs typeface="Lucida Sans"/>
                <a:sym typeface="Lucida Sans"/>
              </a:rPr>
              <a:t>Believe in the potential of high-quality standards to prepare all students for college and careers;</a:t>
            </a:r>
            <a:endParaRPr sz="2000" b="0" i="0" u="none" strike="noStrike" cap="none">
              <a:solidFill>
                <a:srgbClr val="595959"/>
              </a:solidFill>
              <a:latin typeface="Allerta"/>
              <a:ea typeface="Allerta"/>
              <a:cs typeface="Allerta"/>
              <a:sym typeface="Allerta"/>
            </a:endParaRP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a:solidFill>
                  <a:srgbClr val="595959"/>
                </a:solidFill>
                <a:latin typeface="Lucida Sans"/>
                <a:ea typeface="Lucida Sans"/>
                <a:cs typeface="Lucida Sans"/>
                <a:sym typeface="Lucida Sans"/>
              </a:rPr>
              <a:t>Are eager to support their colleagues and communities in understanding and advocating for the college- and career-ready standards, and standards-aligned instruction;</a:t>
            </a:r>
            <a:endParaRPr sz="2000" b="0" i="0" u="none" strike="noStrike" cap="none">
              <a:solidFill>
                <a:srgbClr val="595959"/>
              </a:solidFill>
              <a:latin typeface="Allerta"/>
              <a:ea typeface="Allerta"/>
              <a:cs typeface="Allerta"/>
              <a:sym typeface="Allerta"/>
            </a:endParaRP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a:solidFill>
                  <a:srgbClr val="595959"/>
                </a:solidFill>
                <a:latin typeface="Lucida Sans"/>
                <a:ea typeface="Lucida Sans"/>
                <a:cs typeface="Lucida Sans"/>
                <a:sym typeface="Lucida Sans"/>
              </a:rPr>
              <a:t>Understand and embrace the Shifts in instruction and assessment required by the college- and career-ready standards</a:t>
            </a:r>
            <a:endParaRPr sz="2000" b="0" i="0" u="none" strike="noStrike" cap="none">
              <a:solidFill>
                <a:srgbClr val="595959"/>
              </a:solidFill>
              <a:latin typeface="Allerta"/>
              <a:ea typeface="Allerta"/>
              <a:cs typeface="Allerta"/>
              <a:sym typeface="Allerta"/>
            </a:endParaRPr>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a:solidFill>
                <a:srgbClr val="3F3F39"/>
              </a:solidFill>
              <a:latin typeface="Lucida Sans"/>
              <a:ea typeface="Lucida Sans"/>
              <a:cs typeface="Lucida Sans"/>
              <a:sym typeface="Lucida Sans"/>
            </a:endParaRPr>
          </a:p>
        </p:txBody>
      </p:sp>
      <p:pic>
        <p:nvPicPr>
          <p:cNvPr id="204" name="Shape 204" descr="13316_SAP2016_0828.jpg"/>
          <p:cNvPicPr preferRelativeResize="0"/>
          <p:nvPr/>
        </p:nvPicPr>
        <p:blipFill rotWithShape="1">
          <a:blip r:embed="rId3">
            <a:alphaModFix/>
          </a:blip>
          <a:srcRect/>
          <a:stretch/>
        </p:blipFill>
        <p:spPr>
          <a:xfrm>
            <a:off x="2818189" y="4192355"/>
            <a:ext cx="3737400" cy="2482721"/>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Which sentence would you choose?</a:t>
            </a:r>
            <a:endParaRPr sz="2400" b="0" i="0" u="none" strike="noStrike" cap="none">
              <a:solidFill>
                <a:srgbClr val="595959"/>
              </a:solidFill>
              <a:latin typeface="Lucida Sans"/>
              <a:ea typeface="Lucida Sans"/>
              <a:cs typeface="Lucida Sans"/>
              <a:sym typeface="Lucida Sans"/>
            </a:endParaRPr>
          </a:p>
        </p:txBody>
      </p:sp>
      <p:sp>
        <p:nvSpPr>
          <p:cNvPr id="513" name="Shape 513"/>
          <p:cNvSpPr txBox="1">
            <a:spLocks noGrp="1"/>
          </p:cNvSpPr>
          <p:nvPr>
            <p:ph type="body" idx="1"/>
          </p:nvPr>
        </p:nvSpPr>
        <p:spPr>
          <a:xfrm>
            <a:off x="304800" y="1120376"/>
            <a:ext cx="8572500" cy="4976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300"/>
              </a:spcBef>
              <a:spcAft>
                <a:spcPts val="0"/>
              </a:spcAft>
              <a:buClr>
                <a:schemeClr val="dk1"/>
              </a:buClr>
              <a:buSzPts val="1100"/>
              <a:buFont typeface="Arial"/>
              <a:buNone/>
            </a:pPr>
            <a:r>
              <a:rPr lang="en-US" sz="1300" b="0" i="1" u="none" strike="noStrike" cap="none">
                <a:solidFill>
                  <a:srgbClr val="3F3F39"/>
                </a:solidFill>
                <a:latin typeface="Lucida Sans"/>
                <a:ea typeface="Lucida Sans"/>
                <a:cs typeface="Lucida Sans"/>
                <a:sym typeface="Lucida Sans"/>
              </a:rPr>
              <a:t>Excerpt from: </a:t>
            </a:r>
            <a:r>
              <a:rPr lang="en-US" sz="1300" b="1" i="0" u="none" strike="noStrike" cap="none">
                <a:solidFill>
                  <a:srgbClr val="3F3F39"/>
                </a:solidFill>
                <a:latin typeface="Lucida Sans"/>
                <a:ea typeface="Lucida Sans"/>
                <a:cs typeface="Lucida Sans"/>
                <a:sym typeface="Lucida Sans"/>
              </a:rPr>
              <a:t>Students Vote: Students share their views on gun laws (Newsela 1040 Lexile)</a:t>
            </a:r>
            <a:endParaRPr sz="1300" b="1" i="0" u="none" strike="noStrike" cap="none">
              <a:solidFill>
                <a:srgbClr val="3F3F39"/>
              </a:solidFill>
              <a:latin typeface="Lucida Sans"/>
              <a:ea typeface="Lucida Sans"/>
              <a:cs typeface="Lucida Sans"/>
              <a:sym typeface="Lucida Sans"/>
            </a:endParaRPr>
          </a:p>
          <a:p>
            <a:pPr marL="0" marR="0" lvl="0" indent="0" algn="l" rtl="0">
              <a:lnSpc>
                <a:spcPct val="115000"/>
              </a:lnSpc>
              <a:spcBef>
                <a:spcPts val="300"/>
              </a:spcBef>
              <a:spcAft>
                <a:spcPts val="0"/>
              </a:spcAft>
              <a:buClr>
                <a:srgbClr val="595959"/>
              </a:buClr>
              <a:buSzPts val="2200"/>
              <a:buFont typeface="Arial"/>
              <a:buNone/>
            </a:pPr>
            <a:endParaRPr sz="1300" b="1" i="0" u="none" strike="noStrike" cap="none">
              <a:solidFill>
                <a:srgbClr val="3F3F39"/>
              </a:solidFill>
              <a:latin typeface="Lucida Sans"/>
              <a:ea typeface="Lucida Sans"/>
              <a:cs typeface="Lucida Sans"/>
              <a:sym typeface="Lucida Sans"/>
            </a:endParaRPr>
          </a:p>
          <a:p>
            <a:pPr marL="0" marR="0" lvl="0" indent="0" algn="l" rtl="0">
              <a:lnSpc>
                <a:spcPct val="115000"/>
              </a:lnSpc>
              <a:spcBef>
                <a:spcPts val="300"/>
              </a:spcBef>
              <a:spcAft>
                <a:spcPts val="0"/>
              </a:spcAft>
              <a:buClr>
                <a:schemeClr val="dk1"/>
              </a:buClr>
              <a:buSzPts val="1100"/>
              <a:buFont typeface="Arial"/>
              <a:buNone/>
            </a:pPr>
            <a:r>
              <a:rPr lang="en-US" sz="1300" b="1" i="0" u="none" strike="noStrike" cap="none">
                <a:solidFill>
                  <a:srgbClr val="3F3F39"/>
                </a:solidFill>
                <a:latin typeface="Lucida Sans"/>
                <a:ea typeface="Lucida Sans"/>
                <a:cs typeface="Lucida Sans"/>
                <a:sym typeface="Lucida Sans"/>
              </a:rPr>
              <a:t>Many Students Still Figuring Out How They Feel</a:t>
            </a:r>
            <a:endParaRPr sz="1300" b="1" i="0" u="none" strike="noStrike" cap="none">
              <a:solidFill>
                <a:srgbClr val="3F3F39"/>
              </a:solidFill>
              <a:latin typeface="Lucida Sans"/>
              <a:ea typeface="Lucida Sans"/>
              <a:cs typeface="Lucida Sans"/>
              <a:sym typeface="Lucida Sans"/>
            </a:endParaRPr>
          </a:p>
          <a:p>
            <a:pPr marL="0" marR="0" lvl="0" indent="0" algn="l" rtl="0">
              <a:lnSpc>
                <a:spcPct val="115000"/>
              </a:lnSpc>
              <a:spcBef>
                <a:spcPts val="300"/>
              </a:spcBef>
              <a:spcAft>
                <a:spcPts val="0"/>
              </a:spcAft>
              <a:buClr>
                <a:schemeClr val="dk1"/>
              </a:buClr>
              <a:buSzPts val="1100"/>
              <a:buFont typeface="Arial"/>
              <a:buNone/>
            </a:pPr>
            <a:r>
              <a:rPr lang="en-US" sz="1300" b="0" i="0" u="none" strike="noStrike" cap="none">
                <a:solidFill>
                  <a:srgbClr val="3F3F39"/>
                </a:solidFill>
                <a:highlight>
                  <a:srgbClr val="FFFF00"/>
                </a:highlight>
                <a:latin typeface="Lucida Sans"/>
                <a:ea typeface="Lucida Sans"/>
                <a:cs typeface="Lucida Sans"/>
                <a:sym typeface="Lucida Sans"/>
              </a:rPr>
              <a:t>“Kids are in analysis, figuring-out-how-I-feel mode right now, not so much in I've-drawn-a-final-conclusion mode,” said Alysia Sharief. </a:t>
            </a:r>
            <a:r>
              <a:rPr lang="en-US" sz="1300" b="0" i="0" u="none" strike="noStrike" cap="none">
                <a:solidFill>
                  <a:srgbClr val="3F3F39"/>
                </a:solidFill>
                <a:latin typeface="Lucida Sans"/>
                <a:ea typeface="Lucida Sans"/>
                <a:cs typeface="Lucida Sans"/>
                <a:sym typeface="Lucida Sans"/>
              </a:rPr>
              <a:t>She teaches 10th grade at Watsonville High in Watsonville, California.</a:t>
            </a:r>
            <a:endParaRPr sz="1300" b="0" i="0" u="none" strike="noStrike" cap="none">
              <a:solidFill>
                <a:srgbClr val="3F3F39"/>
              </a:solidFill>
              <a:latin typeface="Lucida Sans"/>
              <a:ea typeface="Lucida Sans"/>
              <a:cs typeface="Lucida Sans"/>
              <a:sym typeface="Lucida Sans"/>
            </a:endParaRPr>
          </a:p>
          <a:p>
            <a:pPr marL="0" marR="0" lvl="0" indent="0" algn="l" rtl="0">
              <a:lnSpc>
                <a:spcPct val="115000"/>
              </a:lnSpc>
              <a:spcBef>
                <a:spcPts val="300"/>
              </a:spcBef>
              <a:spcAft>
                <a:spcPts val="0"/>
              </a:spcAft>
              <a:buClr>
                <a:srgbClr val="595959"/>
              </a:buClr>
              <a:buSzPts val="2200"/>
              <a:buFont typeface="Arial"/>
              <a:buNone/>
            </a:pPr>
            <a:endParaRPr sz="1300" b="0" i="0" u="none" strike="noStrike" cap="none">
              <a:solidFill>
                <a:srgbClr val="3F3F39"/>
              </a:solidFill>
              <a:latin typeface="Lucida Sans"/>
              <a:ea typeface="Lucida Sans"/>
              <a:cs typeface="Lucida Sans"/>
              <a:sym typeface="Lucida Sans"/>
            </a:endParaRPr>
          </a:p>
          <a:p>
            <a:pPr marL="0" marR="0" lvl="0" indent="0" algn="l" rtl="0">
              <a:lnSpc>
                <a:spcPct val="115000"/>
              </a:lnSpc>
              <a:spcBef>
                <a:spcPts val="300"/>
              </a:spcBef>
              <a:spcAft>
                <a:spcPts val="0"/>
              </a:spcAft>
              <a:buClr>
                <a:schemeClr val="dk1"/>
              </a:buClr>
              <a:buSzPts val="1100"/>
              <a:buFont typeface="Arial"/>
              <a:buNone/>
            </a:pPr>
            <a:r>
              <a:rPr lang="en-US" sz="1300" b="0" i="0" u="none" strike="noStrike" cap="none">
                <a:solidFill>
                  <a:srgbClr val="3F3F39"/>
                </a:solidFill>
                <a:latin typeface="Lucida Sans"/>
                <a:ea typeface="Lucida Sans"/>
                <a:cs typeface="Lucida Sans"/>
                <a:sym typeface="Lucida Sans"/>
              </a:rPr>
              <a:t>Newsela organized the “Students Vote” poll on gun control and school safety to measure students’ current views on gun law proposals. </a:t>
            </a:r>
            <a:r>
              <a:rPr lang="en-US" sz="1300" b="0" i="0" u="none" strike="noStrike" cap="none">
                <a:solidFill>
                  <a:srgbClr val="3F3F39"/>
                </a:solidFill>
                <a:highlight>
                  <a:srgbClr val="00FFFF"/>
                </a:highlight>
                <a:latin typeface="Lucida Sans"/>
                <a:ea typeface="Lucida Sans"/>
                <a:cs typeface="Lucida Sans"/>
                <a:sym typeface="Lucida Sans"/>
              </a:rPr>
              <a:t>These views may shape decisions to participate in a protest or contact an elected official. </a:t>
            </a:r>
            <a:r>
              <a:rPr lang="en-US" sz="1300" b="0" i="0" u="none" strike="noStrike" cap="none">
                <a:solidFill>
                  <a:srgbClr val="3F3F39"/>
                </a:solidFill>
                <a:latin typeface="Lucida Sans"/>
                <a:ea typeface="Lucida Sans"/>
                <a:cs typeface="Lucida Sans"/>
                <a:sym typeface="Lucida Sans"/>
              </a:rPr>
              <a:t>For some students approaching voting age, the views might reflect how they will vote in elections.</a:t>
            </a:r>
            <a:endParaRPr sz="1300" b="0" i="0" u="none" strike="noStrike" cap="none">
              <a:solidFill>
                <a:srgbClr val="3F3F39"/>
              </a:solidFill>
              <a:latin typeface="Lucida Sans"/>
              <a:ea typeface="Lucida Sans"/>
              <a:cs typeface="Lucida Sans"/>
              <a:sym typeface="Lucida Sans"/>
            </a:endParaRPr>
          </a:p>
          <a:p>
            <a:pPr marL="0" marR="0" lvl="0" indent="0" algn="l" rtl="0">
              <a:lnSpc>
                <a:spcPct val="115000"/>
              </a:lnSpc>
              <a:spcBef>
                <a:spcPts val="300"/>
              </a:spcBef>
              <a:spcAft>
                <a:spcPts val="0"/>
              </a:spcAft>
              <a:buClr>
                <a:schemeClr val="dk1"/>
              </a:buClr>
              <a:buSzPts val="1100"/>
              <a:buFont typeface="Arial"/>
              <a:buNone/>
            </a:pPr>
            <a:r>
              <a:rPr lang="en-US" sz="1300" b="0" i="0" u="none" strike="noStrike" cap="none">
                <a:solidFill>
                  <a:srgbClr val="3F3F39"/>
                </a:solidFill>
                <a:latin typeface="Lucida Sans"/>
                <a:ea typeface="Lucida Sans"/>
                <a:cs typeface="Lucida Sans"/>
                <a:sym typeface="Lucida Sans"/>
              </a:rPr>
              <a:t>Polling was open to all high school students who use Newsela. Students in all 50 states participated, as did many students from international schools. The participants represent more than 3,000 schools.</a:t>
            </a:r>
            <a:endParaRPr sz="1300" b="0" i="0" u="none" strike="noStrike" cap="none">
              <a:solidFill>
                <a:srgbClr val="3F3F39"/>
              </a:solidFill>
              <a:latin typeface="Lucida Sans"/>
              <a:ea typeface="Lucida Sans"/>
              <a:cs typeface="Lucida Sans"/>
              <a:sym typeface="Lucida Sans"/>
            </a:endParaRPr>
          </a:p>
          <a:p>
            <a:pPr marL="0" marR="0" lvl="0" indent="0" algn="l" rtl="0">
              <a:lnSpc>
                <a:spcPct val="115000"/>
              </a:lnSpc>
              <a:spcBef>
                <a:spcPts val="300"/>
              </a:spcBef>
              <a:spcAft>
                <a:spcPts val="0"/>
              </a:spcAft>
              <a:buClr>
                <a:schemeClr val="dk1"/>
              </a:buClr>
              <a:buSzPts val="1100"/>
              <a:buFont typeface="Arial"/>
              <a:buNone/>
            </a:pPr>
            <a:r>
              <a:rPr lang="en-US" sz="1300" b="1" i="0" u="none" strike="noStrike" cap="none">
                <a:solidFill>
                  <a:srgbClr val="3F3F39"/>
                </a:solidFill>
                <a:latin typeface="Lucida Sans"/>
                <a:ea typeface="Lucida Sans"/>
                <a:cs typeface="Lucida Sans"/>
                <a:sym typeface="Lucida Sans"/>
              </a:rPr>
              <a:t>Kids And Adults Agree</a:t>
            </a:r>
            <a:endParaRPr sz="1300" b="1" i="0" u="none" strike="noStrike" cap="none">
              <a:solidFill>
                <a:srgbClr val="3F3F39"/>
              </a:solidFill>
              <a:latin typeface="Lucida Sans"/>
              <a:ea typeface="Lucida Sans"/>
              <a:cs typeface="Lucida Sans"/>
              <a:sym typeface="Lucida Sans"/>
            </a:endParaRPr>
          </a:p>
          <a:p>
            <a:pPr marL="0" marR="0" lvl="0" indent="0" algn="l" rtl="0">
              <a:lnSpc>
                <a:spcPct val="115000"/>
              </a:lnSpc>
              <a:spcBef>
                <a:spcPts val="300"/>
              </a:spcBef>
              <a:spcAft>
                <a:spcPts val="0"/>
              </a:spcAft>
              <a:buClr>
                <a:schemeClr val="dk1"/>
              </a:buClr>
              <a:buSzPts val="1100"/>
              <a:buFont typeface="Arial"/>
              <a:buNone/>
            </a:pPr>
            <a:r>
              <a:rPr lang="en-US" sz="1300" b="0" i="0" u="none" strike="noStrike" cap="none">
                <a:solidFill>
                  <a:srgbClr val="3F3F39"/>
                </a:solidFill>
                <a:latin typeface="Lucida Sans"/>
                <a:ea typeface="Lucida Sans"/>
                <a:cs typeface="Lucida Sans"/>
                <a:sym typeface="Lucida Sans"/>
              </a:rPr>
              <a:t>The poll results reveal a majority of students support stricter gun control laws in the U.S. </a:t>
            </a:r>
            <a:r>
              <a:rPr lang="en-US" sz="1300" b="0" i="0" u="none" strike="noStrike" cap="none">
                <a:solidFill>
                  <a:srgbClr val="3F3F39"/>
                </a:solidFill>
                <a:highlight>
                  <a:srgbClr val="00FF00"/>
                </a:highlight>
                <a:latin typeface="Lucida Sans"/>
                <a:ea typeface="Lucida Sans"/>
                <a:cs typeface="Lucida Sans"/>
                <a:sym typeface="Lucida Sans"/>
              </a:rPr>
              <a:t>Sixty-seven percent of participating students either agreed or strongly agreed that gun laws in the U.S. should be stricter.</a:t>
            </a:r>
            <a:r>
              <a:rPr lang="en-US" sz="1300" b="0" i="0" u="none" strike="noStrike" cap="none">
                <a:solidFill>
                  <a:srgbClr val="3F3F39"/>
                </a:solidFill>
                <a:latin typeface="Lucida Sans"/>
                <a:ea typeface="Lucida Sans"/>
                <a:cs typeface="Lucida Sans"/>
                <a:sym typeface="Lucida Sans"/>
              </a:rPr>
              <a:t> Sixty-eight percent of students either agreed or strongly agreed that the minimum age to buy an assault weapon should be raised to 21. Even in rural schools, a majority of students support stricter gun control. </a:t>
            </a:r>
            <a:endParaRPr sz="1300" b="0" i="0" u="none" strike="noStrike" cap="none">
              <a:solidFill>
                <a:srgbClr val="3F3F39"/>
              </a:solidFill>
              <a:latin typeface="Lucida Sans"/>
              <a:ea typeface="Lucida Sans"/>
              <a:cs typeface="Lucida Sans"/>
              <a:sym typeface="Lucida Sans"/>
            </a:endParaRPr>
          </a:p>
          <a:p>
            <a:pPr marL="0" marR="0" lvl="0" indent="0" algn="ctr" rtl="0">
              <a:lnSpc>
                <a:spcPct val="100000"/>
              </a:lnSpc>
              <a:spcBef>
                <a:spcPts val="0"/>
              </a:spcBef>
              <a:spcAft>
                <a:spcPts val="0"/>
              </a:spcAft>
              <a:buClr>
                <a:srgbClr val="595959"/>
              </a:buClr>
              <a:buSzPts val="2200"/>
              <a:buFont typeface="Arial"/>
              <a:buNone/>
            </a:pPr>
            <a:endParaRPr sz="1200" b="0" i="0" u="none" strike="noStrike" cap="none">
              <a:solidFill>
                <a:schemeClr val="dk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dk1"/>
              </a:buClr>
              <a:buSzPts val="1100"/>
              <a:buFont typeface="Arial"/>
              <a:buNone/>
            </a:pPr>
            <a:r>
              <a:rPr lang="en-US" sz="1200" b="0" i="0" u="none" strike="noStrike" cap="none">
                <a:solidFill>
                  <a:schemeClr val="dk1"/>
                </a:solidFill>
                <a:latin typeface="Lucida Sans"/>
                <a:ea typeface="Lucida Sans"/>
                <a:cs typeface="Lucida Sans"/>
                <a:sym typeface="Lucida Sans"/>
              </a:rPr>
              <a:t>Please use the Questions tab on your control panel to respond.</a:t>
            </a:r>
            <a:endParaRPr sz="22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p:cNvPicPr preferRelativeResize="0">
            <a:picLocks noGrp="1"/>
          </p:cNvPicPr>
          <p:nvPr>
            <p:ph type="body" idx="1"/>
          </p:nvPr>
        </p:nvPicPr>
        <p:blipFill rotWithShape="1">
          <a:blip r:embed="rId3">
            <a:alphaModFix/>
          </a:blip>
          <a:srcRect/>
          <a:stretch/>
        </p:blipFill>
        <p:spPr>
          <a:xfrm>
            <a:off x="309889" y="1377276"/>
            <a:ext cx="8727900" cy="4829100"/>
          </a:xfrm>
          <a:prstGeom prst="rect">
            <a:avLst/>
          </a:prstGeom>
          <a:noFill/>
          <a:ln>
            <a:noFill/>
          </a:ln>
        </p:spPr>
      </p:pic>
      <p:sp>
        <p:nvSpPr>
          <p:cNvPr id="519" name="Shape 519"/>
          <p:cNvSpPr txBox="1"/>
          <p:nvPr/>
        </p:nvSpPr>
        <p:spPr>
          <a:xfrm>
            <a:off x="407400" y="339500"/>
            <a:ext cx="7418100" cy="61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Academic Word Finder Vocabulary Guidance for ELLs</a:t>
            </a:r>
            <a:endParaRPr sz="2400" b="0" i="0" u="none" strike="noStrike" cap="none">
              <a:solidFill>
                <a:schemeClr val="dk2"/>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Shape 524"/>
          <p:cNvPicPr preferRelativeResize="0"/>
          <p:nvPr/>
        </p:nvPicPr>
        <p:blipFill rotWithShape="1">
          <a:blip r:embed="rId3">
            <a:alphaModFix/>
          </a:blip>
          <a:srcRect/>
          <a:stretch/>
        </p:blipFill>
        <p:spPr>
          <a:xfrm>
            <a:off x="152400" y="763250"/>
            <a:ext cx="8839200" cy="49919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Shape 529"/>
          <p:cNvPicPr preferRelativeResize="0">
            <a:picLocks noGrp="1"/>
          </p:cNvPicPr>
          <p:nvPr>
            <p:ph type="body" idx="1"/>
          </p:nvPr>
        </p:nvPicPr>
        <p:blipFill rotWithShape="1">
          <a:blip r:embed="rId3">
            <a:alphaModFix/>
          </a:blip>
          <a:srcRect/>
          <a:stretch/>
        </p:blipFill>
        <p:spPr>
          <a:xfrm>
            <a:off x="1777285" y="168474"/>
            <a:ext cx="6021276" cy="6151232"/>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304800" y="274637"/>
            <a:ext cx="85725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Additional Guidance: Writing and Discussion Supports</a:t>
            </a:r>
            <a:endParaRPr sz="2800" b="0" i="0" u="none" strike="noStrike" cap="none">
              <a:solidFill>
                <a:srgbClr val="3F3F39"/>
              </a:solidFill>
              <a:latin typeface="Lucida Sans"/>
              <a:ea typeface="Lucida Sans"/>
              <a:cs typeface="Lucida Sans"/>
              <a:sym typeface="Lucida Sans"/>
            </a:endParaRPr>
          </a:p>
        </p:txBody>
      </p:sp>
      <p:pic>
        <p:nvPicPr>
          <p:cNvPr id="535" name="Shape 535"/>
          <p:cNvPicPr preferRelativeResize="0">
            <a:picLocks noGrp="1"/>
          </p:cNvPicPr>
          <p:nvPr>
            <p:ph type="body" idx="1"/>
          </p:nvPr>
        </p:nvPicPr>
        <p:blipFill rotWithShape="1">
          <a:blip r:embed="rId3">
            <a:alphaModFix/>
          </a:blip>
          <a:srcRect/>
          <a:stretch/>
        </p:blipFill>
        <p:spPr>
          <a:xfrm>
            <a:off x="951058" y="1417638"/>
            <a:ext cx="5338293" cy="2092987"/>
          </a:xfrm>
          <a:prstGeom prst="rect">
            <a:avLst/>
          </a:prstGeom>
          <a:noFill/>
          <a:ln>
            <a:noFill/>
          </a:ln>
        </p:spPr>
      </p:pic>
      <p:pic>
        <p:nvPicPr>
          <p:cNvPr id="536" name="Shape 536"/>
          <p:cNvPicPr preferRelativeResize="0"/>
          <p:nvPr/>
        </p:nvPicPr>
        <p:blipFill rotWithShape="1">
          <a:blip r:embed="rId4">
            <a:alphaModFix/>
          </a:blip>
          <a:srcRect/>
          <a:stretch/>
        </p:blipFill>
        <p:spPr>
          <a:xfrm rot="314188">
            <a:off x="4686610" y="2527185"/>
            <a:ext cx="4395654" cy="3407434"/>
          </a:xfrm>
          <a:prstGeom prst="rect">
            <a:avLst/>
          </a:prstGeom>
          <a:noFill/>
          <a:ln>
            <a:noFill/>
          </a:ln>
        </p:spPr>
      </p:pic>
      <p:pic>
        <p:nvPicPr>
          <p:cNvPr id="537" name="Shape 537"/>
          <p:cNvPicPr preferRelativeResize="0"/>
          <p:nvPr/>
        </p:nvPicPr>
        <p:blipFill rotWithShape="1">
          <a:blip r:embed="rId5">
            <a:alphaModFix/>
          </a:blip>
          <a:srcRect/>
          <a:stretch/>
        </p:blipFill>
        <p:spPr>
          <a:xfrm rot="-482527">
            <a:off x="105512" y="3203467"/>
            <a:ext cx="4642834" cy="2924336"/>
          </a:xfrm>
          <a:prstGeom prst="rect">
            <a:avLst/>
          </a:prstGeom>
          <a:noFill/>
          <a:ln>
            <a:noFill/>
          </a:ln>
        </p:spPr>
      </p:pic>
      <p:sp>
        <p:nvSpPr>
          <p:cNvPr id="538" name="Shape 538"/>
          <p:cNvSpPr txBox="1"/>
          <p:nvPr/>
        </p:nvSpPr>
        <p:spPr>
          <a:xfrm>
            <a:off x="1731450" y="4787025"/>
            <a:ext cx="85725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Lucida Sans"/>
                <a:ea typeface="Lucida Sans"/>
                <a:cs typeface="Lucida Sans"/>
                <a:sym typeface="Lucida Sans"/>
                <a:hlinkClick r:id="rId6"/>
              </a:rPr>
              <a:t>https://achievethecore.org/page/3159/ell-supports-for-writing-and-discussion</a:t>
            </a:r>
            <a:endParaRPr sz="1400" b="0" i="0" u="none" strike="noStrike" cap="none">
              <a:solidFill>
                <a:srgbClr val="109F55"/>
              </a:solidFill>
              <a:latin typeface="Lucida Sans"/>
              <a:ea typeface="Lucida Sans"/>
              <a:cs typeface="Lucida Sans"/>
              <a:sym typeface="Lucida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our Guests?</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sz="2400" b="0" i="0" u="none" strike="noStrike" cap="none">
              <a:solidFill>
                <a:srgbClr val="595959"/>
              </a:solidFill>
              <a:latin typeface="Lucida Sans"/>
              <a:ea typeface="Lucida Sans"/>
              <a:cs typeface="Lucida Sans"/>
              <a:sym typeface="Lucida Sans"/>
            </a:endParaRPr>
          </a:p>
        </p:txBody>
      </p:sp>
      <p:sp>
        <p:nvSpPr>
          <p:cNvPr id="551" name="Shape 55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552" name="Shape 552" descr="Join Core Advocates.PNG"/>
          <p:cNvPicPr preferRelativeResize="0"/>
          <p:nvPr/>
        </p:nvPicPr>
        <p:blipFill rotWithShape="1">
          <a:blip r:embed="rId3">
            <a:alphaModFix/>
          </a:blip>
          <a:srcRect/>
          <a:stretch/>
        </p:blipFill>
        <p:spPr>
          <a:xfrm>
            <a:off x="0" y="1547832"/>
            <a:ext cx="9110167" cy="4802978"/>
          </a:xfrm>
          <a:prstGeom prst="rect">
            <a:avLst/>
          </a:prstGeom>
          <a:noFill/>
          <a:ln>
            <a:noFill/>
          </a:ln>
        </p:spPr>
      </p:pic>
      <p:sp>
        <p:nvSpPr>
          <p:cNvPr id="553" name="Shape 553"/>
          <p:cNvSpPr txBox="1"/>
          <p:nvPr/>
        </p:nvSpPr>
        <p:spPr>
          <a:xfrm>
            <a:off x="2156925" y="1132250"/>
            <a:ext cx="4924800" cy="28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75757"/>
                </a:solidFill>
                <a:latin typeface="Lucida Sans"/>
                <a:ea typeface="Lucida Sans"/>
                <a:cs typeface="Lucida Sans"/>
                <a:sym typeface="Lucida Sans"/>
              </a:rPr>
              <a:t>Tell us about your efforts</a:t>
            </a:r>
            <a:endParaRPr sz="2400" b="0" i="0" u="none" strike="noStrike" cap="none">
              <a:solidFill>
                <a:srgbClr val="595959"/>
              </a:solidFill>
              <a:latin typeface="Lucida Sans"/>
              <a:ea typeface="Lucida Sans"/>
              <a:cs typeface="Lucida Sans"/>
              <a:sym typeface="Lucida Sans"/>
            </a:endParaRPr>
          </a:p>
        </p:txBody>
      </p:sp>
      <p:pic>
        <p:nvPicPr>
          <p:cNvPr id="560" name="Shape 560"/>
          <p:cNvPicPr preferRelativeResize="0"/>
          <p:nvPr/>
        </p:nvPicPr>
        <p:blipFill rotWithShape="1">
          <a:blip r:embed="rId3">
            <a:alphaModFix/>
          </a:blip>
          <a:srcRect/>
          <a:stretch/>
        </p:blipFill>
        <p:spPr>
          <a:xfrm>
            <a:off x="1762125" y="1290824"/>
            <a:ext cx="5609129" cy="4471004"/>
          </a:xfrm>
          <a:prstGeom prst="rect">
            <a:avLst/>
          </a:prstGeom>
          <a:noFill/>
          <a:ln>
            <a:noFill/>
          </a:ln>
        </p:spPr>
      </p:pic>
      <p:sp>
        <p:nvSpPr>
          <p:cNvPr id="561" name="Shape 561"/>
          <p:cNvSpPr txBox="1"/>
          <p:nvPr/>
        </p:nvSpPr>
        <p:spPr>
          <a:xfrm>
            <a:off x="336675" y="6010675"/>
            <a:ext cx="7965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2400" b="0" i="0" u="sng" strike="noStrike" cap="none">
                <a:solidFill>
                  <a:schemeClr val="hlink"/>
                </a:solidFill>
                <a:latin typeface="Lucida Sans"/>
                <a:ea typeface="Lucida Sans"/>
                <a:cs typeface="Lucida Sans"/>
                <a:sym typeface="Lucida Sans"/>
                <a:hlinkClick r:id="rId4"/>
              </a:rPr>
              <a:t>www.achievethecore.org/educators-taking-action</a:t>
            </a:r>
            <a:r>
              <a:rPr lang="en-US" sz="2400" b="0" i="0" u="none" strike="noStrike" cap="none">
                <a:solidFill>
                  <a:srgbClr val="666666"/>
                </a:solidFill>
                <a:latin typeface="Lucida Sans"/>
                <a:ea typeface="Lucida Sans"/>
                <a:cs typeface="Lucida Sans"/>
                <a:sym typeface="Lucida Sans"/>
              </a:rPr>
              <a:t> </a:t>
            </a:r>
            <a:endParaRPr sz="2400" b="0" i="0" u="none" strike="noStrike" cap="none">
              <a:solidFill>
                <a:srgbClr val="666666"/>
              </a:solidFill>
              <a:latin typeface="Lucida Sans"/>
              <a:ea typeface="Lucida Sans"/>
              <a:cs typeface="Lucida Sans"/>
              <a:sym typeface="Lucida Sans"/>
            </a:endParaRP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join us again next month!</a:t>
            </a:r>
            <a:endParaRPr sz="2400" b="0" i="0" u="none" strike="noStrike" cap="none">
              <a:solidFill>
                <a:srgbClr val="595959"/>
              </a:solidFill>
              <a:latin typeface="Lucida Sans"/>
              <a:ea typeface="Lucida Sans"/>
              <a:cs typeface="Lucida Sans"/>
              <a:sym typeface="Lucida Sans"/>
            </a:endParaRPr>
          </a:p>
        </p:txBody>
      </p:sp>
      <p:sp>
        <p:nvSpPr>
          <p:cNvPr id="568" name="Shape 568"/>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Next month’s webinar: </a:t>
            </a:r>
            <a:r>
              <a:rPr lang="en-US" sz="2400" b="1" i="0" u="none" strike="noStrike" cap="none">
                <a:solidFill>
                  <a:schemeClr val="dk1"/>
                </a:solidFill>
                <a:latin typeface="Lucida Sans"/>
                <a:ea typeface="Lucida Sans"/>
                <a:cs typeface="Lucida Sans"/>
                <a:sym typeface="Lucida Sans"/>
              </a:rPr>
              <a:t>Assessing Literacy: A Model for using Achieve the Core’s ELA mini-Assessments</a:t>
            </a:r>
            <a:endParaRPr sz="24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Wednesday, May 2,  7:00 - 8:00 p.m. ET</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Register Here: </a:t>
            </a:r>
            <a:r>
              <a:rPr lang="en-US" sz="2200" b="0" i="0" u="none" strike="noStrike" cap="none">
                <a:solidFill>
                  <a:srgbClr val="3F3F39"/>
                </a:solidFill>
                <a:latin typeface="Lucida Sans"/>
                <a:ea typeface="Lucida Sans"/>
                <a:cs typeface="Lucida Sans"/>
                <a:sym typeface="Lucida Sans"/>
              </a:rPr>
              <a:t> </a:t>
            </a:r>
            <a:r>
              <a:rPr lang="en-US" sz="2200" b="0" i="0" u="sng" strike="noStrike" cap="none">
                <a:solidFill>
                  <a:schemeClr val="hlink"/>
                </a:solidFill>
                <a:highlight>
                  <a:srgbClr val="FFFFFF"/>
                </a:highlight>
                <a:latin typeface="Lucida Sans"/>
                <a:ea typeface="Lucida Sans"/>
                <a:cs typeface="Lucida Sans"/>
                <a:sym typeface="Lucida Sans"/>
                <a:hlinkClick r:id="rId3"/>
              </a:rPr>
              <a:t>https://attendee.gotowebinar.com/register/7016175395099830275</a:t>
            </a:r>
            <a:endParaRPr sz="22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216565" y="2829675"/>
            <a:ext cx="8620500" cy="868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more about us!</a:t>
            </a:r>
            <a:endParaRPr sz="2400" b="0" i="0" u="none" strike="noStrike" cap="none">
              <a:solidFill>
                <a:srgbClr val="595959"/>
              </a:solidFill>
              <a:latin typeface="Lucida Sans"/>
              <a:ea typeface="Lucida Sans"/>
              <a:cs typeface="Lucida Sans"/>
              <a:sym typeface="Lucida Sans"/>
            </a:endParaRPr>
          </a:p>
        </p:txBody>
      </p:sp>
      <p:sp>
        <p:nvSpPr>
          <p:cNvPr id="211" name="Shape 21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Contact Jennie Beltramini </a:t>
            </a:r>
            <a:r>
              <a:rPr lang="en-US" sz="1800" b="0" i="0" u="none" strike="noStrike" cap="none">
                <a:solidFill>
                  <a:srgbClr val="3F3F39"/>
                </a:solidFill>
                <a:latin typeface="Lucida Sans"/>
                <a:ea typeface="Lucida Sans"/>
                <a:cs typeface="Lucida Sans"/>
                <a:sym typeface="Lucida Sans"/>
              </a:rPr>
              <a:t>(</a:t>
            </a:r>
            <a:r>
              <a:rPr lang="en-US" sz="1800" b="0" i="0" u="sng" strike="noStrike" cap="none">
                <a:solidFill>
                  <a:schemeClr val="hlink"/>
                </a:solidFill>
                <a:latin typeface="Lucida Sans"/>
                <a:ea typeface="Lucida Sans"/>
                <a:cs typeface="Lucida Sans"/>
                <a:sym typeface="Lucida Sans"/>
                <a:hlinkClick r:id="rId3"/>
              </a:rPr>
              <a:t>jbeltramini@studentsachieve.net</a:t>
            </a:r>
            <a:r>
              <a:rPr lang="en-US" sz="1800" b="0" i="0" u="none" strike="noStrike" cap="none">
                <a:solidFill>
                  <a:srgbClr val="3F3F39"/>
                </a:solidFill>
                <a:latin typeface="Lucida Sans"/>
                <a:ea typeface="Lucida Sans"/>
                <a:cs typeface="Lucida Sans"/>
                <a:sym typeface="Lucida Sans"/>
              </a:rPr>
              <a:t> ) </a:t>
            </a:r>
            <a:r>
              <a:rPr lang="en-US" sz="2400" b="0" i="0" u="none" strike="noStrike" cap="none">
                <a:solidFill>
                  <a:srgbClr val="3F3F39"/>
                </a:solidFill>
                <a:latin typeface="Lucida Sans"/>
                <a:ea typeface="Lucida Sans"/>
                <a:cs typeface="Lucida Sans"/>
                <a:sym typeface="Lucida Sans"/>
              </a:rPr>
              <a:t>or Joanie Funderburk </a:t>
            </a:r>
            <a:r>
              <a:rPr lang="en-US" sz="1800" b="0" i="0" u="none" strike="noStrike" cap="none">
                <a:solidFill>
                  <a:srgbClr val="3F3F39"/>
                </a:solidFill>
                <a:latin typeface="Lucida Sans"/>
                <a:ea typeface="Lucida Sans"/>
                <a:cs typeface="Lucida Sans"/>
                <a:sym typeface="Lucida Sans"/>
              </a:rPr>
              <a:t>(</a:t>
            </a:r>
            <a:r>
              <a:rPr lang="en-US" sz="1800" b="0" i="0" u="sng" strike="noStrike" cap="none">
                <a:solidFill>
                  <a:schemeClr val="hlink"/>
                </a:solidFill>
                <a:latin typeface="Lucida Sans"/>
                <a:ea typeface="Lucida Sans"/>
                <a:cs typeface="Lucida Sans"/>
                <a:sym typeface="Lucida Sans"/>
                <a:hlinkClick r:id="rId4"/>
              </a:rPr>
              <a:t>jfunderburk@studentsachieve.net</a:t>
            </a:r>
            <a:r>
              <a:rPr lang="en-US" sz="1800" b="0" i="0" u="none" strike="noStrike" cap="none">
                <a:solidFill>
                  <a:srgbClr val="3F3F39"/>
                </a:solidFill>
                <a:latin typeface="Lucida Sans"/>
                <a:ea typeface="Lucida Sans"/>
                <a:cs typeface="Lucida Sans"/>
                <a:sym typeface="Lucida Sans"/>
              </a:rPr>
              <a:t>)</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Complete this survey to join our database (and mailing lists): </a:t>
            </a:r>
            <a:r>
              <a:rPr lang="en-US" sz="1800" b="0" i="0" u="sng" strike="noStrike" cap="none">
                <a:solidFill>
                  <a:schemeClr val="hlink"/>
                </a:solidFill>
                <a:latin typeface="Lucida Sans"/>
                <a:ea typeface="Lucida Sans"/>
                <a:cs typeface="Lucida Sans"/>
                <a:sym typeface="Lucida Sans"/>
                <a:hlinkClick r:id="rId5"/>
              </a:rPr>
              <a:t>www.achievethecore.org/ca-signup</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Visit our website: </a:t>
            </a:r>
            <a:r>
              <a:rPr lang="en-US" sz="1800" b="0" i="0" u="sng" strike="noStrike" cap="none">
                <a:solidFill>
                  <a:schemeClr val="hlink"/>
                </a:solidFill>
                <a:latin typeface="Lucida Sans"/>
                <a:ea typeface="Lucida Sans"/>
                <a:cs typeface="Lucida Sans"/>
                <a:sym typeface="Lucida Sans"/>
                <a:hlinkClick r:id="rId6"/>
              </a:rPr>
              <a:t>www.achievethecore.org</a:t>
            </a:r>
            <a:endParaRPr sz="2200" b="0" i="0" u="none" strike="noStrike" cap="none">
              <a:solidFill>
                <a:srgbClr val="59595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212" name="Shape 212" descr="ATC Header.PNG"/>
          <p:cNvPicPr preferRelativeResize="0"/>
          <p:nvPr/>
        </p:nvPicPr>
        <p:blipFill rotWithShape="1">
          <a:blip r:embed="rId7">
            <a:alphaModFix/>
          </a:blip>
          <a:srcRect/>
          <a:stretch/>
        </p:blipFill>
        <p:spPr>
          <a:xfrm>
            <a:off x="70125" y="3901267"/>
            <a:ext cx="9141028" cy="260220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Tweet with us!</a:t>
            </a:r>
            <a:endParaRPr sz="2400" b="0" i="0" u="none" strike="noStrike" cap="none">
              <a:solidFill>
                <a:srgbClr val="595959"/>
              </a:solidFill>
              <a:latin typeface="Lucida Sans"/>
              <a:ea typeface="Lucida Sans"/>
              <a:cs typeface="Lucida Sans"/>
              <a:sym typeface="Lucida Sans"/>
            </a:endParaRPr>
          </a:p>
        </p:txBody>
      </p:sp>
      <p:sp>
        <p:nvSpPr>
          <p:cNvPr id="218" name="Shape 2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Please feel free to tweet during and after the webinar using #coreadvocates</a:t>
            </a:r>
            <a:endParaRPr sz="2200" b="0" i="0" u="none" strike="noStrike" cap="none">
              <a:solidFill>
                <a:srgbClr val="59595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@achievethecore</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@JoanieFun, @salberti, @JennieBeltro, @MrsWebb1221</a:t>
            </a:r>
            <a:endParaRPr sz="2200" b="0" i="0" u="none" strike="noStrike" cap="none">
              <a:solidFill>
                <a:srgbClr val="595959"/>
              </a:solidFill>
              <a:latin typeface="Lucida Sans"/>
              <a:ea typeface="Lucida Sans"/>
              <a:cs typeface="Lucida Sans"/>
              <a:sym typeface="Lucida Sans"/>
            </a:endParaRPr>
          </a:p>
        </p:txBody>
      </p:sp>
      <p:pic>
        <p:nvPicPr>
          <p:cNvPr id="219" name="Shape 219"/>
          <p:cNvPicPr preferRelativeResize="0"/>
          <p:nvPr/>
        </p:nvPicPr>
        <p:blipFill rotWithShape="1">
          <a:blip r:embed="rId3">
            <a:alphaModFix/>
          </a:blip>
          <a:srcRect/>
          <a:stretch/>
        </p:blipFill>
        <p:spPr>
          <a:xfrm>
            <a:off x="6511235" y="4229100"/>
            <a:ext cx="2624338" cy="1888891"/>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us!</a:t>
            </a:r>
            <a:endParaRPr sz="2400" b="0" i="0" u="none" strike="noStrike" cap="none">
              <a:solidFill>
                <a:srgbClr val="595959"/>
              </a:solidFill>
              <a:latin typeface="Lucida Sans"/>
              <a:ea typeface="Lucida Sans"/>
              <a:cs typeface="Lucida Sans"/>
              <a:sym typeface="Lucida Sans"/>
            </a:endParaRPr>
          </a:p>
        </p:txBody>
      </p:sp>
      <p:sp>
        <p:nvSpPr>
          <p:cNvPr id="226" name="Shape 226"/>
          <p:cNvSpPr txBox="1">
            <a:spLocks noGrp="1"/>
          </p:cNvSpPr>
          <p:nvPr>
            <p:ph type="body" idx="1"/>
          </p:nvPr>
        </p:nvSpPr>
        <p:spPr>
          <a:xfrm>
            <a:off x="457200" y="1600200"/>
            <a:ext cx="46044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600"/>
              <a:buFont typeface="Arial"/>
              <a:buNone/>
            </a:pPr>
            <a:r>
              <a:rPr lang="en-US" sz="2400" b="0" i="0" u="none" strike="noStrike" cap="none">
                <a:solidFill>
                  <a:srgbClr val="3F3F39"/>
                </a:solidFill>
                <a:latin typeface="Lucida Sans"/>
                <a:ea typeface="Lucida Sans"/>
                <a:cs typeface="Lucida Sans"/>
                <a:sym typeface="Lucida Sans"/>
              </a:rPr>
              <a:t>During the webinar</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Accessing Documents</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Questions option</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Polling</a:t>
            </a:r>
            <a:endParaRPr sz="22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600"/>
              </a:spcBef>
              <a:spcAft>
                <a:spcPts val="0"/>
              </a:spcAft>
              <a:buClr>
                <a:schemeClr val="dk1"/>
              </a:buClr>
              <a:buSzPts val="600"/>
              <a:buFont typeface="Arial"/>
              <a:buNone/>
            </a:pPr>
            <a:r>
              <a:rPr lang="en-US" sz="2400" b="0" i="0" u="none" strike="noStrike" cap="none">
                <a:solidFill>
                  <a:srgbClr val="3F3F39"/>
                </a:solidFill>
                <a:latin typeface="Lucida Sans"/>
                <a:ea typeface="Lucida Sans"/>
                <a:cs typeface="Lucida Sans"/>
                <a:sym typeface="Lucida Sans"/>
              </a:rPr>
              <a:t>After the webinar</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Survey</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Access to recorded webinar</a:t>
            </a:r>
            <a:endParaRPr sz="2200" b="0" i="0" u="none" strike="noStrike" cap="none">
              <a:solidFill>
                <a:srgbClr val="595959"/>
              </a:solidFill>
              <a:latin typeface="Lucida Sans"/>
              <a:ea typeface="Lucida Sans"/>
              <a:cs typeface="Lucida Sans"/>
              <a:sym typeface="Lucida Sans"/>
            </a:endParaRPr>
          </a:p>
          <a:p>
            <a:pPr marL="800100" marR="0" lvl="0" indent="-38100" algn="l" rtl="0">
              <a:lnSpc>
                <a:spcPct val="100000"/>
              </a:lnSpc>
              <a:spcBef>
                <a:spcPts val="0"/>
              </a:spcBef>
              <a:spcAft>
                <a:spcPts val="0"/>
              </a:spcAft>
              <a:buClr>
                <a:schemeClr val="dk1"/>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227" name="Shape 227"/>
          <p:cNvPicPr preferRelativeResize="0"/>
          <p:nvPr/>
        </p:nvPicPr>
        <p:blipFill rotWithShape="1">
          <a:blip r:embed="rId3">
            <a:alphaModFix/>
          </a:blip>
          <a:srcRect/>
          <a:stretch/>
        </p:blipFill>
        <p:spPr>
          <a:xfrm>
            <a:off x="4877275" y="1662100"/>
            <a:ext cx="3520724" cy="3528854"/>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webinar</a:t>
            </a:r>
            <a:endParaRPr sz="2400" b="0" i="0" u="none" strike="noStrike" cap="none">
              <a:solidFill>
                <a:srgbClr val="595959"/>
              </a:solidFill>
              <a:latin typeface="Lucida Sans"/>
              <a:ea typeface="Lucida Sans"/>
              <a:cs typeface="Lucida Sans"/>
              <a:sym typeface="Lucida Sans"/>
            </a:endParaRPr>
          </a:p>
        </p:txBody>
      </p:sp>
      <p:sp>
        <p:nvSpPr>
          <p:cNvPr id="234" name="Shape 23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sz="2200" b="0" i="0" u="none" strike="noStrike" cap="none">
                <a:solidFill>
                  <a:srgbClr val="595959"/>
                </a:solidFill>
                <a:latin typeface="Lucida Sans"/>
                <a:ea typeface="Lucida Sans"/>
                <a:cs typeface="Lucida Sans"/>
                <a:sym typeface="Lucida Sans"/>
              </a:rPr>
              <a:t>Learn about Student Achievement Partners’ recent work to adapt resources for instruction with English Language Learners (ELLs)</a:t>
            </a:r>
            <a:endParaRPr sz="22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a:p>
            <a:pPr marL="685800" marR="0" lvl="0" indent="-342900" algn="l" rtl="0">
              <a:lnSpc>
                <a:spcPct val="115000"/>
              </a:lnSpc>
              <a:spcBef>
                <a:spcPts val="0"/>
              </a:spcBef>
              <a:spcAft>
                <a:spcPts val="0"/>
              </a:spcAft>
              <a:buClr>
                <a:srgbClr val="575757"/>
              </a:buClr>
              <a:buSzPts val="2200"/>
              <a:buFont typeface="Noto Sans Symbols"/>
              <a:buChar char="✓"/>
            </a:pPr>
            <a:r>
              <a:rPr lang="en-US" sz="2200" b="0" i="0" u="none" strike="noStrike" cap="none">
                <a:solidFill>
                  <a:srgbClr val="595959"/>
                </a:solidFill>
                <a:latin typeface="Lucida Sans"/>
                <a:ea typeface="Lucida Sans"/>
                <a:cs typeface="Lucida Sans"/>
                <a:sym typeface="Lucida Sans"/>
              </a:rPr>
              <a:t>Engage with some specific ideas for ELL instruction in literacy and math</a:t>
            </a:r>
            <a:endParaRPr sz="22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a:p>
            <a:pPr marL="685800" marR="0" lvl="0" indent="-342900" algn="l" rtl="0">
              <a:lnSpc>
                <a:spcPct val="115000"/>
              </a:lnSpc>
              <a:spcBef>
                <a:spcPts val="0"/>
              </a:spcBef>
              <a:spcAft>
                <a:spcPts val="0"/>
              </a:spcAft>
              <a:buClr>
                <a:srgbClr val="575757"/>
              </a:buClr>
              <a:buSzPts val="2200"/>
              <a:buFont typeface="Noto Sans Symbols"/>
              <a:buChar char="✓"/>
            </a:pPr>
            <a:r>
              <a:rPr lang="en-US" sz="2200" b="0" i="0" u="none" strike="noStrike" cap="none">
                <a:solidFill>
                  <a:srgbClr val="595959"/>
                </a:solidFill>
                <a:latin typeface="Lucida Sans"/>
                <a:ea typeface="Lucida Sans"/>
                <a:cs typeface="Lucida Sans"/>
                <a:sym typeface="Lucida Sans"/>
              </a:rPr>
              <a:t>Learn about other resources available to support ELLs in college- and career-ready instruction</a:t>
            </a:r>
            <a:endParaRPr sz="22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Why was this work needed?</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1694</Words>
  <Application>Microsoft Office PowerPoint</Application>
  <PresentationFormat>On-screen Show (4:3)</PresentationFormat>
  <Paragraphs>251</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Allerta</vt:lpstr>
      <vt:lpstr>Noto Sans Symbols</vt:lpstr>
      <vt:lpstr>Calibri</vt:lpstr>
      <vt:lpstr>Times New Roman</vt:lpstr>
      <vt:lpstr>Lucida Sans</vt:lpstr>
      <vt:lpstr>July Webinar New Year's Resolution</vt:lpstr>
      <vt:lpstr>Supporting English Language Learners with College- and Career-Ready Content </vt:lpstr>
      <vt:lpstr>Introductions</vt:lpstr>
      <vt:lpstr>PowerPoint Presentation</vt:lpstr>
      <vt:lpstr>Who are Core Advocates?</vt:lpstr>
      <vt:lpstr>Learn more about us!</vt:lpstr>
      <vt:lpstr>Tweet with us!</vt:lpstr>
      <vt:lpstr>Engage with us!</vt:lpstr>
      <vt:lpstr>Goals of the webinar</vt:lpstr>
      <vt:lpstr>Section 1: Why was this work needed?</vt:lpstr>
      <vt:lpstr>College- and career-ready instruction is for ALL students.  But that doesn’t mean students don’t need different supports.</vt:lpstr>
      <vt:lpstr>What do the Shifts mean for ELLs?</vt:lpstr>
      <vt:lpstr>What do the Shifts mean for ELLs?</vt:lpstr>
      <vt:lpstr>Poll:  What has been your biggest hurdle to supporting your English Language Learners? </vt:lpstr>
      <vt:lpstr>How we built our knowledge </vt:lpstr>
      <vt:lpstr>Outcomes of Our Work</vt:lpstr>
      <vt:lpstr>Goals</vt:lpstr>
      <vt:lpstr>Updated Tools and Resources</vt:lpstr>
      <vt:lpstr>Our Adaptation Model -- Example</vt:lpstr>
      <vt:lpstr>Section 2: Exploring some of the new adaptations </vt:lpstr>
      <vt:lpstr>Fluency Packets</vt:lpstr>
      <vt:lpstr>PowerPoint Presentation</vt:lpstr>
      <vt:lpstr>PowerPoint Presentation</vt:lpstr>
      <vt:lpstr>Read Aloud Project </vt:lpstr>
      <vt:lpstr>Read Aloud Project Adaptations</vt:lpstr>
      <vt:lpstr>Read Aloud Project Adaptations</vt:lpstr>
      <vt:lpstr>Read Aloud Project Adaptations</vt:lpstr>
      <vt:lpstr>Poll:  Which one of these adaptations do you think you could add to your literacy instruction tomorrow? </vt:lpstr>
      <vt:lpstr>Math Tasks</vt:lpstr>
      <vt:lpstr>PowerPoint Presentation</vt:lpstr>
      <vt:lpstr>PowerPoint Presentation</vt:lpstr>
      <vt:lpstr>Mathematical Language Routines</vt:lpstr>
      <vt:lpstr>PowerPoint Presentation</vt:lpstr>
      <vt:lpstr>Math Mini-Assessments</vt:lpstr>
      <vt:lpstr>Adaptations to math mini-assessments</vt:lpstr>
      <vt:lpstr>PowerPoint Presentation</vt:lpstr>
      <vt:lpstr>Which question would be clearer for ELLs? Why do you think so? </vt:lpstr>
      <vt:lpstr>Section 3: What additional resources are available to support ELLs?</vt:lpstr>
      <vt:lpstr>Mathematical Instructional Routines-- Quick Reference Guide</vt:lpstr>
      <vt:lpstr>Juicy Sentence Protocol</vt:lpstr>
      <vt:lpstr>Which sentence would you choose?</vt:lpstr>
      <vt:lpstr>PowerPoint Presentation</vt:lpstr>
      <vt:lpstr>PowerPoint Presentation</vt:lpstr>
      <vt:lpstr>PowerPoint Presentation</vt:lpstr>
      <vt:lpstr>Additional Guidance: Writing and Discussion Supports</vt:lpstr>
      <vt:lpstr>Questions for our Guests?</vt:lpstr>
      <vt:lpstr>Join our network!</vt:lpstr>
      <vt:lpstr>Tell us about your efforts</vt:lpstr>
      <vt:lpstr>Please join us again next month!</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English Language Learners with College- and Career-Ready Content </dc:title>
  <cp:lastModifiedBy>Lynda Nguyen</cp:lastModifiedBy>
  <cp:revision>1</cp:revision>
  <dcterms:modified xsi:type="dcterms:W3CDTF">2018-04-05T15:00:25Z</dcterms:modified>
</cp:coreProperties>
</file>