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60" r:id="rId2"/>
    <p:sldId id="1517" r:id="rId3"/>
    <p:sldId id="484" r:id="rId4"/>
    <p:sldId id="1450" r:id="rId5"/>
    <p:sldId id="1451" r:id="rId6"/>
    <p:sldId id="1452" r:id="rId7"/>
    <p:sldId id="1454" r:id="rId8"/>
    <p:sldId id="1455" r:id="rId9"/>
    <p:sldId id="1456" r:id="rId10"/>
    <p:sldId id="1457" r:id="rId11"/>
    <p:sldId id="1458" r:id="rId12"/>
    <p:sldId id="1529" r:id="rId13"/>
    <p:sldId id="1459" r:id="rId14"/>
    <p:sldId id="1460" r:id="rId15"/>
    <p:sldId id="1453" r:id="rId16"/>
    <p:sldId id="1461" r:id="rId17"/>
    <p:sldId id="1501" r:id="rId18"/>
    <p:sldId id="1464" r:id="rId19"/>
    <p:sldId id="1465" r:id="rId20"/>
    <p:sldId id="1531" r:id="rId21"/>
    <p:sldId id="1467" r:id="rId22"/>
    <p:sldId id="1541" r:id="rId23"/>
    <p:sldId id="1475" r:id="rId24"/>
    <p:sldId id="1476" r:id="rId25"/>
    <p:sldId id="1477" r:id="rId26"/>
    <p:sldId id="1478" r:id="rId27"/>
    <p:sldId id="1479" r:id="rId28"/>
    <p:sldId id="1480" r:id="rId29"/>
    <p:sldId id="1502" r:id="rId30"/>
    <p:sldId id="1471" r:id="rId31"/>
    <p:sldId id="1482" r:id="rId32"/>
    <p:sldId id="1483" r:id="rId33"/>
    <p:sldId id="1484" r:id="rId34"/>
    <p:sldId id="1503" r:id="rId35"/>
    <p:sldId id="556" r:id="rId36"/>
    <p:sldId id="1487" r:id="rId37"/>
    <p:sldId id="1504" r:id="rId38"/>
    <p:sldId id="1505" r:id="rId39"/>
    <p:sldId id="1508" r:id="rId40"/>
    <p:sldId id="1533" r:id="rId41"/>
    <p:sldId id="1532" r:id="rId42"/>
    <p:sldId id="1534" r:id="rId43"/>
    <p:sldId id="1536" r:id="rId44"/>
    <p:sldId id="1535" r:id="rId4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orient="horz" pos="3006">
          <p15:clr>
            <a:srgbClr val="A4A3A4"/>
          </p15:clr>
        </p15:guide>
        <p15:guide id="3" orient="horz" pos="3486">
          <p15:clr>
            <a:srgbClr val="A4A3A4"/>
          </p15:clr>
        </p15:guide>
        <p15:guide id="4" pos="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filler" initials="t" lastIdx="79" clrIdx="0">
    <p:extLst>
      <p:ext uri="{19B8F6BF-5375-455C-9EA6-DF929625EA0E}">
        <p15:presenceInfo xmlns:p15="http://schemas.microsoft.com/office/powerpoint/2012/main" userId="tfiller" providerId="None"/>
      </p:ext>
    </p:extLst>
  </p:cmAuthor>
  <p:cmAuthor id="2" name="Tori Filler" initials="TF" lastIdx="3" clrIdx="1">
    <p:extLst>
      <p:ext uri="{19B8F6BF-5375-455C-9EA6-DF929625EA0E}">
        <p15:presenceInfo xmlns:p15="http://schemas.microsoft.com/office/powerpoint/2012/main" userId="Tori Filler" providerId="None"/>
      </p:ext>
    </p:extLst>
  </p:cmAuthor>
  <p:cmAuthor id="3" name="Meredith Liben" initials="ML" lastIdx="8" clrIdx="2">
    <p:extLst>
      <p:ext uri="{19B8F6BF-5375-455C-9EA6-DF929625EA0E}">
        <p15:presenceInfo xmlns:p15="http://schemas.microsoft.com/office/powerpoint/2012/main" userId="Meredith Liben" providerId="None"/>
      </p:ext>
    </p:extLst>
  </p:cmAuthor>
  <p:cmAuthor id="4" name="Carey Swanson" initials="CS" lastIdx="59" clrIdx="3">
    <p:extLst>
      <p:ext uri="{19B8F6BF-5375-455C-9EA6-DF929625EA0E}">
        <p15:presenceInfo xmlns:p15="http://schemas.microsoft.com/office/powerpoint/2012/main" userId="Carey Swanson" providerId="None"/>
      </p:ext>
    </p:extLst>
  </p:cmAuthor>
  <p:cmAuthor id="5" name="David Liben" initials="DL" lastIdx="38" clrIdx="4">
    <p:extLst>
      <p:ext uri="{19B8F6BF-5375-455C-9EA6-DF929625EA0E}">
        <p15:presenceInfo xmlns:p15="http://schemas.microsoft.com/office/powerpoint/2012/main" userId="David Liben" providerId="None"/>
      </p:ext>
    </p:extLst>
  </p:cmAuthor>
  <p:cmAuthor id="6" name="EMK" initials="E" lastIdx="29" clrIdx="5">
    <p:extLst>
      <p:ext uri="{19B8F6BF-5375-455C-9EA6-DF929625EA0E}">
        <p15:presenceInfo xmlns:p15="http://schemas.microsoft.com/office/powerpoint/2012/main" userId="EM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9"/>
    <a:srgbClr val="00B0F0"/>
    <a:srgbClr val="1EA56A"/>
    <a:srgbClr val="FDECCA"/>
    <a:srgbClr val="CBF4F9"/>
    <a:srgbClr val="2A7252"/>
    <a:srgbClr val="FDC1A6"/>
    <a:srgbClr val="2B9650"/>
    <a:srgbClr val="45464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3" autoAdjust="0"/>
    <p:restoredTop sz="74686" autoAdjust="0"/>
  </p:normalViewPr>
  <p:slideViewPr>
    <p:cSldViewPr snapToGrid="0" snapToObjects="1">
      <p:cViewPr varScale="1">
        <p:scale>
          <a:sx n="54" d="100"/>
          <a:sy n="54" d="100"/>
        </p:scale>
        <p:origin x="1896" y="60"/>
      </p:cViewPr>
      <p:guideLst>
        <p:guide orient="horz" pos="3969"/>
        <p:guide orient="horz" pos="3006"/>
        <p:guide orient="horz" pos="3486"/>
        <p:guide pos="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6F7C3-DAF2-4A8C-B865-CC5D5B03D5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F76500-B16D-4644-8DEB-A155A512A43C}">
      <dgm:prSet phldrT="[Text]"/>
      <dgm:spPr/>
      <dgm:t>
        <a:bodyPr/>
        <a:lstStyle/>
        <a:p>
          <a:r>
            <a:rPr lang="en-US" dirty="0"/>
            <a:t>Knowledge/vocabulary gained as a purpose for instruction</a:t>
          </a:r>
        </a:p>
      </dgm:t>
    </dgm:pt>
    <dgm:pt modelId="{98809D8C-2157-45CD-AAE6-5B7A347C7F0C}" type="parTrans" cxnId="{EAD10938-ADFE-4CD3-86D2-FB46A6F2923C}">
      <dgm:prSet/>
      <dgm:spPr/>
      <dgm:t>
        <a:bodyPr/>
        <a:lstStyle/>
        <a:p>
          <a:endParaRPr lang="en-US"/>
        </a:p>
      </dgm:t>
    </dgm:pt>
    <dgm:pt modelId="{74188722-FD93-4066-BDFA-E56E8088BFF4}" type="sibTrans" cxnId="{EAD10938-ADFE-4CD3-86D2-FB46A6F2923C}">
      <dgm:prSet/>
      <dgm:spPr/>
      <dgm:t>
        <a:bodyPr/>
        <a:lstStyle/>
        <a:p>
          <a:endParaRPr lang="en-US"/>
        </a:p>
      </dgm:t>
    </dgm:pt>
    <dgm:pt modelId="{307499B8-67E4-4C97-9966-81854B9CAAA5}">
      <dgm:prSet phldrT="[Text]"/>
      <dgm:spPr/>
      <dgm:t>
        <a:bodyPr/>
        <a:lstStyle/>
        <a:p>
          <a:r>
            <a:rPr lang="en-US" dirty="0"/>
            <a:t>Multiple texts/resources on a topic</a:t>
          </a:r>
        </a:p>
      </dgm:t>
    </dgm:pt>
    <dgm:pt modelId="{6C4E90A3-2856-4504-BD4B-4FFB0133A2B5}" type="parTrans" cxnId="{B08C0E60-ECD6-45E6-BFBA-842CB6AD627A}">
      <dgm:prSet/>
      <dgm:spPr/>
      <dgm:t>
        <a:bodyPr/>
        <a:lstStyle/>
        <a:p>
          <a:endParaRPr lang="en-US"/>
        </a:p>
      </dgm:t>
    </dgm:pt>
    <dgm:pt modelId="{C8CCB4F7-98B6-4D2C-9A2B-6E77EB1DE8B7}" type="sibTrans" cxnId="{B08C0E60-ECD6-45E6-BFBA-842CB6AD627A}">
      <dgm:prSet/>
      <dgm:spPr/>
      <dgm:t>
        <a:bodyPr/>
        <a:lstStyle/>
        <a:p>
          <a:endParaRPr lang="en-US"/>
        </a:p>
      </dgm:t>
    </dgm:pt>
    <dgm:pt modelId="{67E09AA7-3129-43F0-BB64-F4A283692B7B}">
      <dgm:prSet phldrT="[Text]"/>
      <dgm:spPr/>
      <dgm:t>
        <a:bodyPr/>
        <a:lstStyle/>
        <a:p>
          <a:r>
            <a:rPr lang="en-US" dirty="0"/>
            <a:t>Attention to rich academic vocabulary</a:t>
          </a:r>
        </a:p>
      </dgm:t>
    </dgm:pt>
    <dgm:pt modelId="{A2148846-FA3A-4EB6-A0C0-CA8CDB6AF610}" type="parTrans" cxnId="{1ECAAC1B-FC0A-41AE-B8A6-072A4796EA23}">
      <dgm:prSet/>
      <dgm:spPr/>
      <dgm:t>
        <a:bodyPr/>
        <a:lstStyle/>
        <a:p>
          <a:endParaRPr lang="en-US"/>
        </a:p>
      </dgm:t>
    </dgm:pt>
    <dgm:pt modelId="{CBE283F0-CCA7-4939-8D3B-5EB5C1E96976}" type="sibTrans" cxnId="{1ECAAC1B-FC0A-41AE-B8A6-072A4796EA23}">
      <dgm:prSet/>
      <dgm:spPr/>
      <dgm:t>
        <a:bodyPr/>
        <a:lstStyle/>
        <a:p>
          <a:endParaRPr lang="en-US"/>
        </a:p>
      </dgm:t>
    </dgm:pt>
    <dgm:pt modelId="{43ED0CD8-2E43-484C-9119-C1ADBDFC60E1}">
      <dgm:prSet/>
      <dgm:spPr/>
      <dgm:t>
        <a:bodyPr/>
        <a:lstStyle/>
        <a:p>
          <a:r>
            <a:rPr lang="en-US" dirty="0"/>
            <a:t>Opportunities to showcase learning</a:t>
          </a:r>
        </a:p>
      </dgm:t>
    </dgm:pt>
    <dgm:pt modelId="{BE7979AD-6DB5-480C-A171-F1C9EC24604A}" type="parTrans" cxnId="{7C109678-EACF-4B0E-8F71-86A0D2E5322E}">
      <dgm:prSet/>
      <dgm:spPr/>
      <dgm:t>
        <a:bodyPr/>
        <a:lstStyle/>
        <a:p>
          <a:endParaRPr lang="en-US"/>
        </a:p>
      </dgm:t>
    </dgm:pt>
    <dgm:pt modelId="{5D73E2C3-4190-4780-8636-FB5ABEFBB997}" type="sibTrans" cxnId="{7C109678-EACF-4B0E-8F71-86A0D2E5322E}">
      <dgm:prSet/>
      <dgm:spPr/>
      <dgm:t>
        <a:bodyPr/>
        <a:lstStyle/>
        <a:p>
          <a:endParaRPr lang="en-US"/>
        </a:p>
      </dgm:t>
    </dgm:pt>
    <dgm:pt modelId="{913A96AF-CA1C-419F-9110-70BFB88FFBC9}" type="pres">
      <dgm:prSet presAssocID="{B456F7C3-DAF2-4A8C-B865-CC5D5B03D504}" presName="linear" presStyleCnt="0">
        <dgm:presLayoutVars>
          <dgm:dir/>
          <dgm:animLvl val="lvl"/>
          <dgm:resizeHandles val="exact"/>
        </dgm:presLayoutVars>
      </dgm:prSet>
      <dgm:spPr/>
    </dgm:pt>
    <dgm:pt modelId="{6BFF7EF0-1C76-459F-A36E-96CBD7568D8A}" type="pres">
      <dgm:prSet presAssocID="{AAF76500-B16D-4644-8DEB-A155A512A43C}" presName="parentLin" presStyleCnt="0"/>
      <dgm:spPr/>
    </dgm:pt>
    <dgm:pt modelId="{0C8DFB4A-DFFF-4587-BDEA-21B8DF7E7CA7}" type="pres">
      <dgm:prSet presAssocID="{AAF76500-B16D-4644-8DEB-A155A512A43C}" presName="parentLeftMargin" presStyleLbl="node1" presStyleIdx="0" presStyleCnt="4"/>
      <dgm:spPr/>
    </dgm:pt>
    <dgm:pt modelId="{F56083E5-225C-4B3C-8702-C001834BFDDA}" type="pres">
      <dgm:prSet presAssocID="{AAF76500-B16D-4644-8DEB-A155A512A4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60E2DE-54CA-4FF1-B356-BF830726EE52}" type="pres">
      <dgm:prSet presAssocID="{AAF76500-B16D-4644-8DEB-A155A512A43C}" presName="negativeSpace" presStyleCnt="0"/>
      <dgm:spPr/>
    </dgm:pt>
    <dgm:pt modelId="{3C03620D-9471-4106-8755-033C9C0C121B}" type="pres">
      <dgm:prSet presAssocID="{AAF76500-B16D-4644-8DEB-A155A512A43C}" presName="childText" presStyleLbl="conFgAcc1" presStyleIdx="0" presStyleCnt="4">
        <dgm:presLayoutVars>
          <dgm:bulletEnabled val="1"/>
        </dgm:presLayoutVars>
      </dgm:prSet>
      <dgm:spPr/>
    </dgm:pt>
    <dgm:pt modelId="{CB342742-BD6F-41A7-B082-99180A253927}" type="pres">
      <dgm:prSet presAssocID="{74188722-FD93-4066-BDFA-E56E8088BFF4}" presName="spaceBetweenRectangles" presStyleCnt="0"/>
      <dgm:spPr/>
    </dgm:pt>
    <dgm:pt modelId="{28CA150C-B1E6-4627-B41A-E7EBDC3FF9C8}" type="pres">
      <dgm:prSet presAssocID="{307499B8-67E4-4C97-9966-81854B9CAAA5}" presName="parentLin" presStyleCnt="0"/>
      <dgm:spPr/>
    </dgm:pt>
    <dgm:pt modelId="{B4263C9D-C798-4F92-A9FD-CA0D63775ACA}" type="pres">
      <dgm:prSet presAssocID="{307499B8-67E4-4C97-9966-81854B9CAAA5}" presName="parentLeftMargin" presStyleLbl="node1" presStyleIdx="0" presStyleCnt="4"/>
      <dgm:spPr/>
    </dgm:pt>
    <dgm:pt modelId="{12EEFFAA-A8A6-4C9F-B257-CB53029D9FA6}" type="pres">
      <dgm:prSet presAssocID="{307499B8-67E4-4C97-9966-81854B9CAA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E93548D-E2FA-4999-BD20-025FD3A7F1CF}" type="pres">
      <dgm:prSet presAssocID="{307499B8-67E4-4C97-9966-81854B9CAAA5}" presName="negativeSpace" presStyleCnt="0"/>
      <dgm:spPr/>
    </dgm:pt>
    <dgm:pt modelId="{93CB5315-7965-4529-AD95-F0184AA91604}" type="pres">
      <dgm:prSet presAssocID="{307499B8-67E4-4C97-9966-81854B9CAAA5}" presName="childText" presStyleLbl="conFgAcc1" presStyleIdx="1" presStyleCnt="4">
        <dgm:presLayoutVars>
          <dgm:bulletEnabled val="1"/>
        </dgm:presLayoutVars>
      </dgm:prSet>
      <dgm:spPr/>
    </dgm:pt>
    <dgm:pt modelId="{E975CEAC-9CAA-44E6-9C57-F3599D380CD7}" type="pres">
      <dgm:prSet presAssocID="{C8CCB4F7-98B6-4D2C-9A2B-6E77EB1DE8B7}" presName="spaceBetweenRectangles" presStyleCnt="0"/>
      <dgm:spPr/>
    </dgm:pt>
    <dgm:pt modelId="{DFCCDA36-E743-4CD4-A4CD-55F176277AE3}" type="pres">
      <dgm:prSet presAssocID="{67E09AA7-3129-43F0-BB64-F4A283692B7B}" presName="parentLin" presStyleCnt="0"/>
      <dgm:spPr/>
    </dgm:pt>
    <dgm:pt modelId="{832F2A2A-F0F6-4461-8745-0296CCE72473}" type="pres">
      <dgm:prSet presAssocID="{67E09AA7-3129-43F0-BB64-F4A283692B7B}" presName="parentLeftMargin" presStyleLbl="node1" presStyleIdx="1" presStyleCnt="4"/>
      <dgm:spPr/>
    </dgm:pt>
    <dgm:pt modelId="{6BB9B974-D815-41C3-803C-3E21562663CF}" type="pres">
      <dgm:prSet presAssocID="{67E09AA7-3129-43F0-BB64-F4A283692B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AB236E-86B6-453B-96A2-FDFCD5B44344}" type="pres">
      <dgm:prSet presAssocID="{67E09AA7-3129-43F0-BB64-F4A283692B7B}" presName="negativeSpace" presStyleCnt="0"/>
      <dgm:spPr/>
    </dgm:pt>
    <dgm:pt modelId="{602467C4-7FFE-4045-A687-EC120B4EB8D2}" type="pres">
      <dgm:prSet presAssocID="{67E09AA7-3129-43F0-BB64-F4A283692B7B}" presName="childText" presStyleLbl="conFgAcc1" presStyleIdx="2" presStyleCnt="4">
        <dgm:presLayoutVars>
          <dgm:bulletEnabled val="1"/>
        </dgm:presLayoutVars>
      </dgm:prSet>
      <dgm:spPr/>
    </dgm:pt>
    <dgm:pt modelId="{1BC31BDE-335C-4C22-BADC-C334C927E583}" type="pres">
      <dgm:prSet presAssocID="{CBE283F0-CCA7-4939-8D3B-5EB5C1E96976}" presName="spaceBetweenRectangles" presStyleCnt="0"/>
      <dgm:spPr/>
    </dgm:pt>
    <dgm:pt modelId="{750239F6-09BE-40C5-9AA0-16A9478BD6D6}" type="pres">
      <dgm:prSet presAssocID="{43ED0CD8-2E43-484C-9119-C1ADBDFC60E1}" presName="parentLin" presStyleCnt="0"/>
      <dgm:spPr/>
    </dgm:pt>
    <dgm:pt modelId="{933A0FE7-3C2F-451D-BC4C-1B3FD6B17757}" type="pres">
      <dgm:prSet presAssocID="{43ED0CD8-2E43-484C-9119-C1ADBDFC60E1}" presName="parentLeftMargin" presStyleLbl="node1" presStyleIdx="2" presStyleCnt="4"/>
      <dgm:spPr/>
    </dgm:pt>
    <dgm:pt modelId="{A260DEFA-2D45-476A-8564-A6FCA53D1B9B}" type="pres">
      <dgm:prSet presAssocID="{43ED0CD8-2E43-484C-9119-C1ADBDFC60E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61CB1D6-5953-4F3A-A7E4-858BF6433DED}" type="pres">
      <dgm:prSet presAssocID="{43ED0CD8-2E43-484C-9119-C1ADBDFC60E1}" presName="negativeSpace" presStyleCnt="0"/>
      <dgm:spPr/>
    </dgm:pt>
    <dgm:pt modelId="{DB5F266C-BB60-4359-B329-6081AFF87510}" type="pres">
      <dgm:prSet presAssocID="{43ED0CD8-2E43-484C-9119-C1ADBDFC60E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ECAAC1B-FC0A-41AE-B8A6-072A4796EA23}" srcId="{B456F7C3-DAF2-4A8C-B865-CC5D5B03D504}" destId="{67E09AA7-3129-43F0-BB64-F4A283692B7B}" srcOrd="2" destOrd="0" parTransId="{A2148846-FA3A-4EB6-A0C0-CA8CDB6AF610}" sibTransId="{CBE283F0-CCA7-4939-8D3B-5EB5C1E96976}"/>
    <dgm:cxn modelId="{EA8FDA31-F72F-4254-B551-58FE5780C44E}" type="presOf" srcId="{67E09AA7-3129-43F0-BB64-F4A283692B7B}" destId="{832F2A2A-F0F6-4461-8745-0296CCE72473}" srcOrd="0" destOrd="0" presId="urn:microsoft.com/office/officeart/2005/8/layout/list1"/>
    <dgm:cxn modelId="{EAD10938-ADFE-4CD3-86D2-FB46A6F2923C}" srcId="{B456F7C3-DAF2-4A8C-B865-CC5D5B03D504}" destId="{AAF76500-B16D-4644-8DEB-A155A512A43C}" srcOrd="0" destOrd="0" parTransId="{98809D8C-2157-45CD-AAE6-5B7A347C7F0C}" sibTransId="{74188722-FD93-4066-BDFA-E56E8088BFF4}"/>
    <dgm:cxn modelId="{B08C0E60-ECD6-45E6-BFBA-842CB6AD627A}" srcId="{B456F7C3-DAF2-4A8C-B865-CC5D5B03D504}" destId="{307499B8-67E4-4C97-9966-81854B9CAAA5}" srcOrd="1" destOrd="0" parTransId="{6C4E90A3-2856-4504-BD4B-4FFB0133A2B5}" sibTransId="{C8CCB4F7-98B6-4D2C-9A2B-6E77EB1DE8B7}"/>
    <dgm:cxn modelId="{71841E77-1509-4D5A-8A1A-465F7B811A82}" type="presOf" srcId="{307499B8-67E4-4C97-9966-81854B9CAAA5}" destId="{B4263C9D-C798-4F92-A9FD-CA0D63775ACA}" srcOrd="0" destOrd="0" presId="urn:microsoft.com/office/officeart/2005/8/layout/list1"/>
    <dgm:cxn modelId="{7C109678-EACF-4B0E-8F71-86A0D2E5322E}" srcId="{B456F7C3-DAF2-4A8C-B865-CC5D5B03D504}" destId="{43ED0CD8-2E43-484C-9119-C1ADBDFC60E1}" srcOrd="3" destOrd="0" parTransId="{BE7979AD-6DB5-480C-A171-F1C9EC24604A}" sibTransId="{5D73E2C3-4190-4780-8636-FB5ABEFBB997}"/>
    <dgm:cxn modelId="{0D0F7E90-5258-4DA0-9401-1DD9409683E2}" type="presOf" srcId="{43ED0CD8-2E43-484C-9119-C1ADBDFC60E1}" destId="{A260DEFA-2D45-476A-8564-A6FCA53D1B9B}" srcOrd="1" destOrd="0" presId="urn:microsoft.com/office/officeart/2005/8/layout/list1"/>
    <dgm:cxn modelId="{D1CA5DD2-7DD0-41F0-89B0-F4FEB43D4749}" type="presOf" srcId="{AAF76500-B16D-4644-8DEB-A155A512A43C}" destId="{0C8DFB4A-DFFF-4587-BDEA-21B8DF7E7CA7}" srcOrd="0" destOrd="0" presId="urn:microsoft.com/office/officeart/2005/8/layout/list1"/>
    <dgm:cxn modelId="{603116DB-703A-42D4-BE7B-E86C594321CC}" type="presOf" srcId="{AAF76500-B16D-4644-8DEB-A155A512A43C}" destId="{F56083E5-225C-4B3C-8702-C001834BFDDA}" srcOrd="1" destOrd="0" presId="urn:microsoft.com/office/officeart/2005/8/layout/list1"/>
    <dgm:cxn modelId="{56EF6EDB-84B3-4B73-8481-C83509310754}" type="presOf" srcId="{43ED0CD8-2E43-484C-9119-C1ADBDFC60E1}" destId="{933A0FE7-3C2F-451D-BC4C-1B3FD6B17757}" srcOrd="0" destOrd="0" presId="urn:microsoft.com/office/officeart/2005/8/layout/list1"/>
    <dgm:cxn modelId="{ED1B15E4-57CA-498D-A40A-4A1DAD7A9899}" type="presOf" srcId="{67E09AA7-3129-43F0-BB64-F4A283692B7B}" destId="{6BB9B974-D815-41C3-803C-3E21562663CF}" srcOrd="1" destOrd="0" presId="urn:microsoft.com/office/officeart/2005/8/layout/list1"/>
    <dgm:cxn modelId="{572302E7-6BE4-4E55-B486-02D74D7CB57C}" type="presOf" srcId="{307499B8-67E4-4C97-9966-81854B9CAAA5}" destId="{12EEFFAA-A8A6-4C9F-B257-CB53029D9FA6}" srcOrd="1" destOrd="0" presId="urn:microsoft.com/office/officeart/2005/8/layout/list1"/>
    <dgm:cxn modelId="{594640F6-4086-4000-A80C-FF0A703ABAD6}" type="presOf" srcId="{B456F7C3-DAF2-4A8C-B865-CC5D5B03D504}" destId="{913A96AF-CA1C-419F-9110-70BFB88FFBC9}" srcOrd="0" destOrd="0" presId="urn:microsoft.com/office/officeart/2005/8/layout/list1"/>
    <dgm:cxn modelId="{8B01136B-ED47-49CC-A0CA-C7D6FF464441}" type="presParOf" srcId="{913A96AF-CA1C-419F-9110-70BFB88FFBC9}" destId="{6BFF7EF0-1C76-459F-A36E-96CBD7568D8A}" srcOrd="0" destOrd="0" presId="urn:microsoft.com/office/officeart/2005/8/layout/list1"/>
    <dgm:cxn modelId="{CFF219CF-C471-4F32-AE26-1D45FD36407A}" type="presParOf" srcId="{6BFF7EF0-1C76-459F-A36E-96CBD7568D8A}" destId="{0C8DFB4A-DFFF-4587-BDEA-21B8DF7E7CA7}" srcOrd="0" destOrd="0" presId="urn:microsoft.com/office/officeart/2005/8/layout/list1"/>
    <dgm:cxn modelId="{77F3B6F7-221D-4F25-A63C-E8318D92B746}" type="presParOf" srcId="{6BFF7EF0-1C76-459F-A36E-96CBD7568D8A}" destId="{F56083E5-225C-4B3C-8702-C001834BFDDA}" srcOrd="1" destOrd="0" presId="urn:microsoft.com/office/officeart/2005/8/layout/list1"/>
    <dgm:cxn modelId="{CBC8F4C5-D248-489E-A90E-1D7ADABB5C30}" type="presParOf" srcId="{913A96AF-CA1C-419F-9110-70BFB88FFBC9}" destId="{ED60E2DE-54CA-4FF1-B356-BF830726EE52}" srcOrd="1" destOrd="0" presId="urn:microsoft.com/office/officeart/2005/8/layout/list1"/>
    <dgm:cxn modelId="{8E65DFCF-20EC-45C1-8F83-51C37F0F28C2}" type="presParOf" srcId="{913A96AF-CA1C-419F-9110-70BFB88FFBC9}" destId="{3C03620D-9471-4106-8755-033C9C0C121B}" srcOrd="2" destOrd="0" presId="urn:microsoft.com/office/officeart/2005/8/layout/list1"/>
    <dgm:cxn modelId="{3332F02C-2EB6-47A6-AE83-0AA9688667B6}" type="presParOf" srcId="{913A96AF-CA1C-419F-9110-70BFB88FFBC9}" destId="{CB342742-BD6F-41A7-B082-99180A253927}" srcOrd="3" destOrd="0" presId="urn:microsoft.com/office/officeart/2005/8/layout/list1"/>
    <dgm:cxn modelId="{CE50CAA0-AE93-40A3-87B7-40F99ABC535B}" type="presParOf" srcId="{913A96AF-CA1C-419F-9110-70BFB88FFBC9}" destId="{28CA150C-B1E6-4627-B41A-E7EBDC3FF9C8}" srcOrd="4" destOrd="0" presId="urn:microsoft.com/office/officeart/2005/8/layout/list1"/>
    <dgm:cxn modelId="{9527C711-ED41-4713-91D4-80A48169968A}" type="presParOf" srcId="{28CA150C-B1E6-4627-B41A-E7EBDC3FF9C8}" destId="{B4263C9D-C798-4F92-A9FD-CA0D63775ACA}" srcOrd="0" destOrd="0" presId="urn:microsoft.com/office/officeart/2005/8/layout/list1"/>
    <dgm:cxn modelId="{6EB0DD1C-55C2-4DE8-A4F4-14469550AAEF}" type="presParOf" srcId="{28CA150C-B1E6-4627-B41A-E7EBDC3FF9C8}" destId="{12EEFFAA-A8A6-4C9F-B257-CB53029D9FA6}" srcOrd="1" destOrd="0" presId="urn:microsoft.com/office/officeart/2005/8/layout/list1"/>
    <dgm:cxn modelId="{39CDE505-EE24-43FF-9E0F-0C0A22C476E6}" type="presParOf" srcId="{913A96AF-CA1C-419F-9110-70BFB88FFBC9}" destId="{4E93548D-E2FA-4999-BD20-025FD3A7F1CF}" srcOrd="5" destOrd="0" presId="urn:microsoft.com/office/officeart/2005/8/layout/list1"/>
    <dgm:cxn modelId="{5994B206-60C5-4F60-B1C0-C8BC7E939FDF}" type="presParOf" srcId="{913A96AF-CA1C-419F-9110-70BFB88FFBC9}" destId="{93CB5315-7965-4529-AD95-F0184AA91604}" srcOrd="6" destOrd="0" presId="urn:microsoft.com/office/officeart/2005/8/layout/list1"/>
    <dgm:cxn modelId="{0553DC82-5681-40BF-895B-EAFC42ECC533}" type="presParOf" srcId="{913A96AF-CA1C-419F-9110-70BFB88FFBC9}" destId="{E975CEAC-9CAA-44E6-9C57-F3599D380CD7}" srcOrd="7" destOrd="0" presId="urn:microsoft.com/office/officeart/2005/8/layout/list1"/>
    <dgm:cxn modelId="{5F1B3E76-D39D-4261-9CDF-79F465D3C911}" type="presParOf" srcId="{913A96AF-CA1C-419F-9110-70BFB88FFBC9}" destId="{DFCCDA36-E743-4CD4-A4CD-55F176277AE3}" srcOrd="8" destOrd="0" presId="urn:microsoft.com/office/officeart/2005/8/layout/list1"/>
    <dgm:cxn modelId="{5881B3A6-CD61-40D2-AF2A-C14E248848CD}" type="presParOf" srcId="{DFCCDA36-E743-4CD4-A4CD-55F176277AE3}" destId="{832F2A2A-F0F6-4461-8745-0296CCE72473}" srcOrd="0" destOrd="0" presId="urn:microsoft.com/office/officeart/2005/8/layout/list1"/>
    <dgm:cxn modelId="{0596B3AF-1324-4D5A-8FCD-96AB9C3FE065}" type="presParOf" srcId="{DFCCDA36-E743-4CD4-A4CD-55F176277AE3}" destId="{6BB9B974-D815-41C3-803C-3E21562663CF}" srcOrd="1" destOrd="0" presId="urn:microsoft.com/office/officeart/2005/8/layout/list1"/>
    <dgm:cxn modelId="{23369FFB-413D-4139-9940-23D7FFA3D623}" type="presParOf" srcId="{913A96AF-CA1C-419F-9110-70BFB88FFBC9}" destId="{DBAB236E-86B6-453B-96A2-FDFCD5B44344}" srcOrd="9" destOrd="0" presId="urn:microsoft.com/office/officeart/2005/8/layout/list1"/>
    <dgm:cxn modelId="{064D83F1-5055-4205-AAFC-FCB30B74E5FA}" type="presParOf" srcId="{913A96AF-CA1C-419F-9110-70BFB88FFBC9}" destId="{602467C4-7FFE-4045-A687-EC120B4EB8D2}" srcOrd="10" destOrd="0" presId="urn:microsoft.com/office/officeart/2005/8/layout/list1"/>
    <dgm:cxn modelId="{8A875A0F-B192-4508-B7E3-D6EDD320E110}" type="presParOf" srcId="{913A96AF-CA1C-419F-9110-70BFB88FFBC9}" destId="{1BC31BDE-335C-4C22-BADC-C334C927E583}" srcOrd="11" destOrd="0" presId="urn:microsoft.com/office/officeart/2005/8/layout/list1"/>
    <dgm:cxn modelId="{79F20DA8-11F8-4BD0-BBA3-29AC928C12EB}" type="presParOf" srcId="{913A96AF-CA1C-419F-9110-70BFB88FFBC9}" destId="{750239F6-09BE-40C5-9AA0-16A9478BD6D6}" srcOrd="12" destOrd="0" presId="urn:microsoft.com/office/officeart/2005/8/layout/list1"/>
    <dgm:cxn modelId="{3A0C5243-E993-4B16-AFD9-ADB5805BA3AD}" type="presParOf" srcId="{750239F6-09BE-40C5-9AA0-16A9478BD6D6}" destId="{933A0FE7-3C2F-451D-BC4C-1B3FD6B17757}" srcOrd="0" destOrd="0" presId="urn:microsoft.com/office/officeart/2005/8/layout/list1"/>
    <dgm:cxn modelId="{7F7C058F-35BD-4033-BD72-46A1BB2B8575}" type="presParOf" srcId="{750239F6-09BE-40C5-9AA0-16A9478BD6D6}" destId="{A260DEFA-2D45-476A-8564-A6FCA53D1B9B}" srcOrd="1" destOrd="0" presId="urn:microsoft.com/office/officeart/2005/8/layout/list1"/>
    <dgm:cxn modelId="{884B8CB8-343A-45E1-AE9D-41D1CBBAE12F}" type="presParOf" srcId="{913A96AF-CA1C-419F-9110-70BFB88FFBC9}" destId="{861CB1D6-5953-4F3A-A7E4-858BF6433DED}" srcOrd="13" destOrd="0" presId="urn:microsoft.com/office/officeart/2005/8/layout/list1"/>
    <dgm:cxn modelId="{00E0EDDB-CF2E-422A-AAD5-24113977C526}" type="presParOf" srcId="{913A96AF-CA1C-419F-9110-70BFB88FFBC9}" destId="{DB5F266C-BB60-4359-B329-6081AFF875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A52E3-0DBE-46A1-9403-5F4380DEB88C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76ABAA2-7708-4EFC-B2AB-4FE2DA9E62AC}">
      <dgm:prSet phldrT="[Text]" custT="1"/>
      <dgm:spPr/>
      <dgm:t>
        <a:bodyPr/>
        <a:lstStyle/>
        <a:p>
          <a:r>
            <a:rPr lang="en-US" sz="3200" dirty="0"/>
            <a:t>Supplement an Anchor Text</a:t>
          </a:r>
        </a:p>
      </dgm:t>
    </dgm:pt>
    <dgm:pt modelId="{FE5EBA6B-90F6-4816-8875-9B77245EBC5E}" type="parTrans" cxnId="{33D74392-9734-49A0-9BB5-37789ADEF447}">
      <dgm:prSet/>
      <dgm:spPr/>
      <dgm:t>
        <a:bodyPr/>
        <a:lstStyle/>
        <a:p>
          <a:endParaRPr lang="en-US"/>
        </a:p>
      </dgm:t>
    </dgm:pt>
    <dgm:pt modelId="{C77EF075-61A1-4F47-A381-2E4A13ACCDA5}" type="sibTrans" cxnId="{33D74392-9734-49A0-9BB5-37789ADEF447}">
      <dgm:prSet/>
      <dgm:spPr/>
      <dgm:t>
        <a:bodyPr/>
        <a:lstStyle/>
        <a:p>
          <a:endParaRPr lang="en-US"/>
        </a:p>
      </dgm:t>
    </dgm:pt>
    <dgm:pt modelId="{91D508E0-2ED1-4F4B-A530-542D9F9FD435}">
      <dgm:prSet phldrT="[Text]" custT="1"/>
      <dgm:spPr/>
      <dgm:t>
        <a:bodyPr/>
        <a:lstStyle/>
        <a:p>
          <a:r>
            <a:rPr lang="en-US" sz="3200" dirty="0"/>
            <a:t>Connect to a Social Studies or Science Topic</a:t>
          </a:r>
        </a:p>
      </dgm:t>
    </dgm:pt>
    <dgm:pt modelId="{ECE601A8-72C0-4300-9320-10772136E37E}" type="parTrans" cxnId="{E3915B64-FCA9-4D4D-AE11-C447197E1AB9}">
      <dgm:prSet/>
      <dgm:spPr/>
      <dgm:t>
        <a:bodyPr/>
        <a:lstStyle/>
        <a:p>
          <a:endParaRPr lang="en-US"/>
        </a:p>
      </dgm:t>
    </dgm:pt>
    <dgm:pt modelId="{185CC530-DCD5-4907-BD24-BE31C76E35E9}" type="sibTrans" cxnId="{E3915B64-FCA9-4D4D-AE11-C447197E1AB9}">
      <dgm:prSet/>
      <dgm:spPr/>
      <dgm:t>
        <a:bodyPr/>
        <a:lstStyle/>
        <a:p>
          <a:endParaRPr lang="en-US"/>
        </a:p>
      </dgm:t>
    </dgm:pt>
    <dgm:pt modelId="{61FCE5D1-6C95-4DA6-A935-3EFFB3227BA6}">
      <dgm:prSet phldrT="[Text]" custT="1"/>
      <dgm:spPr/>
      <dgm:t>
        <a:bodyPr/>
        <a:lstStyle/>
        <a:p>
          <a:r>
            <a:rPr lang="en-US" sz="3200" dirty="0"/>
            <a:t>Connect Reading to Writing</a:t>
          </a:r>
        </a:p>
      </dgm:t>
    </dgm:pt>
    <dgm:pt modelId="{B4B2B9E1-14A9-45C6-9340-62498CDB03A6}" type="parTrans" cxnId="{D9A45617-27F9-422B-96CF-C14CC6E7D421}">
      <dgm:prSet/>
      <dgm:spPr/>
      <dgm:t>
        <a:bodyPr/>
        <a:lstStyle/>
        <a:p>
          <a:endParaRPr lang="en-US"/>
        </a:p>
      </dgm:t>
    </dgm:pt>
    <dgm:pt modelId="{F36CDBF0-3121-4C76-978D-C85C209594A6}" type="sibTrans" cxnId="{D9A45617-27F9-422B-96CF-C14CC6E7D421}">
      <dgm:prSet/>
      <dgm:spPr/>
      <dgm:t>
        <a:bodyPr/>
        <a:lstStyle/>
        <a:p>
          <a:endParaRPr lang="en-US"/>
        </a:p>
      </dgm:t>
    </dgm:pt>
    <dgm:pt modelId="{7CAEFAAC-E706-4905-A7EC-4A6E3C153B79}" type="pres">
      <dgm:prSet presAssocID="{BE1A52E3-0DBE-46A1-9403-5F4380DEB88C}" presName="Name0" presStyleCnt="0">
        <dgm:presLayoutVars>
          <dgm:resizeHandles/>
        </dgm:presLayoutVars>
      </dgm:prSet>
      <dgm:spPr/>
    </dgm:pt>
    <dgm:pt modelId="{EA4F0072-C933-40EE-8559-4FB6B58FD2D3}" type="pres">
      <dgm:prSet presAssocID="{276ABAA2-7708-4EFC-B2AB-4FE2DA9E62AC}" presName="text" presStyleLbl="node1" presStyleIdx="0" presStyleCnt="3" custScaleX="155819">
        <dgm:presLayoutVars>
          <dgm:bulletEnabled val="1"/>
        </dgm:presLayoutVars>
      </dgm:prSet>
      <dgm:spPr/>
    </dgm:pt>
    <dgm:pt modelId="{D4B21265-0D62-4FCC-AC1B-D1630639876F}" type="pres">
      <dgm:prSet presAssocID="{C77EF075-61A1-4F47-A381-2E4A13ACCDA5}" presName="space" presStyleCnt="0"/>
      <dgm:spPr/>
    </dgm:pt>
    <dgm:pt modelId="{F99D61EF-C3BF-4DB2-8DCB-10871FDF1B72}" type="pres">
      <dgm:prSet presAssocID="{91D508E0-2ED1-4F4B-A530-542D9F9FD435}" presName="text" presStyleLbl="node1" presStyleIdx="1" presStyleCnt="3">
        <dgm:presLayoutVars>
          <dgm:bulletEnabled val="1"/>
        </dgm:presLayoutVars>
      </dgm:prSet>
      <dgm:spPr/>
    </dgm:pt>
    <dgm:pt modelId="{2848E72D-13A3-4D89-B0C1-DC0B68EF684A}" type="pres">
      <dgm:prSet presAssocID="{185CC530-DCD5-4907-BD24-BE31C76E35E9}" presName="space" presStyleCnt="0"/>
      <dgm:spPr/>
    </dgm:pt>
    <dgm:pt modelId="{304552FB-A794-4DEE-A7FD-1BB4742D0288}" type="pres">
      <dgm:prSet presAssocID="{61FCE5D1-6C95-4DA6-A935-3EFFB3227BA6}" presName="text" presStyleLbl="node1" presStyleIdx="2" presStyleCnt="3" custScaleX="140237">
        <dgm:presLayoutVars>
          <dgm:bulletEnabled val="1"/>
        </dgm:presLayoutVars>
      </dgm:prSet>
      <dgm:spPr/>
    </dgm:pt>
  </dgm:ptLst>
  <dgm:cxnLst>
    <dgm:cxn modelId="{3092D116-4F45-461B-B3D7-D8D36EECCC11}" type="presOf" srcId="{276ABAA2-7708-4EFC-B2AB-4FE2DA9E62AC}" destId="{EA4F0072-C933-40EE-8559-4FB6B58FD2D3}" srcOrd="0" destOrd="0" presId="urn:diagrams.loki3.com/VaryingWidthList"/>
    <dgm:cxn modelId="{D9A45617-27F9-422B-96CF-C14CC6E7D421}" srcId="{BE1A52E3-0DBE-46A1-9403-5F4380DEB88C}" destId="{61FCE5D1-6C95-4DA6-A935-3EFFB3227BA6}" srcOrd="2" destOrd="0" parTransId="{B4B2B9E1-14A9-45C6-9340-62498CDB03A6}" sibTransId="{F36CDBF0-3121-4C76-978D-C85C209594A6}"/>
    <dgm:cxn modelId="{0A383523-B228-40BA-AD70-99E77BC64E81}" type="presOf" srcId="{BE1A52E3-0DBE-46A1-9403-5F4380DEB88C}" destId="{7CAEFAAC-E706-4905-A7EC-4A6E3C153B79}" srcOrd="0" destOrd="0" presId="urn:diagrams.loki3.com/VaryingWidthList"/>
    <dgm:cxn modelId="{E3915B64-FCA9-4D4D-AE11-C447197E1AB9}" srcId="{BE1A52E3-0DBE-46A1-9403-5F4380DEB88C}" destId="{91D508E0-2ED1-4F4B-A530-542D9F9FD435}" srcOrd="1" destOrd="0" parTransId="{ECE601A8-72C0-4300-9320-10772136E37E}" sibTransId="{185CC530-DCD5-4907-BD24-BE31C76E35E9}"/>
    <dgm:cxn modelId="{02701D5A-D511-4380-A7F1-0E20B2550B4C}" type="presOf" srcId="{61FCE5D1-6C95-4DA6-A935-3EFFB3227BA6}" destId="{304552FB-A794-4DEE-A7FD-1BB4742D0288}" srcOrd="0" destOrd="0" presId="urn:diagrams.loki3.com/VaryingWidthList"/>
    <dgm:cxn modelId="{4C14047E-681A-4612-A537-12B5651A1EE3}" type="presOf" srcId="{91D508E0-2ED1-4F4B-A530-542D9F9FD435}" destId="{F99D61EF-C3BF-4DB2-8DCB-10871FDF1B72}" srcOrd="0" destOrd="0" presId="urn:diagrams.loki3.com/VaryingWidthList"/>
    <dgm:cxn modelId="{33D74392-9734-49A0-9BB5-37789ADEF447}" srcId="{BE1A52E3-0DBE-46A1-9403-5F4380DEB88C}" destId="{276ABAA2-7708-4EFC-B2AB-4FE2DA9E62AC}" srcOrd="0" destOrd="0" parTransId="{FE5EBA6B-90F6-4816-8875-9B77245EBC5E}" sibTransId="{C77EF075-61A1-4F47-A381-2E4A13ACCDA5}"/>
    <dgm:cxn modelId="{229B0090-8981-4E48-B0A7-9F192383FA8D}" type="presParOf" srcId="{7CAEFAAC-E706-4905-A7EC-4A6E3C153B79}" destId="{EA4F0072-C933-40EE-8559-4FB6B58FD2D3}" srcOrd="0" destOrd="0" presId="urn:diagrams.loki3.com/VaryingWidthList"/>
    <dgm:cxn modelId="{75B05958-B028-46E7-88C0-8AB34CC6DA51}" type="presParOf" srcId="{7CAEFAAC-E706-4905-A7EC-4A6E3C153B79}" destId="{D4B21265-0D62-4FCC-AC1B-D1630639876F}" srcOrd="1" destOrd="0" presId="urn:diagrams.loki3.com/VaryingWidthList"/>
    <dgm:cxn modelId="{560F24BF-B8A6-46A8-BC94-F06E6A756825}" type="presParOf" srcId="{7CAEFAAC-E706-4905-A7EC-4A6E3C153B79}" destId="{F99D61EF-C3BF-4DB2-8DCB-10871FDF1B72}" srcOrd="2" destOrd="0" presId="urn:diagrams.loki3.com/VaryingWidthList"/>
    <dgm:cxn modelId="{2C8FED94-F880-4D0E-AA6F-E640BFD5409D}" type="presParOf" srcId="{7CAEFAAC-E706-4905-A7EC-4A6E3C153B79}" destId="{2848E72D-13A3-4D89-B0C1-DC0B68EF684A}" srcOrd="3" destOrd="0" presId="urn:diagrams.loki3.com/VaryingWidthList"/>
    <dgm:cxn modelId="{92AED52C-3AEE-48F6-8E82-A6924D81346B}" type="presParOf" srcId="{7CAEFAAC-E706-4905-A7EC-4A6E3C153B79}" destId="{304552FB-A794-4DEE-A7FD-1BB4742D0288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3620D-9471-4106-8755-033C9C0C121B}">
      <dsp:nvSpPr>
        <dsp:cNvPr id="0" name=""/>
        <dsp:cNvSpPr/>
      </dsp:nvSpPr>
      <dsp:spPr>
        <a:xfrm>
          <a:off x="0" y="29268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083E5-225C-4B3C-8702-C001834BFDDA}">
      <dsp:nvSpPr>
        <dsp:cNvPr id="0" name=""/>
        <dsp:cNvSpPr/>
      </dsp:nvSpPr>
      <dsp:spPr>
        <a:xfrm>
          <a:off x="411480" y="4176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Knowledge/vocabulary gained as a purpose for instruction</a:t>
          </a:r>
        </a:p>
      </dsp:txBody>
      <dsp:txXfrm>
        <a:off x="435978" y="66259"/>
        <a:ext cx="5711724" cy="452844"/>
      </dsp:txXfrm>
    </dsp:sp>
    <dsp:sp modelId="{93CB5315-7965-4529-AD95-F0184AA91604}">
      <dsp:nvSpPr>
        <dsp:cNvPr id="0" name=""/>
        <dsp:cNvSpPr/>
      </dsp:nvSpPr>
      <dsp:spPr>
        <a:xfrm>
          <a:off x="0" y="106380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EFFAA-A8A6-4C9F-B257-CB53029D9FA6}">
      <dsp:nvSpPr>
        <dsp:cNvPr id="0" name=""/>
        <dsp:cNvSpPr/>
      </dsp:nvSpPr>
      <dsp:spPr>
        <a:xfrm>
          <a:off x="411480" y="81288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Multiple texts/resources on a topic</a:t>
          </a:r>
        </a:p>
      </dsp:txBody>
      <dsp:txXfrm>
        <a:off x="435978" y="837379"/>
        <a:ext cx="5711724" cy="452844"/>
      </dsp:txXfrm>
    </dsp:sp>
    <dsp:sp modelId="{602467C4-7FFE-4045-A687-EC120B4EB8D2}">
      <dsp:nvSpPr>
        <dsp:cNvPr id="0" name=""/>
        <dsp:cNvSpPr/>
      </dsp:nvSpPr>
      <dsp:spPr>
        <a:xfrm>
          <a:off x="0" y="183492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9B974-D815-41C3-803C-3E21562663CF}">
      <dsp:nvSpPr>
        <dsp:cNvPr id="0" name=""/>
        <dsp:cNvSpPr/>
      </dsp:nvSpPr>
      <dsp:spPr>
        <a:xfrm>
          <a:off x="411480" y="158400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Attention to rich academic vocabulary</a:t>
          </a:r>
        </a:p>
      </dsp:txBody>
      <dsp:txXfrm>
        <a:off x="435978" y="1608499"/>
        <a:ext cx="5711724" cy="452844"/>
      </dsp:txXfrm>
    </dsp:sp>
    <dsp:sp modelId="{DB5F266C-BB60-4359-B329-6081AFF87510}">
      <dsp:nvSpPr>
        <dsp:cNvPr id="0" name=""/>
        <dsp:cNvSpPr/>
      </dsp:nvSpPr>
      <dsp:spPr>
        <a:xfrm>
          <a:off x="0" y="260604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0DEFA-2D45-476A-8564-A6FCA53D1B9B}">
      <dsp:nvSpPr>
        <dsp:cNvPr id="0" name=""/>
        <dsp:cNvSpPr/>
      </dsp:nvSpPr>
      <dsp:spPr>
        <a:xfrm>
          <a:off x="411480" y="2355122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Opportunities to showcase learning</a:t>
          </a:r>
        </a:p>
      </dsp:txBody>
      <dsp:txXfrm>
        <a:off x="435978" y="2379620"/>
        <a:ext cx="571172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F0072-C933-40EE-8559-4FB6B58FD2D3}">
      <dsp:nvSpPr>
        <dsp:cNvPr id="0" name=""/>
        <dsp:cNvSpPr/>
      </dsp:nvSpPr>
      <dsp:spPr>
        <a:xfrm>
          <a:off x="981840" y="1984"/>
          <a:ext cx="4132319" cy="13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Supplement an Anchor Text</a:t>
          </a:r>
        </a:p>
      </dsp:txBody>
      <dsp:txXfrm>
        <a:off x="981840" y="1984"/>
        <a:ext cx="4132319" cy="1309687"/>
      </dsp:txXfrm>
    </dsp:sp>
    <dsp:sp modelId="{F99D61EF-C3BF-4DB2-8DCB-10871FDF1B72}">
      <dsp:nvSpPr>
        <dsp:cNvPr id="0" name=""/>
        <dsp:cNvSpPr/>
      </dsp:nvSpPr>
      <dsp:spPr>
        <a:xfrm>
          <a:off x="988968" y="1377156"/>
          <a:ext cx="4118062" cy="13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Connect to a Social Studies or Science Topic</a:t>
          </a:r>
        </a:p>
      </dsp:txBody>
      <dsp:txXfrm>
        <a:off x="988968" y="1377156"/>
        <a:ext cx="4118062" cy="1309687"/>
      </dsp:txXfrm>
    </dsp:sp>
    <dsp:sp modelId="{304552FB-A794-4DEE-A7FD-1BB4742D0288}">
      <dsp:nvSpPr>
        <dsp:cNvPr id="0" name=""/>
        <dsp:cNvSpPr/>
      </dsp:nvSpPr>
      <dsp:spPr>
        <a:xfrm>
          <a:off x="965480" y="2752328"/>
          <a:ext cx="4165038" cy="1309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Connect Reading to Writing</a:t>
          </a:r>
        </a:p>
      </dsp:txBody>
      <dsp:txXfrm>
        <a:off x="965480" y="2752328"/>
        <a:ext cx="4165038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892B-6627-994E-B68D-E99C83311AB5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F523-DFFF-3849-AB64-4EC8F28D8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110C5-65C0-4E2E-A119-B3268DB83C1D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ADD4D-0518-433A-988F-9CFF81BC1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module was last updated on June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8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https://curriculum.eleducation.org/curriculum/ela/grade-2/module-2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5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Shape 126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00" cy="368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1" name="Shape 1261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600" cy="469800"/>
          </a:xfrm>
          <a:prstGeom prst="rect">
            <a:avLst/>
          </a:prstGeom>
        </p:spPr>
        <p:txBody>
          <a:bodyPr lIns="93925" tIns="46950" rIns="93925" bIns="4695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llerta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7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3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355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7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8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A62E-3410-42B2-BA58-A1C146BC9D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6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Refugee</a:t>
            </a:r>
            <a:r>
              <a:rPr lang="en-US" baseline="0" dirty="0"/>
              <a:t>s in American is a poem, so no </a:t>
            </a:r>
            <a:r>
              <a:rPr lang="en-US" baseline="0" dirty="0" err="1"/>
              <a:t>lexile</a:t>
            </a:r>
            <a:r>
              <a:rPr lang="en-US" baseline="0" dirty="0"/>
              <a:t> level.  Common words used in uncommon ways!</a:t>
            </a:r>
          </a:p>
          <a:p>
            <a:endParaRPr lang="en-US" baseline="0" dirty="0"/>
          </a:p>
          <a:p>
            <a:r>
              <a:rPr lang="en-US" baseline="0" dirty="0"/>
              <a:t>Heavy focus on two vocabulary words– liberty and freedom.  Nuance in the different connotations of these two words.</a:t>
            </a:r>
          </a:p>
          <a:p>
            <a:r>
              <a:rPr lang="en-US" baseline="0" dirty="0"/>
              <a:t>Understanding the text depends on understanding information about Hughes, the time period, and the difference between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0A62E-3410-42B2-BA58-A1C146BC9D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3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5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gain from the text as purpose for instruction (e.g., Let go of strategies/skills focus)  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lit backwards (would a week of lessons on text features help you access this text)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standards called for by the text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 task: Owl moon what are all the different knowledge demands! What can students learn? What’s the big idea?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texts on a topic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9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Ask-</a:t>
            </a:r>
          </a:p>
          <a:p>
            <a:r>
              <a:rPr lang="en-US" dirty="0"/>
              <a:t>What is a strength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en-US" dirty="0"/>
              <a:t> 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2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</a:t>
            </a:r>
            <a:r>
              <a:rPr lang="en-US" baseline="0" dirty="0"/>
              <a:t> to generate list first.</a:t>
            </a:r>
          </a:p>
          <a:p>
            <a:r>
              <a:rPr lang="en-US" baseline="0" dirty="0"/>
              <a:t>Reveal masks.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Idea: Wonders has lots of planned opportunities for close reading, but we also need to ensure that kids are getting access to VOLUME of reading.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on track for college and career are learning approximately 3,000 new vocabulary words each year (Nagy &amp; Anderson, 984); it is impossible to learn this many words through vocabulary exercises.</a:t>
            </a:r>
          </a:p>
          <a:p>
            <a:endParaRPr lang="en-US" dirty="0"/>
          </a:p>
          <a:p>
            <a:r>
              <a:rPr lang="en-US" dirty="0"/>
              <a:t>Notes: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Volume of reading is done with the leveled readers and any teacher assigned text.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(click) Close read the Literature Anthology in 2-6. Literature Big Book or Literature Anthology with K-1.  Depending on the week, you may also be using another particularly rich text.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Leveled Readers are the Wonders selected primarily used text for Volume Reading (unless teacher is assigning additional or supplemental reading) </a:t>
            </a:r>
          </a:p>
        </p:txBody>
      </p:sp>
    </p:spTree>
    <p:extLst>
      <p:ext uri="{BB962C8B-B14F-4D97-AF65-F5344CB8AC3E}">
        <p14:creationId xmlns:p14="http://schemas.microsoft.com/office/powerpoint/2010/main" val="426150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DD4D-0518-433A-988F-9CFF81BC1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ievethecore.org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320" y="2362434"/>
            <a:ext cx="878585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317" y="3835562"/>
            <a:ext cx="8785852" cy="7924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F3F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737612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492398"/>
            <a:ext cx="1363579" cy="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52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73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  <a:lvl2pPr>
              <a:defRPr>
                <a:solidFill>
                  <a:srgbClr val="3F3F39"/>
                </a:solidFill>
              </a:defRPr>
            </a:lvl2pPr>
            <a:lvl3pPr>
              <a:defRPr>
                <a:solidFill>
                  <a:srgbClr val="3F3F39"/>
                </a:solidFill>
              </a:defRPr>
            </a:lvl3pPr>
            <a:lvl4pPr>
              <a:defRPr>
                <a:solidFill>
                  <a:srgbClr val="3F3F39"/>
                </a:solidFill>
              </a:defRPr>
            </a:lvl4pPr>
            <a:lvl5pPr>
              <a:defRPr>
                <a:solidFill>
                  <a:srgbClr val="3F3F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1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9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/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1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6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659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py (Url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  <a:lvl2pPr>
              <a:defRPr>
                <a:solidFill>
                  <a:srgbClr val="3F3F39"/>
                </a:solidFill>
              </a:defRPr>
            </a:lvl2pPr>
            <a:lvl3pPr>
              <a:defRPr>
                <a:solidFill>
                  <a:srgbClr val="3F3F39"/>
                </a:solidFill>
              </a:defRPr>
            </a:lvl3pPr>
            <a:lvl4pPr>
              <a:defRPr>
                <a:solidFill>
                  <a:srgbClr val="3F3F39"/>
                </a:solidFill>
              </a:defRPr>
            </a:lvl4pPr>
            <a:lvl5pPr>
              <a:defRPr>
                <a:solidFill>
                  <a:srgbClr val="3F3F3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TC_org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03" y="6519775"/>
            <a:ext cx="1974670" cy="1596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A5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16568" y="2852946"/>
            <a:ext cx="8620552" cy="8768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23593E"/>
              </a:solidFill>
              <a:latin typeface="Lucida Sans"/>
              <a:cs typeface="Lucida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320" y="2852946"/>
            <a:ext cx="8617800" cy="876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492399"/>
            <a:ext cx="1363579" cy="5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07950" y="2362434"/>
            <a:ext cx="5497219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F3F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07949" y="3835562"/>
            <a:ext cx="5497220" cy="7924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F3F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746249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57374"/>
            <a:ext cx="3349625" cy="31591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492398"/>
            <a:ext cx="1363579" cy="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7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7731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F3F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90750"/>
            <a:ext cx="4040188" cy="3951288"/>
          </a:xfrm>
        </p:spPr>
        <p:txBody>
          <a:bodyPr/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7731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3F3F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0750"/>
            <a:ext cx="4041775" cy="3951288"/>
          </a:xfrm>
        </p:spPr>
        <p:txBody>
          <a:bodyPr/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41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8350" y="1600201"/>
            <a:ext cx="4108450" cy="452596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5646677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578350" y="3892047"/>
            <a:ext cx="4108450" cy="2234116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8350" y="1600201"/>
            <a:ext cx="4108450" cy="2234116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F3F39"/>
                </a:solidFill>
              </a:defRPr>
            </a:lvl1pPr>
            <a:lvl2pPr>
              <a:defRPr sz="2000">
                <a:solidFill>
                  <a:srgbClr val="3F3F39"/>
                </a:solidFill>
              </a:defRPr>
            </a:lvl2pPr>
            <a:lvl3pPr>
              <a:defRPr sz="1800">
                <a:solidFill>
                  <a:srgbClr val="3F3F39"/>
                </a:solidFill>
              </a:defRPr>
            </a:lvl3pPr>
            <a:lvl4pPr>
              <a:defRPr sz="1600">
                <a:solidFill>
                  <a:srgbClr val="3F3F39"/>
                </a:solidFill>
              </a:defRPr>
            </a:lvl4pPr>
            <a:lvl5pPr>
              <a:defRPr sz="1600">
                <a:solidFill>
                  <a:srgbClr val="3F3F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350" y="5646677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8350" y="3354831"/>
            <a:ext cx="41084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450" y="1600200"/>
            <a:ext cx="4070350" cy="4525963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6450" y="5646677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457199" y="1600200"/>
            <a:ext cx="4073525" cy="4525963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3F3F3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5646677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3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4616450" y="3892046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16450" y="1600200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57198" y="1600200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460373" y="3892046"/>
            <a:ext cx="4070350" cy="2234117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16450" y="5646677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5646677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16450" y="3354831"/>
            <a:ext cx="4070350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4023" y="3354831"/>
            <a:ext cx="4073525" cy="479486"/>
          </a:xfrm>
          <a:solidFill>
            <a:srgbClr val="FFFFFF">
              <a:alpha val="49000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rgbClr val="3F3F39"/>
                </a:solidFill>
              </a:defRPr>
            </a:lvl1pPr>
          </a:lstStyle>
          <a:p>
            <a:pPr lvl="0"/>
            <a:r>
              <a:rPr lang="en-US" dirty="0"/>
              <a:t>Insert caption here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AP 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9320" y="2362434"/>
            <a:ext cx="878585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3F3F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19317" y="3835562"/>
            <a:ext cx="8785852" cy="7924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F3F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049319" y="359044"/>
            <a:ext cx="1651000" cy="80803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492398"/>
            <a:ext cx="1363579" cy="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_175389704_72dpi_cropped_compresse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2287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37698" y="4930555"/>
            <a:ext cx="8684052" cy="94250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3F3F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37698" y="5873057"/>
            <a:ext cx="8684052" cy="7924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3F3F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492398"/>
            <a:ext cx="1363579" cy="5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571684" y="6380256"/>
            <a:ext cx="14582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PAGE </a:t>
            </a:r>
            <a:fld id="{7C6A728C-FC91-4C42-BBC3-781D2A254A60}" type="slidenum">
              <a:rPr lang="en-US" sz="1000" smtClean="0">
                <a:solidFill>
                  <a:schemeClr val="tx1"/>
                </a:solidFill>
                <a:latin typeface="Lucida Sans"/>
                <a:cs typeface="Lucida Sans"/>
              </a:rPr>
              <a:pPr algn="r"/>
              <a:t>‹#›</a:t>
            </a:fld>
            <a:r>
              <a:rPr lang="en-US" sz="1000" dirty="0">
                <a:solidFill>
                  <a:schemeClr val="tx1"/>
                </a:solidFill>
                <a:latin typeface="Lucida Sans"/>
                <a:cs typeface="Lucida Sans"/>
              </a:rPr>
              <a:t> </a:t>
            </a:r>
          </a:p>
        </p:txBody>
      </p:sp>
      <p:sp>
        <p:nvSpPr>
          <p:cNvPr id="8" name="Title 26"/>
          <p:cNvSpPr>
            <a:spLocks noGrp="1"/>
          </p:cNvSpPr>
          <p:nvPr>
            <p:ph type="title"/>
          </p:nvPr>
        </p:nvSpPr>
        <p:spPr>
          <a:xfrm>
            <a:off x="214314" y="2914650"/>
            <a:ext cx="3675062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624613" y="1858449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7209515" y="1858449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23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4624613" y="240062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209515" y="240062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4624613" y="295501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7209515" y="295501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624613" y="350940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7209515" y="350940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624613" y="4063798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7209515" y="406379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31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4624613" y="4618186"/>
            <a:ext cx="2444750" cy="53975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7209515" y="4618186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pic>
        <p:nvPicPr>
          <p:cNvPr id="35" name="Picture 34" descr="footer_saporg_white_horiz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9" y="6436275"/>
            <a:ext cx="5476304" cy="338159"/>
          </a:xfrm>
          <a:prstGeom prst="rect">
            <a:avLst/>
          </a:prstGeom>
        </p:spPr>
      </p:pic>
      <p:sp>
        <p:nvSpPr>
          <p:cNvPr id="36" name="Rectangle 35">
            <a:hlinkClick r:id="rId3"/>
          </p:cNvPr>
          <p:cNvSpPr/>
          <p:nvPr userDrawn="1"/>
        </p:nvSpPr>
        <p:spPr>
          <a:xfrm>
            <a:off x="3542586" y="6519775"/>
            <a:ext cx="1906869" cy="175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48" y="6379714"/>
            <a:ext cx="4552444" cy="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366080_5_blur_72dpi_cropped_compress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00" y="0"/>
            <a:ext cx="91528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2120455"/>
            <a:ext cx="9144002" cy="39830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ucida Sans"/>
              <a:cs typeface="Lucida Sans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14314" y="3629025"/>
            <a:ext cx="3675062" cy="1143000"/>
          </a:xfrm>
        </p:spPr>
        <p:txBody>
          <a:bodyPr/>
          <a:lstStyle>
            <a:lvl1pPr>
              <a:defRPr>
                <a:solidFill>
                  <a:srgbClr val="3F3F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624613" y="2456788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7209515" y="2456788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2"/>
          </p:nvPr>
        </p:nvSpPr>
        <p:spPr>
          <a:xfrm>
            <a:off x="4624613" y="2998967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209515" y="299896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4624613" y="3553357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7209515" y="355335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624613" y="4107747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7209515" y="410774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1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624613" y="4662137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7209515" y="4662137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4624613" y="5216525"/>
            <a:ext cx="2444750" cy="5397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3F3F3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7209515" y="5216525"/>
            <a:ext cx="1447348" cy="539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052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13449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7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21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EA5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7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B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115460" y="2306250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115460" y="2952693"/>
            <a:ext cx="3793677" cy="19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latin typeface="Lucida Sans"/>
              <a:cs typeface="Lucida Sans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16568" y="2829678"/>
            <a:ext cx="8620552" cy="868362"/>
          </a:xfrm>
          <a:noFill/>
          <a:ln>
            <a:noFill/>
          </a:ln>
          <a:effectLst/>
        </p:spPr>
        <p:txBody>
          <a:bodyPr>
            <a:normAutofit/>
          </a:bodyPr>
          <a:lstStyle>
            <a:lvl1pPr>
              <a:defRPr sz="3200">
                <a:solidFill>
                  <a:srgbClr val="5052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90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84" r:id="rId4"/>
    <p:sldLayoutId id="2147483677" r:id="rId5"/>
    <p:sldLayoutId id="2147483685" r:id="rId6"/>
    <p:sldLayoutId id="2147483663" r:id="rId7"/>
    <p:sldLayoutId id="2147483662" r:id="rId8"/>
    <p:sldLayoutId id="2147483675" r:id="rId9"/>
    <p:sldLayoutId id="2147483661" r:id="rId10"/>
    <p:sldLayoutId id="2147483650" r:id="rId11"/>
    <p:sldLayoutId id="2147483680" r:id="rId12"/>
    <p:sldLayoutId id="2147483681" r:id="rId13"/>
    <p:sldLayoutId id="2147483678" r:id="rId14"/>
    <p:sldLayoutId id="2147483679" r:id="rId15"/>
    <p:sldLayoutId id="2147483654" r:id="rId16"/>
    <p:sldLayoutId id="2147483655" r:id="rId17"/>
    <p:sldLayoutId id="2147483692" r:id="rId18"/>
    <p:sldLayoutId id="2147483660" r:id="rId19"/>
    <p:sldLayoutId id="2147483652" r:id="rId20"/>
    <p:sldLayoutId id="2147483653" r:id="rId21"/>
    <p:sldLayoutId id="2147483666" r:id="rId22"/>
    <p:sldLayoutId id="2147483668" r:id="rId23"/>
    <p:sldLayoutId id="2147483667" r:id="rId24"/>
    <p:sldLayoutId id="2147483669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Lucida Sans"/>
          <a:ea typeface="+mj-ea"/>
          <a:cs typeface="Lucida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/>
          <a:ea typeface="+mn-ea"/>
          <a:cs typeface="Lucida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Sans"/>
          <a:ea typeface="+mn-ea"/>
          <a:cs typeface="Lucida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Lucida Sans"/>
          <a:ea typeface="+mn-ea"/>
          <a:cs typeface="Lucida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Lucida Sans"/>
          <a:ea typeface="+mn-ea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18771" y="50365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Knowledge: Expanding the World Through Reading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3b (3</a:t>
            </a:r>
            <a:r>
              <a:rPr lang="en-US" baseline="30000" dirty="0"/>
              <a:t>rd</a:t>
            </a:r>
            <a:r>
              <a:rPr lang="en-US" dirty="0"/>
              <a:t>- 8</a:t>
            </a:r>
            <a:r>
              <a:rPr lang="en-US" baseline="30000" dirty="0"/>
              <a:t>th</a:t>
            </a:r>
            <a:r>
              <a:rPr lang="en-US" dirty="0"/>
              <a:t> grade)- The “How”</a:t>
            </a:r>
          </a:p>
        </p:txBody>
      </p:sp>
    </p:spTree>
    <p:extLst>
      <p:ext uri="{BB962C8B-B14F-4D97-AF65-F5344CB8AC3E}">
        <p14:creationId xmlns:p14="http://schemas.microsoft.com/office/powerpoint/2010/main" val="32238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58"/>
            <a:ext cx="8229600" cy="1143000"/>
          </a:xfrm>
        </p:spPr>
        <p:txBody>
          <a:bodyPr/>
          <a:lstStyle/>
          <a:p>
            <a:r>
              <a:rPr lang="en-US" dirty="0"/>
              <a:t>Whole Class Instruction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546588" y="16387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2">
            <a:extLst>
              <a:ext uri="{FF2B5EF4-FFF2-40B4-BE49-F238E27FC236}">
                <a16:creationId xmlns:a16="http://schemas.microsoft.com/office/drawing/2014/main" id="{8CAD777C-66C6-4B9B-827C-0A467F961194}"/>
              </a:ext>
            </a:extLst>
          </p:cNvPr>
          <p:cNvSpPr/>
          <p:nvPr/>
        </p:nvSpPr>
        <p:spPr>
          <a:xfrm>
            <a:off x="4658456" y="24619"/>
            <a:ext cx="4234376" cy="3404381"/>
          </a:xfrm>
          <a:prstGeom prst="wedgeEllipseCallout">
            <a:avLst>
              <a:gd name="adj1" fmla="val -32682"/>
              <a:gd name="adj2" fmla="val 51954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ucida Sans"/>
                <a:cs typeface="Lucida Sans"/>
              </a:rPr>
              <a:t>“To help us understand more about Jacqueline Woodson’s life in </a:t>
            </a:r>
            <a:r>
              <a:rPr lang="en-US" sz="2000" i="1" dirty="0">
                <a:latin typeface="Lucida Sans"/>
                <a:cs typeface="Lucida Sans"/>
              </a:rPr>
              <a:t>Brown Girl Dreaming </a:t>
            </a:r>
            <a:r>
              <a:rPr lang="en-US" sz="2000" dirty="0">
                <a:latin typeface="Lucida Sans"/>
                <a:cs typeface="Lucida Sans"/>
              </a:rPr>
              <a:t>we’re going to read an article today about the remnants of Jim Crow Laws in the 1960s.”</a:t>
            </a: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3E6F2660-2A66-4F68-A487-4BE454FD5E7E}"/>
              </a:ext>
            </a:extLst>
          </p:cNvPr>
          <p:cNvSpPr/>
          <p:nvPr/>
        </p:nvSpPr>
        <p:spPr>
          <a:xfrm>
            <a:off x="4909624" y="3429001"/>
            <a:ext cx="4122081" cy="2628118"/>
          </a:xfrm>
          <a:prstGeom prst="wedgeEllipse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ucida Sans"/>
                <a:cs typeface="Lucida Sans"/>
              </a:rPr>
              <a:t>“Before we dig into our unit on Lewis and Clark’s expeditions, we’re going to watch a short video about their interactions with the Nez Pierce tribe.”</a:t>
            </a:r>
          </a:p>
        </p:txBody>
      </p:sp>
    </p:spTree>
    <p:extLst>
      <p:ext uri="{BB962C8B-B14F-4D97-AF65-F5344CB8AC3E}">
        <p14:creationId xmlns:p14="http://schemas.microsoft.com/office/powerpoint/2010/main" val="8673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276"/>
            <a:ext cx="8229600" cy="1143000"/>
          </a:xfrm>
        </p:spPr>
        <p:txBody>
          <a:bodyPr/>
          <a:lstStyle/>
          <a:p>
            <a:r>
              <a:rPr lang="en-US" dirty="0"/>
              <a:t>Small Group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1028700"/>
            <a:ext cx="6343650" cy="4525963"/>
          </a:xfrm>
        </p:spPr>
        <p:txBody>
          <a:bodyPr/>
          <a:lstStyle/>
          <a:p>
            <a:r>
              <a:rPr lang="en-US" dirty="0"/>
              <a:t>Repurpose “Guided Reading” and/or Establish Purposeful Small Group Lessons</a:t>
            </a:r>
          </a:p>
          <a:p>
            <a:pPr lvl="1"/>
            <a:r>
              <a:rPr lang="en-US" dirty="0"/>
              <a:t>Research Groups</a:t>
            </a:r>
          </a:p>
          <a:p>
            <a:pPr lvl="1"/>
            <a:r>
              <a:rPr lang="en-US" dirty="0"/>
              <a:t>Re-reading portions of the anchor text</a:t>
            </a:r>
          </a:p>
          <a:p>
            <a:pPr lvl="1"/>
            <a:r>
              <a:rPr lang="en-US" dirty="0"/>
              <a:t>Connected/related texts at a range of complexity</a:t>
            </a:r>
          </a:p>
          <a:p>
            <a:endParaRPr lang="en-US" dirty="0"/>
          </a:p>
        </p:txBody>
      </p:sp>
      <p:sp>
        <p:nvSpPr>
          <p:cNvPr id="5" name="Oval Callout 2">
            <a:extLst>
              <a:ext uri="{FF2B5EF4-FFF2-40B4-BE49-F238E27FC236}">
                <a16:creationId xmlns:a16="http://schemas.microsoft.com/office/drawing/2014/main" id="{9BA796AC-4329-40E4-B3C0-453D066ED54F}"/>
              </a:ext>
            </a:extLst>
          </p:cNvPr>
          <p:cNvSpPr/>
          <p:nvPr/>
        </p:nvSpPr>
        <p:spPr>
          <a:xfrm>
            <a:off x="496766" y="3719407"/>
            <a:ext cx="4098094" cy="2422843"/>
          </a:xfrm>
          <a:prstGeom prst="wedgeEllipseCallou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ucida Sans"/>
                <a:cs typeface="Lucida Sans"/>
              </a:rPr>
              <a:t>“Today we’ll work in our research groups to read more resources about the significant historical landmark we chose.” </a:t>
            </a:r>
          </a:p>
        </p:txBody>
      </p:sp>
      <p:sp>
        <p:nvSpPr>
          <p:cNvPr id="6" name="Oval Callout 3">
            <a:extLst>
              <a:ext uri="{FF2B5EF4-FFF2-40B4-BE49-F238E27FC236}">
                <a16:creationId xmlns:a16="http://schemas.microsoft.com/office/drawing/2014/main" id="{3A02D514-A094-447F-B573-DBB54C2490E4}"/>
              </a:ext>
            </a:extLst>
          </p:cNvPr>
          <p:cNvSpPr/>
          <p:nvPr/>
        </p:nvSpPr>
        <p:spPr>
          <a:xfrm>
            <a:off x="4572000" y="3291682"/>
            <a:ext cx="4457700" cy="2629683"/>
          </a:xfrm>
          <a:prstGeom prst="wedgeEllipseCallout">
            <a:avLst/>
          </a:prstGeom>
          <a:solidFill>
            <a:srgbClr val="2B9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ucida Sans"/>
                <a:cs typeface="Lucida Sans"/>
              </a:rPr>
              <a:t>“Our group is going to get to read a book today that gives us more information about how and why chameleons use camouflage.”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661998"/>
            <a:ext cx="2179315" cy="16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274638"/>
            <a:ext cx="8950568" cy="1143000"/>
          </a:xfrm>
        </p:spPr>
        <p:txBody>
          <a:bodyPr/>
          <a:lstStyle/>
          <a:p>
            <a:r>
              <a:rPr lang="en-US" dirty="0"/>
              <a:t>Small Group Instruction Revisiting an Anchor Text: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and summarize</a:t>
            </a:r>
          </a:p>
          <a:p>
            <a:r>
              <a:rPr lang="en-US" dirty="0"/>
              <a:t>Paraphrase challenging text</a:t>
            </a:r>
          </a:p>
          <a:p>
            <a:r>
              <a:rPr lang="en-US" dirty="0"/>
              <a:t>Reviewing where students got lost/confused</a:t>
            </a:r>
          </a:p>
          <a:p>
            <a:r>
              <a:rPr lang="en-US" dirty="0"/>
              <a:t>Re-reading to connect sections of the text to one another</a:t>
            </a:r>
          </a:p>
        </p:txBody>
      </p:sp>
      <p:pic>
        <p:nvPicPr>
          <p:cNvPr id="2052" name="Picture 4" descr="Image result for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2" y="3551297"/>
            <a:ext cx="5550266" cy="25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2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Independent Reading</a:t>
            </a:r>
          </a:p>
        </p:txBody>
      </p:sp>
      <p:sp>
        <p:nvSpPr>
          <p:cNvPr id="5" name="Oval Callout 2">
            <a:extLst>
              <a:ext uri="{FF2B5EF4-FFF2-40B4-BE49-F238E27FC236}">
                <a16:creationId xmlns:a16="http://schemas.microsoft.com/office/drawing/2014/main" id="{5FAEE6AA-5A65-4E5D-A4F9-EDAF5F840DC9}"/>
              </a:ext>
            </a:extLst>
          </p:cNvPr>
          <p:cNvSpPr/>
          <p:nvPr/>
        </p:nvSpPr>
        <p:spPr>
          <a:xfrm>
            <a:off x="4572000" y="444654"/>
            <a:ext cx="3720026" cy="223996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ucida Sans"/>
                <a:cs typeface="Lucida Sans"/>
              </a:rPr>
              <a:t>“What do you want to learn about?”</a:t>
            </a:r>
          </a:p>
        </p:txBody>
      </p:sp>
      <p:sp>
        <p:nvSpPr>
          <p:cNvPr id="6" name="Oval Callout 2">
            <a:extLst>
              <a:ext uri="{FF2B5EF4-FFF2-40B4-BE49-F238E27FC236}">
                <a16:creationId xmlns:a16="http://schemas.microsoft.com/office/drawing/2014/main" id="{B9E32331-3C26-4440-B245-680A91117D31}"/>
              </a:ext>
            </a:extLst>
          </p:cNvPr>
          <p:cNvSpPr/>
          <p:nvPr/>
        </p:nvSpPr>
        <p:spPr>
          <a:xfrm>
            <a:off x="4764550" y="2956068"/>
            <a:ext cx="4234376" cy="2829183"/>
          </a:xfrm>
          <a:prstGeom prst="wedgeEllipseCallou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ucida Sans"/>
                <a:cs typeface="Lucida Sans"/>
              </a:rPr>
              <a:t>“This text will build nicely on your interest in what motivates individuals to go to war.”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048" y="1414452"/>
            <a:ext cx="5760236" cy="43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600" dirty="0"/>
              <a:t>What are strengths and challenges to incorporating knowledge building within these 3 structures?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23" y="1407017"/>
            <a:ext cx="292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Whole Class Instruction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6246" y="1396396"/>
            <a:ext cx="292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Small Group Instruction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7494" y="1417638"/>
            <a:ext cx="292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Independent Reading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9827" y="1859598"/>
          <a:ext cx="2630658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Community built through studying the same topic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1 set of materials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Challenges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Varying the scaffolding needed to support all readers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38753"/>
              </p:ext>
            </p:extLst>
          </p:nvPr>
        </p:nvGraphicFramePr>
        <p:xfrm>
          <a:off x="3383280" y="1859598"/>
          <a:ext cx="2630658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Varied opportunities to meet student needs.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Built in differentiation.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Challenges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Multiple sets of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Time!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73829"/>
              </p:ext>
            </p:extLst>
          </p:nvPr>
        </p:nvGraphicFramePr>
        <p:xfrm>
          <a:off x="6337494" y="1859599"/>
          <a:ext cx="2630658" cy="431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73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Miles on the page!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Student voice and choice.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Challenges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7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5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Monitoring student reading.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Library organization by topic.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9827" y="2222205"/>
            <a:ext cx="2630658" cy="20201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246" y="2222205"/>
            <a:ext cx="2630658" cy="20201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7494" y="2222205"/>
            <a:ext cx="2630658" cy="20201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827" y="4626263"/>
            <a:ext cx="2630658" cy="15510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6246" y="4636385"/>
            <a:ext cx="2630658" cy="1540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7494" y="4604997"/>
            <a:ext cx="2630658" cy="15723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738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70AE-C687-4AE1-8C57-C64C80BB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062" y="141334"/>
            <a:ext cx="8229600" cy="1143000"/>
          </a:xfrm>
        </p:spPr>
        <p:txBody>
          <a:bodyPr/>
          <a:lstStyle/>
          <a:p>
            <a:r>
              <a:rPr lang="en-US" dirty="0"/>
              <a:t>Close Reading of Complex Text Is Important…</a:t>
            </a:r>
            <a:br>
              <a:rPr lang="en-US" dirty="0"/>
            </a:br>
            <a:r>
              <a:rPr lang="en-US" dirty="0"/>
              <a:t>But Not Enough!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28137E-C498-4E46-988E-83ECAF06D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64114"/>
              </p:ext>
            </p:extLst>
          </p:nvPr>
        </p:nvGraphicFramePr>
        <p:xfrm>
          <a:off x="631505" y="1453019"/>
          <a:ext cx="7922714" cy="2933985"/>
        </p:xfrm>
        <a:graphic>
          <a:graphicData uri="http://schemas.openxmlformats.org/drawingml/2006/table">
            <a:tbl>
              <a:tblPr/>
              <a:tblGrid>
                <a:gridCol w="1329207">
                  <a:extLst>
                    <a:ext uri="{9D8B030D-6E8A-4147-A177-3AD203B41FA5}">
                      <a16:colId xmlns:a16="http://schemas.microsoft.com/office/drawing/2014/main" val="2489932913"/>
                    </a:ext>
                  </a:extLst>
                </a:gridCol>
                <a:gridCol w="2979416">
                  <a:extLst>
                    <a:ext uri="{9D8B030D-6E8A-4147-A177-3AD203B41FA5}">
                      <a16:colId xmlns:a16="http://schemas.microsoft.com/office/drawing/2014/main" val="1490015209"/>
                    </a:ext>
                  </a:extLst>
                </a:gridCol>
                <a:gridCol w="3614091">
                  <a:extLst>
                    <a:ext uri="{9D8B030D-6E8A-4147-A177-3AD203B41FA5}">
                      <a16:colId xmlns:a16="http://schemas.microsoft.com/office/drawing/2014/main" val="4241516489"/>
                    </a:ext>
                  </a:extLst>
                </a:gridCol>
              </a:tblGrid>
              <a:tr h="73020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Close Reading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5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Volume Reading </a:t>
                      </a:r>
                      <a:endParaRPr lang="en-US" sz="18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5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4494"/>
                  </a:ext>
                </a:extLst>
              </a:tr>
              <a:tr h="88861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Text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Grade-level text,       fewer pages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Variety of text complexity levels, more pages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59681"/>
                  </a:ext>
                </a:extLst>
              </a:tr>
              <a:tr h="6575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Support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Heavy support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Lighter support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49468"/>
                  </a:ext>
                </a:extLst>
              </a:tr>
              <a:tr h="65758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Purpose</a:t>
                      </a:r>
                      <a:endParaRPr lang="en-US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Solely instructional 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Guided or independent </a:t>
                      </a:r>
                      <a:endParaRPr lang="en-US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73427"/>
                  </a:ext>
                </a:extLst>
              </a:tr>
            </a:tbl>
          </a:graphicData>
        </a:graphic>
      </p:graphicFrame>
      <p:pic>
        <p:nvPicPr>
          <p:cNvPr id="11" name="Shape 803" descr="Image result for both and">
            <a:extLst>
              <a:ext uri="{FF2B5EF4-FFF2-40B4-BE49-F238E27FC236}">
                <a16:creationId xmlns:a16="http://schemas.microsoft.com/office/drawing/2014/main" id="{17AA05B0-9597-4E1C-A525-B88EB135C4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1270" y="4643546"/>
            <a:ext cx="3543184" cy="1501620"/>
          </a:xfrm>
          <a:prstGeom prst="rect">
            <a:avLst/>
          </a:prstGeom>
          <a:noFill/>
          <a:ln>
            <a:solidFill>
              <a:srgbClr val="1EA56A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20545A9-BC60-4F88-A946-3C47CC743277}"/>
              </a:ext>
            </a:extLst>
          </p:cNvPr>
          <p:cNvSpPr/>
          <p:nvPr/>
        </p:nvSpPr>
        <p:spPr>
          <a:xfrm>
            <a:off x="3673417" y="4643546"/>
            <a:ext cx="1532004" cy="150162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knowledge building look like in high-quality instructional materials? (Gr 3-8)</a:t>
            </a:r>
          </a:p>
        </p:txBody>
      </p:sp>
    </p:spTree>
    <p:extLst>
      <p:ext uri="{BB962C8B-B14F-4D97-AF65-F5344CB8AC3E}">
        <p14:creationId xmlns:p14="http://schemas.microsoft.com/office/powerpoint/2010/main" val="9507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EL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17" y="1156354"/>
            <a:ext cx="7704083" cy="48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8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Education: Grade 8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7" y="1417638"/>
            <a:ext cx="8793126" cy="179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Unbroken: A World War II Story of Survival, Resilience, and Redemption by [Hillenbrand, Laur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0" y="3444949"/>
            <a:ext cx="1829086" cy="2751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34" y="3623488"/>
            <a:ext cx="2907562" cy="2105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6334" y="5879805"/>
            <a:ext cx="29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“FDR’s Day of Infamy” Speech</a:t>
            </a:r>
          </a:p>
        </p:txBody>
      </p:sp>
    </p:spTree>
    <p:extLst>
      <p:ext uri="{BB962C8B-B14F-4D97-AF65-F5344CB8AC3E}">
        <p14:creationId xmlns:p14="http://schemas.microsoft.com/office/powerpoint/2010/main" val="251917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EdReports</a:t>
            </a:r>
            <a:r>
              <a:rPr lang="en-US" dirty="0"/>
              <a:t>: Building Knowledge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2E0203-FE5E-49BB-8A4E-5B0DCA21734B}"/>
              </a:ext>
            </a:extLst>
          </p:cNvPr>
          <p:cNvSpPr/>
          <p:nvPr/>
        </p:nvSpPr>
        <p:spPr>
          <a:xfrm>
            <a:off x="1177290" y="3406140"/>
            <a:ext cx="6743700" cy="1143000"/>
          </a:xfrm>
          <a:prstGeom prst="rect">
            <a:avLst/>
          </a:prstGeom>
          <a:solidFill>
            <a:srgbClr val="CBF4F9">
              <a:alpha val="45098"/>
            </a:srgb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5987"/>
            <a:ext cx="9144000" cy="34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BFC0-E44A-4711-8111-2B06823D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1" y="-325853"/>
            <a:ext cx="8229600" cy="1143000"/>
          </a:xfrm>
        </p:spPr>
        <p:txBody>
          <a:bodyPr/>
          <a:lstStyle/>
          <a:p>
            <a:r>
              <a:rPr lang="en-US" dirty="0"/>
              <a:t>Your Presenters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A190FC-68D8-4D49-A2FA-1632C469BDC0}"/>
              </a:ext>
            </a:extLst>
          </p:cNvPr>
          <p:cNvSpPr txBox="1">
            <a:spLocks/>
          </p:cNvSpPr>
          <p:nvPr/>
        </p:nvSpPr>
        <p:spPr>
          <a:xfrm>
            <a:off x="366046" y="3082604"/>
            <a:ext cx="3769028" cy="75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Lucida Sans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David Liben</a:t>
            </a:r>
          </a:p>
          <a:p>
            <a:pPr algn="ctr"/>
            <a:r>
              <a:rPr lang="en-US" sz="1400" i="1" dirty="0"/>
              <a:t>Senior Fellow</a:t>
            </a:r>
            <a:endParaRPr lang="en-US" sz="1800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DF01F9-7117-4950-8206-E1C17375C1B1}"/>
              </a:ext>
            </a:extLst>
          </p:cNvPr>
          <p:cNvSpPr txBox="1">
            <a:spLocks/>
          </p:cNvSpPr>
          <p:nvPr/>
        </p:nvSpPr>
        <p:spPr>
          <a:xfrm>
            <a:off x="4899171" y="3032520"/>
            <a:ext cx="4244829" cy="7389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Lucida Sans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n-US" b="1" dirty="0"/>
              <a:t>Carey Swanson</a:t>
            </a:r>
          </a:p>
          <a:p>
            <a:pPr algn="ctr"/>
            <a:r>
              <a:rPr lang="en-US" sz="1600" i="1" dirty="0"/>
              <a:t>Senior ELA/Literacy Content Specialist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 descr="https://achievethecore.org/content/upload/Carey-Swa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8" y="885348"/>
            <a:ext cx="3692305" cy="196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achievethecore.org/content/upload/Tori-Fill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16" y="3771473"/>
            <a:ext cx="3649659" cy="194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DF01F9-7117-4950-8206-E1C17375C1B1}"/>
              </a:ext>
            </a:extLst>
          </p:cNvPr>
          <p:cNvSpPr txBox="1">
            <a:spLocks/>
          </p:cNvSpPr>
          <p:nvPr/>
        </p:nvSpPr>
        <p:spPr>
          <a:xfrm>
            <a:off x="323102" y="5921409"/>
            <a:ext cx="4244829" cy="7389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Lucida Sans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n-US" b="1" dirty="0"/>
              <a:t>Tori Filler</a:t>
            </a:r>
          </a:p>
          <a:p>
            <a:pPr algn="ctr"/>
            <a:r>
              <a:rPr lang="en-US" sz="1600" i="1" dirty="0"/>
              <a:t>ELA/Literacy Content Specialist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05" y="635998"/>
            <a:ext cx="2861298" cy="244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26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kla">
            <a:extLst>
              <a:ext uri="{FF2B5EF4-FFF2-40B4-BE49-F238E27FC236}">
                <a16:creationId xmlns:a16="http://schemas.microsoft.com/office/drawing/2014/main" id="{8C7EB960-5CDD-4278-AE8E-B7BFC3C1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0" y="1088590"/>
            <a:ext cx="2354580" cy="13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merican reading company">
            <a:extLst>
              <a:ext uri="{FF2B5EF4-FFF2-40B4-BE49-F238E27FC236}">
                <a16:creationId xmlns:a16="http://schemas.microsoft.com/office/drawing/2014/main" id="{5D4FCA98-BE68-438B-9AB9-9B3F56B1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" y="2584402"/>
            <a:ext cx="185166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l education">
            <a:extLst>
              <a:ext uri="{FF2B5EF4-FFF2-40B4-BE49-F238E27FC236}">
                <a16:creationId xmlns:a16="http://schemas.microsoft.com/office/drawing/2014/main" id="{354B525F-76F8-4B53-B752-F3CAA77C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34" y="973941"/>
            <a:ext cx="4640580" cy="6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readygen">
            <a:extLst>
              <a:ext uri="{FF2B5EF4-FFF2-40B4-BE49-F238E27FC236}">
                <a16:creationId xmlns:a16="http://schemas.microsoft.com/office/drawing/2014/main" id="{8D39C58A-A553-4069-A8BB-5DD7513A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10" y="5727796"/>
            <a:ext cx="4476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77" y="82612"/>
            <a:ext cx="8546123" cy="1143000"/>
          </a:xfrm>
        </p:spPr>
        <p:txBody>
          <a:bodyPr/>
          <a:lstStyle/>
          <a:p>
            <a:r>
              <a:rPr lang="en-US" dirty="0"/>
              <a:t>High Quality Instructional Materials </a:t>
            </a:r>
            <a:br>
              <a:rPr lang="en-US" dirty="0"/>
            </a:br>
            <a:r>
              <a:rPr lang="en-US" dirty="0"/>
              <a:t>Build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35" y="1790322"/>
            <a:ext cx="2179613" cy="79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538" y="4762007"/>
            <a:ext cx="3282972" cy="807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9" y="5290316"/>
            <a:ext cx="1108436" cy="1108436"/>
          </a:xfrm>
          <a:prstGeom prst="rect">
            <a:avLst/>
          </a:prstGeom>
        </p:spPr>
      </p:pic>
      <p:pic>
        <p:nvPicPr>
          <p:cNvPr id="4100" name="Picture 4" descr="Image result for pearson my perspectiv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06" y="4271132"/>
            <a:ext cx="1634446" cy="196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tudy syn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71" y="2406137"/>
            <a:ext cx="1479565" cy="143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1642" y="1924438"/>
            <a:ext cx="1562100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0494" y="2674350"/>
            <a:ext cx="1657350" cy="2009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0660" y="6398752"/>
            <a:ext cx="547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18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Adaptations for Knowledge Building (3</a:t>
            </a:r>
            <a:r>
              <a:rPr lang="en-US" baseline="30000" dirty="0"/>
              <a:t>rd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866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General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18" y="2513795"/>
            <a:ext cx="7939963" cy="36232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Amplify</a:t>
            </a:r>
            <a:r>
              <a:rPr lang="en-US" dirty="0"/>
              <a:t> connected texts</a:t>
            </a:r>
          </a:p>
          <a:p>
            <a:r>
              <a:rPr lang="en-US" dirty="0">
                <a:solidFill>
                  <a:schemeClr val="accent2"/>
                </a:solidFill>
              </a:rPr>
              <a:t>Cut</a:t>
            </a:r>
            <a:r>
              <a:rPr lang="en-US" dirty="0"/>
              <a:t> disconnected/extraneous materials and tasks that do not build knowledge</a:t>
            </a:r>
          </a:p>
          <a:p>
            <a:r>
              <a:rPr lang="en-US" dirty="0">
                <a:solidFill>
                  <a:schemeClr val="accent2"/>
                </a:solidFill>
              </a:rPr>
              <a:t>Adjust </a:t>
            </a:r>
            <a:r>
              <a:rPr lang="en-US" dirty="0"/>
              <a:t>tasks to enhance knowledge building opportunities</a:t>
            </a:r>
          </a:p>
          <a:p>
            <a:r>
              <a:rPr lang="en-US" dirty="0"/>
              <a:t>Identify </a:t>
            </a:r>
            <a:r>
              <a:rPr lang="en-US" b="1" dirty="0">
                <a:solidFill>
                  <a:srgbClr val="1EA56A"/>
                </a:solidFill>
                <a:latin typeface="Segoe Script" panose="030B0504020000000003" pitchFamily="66" charset="0"/>
              </a:rPr>
              <a:t>knowledge</a:t>
            </a:r>
            <a:r>
              <a:rPr lang="en-US" dirty="0"/>
              <a:t> demands to support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53" y="0"/>
            <a:ext cx="2814583" cy="23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47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dirty="0"/>
              <a:t>Build Off Your Anchor Text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bookdepot-lmwv1z0x2r9fdffrc7q.netdna-ssl.com/covers/large/isbn978141/9781416950820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80" y="1203158"/>
            <a:ext cx="3834139" cy="496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Roberto Clemente</a:t>
            </a:r>
            <a:r>
              <a:rPr lang="en-US" dirty="0"/>
              <a:t>: Amplify, Adjust, or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Read full anchor text in one 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Read and re-read text over multiple lessons.</a:t>
            </a:r>
          </a:p>
        </p:txBody>
      </p:sp>
      <p:sp>
        <p:nvSpPr>
          <p:cNvPr id="4" name="Donut 3"/>
          <p:cNvSpPr/>
          <p:nvPr/>
        </p:nvSpPr>
        <p:spPr>
          <a:xfrm>
            <a:off x="3650566" y="497305"/>
            <a:ext cx="1794079" cy="823380"/>
          </a:xfrm>
          <a:prstGeom prst="donut">
            <a:avLst>
              <a:gd name="adj" fmla="val 7506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92D050"/>
              </a:solidFill>
              <a:latin typeface="Lucida Sans"/>
              <a:cs typeface="Lucida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" y="2636873"/>
            <a:ext cx="3311787" cy="2662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45" y="2636873"/>
            <a:ext cx="3352689" cy="267461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45663" y="3297332"/>
            <a:ext cx="1745290" cy="56584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5115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 txBox="1">
            <a:spLocks noGrp="1"/>
          </p:cNvSpPr>
          <p:nvPr>
            <p:ph type="title"/>
          </p:nvPr>
        </p:nvSpPr>
        <p:spPr>
          <a:xfrm>
            <a:off x="520504" y="304825"/>
            <a:ext cx="8229600" cy="857250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latin typeface="Lucida Sans" panose="020B0602030504020204" pitchFamily="34" charset="0"/>
              </a:rPr>
              <a:t>Roberto Clemente</a:t>
            </a:r>
            <a:r>
              <a:rPr lang="en-US" dirty="0">
                <a:latin typeface="Lucida Sans" panose="020B0602030504020204" pitchFamily="34" charset="0"/>
              </a:rPr>
              <a:t>: Amplify, Adjust, or Cut?</a:t>
            </a:r>
          </a:p>
        </p:txBody>
      </p:sp>
      <p:pic>
        <p:nvPicPr>
          <p:cNvPr id="1266" name="Shape 1266" descr="Baseball Poems. Roberto Clemente.Gr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558" y="1162075"/>
            <a:ext cx="5678474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onut 2"/>
          <p:cNvSpPr/>
          <p:nvPr/>
        </p:nvSpPr>
        <p:spPr>
          <a:xfrm>
            <a:off x="6746816" y="309274"/>
            <a:ext cx="1716259" cy="852801"/>
          </a:xfrm>
          <a:prstGeom prst="donut">
            <a:avLst>
              <a:gd name="adj" fmla="val 7506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92D05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260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What makes someone a hero?</a:t>
            </a:r>
            <a:endParaRPr lang="en-US" sz="40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Shape 1263"/>
          <p:cNvSpPr txBox="1">
            <a:spLocks/>
          </p:cNvSpPr>
          <p:nvPr/>
        </p:nvSpPr>
        <p:spPr>
          <a:xfrm>
            <a:off x="670773" y="205978"/>
            <a:ext cx="8229600" cy="857250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F3F39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>
              <a:spcBef>
                <a:spcPts val="0"/>
              </a:spcBef>
            </a:pPr>
            <a:r>
              <a:rPr lang="en-US" i="1" dirty="0">
                <a:latin typeface="Lucida Sans" panose="020B0602030504020204" pitchFamily="34" charset="0"/>
              </a:rPr>
              <a:t>Roberto Clemente</a:t>
            </a:r>
            <a:r>
              <a:rPr lang="en-US" dirty="0">
                <a:latin typeface="Lucida Sans" panose="020B0602030504020204" pitchFamily="34" charset="0"/>
              </a:rPr>
              <a:t>: Amplify, Adjust, or Cut?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Why was Roberto Clemente a hero to so many?</a:t>
            </a:r>
            <a:endParaRPr lang="en-US" sz="40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Donut 2">
            <a:extLst>
              <a:ext uri="{FF2B5EF4-FFF2-40B4-BE49-F238E27FC236}">
                <a16:creationId xmlns:a16="http://schemas.microsoft.com/office/drawing/2014/main" id="{47A87586-2CB6-48A4-B974-239D5F1207AC}"/>
              </a:ext>
            </a:extLst>
          </p:cNvPr>
          <p:cNvSpPr/>
          <p:nvPr/>
        </p:nvSpPr>
        <p:spPr>
          <a:xfrm>
            <a:off x="5222816" y="253916"/>
            <a:ext cx="1716259" cy="852801"/>
          </a:xfrm>
          <a:prstGeom prst="donut">
            <a:avLst>
              <a:gd name="adj" fmla="val 7506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92D050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3446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Wonders</a:t>
            </a:r>
            <a:r>
              <a:rPr lang="en-US" dirty="0"/>
              <a:t>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1625665"/>
            <a:ext cx="7589521" cy="379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9785" y="66611"/>
            <a:ext cx="228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Journeys…</a:t>
            </a:r>
          </a:p>
        </p:txBody>
      </p:sp>
      <p:pic>
        <p:nvPicPr>
          <p:cNvPr id="1032" name="Picture 8" descr="Image result for journeys hm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969"/>
            <a:ext cx="3952772" cy="23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2" y="2238772"/>
            <a:ext cx="7779435" cy="380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11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Anthology Alignment Project – Grades 6-11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960" y="1600200"/>
            <a:ext cx="76340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indicators of knowledge building in high quality instructional materials.</a:t>
            </a:r>
          </a:p>
          <a:p>
            <a:r>
              <a:rPr lang="en-US" dirty="0"/>
              <a:t>Pinpoint adaptations they can make to existing materials to amplify knowledge building.</a:t>
            </a:r>
          </a:p>
          <a:p>
            <a:r>
              <a:rPr lang="en-US" dirty="0"/>
              <a:t>Identify knowledge building resources to supplement their existing materials. </a:t>
            </a:r>
          </a:p>
        </p:txBody>
      </p:sp>
      <p:pic>
        <p:nvPicPr>
          <p:cNvPr id="6" name="Picture 2" descr="Image result for goals clipart">
            <a:extLst>
              <a:ext uri="{FF2B5EF4-FFF2-40B4-BE49-F238E27FC236}">
                <a16:creationId xmlns:a16="http://schemas.microsoft.com/office/drawing/2014/main" id="{1569CF04-DBB0-4A76-9223-7F0AF3D06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53" y="224045"/>
            <a:ext cx="3679094" cy="10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2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3"/>
            <a:ext cx="8229600" cy="1143000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i="1" dirty="0"/>
              <a:t>Insert your program/text here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2332037"/>
            <a:ext cx="8229600" cy="4525963"/>
          </a:xfrm>
        </p:spPr>
        <p:txBody>
          <a:bodyPr/>
          <a:lstStyle/>
          <a:p>
            <a:r>
              <a:rPr lang="en-US" dirty="0"/>
              <a:t>Identify the knowledge found in the most complex or anchor text!</a:t>
            </a:r>
          </a:p>
          <a:p>
            <a:r>
              <a:rPr lang="en-US" dirty="0"/>
              <a:t>Analyze what makes that text complex.</a:t>
            </a:r>
          </a:p>
          <a:p>
            <a:r>
              <a:rPr lang="en-US" dirty="0"/>
              <a:t>Determine where knowledge building can enhance the student experience!</a:t>
            </a:r>
          </a:p>
          <a:p>
            <a:pPr lvl="1"/>
            <a:r>
              <a:rPr lang="en-US" dirty="0"/>
              <a:t>Is the knowledge complexity high?  Scaffold access!</a:t>
            </a:r>
          </a:p>
          <a:p>
            <a:pPr lvl="1"/>
            <a:r>
              <a:rPr lang="en-US" dirty="0"/>
              <a:t>Is the knowledge complexity low?  Build on the foundation.</a:t>
            </a:r>
          </a:p>
        </p:txBody>
      </p:sp>
      <p:pic>
        <p:nvPicPr>
          <p:cNvPr id="3074" name="Picture 2" descr="Image result for insert name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24" y="285507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90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Reading Adaptations</a:t>
            </a:r>
          </a:p>
        </p:txBody>
      </p:sp>
    </p:spTree>
    <p:extLst>
      <p:ext uri="{BB962C8B-B14F-4D97-AF65-F5344CB8AC3E}">
        <p14:creationId xmlns:p14="http://schemas.microsoft.com/office/powerpoint/2010/main" val="145746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up the Classroom Book Baskets</a:t>
            </a:r>
          </a:p>
        </p:txBody>
      </p:sp>
      <p:pic>
        <p:nvPicPr>
          <p:cNvPr id="4" name="Shape 366" descr="Book_Basket_Graphic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99704" y="1721852"/>
            <a:ext cx="5744592" cy="3632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587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Shape 702" descr="Pick Your Texts.png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0" y="-51403"/>
            <a:ext cx="9144000" cy="640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85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Shape 713" descr="Supplement.png"/>
          <p:cNvPicPr preferRelativeResize="0"/>
          <p:nvPr/>
        </p:nvPicPr>
        <p:blipFill rotWithShape="1">
          <a:blip r:embed="rId3">
            <a:alphaModFix/>
          </a:blip>
          <a:srcRect t="4051" b="2166"/>
          <a:stretch/>
        </p:blipFill>
        <p:spPr>
          <a:xfrm>
            <a:off x="0" y="0"/>
            <a:ext cx="9144000" cy="6272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621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28BB-3895-4AC6-B53C-FBB0D8B5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the Core Text Sets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44A86-2509-4EA2-99CB-F93DA86A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1474084"/>
            <a:ext cx="7725465" cy="43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0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Building in Action (3-8) </a:t>
            </a:r>
          </a:p>
        </p:txBody>
      </p:sp>
    </p:spTree>
    <p:extLst>
      <p:ext uri="{BB962C8B-B14F-4D97-AF65-F5344CB8AC3E}">
        <p14:creationId xmlns:p14="http://schemas.microsoft.com/office/powerpoint/2010/main" val="3910849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857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Let’s Practice Together </a:t>
            </a:r>
            <a:br>
              <a:rPr lang="en-US" dirty="0"/>
            </a:br>
            <a:endParaRPr lang="en-US" sz="2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434" y="1042546"/>
            <a:ext cx="8229600" cy="4525963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Lesson plan with 2 texts- “Refugee in America” and “I, Too” by Langston Hughes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71" y="2697819"/>
            <a:ext cx="3478837" cy="344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9831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60" y="110315"/>
            <a:ext cx="8469086" cy="1143000"/>
          </a:xfrm>
        </p:spPr>
        <p:txBody>
          <a:bodyPr/>
          <a:lstStyle/>
          <a:p>
            <a:r>
              <a:rPr lang="en-US" dirty="0"/>
              <a:t>Let’s look at this text: What makes it complex?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715" y="1328058"/>
            <a:ext cx="4758732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Subtle and/or frequent transitions</a:t>
            </a:r>
          </a:p>
          <a:p>
            <a:pPr>
              <a:spcAft>
                <a:spcPts val="900"/>
              </a:spcAft>
            </a:pPr>
            <a:r>
              <a:rPr lang="en-US" dirty="0"/>
              <a:t>Multiple and/or subtle themes and purposes</a:t>
            </a:r>
          </a:p>
          <a:p>
            <a:pPr>
              <a:spcAft>
                <a:spcPts val="900"/>
              </a:spcAft>
            </a:pPr>
            <a:r>
              <a:rPr lang="en-US" dirty="0"/>
              <a:t>Density of information</a:t>
            </a:r>
          </a:p>
          <a:p>
            <a:pPr>
              <a:spcAft>
                <a:spcPts val="900"/>
              </a:spcAft>
            </a:pPr>
            <a:r>
              <a:rPr lang="en-US" dirty="0"/>
              <a:t>Unfamiliar settings, topics or events</a:t>
            </a:r>
          </a:p>
          <a:p>
            <a:pPr>
              <a:spcAft>
                <a:spcPts val="900"/>
              </a:spcAft>
            </a:pPr>
            <a:r>
              <a:rPr lang="en-US" dirty="0"/>
              <a:t>Lack of repetition, overlap or similarity in words and sentences</a:t>
            </a:r>
          </a:p>
          <a:p>
            <a:pPr>
              <a:spcAft>
                <a:spcPts val="900"/>
              </a:spcAft>
            </a:pPr>
            <a:r>
              <a:rPr lang="en-US" dirty="0"/>
              <a:t>Complex sentences</a:t>
            </a:r>
          </a:p>
          <a:p>
            <a:pPr>
              <a:spcAft>
                <a:spcPts val="900"/>
              </a:spcAft>
            </a:pPr>
            <a:r>
              <a:rPr lang="en-US" dirty="0"/>
              <a:t>Uncommon vocabulary</a:t>
            </a:r>
          </a:p>
          <a:p>
            <a:pPr>
              <a:spcAft>
                <a:spcPts val="900"/>
              </a:spcAft>
            </a:pPr>
            <a:r>
              <a:rPr lang="en-US" dirty="0"/>
              <a:t>Lack of words, sentences or paragraphs that review or pull things together for the student</a:t>
            </a:r>
          </a:p>
          <a:p>
            <a:pPr>
              <a:spcAft>
                <a:spcPts val="900"/>
              </a:spcAft>
            </a:pPr>
            <a:r>
              <a:rPr lang="en-US" dirty="0"/>
              <a:t>Longer paragraphs</a:t>
            </a:r>
          </a:p>
          <a:p>
            <a:pPr>
              <a:spcAft>
                <a:spcPts val="900"/>
              </a:spcAft>
            </a:pPr>
            <a:r>
              <a:rPr lang="en-US" dirty="0"/>
              <a:t>Any text structure which is less narrative and/or mixes structures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275B2-4FEB-45A2-B8F6-351EC39978D5}"/>
              </a:ext>
            </a:extLst>
          </p:cNvPr>
          <p:cNvSpPr/>
          <p:nvPr/>
        </p:nvSpPr>
        <p:spPr>
          <a:xfrm>
            <a:off x="306760" y="2562420"/>
            <a:ext cx="4384982" cy="21735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275B2-4FEB-45A2-B8F6-351EC39978D5}"/>
              </a:ext>
            </a:extLst>
          </p:cNvPr>
          <p:cNvSpPr/>
          <p:nvPr/>
        </p:nvSpPr>
        <p:spPr>
          <a:xfrm>
            <a:off x="217714" y="4009158"/>
            <a:ext cx="2226548" cy="28866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4275B2-4FEB-45A2-B8F6-351EC39978D5}"/>
              </a:ext>
            </a:extLst>
          </p:cNvPr>
          <p:cNvSpPr/>
          <p:nvPr/>
        </p:nvSpPr>
        <p:spPr>
          <a:xfrm>
            <a:off x="217714" y="4390150"/>
            <a:ext cx="4474028" cy="4964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275B2-4FEB-45A2-B8F6-351EC39978D5}"/>
              </a:ext>
            </a:extLst>
          </p:cNvPr>
          <p:cNvSpPr/>
          <p:nvPr/>
        </p:nvSpPr>
        <p:spPr>
          <a:xfrm>
            <a:off x="306760" y="1417638"/>
            <a:ext cx="4384982" cy="21735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12"/>
          <a:stretch/>
        </p:blipFill>
        <p:spPr>
          <a:xfrm>
            <a:off x="4976447" y="1468485"/>
            <a:ext cx="3851031" cy="397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06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what’s coming next.  What opportunities are there to build knowledge?</a:t>
            </a:r>
          </a:p>
        </p:txBody>
      </p:sp>
      <p:pic>
        <p:nvPicPr>
          <p:cNvPr id="3074" name="Picture 2" descr="Image result for I too sing ame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20" y="1600200"/>
            <a:ext cx="36081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75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445901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Langston Hughes Biography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3" y="1558315"/>
            <a:ext cx="8765513" cy="4051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574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82112"/>
            <a:ext cx="7715250" cy="529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68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Museum of African American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596178" cy="479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677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64" y="240269"/>
            <a:ext cx="2818083" cy="2791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2883" y="398531"/>
            <a:ext cx="2238782" cy="420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Classroom Materials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89455" y="423118"/>
            <a:ext cx="2637072" cy="420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Classroom Structures</a:t>
            </a:r>
          </a:p>
        </p:txBody>
      </p:sp>
      <p:pic>
        <p:nvPicPr>
          <p:cNvPr id="2050" name="Picture 2" descr="Image result for books clipart">
            <a:extLst>
              <a:ext uri="{FF2B5EF4-FFF2-40B4-BE49-F238E27FC236}">
                <a16:creationId xmlns:a16="http://schemas.microsoft.com/office/drawing/2014/main" id="{7F0D88C1-F01B-49EF-95B6-CEE17B3B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18" y="2268539"/>
            <a:ext cx="1424940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orksheet clipart">
            <a:extLst>
              <a:ext uri="{FF2B5EF4-FFF2-40B4-BE49-F238E27FC236}">
                <a16:creationId xmlns:a16="http://schemas.microsoft.com/office/drawing/2014/main" id="{9DE96B56-AE79-41A6-903A-A49A3C58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46" y="2955866"/>
            <a:ext cx="172593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ster clipart">
            <a:extLst>
              <a:ext uri="{FF2B5EF4-FFF2-40B4-BE49-F238E27FC236}">
                <a16:creationId xmlns:a16="http://schemas.microsoft.com/office/drawing/2014/main" id="{A58076F1-36DF-4A17-962F-CAF35803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9" y="4762303"/>
            <a:ext cx="1198245" cy="17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ideo clipart computer">
            <a:extLst>
              <a:ext uri="{FF2B5EF4-FFF2-40B4-BE49-F238E27FC236}">
                <a16:creationId xmlns:a16="http://schemas.microsoft.com/office/drawing/2014/main" id="{8476EDE5-F453-4EA6-961F-4A8C60E3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38" y="4325391"/>
            <a:ext cx="1884045" cy="18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ead aloud clipart">
            <a:extLst>
              <a:ext uri="{FF2B5EF4-FFF2-40B4-BE49-F238E27FC236}">
                <a16:creationId xmlns:a16="http://schemas.microsoft.com/office/drawing/2014/main" id="{B5759936-A484-485D-AB5E-D312256E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10" y="2662154"/>
            <a:ext cx="1279207" cy="1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lass clipart">
            <a:extLst>
              <a:ext uri="{FF2B5EF4-FFF2-40B4-BE49-F238E27FC236}">
                <a16:creationId xmlns:a16="http://schemas.microsoft.com/office/drawing/2014/main" id="{0F56D0C8-DD9E-40EB-9EB4-B2A3B531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47" y="4543838"/>
            <a:ext cx="3221864" cy="16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4EDECB-C3CC-4F16-B3AA-04EF2BA39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8379" y="1352745"/>
            <a:ext cx="1625012" cy="101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FF473-0F4C-465D-8CDE-7B597DDD54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7543"/>
          <a:stretch/>
        </p:blipFill>
        <p:spPr>
          <a:xfrm>
            <a:off x="4854029" y="3242201"/>
            <a:ext cx="2305817" cy="11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9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you/closing</a:t>
            </a:r>
          </a:p>
        </p:txBody>
      </p:sp>
    </p:spTree>
    <p:extLst>
      <p:ext uri="{BB962C8B-B14F-4D97-AF65-F5344CB8AC3E}">
        <p14:creationId xmlns:p14="http://schemas.microsoft.com/office/powerpoint/2010/main" val="370901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Reading Rope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1417638"/>
            <a:ext cx="6027041" cy="3841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69267" y="684541"/>
          <a:ext cx="2617076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7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Based: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Background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Language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Verbal 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Literacy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3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of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" y="2585388"/>
            <a:ext cx="5247249" cy="3494668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>
            <a:off x="5556738" y="1906939"/>
            <a:ext cx="1491175" cy="1181687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7" name="Bent Arrow 6"/>
          <p:cNvSpPr/>
          <p:nvPr/>
        </p:nvSpPr>
        <p:spPr>
          <a:xfrm flipH="1">
            <a:off x="2110155" y="1906938"/>
            <a:ext cx="1516966" cy="1181687"/>
          </a:xfrm>
          <a:prstGeom prst="ben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15" y="1994544"/>
            <a:ext cx="208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Vocabulary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8866" y="1974562"/>
            <a:ext cx="198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22559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-8</a:t>
            </a:r>
            <a:r>
              <a:rPr lang="en-US" baseline="30000" dirty="0"/>
              <a:t>th</a:t>
            </a:r>
            <a:r>
              <a:rPr lang="en-US" dirty="0"/>
              <a:t> Grade Classroom Structures to Support Building Knowledge</a:t>
            </a:r>
          </a:p>
        </p:txBody>
      </p:sp>
    </p:spTree>
    <p:extLst>
      <p:ext uri="{BB962C8B-B14F-4D97-AF65-F5344CB8AC3E}">
        <p14:creationId xmlns:p14="http://schemas.microsoft.com/office/powerpoint/2010/main" val="82132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0126" cy="1143000"/>
          </a:xfrm>
        </p:spPr>
        <p:txBody>
          <a:bodyPr/>
          <a:lstStyle/>
          <a:p>
            <a:r>
              <a:rPr lang="en-US" dirty="0"/>
              <a:t>Ingredients of Knowledge-Building Classrooms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17828"/>
              </p:ext>
            </p:extLst>
          </p:nvPr>
        </p:nvGraphicFramePr>
        <p:xfrm>
          <a:off x="537099" y="1600266"/>
          <a:ext cx="8229600" cy="307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428358" y="4895957"/>
            <a:ext cx="42872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Sans" panose="020B0602030504020204" pitchFamily="34" charset="0"/>
              </a:rPr>
              <a:t>The What</a:t>
            </a:r>
          </a:p>
        </p:txBody>
      </p:sp>
    </p:spTree>
    <p:extLst>
      <p:ext uri="{BB962C8B-B14F-4D97-AF65-F5344CB8AC3E}">
        <p14:creationId xmlns:p14="http://schemas.microsoft.com/office/powerpoint/2010/main" val="373357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47901" y="1531620"/>
            <a:ext cx="4038600" cy="420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Classroom Materials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42510" y="1520190"/>
            <a:ext cx="4301490" cy="4205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Classroom Structures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4673" y="215048"/>
            <a:ext cx="40222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Lucida Sans" panose="020B0602030504020204" pitchFamily="34" charset="0"/>
              </a:rPr>
              <a:t>The How</a:t>
            </a:r>
          </a:p>
        </p:txBody>
      </p:sp>
      <p:pic>
        <p:nvPicPr>
          <p:cNvPr id="2050" name="Picture 2" descr="Image result for books clipart">
            <a:extLst>
              <a:ext uri="{FF2B5EF4-FFF2-40B4-BE49-F238E27FC236}">
                <a16:creationId xmlns:a16="http://schemas.microsoft.com/office/drawing/2014/main" id="{7F0D88C1-F01B-49EF-95B6-CEE17B3B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9" y="2478699"/>
            <a:ext cx="1424940" cy="9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orksheet clipart">
            <a:extLst>
              <a:ext uri="{FF2B5EF4-FFF2-40B4-BE49-F238E27FC236}">
                <a16:creationId xmlns:a16="http://schemas.microsoft.com/office/drawing/2014/main" id="{9DE96B56-AE79-41A6-903A-A49A3C58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96" y="2538818"/>
            <a:ext cx="172593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ster clipart">
            <a:extLst>
              <a:ext uri="{FF2B5EF4-FFF2-40B4-BE49-F238E27FC236}">
                <a16:creationId xmlns:a16="http://schemas.microsoft.com/office/drawing/2014/main" id="{A58076F1-36DF-4A17-962F-CAF35803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9" y="4147025"/>
            <a:ext cx="1198245" cy="177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ideo clipart computer">
            <a:extLst>
              <a:ext uri="{FF2B5EF4-FFF2-40B4-BE49-F238E27FC236}">
                <a16:creationId xmlns:a16="http://schemas.microsoft.com/office/drawing/2014/main" id="{8476EDE5-F453-4EA6-961F-4A8C60E3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4147025"/>
            <a:ext cx="1884045" cy="18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read aloud clipart">
            <a:extLst>
              <a:ext uri="{FF2B5EF4-FFF2-40B4-BE49-F238E27FC236}">
                <a16:creationId xmlns:a16="http://schemas.microsoft.com/office/drawing/2014/main" id="{B5759936-A484-485D-AB5E-D312256E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58" y="2593251"/>
            <a:ext cx="1279207" cy="167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lass clipart">
            <a:extLst>
              <a:ext uri="{FF2B5EF4-FFF2-40B4-BE49-F238E27FC236}">
                <a16:creationId xmlns:a16="http://schemas.microsoft.com/office/drawing/2014/main" id="{0F56D0C8-DD9E-40EB-9EB4-B2A3B531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47" y="4543838"/>
            <a:ext cx="3221864" cy="16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4EDECB-C3CC-4F16-B3AA-04EF2BA39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6928" y="2146982"/>
            <a:ext cx="1805867" cy="101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DFF473-0F4C-465D-8CDE-7B597DDD54A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543"/>
          <a:stretch/>
        </p:blipFill>
        <p:spPr>
          <a:xfrm>
            <a:off x="6517574" y="3248536"/>
            <a:ext cx="2305817" cy="11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SAP ATC PPT Template revised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200" dirty="0" smtClean="0">
            <a:latin typeface="Lucida Sans"/>
            <a:cs typeface="Lucida Sans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SAP+ATC+PPT+Template</Template>
  <TotalTime>23038</TotalTime>
  <Words>1199</Words>
  <Application>Microsoft Office PowerPoint</Application>
  <PresentationFormat>On-screen Show (4:3)</PresentationFormat>
  <Paragraphs>196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Allerta</vt:lpstr>
      <vt:lpstr>Arial</vt:lpstr>
      <vt:lpstr>Calibri</vt:lpstr>
      <vt:lpstr>Lucida Sans</vt:lpstr>
      <vt:lpstr>MV Boli</vt:lpstr>
      <vt:lpstr>Segoe Script</vt:lpstr>
      <vt:lpstr>SAP ATC PPT Template revised</vt:lpstr>
      <vt:lpstr>Building Knowledge: Expanding the World Through Reading</vt:lpstr>
      <vt:lpstr>Your Presenters </vt:lpstr>
      <vt:lpstr>PowerPoint Presentation</vt:lpstr>
      <vt:lpstr>Let’s Review</vt:lpstr>
      <vt:lpstr>The Reading Rope</vt:lpstr>
      <vt:lpstr>The Work of Schools</vt:lpstr>
      <vt:lpstr>3rd-8th Grade Classroom Structures to Support Building Knowledge</vt:lpstr>
      <vt:lpstr>Ingredients of Knowledge-Building Classrooms</vt:lpstr>
      <vt:lpstr>PowerPoint Presentation</vt:lpstr>
      <vt:lpstr>Whole Class Instruction</vt:lpstr>
      <vt:lpstr>Small Group Instruction</vt:lpstr>
      <vt:lpstr>Small Group Instruction Revisiting an Anchor Text:</vt:lpstr>
      <vt:lpstr>Independent Reading</vt:lpstr>
      <vt:lpstr>What are strengths and challenges to incorporating knowledge building within these 3 structures? </vt:lpstr>
      <vt:lpstr>Close Reading of Complex Text Is Important… But Not Enough! </vt:lpstr>
      <vt:lpstr>What does knowledge building look like in high-quality instructional materials? (Gr 3-8)</vt:lpstr>
      <vt:lpstr>Example: EL Education</vt:lpstr>
      <vt:lpstr>EL Education: Grade 8 </vt:lpstr>
      <vt:lpstr>EdReports: Building Knowledge </vt:lpstr>
      <vt:lpstr>High Quality Instructional Materials  Build Knowledge</vt:lpstr>
      <vt:lpstr>Material Adaptations for Knowledge Building (3rd-8th) </vt:lpstr>
      <vt:lpstr>General Guidance</vt:lpstr>
      <vt:lpstr>Build Off Your Anchor Text </vt:lpstr>
      <vt:lpstr>Roberto Clemente: Amplify, Adjust, or Cut?</vt:lpstr>
      <vt:lpstr>Roberto Clemente: Amplify, Adjust, or Cut?</vt:lpstr>
      <vt:lpstr>PowerPoint Presentation</vt:lpstr>
      <vt:lpstr>Wonders…</vt:lpstr>
      <vt:lpstr>Journeys…</vt:lpstr>
      <vt:lpstr>Anthology Alignment Project – Grades 6-11</vt:lpstr>
      <vt:lpstr>[Insert your program/text here]</vt:lpstr>
      <vt:lpstr>Independent Reading Adaptations</vt:lpstr>
      <vt:lpstr>Change up the Classroom Book Baskets</vt:lpstr>
      <vt:lpstr>PowerPoint Presentation</vt:lpstr>
      <vt:lpstr>PowerPoint Presentation</vt:lpstr>
      <vt:lpstr>Achieve the Core Text Sets </vt:lpstr>
      <vt:lpstr>Knowledge Building in Action (3-8) </vt:lpstr>
      <vt:lpstr>Let’s Practice Together  </vt:lpstr>
      <vt:lpstr>Let’s look at this text: What makes it complex?</vt:lpstr>
      <vt:lpstr>Consider what’s coming next.  What opportunities are there to build knowledge?</vt:lpstr>
      <vt:lpstr>Langston Hughes Biography</vt:lpstr>
      <vt:lpstr>PowerPoint Presentation</vt:lpstr>
      <vt:lpstr>The National Museum of African American History</vt:lpstr>
      <vt:lpstr>PowerPoint Presentation</vt:lpstr>
      <vt:lpstr>Thank you/closing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crivero</dc:creator>
  <cp:lastModifiedBy>Pascale Joseph</cp:lastModifiedBy>
  <cp:revision>384</cp:revision>
  <cp:lastPrinted>2018-04-09T19:50:49Z</cp:lastPrinted>
  <dcterms:created xsi:type="dcterms:W3CDTF">2016-11-28T15:16:28Z</dcterms:created>
  <dcterms:modified xsi:type="dcterms:W3CDTF">2020-01-23T20:08:06Z</dcterms:modified>
</cp:coreProperties>
</file>