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56" r:id="rId2"/>
    <p:sldId id="1516" r:id="rId3"/>
    <p:sldId id="483" r:id="rId4"/>
    <p:sldId id="544" r:id="rId5"/>
    <p:sldId id="546" r:id="rId6"/>
    <p:sldId id="547" r:id="rId7"/>
    <p:sldId id="1402" r:id="rId8"/>
    <p:sldId id="1394" r:id="rId9"/>
    <p:sldId id="1395" r:id="rId10"/>
    <p:sldId id="1396" r:id="rId11"/>
    <p:sldId id="1398" r:id="rId12"/>
    <p:sldId id="1526" r:id="rId13"/>
    <p:sldId id="1400" r:id="rId14"/>
    <p:sldId id="1403" r:id="rId15"/>
    <p:sldId id="1527" r:id="rId16"/>
    <p:sldId id="545" r:id="rId17"/>
    <p:sldId id="548" r:id="rId18"/>
    <p:sldId id="1427" r:id="rId19"/>
    <p:sldId id="1426" r:id="rId20"/>
    <p:sldId id="551" r:id="rId21"/>
    <p:sldId id="1425" r:id="rId22"/>
    <p:sldId id="550" r:id="rId23"/>
    <p:sldId id="552" r:id="rId24"/>
    <p:sldId id="554" r:id="rId25"/>
    <p:sldId id="1537" r:id="rId26"/>
    <p:sldId id="1408" r:id="rId27"/>
    <p:sldId id="1410" r:id="rId28"/>
    <p:sldId id="1538" r:id="rId29"/>
    <p:sldId id="1412" r:id="rId30"/>
    <p:sldId id="557" r:id="rId31"/>
    <p:sldId id="1404" r:id="rId32"/>
    <p:sldId id="1405" r:id="rId33"/>
    <p:sldId id="1406" r:id="rId34"/>
    <p:sldId id="1407" r:id="rId35"/>
    <p:sldId id="558" r:id="rId36"/>
    <p:sldId id="559" r:id="rId37"/>
    <p:sldId id="589" r:id="rId38"/>
    <p:sldId id="582" r:id="rId39"/>
    <p:sldId id="583" r:id="rId40"/>
    <p:sldId id="584" r:id="rId41"/>
    <p:sldId id="585" r:id="rId42"/>
    <p:sldId id="1368" r:id="rId43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9">
          <p15:clr>
            <a:srgbClr val="A4A3A4"/>
          </p15:clr>
        </p15:guide>
        <p15:guide id="2" orient="horz" pos="3006">
          <p15:clr>
            <a:srgbClr val="A4A3A4"/>
          </p15:clr>
        </p15:guide>
        <p15:guide id="3" orient="horz" pos="3486">
          <p15:clr>
            <a:srgbClr val="A4A3A4"/>
          </p15:clr>
        </p15:guide>
        <p15:guide id="4" pos="1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filler" initials="t" lastIdx="79" clrIdx="0">
    <p:extLst>
      <p:ext uri="{19B8F6BF-5375-455C-9EA6-DF929625EA0E}">
        <p15:presenceInfo xmlns:p15="http://schemas.microsoft.com/office/powerpoint/2012/main" userId="tfiller" providerId="None"/>
      </p:ext>
    </p:extLst>
  </p:cmAuthor>
  <p:cmAuthor id="2" name="Tori Filler" initials="TF" lastIdx="3" clrIdx="1">
    <p:extLst>
      <p:ext uri="{19B8F6BF-5375-455C-9EA6-DF929625EA0E}">
        <p15:presenceInfo xmlns:p15="http://schemas.microsoft.com/office/powerpoint/2012/main" userId="Tori Filler" providerId="None"/>
      </p:ext>
    </p:extLst>
  </p:cmAuthor>
  <p:cmAuthor id="3" name="Meredith Liben" initials="ML" lastIdx="8" clrIdx="2">
    <p:extLst>
      <p:ext uri="{19B8F6BF-5375-455C-9EA6-DF929625EA0E}">
        <p15:presenceInfo xmlns:p15="http://schemas.microsoft.com/office/powerpoint/2012/main" userId="Meredith Liben" providerId="None"/>
      </p:ext>
    </p:extLst>
  </p:cmAuthor>
  <p:cmAuthor id="4" name="Carey Swanson" initials="CS" lastIdx="59" clrIdx="3">
    <p:extLst>
      <p:ext uri="{19B8F6BF-5375-455C-9EA6-DF929625EA0E}">
        <p15:presenceInfo xmlns:p15="http://schemas.microsoft.com/office/powerpoint/2012/main" userId="Carey Swanson" providerId="None"/>
      </p:ext>
    </p:extLst>
  </p:cmAuthor>
  <p:cmAuthor id="5" name="David Liben" initials="DL" lastIdx="38" clrIdx="4">
    <p:extLst>
      <p:ext uri="{19B8F6BF-5375-455C-9EA6-DF929625EA0E}">
        <p15:presenceInfo xmlns:p15="http://schemas.microsoft.com/office/powerpoint/2012/main" userId="David Liben" providerId="None"/>
      </p:ext>
    </p:extLst>
  </p:cmAuthor>
  <p:cmAuthor id="6" name="EMK" initials="E" lastIdx="29" clrIdx="5">
    <p:extLst>
      <p:ext uri="{19B8F6BF-5375-455C-9EA6-DF929625EA0E}">
        <p15:presenceInfo xmlns:p15="http://schemas.microsoft.com/office/powerpoint/2012/main" userId="EM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9"/>
    <a:srgbClr val="00B0F0"/>
    <a:srgbClr val="1EA56A"/>
    <a:srgbClr val="FDECCA"/>
    <a:srgbClr val="CBF4F9"/>
    <a:srgbClr val="2A7252"/>
    <a:srgbClr val="FDC1A6"/>
    <a:srgbClr val="2B9650"/>
    <a:srgbClr val="454645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3" autoAdjust="0"/>
    <p:restoredTop sz="74686" autoAdjust="0"/>
  </p:normalViewPr>
  <p:slideViewPr>
    <p:cSldViewPr snapToGrid="0" snapToObjects="1">
      <p:cViewPr varScale="1">
        <p:scale>
          <a:sx n="54" d="100"/>
          <a:sy n="54" d="100"/>
        </p:scale>
        <p:origin x="1896" y="60"/>
      </p:cViewPr>
      <p:guideLst>
        <p:guide orient="horz" pos="3969"/>
        <p:guide orient="horz" pos="3006"/>
        <p:guide orient="horz" pos="3486"/>
        <p:guide pos="19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52" d="100"/>
          <a:sy n="52" d="100"/>
        </p:scale>
        <p:origin x="294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56F7C3-DAF2-4A8C-B865-CC5D5B03D50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AF76500-B16D-4644-8DEB-A155A512A43C}">
      <dgm:prSet phldrT="[Text]"/>
      <dgm:spPr/>
      <dgm:t>
        <a:bodyPr/>
        <a:lstStyle/>
        <a:p>
          <a:r>
            <a:rPr lang="en-US" dirty="0"/>
            <a:t>Knowledge/vocabulary gained as a purpose for instruction</a:t>
          </a:r>
        </a:p>
      </dgm:t>
    </dgm:pt>
    <dgm:pt modelId="{98809D8C-2157-45CD-AAE6-5B7A347C7F0C}" type="parTrans" cxnId="{EAD10938-ADFE-4CD3-86D2-FB46A6F2923C}">
      <dgm:prSet/>
      <dgm:spPr/>
      <dgm:t>
        <a:bodyPr/>
        <a:lstStyle/>
        <a:p>
          <a:endParaRPr lang="en-US"/>
        </a:p>
      </dgm:t>
    </dgm:pt>
    <dgm:pt modelId="{74188722-FD93-4066-BDFA-E56E8088BFF4}" type="sibTrans" cxnId="{EAD10938-ADFE-4CD3-86D2-FB46A6F2923C}">
      <dgm:prSet/>
      <dgm:spPr/>
      <dgm:t>
        <a:bodyPr/>
        <a:lstStyle/>
        <a:p>
          <a:endParaRPr lang="en-US"/>
        </a:p>
      </dgm:t>
    </dgm:pt>
    <dgm:pt modelId="{307499B8-67E4-4C97-9966-81854B9CAAA5}">
      <dgm:prSet phldrT="[Text]"/>
      <dgm:spPr/>
      <dgm:t>
        <a:bodyPr/>
        <a:lstStyle/>
        <a:p>
          <a:r>
            <a:rPr lang="en-US" dirty="0"/>
            <a:t>Multiple texts/resources on a topic</a:t>
          </a:r>
        </a:p>
      </dgm:t>
    </dgm:pt>
    <dgm:pt modelId="{6C4E90A3-2856-4504-BD4B-4FFB0133A2B5}" type="parTrans" cxnId="{B08C0E60-ECD6-45E6-BFBA-842CB6AD627A}">
      <dgm:prSet/>
      <dgm:spPr/>
      <dgm:t>
        <a:bodyPr/>
        <a:lstStyle/>
        <a:p>
          <a:endParaRPr lang="en-US"/>
        </a:p>
      </dgm:t>
    </dgm:pt>
    <dgm:pt modelId="{C8CCB4F7-98B6-4D2C-9A2B-6E77EB1DE8B7}" type="sibTrans" cxnId="{B08C0E60-ECD6-45E6-BFBA-842CB6AD627A}">
      <dgm:prSet/>
      <dgm:spPr/>
      <dgm:t>
        <a:bodyPr/>
        <a:lstStyle/>
        <a:p>
          <a:endParaRPr lang="en-US"/>
        </a:p>
      </dgm:t>
    </dgm:pt>
    <dgm:pt modelId="{67E09AA7-3129-43F0-BB64-F4A283692B7B}">
      <dgm:prSet phldrT="[Text]"/>
      <dgm:spPr/>
      <dgm:t>
        <a:bodyPr/>
        <a:lstStyle/>
        <a:p>
          <a:r>
            <a:rPr lang="en-US" dirty="0"/>
            <a:t>Attention to rich academic vocabulary</a:t>
          </a:r>
        </a:p>
      </dgm:t>
    </dgm:pt>
    <dgm:pt modelId="{A2148846-FA3A-4EB6-A0C0-CA8CDB6AF610}" type="parTrans" cxnId="{1ECAAC1B-FC0A-41AE-B8A6-072A4796EA23}">
      <dgm:prSet/>
      <dgm:spPr/>
      <dgm:t>
        <a:bodyPr/>
        <a:lstStyle/>
        <a:p>
          <a:endParaRPr lang="en-US"/>
        </a:p>
      </dgm:t>
    </dgm:pt>
    <dgm:pt modelId="{CBE283F0-CCA7-4939-8D3B-5EB5C1E96976}" type="sibTrans" cxnId="{1ECAAC1B-FC0A-41AE-B8A6-072A4796EA23}">
      <dgm:prSet/>
      <dgm:spPr/>
      <dgm:t>
        <a:bodyPr/>
        <a:lstStyle/>
        <a:p>
          <a:endParaRPr lang="en-US"/>
        </a:p>
      </dgm:t>
    </dgm:pt>
    <dgm:pt modelId="{43ED0CD8-2E43-484C-9119-C1ADBDFC60E1}">
      <dgm:prSet/>
      <dgm:spPr/>
      <dgm:t>
        <a:bodyPr/>
        <a:lstStyle/>
        <a:p>
          <a:r>
            <a:rPr lang="en-US" dirty="0"/>
            <a:t>Opportunities to showcase learning</a:t>
          </a:r>
        </a:p>
      </dgm:t>
    </dgm:pt>
    <dgm:pt modelId="{BE7979AD-6DB5-480C-A171-F1C9EC24604A}" type="parTrans" cxnId="{7C109678-EACF-4B0E-8F71-86A0D2E5322E}">
      <dgm:prSet/>
      <dgm:spPr/>
      <dgm:t>
        <a:bodyPr/>
        <a:lstStyle/>
        <a:p>
          <a:endParaRPr lang="en-US"/>
        </a:p>
      </dgm:t>
    </dgm:pt>
    <dgm:pt modelId="{5D73E2C3-4190-4780-8636-FB5ABEFBB997}" type="sibTrans" cxnId="{7C109678-EACF-4B0E-8F71-86A0D2E5322E}">
      <dgm:prSet/>
      <dgm:spPr/>
      <dgm:t>
        <a:bodyPr/>
        <a:lstStyle/>
        <a:p>
          <a:endParaRPr lang="en-US"/>
        </a:p>
      </dgm:t>
    </dgm:pt>
    <dgm:pt modelId="{913A96AF-CA1C-419F-9110-70BFB88FFBC9}" type="pres">
      <dgm:prSet presAssocID="{B456F7C3-DAF2-4A8C-B865-CC5D5B03D504}" presName="linear" presStyleCnt="0">
        <dgm:presLayoutVars>
          <dgm:dir/>
          <dgm:animLvl val="lvl"/>
          <dgm:resizeHandles val="exact"/>
        </dgm:presLayoutVars>
      </dgm:prSet>
      <dgm:spPr/>
    </dgm:pt>
    <dgm:pt modelId="{6BFF7EF0-1C76-459F-A36E-96CBD7568D8A}" type="pres">
      <dgm:prSet presAssocID="{AAF76500-B16D-4644-8DEB-A155A512A43C}" presName="parentLin" presStyleCnt="0"/>
      <dgm:spPr/>
    </dgm:pt>
    <dgm:pt modelId="{0C8DFB4A-DFFF-4587-BDEA-21B8DF7E7CA7}" type="pres">
      <dgm:prSet presAssocID="{AAF76500-B16D-4644-8DEB-A155A512A43C}" presName="parentLeftMargin" presStyleLbl="node1" presStyleIdx="0" presStyleCnt="4"/>
      <dgm:spPr/>
    </dgm:pt>
    <dgm:pt modelId="{F56083E5-225C-4B3C-8702-C001834BFDDA}" type="pres">
      <dgm:prSet presAssocID="{AAF76500-B16D-4644-8DEB-A155A512A43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D60E2DE-54CA-4FF1-B356-BF830726EE52}" type="pres">
      <dgm:prSet presAssocID="{AAF76500-B16D-4644-8DEB-A155A512A43C}" presName="negativeSpace" presStyleCnt="0"/>
      <dgm:spPr/>
    </dgm:pt>
    <dgm:pt modelId="{3C03620D-9471-4106-8755-033C9C0C121B}" type="pres">
      <dgm:prSet presAssocID="{AAF76500-B16D-4644-8DEB-A155A512A43C}" presName="childText" presStyleLbl="conFgAcc1" presStyleIdx="0" presStyleCnt="4">
        <dgm:presLayoutVars>
          <dgm:bulletEnabled val="1"/>
        </dgm:presLayoutVars>
      </dgm:prSet>
      <dgm:spPr/>
    </dgm:pt>
    <dgm:pt modelId="{CB342742-BD6F-41A7-B082-99180A253927}" type="pres">
      <dgm:prSet presAssocID="{74188722-FD93-4066-BDFA-E56E8088BFF4}" presName="spaceBetweenRectangles" presStyleCnt="0"/>
      <dgm:spPr/>
    </dgm:pt>
    <dgm:pt modelId="{28CA150C-B1E6-4627-B41A-E7EBDC3FF9C8}" type="pres">
      <dgm:prSet presAssocID="{307499B8-67E4-4C97-9966-81854B9CAAA5}" presName="parentLin" presStyleCnt="0"/>
      <dgm:spPr/>
    </dgm:pt>
    <dgm:pt modelId="{B4263C9D-C798-4F92-A9FD-CA0D63775ACA}" type="pres">
      <dgm:prSet presAssocID="{307499B8-67E4-4C97-9966-81854B9CAAA5}" presName="parentLeftMargin" presStyleLbl="node1" presStyleIdx="0" presStyleCnt="4"/>
      <dgm:spPr/>
    </dgm:pt>
    <dgm:pt modelId="{12EEFFAA-A8A6-4C9F-B257-CB53029D9FA6}" type="pres">
      <dgm:prSet presAssocID="{307499B8-67E4-4C97-9966-81854B9CAAA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E93548D-E2FA-4999-BD20-025FD3A7F1CF}" type="pres">
      <dgm:prSet presAssocID="{307499B8-67E4-4C97-9966-81854B9CAAA5}" presName="negativeSpace" presStyleCnt="0"/>
      <dgm:spPr/>
    </dgm:pt>
    <dgm:pt modelId="{93CB5315-7965-4529-AD95-F0184AA91604}" type="pres">
      <dgm:prSet presAssocID="{307499B8-67E4-4C97-9966-81854B9CAAA5}" presName="childText" presStyleLbl="conFgAcc1" presStyleIdx="1" presStyleCnt="4">
        <dgm:presLayoutVars>
          <dgm:bulletEnabled val="1"/>
        </dgm:presLayoutVars>
      </dgm:prSet>
      <dgm:spPr/>
    </dgm:pt>
    <dgm:pt modelId="{E975CEAC-9CAA-44E6-9C57-F3599D380CD7}" type="pres">
      <dgm:prSet presAssocID="{C8CCB4F7-98B6-4D2C-9A2B-6E77EB1DE8B7}" presName="spaceBetweenRectangles" presStyleCnt="0"/>
      <dgm:spPr/>
    </dgm:pt>
    <dgm:pt modelId="{DFCCDA36-E743-4CD4-A4CD-55F176277AE3}" type="pres">
      <dgm:prSet presAssocID="{67E09AA7-3129-43F0-BB64-F4A283692B7B}" presName="parentLin" presStyleCnt="0"/>
      <dgm:spPr/>
    </dgm:pt>
    <dgm:pt modelId="{832F2A2A-F0F6-4461-8745-0296CCE72473}" type="pres">
      <dgm:prSet presAssocID="{67E09AA7-3129-43F0-BB64-F4A283692B7B}" presName="parentLeftMargin" presStyleLbl="node1" presStyleIdx="1" presStyleCnt="4"/>
      <dgm:spPr/>
    </dgm:pt>
    <dgm:pt modelId="{6BB9B974-D815-41C3-803C-3E21562663CF}" type="pres">
      <dgm:prSet presAssocID="{67E09AA7-3129-43F0-BB64-F4A283692B7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BAB236E-86B6-453B-96A2-FDFCD5B44344}" type="pres">
      <dgm:prSet presAssocID="{67E09AA7-3129-43F0-BB64-F4A283692B7B}" presName="negativeSpace" presStyleCnt="0"/>
      <dgm:spPr/>
    </dgm:pt>
    <dgm:pt modelId="{602467C4-7FFE-4045-A687-EC120B4EB8D2}" type="pres">
      <dgm:prSet presAssocID="{67E09AA7-3129-43F0-BB64-F4A283692B7B}" presName="childText" presStyleLbl="conFgAcc1" presStyleIdx="2" presStyleCnt="4">
        <dgm:presLayoutVars>
          <dgm:bulletEnabled val="1"/>
        </dgm:presLayoutVars>
      </dgm:prSet>
      <dgm:spPr/>
    </dgm:pt>
    <dgm:pt modelId="{1BC31BDE-335C-4C22-BADC-C334C927E583}" type="pres">
      <dgm:prSet presAssocID="{CBE283F0-CCA7-4939-8D3B-5EB5C1E96976}" presName="spaceBetweenRectangles" presStyleCnt="0"/>
      <dgm:spPr/>
    </dgm:pt>
    <dgm:pt modelId="{750239F6-09BE-40C5-9AA0-16A9478BD6D6}" type="pres">
      <dgm:prSet presAssocID="{43ED0CD8-2E43-484C-9119-C1ADBDFC60E1}" presName="parentLin" presStyleCnt="0"/>
      <dgm:spPr/>
    </dgm:pt>
    <dgm:pt modelId="{933A0FE7-3C2F-451D-BC4C-1B3FD6B17757}" type="pres">
      <dgm:prSet presAssocID="{43ED0CD8-2E43-484C-9119-C1ADBDFC60E1}" presName="parentLeftMargin" presStyleLbl="node1" presStyleIdx="2" presStyleCnt="4"/>
      <dgm:spPr/>
    </dgm:pt>
    <dgm:pt modelId="{A260DEFA-2D45-476A-8564-A6FCA53D1B9B}" type="pres">
      <dgm:prSet presAssocID="{43ED0CD8-2E43-484C-9119-C1ADBDFC60E1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861CB1D6-5953-4F3A-A7E4-858BF6433DED}" type="pres">
      <dgm:prSet presAssocID="{43ED0CD8-2E43-484C-9119-C1ADBDFC60E1}" presName="negativeSpace" presStyleCnt="0"/>
      <dgm:spPr/>
    </dgm:pt>
    <dgm:pt modelId="{DB5F266C-BB60-4359-B329-6081AFF87510}" type="pres">
      <dgm:prSet presAssocID="{43ED0CD8-2E43-484C-9119-C1ADBDFC60E1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ECAAC1B-FC0A-41AE-B8A6-072A4796EA23}" srcId="{B456F7C3-DAF2-4A8C-B865-CC5D5B03D504}" destId="{67E09AA7-3129-43F0-BB64-F4A283692B7B}" srcOrd="2" destOrd="0" parTransId="{A2148846-FA3A-4EB6-A0C0-CA8CDB6AF610}" sibTransId="{CBE283F0-CCA7-4939-8D3B-5EB5C1E96976}"/>
    <dgm:cxn modelId="{489D6130-CB29-4311-B5D5-9D3E8C05C891}" type="presOf" srcId="{43ED0CD8-2E43-484C-9119-C1ADBDFC60E1}" destId="{933A0FE7-3C2F-451D-BC4C-1B3FD6B17757}" srcOrd="0" destOrd="0" presId="urn:microsoft.com/office/officeart/2005/8/layout/list1"/>
    <dgm:cxn modelId="{EAD10938-ADFE-4CD3-86D2-FB46A6F2923C}" srcId="{B456F7C3-DAF2-4A8C-B865-CC5D5B03D504}" destId="{AAF76500-B16D-4644-8DEB-A155A512A43C}" srcOrd="0" destOrd="0" parTransId="{98809D8C-2157-45CD-AAE6-5B7A347C7F0C}" sibTransId="{74188722-FD93-4066-BDFA-E56E8088BFF4}"/>
    <dgm:cxn modelId="{B08C0E60-ECD6-45E6-BFBA-842CB6AD627A}" srcId="{B456F7C3-DAF2-4A8C-B865-CC5D5B03D504}" destId="{307499B8-67E4-4C97-9966-81854B9CAAA5}" srcOrd="1" destOrd="0" parTransId="{6C4E90A3-2856-4504-BD4B-4FFB0133A2B5}" sibTransId="{C8CCB4F7-98B6-4D2C-9A2B-6E77EB1DE8B7}"/>
    <dgm:cxn modelId="{629AE761-584B-4FC2-96B4-73E4F2E529C4}" type="presOf" srcId="{B456F7C3-DAF2-4A8C-B865-CC5D5B03D504}" destId="{913A96AF-CA1C-419F-9110-70BFB88FFBC9}" srcOrd="0" destOrd="0" presId="urn:microsoft.com/office/officeart/2005/8/layout/list1"/>
    <dgm:cxn modelId="{70DD0767-34CB-4609-82EA-382B8B3435B5}" type="presOf" srcId="{AAF76500-B16D-4644-8DEB-A155A512A43C}" destId="{0C8DFB4A-DFFF-4587-BDEA-21B8DF7E7CA7}" srcOrd="0" destOrd="0" presId="urn:microsoft.com/office/officeart/2005/8/layout/list1"/>
    <dgm:cxn modelId="{7C109678-EACF-4B0E-8F71-86A0D2E5322E}" srcId="{B456F7C3-DAF2-4A8C-B865-CC5D5B03D504}" destId="{43ED0CD8-2E43-484C-9119-C1ADBDFC60E1}" srcOrd="3" destOrd="0" parTransId="{BE7979AD-6DB5-480C-A171-F1C9EC24604A}" sibTransId="{5D73E2C3-4190-4780-8636-FB5ABEFBB997}"/>
    <dgm:cxn modelId="{60318190-0F12-41FC-A9B2-E189505DE37E}" type="presOf" srcId="{307499B8-67E4-4C97-9966-81854B9CAAA5}" destId="{12EEFFAA-A8A6-4C9F-B257-CB53029D9FA6}" srcOrd="1" destOrd="0" presId="urn:microsoft.com/office/officeart/2005/8/layout/list1"/>
    <dgm:cxn modelId="{B5184AB6-6183-46C6-BC16-C928E54CF98C}" type="presOf" srcId="{AAF76500-B16D-4644-8DEB-A155A512A43C}" destId="{F56083E5-225C-4B3C-8702-C001834BFDDA}" srcOrd="1" destOrd="0" presId="urn:microsoft.com/office/officeart/2005/8/layout/list1"/>
    <dgm:cxn modelId="{9AD918B7-F502-446F-95C7-C4B30B3E5D20}" type="presOf" srcId="{67E09AA7-3129-43F0-BB64-F4A283692B7B}" destId="{832F2A2A-F0F6-4461-8745-0296CCE72473}" srcOrd="0" destOrd="0" presId="urn:microsoft.com/office/officeart/2005/8/layout/list1"/>
    <dgm:cxn modelId="{3A07B4B8-BAA8-4BC8-B6C4-15FE67603363}" type="presOf" srcId="{43ED0CD8-2E43-484C-9119-C1ADBDFC60E1}" destId="{A260DEFA-2D45-476A-8564-A6FCA53D1B9B}" srcOrd="1" destOrd="0" presId="urn:microsoft.com/office/officeart/2005/8/layout/list1"/>
    <dgm:cxn modelId="{11AA9BBB-BD4F-4AF6-8DDC-1DCDCDCD2677}" type="presOf" srcId="{307499B8-67E4-4C97-9966-81854B9CAAA5}" destId="{B4263C9D-C798-4F92-A9FD-CA0D63775ACA}" srcOrd="0" destOrd="0" presId="urn:microsoft.com/office/officeart/2005/8/layout/list1"/>
    <dgm:cxn modelId="{6A717AC5-EDAB-46DA-905E-BBA5AF378611}" type="presOf" srcId="{67E09AA7-3129-43F0-BB64-F4A283692B7B}" destId="{6BB9B974-D815-41C3-803C-3E21562663CF}" srcOrd="1" destOrd="0" presId="urn:microsoft.com/office/officeart/2005/8/layout/list1"/>
    <dgm:cxn modelId="{27BBE1E5-0B41-4F37-9DCF-87934736CD3E}" type="presParOf" srcId="{913A96AF-CA1C-419F-9110-70BFB88FFBC9}" destId="{6BFF7EF0-1C76-459F-A36E-96CBD7568D8A}" srcOrd="0" destOrd="0" presId="urn:microsoft.com/office/officeart/2005/8/layout/list1"/>
    <dgm:cxn modelId="{87C9CEC0-2540-4C9D-B97A-12CEFD7452AE}" type="presParOf" srcId="{6BFF7EF0-1C76-459F-A36E-96CBD7568D8A}" destId="{0C8DFB4A-DFFF-4587-BDEA-21B8DF7E7CA7}" srcOrd="0" destOrd="0" presId="urn:microsoft.com/office/officeart/2005/8/layout/list1"/>
    <dgm:cxn modelId="{58570A3B-6B8B-4469-9D3A-787AE350D671}" type="presParOf" srcId="{6BFF7EF0-1C76-459F-A36E-96CBD7568D8A}" destId="{F56083E5-225C-4B3C-8702-C001834BFDDA}" srcOrd="1" destOrd="0" presId="urn:microsoft.com/office/officeart/2005/8/layout/list1"/>
    <dgm:cxn modelId="{BDE017F7-2539-4642-B398-0359CF7A16EB}" type="presParOf" srcId="{913A96AF-CA1C-419F-9110-70BFB88FFBC9}" destId="{ED60E2DE-54CA-4FF1-B356-BF830726EE52}" srcOrd="1" destOrd="0" presId="urn:microsoft.com/office/officeart/2005/8/layout/list1"/>
    <dgm:cxn modelId="{620AD20D-97C0-4586-BC06-720E0C1E6A94}" type="presParOf" srcId="{913A96AF-CA1C-419F-9110-70BFB88FFBC9}" destId="{3C03620D-9471-4106-8755-033C9C0C121B}" srcOrd="2" destOrd="0" presId="urn:microsoft.com/office/officeart/2005/8/layout/list1"/>
    <dgm:cxn modelId="{F1116E7A-1D02-44DF-ACD2-F0679C89639B}" type="presParOf" srcId="{913A96AF-CA1C-419F-9110-70BFB88FFBC9}" destId="{CB342742-BD6F-41A7-B082-99180A253927}" srcOrd="3" destOrd="0" presId="urn:microsoft.com/office/officeart/2005/8/layout/list1"/>
    <dgm:cxn modelId="{65E301A3-FC76-47C3-B3FC-E2D75DAE8EFE}" type="presParOf" srcId="{913A96AF-CA1C-419F-9110-70BFB88FFBC9}" destId="{28CA150C-B1E6-4627-B41A-E7EBDC3FF9C8}" srcOrd="4" destOrd="0" presId="urn:microsoft.com/office/officeart/2005/8/layout/list1"/>
    <dgm:cxn modelId="{773BC24D-333A-4B8E-A2DD-DA1593C79104}" type="presParOf" srcId="{28CA150C-B1E6-4627-B41A-E7EBDC3FF9C8}" destId="{B4263C9D-C798-4F92-A9FD-CA0D63775ACA}" srcOrd="0" destOrd="0" presId="urn:microsoft.com/office/officeart/2005/8/layout/list1"/>
    <dgm:cxn modelId="{6B7794D9-93BA-4EA6-B125-BD480D3C83B7}" type="presParOf" srcId="{28CA150C-B1E6-4627-B41A-E7EBDC3FF9C8}" destId="{12EEFFAA-A8A6-4C9F-B257-CB53029D9FA6}" srcOrd="1" destOrd="0" presId="urn:microsoft.com/office/officeart/2005/8/layout/list1"/>
    <dgm:cxn modelId="{2CC2C307-D901-4899-AA8A-7CDC6294AB94}" type="presParOf" srcId="{913A96AF-CA1C-419F-9110-70BFB88FFBC9}" destId="{4E93548D-E2FA-4999-BD20-025FD3A7F1CF}" srcOrd="5" destOrd="0" presId="urn:microsoft.com/office/officeart/2005/8/layout/list1"/>
    <dgm:cxn modelId="{CEEE66B9-3D58-4E09-9922-32D3FE22ACE9}" type="presParOf" srcId="{913A96AF-CA1C-419F-9110-70BFB88FFBC9}" destId="{93CB5315-7965-4529-AD95-F0184AA91604}" srcOrd="6" destOrd="0" presId="urn:microsoft.com/office/officeart/2005/8/layout/list1"/>
    <dgm:cxn modelId="{9E5F621E-C245-4F40-85BE-65C33F2019B3}" type="presParOf" srcId="{913A96AF-CA1C-419F-9110-70BFB88FFBC9}" destId="{E975CEAC-9CAA-44E6-9C57-F3599D380CD7}" srcOrd="7" destOrd="0" presId="urn:microsoft.com/office/officeart/2005/8/layout/list1"/>
    <dgm:cxn modelId="{FF18A507-4EDE-4032-97C9-E6C79CA3F576}" type="presParOf" srcId="{913A96AF-CA1C-419F-9110-70BFB88FFBC9}" destId="{DFCCDA36-E743-4CD4-A4CD-55F176277AE3}" srcOrd="8" destOrd="0" presId="urn:microsoft.com/office/officeart/2005/8/layout/list1"/>
    <dgm:cxn modelId="{00F723DA-3CB7-4ADB-B620-E397E063DCC5}" type="presParOf" srcId="{DFCCDA36-E743-4CD4-A4CD-55F176277AE3}" destId="{832F2A2A-F0F6-4461-8745-0296CCE72473}" srcOrd="0" destOrd="0" presId="urn:microsoft.com/office/officeart/2005/8/layout/list1"/>
    <dgm:cxn modelId="{765D52D5-86FA-4CE4-AAAE-3BE093085999}" type="presParOf" srcId="{DFCCDA36-E743-4CD4-A4CD-55F176277AE3}" destId="{6BB9B974-D815-41C3-803C-3E21562663CF}" srcOrd="1" destOrd="0" presId="urn:microsoft.com/office/officeart/2005/8/layout/list1"/>
    <dgm:cxn modelId="{5FEEB329-1048-4D38-B3C3-BE33189571A3}" type="presParOf" srcId="{913A96AF-CA1C-419F-9110-70BFB88FFBC9}" destId="{DBAB236E-86B6-453B-96A2-FDFCD5B44344}" srcOrd="9" destOrd="0" presId="urn:microsoft.com/office/officeart/2005/8/layout/list1"/>
    <dgm:cxn modelId="{7DCC1419-CD61-4C62-9B94-7E6D027AD3BF}" type="presParOf" srcId="{913A96AF-CA1C-419F-9110-70BFB88FFBC9}" destId="{602467C4-7FFE-4045-A687-EC120B4EB8D2}" srcOrd="10" destOrd="0" presId="urn:microsoft.com/office/officeart/2005/8/layout/list1"/>
    <dgm:cxn modelId="{AE8C84E1-AE8B-49D7-BD22-64957E8525ED}" type="presParOf" srcId="{913A96AF-CA1C-419F-9110-70BFB88FFBC9}" destId="{1BC31BDE-335C-4C22-BADC-C334C927E583}" srcOrd="11" destOrd="0" presId="urn:microsoft.com/office/officeart/2005/8/layout/list1"/>
    <dgm:cxn modelId="{95A13F8A-5124-4853-941F-1C84E31679A0}" type="presParOf" srcId="{913A96AF-CA1C-419F-9110-70BFB88FFBC9}" destId="{750239F6-09BE-40C5-9AA0-16A9478BD6D6}" srcOrd="12" destOrd="0" presId="urn:microsoft.com/office/officeart/2005/8/layout/list1"/>
    <dgm:cxn modelId="{E6B7ABD1-92C7-4509-B64C-0F7AFDEA0A92}" type="presParOf" srcId="{750239F6-09BE-40C5-9AA0-16A9478BD6D6}" destId="{933A0FE7-3C2F-451D-BC4C-1B3FD6B17757}" srcOrd="0" destOrd="0" presId="urn:microsoft.com/office/officeart/2005/8/layout/list1"/>
    <dgm:cxn modelId="{199552D4-D149-4BA2-9AAB-4DB2DEEE26F6}" type="presParOf" srcId="{750239F6-09BE-40C5-9AA0-16A9478BD6D6}" destId="{A260DEFA-2D45-476A-8564-A6FCA53D1B9B}" srcOrd="1" destOrd="0" presId="urn:microsoft.com/office/officeart/2005/8/layout/list1"/>
    <dgm:cxn modelId="{78512B94-E60B-4458-8504-B8E3B3218487}" type="presParOf" srcId="{913A96AF-CA1C-419F-9110-70BFB88FFBC9}" destId="{861CB1D6-5953-4F3A-A7E4-858BF6433DED}" srcOrd="13" destOrd="0" presId="urn:microsoft.com/office/officeart/2005/8/layout/list1"/>
    <dgm:cxn modelId="{15E7B427-8B48-4513-A35B-3EAE5A4D7D25}" type="presParOf" srcId="{913A96AF-CA1C-419F-9110-70BFB88FFBC9}" destId="{DB5F266C-BB60-4359-B329-6081AFF8751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1A52E3-0DBE-46A1-9403-5F4380DEB88C}" type="doc">
      <dgm:prSet loTypeId="urn:diagrams.loki3.com/VaryingWidthList" loCatId="list" qsTypeId="urn:microsoft.com/office/officeart/2005/8/quickstyle/simple1" qsCatId="simple" csTypeId="urn:microsoft.com/office/officeart/2005/8/colors/accent1_2" csCatId="accent1" phldr="1"/>
      <dgm:spPr/>
    </dgm:pt>
    <dgm:pt modelId="{276ABAA2-7708-4EFC-B2AB-4FE2DA9E62AC}">
      <dgm:prSet phldrT="[Text]" custT="1"/>
      <dgm:spPr/>
      <dgm:t>
        <a:bodyPr/>
        <a:lstStyle/>
        <a:p>
          <a:r>
            <a:rPr lang="en-US" sz="3200" dirty="0"/>
            <a:t>Supplement an Anchor Text</a:t>
          </a:r>
        </a:p>
      </dgm:t>
    </dgm:pt>
    <dgm:pt modelId="{FE5EBA6B-90F6-4816-8875-9B77245EBC5E}" type="parTrans" cxnId="{33D74392-9734-49A0-9BB5-37789ADEF447}">
      <dgm:prSet/>
      <dgm:spPr/>
      <dgm:t>
        <a:bodyPr/>
        <a:lstStyle/>
        <a:p>
          <a:endParaRPr lang="en-US"/>
        </a:p>
      </dgm:t>
    </dgm:pt>
    <dgm:pt modelId="{C77EF075-61A1-4F47-A381-2E4A13ACCDA5}" type="sibTrans" cxnId="{33D74392-9734-49A0-9BB5-37789ADEF447}">
      <dgm:prSet/>
      <dgm:spPr/>
      <dgm:t>
        <a:bodyPr/>
        <a:lstStyle/>
        <a:p>
          <a:endParaRPr lang="en-US"/>
        </a:p>
      </dgm:t>
    </dgm:pt>
    <dgm:pt modelId="{91D508E0-2ED1-4F4B-A530-542D9F9FD435}">
      <dgm:prSet phldrT="[Text]" custT="1"/>
      <dgm:spPr/>
      <dgm:t>
        <a:bodyPr/>
        <a:lstStyle/>
        <a:p>
          <a:r>
            <a:rPr lang="en-US" sz="3200" dirty="0"/>
            <a:t>Connect to a Social Studies or Science Topic</a:t>
          </a:r>
        </a:p>
      </dgm:t>
    </dgm:pt>
    <dgm:pt modelId="{ECE601A8-72C0-4300-9320-10772136E37E}" type="parTrans" cxnId="{E3915B64-FCA9-4D4D-AE11-C447197E1AB9}">
      <dgm:prSet/>
      <dgm:spPr/>
      <dgm:t>
        <a:bodyPr/>
        <a:lstStyle/>
        <a:p>
          <a:endParaRPr lang="en-US"/>
        </a:p>
      </dgm:t>
    </dgm:pt>
    <dgm:pt modelId="{185CC530-DCD5-4907-BD24-BE31C76E35E9}" type="sibTrans" cxnId="{E3915B64-FCA9-4D4D-AE11-C447197E1AB9}">
      <dgm:prSet/>
      <dgm:spPr/>
      <dgm:t>
        <a:bodyPr/>
        <a:lstStyle/>
        <a:p>
          <a:endParaRPr lang="en-US"/>
        </a:p>
      </dgm:t>
    </dgm:pt>
    <dgm:pt modelId="{61FCE5D1-6C95-4DA6-A935-3EFFB3227BA6}">
      <dgm:prSet phldrT="[Text]" custT="1"/>
      <dgm:spPr/>
      <dgm:t>
        <a:bodyPr/>
        <a:lstStyle/>
        <a:p>
          <a:r>
            <a:rPr lang="en-US" sz="3200" dirty="0"/>
            <a:t>Connect Reading to Writing</a:t>
          </a:r>
        </a:p>
      </dgm:t>
    </dgm:pt>
    <dgm:pt modelId="{B4B2B9E1-14A9-45C6-9340-62498CDB03A6}" type="parTrans" cxnId="{D9A45617-27F9-422B-96CF-C14CC6E7D421}">
      <dgm:prSet/>
      <dgm:spPr/>
      <dgm:t>
        <a:bodyPr/>
        <a:lstStyle/>
        <a:p>
          <a:endParaRPr lang="en-US"/>
        </a:p>
      </dgm:t>
    </dgm:pt>
    <dgm:pt modelId="{F36CDBF0-3121-4C76-978D-C85C209594A6}" type="sibTrans" cxnId="{D9A45617-27F9-422B-96CF-C14CC6E7D421}">
      <dgm:prSet/>
      <dgm:spPr/>
      <dgm:t>
        <a:bodyPr/>
        <a:lstStyle/>
        <a:p>
          <a:endParaRPr lang="en-US"/>
        </a:p>
      </dgm:t>
    </dgm:pt>
    <dgm:pt modelId="{7CAEFAAC-E706-4905-A7EC-4A6E3C153B79}" type="pres">
      <dgm:prSet presAssocID="{BE1A52E3-0DBE-46A1-9403-5F4380DEB88C}" presName="Name0" presStyleCnt="0">
        <dgm:presLayoutVars>
          <dgm:resizeHandles/>
        </dgm:presLayoutVars>
      </dgm:prSet>
      <dgm:spPr/>
    </dgm:pt>
    <dgm:pt modelId="{EA4F0072-C933-40EE-8559-4FB6B58FD2D3}" type="pres">
      <dgm:prSet presAssocID="{276ABAA2-7708-4EFC-B2AB-4FE2DA9E62AC}" presName="text" presStyleLbl="node1" presStyleIdx="0" presStyleCnt="3" custScaleX="155819">
        <dgm:presLayoutVars>
          <dgm:bulletEnabled val="1"/>
        </dgm:presLayoutVars>
      </dgm:prSet>
      <dgm:spPr/>
    </dgm:pt>
    <dgm:pt modelId="{D4B21265-0D62-4FCC-AC1B-D1630639876F}" type="pres">
      <dgm:prSet presAssocID="{C77EF075-61A1-4F47-A381-2E4A13ACCDA5}" presName="space" presStyleCnt="0"/>
      <dgm:spPr/>
    </dgm:pt>
    <dgm:pt modelId="{F99D61EF-C3BF-4DB2-8DCB-10871FDF1B72}" type="pres">
      <dgm:prSet presAssocID="{91D508E0-2ED1-4F4B-A530-542D9F9FD435}" presName="text" presStyleLbl="node1" presStyleIdx="1" presStyleCnt="3">
        <dgm:presLayoutVars>
          <dgm:bulletEnabled val="1"/>
        </dgm:presLayoutVars>
      </dgm:prSet>
      <dgm:spPr/>
    </dgm:pt>
    <dgm:pt modelId="{2848E72D-13A3-4D89-B0C1-DC0B68EF684A}" type="pres">
      <dgm:prSet presAssocID="{185CC530-DCD5-4907-BD24-BE31C76E35E9}" presName="space" presStyleCnt="0"/>
      <dgm:spPr/>
    </dgm:pt>
    <dgm:pt modelId="{304552FB-A794-4DEE-A7FD-1BB4742D0288}" type="pres">
      <dgm:prSet presAssocID="{61FCE5D1-6C95-4DA6-A935-3EFFB3227BA6}" presName="text" presStyleLbl="node1" presStyleIdx="2" presStyleCnt="3" custScaleX="140237">
        <dgm:presLayoutVars>
          <dgm:bulletEnabled val="1"/>
        </dgm:presLayoutVars>
      </dgm:prSet>
      <dgm:spPr/>
    </dgm:pt>
  </dgm:ptLst>
  <dgm:cxnLst>
    <dgm:cxn modelId="{D9A45617-27F9-422B-96CF-C14CC6E7D421}" srcId="{BE1A52E3-0DBE-46A1-9403-5F4380DEB88C}" destId="{61FCE5D1-6C95-4DA6-A935-3EFFB3227BA6}" srcOrd="2" destOrd="0" parTransId="{B4B2B9E1-14A9-45C6-9340-62498CDB03A6}" sibTransId="{F36CDBF0-3121-4C76-978D-C85C209594A6}"/>
    <dgm:cxn modelId="{569AD832-53B0-4636-A69C-A13F730AABBB}" type="presOf" srcId="{276ABAA2-7708-4EFC-B2AB-4FE2DA9E62AC}" destId="{EA4F0072-C933-40EE-8559-4FB6B58FD2D3}" srcOrd="0" destOrd="0" presId="urn:diagrams.loki3.com/VaryingWidthList"/>
    <dgm:cxn modelId="{E3915B64-FCA9-4D4D-AE11-C447197E1AB9}" srcId="{BE1A52E3-0DBE-46A1-9403-5F4380DEB88C}" destId="{91D508E0-2ED1-4F4B-A530-542D9F9FD435}" srcOrd="1" destOrd="0" parTransId="{ECE601A8-72C0-4300-9320-10772136E37E}" sibTransId="{185CC530-DCD5-4907-BD24-BE31C76E35E9}"/>
    <dgm:cxn modelId="{E70C5B65-FDA6-46FC-AC71-38216350055A}" type="presOf" srcId="{BE1A52E3-0DBE-46A1-9403-5F4380DEB88C}" destId="{7CAEFAAC-E706-4905-A7EC-4A6E3C153B79}" srcOrd="0" destOrd="0" presId="urn:diagrams.loki3.com/VaryingWidthList"/>
    <dgm:cxn modelId="{33D74392-9734-49A0-9BB5-37789ADEF447}" srcId="{BE1A52E3-0DBE-46A1-9403-5F4380DEB88C}" destId="{276ABAA2-7708-4EFC-B2AB-4FE2DA9E62AC}" srcOrd="0" destOrd="0" parTransId="{FE5EBA6B-90F6-4816-8875-9B77245EBC5E}" sibTransId="{C77EF075-61A1-4F47-A381-2E4A13ACCDA5}"/>
    <dgm:cxn modelId="{0FC71EA1-0581-4332-B955-ABDE3666EAC1}" type="presOf" srcId="{61FCE5D1-6C95-4DA6-A935-3EFFB3227BA6}" destId="{304552FB-A794-4DEE-A7FD-1BB4742D0288}" srcOrd="0" destOrd="0" presId="urn:diagrams.loki3.com/VaryingWidthList"/>
    <dgm:cxn modelId="{1615CBE5-3D13-4B94-93BB-3B2E9B488B58}" type="presOf" srcId="{91D508E0-2ED1-4F4B-A530-542D9F9FD435}" destId="{F99D61EF-C3BF-4DB2-8DCB-10871FDF1B72}" srcOrd="0" destOrd="0" presId="urn:diagrams.loki3.com/VaryingWidthList"/>
    <dgm:cxn modelId="{20C508CF-A091-469B-9E08-1CA40F87ACD4}" type="presParOf" srcId="{7CAEFAAC-E706-4905-A7EC-4A6E3C153B79}" destId="{EA4F0072-C933-40EE-8559-4FB6B58FD2D3}" srcOrd="0" destOrd="0" presId="urn:diagrams.loki3.com/VaryingWidthList"/>
    <dgm:cxn modelId="{CC3CF257-BBC3-4F69-BFCE-A31F0EC1BAB2}" type="presParOf" srcId="{7CAEFAAC-E706-4905-A7EC-4A6E3C153B79}" destId="{D4B21265-0D62-4FCC-AC1B-D1630639876F}" srcOrd="1" destOrd="0" presId="urn:diagrams.loki3.com/VaryingWidthList"/>
    <dgm:cxn modelId="{0FAC1FA3-ABB8-447E-9D85-AA972327CE1E}" type="presParOf" srcId="{7CAEFAAC-E706-4905-A7EC-4A6E3C153B79}" destId="{F99D61EF-C3BF-4DB2-8DCB-10871FDF1B72}" srcOrd="2" destOrd="0" presId="urn:diagrams.loki3.com/VaryingWidthList"/>
    <dgm:cxn modelId="{1FEC8C57-C0A0-4BDD-989A-5637F1ED2530}" type="presParOf" srcId="{7CAEFAAC-E706-4905-A7EC-4A6E3C153B79}" destId="{2848E72D-13A3-4D89-B0C1-DC0B68EF684A}" srcOrd="3" destOrd="0" presId="urn:diagrams.loki3.com/VaryingWidthList"/>
    <dgm:cxn modelId="{F3C78F47-A333-484E-957E-E3FA2205C1FD}" type="presParOf" srcId="{7CAEFAAC-E706-4905-A7EC-4A6E3C153B79}" destId="{304552FB-A794-4DEE-A7FD-1BB4742D0288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3620D-9471-4106-8755-033C9C0C121B}">
      <dsp:nvSpPr>
        <dsp:cNvPr id="0" name=""/>
        <dsp:cNvSpPr/>
      </dsp:nvSpPr>
      <dsp:spPr>
        <a:xfrm>
          <a:off x="0" y="292681"/>
          <a:ext cx="8229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083E5-225C-4B3C-8702-C001834BFDDA}">
      <dsp:nvSpPr>
        <dsp:cNvPr id="0" name=""/>
        <dsp:cNvSpPr/>
      </dsp:nvSpPr>
      <dsp:spPr>
        <a:xfrm>
          <a:off x="411480" y="41761"/>
          <a:ext cx="57607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Knowledge/vocabulary gained as a purpose for instruction</a:t>
          </a:r>
        </a:p>
      </dsp:txBody>
      <dsp:txXfrm>
        <a:off x="435978" y="66259"/>
        <a:ext cx="5711724" cy="452844"/>
      </dsp:txXfrm>
    </dsp:sp>
    <dsp:sp modelId="{93CB5315-7965-4529-AD95-F0184AA91604}">
      <dsp:nvSpPr>
        <dsp:cNvPr id="0" name=""/>
        <dsp:cNvSpPr/>
      </dsp:nvSpPr>
      <dsp:spPr>
        <a:xfrm>
          <a:off x="0" y="1063801"/>
          <a:ext cx="8229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EFFAA-A8A6-4C9F-B257-CB53029D9FA6}">
      <dsp:nvSpPr>
        <dsp:cNvPr id="0" name=""/>
        <dsp:cNvSpPr/>
      </dsp:nvSpPr>
      <dsp:spPr>
        <a:xfrm>
          <a:off x="411480" y="812881"/>
          <a:ext cx="57607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Multiple texts/resources on a topic</a:t>
          </a:r>
        </a:p>
      </dsp:txBody>
      <dsp:txXfrm>
        <a:off x="435978" y="837379"/>
        <a:ext cx="5711724" cy="452844"/>
      </dsp:txXfrm>
    </dsp:sp>
    <dsp:sp modelId="{602467C4-7FFE-4045-A687-EC120B4EB8D2}">
      <dsp:nvSpPr>
        <dsp:cNvPr id="0" name=""/>
        <dsp:cNvSpPr/>
      </dsp:nvSpPr>
      <dsp:spPr>
        <a:xfrm>
          <a:off x="0" y="1834922"/>
          <a:ext cx="8229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B9B974-D815-41C3-803C-3E21562663CF}">
      <dsp:nvSpPr>
        <dsp:cNvPr id="0" name=""/>
        <dsp:cNvSpPr/>
      </dsp:nvSpPr>
      <dsp:spPr>
        <a:xfrm>
          <a:off x="411480" y="1584001"/>
          <a:ext cx="57607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Attention to rich academic vocabulary</a:t>
          </a:r>
        </a:p>
      </dsp:txBody>
      <dsp:txXfrm>
        <a:off x="435978" y="1608499"/>
        <a:ext cx="5711724" cy="452844"/>
      </dsp:txXfrm>
    </dsp:sp>
    <dsp:sp modelId="{DB5F266C-BB60-4359-B329-6081AFF87510}">
      <dsp:nvSpPr>
        <dsp:cNvPr id="0" name=""/>
        <dsp:cNvSpPr/>
      </dsp:nvSpPr>
      <dsp:spPr>
        <a:xfrm>
          <a:off x="0" y="2606042"/>
          <a:ext cx="8229600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0DEFA-2D45-476A-8564-A6FCA53D1B9B}">
      <dsp:nvSpPr>
        <dsp:cNvPr id="0" name=""/>
        <dsp:cNvSpPr/>
      </dsp:nvSpPr>
      <dsp:spPr>
        <a:xfrm>
          <a:off x="411480" y="2355122"/>
          <a:ext cx="576072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Opportunities to showcase learning</a:t>
          </a:r>
        </a:p>
      </dsp:txBody>
      <dsp:txXfrm>
        <a:off x="435978" y="2379620"/>
        <a:ext cx="5711724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F0072-C933-40EE-8559-4FB6B58FD2D3}">
      <dsp:nvSpPr>
        <dsp:cNvPr id="0" name=""/>
        <dsp:cNvSpPr/>
      </dsp:nvSpPr>
      <dsp:spPr>
        <a:xfrm>
          <a:off x="981840" y="1984"/>
          <a:ext cx="4132319" cy="1309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Supplement an Anchor Text</a:t>
          </a:r>
        </a:p>
      </dsp:txBody>
      <dsp:txXfrm>
        <a:off x="981840" y="1984"/>
        <a:ext cx="4132319" cy="1309687"/>
      </dsp:txXfrm>
    </dsp:sp>
    <dsp:sp modelId="{F99D61EF-C3BF-4DB2-8DCB-10871FDF1B72}">
      <dsp:nvSpPr>
        <dsp:cNvPr id="0" name=""/>
        <dsp:cNvSpPr/>
      </dsp:nvSpPr>
      <dsp:spPr>
        <a:xfrm>
          <a:off x="988968" y="1377156"/>
          <a:ext cx="4118062" cy="1309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Connect to a Social Studies or Science Topic</a:t>
          </a:r>
        </a:p>
      </dsp:txBody>
      <dsp:txXfrm>
        <a:off x="988968" y="1377156"/>
        <a:ext cx="4118062" cy="1309687"/>
      </dsp:txXfrm>
    </dsp:sp>
    <dsp:sp modelId="{304552FB-A794-4DEE-A7FD-1BB4742D0288}">
      <dsp:nvSpPr>
        <dsp:cNvPr id="0" name=""/>
        <dsp:cNvSpPr/>
      </dsp:nvSpPr>
      <dsp:spPr>
        <a:xfrm>
          <a:off x="965480" y="2752328"/>
          <a:ext cx="4165038" cy="13096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Connect Reading to Writing</a:t>
          </a:r>
        </a:p>
      </dsp:txBody>
      <dsp:txXfrm>
        <a:off x="965480" y="2752328"/>
        <a:ext cx="4165038" cy="1309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F892B-6627-994E-B68D-E99C83311AB5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EF523-DFFF-3849-AB64-4EC8F28D8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13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110C5-65C0-4E2E-A119-B3268DB83C1D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ADD4D-0518-433A-988F-9CFF81BC1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51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www.achievethecore.org/book_basket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module was last updated on June 2019.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30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https://curriculum.eleducation.org/curriculum/ela/grade-2/module-2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1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CKLA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03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CKLA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53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660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Shape 9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“It’s February 3rd, it’s predictions week!” </a:t>
            </a:r>
            <a:endParaRPr/>
          </a:p>
        </p:txBody>
      </p:sp>
      <p:sp>
        <p:nvSpPr>
          <p:cNvPr id="961" name="Shape 96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016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848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Shape 1259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Shape 1260"/>
          <p:cNvSpPr txBox="1">
            <a:spLocks noGrp="1"/>
          </p:cNvSpPr>
          <p:nvPr>
            <p:ph type="body" idx="1"/>
          </p:nvPr>
        </p:nvSpPr>
        <p:spPr>
          <a:xfrm>
            <a:off x="707708" y="4505980"/>
            <a:ext cx="5661600" cy="3686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1" name="Shape 1261"/>
          <p:cNvSpPr txBox="1">
            <a:spLocks noGrp="1"/>
          </p:cNvSpPr>
          <p:nvPr>
            <p:ph type="sldNum" idx="12"/>
          </p:nvPr>
        </p:nvSpPr>
        <p:spPr>
          <a:xfrm>
            <a:off x="4008705" y="8893296"/>
            <a:ext cx="3066600" cy="469800"/>
          </a:xfrm>
          <a:prstGeom prst="rect">
            <a:avLst/>
          </a:prstGeom>
        </p:spPr>
        <p:txBody>
          <a:bodyPr lIns="93925" tIns="46950" rIns="93925" bIns="4695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llerta"/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104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Shape 7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156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Shape 7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solidFill>
                  <a:schemeClr val="hlink"/>
                </a:solidFill>
                <a:latin typeface="+mn-lt"/>
                <a:ea typeface="Calibri"/>
                <a:cs typeface="Calibri"/>
                <a:sym typeface="Calibri"/>
                <a:hlinkClick r:id="rId3"/>
              </a:rPr>
              <a:t>www.achievethecore.org/book_basket</a:t>
            </a:r>
            <a:r>
              <a:rPr lang="en-US" dirty="0">
                <a:latin typeface="+mn-lt"/>
                <a:ea typeface="Calibri"/>
                <a:cs typeface="Calibri"/>
                <a:sym typeface="Calibri"/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3330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932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Cockpit </a:t>
            </a:r>
          </a:p>
          <a:p>
            <a:r>
              <a:rPr lang="en-US" dirty="0"/>
              <a:t>Runway  </a:t>
            </a:r>
          </a:p>
          <a:p>
            <a:endParaRPr lang="en-US" dirty="0"/>
          </a:p>
          <a:p>
            <a:r>
              <a:rPr lang="en-US" dirty="0"/>
              <a:t>What new information did you learn today? What are you still wondering about planes?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63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gain from the text as purpose for instruction (e.g., Let go of strategies/skills focus)  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lit backwards (would a week of lessons on text features help you access this text) 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standards called for by the text 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2"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 task: Owl moon what are all the different knowledge demands! What can students learn? What’s the big idea? 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 fontAlgn="base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Multiple texts on a topic 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47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99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Ask-</a:t>
            </a:r>
          </a:p>
          <a:p>
            <a:r>
              <a:rPr lang="en-US" dirty="0"/>
              <a:t>What is a strength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15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71600" lvl="3" indent="0">
              <a:buNone/>
            </a:pPr>
            <a:r>
              <a:rPr lang="en-US" dirty="0"/>
              <a:t> </a:t>
            </a:r>
          </a:p>
          <a:p>
            <a:pPr marL="1371600" lvl="3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70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Pause</a:t>
            </a:r>
            <a:r>
              <a:rPr lang="en-US" baseline="0" dirty="0"/>
              <a:t> to generate list first.</a:t>
            </a:r>
          </a:p>
          <a:p>
            <a:r>
              <a:rPr lang="en-US" baseline="0" dirty="0"/>
              <a:t>Reveal masks.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9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Big Idea: Wonders has lots of planned opportunities for close reading, but we also need to ensure that kids are getting access to VOLUME of reading.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Students on track for college and career are learning approximately 3,000 new vocabulary words each year (Nagy &amp; Anderson, 984); it is impossible to learn this many words through vocabulary exercises.</a:t>
            </a:r>
          </a:p>
          <a:p>
            <a:endParaRPr lang="en-US" dirty="0"/>
          </a:p>
          <a:p>
            <a:r>
              <a:rPr lang="en-US" dirty="0"/>
              <a:t>Notes: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Volume of reading is done with the leveled readers and any teacher assigned text. 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(click) Close read the Literature Anthology in 2-6. Literature Big Book or Literature Anthology with K-1.  Depending on the week, you may also be using another particularly rich text.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Leveled Readers are the Wonders selected primarily used text for Volume Reading (unless teacher is assigning additional or supplemental reading) </a:t>
            </a:r>
          </a:p>
        </p:txBody>
      </p:sp>
    </p:spTree>
    <p:extLst>
      <p:ext uri="{BB962C8B-B14F-4D97-AF65-F5344CB8AC3E}">
        <p14:creationId xmlns:p14="http://schemas.microsoft.com/office/powerpoint/2010/main" val="511719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https://www.coreknowledge.org/free-resource/ckla-domain-06-astronomy/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1ADD4D-0518-433A-988F-9CFF81BC12A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76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chievethecore.org" TargetMode="Externa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hievethecore.org" TargetMode="Externa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19320" y="2362434"/>
            <a:ext cx="8785850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19317" y="3835562"/>
            <a:ext cx="8785852" cy="7924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3F3F3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1" y="1737612"/>
            <a:ext cx="9144000" cy="111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0" y="492398"/>
            <a:ext cx="1363579" cy="5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0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50524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 userDrawn="1"/>
        </p:nvSpPr>
        <p:spPr>
          <a:xfrm>
            <a:off x="115460" y="2306250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9" name="Title 7"/>
          <p:cNvSpPr txBox="1">
            <a:spLocks/>
          </p:cNvSpPr>
          <p:nvPr userDrawn="1"/>
        </p:nvSpPr>
        <p:spPr>
          <a:xfrm>
            <a:off x="115460" y="2952693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115460" y="2306250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1" name="Title 7"/>
          <p:cNvSpPr txBox="1">
            <a:spLocks/>
          </p:cNvSpPr>
          <p:nvPr userDrawn="1"/>
        </p:nvSpPr>
        <p:spPr>
          <a:xfrm>
            <a:off x="115460" y="2952693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16568" y="2829678"/>
            <a:ext cx="8620552" cy="868362"/>
          </a:xfrm>
          <a:noFill/>
          <a:ln>
            <a:noFill/>
          </a:ln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9732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  <a:lvl2pPr>
              <a:defRPr>
                <a:solidFill>
                  <a:srgbClr val="3F3F39"/>
                </a:solidFill>
              </a:defRPr>
            </a:lvl2pPr>
            <a:lvl3pPr>
              <a:defRPr>
                <a:solidFill>
                  <a:srgbClr val="3F3F39"/>
                </a:solidFill>
              </a:defRPr>
            </a:lvl3pPr>
            <a:lvl4pPr>
              <a:defRPr>
                <a:solidFill>
                  <a:srgbClr val="3F3F39"/>
                </a:solidFill>
              </a:defRPr>
            </a:lvl4pPr>
            <a:lvl5pPr>
              <a:defRPr>
                <a:solidFill>
                  <a:srgbClr val="3F3F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hlinkClick r:id="rId2"/>
          </p:cNvPr>
          <p:cNvSpPr/>
          <p:nvPr userDrawn="1"/>
        </p:nvSpPr>
        <p:spPr>
          <a:xfrm>
            <a:off x="3542586" y="6519775"/>
            <a:ext cx="1906869" cy="1755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16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0"/>
          </p:nvPr>
        </p:nvSpPr>
        <p:spPr/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hlinkClick r:id="rId2"/>
          </p:cNvPr>
          <p:cNvSpPr/>
          <p:nvPr userDrawn="1"/>
        </p:nvSpPr>
        <p:spPr>
          <a:xfrm>
            <a:off x="3542586" y="6519775"/>
            <a:ext cx="1906869" cy="1755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92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9"/>
          <p:cNvSpPr>
            <a:spLocks noGrp="1"/>
          </p:cNvSpPr>
          <p:nvPr>
            <p:ph type="chart" sz="quarter" idx="11"/>
          </p:nvPr>
        </p:nvSpPr>
        <p:spPr/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hlinkClick r:id="rId2"/>
          </p:cNvPr>
          <p:cNvSpPr/>
          <p:nvPr userDrawn="1"/>
        </p:nvSpPr>
        <p:spPr>
          <a:xfrm>
            <a:off x="3542586" y="6519775"/>
            <a:ext cx="1906869" cy="1755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r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Rectangle 11">
            <a:hlinkClick r:id="rId2"/>
          </p:cNvPr>
          <p:cNvSpPr/>
          <p:nvPr userDrawn="1"/>
        </p:nvSpPr>
        <p:spPr>
          <a:xfrm>
            <a:off x="3542586" y="6519775"/>
            <a:ext cx="1906869" cy="1755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63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6591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hlinkClick r:id="rId2"/>
          </p:cNvPr>
          <p:cNvSpPr/>
          <p:nvPr userDrawn="1"/>
        </p:nvSpPr>
        <p:spPr>
          <a:xfrm>
            <a:off x="3542586" y="6519775"/>
            <a:ext cx="1906869" cy="1755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0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hlinkClick r:id="rId2"/>
          </p:cNvPr>
          <p:cNvSpPr/>
          <p:nvPr userDrawn="1"/>
        </p:nvSpPr>
        <p:spPr>
          <a:xfrm>
            <a:off x="3542586" y="6519775"/>
            <a:ext cx="1906869" cy="1755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7271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Copy (Url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  <a:lvl2pPr>
              <a:defRPr>
                <a:solidFill>
                  <a:srgbClr val="3F3F39"/>
                </a:solidFill>
              </a:defRPr>
            </a:lvl2pPr>
            <a:lvl3pPr>
              <a:defRPr>
                <a:solidFill>
                  <a:srgbClr val="3F3F39"/>
                </a:solidFill>
              </a:defRPr>
            </a:lvl3pPr>
            <a:lvl4pPr>
              <a:defRPr>
                <a:solidFill>
                  <a:srgbClr val="3F3F39"/>
                </a:solidFill>
              </a:defRPr>
            </a:lvl4pPr>
            <a:lvl5pPr>
              <a:defRPr>
                <a:solidFill>
                  <a:srgbClr val="3F3F3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 descr="ATC_org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803" y="6519775"/>
            <a:ext cx="1974670" cy="1596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34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EA5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7"/>
          <p:cNvSpPr txBox="1">
            <a:spLocks/>
          </p:cNvSpPr>
          <p:nvPr userDrawn="1"/>
        </p:nvSpPr>
        <p:spPr>
          <a:xfrm>
            <a:off x="115460" y="2306250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7" name="Title 7"/>
          <p:cNvSpPr txBox="1">
            <a:spLocks/>
          </p:cNvSpPr>
          <p:nvPr userDrawn="1"/>
        </p:nvSpPr>
        <p:spPr>
          <a:xfrm>
            <a:off x="115460" y="2306250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216568" y="2852946"/>
            <a:ext cx="8620552" cy="8768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solidFill>
                <a:srgbClr val="23593E"/>
              </a:solidFill>
              <a:latin typeface="Lucida Sans"/>
              <a:cs typeface="Lucida San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320" y="2852946"/>
            <a:ext cx="8617800" cy="8768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0" y="492399"/>
            <a:ext cx="1363579" cy="54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6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3507950" y="2362434"/>
            <a:ext cx="5497219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F3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07949" y="3835562"/>
            <a:ext cx="5497220" cy="7924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3F3F3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1746249"/>
            <a:ext cx="9144000" cy="1111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857374"/>
            <a:ext cx="3349625" cy="315912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0" y="492398"/>
            <a:ext cx="1363579" cy="5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37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3F39"/>
                </a:solidFill>
              </a:defRPr>
            </a:lvl1pPr>
            <a:lvl2pPr>
              <a:defRPr sz="2000">
                <a:solidFill>
                  <a:srgbClr val="3F3F39"/>
                </a:solidFill>
              </a:defRPr>
            </a:lvl2pPr>
            <a:lvl3pPr>
              <a:defRPr sz="1800">
                <a:solidFill>
                  <a:srgbClr val="3F3F39"/>
                </a:solidFill>
              </a:defRPr>
            </a:lvl3pPr>
            <a:lvl4pPr>
              <a:defRPr sz="1600">
                <a:solidFill>
                  <a:srgbClr val="3F3F39"/>
                </a:solidFill>
              </a:defRPr>
            </a:lvl4pPr>
            <a:lvl5pPr>
              <a:defRPr sz="1600">
                <a:solidFill>
                  <a:srgbClr val="3F3F3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3F39"/>
                </a:solidFill>
              </a:defRPr>
            </a:lvl1pPr>
            <a:lvl2pPr>
              <a:defRPr sz="2000">
                <a:solidFill>
                  <a:srgbClr val="3F3F39"/>
                </a:solidFill>
              </a:defRPr>
            </a:lvl2pPr>
            <a:lvl3pPr>
              <a:defRPr sz="1800">
                <a:solidFill>
                  <a:srgbClr val="3F3F39"/>
                </a:solidFill>
              </a:defRPr>
            </a:lvl3pPr>
            <a:lvl4pPr>
              <a:defRPr sz="1600">
                <a:solidFill>
                  <a:srgbClr val="3F3F39"/>
                </a:solidFill>
              </a:defRPr>
            </a:lvl4pPr>
            <a:lvl5pPr>
              <a:defRPr sz="1600">
                <a:solidFill>
                  <a:srgbClr val="3F3F3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5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4040188" cy="77311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3F3F3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90750"/>
            <a:ext cx="4040188" cy="3951288"/>
          </a:xfrm>
        </p:spPr>
        <p:txBody>
          <a:bodyPr/>
          <a:lstStyle>
            <a:lvl1pPr>
              <a:defRPr sz="2400">
                <a:solidFill>
                  <a:srgbClr val="3F3F39"/>
                </a:solidFill>
              </a:defRPr>
            </a:lvl1pPr>
            <a:lvl2pPr>
              <a:defRPr sz="2000">
                <a:solidFill>
                  <a:srgbClr val="3F3F39"/>
                </a:solidFill>
              </a:defRPr>
            </a:lvl2pPr>
            <a:lvl3pPr>
              <a:defRPr sz="1800">
                <a:solidFill>
                  <a:srgbClr val="3F3F39"/>
                </a:solidFill>
              </a:defRPr>
            </a:lvl3pPr>
            <a:lvl4pPr>
              <a:defRPr sz="1600">
                <a:solidFill>
                  <a:srgbClr val="3F3F39"/>
                </a:solidFill>
              </a:defRPr>
            </a:lvl4pPr>
            <a:lvl5pPr>
              <a:defRPr sz="1600">
                <a:solidFill>
                  <a:srgbClr val="3F3F3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17638"/>
            <a:ext cx="4041775" cy="773112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rgbClr val="3F3F39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90750"/>
            <a:ext cx="4041775" cy="3951288"/>
          </a:xfrm>
        </p:spPr>
        <p:txBody>
          <a:bodyPr/>
          <a:lstStyle>
            <a:lvl1pPr>
              <a:defRPr sz="2400">
                <a:solidFill>
                  <a:srgbClr val="3F3F39"/>
                </a:solidFill>
              </a:defRPr>
            </a:lvl1pPr>
            <a:lvl2pPr>
              <a:defRPr sz="2000">
                <a:solidFill>
                  <a:srgbClr val="3F3F39"/>
                </a:solidFill>
              </a:defRPr>
            </a:lvl2pPr>
            <a:lvl3pPr>
              <a:defRPr sz="1800">
                <a:solidFill>
                  <a:srgbClr val="3F3F39"/>
                </a:solidFill>
              </a:defRPr>
            </a:lvl3pPr>
            <a:lvl4pPr>
              <a:defRPr sz="1600">
                <a:solidFill>
                  <a:srgbClr val="3F3F39"/>
                </a:solidFill>
              </a:defRPr>
            </a:lvl4pPr>
            <a:lvl5pPr>
              <a:defRPr sz="1600">
                <a:solidFill>
                  <a:srgbClr val="3F3F39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410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8350" y="1600201"/>
            <a:ext cx="4108450" cy="4525962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3F3F3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3F39"/>
                </a:solidFill>
              </a:defRPr>
            </a:lvl1pPr>
            <a:lvl2pPr>
              <a:defRPr sz="2000">
                <a:solidFill>
                  <a:srgbClr val="3F3F39"/>
                </a:solidFill>
              </a:defRPr>
            </a:lvl2pPr>
            <a:lvl3pPr>
              <a:defRPr sz="1800">
                <a:solidFill>
                  <a:srgbClr val="3F3F39"/>
                </a:solidFill>
              </a:defRPr>
            </a:lvl3pPr>
            <a:lvl4pPr>
              <a:defRPr sz="1600">
                <a:solidFill>
                  <a:srgbClr val="3F3F39"/>
                </a:solidFill>
              </a:defRPr>
            </a:lvl4pPr>
            <a:lvl5pPr>
              <a:defRPr sz="1600">
                <a:solidFill>
                  <a:srgbClr val="3F3F3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8350" y="5646677"/>
            <a:ext cx="4108450" cy="479486"/>
          </a:xfrm>
          <a:solidFill>
            <a:srgbClr val="FFFFFF">
              <a:alpha val="49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/>
            </a:lvl1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75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4578350" y="3892047"/>
            <a:ext cx="4108450" cy="2234116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3F3F3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8350" y="1600201"/>
            <a:ext cx="4108450" cy="2234116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3F3F3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3F3F39"/>
                </a:solidFill>
              </a:defRPr>
            </a:lvl1pPr>
            <a:lvl2pPr>
              <a:defRPr sz="2000">
                <a:solidFill>
                  <a:srgbClr val="3F3F39"/>
                </a:solidFill>
              </a:defRPr>
            </a:lvl2pPr>
            <a:lvl3pPr>
              <a:defRPr sz="1800">
                <a:solidFill>
                  <a:srgbClr val="3F3F39"/>
                </a:solidFill>
              </a:defRPr>
            </a:lvl3pPr>
            <a:lvl4pPr>
              <a:defRPr sz="1600">
                <a:solidFill>
                  <a:srgbClr val="3F3F39"/>
                </a:solidFill>
              </a:defRPr>
            </a:lvl4pPr>
            <a:lvl5pPr>
              <a:defRPr sz="1600">
                <a:solidFill>
                  <a:srgbClr val="3F3F3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78350" y="5646677"/>
            <a:ext cx="4108450" cy="479486"/>
          </a:xfrm>
          <a:solidFill>
            <a:srgbClr val="FFFFFF">
              <a:alpha val="49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rgbClr val="3F3F39"/>
                </a:solidFill>
              </a:defRPr>
            </a:lvl1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78350" y="3354831"/>
            <a:ext cx="4108450" cy="479486"/>
          </a:xfrm>
          <a:solidFill>
            <a:srgbClr val="FFFFFF">
              <a:alpha val="49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rgbClr val="3F3F39"/>
                </a:solidFill>
              </a:defRPr>
            </a:lvl1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08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16450" y="1600200"/>
            <a:ext cx="4070350" cy="4525963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3F3F3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16450" y="5646677"/>
            <a:ext cx="4070350" cy="479486"/>
          </a:xfrm>
          <a:solidFill>
            <a:srgbClr val="FFFFFF">
              <a:alpha val="49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rgbClr val="3F3F39"/>
                </a:solidFill>
              </a:defRPr>
            </a:lvl1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2"/>
          </p:nvPr>
        </p:nvSpPr>
        <p:spPr>
          <a:xfrm>
            <a:off x="457199" y="1600200"/>
            <a:ext cx="4073525" cy="4525963"/>
          </a:xfrm>
        </p:spPr>
        <p:txBody>
          <a:bodyPr anchor="ctr"/>
          <a:lstStyle>
            <a:lvl1pPr marL="0" indent="0">
              <a:buNone/>
              <a:defRPr sz="3200">
                <a:solidFill>
                  <a:srgbClr val="3F3F39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5646677"/>
            <a:ext cx="4073525" cy="479486"/>
          </a:xfrm>
          <a:solidFill>
            <a:srgbClr val="FFFFFF">
              <a:alpha val="49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rgbClr val="3F3F39"/>
                </a:solidFill>
              </a:defRPr>
            </a:lvl1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533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4616450" y="3892046"/>
            <a:ext cx="4070350" cy="2234117"/>
          </a:xfrm>
        </p:spPr>
        <p:txBody>
          <a:bodyPr anchor="ctr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16450" y="1600200"/>
            <a:ext cx="4070350" cy="2234117"/>
          </a:xfrm>
        </p:spPr>
        <p:txBody>
          <a:bodyPr anchor="ctr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457198" y="1600200"/>
            <a:ext cx="4070350" cy="2234117"/>
          </a:xfrm>
        </p:spPr>
        <p:txBody>
          <a:bodyPr anchor="ctr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6"/>
          </p:nvPr>
        </p:nvSpPr>
        <p:spPr>
          <a:xfrm>
            <a:off x="460373" y="3892046"/>
            <a:ext cx="4070350" cy="2234117"/>
          </a:xfrm>
        </p:spPr>
        <p:txBody>
          <a:bodyPr anchor="ctr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16450" y="5646677"/>
            <a:ext cx="4070350" cy="479486"/>
          </a:xfrm>
          <a:solidFill>
            <a:srgbClr val="FFFFFF">
              <a:alpha val="49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rgbClr val="3F3F39"/>
                </a:solidFill>
              </a:defRPr>
            </a:lvl1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7198" y="5646677"/>
            <a:ext cx="4073525" cy="479486"/>
          </a:xfrm>
          <a:solidFill>
            <a:srgbClr val="FFFFFF">
              <a:alpha val="49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rgbClr val="3F3F39"/>
                </a:solidFill>
              </a:defRPr>
            </a:lvl1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616450" y="3354831"/>
            <a:ext cx="4070350" cy="479486"/>
          </a:xfrm>
          <a:solidFill>
            <a:srgbClr val="FFFFFF">
              <a:alpha val="49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rgbClr val="3F3F39"/>
                </a:solidFill>
              </a:defRPr>
            </a:lvl1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54023" y="3354831"/>
            <a:ext cx="4073525" cy="479486"/>
          </a:xfrm>
          <a:solidFill>
            <a:srgbClr val="FFFFFF">
              <a:alpha val="49000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aseline="0">
                <a:solidFill>
                  <a:srgbClr val="3F3F39"/>
                </a:solidFill>
              </a:defRPr>
            </a:lvl1pPr>
          </a:lstStyle>
          <a:p>
            <a:pPr lvl="0"/>
            <a:r>
              <a:rPr lang="en-US" dirty="0"/>
              <a:t>Insert caption here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4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AP Co-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19320" y="2362434"/>
            <a:ext cx="8785850" cy="1470025"/>
          </a:xfrm>
        </p:spPr>
        <p:txBody>
          <a:bodyPr>
            <a:normAutofit/>
          </a:bodyPr>
          <a:lstStyle>
            <a:lvl1pPr>
              <a:defRPr sz="3200">
                <a:solidFill>
                  <a:srgbClr val="3F3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19317" y="3835562"/>
            <a:ext cx="8785852" cy="7924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3F3F3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049319" y="359044"/>
            <a:ext cx="1651000" cy="808038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0" y="492398"/>
            <a:ext cx="1363579" cy="5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2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SA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ttyImages_175389704_72dpi_cropped_compressed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922874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37698" y="4930555"/>
            <a:ext cx="8684052" cy="942502"/>
          </a:xfrm>
        </p:spPr>
        <p:txBody>
          <a:bodyPr>
            <a:normAutofit/>
          </a:bodyPr>
          <a:lstStyle>
            <a:lvl1pPr>
              <a:defRPr sz="2800">
                <a:solidFill>
                  <a:srgbClr val="3F3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237698" y="5873057"/>
            <a:ext cx="8684052" cy="79240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3F3F3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80" y="492398"/>
            <a:ext cx="1363579" cy="5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37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7571684" y="6380256"/>
            <a:ext cx="14582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PAGE </a:t>
            </a:r>
            <a:fld id="{7C6A728C-FC91-4C42-BBC3-781D2A254A60}" type="slidenum">
              <a:rPr lang="en-US" sz="1000" smtClean="0">
                <a:solidFill>
                  <a:schemeClr val="tx1"/>
                </a:solidFill>
                <a:latin typeface="Lucida Sans"/>
                <a:cs typeface="Lucida Sans"/>
              </a:rPr>
              <a:pPr algn="r"/>
              <a:t>‹#›</a:t>
            </a:fld>
            <a:r>
              <a:rPr lang="en-US" sz="1000" dirty="0">
                <a:solidFill>
                  <a:schemeClr val="tx1"/>
                </a:solidFill>
                <a:latin typeface="Lucida Sans"/>
                <a:cs typeface="Lucida Sans"/>
              </a:rPr>
              <a:t> </a:t>
            </a:r>
          </a:p>
        </p:txBody>
      </p:sp>
      <p:sp>
        <p:nvSpPr>
          <p:cNvPr id="8" name="Title 26"/>
          <p:cNvSpPr>
            <a:spLocks noGrp="1"/>
          </p:cNvSpPr>
          <p:nvPr>
            <p:ph type="title"/>
          </p:nvPr>
        </p:nvSpPr>
        <p:spPr>
          <a:xfrm>
            <a:off x="214314" y="2914650"/>
            <a:ext cx="3675062" cy="1143000"/>
          </a:xfrm>
        </p:spPr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4624613" y="1858449"/>
            <a:ext cx="2444750" cy="5397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7209515" y="1858449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23" name="Text Placeholder 32"/>
          <p:cNvSpPr>
            <a:spLocks noGrp="1"/>
          </p:cNvSpPr>
          <p:nvPr>
            <p:ph type="body" sz="quarter" idx="12"/>
          </p:nvPr>
        </p:nvSpPr>
        <p:spPr>
          <a:xfrm>
            <a:off x="4624613" y="2400628"/>
            <a:ext cx="2444750" cy="5397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32"/>
          <p:cNvSpPr>
            <a:spLocks noGrp="1"/>
          </p:cNvSpPr>
          <p:nvPr>
            <p:ph type="body" sz="quarter" idx="13" hasCustomPrompt="1"/>
          </p:nvPr>
        </p:nvSpPr>
        <p:spPr>
          <a:xfrm>
            <a:off x="7209515" y="2400628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25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4624613" y="2955018"/>
            <a:ext cx="2444750" cy="5397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6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7209515" y="2955018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27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4624613" y="3509408"/>
            <a:ext cx="2444750" cy="5397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2"/>
          <p:cNvSpPr>
            <a:spLocks noGrp="1"/>
          </p:cNvSpPr>
          <p:nvPr>
            <p:ph type="body" sz="quarter" idx="17" hasCustomPrompt="1"/>
          </p:nvPr>
        </p:nvSpPr>
        <p:spPr>
          <a:xfrm>
            <a:off x="7209515" y="3509408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2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4624613" y="4063798"/>
            <a:ext cx="2444750" cy="5397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Text Placeholder 32"/>
          <p:cNvSpPr>
            <a:spLocks noGrp="1"/>
          </p:cNvSpPr>
          <p:nvPr>
            <p:ph type="body" sz="quarter" idx="19" hasCustomPrompt="1"/>
          </p:nvPr>
        </p:nvSpPr>
        <p:spPr>
          <a:xfrm>
            <a:off x="7209515" y="4063798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31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4624613" y="4618186"/>
            <a:ext cx="2444750" cy="539750"/>
          </a:xfrm>
        </p:spPr>
        <p:txBody>
          <a:bodyPr>
            <a:norm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2" name="Text Placeholder 32"/>
          <p:cNvSpPr>
            <a:spLocks noGrp="1"/>
          </p:cNvSpPr>
          <p:nvPr>
            <p:ph type="body" sz="quarter" idx="21" hasCustomPrompt="1"/>
          </p:nvPr>
        </p:nvSpPr>
        <p:spPr>
          <a:xfrm>
            <a:off x="7209515" y="4618186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pic>
        <p:nvPicPr>
          <p:cNvPr id="35" name="Picture 34" descr="footer_saporg_white_horiz.pd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09" y="6436275"/>
            <a:ext cx="5476304" cy="338159"/>
          </a:xfrm>
          <a:prstGeom prst="rect">
            <a:avLst/>
          </a:prstGeom>
        </p:spPr>
      </p:pic>
      <p:sp>
        <p:nvSpPr>
          <p:cNvPr id="36" name="Rectangle 35">
            <a:hlinkClick r:id="rId3"/>
          </p:cNvPr>
          <p:cNvSpPr/>
          <p:nvPr userDrawn="1"/>
        </p:nvSpPr>
        <p:spPr>
          <a:xfrm>
            <a:off x="3542586" y="6519775"/>
            <a:ext cx="1906869" cy="1755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848" y="6379714"/>
            <a:ext cx="4552444" cy="23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96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1366080_5_blur_72dpi_cropped_compress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00" y="0"/>
            <a:ext cx="91528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" y="2120455"/>
            <a:ext cx="9144002" cy="39830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ucida Sans"/>
              <a:cs typeface="Lucida Sans"/>
            </a:endParaRPr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214314" y="3629025"/>
            <a:ext cx="3675062" cy="1143000"/>
          </a:xfrm>
        </p:spPr>
        <p:txBody>
          <a:bodyPr/>
          <a:lstStyle>
            <a:lvl1pPr>
              <a:defRPr>
                <a:solidFill>
                  <a:srgbClr val="3F3F3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3" name="Text Placeholder 32"/>
          <p:cNvSpPr>
            <a:spLocks noGrp="1"/>
          </p:cNvSpPr>
          <p:nvPr>
            <p:ph type="body" sz="quarter" idx="10"/>
          </p:nvPr>
        </p:nvSpPr>
        <p:spPr>
          <a:xfrm>
            <a:off x="4624613" y="2456788"/>
            <a:ext cx="2444750" cy="53975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4" name="Text Placeholder 32"/>
          <p:cNvSpPr>
            <a:spLocks noGrp="1"/>
          </p:cNvSpPr>
          <p:nvPr>
            <p:ph type="body" sz="quarter" idx="11" hasCustomPrompt="1"/>
          </p:nvPr>
        </p:nvSpPr>
        <p:spPr>
          <a:xfrm>
            <a:off x="7209515" y="2456788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35" name="Text Placeholder 32"/>
          <p:cNvSpPr>
            <a:spLocks noGrp="1"/>
          </p:cNvSpPr>
          <p:nvPr>
            <p:ph type="body" sz="quarter" idx="12"/>
          </p:nvPr>
        </p:nvSpPr>
        <p:spPr>
          <a:xfrm>
            <a:off x="4624613" y="2998967"/>
            <a:ext cx="2444750" cy="53975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3" hasCustomPrompt="1"/>
          </p:nvPr>
        </p:nvSpPr>
        <p:spPr>
          <a:xfrm>
            <a:off x="7209515" y="2998967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37" name="Text Placeholder 32"/>
          <p:cNvSpPr>
            <a:spLocks noGrp="1"/>
          </p:cNvSpPr>
          <p:nvPr>
            <p:ph type="body" sz="quarter" idx="14"/>
          </p:nvPr>
        </p:nvSpPr>
        <p:spPr>
          <a:xfrm>
            <a:off x="4624613" y="3553357"/>
            <a:ext cx="2444750" cy="53975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8" name="Text Placeholder 32"/>
          <p:cNvSpPr>
            <a:spLocks noGrp="1"/>
          </p:cNvSpPr>
          <p:nvPr>
            <p:ph type="body" sz="quarter" idx="15" hasCustomPrompt="1"/>
          </p:nvPr>
        </p:nvSpPr>
        <p:spPr>
          <a:xfrm>
            <a:off x="7209515" y="3553357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4624613" y="4107747"/>
            <a:ext cx="2444750" cy="53975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7" hasCustomPrompt="1"/>
          </p:nvPr>
        </p:nvSpPr>
        <p:spPr>
          <a:xfrm>
            <a:off x="7209515" y="4107747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41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4624613" y="4662137"/>
            <a:ext cx="2444750" cy="53975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2" name="Text Placeholder 32"/>
          <p:cNvSpPr>
            <a:spLocks noGrp="1"/>
          </p:cNvSpPr>
          <p:nvPr>
            <p:ph type="body" sz="quarter" idx="19" hasCustomPrompt="1"/>
          </p:nvPr>
        </p:nvSpPr>
        <p:spPr>
          <a:xfrm>
            <a:off x="7209515" y="4662137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  <p:sp>
        <p:nvSpPr>
          <p:cNvPr id="43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4624613" y="5216525"/>
            <a:ext cx="2444750" cy="539750"/>
          </a:xfr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rgbClr val="3F3F3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4" name="Text Placeholder 32"/>
          <p:cNvSpPr>
            <a:spLocks noGrp="1"/>
          </p:cNvSpPr>
          <p:nvPr>
            <p:ph type="body" sz="quarter" idx="21" hasCustomPrompt="1"/>
          </p:nvPr>
        </p:nvSpPr>
        <p:spPr>
          <a:xfrm>
            <a:off x="7209515" y="5216525"/>
            <a:ext cx="1447348" cy="5397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50524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Page #</a:t>
            </a:r>
          </a:p>
        </p:txBody>
      </p:sp>
    </p:spTree>
    <p:extLst>
      <p:ext uri="{BB962C8B-B14F-4D97-AF65-F5344CB8AC3E}">
        <p14:creationId xmlns:p14="http://schemas.microsoft.com/office/powerpoint/2010/main" val="2134497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A725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 userDrawn="1"/>
        </p:nvSpPr>
        <p:spPr>
          <a:xfrm>
            <a:off x="115460" y="2306250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9" name="Title 7"/>
          <p:cNvSpPr txBox="1">
            <a:spLocks/>
          </p:cNvSpPr>
          <p:nvPr userDrawn="1"/>
        </p:nvSpPr>
        <p:spPr>
          <a:xfrm>
            <a:off x="115460" y="2952693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115460" y="2306250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1" name="Title 7"/>
          <p:cNvSpPr txBox="1">
            <a:spLocks/>
          </p:cNvSpPr>
          <p:nvPr userDrawn="1"/>
        </p:nvSpPr>
        <p:spPr>
          <a:xfrm>
            <a:off x="115460" y="2952693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216568" y="2829678"/>
            <a:ext cx="8620552" cy="868362"/>
          </a:xfrm>
          <a:noFill/>
          <a:ln>
            <a:noFill/>
          </a:ln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221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1EA5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 userDrawn="1"/>
        </p:nvSpPr>
        <p:spPr>
          <a:xfrm>
            <a:off x="115460" y="2306250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9" name="Title 7"/>
          <p:cNvSpPr txBox="1">
            <a:spLocks/>
          </p:cNvSpPr>
          <p:nvPr userDrawn="1"/>
        </p:nvSpPr>
        <p:spPr>
          <a:xfrm>
            <a:off x="115460" y="2952693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115460" y="2306250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1" name="Title 7"/>
          <p:cNvSpPr txBox="1">
            <a:spLocks/>
          </p:cNvSpPr>
          <p:nvPr userDrawn="1"/>
        </p:nvSpPr>
        <p:spPr>
          <a:xfrm>
            <a:off x="115460" y="2952693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16568" y="2829678"/>
            <a:ext cx="8620552" cy="868362"/>
          </a:xfrm>
          <a:noFill/>
          <a:ln>
            <a:noFill/>
          </a:ln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6788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1FB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 txBox="1">
            <a:spLocks/>
          </p:cNvSpPr>
          <p:nvPr userDrawn="1"/>
        </p:nvSpPr>
        <p:spPr>
          <a:xfrm>
            <a:off x="115460" y="2306250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9" name="Title 7"/>
          <p:cNvSpPr txBox="1">
            <a:spLocks/>
          </p:cNvSpPr>
          <p:nvPr userDrawn="1"/>
        </p:nvSpPr>
        <p:spPr>
          <a:xfrm>
            <a:off x="115460" y="2952693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0" name="Title 7"/>
          <p:cNvSpPr txBox="1">
            <a:spLocks/>
          </p:cNvSpPr>
          <p:nvPr userDrawn="1"/>
        </p:nvSpPr>
        <p:spPr>
          <a:xfrm>
            <a:off x="115460" y="2306250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1" name="Title 7"/>
          <p:cNvSpPr txBox="1">
            <a:spLocks/>
          </p:cNvSpPr>
          <p:nvPr userDrawn="1"/>
        </p:nvSpPr>
        <p:spPr>
          <a:xfrm>
            <a:off x="115460" y="2952693"/>
            <a:ext cx="3793677" cy="1933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dirty="0">
              <a:latin typeface="Lucida Sans"/>
              <a:cs typeface="Lucida Sans"/>
            </a:endParaRPr>
          </a:p>
        </p:txBody>
      </p:sp>
      <p:sp>
        <p:nvSpPr>
          <p:cNvPr id="12" name="Title 2"/>
          <p:cNvSpPr>
            <a:spLocks noGrp="1"/>
          </p:cNvSpPr>
          <p:nvPr>
            <p:ph type="title"/>
          </p:nvPr>
        </p:nvSpPr>
        <p:spPr>
          <a:xfrm>
            <a:off x="216568" y="2829678"/>
            <a:ext cx="8620552" cy="868362"/>
          </a:xfrm>
          <a:noFill/>
          <a:ln>
            <a:noFill/>
          </a:ln>
          <a:effectLst/>
        </p:spPr>
        <p:txBody>
          <a:bodyPr>
            <a:normAutofit/>
          </a:bodyPr>
          <a:lstStyle>
            <a:lvl1pPr>
              <a:defRPr sz="3200">
                <a:solidFill>
                  <a:srgbClr val="50524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9905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6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0" r:id="rId3"/>
    <p:sldLayoutId id="2147483684" r:id="rId4"/>
    <p:sldLayoutId id="2147483677" r:id="rId5"/>
    <p:sldLayoutId id="2147483685" r:id="rId6"/>
    <p:sldLayoutId id="2147483663" r:id="rId7"/>
    <p:sldLayoutId id="2147483662" r:id="rId8"/>
    <p:sldLayoutId id="2147483675" r:id="rId9"/>
    <p:sldLayoutId id="2147483661" r:id="rId10"/>
    <p:sldLayoutId id="2147483650" r:id="rId11"/>
    <p:sldLayoutId id="2147483680" r:id="rId12"/>
    <p:sldLayoutId id="2147483681" r:id="rId13"/>
    <p:sldLayoutId id="2147483678" r:id="rId14"/>
    <p:sldLayoutId id="2147483679" r:id="rId15"/>
    <p:sldLayoutId id="2147483654" r:id="rId16"/>
    <p:sldLayoutId id="2147483655" r:id="rId17"/>
    <p:sldLayoutId id="2147483692" r:id="rId18"/>
    <p:sldLayoutId id="2147483660" r:id="rId19"/>
    <p:sldLayoutId id="2147483652" r:id="rId20"/>
    <p:sldLayoutId id="2147483653" r:id="rId21"/>
    <p:sldLayoutId id="2147483666" r:id="rId22"/>
    <p:sldLayoutId id="2147483668" r:id="rId23"/>
    <p:sldLayoutId id="2147483667" r:id="rId24"/>
    <p:sldLayoutId id="2147483669" r:id="rId25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Lucida Sans"/>
          <a:ea typeface="+mj-ea"/>
          <a:cs typeface="Lucida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Lucida Sans"/>
          <a:ea typeface="+mn-ea"/>
          <a:cs typeface="Lucida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Lucida Sans"/>
          <a:ea typeface="+mn-ea"/>
          <a:cs typeface="Lucida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Lucida Sans"/>
          <a:ea typeface="+mn-ea"/>
          <a:cs typeface="Lucida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Lucida Sans"/>
          <a:ea typeface="+mn-ea"/>
          <a:cs typeface="Lucida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Lucida Sans"/>
          <a:ea typeface="+mn-ea"/>
          <a:cs typeface="Lucida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Relationship Id="rId9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18771" y="50365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Knowledge: Expanding the World Through Reading</a:t>
            </a: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Module 3a (K-2</a:t>
            </a:r>
            <a:r>
              <a:rPr lang="en-US" baseline="30000" dirty="0"/>
              <a:t>nd</a:t>
            </a:r>
            <a:r>
              <a:rPr lang="en-US" dirty="0"/>
              <a:t> grade)- The “How”</a:t>
            </a:r>
          </a:p>
        </p:txBody>
      </p:sp>
    </p:spTree>
    <p:extLst>
      <p:ext uri="{BB962C8B-B14F-4D97-AF65-F5344CB8AC3E}">
        <p14:creationId xmlns:p14="http://schemas.microsoft.com/office/powerpoint/2010/main" val="3000546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458"/>
            <a:ext cx="8229600" cy="1143000"/>
          </a:xfrm>
        </p:spPr>
        <p:txBody>
          <a:bodyPr/>
          <a:lstStyle/>
          <a:p>
            <a:r>
              <a:rPr lang="en-US" dirty="0"/>
              <a:t>Whole Class Instruction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91505220"/>
              </p:ext>
            </p:extLst>
          </p:nvPr>
        </p:nvGraphicFramePr>
        <p:xfrm>
          <a:off x="-546588" y="163878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Callout 2">
            <a:extLst>
              <a:ext uri="{FF2B5EF4-FFF2-40B4-BE49-F238E27FC236}">
                <a16:creationId xmlns:a16="http://schemas.microsoft.com/office/drawing/2014/main" id="{8CAD777C-66C6-4B9B-827C-0A467F961194}"/>
              </a:ext>
            </a:extLst>
          </p:cNvPr>
          <p:cNvSpPr/>
          <p:nvPr/>
        </p:nvSpPr>
        <p:spPr>
          <a:xfrm>
            <a:off x="4658456" y="24619"/>
            <a:ext cx="4234376" cy="3404381"/>
          </a:xfrm>
          <a:prstGeom prst="wedgeEllipseCallout">
            <a:avLst>
              <a:gd name="adj1" fmla="val -32682"/>
              <a:gd name="adj2" fmla="val 51954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ucida Sans"/>
                <a:cs typeface="Lucida Sans"/>
              </a:rPr>
              <a:t>“To help us understand more about Fern’s life on the farm from the first few chapters of Charlotte’s Web, we’re going to look at some texts together about farm life.”</a:t>
            </a:r>
          </a:p>
        </p:txBody>
      </p:sp>
      <p:sp>
        <p:nvSpPr>
          <p:cNvPr id="6" name="Oval Callout 3">
            <a:extLst>
              <a:ext uri="{FF2B5EF4-FFF2-40B4-BE49-F238E27FC236}">
                <a16:creationId xmlns:a16="http://schemas.microsoft.com/office/drawing/2014/main" id="{3E6F2660-2A66-4F68-A487-4BE454FD5E7E}"/>
              </a:ext>
            </a:extLst>
          </p:cNvPr>
          <p:cNvSpPr/>
          <p:nvPr/>
        </p:nvSpPr>
        <p:spPr>
          <a:xfrm>
            <a:off x="4909624" y="3429001"/>
            <a:ext cx="3983208" cy="2628118"/>
          </a:xfrm>
          <a:prstGeom prst="wedgeEllipseCallout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ucida Sans"/>
                <a:cs typeface="Lucida Sans"/>
              </a:rPr>
              <a:t>“Before we dig into our unit on plant life cycles, we’re going to watch a short video showing how a seed grows into a plant.”</a:t>
            </a:r>
          </a:p>
        </p:txBody>
      </p:sp>
    </p:spTree>
    <p:extLst>
      <p:ext uri="{BB962C8B-B14F-4D97-AF65-F5344CB8AC3E}">
        <p14:creationId xmlns:p14="http://schemas.microsoft.com/office/powerpoint/2010/main" val="199023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6" y="1542659"/>
            <a:ext cx="6343650" cy="4525963"/>
          </a:xfrm>
        </p:spPr>
        <p:txBody>
          <a:bodyPr/>
          <a:lstStyle/>
          <a:p>
            <a:r>
              <a:rPr lang="en-US" dirty="0"/>
              <a:t>Repurpose “Guided Reading”</a:t>
            </a:r>
          </a:p>
          <a:p>
            <a:pPr lvl="1"/>
            <a:r>
              <a:rPr lang="en-US" dirty="0"/>
              <a:t>Research Groups</a:t>
            </a:r>
          </a:p>
          <a:p>
            <a:pPr lvl="1"/>
            <a:r>
              <a:rPr lang="en-US" dirty="0"/>
              <a:t>Re-reading portions of the anchor text</a:t>
            </a:r>
          </a:p>
          <a:p>
            <a:pPr lvl="1"/>
            <a:r>
              <a:rPr lang="en-US" dirty="0"/>
              <a:t>Connected/related texts at a range of complexity</a:t>
            </a:r>
          </a:p>
          <a:p>
            <a:endParaRPr lang="en-US" dirty="0"/>
          </a:p>
        </p:txBody>
      </p:sp>
      <p:pic>
        <p:nvPicPr>
          <p:cNvPr id="3080" name="Picture 8" descr="Image result for kidney table clipart">
            <a:extLst>
              <a:ext uri="{FF2B5EF4-FFF2-40B4-BE49-F238E27FC236}">
                <a16:creationId xmlns:a16="http://schemas.microsoft.com/office/drawing/2014/main" id="{E4504AA1-C9B1-4543-A216-343634AEC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3"/>
          <a:stretch/>
        </p:blipFill>
        <p:spPr bwMode="auto">
          <a:xfrm>
            <a:off x="5915024" y="212127"/>
            <a:ext cx="2971800" cy="253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2">
            <a:extLst>
              <a:ext uri="{FF2B5EF4-FFF2-40B4-BE49-F238E27FC236}">
                <a16:creationId xmlns:a16="http://schemas.microsoft.com/office/drawing/2014/main" id="{9BA796AC-4329-40E4-B3C0-453D066ED54F}"/>
              </a:ext>
            </a:extLst>
          </p:cNvPr>
          <p:cNvSpPr/>
          <p:nvPr/>
        </p:nvSpPr>
        <p:spPr>
          <a:xfrm>
            <a:off x="496766" y="3719407"/>
            <a:ext cx="4098094" cy="2422843"/>
          </a:xfrm>
          <a:prstGeom prst="wedgeEllipseCallou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ucida Sans"/>
                <a:cs typeface="Lucida Sans"/>
              </a:rPr>
              <a:t>“Today we’ll work in our research groups at center time to see pictures of and texts about the animal adaptation we chose.” </a:t>
            </a:r>
          </a:p>
        </p:txBody>
      </p:sp>
      <p:sp>
        <p:nvSpPr>
          <p:cNvPr id="6" name="Oval Callout 3">
            <a:extLst>
              <a:ext uri="{FF2B5EF4-FFF2-40B4-BE49-F238E27FC236}">
                <a16:creationId xmlns:a16="http://schemas.microsoft.com/office/drawing/2014/main" id="{3A02D514-A094-447F-B573-DBB54C2490E4}"/>
              </a:ext>
            </a:extLst>
          </p:cNvPr>
          <p:cNvSpPr/>
          <p:nvPr/>
        </p:nvSpPr>
        <p:spPr>
          <a:xfrm>
            <a:off x="4572000" y="3291682"/>
            <a:ext cx="4457700" cy="2629683"/>
          </a:xfrm>
          <a:prstGeom prst="wedgeEllipseCallout">
            <a:avLst/>
          </a:prstGeom>
          <a:solidFill>
            <a:srgbClr val="2B96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ucida Sans"/>
                <a:cs typeface="Lucida Sans"/>
              </a:rPr>
              <a:t>“Our group is going to get to read a book today that gives us more information about how and why chameleons use camouflage.”</a:t>
            </a:r>
          </a:p>
        </p:txBody>
      </p:sp>
    </p:spTree>
    <p:extLst>
      <p:ext uri="{BB962C8B-B14F-4D97-AF65-F5344CB8AC3E}">
        <p14:creationId xmlns:p14="http://schemas.microsoft.com/office/powerpoint/2010/main" val="403240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" y="274638"/>
            <a:ext cx="8950568" cy="1143000"/>
          </a:xfrm>
        </p:spPr>
        <p:txBody>
          <a:bodyPr/>
          <a:lstStyle/>
          <a:p>
            <a:r>
              <a:rPr lang="en-US" dirty="0"/>
              <a:t>Small Group Instruction Revisiting an Anchor Text: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Stop and summarize</a:t>
            </a:r>
          </a:p>
          <a:p>
            <a:r>
              <a:rPr lang="en-US" dirty="0"/>
              <a:t>Paraphrase challenging text</a:t>
            </a:r>
          </a:p>
          <a:p>
            <a:r>
              <a:rPr lang="en-US" dirty="0"/>
              <a:t>Reviewing where students got lost/confused</a:t>
            </a:r>
          </a:p>
          <a:p>
            <a:r>
              <a:rPr lang="en-US" dirty="0"/>
              <a:t>Re-reading to connect sections of the text to one another</a:t>
            </a:r>
          </a:p>
        </p:txBody>
      </p:sp>
      <p:pic>
        <p:nvPicPr>
          <p:cNvPr id="2052" name="Picture 4" descr="Image result for 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92" y="3551297"/>
            <a:ext cx="5550266" cy="257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71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Independent 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15" y="1414452"/>
            <a:ext cx="5114933" cy="3703917"/>
          </a:xfrm>
          <a:prstGeom prst="rect">
            <a:avLst/>
          </a:prstGeom>
        </p:spPr>
      </p:pic>
      <p:sp>
        <p:nvSpPr>
          <p:cNvPr id="5" name="Oval Callout 2">
            <a:extLst>
              <a:ext uri="{FF2B5EF4-FFF2-40B4-BE49-F238E27FC236}">
                <a16:creationId xmlns:a16="http://schemas.microsoft.com/office/drawing/2014/main" id="{5FAEE6AA-5A65-4E5D-A4F9-EDAF5F840DC9}"/>
              </a:ext>
            </a:extLst>
          </p:cNvPr>
          <p:cNvSpPr/>
          <p:nvPr/>
        </p:nvSpPr>
        <p:spPr>
          <a:xfrm>
            <a:off x="4572000" y="444654"/>
            <a:ext cx="3720026" cy="2239962"/>
          </a:xfrm>
          <a:prstGeom prst="wedgeEllipseCallou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Lucida Sans"/>
                <a:cs typeface="Lucida Sans"/>
              </a:rPr>
              <a:t>“What do you want to learn about?”</a:t>
            </a:r>
          </a:p>
        </p:txBody>
      </p:sp>
      <p:sp>
        <p:nvSpPr>
          <p:cNvPr id="6" name="Oval Callout 2">
            <a:extLst>
              <a:ext uri="{FF2B5EF4-FFF2-40B4-BE49-F238E27FC236}">
                <a16:creationId xmlns:a16="http://schemas.microsoft.com/office/drawing/2014/main" id="{B9E32331-3C26-4440-B245-680A91117D31}"/>
              </a:ext>
            </a:extLst>
          </p:cNvPr>
          <p:cNvSpPr/>
          <p:nvPr/>
        </p:nvSpPr>
        <p:spPr>
          <a:xfrm>
            <a:off x="4764550" y="2956068"/>
            <a:ext cx="4234376" cy="2829183"/>
          </a:xfrm>
          <a:prstGeom prst="wedgeEllipseCallou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ucida Sans"/>
                <a:cs typeface="Lucida Sans"/>
              </a:rPr>
              <a:t>“Check out the new solar system bins in the library when you go book shopping this week!” </a:t>
            </a:r>
          </a:p>
        </p:txBody>
      </p:sp>
    </p:spTree>
    <p:extLst>
      <p:ext uri="{BB962C8B-B14F-4D97-AF65-F5344CB8AC3E}">
        <p14:creationId xmlns:p14="http://schemas.microsoft.com/office/powerpoint/2010/main" val="199053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848" y="4754"/>
            <a:ext cx="8968152" cy="1810836"/>
          </a:xfrm>
        </p:spPr>
        <p:txBody>
          <a:bodyPr>
            <a:normAutofit/>
          </a:bodyPr>
          <a:lstStyle/>
          <a:p>
            <a:r>
              <a:rPr lang="en-US" sz="2700" dirty="0"/>
              <a:t>What are strengths and challenges to incorporating knowledge building within these 3 structures?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6523" y="1407017"/>
            <a:ext cx="2922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Whole Class Instruction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6246" y="1396396"/>
            <a:ext cx="2922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Small Group Instruction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7494" y="1417638"/>
            <a:ext cx="2922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Independent Reading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8872597"/>
              </p:ext>
            </p:extLst>
          </p:nvPr>
        </p:nvGraphicFramePr>
        <p:xfrm>
          <a:off x="379827" y="1859598"/>
          <a:ext cx="2630658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Strengths</a:t>
                      </a:r>
                    </a:p>
                  </a:txBody>
                  <a:tcPr>
                    <a:solidFill>
                      <a:srgbClr val="2A7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Community built through studying the same topic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1 set of materials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Potential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Challenges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7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/>
                        <a:t>Varying the scaffolding needed to support all readers</a:t>
                      </a:r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604098"/>
              </p:ext>
            </p:extLst>
          </p:nvPr>
        </p:nvGraphicFramePr>
        <p:xfrm>
          <a:off x="3383280" y="1859598"/>
          <a:ext cx="2630658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Strengths</a:t>
                      </a:r>
                    </a:p>
                  </a:txBody>
                  <a:tcPr>
                    <a:solidFill>
                      <a:srgbClr val="2A7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Varied opportunities to meet student needs.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Built in differentiation.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Potential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Challenges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7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Multiple sets of materials</a:t>
                      </a: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57764"/>
              </p:ext>
            </p:extLst>
          </p:nvPr>
        </p:nvGraphicFramePr>
        <p:xfrm>
          <a:off x="6337494" y="1859598"/>
          <a:ext cx="2630658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Strengths</a:t>
                      </a:r>
                    </a:p>
                  </a:txBody>
                  <a:tcPr>
                    <a:solidFill>
                      <a:srgbClr val="2A7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Miles on the page!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8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Student voice and choice.</a:t>
                      </a:r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bg1"/>
                          </a:solidFill>
                        </a:rPr>
                        <a:t>Potential</a:t>
                      </a:r>
                      <a:r>
                        <a:rPr lang="en-US" b="1" baseline="0" dirty="0">
                          <a:solidFill>
                            <a:schemeClr val="bg1"/>
                          </a:solidFill>
                        </a:rPr>
                        <a:t> Challenges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72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Monitoring student reading.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Library organization by topic.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79827" y="2222205"/>
            <a:ext cx="2630658" cy="202018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Sans"/>
              <a:cs typeface="Lucida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76246" y="2222205"/>
            <a:ext cx="2630658" cy="202018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Sans"/>
              <a:cs typeface="Lucida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37494" y="2222205"/>
            <a:ext cx="2630658" cy="202018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Sans"/>
              <a:cs typeface="Lucida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9827" y="4626263"/>
            <a:ext cx="2630658" cy="144973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Sans"/>
              <a:cs typeface="Lucida San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83280" y="4626262"/>
            <a:ext cx="2630658" cy="144973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Sans"/>
              <a:cs typeface="Lucida San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337494" y="4604998"/>
            <a:ext cx="2630658" cy="144973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04687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370AE-C687-4AE1-8C57-C64C80BBA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62" y="141334"/>
            <a:ext cx="8229600" cy="1143000"/>
          </a:xfrm>
        </p:spPr>
        <p:txBody>
          <a:bodyPr/>
          <a:lstStyle/>
          <a:p>
            <a:r>
              <a:rPr lang="en-US" dirty="0"/>
              <a:t>Close Reading of Complex Text Is Important…</a:t>
            </a:r>
            <a:br>
              <a:rPr lang="en-US" dirty="0"/>
            </a:br>
            <a:r>
              <a:rPr lang="en-US" dirty="0"/>
              <a:t>But Not Enough!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528137E-C498-4E46-988E-83ECAF06D1B8}"/>
              </a:ext>
            </a:extLst>
          </p:cNvPr>
          <p:cNvGraphicFramePr>
            <a:graphicFrameLocks noGrp="1"/>
          </p:cNvGraphicFramePr>
          <p:nvPr/>
        </p:nvGraphicFramePr>
        <p:xfrm>
          <a:off x="631505" y="1453019"/>
          <a:ext cx="7922714" cy="2933985"/>
        </p:xfrm>
        <a:graphic>
          <a:graphicData uri="http://schemas.openxmlformats.org/drawingml/2006/table">
            <a:tbl>
              <a:tblPr/>
              <a:tblGrid>
                <a:gridCol w="1329207">
                  <a:extLst>
                    <a:ext uri="{9D8B030D-6E8A-4147-A177-3AD203B41FA5}">
                      <a16:colId xmlns:a16="http://schemas.microsoft.com/office/drawing/2014/main" val="2489932913"/>
                    </a:ext>
                  </a:extLst>
                </a:gridCol>
                <a:gridCol w="2979416">
                  <a:extLst>
                    <a:ext uri="{9D8B030D-6E8A-4147-A177-3AD203B41FA5}">
                      <a16:colId xmlns:a16="http://schemas.microsoft.com/office/drawing/2014/main" val="1490015209"/>
                    </a:ext>
                  </a:extLst>
                </a:gridCol>
                <a:gridCol w="3614091">
                  <a:extLst>
                    <a:ext uri="{9D8B030D-6E8A-4147-A177-3AD203B41FA5}">
                      <a16:colId xmlns:a16="http://schemas.microsoft.com/office/drawing/2014/main" val="4241516489"/>
                    </a:ext>
                  </a:extLst>
                </a:gridCol>
              </a:tblGrid>
              <a:tr h="730205">
                <a:tc>
                  <a:txBody>
                    <a:bodyPr/>
                    <a:lstStyle/>
                    <a:p>
                      <a:pPr fontAlgn="t"/>
                      <a:r>
                        <a:rPr lang="en-US" dirty="0">
                          <a:effectLst/>
                          <a:latin typeface="Lucida Sans" panose="020B0602030504020204" pitchFamily="34" charset="0"/>
                        </a:rPr>
                        <a:t> 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A5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" panose="020B0602030504020204" pitchFamily="34" charset="0"/>
                        </a:rPr>
                        <a:t>Close Reading</a:t>
                      </a:r>
                      <a:endParaRPr lang="en-US" sz="1800" dirty="0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A56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Lucida Sans" panose="020B0602030504020204" pitchFamily="34" charset="0"/>
                        </a:rPr>
                        <a:t>Volume Reading </a:t>
                      </a:r>
                      <a:endParaRPr lang="en-US" sz="1800" dirty="0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A5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24494"/>
                  </a:ext>
                </a:extLst>
              </a:tr>
              <a:tr h="88861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panose="020B0602030504020204" pitchFamily="34" charset="0"/>
                        </a:rPr>
                        <a:t>Text</a:t>
                      </a:r>
                      <a:endParaRPr lang="en-US" dirty="0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panose="020B0602030504020204" pitchFamily="34" charset="0"/>
                        </a:rPr>
                        <a:t>Grade-level text,       fewer pages</a:t>
                      </a:r>
                      <a:endParaRPr lang="en-US" dirty="0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panose="020B0602030504020204" pitchFamily="34" charset="0"/>
                        </a:rPr>
                        <a:t>Variety of text complexity levels, more pages</a:t>
                      </a:r>
                      <a:endParaRPr lang="en-US" dirty="0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459681"/>
                  </a:ext>
                </a:extLst>
              </a:tr>
              <a:tr h="65758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panose="020B0602030504020204" pitchFamily="34" charset="0"/>
                        </a:rPr>
                        <a:t>Support</a:t>
                      </a:r>
                      <a:endParaRPr lang="en-US" dirty="0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panose="020B0602030504020204" pitchFamily="34" charset="0"/>
                        </a:rPr>
                        <a:t>Heavy support</a:t>
                      </a:r>
                      <a:endParaRPr lang="en-US" dirty="0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panose="020B0602030504020204" pitchFamily="34" charset="0"/>
                        </a:rPr>
                        <a:t>Lighter support</a:t>
                      </a:r>
                      <a:endParaRPr lang="en-US" dirty="0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7949468"/>
                  </a:ext>
                </a:extLst>
              </a:tr>
              <a:tr h="65758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Lucida Sans" panose="020B0602030504020204" pitchFamily="34" charset="0"/>
                        </a:rPr>
                        <a:t>Purpose</a:t>
                      </a:r>
                      <a:endParaRPr lang="en-US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panose="020B0602030504020204" pitchFamily="34" charset="0"/>
                        </a:rPr>
                        <a:t>Solely instructional </a:t>
                      </a:r>
                      <a:endParaRPr lang="en-US" dirty="0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Lucida Sans" panose="020B0602030504020204" pitchFamily="34" charset="0"/>
                        </a:rPr>
                        <a:t>Guided or independent </a:t>
                      </a:r>
                      <a:endParaRPr lang="en-US" dirty="0">
                        <a:effectLst/>
                        <a:latin typeface="Lucida Sans" panose="020B0602030504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573427"/>
                  </a:ext>
                </a:extLst>
              </a:tr>
            </a:tbl>
          </a:graphicData>
        </a:graphic>
      </p:graphicFrame>
      <p:pic>
        <p:nvPicPr>
          <p:cNvPr id="11" name="Shape 803" descr="Image result for both and">
            <a:extLst>
              <a:ext uri="{FF2B5EF4-FFF2-40B4-BE49-F238E27FC236}">
                <a16:creationId xmlns:a16="http://schemas.microsoft.com/office/drawing/2014/main" id="{17AA05B0-9597-4E1C-A525-B88EB135C4A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1270" y="4643546"/>
            <a:ext cx="3543184" cy="1501620"/>
          </a:xfrm>
          <a:prstGeom prst="rect">
            <a:avLst/>
          </a:prstGeom>
          <a:noFill/>
          <a:ln>
            <a:solidFill>
              <a:srgbClr val="1EA56A"/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20545A9-BC60-4F88-A946-3C47CC743277}"/>
              </a:ext>
            </a:extLst>
          </p:cNvPr>
          <p:cNvSpPr/>
          <p:nvPr/>
        </p:nvSpPr>
        <p:spPr>
          <a:xfrm>
            <a:off x="3673417" y="4643546"/>
            <a:ext cx="1532004" cy="150162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436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does knowledge building look like in instructional materials?</a:t>
            </a:r>
          </a:p>
        </p:txBody>
      </p:sp>
    </p:spTree>
    <p:extLst>
      <p:ext uri="{BB962C8B-B14F-4D97-AF65-F5344CB8AC3E}">
        <p14:creationId xmlns:p14="http://schemas.microsoft.com/office/powerpoint/2010/main" val="826239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Knowledge</a:t>
            </a:r>
            <a:br>
              <a:rPr lang="en-US" dirty="0"/>
            </a:br>
            <a:r>
              <a:rPr lang="en-US" dirty="0"/>
              <a:t>Language Arts</a:t>
            </a:r>
          </a:p>
        </p:txBody>
      </p:sp>
      <p:pic>
        <p:nvPicPr>
          <p:cNvPr id="4" name="Picture 3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B0B37132-7003-44D7-9C81-62BDB8B79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2"/>
          <a:stretch/>
        </p:blipFill>
        <p:spPr>
          <a:xfrm rot="16200000">
            <a:off x="4114929" y="880238"/>
            <a:ext cx="4895359" cy="4248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64BFF4-34A8-4162-90CE-258D1EA73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1" y="1634809"/>
            <a:ext cx="3097530" cy="398078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804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4D5B7-C292-4485-9E10-51E6E2971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-168269"/>
            <a:ext cx="8229600" cy="1143000"/>
          </a:xfrm>
        </p:spPr>
        <p:txBody>
          <a:bodyPr/>
          <a:lstStyle/>
          <a:p>
            <a:r>
              <a:rPr lang="en-US" dirty="0"/>
              <a:t>Core Knowledge Language Arts </a:t>
            </a:r>
          </a:p>
        </p:txBody>
      </p:sp>
      <p:pic>
        <p:nvPicPr>
          <p:cNvPr id="3074" name="Picture 2" descr="Image result for core knowledge language arts topics">
            <a:extLst>
              <a:ext uri="{FF2B5EF4-FFF2-40B4-BE49-F238E27FC236}">
                <a16:creationId xmlns:a16="http://schemas.microsoft.com/office/drawing/2014/main" id="{888BCF92-4979-4E82-8802-4F018E4F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" y="720407"/>
            <a:ext cx="7206615" cy="51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9A0258-FE62-45A5-AF40-321EED7AA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382" y="3575308"/>
            <a:ext cx="1707439" cy="20939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2A1BD-4E05-4CAD-87D9-40BE98EAA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7821" y="1280953"/>
            <a:ext cx="1616855" cy="2079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5BC838-BE04-4C3E-AA39-0E0E729E2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265" y="1280953"/>
            <a:ext cx="1616855" cy="20769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F7D73C-B63E-4044-84E7-79D45CF25E7B}"/>
              </a:ext>
            </a:extLst>
          </p:cNvPr>
          <p:cNvSpPr/>
          <p:nvPr/>
        </p:nvSpPr>
        <p:spPr>
          <a:xfrm>
            <a:off x="742950" y="6343650"/>
            <a:ext cx="7600950" cy="4289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Sans"/>
              <a:cs typeface="Lucida San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CD0EB5-9CB7-4CAA-9FB0-66825771C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5097" y="4699222"/>
            <a:ext cx="1539952" cy="1987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C2667C-EDDD-4D00-ABAE-F712DFB10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4802" y="4318581"/>
            <a:ext cx="1829344" cy="2093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4AF68B-D688-41B1-8572-931BEFA26B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579" y="1148084"/>
            <a:ext cx="1849133" cy="207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8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 Education: Grade 2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38D762-C10E-4F4A-AA1E-11BF5556E0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865"/>
          <a:stretch/>
        </p:blipFill>
        <p:spPr>
          <a:xfrm>
            <a:off x="1474470" y="1417638"/>
            <a:ext cx="6029325" cy="2060258"/>
          </a:xfrm>
          <a:prstGeom prst="rect">
            <a:avLst/>
          </a:prstGeom>
        </p:spPr>
      </p:pic>
      <p:pic>
        <p:nvPicPr>
          <p:cNvPr id="4098" name="Picture 2" descr="Image result for fossils of long ago aliki">
            <a:extLst>
              <a:ext uri="{FF2B5EF4-FFF2-40B4-BE49-F238E27FC236}">
                <a16:creationId xmlns:a16="http://schemas.microsoft.com/office/drawing/2014/main" id="{AA34580E-1F38-4690-9F0D-AAE6D6328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4" y="3199447"/>
            <a:ext cx="2438400" cy="1876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fossils squire">
            <a:extLst>
              <a:ext uri="{FF2B5EF4-FFF2-40B4-BE49-F238E27FC236}">
                <a16:creationId xmlns:a16="http://schemas.microsoft.com/office/drawing/2014/main" id="{2A13ACB5-A8E5-452A-94B1-29C158071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968" y="3700009"/>
            <a:ext cx="2034222" cy="2338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the big dinosaur dig">
            <a:extLst>
              <a:ext uri="{FF2B5EF4-FFF2-40B4-BE49-F238E27FC236}">
                <a16:creationId xmlns:a16="http://schemas.microsoft.com/office/drawing/2014/main" id="{A59F1DC7-4293-42FE-BB94-4CE31DADB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211" y="2957672"/>
            <a:ext cx="1733550" cy="26384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paleontology the study of prehistoric life">
            <a:extLst>
              <a:ext uri="{FF2B5EF4-FFF2-40B4-BE49-F238E27FC236}">
                <a16:creationId xmlns:a16="http://schemas.microsoft.com/office/drawing/2014/main" id="{A5E6B4D9-A0FC-470C-8E48-AB407742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83" y="3643811"/>
            <a:ext cx="1971675" cy="2324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46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CBFC0-E44A-4711-8111-2B06823DC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31" y="-325853"/>
            <a:ext cx="8229600" cy="1143000"/>
          </a:xfrm>
        </p:spPr>
        <p:txBody>
          <a:bodyPr/>
          <a:lstStyle/>
          <a:p>
            <a:r>
              <a:rPr lang="en-US" dirty="0"/>
              <a:t>Your Presenters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A190FC-68D8-4D49-A2FA-1632C469BDC0}"/>
              </a:ext>
            </a:extLst>
          </p:cNvPr>
          <p:cNvSpPr txBox="1">
            <a:spLocks/>
          </p:cNvSpPr>
          <p:nvPr/>
        </p:nvSpPr>
        <p:spPr>
          <a:xfrm>
            <a:off x="366046" y="3082604"/>
            <a:ext cx="3769028" cy="7532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Lucida Sans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David Liben</a:t>
            </a:r>
          </a:p>
          <a:p>
            <a:pPr algn="ctr"/>
            <a:r>
              <a:rPr lang="en-US" sz="1400" i="1" dirty="0"/>
              <a:t>Senior Fellow</a:t>
            </a:r>
            <a:endParaRPr lang="en-US" sz="1800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DF01F9-7117-4950-8206-E1C17375C1B1}"/>
              </a:ext>
            </a:extLst>
          </p:cNvPr>
          <p:cNvSpPr txBox="1">
            <a:spLocks/>
          </p:cNvSpPr>
          <p:nvPr/>
        </p:nvSpPr>
        <p:spPr>
          <a:xfrm>
            <a:off x="4899171" y="3032520"/>
            <a:ext cx="4244829" cy="7389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Lucida Sans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pPr algn="ctr"/>
            <a:r>
              <a:rPr lang="en-US" b="1" dirty="0"/>
              <a:t>Carey Swanson</a:t>
            </a:r>
          </a:p>
          <a:p>
            <a:pPr algn="ctr"/>
            <a:r>
              <a:rPr lang="en-US" sz="1600" i="1" dirty="0"/>
              <a:t>Senior ELA/Literacy Content Specialist</a:t>
            </a:r>
            <a:endParaRPr lang="en-US" sz="2000" dirty="0"/>
          </a:p>
          <a:p>
            <a:endParaRPr lang="en-US" dirty="0"/>
          </a:p>
        </p:txBody>
      </p:sp>
      <p:pic>
        <p:nvPicPr>
          <p:cNvPr id="3" name="Picture 2" descr="https://achievethecore.org/content/upload/Carey-Swan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78" y="885348"/>
            <a:ext cx="3692305" cy="1969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https://achievethecore.org/content/upload/Tori-Fil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16" y="3771473"/>
            <a:ext cx="3649659" cy="1946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DF01F9-7117-4950-8206-E1C17375C1B1}"/>
              </a:ext>
            </a:extLst>
          </p:cNvPr>
          <p:cNvSpPr txBox="1">
            <a:spLocks/>
          </p:cNvSpPr>
          <p:nvPr/>
        </p:nvSpPr>
        <p:spPr>
          <a:xfrm>
            <a:off x="323102" y="5921409"/>
            <a:ext cx="4244829" cy="73895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Lucida Sans"/>
              <a:buNone/>
              <a:defRPr sz="2400" b="0" i="0" u="none" strike="noStrike" cap="none">
                <a:solidFill>
                  <a:srgbClr val="59595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pPr algn="ctr"/>
            <a:r>
              <a:rPr lang="en-US" b="1" dirty="0"/>
              <a:t>Tori Filler</a:t>
            </a:r>
          </a:p>
          <a:p>
            <a:pPr algn="ctr"/>
            <a:r>
              <a:rPr lang="en-US" sz="1600" i="1" dirty="0"/>
              <a:t>ELA/Literacy Content Specialist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05" y="635998"/>
            <a:ext cx="2861298" cy="24409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7099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EdReports</a:t>
            </a:r>
            <a:r>
              <a:rPr lang="en-US" dirty="0"/>
              <a:t>: Building Knowledge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50D53-187B-431B-AB77-C2DAEC1B1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05" y="1669867"/>
            <a:ext cx="7006590" cy="4535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2E0203-FE5E-49BB-8A4E-5B0DCA21734B}"/>
              </a:ext>
            </a:extLst>
          </p:cNvPr>
          <p:cNvSpPr/>
          <p:nvPr/>
        </p:nvSpPr>
        <p:spPr>
          <a:xfrm>
            <a:off x="1177290" y="3406140"/>
            <a:ext cx="6743700" cy="1143000"/>
          </a:xfrm>
          <a:prstGeom prst="rect">
            <a:avLst/>
          </a:prstGeom>
          <a:solidFill>
            <a:srgbClr val="CBF4F9">
              <a:alpha val="45098"/>
            </a:srgb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Sans"/>
              <a:cs typeface="Lucida Sans"/>
            </a:endParaRPr>
          </a:p>
        </p:txBody>
      </p:sp>
      <p:pic>
        <p:nvPicPr>
          <p:cNvPr id="4098" name="Picture 2" descr="Image result for ckla">
            <a:extLst>
              <a:ext uri="{FF2B5EF4-FFF2-40B4-BE49-F238E27FC236}">
                <a16:creationId xmlns:a16="http://schemas.microsoft.com/office/drawing/2014/main" id="{8C7EB960-5CDD-4278-AE8E-B7BFC3C13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820" y="193793"/>
            <a:ext cx="2354580" cy="13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79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kla">
            <a:extLst>
              <a:ext uri="{FF2B5EF4-FFF2-40B4-BE49-F238E27FC236}">
                <a16:creationId xmlns:a16="http://schemas.microsoft.com/office/drawing/2014/main" id="{8C7EB960-5CDD-4278-AE8E-B7BFC3C13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47" y="1456633"/>
            <a:ext cx="2354580" cy="134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american reading company">
            <a:extLst>
              <a:ext uri="{FF2B5EF4-FFF2-40B4-BE49-F238E27FC236}">
                <a16:creationId xmlns:a16="http://schemas.microsoft.com/office/drawing/2014/main" id="{5D4FCA98-BE68-438B-9AB9-9B3F56B1F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50" y="2982365"/>
            <a:ext cx="1851660" cy="185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el education">
            <a:extLst>
              <a:ext uri="{FF2B5EF4-FFF2-40B4-BE49-F238E27FC236}">
                <a16:creationId xmlns:a16="http://schemas.microsoft.com/office/drawing/2014/main" id="{354B525F-76F8-4B53-B752-F3CAA77C1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11" y="1692981"/>
            <a:ext cx="4640580" cy="686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readygen">
            <a:extLst>
              <a:ext uri="{FF2B5EF4-FFF2-40B4-BE49-F238E27FC236}">
                <a16:creationId xmlns:a16="http://schemas.microsoft.com/office/drawing/2014/main" id="{8D39C58A-A553-4069-A8BB-5DD7513A6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11" y="2982365"/>
            <a:ext cx="44767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Quality Instructional Materials </a:t>
            </a:r>
            <a:br>
              <a:rPr lang="en-US" dirty="0"/>
            </a:br>
            <a:r>
              <a:rPr lang="en-US" dirty="0"/>
              <a:t>Build Knowledge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3078" y="4492775"/>
            <a:ext cx="2179613" cy="7959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514" y="4420096"/>
            <a:ext cx="3282972" cy="807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9" y="5290316"/>
            <a:ext cx="1108436" cy="110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24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Material Adaptations</a:t>
            </a:r>
          </a:p>
        </p:txBody>
      </p:sp>
    </p:spTree>
    <p:extLst>
      <p:ext uri="{BB962C8B-B14F-4D97-AF65-F5344CB8AC3E}">
        <p14:creationId xmlns:p14="http://schemas.microsoft.com/office/powerpoint/2010/main" val="4000565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Do-It-Yourself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069080"/>
            <a:ext cx="8229600" cy="2057083"/>
          </a:xfrm>
        </p:spPr>
        <p:txBody>
          <a:bodyPr/>
          <a:lstStyle/>
          <a:p>
            <a:r>
              <a:rPr lang="en-US" dirty="0"/>
              <a:t>Build off your anchor text</a:t>
            </a:r>
          </a:p>
          <a:p>
            <a:r>
              <a:rPr lang="en-US" dirty="0"/>
              <a:t>Select ONE topic (e.g., pharaohs of Egypt)</a:t>
            </a:r>
          </a:p>
          <a:p>
            <a:r>
              <a:rPr lang="en-US" dirty="0"/>
              <a:t>Create research groups (e.g., animal adaptations)</a:t>
            </a:r>
          </a:p>
          <a:p>
            <a:endParaRPr lang="en-US" dirty="0"/>
          </a:p>
        </p:txBody>
      </p:sp>
      <p:pic>
        <p:nvPicPr>
          <p:cNvPr id="6146" name="Picture 2" descr="Image result for do it yourself">
            <a:extLst>
              <a:ext uri="{FF2B5EF4-FFF2-40B4-BE49-F238E27FC236}">
                <a16:creationId xmlns:a16="http://schemas.microsoft.com/office/drawing/2014/main" id="{69742D87-354C-477B-ABC4-AE9B1ED79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709" y="1027589"/>
            <a:ext cx="2648902" cy="264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33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A173-76FE-4AEA-9BDF-A1302FB7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210630"/>
            <a:ext cx="8229600" cy="1143000"/>
          </a:xfrm>
        </p:spPr>
        <p:txBody>
          <a:bodyPr/>
          <a:lstStyle/>
          <a:p>
            <a:r>
              <a:rPr lang="en-US" dirty="0"/>
              <a:t>Achieve the Core Resources: </a:t>
            </a:r>
            <a:br>
              <a:rPr lang="en-US" dirty="0"/>
            </a:br>
            <a:r>
              <a:rPr lang="en-US" dirty="0"/>
              <a:t>Read Aloud Project + Text Set (K-2)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41238E-824A-446E-8357-D368166D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17" y="1210244"/>
            <a:ext cx="8534400" cy="296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2ABBE5-0981-4A3C-8A57-DDEC6A0C1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43" y="3893997"/>
            <a:ext cx="1842022" cy="157887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0CDB6C-9F2F-48BE-A572-A56A97143011}"/>
              </a:ext>
            </a:extLst>
          </p:cNvPr>
          <p:cNvSpPr/>
          <p:nvPr/>
        </p:nvSpPr>
        <p:spPr>
          <a:xfrm>
            <a:off x="3364302" y="3762341"/>
            <a:ext cx="9044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+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D206C4-8A6B-48F3-89DE-618CB32B6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3405" y="4177985"/>
            <a:ext cx="3398384" cy="12896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FE1CFD7-DDB4-4008-B58B-0477CD59C2FB}"/>
              </a:ext>
            </a:extLst>
          </p:cNvPr>
          <p:cNvSpPr txBox="1">
            <a:spLocks/>
          </p:cNvSpPr>
          <p:nvPr/>
        </p:nvSpPr>
        <p:spPr>
          <a:xfrm>
            <a:off x="5093256" y="5326021"/>
            <a:ext cx="2475860" cy="9913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b="1" dirty="0">
                <a:solidFill>
                  <a:srgbClr val="22A469"/>
                </a:solidFill>
              </a:rPr>
              <a:t>Knowledge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59C6991-739F-4FE7-8811-8D172C56AE76}"/>
              </a:ext>
            </a:extLst>
          </p:cNvPr>
          <p:cNvSpPr txBox="1">
            <a:spLocks/>
          </p:cNvSpPr>
          <p:nvPr/>
        </p:nvSpPr>
        <p:spPr>
          <a:xfrm>
            <a:off x="631830" y="5225753"/>
            <a:ext cx="2297722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9"/>
              </a:buClr>
              <a:buFont typeface="Lucida Sans"/>
              <a:buNone/>
              <a:defRPr sz="2800" b="0" i="0" u="none" strike="noStrike" cap="none">
                <a:solidFill>
                  <a:srgbClr val="3F3F39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r>
              <a:rPr lang="en-US" b="1" dirty="0">
                <a:solidFill>
                  <a:srgbClr val="0070C0"/>
                </a:solidFill>
              </a:rPr>
              <a:t>Complexity </a:t>
            </a:r>
          </a:p>
        </p:txBody>
      </p:sp>
    </p:spTree>
    <p:extLst>
      <p:ext uri="{BB962C8B-B14F-4D97-AF65-F5344CB8AC3E}">
        <p14:creationId xmlns:p14="http://schemas.microsoft.com/office/powerpoint/2010/main" val="2477304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Owl Moon with Companion Text Set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91" y="1417638"/>
            <a:ext cx="7687618" cy="3557906"/>
          </a:xfrm>
          <a:prstGeom prst="rect">
            <a:avLst/>
          </a:prstGeom>
        </p:spPr>
      </p:pic>
      <p:pic>
        <p:nvPicPr>
          <p:cNvPr id="4" name="Picture 2" descr="Image result for owl moon">
            <a:extLst>
              <a:ext uri="{FF2B5EF4-FFF2-40B4-BE49-F238E27FC236}">
                <a16:creationId xmlns:a16="http://schemas.microsoft.com/office/drawing/2014/main" id="{6B73900A-B416-48F3-BCE8-6A762B880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548" y="1417638"/>
            <a:ext cx="1635780" cy="2125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6B30A-95E4-4688-B4C1-EB5BA4B0E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91" y="3483615"/>
            <a:ext cx="1500819" cy="2437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12B40D-C1D9-4977-A86D-DE96882D3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191" y="4518385"/>
            <a:ext cx="2297722" cy="1600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3BEE1-D228-4AA5-B5AA-842D89B8A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029" y="3439450"/>
            <a:ext cx="2342220" cy="8619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90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7033"/>
            <a:ext cx="8229600" cy="1143000"/>
          </a:xfrm>
        </p:spPr>
        <p:txBody>
          <a:bodyPr/>
          <a:lstStyle/>
          <a:p>
            <a:r>
              <a:rPr lang="en-US" dirty="0"/>
              <a:t>[</a:t>
            </a:r>
            <a:r>
              <a:rPr lang="en-US" i="1" dirty="0"/>
              <a:t>Insert your program/text here</a:t>
            </a:r>
            <a:r>
              <a:rPr lang="en-US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166" y="2332037"/>
            <a:ext cx="8229600" cy="4525963"/>
          </a:xfrm>
        </p:spPr>
        <p:txBody>
          <a:bodyPr/>
          <a:lstStyle/>
          <a:p>
            <a:r>
              <a:rPr lang="en-US" dirty="0"/>
              <a:t>Identify the knowledge found in the most complex or anchor text!</a:t>
            </a:r>
          </a:p>
          <a:p>
            <a:r>
              <a:rPr lang="en-US" dirty="0"/>
              <a:t>Analyze what makes that text complex.</a:t>
            </a:r>
          </a:p>
          <a:p>
            <a:r>
              <a:rPr lang="en-US" dirty="0"/>
              <a:t>Determine where knowledge building can enhance the student experience!</a:t>
            </a:r>
          </a:p>
          <a:p>
            <a:pPr lvl="1"/>
            <a:r>
              <a:rPr lang="en-US" dirty="0"/>
              <a:t>Is the knowledge complexity high?  Scaffold access!</a:t>
            </a:r>
          </a:p>
          <a:p>
            <a:pPr lvl="1"/>
            <a:r>
              <a:rPr lang="en-US" dirty="0"/>
              <a:t>Is the knowledge complexity low?  Build on the foundation.</a:t>
            </a:r>
          </a:p>
        </p:txBody>
      </p:sp>
      <p:pic>
        <p:nvPicPr>
          <p:cNvPr id="3074" name="Picture 2" descr="Image result for insert name 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224" y="285507"/>
            <a:ext cx="25241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815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Shape 963"/>
          <p:cNvSpPr txBox="1">
            <a:spLocks noGrp="1"/>
          </p:cNvSpPr>
          <p:nvPr>
            <p:ph type="title"/>
          </p:nvPr>
        </p:nvSpPr>
        <p:spPr>
          <a:xfrm>
            <a:off x="304800" y="274637"/>
            <a:ext cx="85725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How could you build knowledge with this text?</a:t>
            </a:r>
            <a:endParaRPr dirty="0"/>
          </a:p>
        </p:txBody>
      </p:sp>
      <p:pic>
        <p:nvPicPr>
          <p:cNvPr id="964" name="Shape 9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013" y="1700376"/>
            <a:ext cx="4181351" cy="3449625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Shape 965"/>
          <p:cNvSpPr txBox="1"/>
          <p:nvPr/>
        </p:nvSpPr>
        <p:spPr>
          <a:xfrm>
            <a:off x="1082150" y="2164275"/>
            <a:ext cx="3037800" cy="8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latin typeface="Lucida Sans"/>
                <a:ea typeface="Lucida Sans"/>
                <a:cs typeface="Lucida Sans"/>
                <a:sym typeface="Lucida Sans"/>
              </a:rPr>
              <a:t>This week we’ll describe characters with </a:t>
            </a:r>
            <a:r>
              <a:rPr lang="en-US" sz="2400" i="1" dirty="0">
                <a:latin typeface="Lucida Sans"/>
                <a:ea typeface="Lucida Sans"/>
                <a:cs typeface="Lucida Sans"/>
                <a:sym typeface="Lucida Sans"/>
              </a:rPr>
              <a:t>The Snowy Day</a:t>
            </a:r>
            <a:r>
              <a:rPr lang="en-US" sz="2400" dirty="0">
                <a:latin typeface="Lucida Sans"/>
                <a:ea typeface="Lucida Sans"/>
                <a:cs typeface="Lucida Sans"/>
                <a:sym typeface="Lucida Sans"/>
              </a:rPr>
              <a:t>. </a:t>
            </a:r>
            <a:endParaRPr sz="2400" dirty="0">
              <a:latin typeface="Lucida Sans"/>
              <a:ea typeface="Lucida Sans"/>
              <a:cs typeface="Lucida Sans"/>
              <a:sym typeface="Lucida Sans"/>
            </a:endParaRPr>
          </a:p>
        </p:txBody>
      </p:sp>
      <p:pic>
        <p:nvPicPr>
          <p:cNvPr id="966" name="Shape 9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4527" y="1326348"/>
            <a:ext cx="3687550" cy="3687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99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720" y="277726"/>
            <a:ext cx="1295352" cy="11399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>
                <a:solidFill>
                  <a:srgbClr val="50524F"/>
                </a:solidFill>
              </a:rPr>
              <a:t>Module 2: Connect to Practice Task </a:t>
            </a:r>
          </a:p>
        </p:txBody>
      </p:sp>
      <p:pic>
        <p:nvPicPr>
          <p:cNvPr id="9" name="Shape 966"/>
          <p:cNvPicPr preferRelativeResize="0"/>
          <p:nvPr/>
        </p:nvPicPr>
        <p:blipFill rotWithShape="1">
          <a:blip r:embed="rId4">
            <a:alphaModFix/>
          </a:blip>
          <a:srcRect l="3815" t="10765" r="4150" b="12461"/>
          <a:stretch/>
        </p:blipFill>
        <p:spPr>
          <a:xfrm>
            <a:off x="597876" y="1758462"/>
            <a:ext cx="4044462" cy="30597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958860" y="1780345"/>
            <a:ext cx="37279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Lucida Sans" panose="020B0602030504020204" pitchFamily="34" charset="0"/>
              </a:rPr>
              <a:t>What opportunities are there to build knowledge with this anchor text? </a:t>
            </a:r>
          </a:p>
          <a:p>
            <a:endParaRPr lang="en-US" sz="2800" dirty="0">
              <a:latin typeface="Lucida Sans" panose="020B0602030504020204" pitchFamily="34" charset="0"/>
            </a:endParaRPr>
          </a:p>
          <a:p>
            <a:r>
              <a:rPr lang="en-US" sz="2800" dirty="0">
                <a:latin typeface="Lucida Sans" panose="020B0602030504020204" pitchFamily="34" charset="0"/>
              </a:rPr>
              <a:t>Where might you look for these additional resources? </a:t>
            </a:r>
          </a:p>
        </p:txBody>
      </p:sp>
    </p:spTree>
    <p:extLst>
      <p:ext uri="{BB962C8B-B14F-4D97-AF65-F5344CB8AC3E}">
        <p14:creationId xmlns:p14="http://schemas.microsoft.com/office/powerpoint/2010/main" val="247192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73" y="3775408"/>
            <a:ext cx="8918917" cy="1143000"/>
          </a:xfrm>
        </p:spPr>
        <p:txBody>
          <a:bodyPr>
            <a:normAutofit/>
          </a:bodyPr>
          <a:lstStyle/>
          <a:p>
            <a:r>
              <a:rPr lang="en-US" dirty="0"/>
              <a:t>This work can be done in any of these structures!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207" y="4545182"/>
            <a:ext cx="264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Whole Class Instruction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59533" y="4545182"/>
            <a:ext cx="264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Small Group Instruction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03198" y="4518298"/>
            <a:ext cx="26447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Independent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07" y="420918"/>
            <a:ext cx="4724950" cy="2955328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18" y="5568687"/>
            <a:ext cx="1529422" cy="5793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0329" y="246682"/>
            <a:ext cx="4427595" cy="2773915"/>
          </a:xfrm>
          <a:prstGeom prst="rect">
            <a:avLst/>
          </a:prstGeom>
          <a:ln w="285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4" name="Picture 6" descr="Curious About Snow (Smithsonian) by [Shaw, Gina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218" y="1702182"/>
            <a:ext cx="2073143" cy="2089862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whole class clipart">
            <a:extLst>
              <a:ext uri="{FF2B5EF4-FFF2-40B4-BE49-F238E27FC236}">
                <a16:creationId xmlns:a16="http://schemas.microsoft.com/office/drawing/2014/main" id="{8A12C240-C64D-4621-8937-F4B3E1D68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08" y="5032635"/>
            <a:ext cx="1516851" cy="113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kidney table clipart">
            <a:extLst>
              <a:ext uri="{FF2B5EF4-FFF2-40B4-BE49-F238E27FC236}">
                <a16:creationId xmlns:a16="http://schemas.microsoft.com/office/drawing/2014/main" id="{9E074D67-6EB5-41E2-908E-1A6D254C7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61" y="5073135"/>
            <a:ext cx="1199197" cy="109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kid reading">
            <a:extLst>
              <a:ext uri="{FF2B5EF4-FFF2-40B4-BE49-F238E27FC236}">
                <a16:creationId xmlns:a16="http://schemas.microsoft.com/office/drawing/2014/main" id="{A3A064FD-8761-4849-B8FD-BC68794AE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4"/>
          <a:stretch/>
        </p:blipFill>
        <p:spPr bwMode="auto">
          <a:xfrm>
            <a:off x="6833682" y="5018871"/>
            <a:ext cx="1266190" cy="120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42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indicators of knowledge building in high-quality instructional materials.</a:t>
            </a:r>
          </a:p>
          <a:p>
            <a:r>
              <a:rPr lang="en-US" dirty="0"/>
              <a:t>Pinpoint adaptations educators can make to existing materials to amplify knowledge building.</a:t>
            </a:r>
          </a:p>
          <a:p>
            <a:r>
              <a:rPr lang="en-US" dirty="0"/>
              <a:t>Identify knowledge-building resources to supplement their existing materials. </a:t>
            </a:r>
          </a:p>
        </p:txBody>
      </p:sp>
      <p:pic>
        <p:nvPicPr>
          <p:cNvPr id="6" name="Picture 2" descr="Image result for goals clipart">
            <a:extLst>
              <a:ext uri="{FF2B5EF4-FFF2-40B4-BE49-F238E27FC236}">
                <a16:creationId xmlns:a16="http://schemas.microsoft.com/office/drawing/2014/main" id="{A3F15DE4-5896-4938-B8A2-A9D5AF79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453" y="224045"/>
            <a:ext cx="3679094" cy="10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796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Textbook Adaptations</a:t>
            </a:r>
          </a:p>
        </p:txBody>
      </p:sp>
    </p:spTree>
    <p:extLst>
      <p:ext uri="{BB962C8B-B14F-4D97-AF65-F5344CB8AC3E}">
        <p14:creationId xmlns:p14="http://schemas.microsoft.com/office/powerpoint/2010/main" val="3837093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30" y="119894"/>
            <a:ext cx="8229600" cy="1143000"/>
          </a:xfrm>
        </p:spPr>
        <p:txBody>
          <a:bodyPr/>
          <a:lstStyle/>
          <a:p>
            <a:r>
              <a:rPr lang="en-US" dirty="0"/>
              <a:t>Build Off Your Read Aloud Anchor Text</a:t>
            </a:r>
          </a:p>
        </p:txBody>
      </p:sp>
      <p:pic>
        <p:nvPicPr>
          <p:cNvPr id="1026" name="Picture 2" descr="https://bookdepot-lmwv1z0x2r9fdffrc7q.netdna-ssl.com/covers/large/isbn978141/9781416950820-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139037"/>
            <a:ext cx="3883619" cy="503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8056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Roberto Clemente</a:t>
            </a:r>
            <a:r>
              <a:rPr lang="en-US" dirty="0"/>
              <a:t>: Amplify, Adjust, or Cut?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Read full anchor text in one day.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Read and re-read text over multiple lessons.</a:t>
            </a:r>
          </a:p>
        </p:txBody>
      </p:sp>
      <p:sp>
        <p:nvSpPr>
          <p:cNvPr id="4" name="Donut 3"/>
          <p:cNvSpPr/>
          <p:nvPr/>
        </p:nvSpPr>
        <p:spPr>
          <a:xfrm>
            <a:off x="3650566" y="274638"/>
            <a:ext cx="1842867" cy="1046047"/>
          </a:xfrm>
          <a:prstGeom prst="donut">
            <a:avLst>
              <a:gd name="adj" fmla="val 7506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92D050"/>
              </a:solidFill>
              <a:latin typeface="Lucida Sans"/>
              <a:cs typeface="Lucida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76" y="2636873"/>
            <a:ext cx="3311787" cy="26627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645" y="2636873"/>
            <a:ext cx="3352689" cy="2674618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845663" y="3297332"/>
            <a:ext cx="1745290" cy="565849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6859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Shape 1263"/>
          <p:cNvSpPr txBox="1">
            <a:spLocks noGrp="1"/>
          </p:cNvSpPr>
          <p:nvPr>
            <p:ph type="title"/>
          </p:nvPr>
        </p:nvSpPr>
        <p:spPr>
          <a:xfrm>
            <a:off x="393896" y="300376"/>
            <a:ext cx="8229600" cy="857250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i="1" dirty="0">
                <a:latin typeface="Lucida Sans" panose="020B0602030504020204" pitchFamily="34" charset="0"/>
              </a:rPr>
              <a:t>Roberto Clemente</a:t>
            </a:r>
            <a:r>
              <a:rPr lang="en-US" dirty="0">
                <a:latin typeface="Lucida Sans" panose="020B0602030504020204" pitchFamily="34" charset="0"/>
              </a:rPr>
              <a:t>: Amplify, Adjust, or Cut?</a:t>
            </a:r>
          </a:p>
        </p:txBody>
      </p:sp>
      <p:pic>
        <p:nvPicPr>
          <p:cNvPr id="1266" name="Shape 1266" descr="Baseball Poems. Roberto Clemente.Gr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896" y="1371599"/>
            <a:ext cx="8426548" cy="47689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onut 2"/>
          <p:cNvSpPr/>
          <p:nvPr/>
        </p:nvSpPr>
        <p:spPr>
          <a:xfrm>
            <a:off x="6698690" y="300376"/>
            <a:ext cx="1716259" cy="857250"/>
          </a:xfrm>
          <a:prstGeom prst="donut">
            <a:avLst>
              <a:gd name="adj" fmla="val 7506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92D050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53233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Essential Question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What makes someone a hero?</a:t>
            </a:r>
            <a:endParaRPr lang="en-US" sz="4000" dirty="0">
              <a:solidFill>
                <a:srgbClr val="7030A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Shape 1263"/>
          <p:cNvSpPr txBox="1">
            <a:spLocks/>
          </p:cNvSpPr>
          <p:nvPr/>
        </p:nvSpPr>
        <p:spPr>
          <a:xfrm>
            <a:off x="533400" y="521663"/>
            <a:ext cx="8229600" cy="857250"/>
          </a:xfrm>
          <a:prstGeom prst="rect">
            <a:avLst/>
          </a:prstGeom>
        </p:spPr>
        <p:txBody>
          <a:bodyPr vert="horz" lIns="68569" tIns="68569" rIns="68569" bIns="68569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3F3F39"/>
                </a:solidFill>
                <a:latin typeface="Lucida Sans"/>
                <a:ea typeface="+mj-ea"/>
                <a:cs typeface="Lucida Sans"/>
              </a:defRPr>
            </a:lvl1pPr>
          </a:lstStyle>
          <a:p>
            <a:pPr>
              <a:spcBef>
                <a:spcPts val="0"/>
              </a:spcBef>
            </a:pPr>
            <a:r>
              <a:rPr lang="en-US" i="1" dirty="0">
                <a:latin typeface="Lucida Sans" panose="020B0602030504020204" pitchFamily="34" charset="0"/>
              </a:rPr>
              <a:t>Roberto Clemente</a:t>
            </a:r>
            <a:r>
              <a:rPr lang="en-US" dirty="0">
                <a:latin typeface="Lucida Sans" panose="020B0602030504020204" pitchFamily="34" charset="0"/>
              </a:rPr>
              <a:t>: Amplify, Adjust, or Cut?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accent5"/>
                </a:solidFill>
                <a:latin typeface="MV Boli" panose="02000500030200090000" pitchFamily="2" charset="0"/>
                <a:cs typeface="MV Boli" panose="02000500030200090000" pitchFamily="2" charset="0"/>
                <a:sym typeface="Wingdings" panose="05000000000000000000" pitchFamily="2" charset="2"/>
              </a:rPr>
              <a:t>Why was Roberto Clemente a hero to so many?</a:t>
            </a:r>
            <a:endParaRPr lang="en-US" sz="4000" dirty="0">
              <a:solidFill>
                <a:schemeClr val="accent5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Donut 2">
            <a:extLst>
              <a:ext uri="{FF2B5EF4-FFF2-40B4-BE49-F238E27FC236}">
                <a16:creationId xmlns:a16="http://schemas.microsoft.com/office/drawing/2014/main" id="{3C5E506F-3101-4053-93C2-48C0EF1B543F}"/>
              </a:ext>
            </a:extLst>
          </p:cNvPr>
          <p:cNvSpPr/>
          <p:nvPr/>
        </p:nvSpPr>
        <p:spPr>
          <a:xfrm>
            <a:off x="5110521" y="556342"/>
            <a:ext cx="1716259" cy="857250"/>
          </a:xfrm>
          <a:prstGeom prst="donut">
            <a:avLst>
              <a:gd name="adj" fmla="val 7506"/>
            </a:avLst>
          </a:prstGeom>
          <a:solidFill>
            <a:srgbClr val="92D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rgbClr val="92D050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1944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Wonders...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75" y="1625665"/>
            <a:ext cx="7589521" cy="379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9785" y="66611"/>
            <a:ext cx="2286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67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Journeys</a:t>
            </a:r>
            <a:r>
              <a:rPr lang="en-US" dirty="0"/>
              <a:t>…</a:t>
            </a:r>
          </a:p>
        </p:txBody>
      </p:sp>
      <p:pic>
        <p:nvPicPr>
          <p:cNvPr id="1032" name="Picture 8" descr="Image result for journeys hm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969"/>
            <a:ext cx="3952772" cy="231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82" y="2238772"/>
            <a:ext cx="7779435" cy="3808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29141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73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General Guidance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018" y="2513795"/>
            <a:ext cx="7939963" cy="36232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Amplify</a:t>
            </a:r>
            <a:r>
              <a:rPr lang="en-US" dirty="0"/>
              <a:t> connected texts</a:t>
            </a:r>
          </a:p>
          <a:p>
            <a:r>
              <a:rPr lang="en-US" dirty="0">
                <a:solidFill>
                  <a:schemeClr val="accent2"/>
                </a:solidFill>
              </a:rPr>
              <a:t>Cut</a:t>
            </a:r>
            <a:r>
              <a:rPr lang="en-US" dirty="0"/>
              <a:t> disconnected/extraneous materials and tasks that do not build knowledge</a:t>
            </a:r>
          </a:p>
          <a:p>
            <a:r>
              <a:rPr lang="en-US" dirty="0">
                <a:solidFill>
                  <a:schemeClr val="accent2"/>
                </a:solidFill>
              </a:rPr>
              <a:t>Adjust </a:t>
            </a:r>
            <a:r>
              <a:rPr lang="en-US" dirty="0"/>
              <a:t>tasks to enhance knowledge building opportunities</a:t>
            </a:r>
          </a:p>
          <a:p>
            <a:r>
              <a:rPr lang="en-US" dirty="0"/>
              <a:t>Identify </a:t>
            </a:r>
            <a:r>
              <a:rPr lang="en-US" b="1" dirty="0">
                <a:solidFill>
                  <a:srgbClr val="1EA56A"/>
                </a:solidFill>
                <a:latin typeface="Segoe Script" panose="030B0504020000000003" pitchFamily="66" charset="0"/>
              </a:rPr>
              <a:t>knowledge</a:t>
            </a:r>
            <a:r>
              <a:rPr lang="en-US" dirty="0"/>
              <a:t> demands to support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453" y="0"/>
            <a:ext cx="2814583" cy="23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201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Library Adaptations  </a:t>
            </a:r>
          </a:p>
        </p:txBody>
      </p:sp>
    </p:spTree>
    <p:extLst>
      <p:ext uri="{BB962C8B-B14F-4D97-AF65-F5344CB8AC3E}">
        <p14:creationId xmlns:p14="http://schemas.microsoft.com/office/powerpoint/2010/main" val="841036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Up the Classroom Book Baskets</a:t>
            </a:r>
          </a:p>
        </p:txBody>
      </p:sp>
      <p:pic>
        <p:nvPicPr>
          <p:cNvPr id="4" name="Shape 366" descr="Book_Basket_Graphic.jpg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99704" y="1721852"/>
            <a:ext cx="5744592" cy="3632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322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</p:spTree>
    <p:extLst>
      <p:ext uri="{BB962C8B-B14F-4D97-AF65-F5344CB8AC3E}">
        <p14:creationId xmlns:p14="http://schemas.microsoft.com/office/powerpoint/2010/main" val="35678862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2" name="Shape 702" descr="Pick Your Texts.png"/>
          <p:cNvPicPr preferRelativeResize="0"/>
          <p:nvPr/>
        </p:nvPicPr>
        <p:blipFill rotWithShape="1">
          <a:blip r:embed="rId3">
            <a:alphaModFix/>
          </a:blip>
          <a:srcRect b="6620"/>
          <a:stretch/>
        </p:blipFill>
        <p:spPr>
          <a:xfrm>
            <a:off x="0" y="-1"/>
            <a:ext cx="9144000" cy="63572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1541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" name="Shape 724" descr="baskets in action.png"/>
          <p:cNvPicPr preferRelativeResize="0"/>
          <p:nvPr/>
        </p:nvPicPr>
        <p:blipFill rotWithShape="1">
          <a:blip r:embed="rId3">
            <a:alphaModFix/>
          </a:blip>
          <a:srcRect b="3138"/>
          <a:stretch/>
        </p:blipFill>
        <p:spPr>
          <a:xfrm>
            <a:off x="0" y="0"/>
            <a:ext cx="9277199" cy="6368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5182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25B5-10AA-47D9-A363-D02F3731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Lightweight Student Accountability for Knowledge-Building Independent Reading or Centers Work  </a:t>
            </a:r>
          </a:p>
        </p:txBody>
      </p:sp>
      <p:pic>
        <p:nvPicPr>
          <p:cNvPr id="4" name="Picture 3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4881E8C7-634E-4467-BC78-21B8AC544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34" y="1417638"/>
            <a:ext cx="2888556" cy="3881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AC462091-3939-4222-BA2C-3BE31DD59E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12" b="32980"/>
          <a:stretch/>
        </p:blipFill>
        <p:spPr>
          <a:xfrm>
            <a:off x="3946547" y="1417638"/>
            <a:ext cx="4479699" cy="471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4209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Scarborough’s Rope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5" y="1417638"/>
            <a:ext cx="6027041" cy="38410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369267" y="684541"/>
          <a:ext cx="2617076" cy="22250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170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Knowledge Based: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Background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Vocabulary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Language Structures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Verbal Reasoning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Literacy Knowledge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806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 of Schools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2585388"/>
            <a:ext cx="5247249" cy="3494668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>
          <a:xfrm>
            <a:off x="5556738" y="1906939"/>
            <a:ext cx="1491175" cy="1181687"/>
          </a:xfrm>
          <a:prstGeom prst="ben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Lucida Sans"/>
              <a:cs typeface="Lucida Sans"/>
            </a:endParaRPr>
          </a:p>
        </p:txBody>
      </p:sp>
      <p:sp>
        <p:nvSpPr>
          <p:cNvPr id="7" name="Bent Arrow 6"/>
          <p:cNvSpPr/>
          <p:nvPr/>
        </p:nvSpPr>
        <p:spPr>
          <a:xfrm flipH="1">
            <a:off x="2110155" y="1906938"/>
            <a:ext cx="1516966" cy="1181687"/>
          </a:xfrm>
          <a:prstGeom prst="ben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  <a:latin typeface="Lucida Sans"/>
              <a:cs typeface="Lucida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215" y="1994544"/>
            <a:ext cx="2084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Vocabulary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8866" y="1974562"/>
            <a:ext cx="198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Knowledge</a:t>
            </a:r>
          </a:p>
        </p:txBody>
      </p:sp>
    </p:spTree>
    <p:extLst>
      <p:ext uri="{BB962C8B-B14F-4D97-AF65-F5344CB8AC3E}">
        <p14:creationId xmlns:p14="http://schemas.microsoft.com/office/powerpoint/2010/main" val="4247569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6568" y="2863402"/>
            <a:ext cx="8620552" cy="868362"/>
          </a:xfrm>
        </p:spPr>
        <p:txBody>
          <a:bodyPr>
            <a:normAutofit fontScale="90000"/>
          </a:bodyPr>
          <a:lstStyle/>
          <a:p>
            <a:r>
              <a:rPr lang="en-US" dirty="0"/>
              <a:t>K-2 Classroom Structures to Support Building Knowledge</a:t>
            </a:r>
          </a:p>
        </p:txBody>
      </p:sp>
    </p:spTree>
    <p:extLst>
      <p:ext uri="{BB962C8B-B14F-4D97-AF65-F5344CB8AC3E}">
        <p14:creationId xmlns:p14="http://schemas.microsoft.com/office/powerpoint/2010/main" val="2394688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78253" cy="1143000"/>
          </a:xfrm>
        </p:spPr>
        <p:txBody>
          <a:bodyPr/>
          <a:lstStyle/>
          <a:p>
            <a:r>
              <a:rPr lang="en-US" dirty="0"/>
              <a:t>Ingredients of Knowledge-Building Classrooms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023331"/>
              </p:ext>
            </p:extLst>
          </p:nvPr>
        </p:nvGraphicFramePr>
        <p:xfrm>
          <a:off x="537099" y="1600266"/>
          <a:ext cx="8229600" cy="30762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/>
          <p:cNvSpPr/>
          <p:nvPr/>
        </p:nvSpPr>
        <p:spPr>
          <a:xfrm>
            <a:off x="2428358" y="4895957"/>
            <a:ext cx="428728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Lucida Sans" panose="020B0602030504020204" pitchFamily="34" charset="0"/>
              </a:rPr>
              <a:t>The What</a:t>
            </a:r>
          </a:p>
        </p:txBody>
      </p:sp>
    </p:spTree>
    <p:extLst>
      <p:ext uri="{BB962C8B-B14F-4D97-AF65-F5344CB8AC3E}">
        <p14:creationId xmlns:p14="http://schemas.microsoft.com/office/powerpoint/2010/main" val="2103295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47901" y="1531620"/>
            <a:ext cx="4038600" cy="4205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Classroom Materials	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842510" y="1520190"/>
            <a:ext cx="4301490" cy="42059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Classroom Structures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84673" y="215048"/>
            <a:ext cx="40222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Lucida Sans" panose="020B0602030504020204" pitchFamily="34" charset="0"/>
              </a:rPr>
              <a:t>The How</a:t>
            </a:r>
          </a:p>
        </p:txBody>
      </p:sp>
      <p:pic>
        <p:nvPicPr>
          <p:cNvPr id="2050" name="Picture 2" descr="Image result for books clipart">
            <a:extLst>
              <a:ext uri="{FF2B5EF4-FFF2-40B4-BE49-F238E27FC236}">
                <a16:creationId xmlns:a16="http://schemas.microsoft.com/office/drawing/2014/main" id="{7F0D88C1-F01B-49EF-95B6-CEE17B3BA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9" y="2478699"/>
            <a:ext cx="1424940" cy="95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worksheet clipart">
            <a:extLst>
              <a:ext uri="{FF2B5EF4-FFF2-40B4-BE49-F238E27FC236}">
                <a16:creationId xmlns:a16="http://schemas.microsoft.com/office/drawing/2014/main" id="{9DE96B56-AE79-41A6-903A-A49A3C58D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96" y="2538818"/>
            <a:ext cx="1725930" cy="172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poster clipart">
            <a:extLst>
              <a:ext uri="{FF2B5EF4-FFF2-40B4-BE49-F238E27FC236}">
                <a16:creationId xmlns:a16="http://schemas.microsoft.com/office/drawing/2014/main" id="{A58076F1-36DF-4A17-962F-CAF358034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9" y="4147025"/>
            <a:ext cx="1198245" cy="17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video clipart computer">
            <a:extLst>
              <a:ext uri="{FF2B5EF4-FFF2-40B4-BE49-F238E27FC236}">
                <a16:creationId xmlns:a16="http://schemas.microsoft.com/office/drawing/2014/main" id="{8476EDE5-F453-4EA6-961F-4A8C60E37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365" y="4147025"/>
            <a:ext cx="1884045" cy="188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read aloud clipart">
            <a:extLst>
              <a:ext uri="{FF2B5EF4-FFF2-40B4-BE49-F238E27FC236}">
                <a16:creationId xmlns:a16="http://schemas.microsoft.com/office/drawing/2014/main" id="{B5759936-A484-485D-AB5E-D312256EA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758" y="2593251"/>
            <a:ext cx="1279207" cy="167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class clipart">
            <a:extLst>
              <a:ext uri="{FF2B5EF4-FFF2-40B4-BE49-F238E27FC236}">
                <a16:creationId xmlns:a16="http://schemas.microsoft.com/office/drawing/2014/main" id="{0F56D0C8-DD9E-40EB-9EB4-B2A3B531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47" y="4543838"/>
            <a:ext cx="3221864" cy="161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4EDECB-C3CC-4F16-B3AA-04EF2BA395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6928" y="2146982"/>
            <a:ext cx="1805867" cy="1018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DFF473-0F4C-465D-8CDE-7B597DDD54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7543"/>
          <a:stretch/>
        </p:blipFill>
        <p:spPr>
          <a:xfrm>
            <a:off x="6517574" y="3248536"/>
            <a:ext cx="2305817" cy="11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6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SAP ATC PPT Template revised">
  <a:themeElements>
    <a:clrScheme name="SAP Color Palette">
      <a:dk1>
        <a:srgbClr val="000000"/>
      </a:dk1>
      <a:lt1>
        <a:srgbClr val="FFFFFF"/>
      </a:lt1>
      <a:dk2>
        <a:srgbClr val="454645"/>
      </a:dk2>
      <a:lt2>
        <a:srgbClr val="A6B1AC"/>
      </a:lt2>
      <a:accent1>
        <a:srgbClr val="0E6641"/>
      </a:accent1>
      <a:accent2>
        <a:srgbClr val="15A059"/>
      </a:accent2>
      <a:accent3>
        <a:srgbClr val="E29A08"/>
      </a:accent3>
      <a:accent4>
        <a:srgbClr val="16B1C5"/>
      </a:accent4>
      <a:accent5>
        <a:srgbClr val="396694"/>
      </a:accent5>
      <a:accent6>
        <a:srgbClr val="FB6420"/>
      </a:accent6>
      <a:hlink>
        <a:srgbClr val="396694"/>
      </a:hlink>
      <a:folHlink>
        <a:srgbClr val="16B1C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 sz="1200" dirty="0" smtClean="0">
            <a:latin typeface="Lucida Sans"/>
            <a:cs typeface="Lucida Sans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SAP+ATC+PPT+Template</Template>
  <TotalTime>23038</TotalTime>
  <Words>1137</Words>
  <Application>Microsoft Office PowerPoint</Application>
  <PresentationFormat>On-screen Show (4:3)</PresentationFormat>
  <Paragraphs>192</Paragraphs>
  <Slides>42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Allerta</vt:lpstr>
      <vt:lpstr>Arial</vt:lpstr>
      <vt:lpstr>Calibri</vt:lpstr>
      <vt:lpstr>Lucida Sans</vt:lpstr>
      <vt:lpstr>MV Boli</vt:lpstr>
      <vt:lpstr>Segoe Script</vt:lpstr>
      <vt:lpstr>SAP ATC PPT Template revised</vt:lpstr>
      <vt:lpstr>Building Knowledge: Expanding the World Through Reading</vt:lpstr>
      <vt:lpstr>Your Presenters </vt:lpstr>
      <vt:lpstr>PowerPoint Presentation</vt:lpstr>
      <vt:lpstr>Let’s Review</vt:lpstr>
      <vt:lpstr>Remember Scarborough’s Rope</vt:lpstr>
      <vt:lpstr>The Work of Schools</vt:lpstr>
      <vt:lpstr>K-2 Classroom Structures to Support Building Knowledge</vt:lpstr>
      <vt:lpstr>Ingredients of Knowledge-Building Classrooms</vt:lpstr>
      <vt:lpstr>PowerPoint Presentation</vt:lpstr>
      <vt:lpstr>Whole Class Instruction</vt:lpstr>
      <vt:lpstr>Small Group Instruction</vt:lpstr>
      <vt:lpstr>Small Group Instruction Revisiting an Anchor Text:</vt:lpstr>
      <vt:lpstr>Independent Reading</vt:lpstr>
      <vt:lpstr>What are strengths and challenges to incorporating knowledge building within these 3 structures? </vt:lpstr>
      <vt:lpstr>Close Reading of Complex Text Is Important… But Not Enough! </vt:lpstr>
      <vt:lpstr>What does knowledge building look like in instructional materials?</vt:lpstr>
      <vt:lpstr>Core Knowledge Language Arts</vt:lpstr>
      <vt:lpstr>Core Knowledge Language Arts </vt:lpstr>
      <vt:lpstr>EL Education: Grade 2  </vt:lpstr>
      <vt:lpstr>EdReports: Building Knowledge </vt:lpstr>
      <vt:lpstr>High Quality Instructional Materials  Build Knowledge</vt:lpstr>
      <vt:lpstr>Material Adaptations</vt:lpstr>
      <vt:lpstr>Do-It-Yourself </vt:lpstr>
      <vt:lpstr>Achieve the Core Resources:  Read Aloud Project + Text Set (K-2)</vt:lpstr>
      <vt:lpstr>Owl Moon with Companion Text Set</vt:lpstr>
      <vt:lpstr>[Insert your program/text here]</vt:lpstr>
      <vt:lpstr>How could you build knowledge with this text?</vt:lpstr>
      <vt:lpstr>Module 2: Connect to Practice Task </vt:lpstr>
      <vt:lpstr>This work can be done in any of these structures! </vt:lpstr>
      <vt:lpstr>Textbook Adaptations</vt:lpstr>
      <vt:lpstr>Build Off Your Read Aloud Anchor Text</vt:lpstr>
      <vt:lpstr>Roberto Clemente: Amplify, Adjust, or Cut?</vt:lpstr>
      <vt:lpstr>Roberto Clemente: Amplify, Adjust, or Cut?</vt:lpstr>
      <vt:lpstr>PowerPoint Presentation</vt:lpstr>
      <vt:lpstr>Wonders...</vt:lpstr>
      <vt:lpstr>Journeys…</vt:lpstr>
      <vt:lpstr>General Guidance</vt:lpstr>
      <vt:lpstr>Classroom Library Adaptations  </vt:lpstr>
      <vt:lpstr>Change Up the Classroom Book Baskets</vt:lpstr>
      <vt:lpstr>PowerPoint Presentation</vt:lpstr>
      <vt:lpstr>PowerPoint Presentation</vt:lpstr>
      <vt:lpstr>Lightweight Student Accountability for Knowledge-Building Independent Reading or Centers Work 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crivero</dc:creator>
  <cp:lastModifiedBy>Pascale Joseph</cp:lastModifiedBy>
  <cp:revision>383</cp:revision>
  <cp:lastPrinted>2018-04-09T19:50:49Z</cp:lastPrinted>
  <dcterms:created xsi:type="dcterms:W3CDTF">2016-11-28T15:16:28Z</dcterms:created>
  <dcterms:modified xsi:type="dcterms:W3CDTF">2020-01-23T20:07:54Z</dcterms:modified>
</cp:coreProperties>
</file>