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handoutMasterIdLst>
    <p:handoutMasterId r:id="rId62"/>
  </p:handoutMasterIdLst>
  <p:sldIdLst>
    <p:sldId id="311" r:id="rId2"/>
    <p:sldId id="1514" r:id="rId3"/>
    <p:sldId id="481" r:id="rId4"/>
    <p:sldId id="480" r:id="rId5"/>
    <p:sldId id="317" r:id="rId6"/>
    <p:sldId id="432" r:id="rId7"/>
    <p:sldId id="1512" r:id="rId8"/>
    <p:sldId id="445" r:id="rId9"/>
    <p:sldId id="446" r:id="rId10"/>
    <p:sldId id="408" r:id="rId11"/>
    <p:sldId id="431" r:id="rId12"/>
    <p:sldId id="430" r:id="rId13"/>
    <p:sldId id="1520" r:id="rId14"/>
    <p:sldId id="465" r:id="rId15"/>
    <p:sldId id="466" r:id="rId16"/>
    <p:sldId id="468" r:id="rId17"/>
    <p:sldId id="467" r:id="rId18"/>
    <p:sldId id="508" r:id="rId19"/>
    <p:sldId id="1436" r:id="rId20"/>
    <p:sldId id="1437" r:id="rId21"/>
    <p:sldId id="469" r:id="rId22"/>
    <p:sldId id="330" r:id="rId23"/>
    <p:sldId id="379" r:id="rId24"/>
    <p:sldId id="380" r:id="rId25"/>
    <p:sldId id="381" r:id="rId26"/>
    <p:sldId id="382" r:id="rId27"/>
    <p:sldId id="383" r:id="rId28"/>
    <p:sldId id="384" r:id="rId29"/>
    <p:sldId id="463" r:id="rId30"/>
    <p:sldId id="1417" r:id="rId31"/>
    <p:sldId id="1432" r:id="rId32"/>
    <p:sldId id="1433" r:id="rId33"/>
    <p:sldId id="1434" r:id="rId34"/>
    <p:sldId id="390" r:id="rId35"/>
    <p:sldId id="391" r:id="rId36"/>
    <p:sldId id="412" r:id="rId37"/>
    <p:sldId id="413" r:id="rId38"/>
    <p:sldId id="411" r:id="rId39"/>
    <p:sldId id="1416" r:id="rId40"/>
    <p:sldId id="470" r:id="rId41"/>
    <p:sldId id="1374" r:id="rId42"/>
    <p:sldId id="1373" r:id="rId43"/>
    <p:sldId id="1519" r:id="rId44"/>
    <p:sldId id="1518" r:id="rId45"/>
    <p:sldId id="471" r:id="rId46"/>
    <p:sldId id="487" r:id="rId47"/>
    <p:sldId id="1438" r:id="rId48"/>
    <p:sldId id="1440" r:id="rId49"/>
    <p:sldId id="1441" r:id="rId50"/>
    <p:sldId id="1439" r:id="rId51"/>
    <p:sldId id="1442" r:id="rId52"/>
    <p:sldId id="476" r:id="rId53"/>
    <p:sldId id="472" r:id="rId54"/>
    <p:sldId id="473" r:id="rId55"/>
    <p:sldId id="474" r:id="rId56"/>
    <p:sldId id="475" r:id="rId57"/>
    <p:sldId id="1443" r:id="rId58"/>
    <p:sldId id="1509" r:id="rId59"/>
    <p:sldId id="478" r:id="rId60"/>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69">
          <p15:clr>
            <a:srgbClr val="A4A3A4"/>
          </p15:clr>
        </p15:guide>
        <p15:guide id="2" orient="horz" pos="3006">
          <p15:clr>
            <a:srgbClr val="A4A3A4"/>
          </p15:clr>
        </p15:guide>
        <p15:guide id="3" orient="horz" pos="3486">
          <p15:clr>
            <a:srgbClr val="A4A3A4"/>
          </p15:clr>
        </p15:guide>
        <p15:guide id="4" pos="19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filler" initials="t" lastIdx="79" clrIdx="0">
    <p:extLst>
      <p:ext uri="{19B8F6BF-5375-455C-9EA6-DF929625EA0E}">
        <p15:presenceInfo xmlns:p15="http://schemas.microsoft.com/office/powerpoint/2012/main" userId="tfiller" providerId="None"/>
      </p:ext>
    </p:extLst>
  </p:cmAuthor>
  <p:cmAuthor id="2" name="Tori Filler" initials="TF" lastIdx="3" clrIdx="1">
    <p:extLst>
      <p:ext uri="{19B8F6BF-5375-455C-9EA6-DF929625EA0E}">
        <p15:presenceInfo xmlns:p15="http://schemas.microsoft.com/office/powerpoint/2012/main" userId="Tori Filler" providerId="None"/>
      </p:ext>
    </p:extLst>
  </p:cmAuthor>
  <p:cmAuthor id="3" name="Meredith Liben" initials="ML" lastIdx="8" clrIdx="2">
    <p:extLst>
      <p:ext uri="{19B8F6BF-5375-455C-9EA6-DF929625EA0E}">
        <p15:presenceInfo xmlns:p15="http://schemas.microsoft.com/office/powerpoint/2012/main" userId="Meredith Liben" providerId="None"/>
      </p:ext>
    </p:extLst>
  </p:cmAuthor>
  <p:cmAuthor id="4" name="Carey Swanson" initials="CS" lastIdx="59" clrIdx="3">
    <p:extLst>
      <p:ext uri="{19B8F6BF-5375-455C-9EA6-DF929625EA0E}">
        <p15:presenceInfo xmlns:p15="http://schemas.microsoft.com/office/powerpoint/2012/main" userId="Carey Swanson" providerId="None"/>
      </p:ext>
    </p:extLst>
  </p:cmAuthor>
  <p:cmAuthor id="5" name="David Liben" initials="DL" lastIdx="38" clrIdx="4">
    <p:extLst>
      <p:ext uri="{19B8F6BF-5375-455C-9EA6-DF929625EA0E}">
        <p15:presenceInfo xmlns:p15="http://schemas.microsoft.com/office/powerpoint/2012/main" userId="David Liben" providerId="None"/>
      </p:ext>
    </p:extLst>
  </p:cmAuthor>
  <p:cmAuthor id="6" name="EMK" initials="E" lastIdx="29" clrIdx="5">
    <p:extLst>
      <p:ext uri="{19B8F6BF-5375-455C-9EA6-DF929625EA0E}">
        <p15:presenceInfo xmlns:p15="http://schemas.microsoft.com/office/powerpoint/2012/main" userId="EM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9"/>
    <a:srgbClr val="00B0F0"/>
    <a:srgbClr val="1EA56A"/>
    <a:srgbClr val="FDECCA"/>
    <a:srgbClr val="CBF4F9"/>
    <a:srgbClr val="2A7252"/>
    <a:srgbClr val="FDC1A6"/>
    <a:srgbClr val="2B9650"/>
    <a:srgbClr val="454645"/>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3" autoAdjust="0"/>
    <p:restoredTop sz="74686" autoAdjust="0"/>
  </p:normalViewPr>
  <p:slideViewPr>
    <p:cSldViewPr snapToGrid="0" snapToObjects="1">
      <p:cViewPr varScale="1">
        <p:scale>
          <a:sx n="54" d="100"/>
          <a:sy n="54" d="100"/>
        </p:scale>
        <p:origin x="1896" y="60"/>
      </p:cViewPr>
      <p:guideLst>
        <p:guide orient="horz" pos="3969"/>
        <p:guide orient="horz" pos="3006"/>
        <p:guide orient="horz" pos="3486"/>
        <p:guide pos="197"/>
      </p:guideLst>
    </p:cSldViewPr>
  </p:slideViewPr>
  <p:notesTextViewPr>
    <p:cViewPr>
      <p:scale>
        <a:sx n="100" d="100"/>
        <a:sy n="100" d="100"/>
      </p:scale>
      <p:origin x="0" y="0"/>
    </p:cViewPr>
  </p:notesTextViewPr>
  <p:sorterViewPr>
    <p:cViewPr varScale="1">
      <p:scale>
        <a:sx n="100" d="100"/>
        <a:sy n="100" d="100"/>
      </p:scale>
      <p:origin x="0" y="-3372"/>
    </p:cViewPr>
  </p:sorterViewPr>
  <p:notesViewPr>
    <p:cSldViewPr snapToGrid="0" snapToObjects="1">
      <p:cViewPr varScale="1">
        <p:scale>
          <a:sx n="85" d="100"/>
          <a:sy n="85" d="100"/>
        </p:scale>
        <p:origin x="3888"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421B6C-6E89-41AF-BA73-5F582E723E48}" type="doc">
      <dgm:prSet loTypeId="urn:diagrams.loki3.com/VaryingWidthList" loCatId="list" qsTypeId="urn:microsoft.com/office/officeart/2005/8/quickstyle/simple1" qsCatId="simple" csTypeId="urn:microsoft.com/office/officeart/2005/8/colors/accent1_2" csCatId="accent1" phldr="1"/>
      <dgm:spPr/>
    </dgm:pt>
    <dgm:pt modelId="{AE4F98A0-D6FF-4133-8AF6-458C81BC2515}">
      <dgm:prSet phldrT="[Text]"/>
      <dgm:spPr/>
      <dgm:t>
        <a:bodyPr/>
        <a:lstStyle/>
        <a:p>
          <a:r>
            <a:rPr lang="en-US" dirty="0"/>
            <a:t>LEARNING: as the content objectives</a:t>
          </a:r>
        </a:p>
      </dgm:t>
    </dgm:pt>
    <dgm:pt modelId="{C10873B4-DC3A-4366-9513-371D185FD12E}" type="parTrans" cxnId="{892807D5-D5EF-4B0E-9D16-2023319279CE}">
      <dgm:prSet/>
      <dgm:spPr/>
      <dgm:t>
        <a:bodyPr/>
        <a:lstStyle/>
        <a:p>
          <a:endParaRPr lang="en-US"/>
        </a:p>
      </dgm:t>
    </dgm:pt>
    <dgm:pt modelId="{0A554CF4-73B3-4FC4-AE49-CA27A9A66216}" type="sibTrans" cxnId="{892807D5-D5EF-4B0E-9D16-2023319279CE}">
      <dgm:prSet/>
      <dgm:spPr/>
      <dgm:t>
        <a:bodyPr/>
        <a:lstStyle/>
        <a:p>
          <a:endParaRPr lang="en-US"/>
        </a:p>
      </dgm:t>
    </dgm:pt>
    <dgm:pt modelId="{71943743-A0D1-4E15-9C41-05EFF0D5BC3E}">
      <dgm:prSet phldrT="[Text]"/>
      <dgm:spPr/>
      <dgm:t>
        <a:bodyPr/>
        <a:lstStyle/>
        <a:p>
          <a:r>
            <a:rPr lang="en-US" dirty="0"/>
            <a:t>LANGUAGE: as the words to express the content </a:t>
          </a:r>
        </a:p>
      </dgm:t>
    </dgm:pt>
    <dgm:pt modelId="{66A14C9F-E41F-4B22-B7DB-944784A95DD8}" type="parTrans" cxnId="{DD9DAC2B-D5F3-46F0-8012-D83A4B5A8D1B}">
      <dgm:prSet/>
      <dgm:spPr/>
      <dgm:t>
        <a:bodyPr/>
        <a:lstStyle/>
        <a:p>
          <a:endParaRPr lang="en-US"/>
        </a:p>
      </dgm:t>
    </dgm:pt>
    <dgm:pt modelId="{3B94DF68-4B3C-499C-A583-348DAF9C69A4}" type="sibTrans" cxnId="{DD9DAC2B-D5F3-46F0-8012-D83A4B5A8D1B}">
      <dgm:prSet/>
      <dgm:spPr/>
      <dgm:t>
        <a:bodyPr/>
        <a:lstStyle/>
        <a:p>
          <a:endParaRPr lang="en-US"/>
        </a:p>
      </dgm:t>
    </dgm:pt>
    <dgm:pt modelId="{65A6471E-B7DC-4AB3-9620-B9253D24C17B}">
      <dgm:prSet phldrT="[Text]"/>
      <dgm:spPr/>
      <dgm:t>
        <a:bodyPr/>
        <a:lstStyle/>
        <a:p>
          <a:r>
            <a:rPr lang="en-US" dirty="0"/>
            <a:t>LITERACY: as the tools for interacting with the content </a:t>
          </a:r>
        </a:p>
      </dgm:t>
    </dgm:pt>
    <dgm:pt modelId="{EAA1A826-862C-4970-9EEB-9FA3AC92523D}" type="parTrans" cxnId="{8C58EFE4-AD23-43BC-B765-58D222612084}">
      <dgm:prSet/>
      <dgm:spPr/>
      <dgm:t>
        <a:bodyPr/>
        <a:lstStyle/>
        <a:p>
          <a:endParaRPr lang="en-US"/>
        </a:p>
      </dgm:t>
    </dgm:pt>
    <dgm:pt modelId="{20BFB3E8-2514-4DE7-9F87-1F4CECF50B30}" type="sibTrans" cxnId="{8C58EFE4-AD23-43BC-B765-58D222612084}">
      <dgm:prSet/>
      <dgm:spPr/>
      <dgm:t>
        <a:bodyPr/>
        <a:lstStyle/>
        <a:p>
          <a:endParaRPr lang="en-US"/>
        </a:p>
      </dgm:t>
    </dgm:pt>
    <dgm:pt modelId="{241060FE-4115-4F9C-91D2-B16CE845376A}" type="pres">
      <dgm:prSet presAssocID="{D3421B6C-6E89-41AF-BA73-5F582E723E48}" presName="Name0" presStyleCnt="0">
        <dgm:presLayoutVars>
          <dgm:resizeHandles/>
        </dgm:presLayoutVars>
      </dgm:prSet>
      <dgm:spPr/>
    </dgm:pt>
    <dgm:pt modelId="{1E6A35B4-07E8-4824-AB4B-E7166E36DD5F}" type="pres">
      <dgm:prSet presAssocID="{AE4F98A0-D6FF-4133-8AF6-458C81BC2515}" presName="text" presStyleLbl="node1" presStyleIdx="0" presStyleCnt="3">
        <dgm:presLayoutVars>
          <dgm:bulletEnabled val="1"/>
        </dgm:presLayoutVars>
      </dgm:prSet>
      <dgm:spPr/>
    </dgm:pt>
    <dgm:pt modelId="{C160AB7D-1491-4669-991B-23500268F503}" type="pres">
      <dgm:prSet presAssocID="{0A554CF4-73B3-4FC4-AE49-CA27A9A66216}" presName="space" presStyleCnt="0"/>
      <dgm:spPr/>
    </dgm:pt>
    <dgm:pt modelId="{81971A82-B7D0-4397-926D-4455CBF046BB}" type="pres">
      <dgm:prSet presAssocID="{71943743-A0D1-4E15-9C41-05EFF0D5BC3E}" presName="text" presStyleLbl="node1" presStyleIdx="1" presStyleCnt="3">
        <dgm:presLayoutVars>
          <dgm:bulletEnabled val="1"/>
        </dgm:presLayoutVars>
      </dgm:prSet>
      <dgm:spPr/>
    </dgm:pt>
    <dgm:pt modelId="{C20DE8B1-6CA0-477D-8C7D-DF000E7E2579}" type="pres">
      <dgm:prSet presAssocID="{3B94DF68-4B3C-499C-A583-348DAF9C69A4}" presName="space" presStyleCnt="0"/>
      <dgm:spPr/>
    </dgm:pt>
    <dgm:pt modelId="{E2531214-1169-4D15-BFDB-853194862A16}" type="pres">
      <dgm:prSet presAssocID="{65A6471E-B7DC-4AB3-9620-B9253D24C17B}" presName="text" presStyleLbl="node1" presStyleIdx="2" presStyleCnt="3">
        <dgm:presLayoutVars>
          <dgm:bulletEnabled val="1"/>
        </dgm:presLayoutVars>
      </dgm:prSet>
      <dgm:spPr/>
    </dgm:pt>
  </dgm:ptLst>
  <dgm:cxnLst>
    <dgm:cxn modelId="{DD9DAC2B-D5F3-46F0-8012-D83A4B5A8D1B}" srcId="{D3421B6C-6E89-41AF-BA73-5F582E723E48}" destId="{71943743-A0D1-4E15-9C41-05EFF0D5BC3E}" srcOrd="1" destOrd="0" parTransId="{66A14C9F-E41F-4B22-B7DB-944784A95DD8}" sibTransId="{3B94DF68-4B3C-499C-A583-348DAF9C69A4}"/>
    <dgm:cxn modelId="{FE2FBC45-1AAD-4091-A5BA-567CE1A963BF}" type="presOf" srcId="{65A6471E-B7DC-4AB3-9620-B9253D24C17B}" destId="{E2531214-1169-4D15-BFDB-853194862A16}" srcOrd="0" destOrd="0" presId="urn:diagrams.loki3.com/VaryingWidthList"/>
    <dgm:cxn modelId="{63F6F17D-F2D5-435D-9218-87DAFFA24F61}" type="presOf" srcId="{AE4F98A0-D6FF-4133-8AF6-458C81BC2515}" destId="{1E6A35B4-07E8-4824-AB4B-E7166E36DD5F}" srcOrd="0" destOrd="0" presId="urn:diagrams.loki3.com/VaryingWidthList"/>
    <dgm:cxn modelId="{418872A3-10C6-44B2-9356-8CC7997731E5}" type="presOf" srcId="{71943743-A0D1-4E15-9C41-05EFF0D5BC3E}" destId="{81971A82-B7D0-4397-926D-4455CBF046BB}" srcOrd="0" destOrd="0" presId="urn:diagrams.loki3.com/VaryingWidthList"/>
    <dgm:cxn modelId="{892807D5-D5EF-4B0E-9D16-2023319279CE}" srcId="{D3421B6C-6E89-41AF-BA73-5F582E723E48}" destId="{AE4F98A0-D6FF-4133-8AF6-458C81BC2515}" srcOrd="0" destOrd="0" parTransId="{C10873B4-DC3A-4366-9513-371D185FD12E}" sibTransId="{0A554CF4-73B3-4FC4-AE49-CA27A9A66216}"/>
    <dgm:cxn modelId="{BBED8FDB-FD85-4020-96E4-9474D19DC805}" type="presOf" srcId="{D3421B6C-6E89-41AF-BA73-5F582E723E48}" destId="{241060FE-4115-4F9C-91D2-B16CE845376A}" srcOrd="0" destOrd="0" presId="urn:diagrams.loki3.com/VaryingWidthList"/>
    <dgm:cxn modelId="{8C58EFE4-AD23-43BC-B765-58D222612084}" srcId="{D3421B6C-6E89-41AF-BA73-5F582E723E48}" destId="{65A6471E-B7DC-4AB3-9620-B9253D24C17B}" srcOrd="2" destOrd="0" parTransId="{EAA1A826-862C-4970-9EEB-9FA3AC92523D}" sibTransId="{20BFB3E8-2514-4DE7-9F87-1F4CECF50B30}"/>
    <dgm:cxn modelId="{2164DCA5-59A1-4C32-9AD7-F2225A10E156}" type="presParOf" srcId="{241060FE-4115-4F9C-91D2-B16CE845376A}" destId="{1E6A35B4-07E8-4824-AB4B-E7166E36DD5F}" srcOrd="0" destOrd="0" presId="urn:diagrams.loki3.com/VaryingWidthList"/>
    <dgm:cxn modelId="{841E94A8-3F3E-4BB7-B55F-7C17DBC6C481}" type="presParOf" srcId="{241060FE-4115-4F9C-91D2-B16CE845376A}" destId="{C160AB7D-1491-4669-991B-23500268F503}" srcOrd="1" destOrd="0" presId="urn:diagrams.loki3.com/VaryingWidthList"/>
    <dgm:cxn modelId="{57F415F2-3DF4-4372-850F-92F514870A16}" type="presParOf" srcId="{241060FE-4115-4F9C-91D2-B16CE845376A}" destId="{81971A82-B7D0-4397-926D-4455CBF046BB}" srcOrd="2" destOrd="0" presId="urn:diagrams.loki3.com/VaryingWidthList"/>
    <dgm:cxn modelId="{647EEF90-B4ED-4200-A0F1-5B67F8170E06}" type="presParOf" srcId="{241060FE-4115-4F9C-91D2-B16CE845376A}" destId="{C20DE8B1-6CA0-477D-8C7D-DF000E7E2579}" srcOrd="3" destOrd="0" presId="urn:diagrams.loki3.com/VaryingWidthList"/>
    <dgm:cxn modelId="{58BBFD83-DF4A-469E-949C-861B82952D30}" type="presParOf" srcId="{241060FE-4115-4F9C-91D2-B16CE845376A}" destId="{E2531214-1169-4D15-BFDB-853194862A16}" srcOrd="4"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A35B4-07E8-4824-AB4B-E7166E36DD5F}">
      <dsp:nvSpPr>
        <dsp:cNvPr id="0" name=""/>
        <dsp:cNvSpPr/>
      </dsp:nvSpPr>
      <dsp:spPr>
        <a:xfrm>
          <a:off x="1068000" y="1984"/>
          <a:ext cx="3960000" cy="13096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733550">
            <a:lnSpc>
              <a:spcPct val="90000"/>
            </a:lnSpc>
            <a:spcBef>
              <a:spcPct val="0"/>
            </a:spcBef>
            <a:spcAft>
              <a:spcPct val="35000"/>
            </a:spcAft>
            <a:buNone/>
          </a:pPr>
          <a:r>
            <a:rPr lang="en-US" sz="3900" kern="1200" dirty="0"/>
            <a:t>LEARNING: as the content objectives</a:t>
          </a:r>
        </a:p>
      </dsp:txBody>
      <dsp:txXfrm>
        <a:off x="1068000" y="1984"/>
        <a:ext cx="3960000" cy="1309687"/>
      </dsp:txXfrm>
    </dsp:sp>
    <dsp:sp modelId="{81971A82-B7D0-4397-926D-4455CBF046BB}">
      <dsp:nvSpPr>
        <dsp:cNvPr id="0" name=""/>
        <dsp:cNvSpPr/>
      </dsp:nvSpPr>
      <dsp:spPr>
        <a:xfrm>
          <a:off x="398250" y="1377156"/>
          <a:ext cx="5299500" cy="13096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733550">
            <a:lnSpc>
              <a:spcPct val="90000"/>
            </a:lnSpc>
            <a:spcBef>
              <a:spcPct val="0"/>
            </a:spcBef>
            <a:spcAft>
              <a:spcPct val="35000"/>
            </a:spcAft>
            <a:buNone/>
          </a:pPr>
          <a:r>
            <a:rPr lang="en-US" sz="3900" kern="1200" dirty="0"/>
            <a:t>LANGUAGE: as the words to express the content </a:t>
          </a:r>
        </a:p>
      </dsp:txBody>
      <dsp:txXfrm>
        <a:off x="398250" y="1377156"/>
        <a:ext cx="5299500" cy="1309687"/>
      </dsp:txXfrm>
    </dsp:sp>
    <dsp:sp modelId="{E2531214-1169-4D15-BFDB-853194862A16}">
      <dsp:nvSpPr>
        <dsp:cNvPr id="0" name=""/>
        <dsp:cNvSpPr/>
      </dsp:nvSpPr>
      <dsp:spPr>
        <a:xfrm>
          <a:off x="139781" y="2752328"/>
          <a:ext cx="5816437" cy="13096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733550">
            <a:lnSpc>
              <a:spcPct val="90000"/>
            </a:lnSpc>
            <a:spcBef>
              <a:spcPct val="0"/>
            </a:spcBef>
            <a:spcAft>
              <a:spcPct val="35000"/>
            </a:spcAft>
            <a:buNone/>
          </a:pPr>
          <a:r>
            <a:rPr lang="en-US" sz="3900" kern="1200" dirty="0"/>
            <a:t>LITERACY: as the tools for interacting with the content </a:t>
          </a:r>
        </a:p>
      </dsp:txBody>
      <dsp:txXfrm>
        <a:off x="139781" y="2752328"/>
        <a:ext cx="5816437" cy="1309687"/>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6B6F892B-6627-994E-B68D-E99C83311AB5}" type="datetimeFigureOut">
              <a:rPr lang="en-US" smtClean="0"/>
              <a:t>1/23/2020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57FEF523-DFFF-3849-AB64-4EC8F28D8BCC}" type="slidenum">
              <a:rPr lang="en-US" smtClean="0"/>
              <a:t>‹#›</a:t>
            </a:fld>
            <a:endParaRPr lang="en-US"/>
          </a:p>
        </p:txBody>
      </p:sp>
    </p:spTree>
    <p:extLst>
      <p:ext uri="{BB962C8B-B14F-4D97-AF65-F5344CB8AC3E}">
        <p14:creationId xmlns:p14="http://schemas.microsoft.com/office/powerpoint/2010/main" val="179313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8BC110C5-65C0-4E2E-A119-B3268DB83C1D}" type="datetimeFigureOut">
              <a:rPr lang="en-US" smtClean="0"/>
              <a:t>1/23/2020</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9B1ADD4D-0518-433A-988F-9CFF81BC12A6}" type="slidenum">
              <a:rPr lang="en-US" smtClean="0"/>
              <a:t>‹#›</a:t>
            </a:fld>
            <a:endParaRPr lang="en-US"/>
          </a:p>
        </p:txBody>
      </p:sp>
    </p:spTree>
    <p:extLst>
      <p:ext uri="{BB962C8B-B14F-4D97-AF65-F5344CB8AC3E}">
        <p14:creationId xmlns:p14="http://schemas.microsoft.com/office/powerpoint/2010/main" val="370065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module was last updated on June 2019.</a:t>
            </a:r>
          </a:p>
          <a:p>
            <a:endParaRPr lang="en-US" dirty="0"/>
          </a:p>
        </p:txBody>
      </p:sp>
      <p:sp>
        <p:nvSpPr>
          <p:cNvPr id="4" name="Slide Number Placeholder 3"/>
          <p:cNvSpPr>
            <a:spLocks noGrp="1"/>
          </p:cNvSpPr>
          <p:nvPr>
            <p:ph type="sldNum" sz="quarter" idx="10"/>
          </p:nvPr>
        </p:nvSpPr>
        <p:spPr/>
        <p:txBody>
          <a:bodyPr/>
          <a:lstStyle/>
          <a:p>
            <a:fld id="{9B1ADD4D-0518-433A-988F-9CFF81BC12A6}" type="slidenum">
              <a:rPr lang="en-US" smtClean="0"/>
              <a:t>1</a:t>
            </a:fld>
            <a:endParaRPr lang="en-US" dirty="0"/>
          </a:p>
        </p:txBody>
      </p:sp>
    </p:spTree>
    <p:extLst>
      <p:ext uri="{BB962C8B-B14F-4D97-AF65-F5344CB8AC3E}">
        <p14:creationId xmlns:p14="http://schemas.microsoft.com/office/powerpoint/2010/main" val="3200244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1ADD4D-0518-433A-988F-9CFF81BC12A6}" type="slidenum">
              <a:rPr lang="en-US" smtClean="0"/>
              <a:t>14</a:t>
            </a:fld>
            <a:endParaRPr lang="en-US"/>
          </a:p>
        </p:txBody>
      </p:sp>
    </p:spTree>
    <p:extLst>
      <p:ext uri="{BB962C8B-B14F-4D97-AF65-F5344CB8AC3E}">
        <p14:creationId xmlns:p14="http://schemas.microsoft.com/office/powerpoint/2010/main" val="3415009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and make a list</a:t>
            </a:r>
          </a:p>
        </p:txBody>
      </p:sp>
      <p:sp>
        <p:nvSpPr>
          <p:cNvPr id="4" name="Slide Number Placeholder 3"/>
          <p:cNvSpPr>
            <a:spLocks noGrp="1"/>
          </p:cNvSpPr>
          <p:nvPr>
            <p:ph type="sldNum" sz="quarter" idx="10"/>
          </p:nvPr>
        </p:nvSpPr>
        <p:spPr/>
        <p:txBody>
          <a:bodyPr/>
          <a:lstStyle/>
          <a:p>
            <a:fld id="{9B1ADD4D-0518-433A-988F-9CFF81BC12A6}" type="slidenum">
              <a:rPr lang="en-US" smtClean="0"/>
              <a:t>15</a:t>
            </a:fld>
            <a:endParaRPr lang="en-US"/>
          </a:p>
        </p:txBody>
      </p:sp>
    </p:spTree>
    <p:extLst>
      <p:ext uri="{BB962C8B-B14F-4D97-AF65-F5344CB8AC3E}">
        <p14:creationId xmlns:p14="http://schemas.microsoft.com/office/powerpoint/2010/main" val="4140570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1ADD4D-0518-433A-988F-9CFF81BC12A6}" type="slidenum">
              <a:rPr lang="en-US" smtClean="0"/>
              <a:t>17</a:t>
            </a:fld>
            <a:endParaRPr lang="en-US"/>
          </a:p>
        </p:txBody>
      </p:sp>
    </p:spTree>
    <p:extLst>
      <p:ext uri="{BB962C8B-B14F-4D97-AF65-F5344CB8AC3E}">
        <p14:creationId xmlns:p14="http://schemas.microsoft.com/office/powerpoint/2010/main" val="603538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Excerpt</a:t>
            </a:r>
            <a:r>
              <a:rPr lang="en-US" baseline="0" dirty="0"/>
              <a:t> 1 from http://rubinmuseum.org/events/event/the-secret-world-of-tantra-01-11-2017 </a:t>
            </a:r>
          </a:p>
          <a:p>
            <a:r>
              <a:rPr lang="en-US" dirty="0"/>
              <a:t>Excerpt 2 from https://www.dalailama.com/the-dalai-lama/biography-and-daily-life/brief-biography</a:t>
            </a:r>
          </a:p>
        </p:txBody>
      </p:sp>
      <p:sp>
        <p:nvSpPr>
          <p:cNvPr id="4" name="Slide Number Placeholder 3"/>
          <p:cNvSpPr>
            <a:spLocks noGrp="1"/>
          </p:cNvSpPr>
          <p:nvPr>
            <p:ph type="sldNum" sz="quarter" idx="10"/>
          </p:nvPr>
        </p:nvSpPr>
        <p:spPr/>
        <p:txBody>
          <a:bodyPr/>
          <a:lstStyle/>
          <a:p>
            <a:fld id="{9B1ADD4D-0518-433A-988F-9CFF81BC12A6}" type="slidenum">
              <a:rPr lang="en-US" smtClean="0"/>
              <a:t>18</a:t>
            </a:fld>
            <a:endParaRPr lang="en-US"/>
          </a:p>
        </p:txBody>
      </p:sp>
    </p:spTree>
    <p:extLst>
      <p:ext uri="{BB962C8B-B14F-4D97-AF65-F5344CB8AC3E}">
        <p14:creationId xmlns:p14="http://schemas.microsoft.com/office/powerpoint/2010/main" val="234792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and make a list</a:t>
            </a:r>
          </a:p>
        </p:txBody>
      </p:sp>
      <p:sp>
        <p:nvSpPr>
          <p:cNvPr id="4" name="Slide Number Placeholder 3"/>
          <p:cNvSpPr>
            <a:spLocks noGrp="1"/>
          </p:cNvSpPr>
          <p:nvPr>
            <p:ph type="sldNum" sz="quarter" idx="10"/>
          </p:nvPr>
        </p:nvSpPr>
        <p:spPr/>
        <p:txBody>
          <a:bodyPr/>
          <a:lstStyle/>
          <a:p>
            <a:fld id="{9B1ADD4D-0518-433A-988F-9CFF81BC12A6}" type="slidenum">
              <a:rPr lang="en-US" smtClean="0"/>
              <a:t>19</a:t>
            </a:fld>
            <a:endParaRPr lang="en-US"/>
          </a:p>
        </p:txBody>
      </p:sp>
    </p:spTree>
    <p:extLst>
      <p:ext uri="{BB962C8B-B14F-4D97-AF65-F5344CB8AC3E}">
        <p14:creationId xmlns:p14="http://schemas.microsoft.com/office/powerpoint/2010/main" val="1569786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3"/>
        <p:cNvGrpSpPr/>
        <p:nvPr/>
      </p:nvGrpSpPr>
      <p:grpSpPr>
        <a:xfrm>
          <a:off x="0" y="0"/>
          <a:ext cx="0" cy="0"/>
          <a:chOff x="0" y="0"/>
          <a:chExt cx="0" cy="0"/>
        </a:xfrm>
      </p:grpSpPr>
      <p:sp>
        <p:nvSpPr>
          <p:cNvPr id="1614" name="Shape 1614"/>
          <p:cNvSpPr>
            <a:spLocks noGrp="1" noRot="1" noChangeAspect="1"/>
          </p:cNvSpPr>
          <p:nvPr>
            <p:ph type="sldImg" idx="2"/>
          </p:nvPr>
        </p:nvSpPr>
        <p:spPr>
          <a:xfrm>
            <a:off x="1143000" y="708025"/>
            <a:ext cx="4724400" cy="35448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15" name="Shape 1615"/>
          <p:cNvSpPr txBox="1">
            <a:spLocks noGrp="1"/>
          </p:cNvSpPr>
          <p:nvPr>
            <p:ph type="body" idx="1"/>
          </p:nvPr>
        </p:nvSpPr>
        <p:spPr>
          <a:xfrm>
            <a:off x="701040" y="4489386"/>
            <a:ext cx="5608319" cy="4253102"/>
          </a:xfrm>
          <a:prstGeom prst="rect">
            <a:avLst/>
          </a:prstGeom>
          <a:noFill/>
          <a:ln>
            <a:noFill/>
          </a:ln>
        </p:spPr>
        <p:txBody>
          <a:bodyPr spcFirstLastPara="1" wrap="square" lIns="93175" tIns="46575" rIns="93175" bIns="46575" anchor="t" anchorCtr="0">
            <a:noAutofit/>
          </a:bodyPr>
          <a:lstStyle/>
          <a:p>
            <a:pPr marL="0" marR="0" lvl="0" indent="0" algn="l" rtl="0">
              <a:lnSpc>
                <a:spcPct val="90000"/>
              </a:lnSpc>
              <a:spcBef>
                <a:spcPts val="0"/>
              </a:spcBef>
              <a:spcAft>
                <a:spcPts val="0"/>
              </a:spcAft>
              <a:buClr>
                <a:schemeClr val="dk1"/>
              </a:buClr>
              <a:buFont typeface="Calibri"/>
              <a:buNone/>
            </a:pPr>
            <a:r>
              <a:rPr lang="en-US" sz="1110" b="1" i="0" u="none" strike="noStrike" cap="none" dirty="0">
                <a:solidFill>
                  <a:schemeClr val="dk1"/>
                </a:solidFill>
                <a:latin typeface="Calibri"/>
                <a:ea typeface="Calibri"/>
                <a:cs typeface="Calibri"/>
                <a:sym typeface="Calibri"/>
              </a:rPr>
              <a:t>Big Idea: </a:t>
            </a:r>
            <a:r>
              <a:rPr lang="en-US" sz="1110" b="0" i="0" u="none" strike="noStrike" cap="none" dirty="0">
                <a:solidFill>
                  <a:schemeClr val="dk1"/>
                </a:solidFill>
                <a:latin typeface="Calibri"/>
                <a:ea typeface="Calibri"/>
                <a:cs typeface="Calibri"/>
                <a:sym typeface="Calibri"/>
              </a:rPr>
              <a:t>Does anyone know where this passage comes from? From the Common Core State Standards, page 33.  </a:t>
            </a:r>
            <a:endParaRPr dirty="0"/>
          </a:p>
          <a:p>
            <a:pPr marL="0" marR="0" lvl="0" indent="0" algn="l" rtl="0">
              <a:lnSpc>
                <a:spcPct val="90000"/>
              </a:lnSpc>
              <a:spcBef>
                <a:spcPts val="0"/>
              </a:spcBef>
              <a:spcAft>
                <a:spcPts val="0"/>
              </a:spcAft>
              <a:buClr>
                <a:schemeClr val="dk1"/>
              </a:buClr>
              <a:buFont typeface="Calibri"/>
              <a:buNone/>
            </a:pPr>
            <a:endParaRPr sz="111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Font typeface="Calibri"/>
              <a:buNone/>
            </a:pPr>
            <a:r>
              <a:rPr lang="en-US" sz="1110" b="1" i="0" u="none" strike="noStrike" cap="none" dirty="0">
                <a:solidFill>
                  <a:schemeClr val="dk1"/>
                </a:solidFill>
                <a:latin typeface="Calibri"/>
                <a:ea typeface="Calibri"/>
                <a:cs typeface="Calibri"/>
                <a:sym typeface="Calibri"/>
              </a:rPr>
              <a:t>Details: </a:t>
            </a:r>
            <a:endParaRPr dirty="0"/>
          </a:p>
          <a:p>
            <a:pPr marL="174708" marR="0" lvl="0" indent="-174708" algn="l" rtl="0">
              <a:lnSpc>
                <a:spcPct val="90000"/>
              </a:lnSpc>
              <a:spcBef>
                <a:spcPts val="0"/>
              </a:spcBef>
              <a:spcAft>
                <a:spcPts val="0"/>
              </a:spcAft>
              <a:buClr>
                <a:schemeClr val="dk1"/>
              </a:buClr>
              <a:buSzPts val="1120"/>
              <a:buFont typeface="Arial"/>
              <a:buChar char="•"/>
            </a:pPr>
            <a:r>
              <a:rPr lang="en-US" sz="1110" b="0" i="0" u="none" strike="noStrike" cap="none" dirty="0">
                <a:solidFill>
                  <a:schemeClr val="dk1"/>
                </a:solidFill>
                <a:latin typeface="Calibri"/>
                <a:ea typeface="Calibri"/>
                <a:cs typeface="Calibri"/>
                <a:sym typeface="Calibri"/>
              </a:rPr>
              <a:t>This begins in the earliest grades through reading aloud content-rich grade appropriate texts.</a:t>
            </a:r>
            <a:endParaRPr dirty="0"/>
          </a:p>
          <a:p>
            <a:pPr marL="174708" marR="0" lvl="0" indent="-174708" algn="l" rtl="0">
              <a:lnSpc>
                <a:spcPct val="90000"/>
              </a:lnSpc>
              <a:spcBef>
                <a:spcPts val="0"/>
              </a:spcBef>
              <a:spcAft>
                <a:spcPts val="0"/>
              </a:spcAft>
              <a:buClr>
                <a:schemeClr val="dk1"/>
              </a:buClr>
              <a:buFont typeface="Arial"/>
              <a:buNone/>
            </a:pPr>
            <a:endParaRPr sz="111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Font typeface="Calibri"/>
              <a:buNone/>
            </a:pPr>
            <a:r>
              <a:rPr lang="en-US" sz="1110" b="0" i="0" u="none" strike="noStrike" cap="none" dirty="0">
                <a:solidFill>
                  <a:schemeClr val="dk1"/>
                </a:solidFill>
                <a:latin typeface="Calibri"/>
                <a:ea typeface="Calibri"/>
                <a:cs typeface="Calibri"/>
                <a:sym typeface="Calibri"/>
              </a:rPr>
              <a:t>Building knowledge systematically in English language arts is like giving children various pieces of a puzzle in each grade that, over time, will form one big picture. At a curricular or instructional level, texts—within and across grade levels—need to be selected around topics or themes that systematically develop the knowledge base of students. Within a grade level, there should be an adequate number of titles on a single topic that would allow children to study that topic for a sustained period. The knowledge children have learned about particular topics in early grade levels should then be expanded and developed in subsequent grade levels to ensure an increasingly deeper understanding of these topics. Children in the upper elementary grades will generally be expected to read these texts independently and reflect on them in writing. However, children in the early grades (particularly K–2) should participate in rich, structured conversations with an adult in response to the written texts that are read aloud, orally comparing and contrasting as well as analyzing and synthesizing, in the manner called for by the </a:t>
            </a:r>
            <a:r>
              <a:rPr lang="en-US" sz="1110" b="0" i="1" u="none" strike="noStrike" cap="none" dirty="0">
                <a:solidFill>
                  <a:schemeClr val="dk1"/>
                </a:solidFill>
                <a:latin typeface="Calibri"/>
                <a:ea typeface="Calibri"/>
                <a:cs typeface="Calibri"/>
                <a:sym typeface="Calibri"/>
              </a:rPr>
              <a:t>Standards</a:t>
            </a:r>
            <a:r>
              <a:rPr lang="en-US" sz="1110" b="0" i="0" u="none" strike="noStrike" cap="none" dirty="0">
                <a:solidFill>
                  <a:schemeClr val="dk1"/>
                </a:solidFill>
                <a:latin typeface="Calibri"/>
                <a:ea typeface="Calibri"/>
                <a:cs typeface="Calibri"/>
                <a:sym typeface="Calibri"/>
              </a:rPr>
              <a:t>. Preparation for reading complex informational texts should begin at the very earliest elementary school grades. What follows is one example that uses domain specific nonfiction titles across grade levels to illustrate how curriculum designers and classroom teachers can infuse the English language arts block with rich, age-appropriate content knowledge and vocabulary in history/social studies, science, and the arts. Having students listen to informational read-</a:t>
            </a:r>
            <a:r>
              <a:rPr lang="en-US" sz="1110" b="0" i="0" u="none" strike="noStrike" cap="none" dirty="0" err="1">
                <a:solidFill>
                  <a:schemeClr val="dk1"/>
                </a:solidFill>
                <a:latin typeface="Calibri"/>
                <a:ea typeface="Calibri"/>
                <a:cs typeface="Calibri"/>
                <a:sym typeface="Calibri"/>
              </a:rPr>
              <a:t>alouds</a:t>
            </a:r>
            <a:r>
              <a:rPr lang="en-US" sz="1110" b="0" i="0" u="none" strike="noStrike" cap="none" dirty="0">
                <a:solidFill>
                  <a:schemeClr val="dk1"/>
                </a:solidFill>
                <a:latin typeface="Calibri"/>
                <a:ea typeface="Calibri"/>
                <a:cs typeface="Calibri"/>
                <a:sym typeface="Calibri"/>
              </a:rPr>
              <a:t> in the early grades helps lay the necessary foundation for students’ reading and understanding of increasingly complex texts on their own in subsequent grades.</a:t>
            </a:r>
            <a:endParaRPr dirty="0"/>
          </a:p>
          <a:p>
            <a:pPr marL="0" marR="0" lvl="0" indent="0" algn="l" rtl="0">
              <a:lnSpc>
                <a:spcPct val="90000"/>
              </a:lnSpc>
              <a:spcBef>
                <a:spcPts val="0"/>
              </a:spcBef>
              <a:spcAft>
                <a:spcPts val="0"/>
              </a:spcAft>
              <a:buClr>
                <a:schemeClr val="dk1"/>
              </a:buClr>
              <a:buFont typeface="Calibri"/>
              <a:buNone/>
            </a:pPr>
            <a:endParaRPr sz="1110" b="0" i="0" u="none" strike="noStrike" cap="none" dirty="0">
              <a:solidFill>
                <a:schemeClr val="dk1"/>
              </a:solidFill>
              <a:latin typeface="Calibri"/>
              <a:ea typeface="Calibri"/>
              <a:cs typeface="Calibri"/>
              <a:sym typeface="Calibri"/>
            </a:endParaRPr>
          </a:p>
        </p:txBody>
      </p:sp>
      <p:sp>
        <p:nvSpPr>
          <p:cNvPr id="1616" name="Shape 1616"/>
          <p:cNvSpPr txBox="1">
            <a:spLocks noGrp="1"/>
          </p:cNvSpPr>
          <p:nvPr>
            <p:ph type="sldNum" idx="12"/>
          </p:nvPr>
        </p:nvSpPr>
        <p:spPr>
          <a:xfrm>
            <a:off x="3970938" y="8977134"/>
            <a:ext cx="3037839" cy="472566"/>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01262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1ADD4D-0518-433A-988F-9CFF81BC12A6}" type="slidenum">
              <a:rPr lang="en-US" smtClean="0"/>
              <a:t>22</a:t>
            </a:fld>
            <a:endParaRPr lang="en-US"/>
          </a:p>
        </p:txBody>
      </p:sp>
    </p:spTree>
    <p:extLst>
      <p:ext uri="{BB962C8B-B14F-4D97-AF65-F5344CB8AC3E}">
        <p14:creationId xmlns:p14="http://schemas.microsoft.com/office/powerpoint/2010/main" val="1804026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a:t>No</a:t>
            </a:r>
            <a:r>
              <a:rPr lang="en-US" baseline="0" dirty="0"/>
              <a:t> one disputes that prior knowledge is important to comprehension, but when students struggle with comprehension, we rarely focus on building knowledge as our primary intervention.  Instead we practice comprehension strategies, attempt to build stamina, or simply ask kids to practice.  </a:t>
            </a:r>
          </a:p>
          <a:p>
            <a:endParaRPr lang="en-US" baseline="0" dirty="0"/>
          </a:p>
          <a:p>
            <a:r>
              <a:rPr lang="en-US" baseline="0" dirty="0"/>
              <a:t>When many things seems important, knowing how big the impact of each factor is, helps us to choose an area to focus on.</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7B2418-FF95-46BD-A14A-1581BD1D9F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444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Recht and Leslie sought to answer exactly this question, by comparing the relative impact of reading ability to the impact of knowledge of a topic.  They had students read a passage about baseball and then tested students comprehension of the passage.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“Effect of Prior Knowledge on Good and Poor Readers‘ Memory of Text”  from Journal of Educational Psychology 1988, Vol. SO, No. 1, 16-20</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Had 7</a:t>
            </a:r>
            <a:r>
              <a:rPr lang="en-US" sz="1200" b="0" i="0" u="none" strike="noStrike" kern="1200" baseline="30000" dirty="0">
                <a:solidFill>
                  <a:schemeClr val="tx1"/>
                </a:solidFill>
                <a:latin typeface="+mn-lt"/>
                <a:ea typeface="+mn-ea"/>
                <a:cs typeface="+mn-cs"/>
              </a:rPr>
              <a:t>th</a:t>
            </a:r>
            <a:r>
              <a:rPr lang="en-US" sz="1200" b="0" i="0" u="none" strike="noStrike" kern="1200" baseline="0" dirty="0">
                <a:solidFill>
                  <a:schemeClr val="tx1"/>
                </a:solidFill>
                <a:latin typeface="+mn-lt"/>
                <a:ea typeface="+mn-ea"/>
                <a:cs typeface="+mn-cs"/>
              </a:rPr>
              <a:t> and 8</a:t>
            </a:r>
            <a:r>
              <a:rPr lang="en-US" sz="1200" b="0" i="0" u="none" strike="noStrike" kern="1200" baseline="30000" dirty="0">
                <a:solidFill>
                  <a:schemeClr val="tx1"/>
                </a:solidFill>
                <a:latin typeface="+mn-lt"/>
                <a:ea typeface="+mn-ea"/>
                <a:cs typeface="+mn-cs"/>
              </a:rPr>
              <a:t>th</a:t>
            </a:r>
            <a:r>
              <a:rPr lang="en-US" sz="1200" b="0" i="0" u="none" strike="noStrike" kern="1200" baseline="0" dirty="0">
                <a:solidFill>
                  <a:schemeClr val="tx1"/>
                </a:solidFill>
                <a:latin typeface="+mn-lt"/>
                <a:ea typeface="+mn-ea"/>
                <a:cs typeface="+mn-cs"/>
              </a:rPr>
              <a:t> grade students read a short text about baseball and tested them for comprehension using:</a:t>
            </a:r>
          </a:p>
          <a:p>
            <a:pPr marL="228600" indent="-228600">
              <a:buAutoNum type="arabicParenR"/>
            </a:pPr>
            <a:r>
              <a:rPr lang="en-US" sz="1200" b="0" i="0" u="none" strike="noStrike" kern="1200" baseline="0" dirty="0">
                <a:solidFill>
                  <a:schemeClr val="tx1"/>
                </a:solidFill>
                <a:latin typeface="+mn-lt"/>
                <a:ea typeface="+mn-ea"/>
                <a:cs typeface="+mn-cs"/>
              </a:rPr>
              <a:t>Verbal retelling</a:t>
            </a:r>
          </a:p>
          <a:p>
            <a:pPr marL="228600" indent="-228600">
              <a:buAutoNum type="arabicParenR"/>
            </a:pPr>
            <a:r>
              <a:rPr lang="en-US" sz="1200" b="0" i="0" u="none" strike="noStrike" kern="1200" baseline="0" dirty="0">
                <a:solidFill>
                  <a:schemeClr val="tx1"/>
                </a:solidFill>
                <a:latin typeface="+mn-lt"/>
                <a:ea typeface="+mn-ea"/>
                <a:cs typeface="+mn-cs"/>
              </a:rPr>
              <a:t>Reenactment with figurines</a:t>
            </a:r>
          </a:p>
          <a:p>
            <a:pPr marL="228600" indent="-228600">
              <a:buAutoNum type="arabicParenR"/>
            </a:pPr>
            <a:r>
              <a:rPr lang="en-US" sz="1200" b="0" i="0" u="none" strike="noStrike" kern="1200" baseline="0" dirty="0">
                <a:solidFill>
                  <a:schemeClr val="tx1"/>
                </a:solidFill>
                <a:latin typeface="+mn-lt"/>
                <a:ea typeface="+mn-ea"/>
                <a:cs typeface="+mn-cs"/>
              </a:rPr>
              <a:t>Verbal summary</a:t>
            </a:r>
          </a:p>
          <a:p>
            <a:pPr marL="228600" indent="-228600">
              <a:buAutoNum type="arabicParenR"/>
            </a:pPr>
            <a:r>
              <a:rPr lang="en-US" sz="1200" b="0" i="0" u="none" strike="noStrike" kern="1200" baseline="0" dirty="0">
                <a:solidFill>
                  <a:schemeClr val="tx1"/>
                </a:solidFill>
                <a:latin typeface="+mn-lt"/>
                <a:ea typeface="+mn-ea"/>
                <a:cs typeface="+mn-cs"/>
              </a:rPr>
              <a:t>Rating ideas from the story in terms of importance.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40C97-30D4-4C07-8A71-6C9FFD2991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0568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fontScale="92500" lnSpcReduction="10000"/>
          </a:bodyPr>
          <a:lstStyle/>
          <a:p>
            <a:r>
              <a:rPr lang="en-US" dirty="0"/>
              <a:t>Quick check for understanding/following along.  Ask people who they</a:t>
            </a:r>
            <a:r>
              <a:rPr lang="en-US" baseline="0" dirty="0"/>
              <a:t> think was in each category (i.e. likely “jocks” in the low reading ability, high baseball knowledge group; “nerds” in the high ability low knowledge of baseball group).</a:t>
            </a:r>
          </a:p>
          <a:p>
            <a:endParaRPr lang="en-US" baseline="0" dirty="0"/>
          </a:p>
          <a:p>
            <a:r>
              <a:rPr lang="en-US" baseline="0" dirty="0"/>
              <a:t>The students in these 4 groups read a passage about baseball and then took a test of their comprehension.  Ask participants to predict what % of questions on a reading comprehension test each category of student would get right.  The best is for them to draw a grid on their paper and put an actual % of predicted questions correct in each quadrant.  Tell them that the colors are so they can quickly match the group with the graphs on the next slide.</a:t>
            </a:r>
          </a:p>
          <a:p>
            <a:endParaRPr lang="en-US" baseline="0" dirty="0"/>
          </a:p>
          <a:p>
            <a:r>
              <a:rPr lang="en-US" b="1" baseline="0" dirty="0"/>
              <a:t>Technical Notes:</a:t>
            </a:r>
          </a:p>
          <a:p>
            <a:endParaRPr lang="en-US" baseline="0" dirty="0"/>
          </a:p>
          <a:p>
            <a:r>
              <a:rPr lang="en-US" sz="1200" b="0" i="0" u="none" strike="noStrike" kern="1200" baseline="0" dirty="0">
                <a:solidFill>
                  <a:schemeClr val="tx1"/>
                </a:solidFill>
                <a:latin typeface="+mn-lt"/>
                <a:ea typeface="+mn-ea"/>
                <a:cs typeface="+mn-cs"/>
              </a:rPr>
              <a:t>“The high-ability /high-knowledge cell had 10 boys and 6 girls; the high ability/low-knowledge cell had 3 boys and 13 girls; the low-ability/</a:t>
            </a:r>
          </a:p>
          <a:p>
            <a:r>
              <a:rPr lang="en-US" sz="1200" b="0" i="0" u="none" strike="noStrike" kern="1200" baseline="0" dirty="0">
                <a:solidFill>
                  <a:schemeClr val="tx1"/>
                </a:solidFill>
                <a:latin typeface="+mn-lt"/>
                <a:ea typeface="+mn-ea"/>
                <a:cs typeface="+mn-cs"/>
              </a:rPr>
              <a:t>high-knowledge cell had 12 boys and 4 girls; and the low-ability/low knowledge cell had 7 boys and 9 girls.”</a:t>
            </a:r>
            <a:endParaRPr lang="en-US" dirty="0"/>
          </a:p>
          <a:p>
            <a:endParaRPr lang="en-US" dirty="0"/>
          </a:p>
          <a:p>
            <a:r>
              <a:rPr lang="en-US" dirty="0"/>
              <a:t>High</a:t>
            </a:r>
            <a:r>
              <a:rPr lang="en-US" baseline="0" dirty="0"/>
              <a:t> reading ability was defined as 70</a:t>
            </a:r>
            <a:r>
              <a:rPr lang="en-US" baseline="30000" dirty="0"/>
              <a:t>th</a:t>
            </a:r>
            <a:r>
              <a:rPr lang="en-US" baseline="0" dirty="0"/>
              <a:t> percentile or higher on a standardized test of reading.  Low reading ability was defined as 30</a:t>
            </a:r>
            <a:r>
              <a:rPr lang="en-US" baseline="30000" dirty="0"/>
              <a:t>th</a:t>
            </a:r>
            <a:r>
              <a:rPr lang="en-US" baseline="0" dirty="0"/>
              <a:t> percentile or lower.</a:t>
            </a:r>
          </a:p>
          <a:p>
            <a:endParaRPr lang="en-US" baseline="0" dirty="0"/>
          </a:p>
          <a:p>
            <a:r>
              <a:rPr lang="en-US" baseline="0" dirty="0"/>
              <a:t>High knowledge of baseball was defined as 70</a:t>
            </a:r>
            <a:r>
              <a:rPr lang="en-US" baseline="30000" dirty="0"/>
              <a:t>th</a:t>
            </a:r>
            <a:r>
              <a:rPr lang="en-US" baseline="0" dirty="0"/>
              <a:t> percentile or higher on a test of baseball knowledge. Low baseball ability was defined as 30</a:t>
            </a:r>
            <a:r>
              <a:rPr lang="en-US" baseline="30000" dirty="0"/>
              <a:t>th</a:t>
            </a:r>
            <a:r>
              <a:rPr lang="en-US" baseline="0" dirty="0"/>
              <a:t> percentile or lower.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40C97-30D4-4C07-8A71-6C9FFD2991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7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2960529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After</a:t>
            </a:r>
            <a:r>
              <a:rPr lang="en-US" sz="1200" b="0" i="0" u="none" strike="noStrike" kern="1200" baseline="0" dirty="0">
                <a:solidFill>
                  <a:schemeClr val="tx1"/>
                </a:solidFill>
                <a:effectLst/>
                <a:latin typeface="+mn-lt"/>
                <a:ea typeface="+mn-ea"/>
                <a:cs typeface="+mn-cs"/>
              </a:rPr>
              <a:t> they predict percentages, show them this slide and give them a minute to take it in.  They should notice that the low reading ability students with high knowledge outperformed the high reading ability students with low knowledge. In addition there is little difference between the two high knowledge groups and the two low knowledge groups.</a:t>
            </a:r>
            <a:endParaRPr lang="en-US"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from pg. 18, table 1, Recht &amp; Leslie 1988.</a:t>
            </a:r>
            <a:r>
              <a:rPr lang="en-US" sz="1200" b="0" i="0" u="none" strike="noStrike" kern="1200" baseline="0" dirty="0">
                <a:solidFill>
                  <a:schemeClr val="tx1"/>
                </a:solidFill>
                <a:effectLst/>
                <a:latin typeface="+mn-lt"/>
                <a:ea typeface="+mn-ea"/>
                <a:cs typeface="+mn-cs"/>
              </a:rPr>
              <a:t> (Qualitative Measure) </a:t>
            </a:r>
            <a:r>
              <a:rPr lang="en-US" sz="1200" b="0" i="1" u="none" strike="noStrike" kern="1200" baseline="0" dirty="0">
                <a:solidFill>
                  <a:schemeClr val="tx1"/>
                </a:solidFill>
                <a:effectLst/>
                <a:latin typeface="+mn-lt"/>
                <a:ea typeface="+mn-ea"/>
                <a:cs typeface="+mn-cs"/>
              </a:rPr>
              <a:t>Note: conversion from raw numbers to percentages achieved by dividing score by achieved by total possible score.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effectLst/>
                <a:latin typeface="+mn-lt"/>
                <a:ea typeface="+mn-ea"/>
                <a:cs typeface="+mn-cs"/>
              </a:rPr>
              <a:t>Frequently Asked Questions: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i="0" u="none" strike="noStrike" kern="1200" baseline="0" dirty="0">
                <a:solidFill>
                  <a:schemeClr val="tx1"/>
                </a:solidFill>
                <a:effectLst/>
                <a:latin typeface="+mn-lt"/>
                <a:ea typeface="+mn-ea"/>
                <a:cs typeface="+mn-cs"/>
              </a:rPr>
              <a:t>Is this study generalizable?  Yes! In fact a European study replicated the finding exactly with students of a totally different background on the topic of soccer. Additional research has shown similar results on a wide variety of other topic and subject areas.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b="0" i="0" u="none" strike="noStrike" kern="1200" baseline="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i="0" dirty="0"/>
              <a:t>Is</a:t>
            </a:r>
            <a:r>
              <a:rPr lang="en-US" sz="1200" b="0" i="0" baseline="0" dirty="0"/>
              <a:t> the impact here from knowledge or from interest?  </a:t>
            </a:r>
            <a:r>
              <a:rPr lang="en-US" sz="1200" b="1" i="0" baseline="0" dirty="0"/>
              <a:t>Knowledge</a:t>
            </a:r>
            <a:r>
              <a:rPr lang="en-US" sz="1200" b="0" i="0" baseline="0" dirty="0"/>
              <a:t>.  It’s hard to disentangle these variables, but a separate study using basketball was able to distinguish the two and found that the one that had the major impact was knowledge.</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i="0" baseline="0" dirty="0"/>
              <a:t>If knowledge is so important does this undermine the value of close reading?  No.  Close reading teaches students how to </a:t>
            </a:r>
            <a:r>
              <a:rPr lang="en-US" sz="1200" b="1" i="0" baseline="0" dirty="0"/>
              <a:t>gain knowledge</a:t>
            </a:r>
            <a:r>
              <a:rPr lang="en-US" sz="1200" b="0" i="0" baseline="0" dirty="0"/>
              <a:t> from text by attending to it carefully.  But, as we will soon discuss, high volume reading of informational text is also necessary to build the base of knowledge and vocabulary necessary to succeed with close reading.  This is a BOTH, AND type of question, not an either or.</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b="0" i="0" baseline="0" dirty="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b="0" i="0" dirty="0"/>
          </a:p>
          <a:p>
            <a:endParaRPr lang="en-US" sz="1200" dirty="0"/>
          </a:p>
        </p:txBody>
      </p:sp>
      <p:sp>
        <p:nvSpPr>
          <p:cNvPr id="4" name="Slide Number Placeholder 3"/>
          <p:cNvSpPr>
            <a:spLocks noGrp="1"/>
          </p:cNvSpPr>
          <p:nvPr>
            <p:ph type="sldNum" sz="quarter" idx="10"/>
          </p:nvPr>
        </p:nvSpPr>
        <p:spPr>
          <a:xfrm>
            <a:off x="3884613" y="8829967"/>
            <a:ext cx="2971800" cy="464820"/>
          </a:xfrm>
          <a:prstGeom prst="rect">
            <a:avLst/>
          </a:prstGeom>
        </p:spPr>
        <p:txBody>
          <a:bodyPr/>
          <a:lstStyle/>
          <a:p>
            <a:fld id="{2B62058F-CD89-483D-B87A-45828702BF93}" type="slidenum">
              <a:rPr lang="en-US" smtClean="0"/>
              <a:t>26</a:t>
            </a:fld>
            <a:endParaRPr lang="en-US"/>
          </a:p>
        </p:txBody>
      </p:sp>
    </p:spTree>
    <p:extLst>
      <p:ext uri="{BB962C8B-B14F-4D97-AF65-F5344CB8AC3E}">
        <p14:creationId xmlns:p14="http://schemas.microsoft.com/office/powerpoint/2010/main" val="3753420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a:t>The</a:t>
            </a:r>
            <a:r>
              <a:rPr lang="en-US" baseline="0" dirty="0"/>
              <a:t> second bullet point here has a big implication for student scaffolds.  By helping students build their knowledge, “low readers” can perform at levels similar to “high readers.”  </a:t>
            </a:r>
            <a:endParaRPr lang="en-US" dirty="0"/>
          </a:p>
          <a:p>
            <a:endParaRPr lang="en-US" dirty="0"/>
          </a:p>
          <a:p>
            <a:r>
              <a:rPr lang="en-US" b="1" dirty="0"/>
              <a:t>Reference:</a:t>
            </a:r>
          </a:p>
          <a:p>
            <a:r>
              <a:rPr lang="en-US" dirty="0"/>
              <a:t>“With adequate prior knowledge, those students who are comprehending below the 30th percentile on the SRA [standardize reading assessment] are comparable with those above the 30th percentile in reenactment, verbal recall, and the ability to summarize text.” (pg. 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62058F-CD89-483D-B87A-45828702BF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312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a:t>This research</a:t>
            </a:r>
            <a:r>
              <a:rPr lang="en-US" baseline="0" dirty="0"/>
              <a:t> is in direct opposition to current instructional practice where we identify a reader by an F &amp; P level, and if you are a level J then you read only level J books.  But a level J reader on science passages may be a level T reader on explorers, if they have knowledge of that topic.  By letting them read only level J texts we deny them access to more complex text that they could access and learn from on a topic on which they have knowledge.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62058F-CD89-483D-B87A-45828702BF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559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194" name="Shape 19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4070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1ADD4D-0518-433A-988F-9CFF81BC12A6}" type="slidenum">
              <a:rPr lang="en-US" smtClean="0"/>
              <a:t>30</a:t>
            </a:fld>
            <a:endParaRPr lang="en-US"/>
          </a:p>
        </p:txBody>
      </p:sp>
    </p:spTree>
    <p:extLst>
      <p:ext uri="{BB962C8B-B14F-4D97-AF65-F5344CB8AC3E}">
        <p14:creationId xmlns:p14="http://schemas.microsoft.com/office/powerpoint/2010/main" val="737318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idea:  background is as unique and varied as the children themselves.  It will be uneven no matter what the topic or subject is to ask students to activate their background knowledge. We can’t count on commonality of background knowledge and doing so leaves some students out of</a:t>
            </a:r>
            <a:r>
              <a:rPr lang="en-US" baseline="0" dirty="0"/>
              <a:t> the conversation since they lack content, no matter what the content is.</a:t>
            </a:r>
            <a:endParaRPr lang="en-US" dirty="0"/>
          </a:p>
        </p:txBody>
      </p:sp>
      <p:sp>
        <p:nvSpPr>
          <p:cNvPr id="4" name="Slide Number Placeholder 3"/>
          <p:cNvSpPr>
            <a:spLocks noGrp="1"/>
          </p:cNvSpPr>
          <p:nvPr>
            <p:ph type="sldNum" sz="quarter" idx="5"/>
          </p:nvPr>
        </p:nvSpPr>
        <p:spPr/>
        <p:txBody>
          <a:bodyPr/>
          <a:lstStyle/>
          <a:p>
            <a:fld id="{9B1ADD4D-0518-433A-988F-9CFF81BC12A6}" type="slidenum">
              <a:rPr lang="en-US" smtClean="0"/>
              <a:t>31</a:t>
            </a:fld>
            <a:endParaRPr lang="en-US"/>
          </a:p>
        </p:txBody>
      </p:sp>
    </p:spTree>
    <p:extLst>
      <p:ext uri="{BB962C8B-B14F-4D97-AF65-F5344CB8AC3E}">
        <p14:creationId xmlns:p14="http://schemas.microsoft.com/office/powerpoint/2010/main" val="3468716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ADD4D-0518-433A-988F-9CFF81BC12A6}" type="slidenum">
              <a:rPr lang="en-US" smtClean="0"/>
              <a:t>32</a:t>
            </a:fld>
            <a:endParaRPr lang="en-US"/>
          </a:p>
        </p:txBody>
      </p:sp>
    </p:spTree>
    <p:extLst>
      <p:ext uri="{BB962C8B-B14F-4D97-AF65-F5344CB8AC3E}">
        <p14:creationId xmlns:p14="http://schemas.microsoft.com/office/powerpoint/2010/main" val="1291637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a:t>
            </a:r>
            <a:r>
              <a:rPr lang="en-US" baseline="0" dirty="0"/>
              <a:t> knowledge can be a local choice. </a:t>
            </a:r>
            <a:endParaRPr lang="en-US" dirty="0"/>
          </a:p>
        </p:txBody>
      </p:sp>
      <p:sp>
        <p:nvSpPr>
          <p:cNvPr id="4" name="Slide Number Placeholder 3"/>
          <p:cNvSpPr>
            <a:spLocks noGrp="1"/>
          </p:cNvSpPr>
          <p:nvPr>
            <p:ph type="sldNum" sz="quarter" idx="10"/>
          </p:nvPr>
        </p:nvSpPr>
        <p:spPr/>
        <p:txBody>
          <a:bodyPr/>
          <a:lstStyle/>
          <a:p>
            <a:fld id="{9B1ADD4D-0518-433A-988F-9CFF81BC12A6}" type="slidenum">
              <a:rPr lang="en-US" smtClean="0"/>
              <a:t>33</a:t>
            </a:fld>
            <a:endParaRPr lang="en-US"/>
          </a:p>
        </p:txBody>
      </p:sp>
    </p:spTree>
    <p:extLst>
      <p:ext uri="{BB962C8B-B14F-4D97-AF65-F5344CB8AC3E}">
        <p14:creationId xmlns:p14="http://schemas.microsoft.com/office/powerpoint/2010/main" val="3965237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6"/>
        <p:cNvGrpSpPr/>
        <p:nvPr/>
      </p:nvGrpSpPr>
      <p:grpSpPr>
        <a:xfrm>
          <a:off x="0" y="0"/>
          <a:ext cx="0" cy="0"/>
          <a:chOff x="0" y="0"/>
          <a:chExt cx="0" cy="0"/>
        </a:xfrm>
      </p:grpSpPr>
      <p:sp>
        <p:nvSpPr>
          <p:cNvPr id="1517" name="Shape 151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18" name="Shape 1518"/>
          <p:cNvSpPr txBox="1">
            <a:spLocks noGrp="1"/>
          </p:cNvSpPr>
          <p:nvPr>
            <p:ph type="body" idx="1"/>
          </p:nvPr>
        </p:nvSpPr>
        <p:spPr>
          <a:xfrm>
            <a:off x="685801" y="4415790"/>
            <a:ext cx="5486399" cy="418338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r>
              <a:rPr lang="en-US" sz="1200" b="1" i="0" u="none" strike="noStrike" cap="none" dirty="0">
                <a:solidFill>
                  <a:schemeClr val="dk1"/>
                </a:solidFill>
                <a:latin typeface="Calibri"/>
                <a:ea typeface="Calibri"/>
                <a:cs typeface="Calibri"/>
                <a:sym typeface="Calibri"/>
              </a:rPr>
              <a:t>Big Idea: </a:t>
            </a:r>
            <a:r>
              <a:rPr lang="en-US" sz="1200" b="0" i="0" u="none" strike="noStrike" cap="none" dirty="0">
                <a:solidFill>
                  <a:schemeClr val="dk1"/>
                </a:solidFill>
                <a:latin typeface="Calibri"/>
                <a:ea typeface="Calibri"/>
                <a:cs typeface="Calibri"/>
                <a:sym typeface="Calibri"/>
              </a:rPr>
              <a:t>Shift 1, regular practice with complex text and its academic language, demonstrates the importance of focusing on vocabulary and syntax in the Common Core State Standards. Vocabulary is integral to building knowledge and some of the strategies for growing vocabulary compliment strategies for building knowledge. </a:t>
            </a:r>
            <a:endParaRPr dirty="0"/>
          </a:p>
          <a:p>
            <a:pPr marL="0" marR="0" lvl="0" indent="0" algn="l" rtl="0">
              <a:spcBef>
                <a:spcPts val="0"/>
              </a:spcBef>
              <a:spcAft>
                <a:spcPts val="0"/>
              </a:spcAft>
              <a:buClr>
                <a:schemeClr val="dk1"/>
              </a:buClr>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US" sz="1200" b="1" i="0" u="none" strike="noStrike" cap="none" dirty="0">
                <a:solidFill>
                  <a:schemeClr val="dk1"/>
                </a:solidFill>
                <a:latin typeface="Calibri"/>
                <a:ea typeface="Calibri"/>
                <a:cs typeface="Calibri"/>
                <a:sym typeface="Calibri"/>
              </a:rPr>
              <a:t>Details: </a:t>
            </a:r>
            <a:endParaRPr dirty="0"/>
          </a:p>
          <a:p>
            <a:pPr marL="174707" marR="0" lvl="0" indent="-174707"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Appendix A of the CCSS ELA/Literacy contains a section devoted to acquiring vocabulary (pages 32-35). This section is well worth digging into if you are looking for additional PLC or training resources. </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519" name="Shape 1519"/>
          <p:cNvSpPr txBox="1">
            <a:spLocks noGrp="1"/>
          </p:cNvSpPr>
          <p:nvPr>
            <p:ph type="sldNum" idx="12"/>
          </p:nvPr>
        </p:nvSpPr>
        <p:spPr>
          <a:xfrm>
            <a:off x="3884613" y="8829967"/>
            <a:ext cx="2971799"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7203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2"/>
        <p:cNvGrpSpPr/>
        <p:nvPr/>
      </p:nvGrpSpPr>
      <p:grpSpPr>
        <a:xfrm>
          <a:off x="0" y="0"/>
          <a:ext cx="0" cy="0"/>
          <a:chOff x="0" y="0"/>
          <a:chExt cx="0" cy="0"/>
        </a:xfrm>
      </p:grpSpPr>
      <p:sp>
        <p:nvSpPr>
          <p:cNvPr id="1523" name="Shape 1523"/>
          <p:cNvSpPr>
            <a:spLocks noGrp="1" noRot="1" noChangeAspect="1"/>
          </p:cNvSpPr>
          <p:nvPr>
            <p:ph type="sldImg" idx="2"/>
          </p:nvPr>
        </p:nvSpPr>
        <p:spPr>
          <a:xfrm>
            <a:off x="1143000" y="708025"/>
            <a:ext cx="4724400" cy="35448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24" name="Shape 1524"/>
          <p:cNvSpPr txBox="1">
            <a:spLocks noGrp="1"/>
          </p:cNvSpPr>
          <p:nvPr>
            <p:ph type="body" idx="1"/>
          </p:nvPr>
        </p:nvSpPr>
        <p:spPr>
          <a:xfrm>
            <a:off x="701040" y="4489386"/>
            <a:ext cx="5608319" cy="4253102"/>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Font typeface="Calibri"/>
              <a:buNone/>
            </a:pPr>
            <a:r>
              <a:rPr lang="en-US" sz="1200" b="1" i="0" u="none" strike="noStrike" cap="none" dirty="0">
                <a:solidFill>
                  <a:schemeClr val="dk1"/>
                </a:solidFill>
                <a:latin typeface="Calibri"/>
                <a:ea typeface="Calibri"/>
                <a:cs typeface="Calibri"/>
                <a:sym typeface="Calibri"/>
              </a:rPr>
              <a:t>Big Idea: Academic vocabulary and knowledge are tightly linked </a:t>
            </a:r>
          </a:p>
          <a:p>
            <a:pPr marL="0" marR="0" lvl="0" indent="0" algn="l" rtl="0">
              <a:spcBef>
                <a:spcPts val="0"/>
              </a:spcBef>
              <a:spcAft>
                <a:spcPts val="0"/>
              </a:spcAft>
              <a:buClr>
                <a:schemeClr val="dk1"/>
              </a:buClr>
              <a:buFont typeface="Calibri"/>
              <a:buNone/>
            </a:pPr>
            <a:endParaRPr lang="en-US" sz="1200" b="0" i="1" u="none" strike="noStrike" cap="none" dirty="0">
              <a:solidFill>
                <a:schemeClr val="dk1"/>
              </a:solidFill>
              <a:latin typeface="Calibri"/>
              <a:cs typeface="Calibri"/>
              <a:sym typeface="Calibri"/>
            </a:endParaRPr>
          </a:p>
          <a:p>
            <a:pPr marL="0" marR="0" lvl="0" indent="0" algn="l" rtl="0">
              <a:spcBef>
                <a:spcPts val="0"/>
              </a:spcBef>
              <a:spcAft>
                <a:spcPts val="0"/>
              </a:spcAft>
              <a:buClr>
                <a:schemeClr val="dk1"/>
              </a:buClr>
              <a:buFont typeface="Calibri"/>
              <a:buNone/>
            </a:pPr>
            <a:r>
              <a:rPr lang="en-US" dirty="0"/>
              <a:t>Students who performed well on the vocabulary questions also performed well overall in reading comprehension. </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US" sz="1200" b="0" i="0" u="none" strike="noStrike" cap="none" dirty="0">
                <a:solidFill>
                  <a:schemeClr val="dk1"/>
                </a:solidFill>
                <a:latin typeface="+mn-lt"/>
                <a:ea typeface="Calibri"/>
                <a:cs typeface="Calibri"/>
                <a:sym typeface="Calibri"/>
              </a:rPr>
              <a:t>https://www.nationsreportcard.gov/reading_2013/vocabulary/#comprehension </a:t>
            </a:r>
          </a:p>
          <a:p>
            <a:pPr marL="0" marR="0" lvl="0" indent="0" algn="l" rtl="0">
              <a:spcBef>
                <a:spcPts val="0"/>
              </a:spcBef>
              <a:spcAft>
                <a:spcPts val="0"/>
              </a:spcAft>
              <a:buClr>
                <a:schemeClr val="dk1"/>
              </a:buClr>
              <a:buFont typeface="Calibri"/>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Clr>
                <a:schemeClr val="dk1"/>
              </a:buClr>
              <a:buFont typeface="Calibri"/>
              <a:buNone/>
            </a:pPr>
            <a:r>
              <a:rPr lang="en-US" sz="1200" b="0" i="0" u="none" strike="noStrike" cap="none" dirty="0">
                <a:solidFill>
                  <a:schemeClr val="dk1"/>
                </a:solidFill>
                <a:latin typeface="+mn-lt"/>
                <a:ea typeface="Calibri"/>
                <a:cs typeface="Calibri"/>
                <a:sym typeface="Calibri"/>
              </a:rPr>
              <a:t>(Recall</a:t>
            </a:r>
            <a:r>
              <a:rPr lang="en-US" sz="1200" b="0" i="0" u="none" strike="noStrike" cap="none" baseline="0" dirty="0">
                <a:solidFill>
                  <a:schemeClr val="dk1"/>
                </a:solidFill>
                <a:latin typeface="+mn-lt"/>
                <a:ea typeface="Calibri"/>
                <a:cs typeface="Calibri"/>
                <a:sym typeface="Calibri"/>
              </a:rPr>
              <a:t> the importance of the ACT research in “Reading Between the Lines” how can students stand up to these demands without knowledge of words and the world?!)</a:t>
            </a: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Clr>
                <a:schemeClr val="dk1"/>
              </a:buClr>
              <a:buFont typeface="Calibri"/>
              <a:buNone/>
            </a:pPr>
            <a:r>
              <a:rPr lang="en-US" sz="1200" b="0" i="0" u="none" strike="noStrike" cap="none" dirty="0">
                <a:solidFill>
                  <a:schemeClr val="dk1"/>
                </a:solidFill>
                <a:latin typeface="+mn-lt"/>
                <a:ea typeface="Calibri"/>
                <a:cs typeface="Calibri"/>
                <a:sym typeface="Calibri"/>
              </a:rPr>
              <a:t>Background:  Structure of NAEP </a:t>
            </a:r>
          </a:p>
          <a:p>
            <a:pPr marL="0" marR="0" lvl="0" indent="0" algn="l" rtl="0">
              <a:spcBef>
                <a:spcPts val="0"/>
              </a:spcBef>
              <a:spcAft>
                <a:spcPts val="0"/>
              </a:spcAft>
              <a:buClr>
                <a:schemeClr val="dk1"/>
              </a:buClr>
              <a:buFont typeface="Calibri"/>
              <a:buNone/>
            </a:pPr>
            <a:r>
              <a:rPr lang="en-US" sz="1200" b="1" i="0" u="none" strike="noStrike" cap="none" dirty="0">
                <a:solidFill>
                  <a:schemeClr val="dk1"/>
                </a:solidFill>
                <a:latin typeface="+mn-lt"/>
                <a:ea typeface="Calibri"/>
                <a:cs typeface="Calibri"/>
                <a:sym typeface="Calibri"/>
              </a:rPr>
              <a:t>Comprehension</a:t>
            </a:r>
            <a:r>
              <a:rPr lang="en-US" sz="1200" b="0" i="0" u="none" strike="noStrike" cap="none" dirty="0">
                <a:solidFill>
                  <a:schemeClr val="dk1"/>
                </a:solidFill>
                <a:latin typeface="+mn-lt"/>
                <a:ea typeface="Calibri"/>
                <a:cs typeface="Calibri"/>
                <a:sym typeface="Calibri"/>
              </a:rPr>
              <a:t> Full-length passages containing up to:</a:t>
            </a:r>
          </a:p>
          <a:p>
            <a:pPr marL="0" marR="0" lvl="0" indent="0" algn="l" rtl="0">
              <a:spcBef>
                <a:spcPts val="0"/>
              </a:spcBef>
              <a:spcAft>
                <a:spcPts val="0"/>
              </a:spcAft>
              <a:buClr>
                <a:schemeClr val="dk1"/>
              </a:buClr>
              <a:buFont typeface="Calibri"/>
              <a:buNone/>
            </a:pPr>
            <a:r>
              <a:rPr lang="en-US" sz="1200" b="0" i="0" u="none" strike="noStrike" cap="none" dirty="0">
                <a:solidFill>
                  <a:schemeClr val="dk1"/>
                </a:solidFill>
                <a:latin typeface="+mn-lt"/>
                <a:ea typeface="Calibri"/>
                <a:cs typeface="Calibri"/>
                <a:sym typeface="Calibri"/>
              </a:rPr>
              <a:t> 800 words at grade 4 1,000 words at grade 8 1,200 words at grade 12 Approximately 10 multiple-choice and constructed-response questions, 2 of which were multiple-choice vocabulary questions</a:t>
            </a:r>
          </a:p>
          <a:p>
            <a:pPr marL="0" marR="0" lvl="0" indent="0" algn="l" rtl="0">
              <a:spcBef>
                <a:spcPts val="0"/>
              </a:spcBef>
              <a:spcAft>
                <a:spcPts val="0"/>
              </a:spcAft>
              <a:buClr>
                <a:schemeClr val="dk1"/>
              </a:buClr>
              <a:buFont typeface="Calibri"/>
              <a:buNone/>
            </a:pPr>
            <a:endParaRPr sz="1200" b="0" i="0" u="none" strike="noStrike" cap="none" dirty="0">
              <a:solidFill>
                <a:schemeClr val="dk1"/>
              </a:solidFill>
              <a:latin typeface="Calibri"/>
              <a:ea typeface="Calibri"/>
              <a:cs typeface="Calibri"/>
              <a:sym typeface="Calibri"/>
            </a:endParaRPr>
          </a:p>
        </p:txBody>
      </p:sp>
      <p:sp>
        <p:nvSpPr>
          <p:cNvPr id="1525" name="Shape 1525"/>
          <p:cNvSpPr txBox="1">
            <a:spLocks noGrp="1"/>
          </p:cNvSpPr>
          <p:nvPr>
            <p:ph type="sldNum" idx="12"/>
          </p:nvPr>
        </p:nvSpPr>
        <p:spPr>
          <a:xfrm>
            <a:off x="3970938" y="8977134"/>
            <a:ext cx="3037839" cy="472566"/>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828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1ADD4D-0518-433A-988F-9CFF81BC12A6}" type="slidenum">
              <a:rPr lang="en-US" smtClean="0"/>
              <a:t>5</a:t>
            </a:fld>
            <a:endParaRPr lang="en-US" dirty="0"/>
          </a:p>
        </p:txBody>
      </p:sp>
    </p:spTree>
    <p:extLst>
      <p:ext uri="{BB962C8B-B14F-4D97-AF65-F5344CB8AC3E}">
        <p14:creationId xmlns:p14="http://schemas.microsoft.com/office/powerpoint/2010/main" val="21025669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2"/>
        <p:cNvGrpSpPr/>
        <p:nvPr/>
      </p:nvGrpSpPr>
      <p:grpSpPr>
        <a:xfrm>
          <a:off x="0" y="0"/>
          <a:ext cx="0" cy="0"/>
          <a:chOff x="0" y="0"/>
          <a:chExt cx="0" cy="0"/>
        </a:xfrm>
      </p:grpSpPr>
      <p:sp>
        <p:nvSpPr>
          <p:cNvPr id="1523" name="Shape 1523"/>
          <p:cNvSpPr>
            <a:spLocks noGrp="1" noRot="1" noChangeAspect="1"/>
          </p:cNvSpPr>
          <p:nvPr>
            <p:ph type="sldImg" idx="2"/>
          </p:nvPr>
        </p:nvSpPr>
        <p:spPr>
          <a:xfrm>
            <a:off x="1143000" y="708025"/>
            <a:ext cx="4724400" cy="35448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24" name="Shape 1524"/>
          <p:cNvSpPr txBox="1">
            <a:spLocks noGrp="1"/>
          </p:cNvSpPr>
          <p:nvPr>
            <p:ph type="body" idx="1"/>
          </p:nvPr>
        </p:nvSpPr>
        <p:spPr>
          <a:xfrm>
            <a:off x="701040" y="4489386"/>
            <a:ext cx="5608319" cy="4253102"/>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Font typeface="Calibri"/>
              <a:buNone/>
            </a:pPr>
            <a:r>
              <a:rPr lang="en-US" sz="1200" b="0" i="0" u="none" strike="noStrike" cap="none" dirty="0">
                <a:solidFill>
                  <a:schemeClr val="dk1"/>
                </a:solidFill>
                <a:latin typeface="+mn-lt"/>
                <a:ea typeface="Calibri"/>
                <a:cs typeface="Calibri"/>
                <a:sym typeface="Calibri"/>
              </a:rPr>
              <a:t>https://nces.ed.gov/nationsreportcard/pdf/main2011/2013452.pdf </a:t>
            </a:r>
          </a:p>
          <a:p>
            <a:pPr marL="0" marR="0" lvl="0" indent="0" algn="l" rtl="0">
              <a:spcBef>
                <a:spcPts val="0"/>
              </a:spcBef>
              <a:spcAft>
                <a:spcPts val="0"/>
              </a:spcAft>
              <a:buClr>
                <a:schemeClr val="dk1"/>
              </a:buClr>
              <a:buFont typeface="Calibri"/>
              <a:buNone/>
            </a:pPr>
            <a:endParaRPr lang="en-US" sz="1200" b="0" i="0" u="none" strike="noStrike" cap="non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Tx/>
              <a:buFont typeface="Calibri"/>
              <a:buNone/>
              <a:tabLst/>
              <a:defRPr/>
            </a:pPr>
            <a:r>
              <a:rPr lang="en-US" dirty="0"/>
              <a:t>At all three grades, students who had the highest average vocabulary scores in 2013 were the students performing above the 75th percentile in reading comprehension; and students who had the lowest vocabulary scores were those students performing at or below the 25th percentile in reading comprehension.</a:t>
            </a:r>
          </a:p>
          <a:p>
            <a:pPr marL="0" marR="0" lvl="0" indent="0" algn="l" rtl="0">
              <a:spcBef>
                <a:spcPts val="0"/>
              </a:spcBef>
              <a:spcAft>
                <a:spcPts val="0"/>
              </a:spcAft>
              <a:buClr>
                <a:schemeClr val="dk1"/>
              </a:buClr>
              <a:buFont typeface="Calibri"/>
              <a:buNone/>
            </a:pPr>
            <a:endParaRPr sz="1200" b="0" i="0" u="none" strike="noStrike" cap="none" dirty="0">
              <a:solidFill>
                <a:schemeClr val="dk1"/>
              </a:solidFill>
              <a:latin typeface="Calibri"/>
              <a:ea typeface="Calibri"/>
              <a:cs typeface="Calibri"/>
              <a:sym typeface="Calibri"/>
            </a:endParaRPr>
          </a:p>
        </p:txBody>
      </p:sp>
      <p:sp>
        <p:nvSpPr>
          <p:cNvPr id="1525" name="Shape 1525"/>
          <p:cNvSpPr txBox="1">
            <a:spLocks noGrp="1"/>
          </p:cNvSpPr>
          <p:nvPr>
            <p:ph type="sldNum" idx="12"/>
          </p:nvPr>
        </p:nvSpPr>
        <p:spPr>
          <a:xfrm>
            <a:off x="3970938" y="8977134"/>
            <a:ext cx="3037839" cy="472566"/>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US"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1558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makes sense that vocabulary and comprehension are so tightly linked because knowledge and vocabulary grow together. The more you learn about the world, the larger your vocabulary gets. The more you know about the world and the more words you know, the better comprehension you demonstrate because of that knowledge. </a:t>
            </a:r>
          </a:p>
        </p:txBody>
      </p:sp>
      <p:sp>
        <p:nvSpPr>
          <p:cNvPr id="4" name="Slide Number Placeholder 3"/>
          <p:cNvSpPr>
            <a:spLocks noGrp="1"/>
          </p:cNvSpPr>
          <p:nvPr>
            <p:ph type="sldNum" sz="quarter" idx="10"/>
          </p:nvPr>
        </p:nvSpPr>
        <p:spPr/>
        <p:txBody>
          <a:bodyPr/>
          <a:lstStyle/>
          <a:p>
            <a:fld id="{9B1ADD4D-0518-433A-988F-9CFF81BC12A6}" type="slidenum">
              <a:rPr lang="en-US" smtClean="0"/>
              <a:t>37</a:t>
            </a:fld>
            <a:endParaRPr lang="en-US"/>
          </a:p>
        </p:txBody>
      </p:sp>
    </p:spTree>
    <p:extLst>
      <p:ext uri="{BB962C8B-B14F-4D97-AF65-F5344CB8AC3E}">
        <p14:creationId xmlns:p14="http://schemas.microsoft.com/office/powerpoint/2010/main" val="1657342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there is a clear gap in vocabulary knowledge. Here we can see that gap by income level. </a:t>
            </a:r>
          </a:p>
          <a:p>
            <a:endParaRPr lang="en-US" dirty="0"/>
          </a:p>
          <a:p>
            <a:r>
              <a:rPr lang="en-US" dirty="0"/>
              <a:t>At grade 4, the 32-point score gap in 2013 between fourth-graders who were not eligible for the National School Lunch Program (NSLP) and fourth-graders who were eligible was not significantly different from the gap in 2011, but was larger than the gap in 2009.  </a:t>
            </a:r>
          </a:p>
          <a:p>
            <a:endParaRPr lang="en-US" dirty="0"/>
          </a:p>
          <a:p>
            <a:r>
              <a:rPr lang="en-US" dirty="0"/>
              <a:t>https://www.nationsreportcard.gov/reading_2013/vocabulary/#achievement-gaps </a:t>
            </a:r>
          </a:p>
        </p:txBody>
      </p:sp>
      <p:sp>
        <p:nvSpPr>
          <p:cNvPr id="4" name="Slide Number Placeholder 3"/>
          <p:cNvSpPr>
            <a:spLocks noGrp="1"/>
          </p:cNvSpPr>
          <p:nvPr>
            <p:ph type="sldNum" sz="quarter" idx="10"/>
          </p:nvPr>
        </p:nvSpPr>
        <p:spPr/>
        <p:txBody>
          <a:bodyPr/>
          <a:lstStyle/>
          <a:p>
            <a:fld id="{9B1ADD4D-0518-433A-988F-9CFF81BC12A6}" type="slidenum">
              <a:rPr lang="en-US" smtClean="0"/>
              <a:t>38</a:t>
            </a:fld>
            <a:endParaRPr lang="en-US"/>
          </a:p>
        </p:txBody>
      </p:sp>
    </p:spTree>
    <p:extLst>
      <p:ext uri="{BB962C8B-B14F-4D97-AF65-F5344CB8AC3E}">
        <p14:creationId xmlns:p14="http://schemas.microsoft.com/office/powerpoint/2010/main" val="3346845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Grades K–2, they need to learn 1,000 to 2,000 words per year (</a:t>
            </a:r>
            <a:r>
              <a:rPr lang="en-US" dirty="0" err="1"/>
              <a:t>Biemiller</a:t>
            </a:r>
            <a:r>
              <a:rPr lang="en-US" dirty="0"/>
              <a:t>, 2010; Anderson and Nagy, 1992) to stay on track. </a:t>
            </a:r>
          </a:p>
        </p:txBody>
      </p:sp>
      <p:sp>
        <p:nvSpPr>
          <p:cNvPr id="4" name="Slide Number Placeholder 3"/>
          <p:cNvSpPr>
            <a:spLocks noGrp="1"/>
          </p:cNvSpPr>
          <p:nvPr>
            <p:ph type="sldNum" sz="quarter" idx="5"/>
          </p:nvPr>
        </p:nvSpPr>
        <p:spPr/>
        <p:txBody>
          <a:bodyPr/>
          <a:lstStyle/>
          <a:p>
            <a:fld id="{9B1ADD4D-0518-433A-988F-9CFF81BC12A6}" type="slidenum">
              <a:rPr lang="en-US" smtClean="0"/>
              <a:t>41</a:t>
            </a:fld>
            <a:endParaRPr lang="en-US"/>
          </a:p>
        </p:txBody>
      </p:sp>
    </p:spTree>
    <p:extLst>
      <p:ext uri="{BB962C8B-B14F-4D97-AF65-F5344CB8AC3E}">
        <p14:creationId xmlns:p14="http://schemas.microsoft.com/office/powerpoint/2010/main" val="41734051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Leveled readers and basal leveled texts</a:t>
            </a:r>
          </a:p>
        </p:txBody>
      </p:sp>
      <p:sp>
        <p:nvSpPr>
          <p:cNvPr id="4" name="Slide Number Placeholder 3"/>
          <p:cNvSpPr>
            <a:spLocks noGrp="1"/>
          </p:cNvSpPr>
          <p:nvPr>
            <p:ph type="sldNum" sz="quarter" idx="10"/>
          </p:nvPr>
        </p:nvSpPr>
        <p:spPr/>
        <p:txBody>
          <a:bodyPr/>
          <a:lstStyle/>
          <a:p>
            <a:fld id="{CF335CE2-C497-4BE1-BF6F-72926DA99C7A}" type="slidenum">
              <a:rPr lang="en-US" smtClean="0"/>
              <a:t>43</a:t>
            </a:fld>
            <a:endParaRPr lang="en-US"/>
          </a:p>
        </p:txBody>
      </p:sp>
    </p:spTree>
    <p:extLst>
      <p:ext uri="{BB962C8B-B14F-4D97-AF65-F5344CB8AC3E}">
        <p14:creationId xmlns:p14="http://schemas.microsoft.com/office/powerpoint/2010/main" val="9940734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https://go.info.amplify.com/hubfs/Primer%20II/Primer2_2018_Final.pdf </a:t>
            </a:r>
          </a:p>
        </p:txBody>
      </p:sp>
      <p:sp>
        <p:nvSpPr>
          <p:cNvPr id="4" name="Slide Number Placeholder 3"/>
          <p:cNvSpPr>
            <a:spLocks noGrp="1"/>
          </p:cNvSpPr>
          <p:nvPr>
            <p:ph type="sldNum" sz="quarter" idx="10"/>
          </p:nvPr>
        </p:nvSpPr>
        <p:spPr/>
        <p:txBody>
          <a:bodyPr/>
          <a:lstStyle/>
          <a:p>
            <a:fld id="{9B1ADD4D-0518-433A-988F-9CFF81BC12A6}" type="slidenum">
              <a:rPr lang="en-US" smtClean="0"/>
              <a:t>44</a:t>
            </a:fld>
            <a:endParaRPr lang="en-US"/>
          </a:p>
        </p:txBody>
      </p:sp>
    </p:spTree>
    <p:extLst>
      <p:ext uri="{BB962C8B-B14F-4D97-AF65-F5344CB8AC3E}">
        <p14:creationId xmlns:p14="http://schemas.microsoft.com/office/powerpoint/2010/main" val="40842278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buFont typeface="Arial" panose="020B0604020202020204" pitchFamily="34" charset="0"/>
              <a:buChar char="•"/>
            </a:pPr>
            <a:r>
              <a:rPr lang="en-US" sz="1100" dirty="0">
                <a:latin typeface="Lucida Sans" panose="020B0602030504020204" pitchFamily="34" charset="0"/>
              </a:rPr>
              <a:t> </a:t>
            </a:r>
          </a:p>
          <a:p>
            <a:endParaRPr lang="en-US" dirty="0"/>
          </a:p>
        </p:txBody>
      </p:sp>
    </p:spTree>
    <p:extLst>
      <p:ext uri="{BB962C8B-B14F-4D97-AF65-F5344CB8AC3E}">
        <p14:creationId xmlns:p14="http://schemas.microsoft.com/office/powerpoint/2010/main" val="10125995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buFont typeface="Arial" panose="020B0604020202020204" pitchFamily="34" charset="0"/>
              <a:buChar char="•"/>
            </a:pPr>
            <a:r>
              <a:rPr lang="en-US" sz="1100" dirty="0">
                <a:latin typeface="Lucida Sans" panose="020B0602030504020204" pitchFamily="34" charset="0"/>
              </a:rPr>
              <a:t>First, the CA ELD Standards highlight and amplify those CA CCSS for ELA/Literacy that promote ELs’ abilities to interact in meaningful ways during rich instruction so that they develop both English and content knowledge. </a:t>
            </a:r>
          </a:p>
          <a:p>
            <a:pPr fontAlgn="base"/>
            <a:endParaRPr lang="en-US" sz="1100" dirty="0">
              <a:latin typeface="Lucida Sans" panose="020B0602030504020204" pitchFamily="34" charset="0"/>
            </a:endParaRPr>
          </a:p>
          <a:p>
            <a:pPr fontAlgn="base">
              <a:buFont typeface="Arial" panose="020B0604020202020204" pitchFamily="34" charset="0"/>
              <a:buChar char="•"/>
            </a:pPr>
            <a:r>
              <a:rPr lang="en-US" sz="1100" dirty="0">
                <a:latin typeface="Lucida Sans" panose="020B0602030504020204" pitchFamily="34" charset="0"/>
              </a:rPr>
              <a:t>Second, the CA ELD Standards guide teachers to build ELs’ knowledge about how the English language works in different contexts to achieve specific communicative purposes.</a:t>
            </a:r>
          </a:p>
          <a:p>
            <a:endParaRPr lang="en-US" dirty="0"/>
          </a:p>
        </p:txBody>
      </p:sp>
    </p:spTree>
    <p:extLst>
      <p:ext uri="{BB962C8B-B14F-4D97-AF65-F5344CB8AC3E}">
        <p14:creationId xmlns:p14="http://schemas.microsoft.com/office/powerpoint/2010/main" val="12015201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comes from https://www.cgcs.org/cms/lib/DC00001581/Centricity/Domain/251/2018_09%20Final%203Ls%20Brochure--non-booklet.pdf</a:t>
            </a:r>
          </a:p>
        </p:txBody>
      </p:sp>
      <p:sp>
        <p:nvSpPr>
          <p:cNvPr id="4" name="Slide Number Placeholder 3"/>
          <p:cNvSpPr>
            <a:spLocks noGrp="1"/>
          </p:cNvSpPr>
          <p:nvPr>
            <p:ph type="sldNum" sz="quarter" idx="10"/>
          </p:nvPr>
        </p:nvSpPr>
        <p:spPr/>
        <p:txBody>
          <a:bodyPr/>
          <a:lstStyle/>
          <a:p>
            <a:fld id="{9B1ADD4D-0518-433A-988F-9CFF81BC12A6}" type="slidenum">
              <a:rPr lang="en-US" smtClean="0"/>
              <a:t>51</a:t>
            </a:fld>
            <a:endParaRPr lang="en-US"/>
          </a:p>
        </p:txBody>
      </p:sp>
    </p:spTree>
    <p:extLst>
      <p:ext uri="{BB962C8B-B14F-4D97-AF65-F5344CB8AC3E}">
        <p14:creationId xmlns:p14="http://schemas.microsoft.com/office/powerpoint/2010/main" val="25104626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https://achievethecore.org/page/3165/supporting-english-language-learners-an-annotated-bibliography-curated-by-student-achievement-partners</a:t>
            </a:r>
          </a:p>
          <a:p>
            <a:endParaRPr lang="en-US" dirty="0"/>
          </a:p>
          <a:p>
            <a:r>
              <a:rPr lang="en-US" dirty="0"/>
              <a:t>Key Source: Key Source: Council of the Great City Schools. (2017). Re-envisioning English Language Arts and English</a:t>
            </a:r>
          </a:p>
          <a:p>
            <a:r>
              <a:rPr lang="en-US" dirty="0"/>
              <a:t>language development for English language learners.</a:t>
            </a:r>
          </a:p>
        </p:txBody>
      </p:sp>
      <p:sp>
        <p:nvSpPr>
          <p:cNvPr id="4" name="Slide Number Placeholder 3"/>
          <p:cNvSpPr>
            <a:spLocks noGrp="1"/>
          </p:cNvSpPr>
          <p:nvPr>
            <p:ph type="sldNum" sz="quarter" idx="10"/>
          </p:nvPr>
        </p:nvSpPr>
        <p:spPr/>
        <p:txBody>
          <a:bodyPr/>
          <a:lstStyle/>
          <a:p>
            <a:fld id="{9B1ADD4D-0518-433A-988F-9CFF81BC12A6}" type="slidenum">
              <a:rPr lang="en-US" smtClean="0"/>
              <a:t>53</a:t>
            </a:fld>
            <a:endParaRPr lang="en-US"/>
          </a:p>
        </p:txBody>
      </p:sp>
    </p:spTree>
    <p:extLst>
      <p:ext uri="{BB962C8B-B14F-4D97-AF65-F5344CB8AC3E}">
        <p14:creationId xmlns:p14="http://schemas.microsoft.com/office/powerpoint/2010/main" val="3724723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Idea: </a:t>
            </a:r>
          </a:p>
          <a:p>
            <a:r>
              <a:rPr lang="en-US" dirty="0"/>
              <a:t>This graphic comes from the Instructional Materials Evaluation Tool (IMET). This tool helps distill the key elements of aligned instruction.</a:t>
            </a:r>
          </a:p>
        </p:txBody>
      </p:sp>
    </p:spTree>
    <p:extLst>
      <p:ext uri="{BB962C8B-B14F-4D97-AF65-F5344CB8AC3E}">
        <p14:creationId xmlns:p14="http://schemas.microsoft.com/office/powerpoint/2010/main" val="18294152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Source: August, D., </a:t>
            </a:r>
            <a:r>
              <a:rPr lang="en-US" dirty="0" err="1"/>
              <a:t>Fenner</a:t>
            </a:r>
            <a:r>
              <a:rPr lang="en-US" dirty="0"/>
              <a:t>, D. S., &amp; Snyder, S. (2014). Scaffolding instruction for English language</a:t>
            </a:r>
          </a:p>
          <a:p>
            <a:r>
              <a:rPr lang="en-US" dirty="0"/>
              <a:t>learners: A resource guide for English Language Arts. Washington, DC: American Institutes for Research.</a:t>
            </a:r>
          </a:p>
          <a:p>
            <a:endParaRPr lang="en-US" dirty="0"/>
          </a:p>
          <a:p>
            <a:r>
              <a:rPr lang="en-US" dirty="0"/>
              <a:t>Retrieved from https://www.engageny.org/resource/scaffolding-instruction-english-language-learners-</a:t>
            </a:r>
          </a:p>
          <a:p>
            <a:r>
              <a:rPr lang="en-US" dirty="0"/>
              <a:t>resource-guides-</a:t>
            </a:r>
            <a:r>
              <a:rPr lang="en-US" dirty="0" err="1"/>
              <a:t>english</a:t>
            </a:r>
            <a:r>
              <a:rPr lang="en-US" dirty="0"/>
              <a:t>-language-arts-and</a:t>
            </a:r>
          </a:p>
          <a:p>
            <a:endParaRPr lang="en-US" dirty="0"/>
          </a:p>
          <a:p>
            <a:r>
              <a:rPr lang="en-US" dirty="0"/>
              <a:t>Key Source: Council of the Great City Schools (2017). Re-envisioning English Language Arts and English</a:t>
            </a:r>
          </a:p>
          <a:p>
            <a:r>
              <a:rPr lang="en-US" dirty="0"/>
              <a:t>language development for English language learners. Retrieved from</a:t>
            </a:r>
          </a:p>
          <a:p>
            <a:r>
              <a:rPr lang="en-US" dirty="0"/>
              <a:t>https://www.cgcs.org/cms/lib/DC00001581/Centricity/Domain/4/CGCS_ReinvisEngLang_pub_final.pdf</a:t>
            </a:r>
          </a:p>
        </p:txBody>
      </p:sp>
      <p:sp>
        <p:nvSpPr>
          <p:cNvPr id="4" name="Slide Number Placeholder 3"/>
          <p:cNvSpPr>
            <a:spLocks noGrp="1"/>
          </p:cNvSpPr>
          <p:nvPr>
            <p:ph type="sldNum" sz="quarter" idx="10"/>
          </p:nvPr>
        </p:nvSpPr>
        <p:spPr/>
        <p:txBody>
          <a:bodyPr/>
          <a:lstStyle/>
          <a:p>
            <a:fld id="{9B1ADD4D-0518-433A-988F-9CFF81BC12A6}" type="slidenum">
              <a:rPr lang="en-US" smtClean="0"/>
              <a:t>54</a:t>
            </a:fld>
            <a:endParaRPr lang="en-US"/>
          </a:p>
        </p:txBody>
      </p:sp>
    </p:spTree>
    <p:extLst>
      <p:ext uri="{BB962C8B-B14F-4D97-AF65-F5344CB8AC3E}">
        <p14:creationId xmlns:p14="http://schemas.microsoft.com/office/powerpoint/2010/main" val="1341629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Key Source: August, D., </a:t>
            </a:r>
            <a:r>
              <a:rPr lang="en-US" sz="1200" b="0" i="0" u="none" strike="noStrike" kern="1200" baseline="0" dirty="0" err="1">
                <a:solidFill>
                  <a:schemeClr val="tx1"/>
                </a:solidFill>
                <a:latin typeface="+mn-lt"/>
                <a:ea typeface="+mn-ea"/>
                <a:cs typeface="+mn-cs"/>
              </a:rPr>
              <a:t>Branum</a:t>
            </a:r>
            <a:r>
              <a:rPr lang="en-US" sz="1200" b="0" i="0" u="none" strike="noStrike" kern="1200" baseline="0" dirty="0">
                <a:solidFill>
                  <a:schemeClr val="tx1"/>
                </a:solidFill>
                <a:latin typeface="+mn-lt"/>
                <a:ea typeface="+mn-ea"/>
                <a:cs typeface="+mn-cs"/>
              </a:rPr>
              <a:t>-Martin, L., Cardenas- Hagan, E., &amp; Francis, D. J. (2009). The impact of an instructional intervention on the science and language learning of middle grade English language learners. </a:t>
            </a:r>
            <a:r>
              <a:rPr lang="en-US" sz="1200" b="0" i="1" u="none" strike="noStrike" kern="1200" baseline="0" dirty="0">
                <a:solidFill>
                  <a:schemeClr val="tx1"/>
                </a:solidFill>
                <a:latin typeface="+mn-lt"/>
                <a:ea typeface="+mn-ea"/>
                <a:cs typeface="+mn-cs"/>
              </a:rPr>
              <a:t>Journal of Research on Educational Effectiveness, 2</a:t>
            </a:r>
            <a:r>
              <a:rPr lang="en-US" sz="1200" b="0" i="0" u="none" strike="noStrike" kern="1200" baseline="0" dirty="0">
                <a:solidFill>
                  <a:schemeClr val="tx1"/>
                </a:solidFill>
                <a:latin typeface="+mn-lt"/>
                <a:ea typeface="+mn-ea"/>
                <a:cs typeface="+mn-cs"/>
              </a:rPr>
              <a:t>(4), 345-376. doi:10.1080/19345740903217623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Key Source: Baker, S., </a:t>
            </a:r>
            <a:r>
              <a:rPr lang="en-US" sz="1200" b="0" i="0" u="none" strike="noStrike" kern="1200" baseline="0" dirty="0" err="1">
                <a:solidFill>
                  <a:schemeClr val="tx1"/>
                </a:solidFill>
                <a:latin typeface="+mn-lt"/>
                <a:ea typeface="+mn-ea"/>
                <a:cs typeface="+mn-cs"/>
              </a:rPr>
              <a:t>Lesaux</a:t>
            </a:r>
            <a:r>
              <a:rPr lang="en-US" sz="1200" b="0" i="0" u="none" strike="noStrike" kern="1200" baseline="0" dirty="0">
                <a:solidFill>
                  <a:schemeClr val="tx1"/>
                </a:solidFill>
                <a:latin typeface="+mn-lt"/>
                <a:ea typeface="+mn-ea"/>
                <a:cs typeface="+mn-cs"/>
              </a:rPr>
              <a:t>, N., </a:t>
            </a:r>
            <a:r>
              <a:rPr lang="en-US" sz="1200" b="0" i="0" u="none" strike="noStrike" kern="1200" baseline="0" dirty="0" err="1">
                <a:solidFill>
                  <a:schemeClr val="tx1"/>
                </a:solidFill>
                <a:latin typeface="+mn-lt"/>
                <a:ea typeface="+mn-ea"/>
                <a:cs typeface="+mn-cs"/>
              </a:rPr>
              <a:t>Jayanthi</a:t>
            </a:r>
            <a:r>
              <a:rPr lang="en-US" sz="1200" b="0" i="0" u="none" strike="noStrike" kern="1200" baseline="0" dirty="0">
                <a:solidFill>
                  <a:schemeClr val="tx1"/>
                </a:solidFill>
                <a:latin typeface="+mn-lt"/>
                <a:ea typeface="+mn-ea"/>
                <a:cs typeface="+mn-cs"/>
              </a:rPr>
              <a:t>, M., </a:t>
            </a:r>
            <a:r>
              <a:rPr lang="en-US" sz="1200" b="0" i="0" u="none" strike="noStrike" kern="1200" baseline="0" dirty="0" err="1">
                <a:solidFill>
                  <a:schemeClr val="tx1"/>
                </a:solidFill>
                <a:latin typeface="+mn-lt"/>
                <a:ea typeface="+mn-ea"/>
                <a:cs typeface="+mn-cs"/>
              </a:rPr>
              <a:t>Dimino</a:t>
            </a:r>
            <a:r>
              <a:rPr lang="en-US" sz="1200" b="0" i="0" u="none" strike="noStrike" kern="1200" baseline="0" dirty="0">
                <a:solidFill>
                  <a:schemeClr val="tx1"/>
                </a:solidFill>
                <a:latin typeface="+mn-lt"/>
                <a:ea typeface="+mn-ea"/>
                <a:cs typeface="+mn-cs"/>
              </a:rPr>
              <a:t>, J., Proctor, C. P., Morris, J., </a:t>
            </a:r>
            <a:r>
              <a:rPr lang="en-US" sz="1200" b="0" i="0" u="none" strike="noStrike" kern="1200" baseline="0" dirty="0" err="1">
                <a:solidFill>
                  <a:schemeClr val="tx1"/>
                </a:solidFill>
                <a:latin typeface="+mn-lt"/>
                <a:ea typeface="+mn-ea"/>
                <a:cs typeface="+mn-cs"/>
              </a:rPr>
              <a:t>Gersten</a:t>
            </a:r>
            <a:r>
              <a:rPr lang="en-US" sz="1200" b="0" i="0" u="none" strike="noStrike" kern="1200" baseline="0" dirty="0">
                <a:solidFill>
                  <a:schemeClr val="tx1"/>
                </a:solidFill>
                <a:latin typeface="+mn-lt"/>
                <a:ea typeface="+mn-ea"/>
                <a:cs typeface="+mn-cs"/>
              </a:rPr>
              <a:t>, R., </a:t>
            </a:r>
            <a:r>
              <a:rPr lang="en-US" sz="1200" b="0" i="0" u="none" strike="noStrike" kern="1200" baseline="0" dirty="0" err="1">
                <a:solidFill>
                  <a:schemeClr val="tx1"/>
                </a:solidFill>
                <a:latin typeface="+mn-lt"/>
                <a:ea typeface="+mn-ea"/>
                <a:cs typeface="+mn-cs"/>
              </a:rPr>
              <a:t>Haymond</a:t>
            </a:r>
            <a:r>
              <a:rPr lang="en-US" sz="1200" b="0" i="0" u="none" strike="noStrike" kern="1200" baseline="0" dirty="0">
                <a:solidFill>
                  <a:schemeClr val="tx1"/>
                </a:solidFill>
                <a:latin typeface="+mn-lt"/>
                <a:ea typeface="+mn-ea"/>
                <a:cs typeface="+mn-cs"/>
              </a:rPr>
              <a:t>, K., </a:t>
            </a:r>
            <a:r>
              <a:rPr lang="en-US" sz="1200" b="0" i="0" u="none" strike="noStrike" kern="1200" baseline="0" dirty="0" err="1">
                <a:solidFill>
                  <a:schemeClr val="tx1"/>
                </a:solidFill>
                <a:latin typeface="+mn-lt"/>
                <a:ea typeface="+mn-ea"/>
                <a:cs typeface="+mn-cs"/>
              </a:rPr>
              <a:t>Kieffer</a:t>
            </a:r>
            <a:r>
              <a:rPr lang="en-US" sz="1200" b="0" i="0" u="none" strike="noStrike" kern="1200" baseline="0" dirty="0">
                <a:solidFill>
                  <a:schemeClr val="tx1"/>
                </a:solidFill>
                <a:latin typeface="+mn-lt"/>
                <a:ea typeface="+mn-ea"/>
                <a:cs typeface="+mn-cs"/>
              </a:rPr>
              <a:t>, M. J., </a:t>
            </a:r>
            <a:r>
              <a:rPr lang="en-US" sz="1200" b="0" i="0" u="none" strike="noStrike" kern="1200" baseline="0" dirty="0" err="1">
                <a:solidFill>
                  <a:schemeClr val="tx1"/>
                </a:solidFill>
                <a:latin typeface="+mn-lt"/>
                <a:ea typeface="+mn-ea"/>
                <a:cs typeface="+mn-cs"/>
              </a:rPr>
              <a:t>Linan</a:t>
            </a:r>
            <a:r>
              <a:rPr lang="en-US" sz="1200" b="0" i="0" u="none" strike="noStrike" kern="1200" baseline="0" dirty="0">
                <a:solidFill>
                  <a:schemeClr val="tx1"/>
                </a:solidFill>
                <a:latin typeface="+mn-lt"/>
                <a:ea typeface="+mn-ea"/>
                <a:cs typeface="+mn-cs"/>
              </a:rPr>
              <a:t>-Thompson, S., &amp; Newman-</a:t>
            </a:r>
            <a:r>
              <a:rPr lang="en-US" sz="1200" b="0" i="0" u="none" strike="noStrike" kern="1200" baseline="0" dirty="0" err="1">
                <a:solidFill>
                  <a:schemeClr val="tx1"/>
                </a:solidFill>
                <a:latin typeface="+mn-lt"/>
                <a:ea typeface="+mn-ea"/>
                <a:cs typeface="+mn-cs"/>
              </a:rPr>
              <a:t>Gonchar</a:t>
            </a:r>
            <a:r>
              <a:rPr lang="en-US" sz="1200" b="0" i="0" u="none" strike="noStrike" kern="1200" baseline="0" dirty="0">
                <a:solidFill>
                  <a:schemeClr val="tx1"/>
                </a:solidFill>
                <a:latin typeface="+mn-lt"/>
                <a:ea typeface="+mn-ea"/>
                <a:cs typeface="+mn-cs"/>
              </a:rPr>
              <a:t>, R. (2014). </a:t>
            </a:r>
            <a:r>
              <a:rPr lang="en-US" sz="1200" b="0" i="1" u="none" strike="noStrike" kern="1200" baseline="0" dirty="0">
                <a:solidFill>
                  <a:schemeClr val="tx1"/>
                </a:solidFill>
                <a:latin typeface="+mn-lt"/>
                <a:ea typeface="+mn-ea"/>
                <a:cs typeface="+mn-cs"/>
              </a:rPr>
              <a:t>Teaching academic content and literacy to English learners in elementary and middle school </a:t>
            </a:r>
            <a:r>
              <a:rPr lang="en-US" sz="1200" b="0" i="0" u="none" strike="noStrike" kern="1200" baseline="0" dirty="0">
                <a:solidFill>
                  <a:schemeClr val="tx1"/>
                </a:solidFill>
                <a:latin typeface="+mn-lt"/>
                <a:ea typeface="+mn-ea"/>
                <a:cs typeface="+mn-cs"/>
              </a:rPr>
              <a:t>(NCEE 2014-4012). Washington, DC: National Center for Education Evaluation and Regional Assistance (NCEE), Institute of Education Sciences, U.S. Department of Education. Retrieved from the NCEE website: http://ies.ed.gov/ncee/wwc/publications_reviews.aspx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b="0" dirty="0"/>
              <a:t>https://www.engageny.org/resource/grades-3-5-ela-curriculum-appendix-2-graphic-organizers </a:t>
            </a:r>
          </a:p>
          <a:p>
            <a:r>
              <a:rPr lang="en-US" b="0" dirty="0"/>
              <a:t>http://mc-14193-39844713.us-east-1.elb.amazonaws.com/resource/grade-2-listening-learning-domain-2-anthology-early-asian-civilizations </a:t>
            </a:r>
          </a:p>
        </p:txBody>
      </p:sp>
      <p:sp>
        <p:nvSpPr>
          <p:cNvPr id="4" name="Slide Number Placeholder 3"/>
          <p:cNvSpPr>
            <a:spLocks noGrp="1"/>
          </p:cNvSpPr>
          <p:nvPr>
            <p:ph type="sldNum" sz="quarter" idx="10"/>
          </p:nvPr>
        </p:nvSpPr>
        <p:spPr/>
        <p:txBody>
          <a:bodyPr/>
          <a:lstStyle/>
          <a:p>
            <a:fld id="{9B1ADD4D-0518-433A-988F-9CFF81BC12A6}" type="slidenum">
              <a:rPr lang="en-US" smtClean="0"/>
              <a:t>55</a:t>
            </a:fld>
            <a:endParaRPr lang="en-US"/>
          </a:p>
        </p:txBody>
      </p:sp>
    </p:spTree>
    <p:extLst>
      <p:ext uri="{BB962C8B-B14F-4D97-AF65-F5344CB8AC3E}">
        <p14:creationId xmlns:p14="http://schemas.microsoft.com/office/powerpoint/2010/main" val="42654578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1ADD4D-0518-433A-988F-9CFF81BC12A6}" type="slidenum">
              <a:rPr lang="en-US" smtClean="0"/>
              <a:t>56</a:t>
            </a:fld>
            <a:endParaRPr lang="en-US"/>
          </a:p>
        </p:txBody>
      </p:sp>
    </p:spTree>
    <p:extLst>
      <p:ext uri="{BB962C8B-B14F-4D97-AF65-F5344CB8AC3E}">
        <p14:creationId xmlns:p14="http://schemas.microsoft.com/office/powerpoint/2010/main" val="19556496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r>
              <a:rPr lang="en-US" dirty="0"/>
              <a:t>Focus your lesson around building knowledge of the text and knowledge of the world. </a:t>
            </a:r>
          </a:p>
          <a:p>
            <a:endParaRPr lang="en-US" dirty="0"/>
          </a:p>
          <a:p>
            <a:r>
              <a:rPr lang="en-US" dirty="0"/>
              <a:t>Notes: </a:t>
            </a:r>
          </a:p>
          <a:p>
            <a:r>
              <a:rPr lang="en-US" dirty="0"/>
              <a:t>We sometimes set our lessons up to be focused around strategies or skills, instead of content. Look at the content a student is walking away with during the science lesson. During the reading lesson, students are focused on seeing the author’s perspective, instead of digging into the knowledge of the text. </a:t>
            </a:r>
          </a:p>
        </p:txBody>
      </p:sp>
      <p:sp>
        <p:nvSpPr>
          <p:cNvPr id="4" name="Slide Number Placeholder 3"/>
          <p:cNvSpPr>
            <a:spLocks noGrp="1"/>
          </p:cNvSpPr>
          <p:nvPr>
            <p:ph type="sldNum" sz="quarter" idx="10"/>
          </p:nvPr>
        </p:nvSpPr>
        <p:spPr/>
        <p:txBody>
          <a:bodyPr/>
          <a:lstStyle/>
          <a:p>
            <a:fld id="{9B1ADD4D-0518-433A-988F-9CFF81BC12A6}" type="slidenum">
              <a:rPr lang="en-US" smtClean="0"/>
              <a:t>58</a:t>
            </a:fld>
            <a:endParaRPr lang="en-US"/>
          </a:p>
        </p:txBody>
      </p:sp>
    </p:spTree>
    <p:extLst>
      <p:ext uri="{BB962C8B-B14F-4D97-AF65-F5344CB8AC3E}">
        <p14:creationId xmlns:p14="http://schemas.microsoft.com/office/powerpoint/2010/main" val="26144299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9286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Strands of early literacy development. Reprinted from Connecting early language and literacy to later reading (dis)abilities: Evidence, theory, and practice, by H. S. Scarborough, in S. B. Newman &amp; D. K. Dickinson (Eds.), 2002, </a:t>
            </a:r>
            <a:r>
              <a:rPr lang="en-US" sz="1200" b="0" i="1" kern="1200" dirty="0">
                <a:solidFill>
                  <a:schemeClr val="tx1"/>
                </a:solidFill>
                <a:effectLst/>
                <a:latin typeface="+mn-lt"/>
                <a:ea typeface="+mn-ea"/>
                <a:cs typeface="+mn-cs"/>
              </a:rPr>
              <a:t>Handbook of early literacy research</a:t>
            </a:r>
            <a:r>
              <a:rPr lang="en-US" sz="1200" b="0" i="0" kern="1200" dirty="0">
                <a:solidFill>
                  <a:schemeClr val="tx1"/>
                </a:solidFill>
                <a:effectLst/>
                <a:latin typeface="+mn-lt"/>
                <a:ea typeface="+mn-ea"/>
                <a:cs typeface="+mn-cs"/>
              </a:rPr>
              <a:t>, p. 98, Copyright 2002, New York, NY: Guilford Press. Reprinted with permission.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Note from David: Should point out that there is  nothing here about strategies, and that these are not</a:t>
            </a:r>
            <a:r>
              <a:rPr lang="en-US" sz="1200" b="0" i="0" kern="1200" baseline="0" dirty="0">
                <a:solidFill>
                  <a:schemeClr val="tx1"/>
                </a:solidFill>
                <a:effectLst/>
                <a:latin typeface="+mn-lt"/>
                <a:ea typeface="+mn-ea"/>
                <a:cs typeface="+mn-cs"/>
              </a:rPr>
              <a:t> all equal. </a:t>
            </a:r>
            <a:endParaRPr lang="en-US" dirty="0"/>
          </a:p>
        </p:txBody>
      </p:sp>
      <p:sp>
        <p:nvSpPr>
          <p:cNvPr id="4" name="Slide Number Placeholder 3"/>
          <p:cNvSpPr>
            <a:spLocks noGrp="1"/>
          </p:cNvSpPr>
          <p:nvPr>
            <p:ph type="sldNum" sz="quarter" idx="10"/>
          </p:nvPr>
        </p:nvSpPr>
        <p:spPr/>
        <p:txBody>
          <a:bodyPr/>
          <a:lstStyle/>
          <a:p>
            <a:fld id="{9B1ADD4D-0518-433A-988F-9CFF81BC12A6}" type="slidenum">
              <a:rPr lang="en-US" smtClean="0"/>
              <a:t>8</a:t>
            </a:fld>
            <a:endParaRPr lang="en-US"/>
          </a:p>
        </p:txBody>
      </p:sp>
    </p:spTree>
    <p:extLst>
      <p:ext uri="{BB962C8B-B14F-4D97-AF65-F5344CB8AC3E}">
        <p14:creationId xmlns:p14="http://schemas.microsoft.com/office/powerpoint/2010/main" val="3886989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What types of literature were included 2002 basal readers? What percentage were informational texts? </a:t>
            </a:r>
          </a:p>
          <a:p>
            <a:endParaRPr lang="en-US" dirty="0"/>
          </a:p>
          <a:p>
            <a:r>
              <a:rPr lang="en-US" dirty="0"/>
              <a:t>“Studies since the mid-1980s have consistently shown that basal readers include very little informational text. For example, Flood and Lapp (1986) looked at the first- through sixth-grade content of eight </a:t>
            </a:r>
            <a:r>
              <a:rPr lang="en-US" dirty="0" err="1"/>
              <a:t>basals</a:t>
            </a:r>
            <a:r>
              <a:rPr lang="en-US" dirty="0"/>
              <a:t> finding that narrative selections accounted for more than 66 percent of the pages. Smith (1991), who looked at the content of three </a:t>
            </a:r>
            <a:r>
              <a:rPr lang="en-US" dirty="0" err="1"/>
              <a:t>basals</a:t>
            </a:r>
            <a:r>
              <a:rPr lang="en-US" dirty="0"/>
              <a:t> for grades one, three, and five, found that 15 to 20 percent was nonfiction content. More recently, Moss and Newton (2002) examined how many selections from informational trade books were included in six popular basal readers published from 1995 to 1997.” </a:t>
            </a:r>
          </a:p>
          <a:p>
            <a:endParaRPr lang="en-US" dirty="0"/>
          </a:p>
          <a:p>
            <a:r>
              <a:rPr lang="en-US" dirty="0"/>
              <a:t>Susan B. Neuman </a:t>
            </a:r>
          </a:p>
          <a:p>
            <a:r>
              <a:rPr lang="en-US" dirty="0"/>
              <a:t>http://www.aft.org/sites/default/files/periodicals/Neuman.pdf </a:t>
            </a:r>
          </a:p>
        </p:txBody>
      </p:sp>
      <p:sp>
        <p:nvSpPr>
          <p:cNvPr id="4" name="Slide Number Placeholder 3"/>
          <p:cNvSpPr>
            <a:spLocks noGrp="1"/>
          </p:cNvSpPr>
          <p:nvPr>
            <p:ph type="sldNum" sz="quarter" idx="10"/>
          </p:nvPr>
        </p:nvSpPr>
        <p:spPr/>
        <p:txBody>
          <a:bodyPr/>
          <a:lstStyle/>
          <a:p>
            <a:fld id="{9B1ADD4D-0518-433A-988F-9CFF81BC12A6}" type="slidenum">
              <a:rPr lang="en-US" smtClean="0"/>
              <a:t>10</a:t>
            </a:fld>
            <a:endParaRPr lang="en-US"/>
          </a:p>
        </p:txBody>
      </p:sp>
    </p:spTree>
    <p:extLst>
      <p:ext uri="{BB962C8B-B14F-4D97-AF65-F5344CB8AC3E}">
        <p14:creationId xmlns:p14="http://schemas.microsoft.com/office/powerpoint/2010/main" val="1690516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 doesn’t mean that we abandon the great literature on the left, but that we create balance! </a:t>
            </a:r>
          </a:p>
        </p:txBody>
      </p:sp>
      <p:sp>
        <p:nvSpPr>
          <p:cNvPr id="4" name="Slide Number Placeholder 3"/>
          <p:cNvSpPr>
            <a:spLocks noGrp="1"/>
          </p:cNvSpPr>
          <p:nvPr>
            <p:ph type="sldNum" sz="quarter" idx="10"/>
          </p:nvPr>
        </p:nvSpPr>
        <p:spPr/>
        <p:txBody>
          <a:bodyPr/>
          <a:lstStyle/>
          <a:p>
            <a:fld id="{9B1ADD4D-0518-433A-988F-9CFF81BC12A6}" type="slidenum">
              <a:rPr lang="en-US" smtClean="0"/>
              <a:t>11</a:t>
            </a:fld>
            <a:endParaRPr lang="en-US"/>
          </a:p>
        </p:txBody>
      </p:sp>
    </p:spTree>
    <p:extLst>
      <p:ext uri="{BB962C8B-B14F-4D97-AF65-F5344CB8AC3E}">
        <p14:creationId xmlns:p14="http://schemas.microsoft.com/office/powerpoint/2010/main" val="3647178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1ADD4D-0518-433A-988F-9CFF81BC12A6}" type="slidenum">
              <a:rPr lang="en-US" smtClean="0"/>
              <a:t>12</a:t>
            </a:fld>
            <a:endParaRPr lang="en-US"/>
          </a:p>
        </p:txBody>
      </p:sp>
    </p:spTree>
    <p:extLst>
      <p:ext uri="{BB962C8B-B14F-4D97-AF65-F5344CB8AC3E}">
        <p14:creationId xmlns:p14="http://schemas.microsoft.com/office/powerpoint/2010/main" val="240748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Magic Tree House: </a:t>
            </a:r>
            <a:r>
              <a:rPr lang="en-US" sz="1200" b="0" i="0" kern="1200" dirty="0">
                <a:solidFill>
                  <a:schemeClr val="tx1"/>
                </a:solidFill>
                <a:effectLst/>
                <a:latin typeface="+mn-lt"/>
                <a:ea typeface="+mn-ea"/>
                <a:cs typeface="+mn-cs"/>
              </a:rPr>
              <a:t>Jack and Annie are headed to a land of fierce samurai and great beauty, the capital city of Edo (now the city of Tokyo), in ancient Japan in the 1600s. They bring only a research book to guide them and a magic wand with three special rules.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Pink and Say Patricia </a:t>
            </a:r>
            <a:r>
              <a:rPr lang="en-US" sz="1200" b="0" i="0" kern="1200" dirty="0" err="1">
                <a:solidFill>
                  <a:schemeClr val="tx1"/>
                </a:solidFill>
                <a:effectLst/>
                <a:latin typeface="+mn-lt"/>
                <a:ea typeface="+mn-ea"/>
                <a:cs typeface="+mn-cs"/>
              </a:rPr>
              <a:t>Polacco</a:t>
            </a:r>
            <a:r>
              <a:rPr lang="en-US" sz="1200" b="0" i="0" kern="1200" dirty="0">
                <a:solidFill>
                  <a:schemeClr val="tx1"/>
                </a:solidFill>
                <a:effectLst/>
                <a:latin typeface="+mn-lt"/>
                <a:ea typeface="+mn-ea"/>
                <a:cs typeface="+mn-cs"/>
              </a:rPr>
              <a:t>: The story is about two boy soldiers who meet each other in the battlefield during the American Civil War. </a:t>
            </a:r>
          </a:p>
          <a:p>
            <a:endParaRPr lang="en-US" dirty="0"/>
          </a:p>
          <a:p>
            <a:r>
              <a:rPr lang="en-US" dirty="0"/>
              <a:t>Lightening Thief: </a:t>
            </a:r>
            <a:r>
              <a:rPr lang="en-US" sz="1200" b="0" i="0" kern="1200" dirty="0">
                <a:solidFill>
                  <a:schemeClr val="tx1"/>
                </a:solidFill>
                <a:effectLst/>
                <a:latin typeface="+mn-lt"/>
                <a:ea typeface="+mn-ea"/>
                <a:cs typeface="+mn-cs"/>
              </a:rPr>
              <a:t>The Lightning Thief is an American fantasy-adventure novel based on Greek mythology.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Day with </a:t>
            </a:r>
            <a:r>
              <a:rPr lang="en-US" sz="1200" b="0" i="0" kern="1200" dirty="0" err="1">
                <a:solidFill>
                  <a:schemeClr val="tx1"/>
                </a:solidFill>
                <a:effectLst/>
                <a:latin typeface="+mn-lt"/>
                <a:ea typeface="+mn-ea"/>
                <a:cs typeface="+mn-cs"/>
              </a:rPr>
              <a:t>Yayah</a:t>
            </a:r>
            <a:r>
              <a:rPr lang="en-US" sz="1200" b="0" i="0" kern="1200" dirty="0">
                <a:solidFill>
                  <a:schemeClr val="tx1"/>
                </a:solidFill>
                <a:effectLst/>
                <a:latin typeface="+mn-lt"/>
                <a:ea typeface="+mn-ea"/>
                <a:cs typeface="+mn-cs"/>
              </a:rPr>
              <a:t>: Set in the Nicola Valley, British Columbia, in Canada's westernmost province, a First Nations family goes on an outing to forage for herbs and mushrooms. A grandmother passes down her knowledge of plant life and the natural world to her young grandchildren.</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B1ADD4D-0518-433A-988F-9CFF81BC12A6}" type="slidenum">
              <a:rPr lang="en-US" smtClean="0"/>
              <a:t>13</a:t>
            </a:fld>
            <a:endParaRPr lang="en-US"/>
          </a:p>
        </p:txBody>
      </p:sp>
    </p:spTree>
    <p:extLst>
      <p:ext uri="{BB962C8B-B14F-4D97-AF65-F5344CB8AC3E}">
        <p14:creationId xmlns:p14="http://schemas.microsoft.com/office/powerpoint/2010/main" val="268601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SAP">
    <p:spTree>
      <p:nvGrpSpPr>
        <p:cNvPr id="1" name=""/>
        <p:cNvGrpSpPr/>
        <p:nvPr/>
      </p:nvGrpSpPr>
      <p:grpSpPr>
        <a:xfrm>
          <a:off x="0" y="0"/>
          <a:ext cx="0" cy="0"/>
          <a:chOff x="0" y="0"/>
          <a:chExt cx="0" cy="0"/>
        </a:xfrm>
      </p:grpSpPr>
      <p:sp>
        <p:nvSpPr>
          <p:cNvPr id="10" name="Title 1"/>
          <p:cNvSpPr>
            <a:spLocks noGrp="1"/>
          </p:cNvSpPr>
          <p:nvPr>
            <p:ph type="ctrTitle"/>
          </p:nvPr>
        </p:nvSpPr>
        <p:spPr>
          <a:xfrm>
            <a:off x="219320" y="2362434"/>
            <a:ext cx="8785850" cy="1470025"/>
          </a:xfrm>
        </p:spPr>
        <p:txBody>
          <a:bodyPr>
            <a:normAutofit/>
          </a:bodyPr>
          <a:lstStyle>
            <a:lvl1pPr>
              <a:defRPr sz="3200">
                <a:solidFill>
                  <a:schemeClr val="tx1"/>
                </a:solidFill>
              </a:defRPr>
            </a:lvl1pPr>
          </a:lstStyle>
          <a:p>
            <a:r>
              <a:rPr lang="en-US" dirty="0"/>
              <a:t>Click to edit Master title style</a:t>
            </a:r>
          </a:p>
        </p:txBody>
      </p:sp>
      <p:sp>
        <p:nvSpPr>
          <p:cNvPr id="11" name="Subtitle 2"/>
          <p:cNvSpPr>
            <a:spLocks noGrp="1"/>
          </p:cNvSpPr>
          <p:nvPr>
            <p:ph type="subTitle" idx="1"/>
          </p:nvPr>
        </p:nvSpPr>
        <p:spPr>
          <a:xfrm>
            <a:off x="219317" y="3835562"/>
            <a:ext cx="8785852" cy="792406"/>
          </a:xfrm>
        </p:spPr>
        <p:txBody>
          <a:bodyPr>
            <a:normAutofit/>
          </a:bodyPr>
          <a:lstStyle>
            <a:lvl1pPr marL="0" indent="0" algn="l">
              <a:buNone/>
              <a:defRPr sz="2000">
                <a:solidFill>
                  <a:srgbClr val="3F3F3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080" y="492398"/>
            <a:ext cx="1363579" cy="541330"/>
          </a:xfrm>
          <a:prstGeom prst="rect">
            <a:avLst/>
          </a:prstGeom>
        </p:spPr>
      </p:pic>
    </p:spTree>
    <p:extLst>
      <p:ext uri="{BB962C8B-B14F-4D97-AF65-F5344CB8AC3E}">
        <p14:creationId xmlns:p14="http://schemas.microsoft.com/office/powerpoint/2010/main" val="245190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5052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noFill/>
          <a:ln>
            <a:noFill/>
          </a:ln>
          <a:effectLst/>
        </p:spPr>
        <p:txBody>
          <a:bodyPr>
            <a:normAutofit/>
          </a:bodyPr>
          <a:lstStyle>
            <a:lvl1pP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89732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Cop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hlinkClick r:id="rId2"/>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7571684" y="6380256"/>
            <a:ext cx="1458266" cy="246221"/>
          </a:xfrm>
          <a:prstGeom prst="rect">
            <a:avLst/>
          </a:prstGeom>
          <a:noFill/>
        </p:spPr>
        <p:txBody>
          <a:bodyPr wrap="square" rtlCol="0">
            <a:spAutoFit/>
          </a:bodyPr>
          <a:lstStyle/>
          <a:p>
            <a:pPr algn="r"/>
            <a:r>
              <a:rPr lang="en-US" sz="1000" dirty="0">
                <a:solidFill>
                  <a:schemeClr val="tx1"/>
                </a:solidFill>
                <a:latin typeface="Lucida Sans"/>
                <a:cs typeface="Lucida Sans"/>
              </a:rPr>
              <a:t>PAGE </a:t>
            </a:r>
            <a:fld id="{7C6A728C-FC91-4C42-BBC3-781D2A254A60}" type="slidenum">
              <a:rPr lang="en-US" sz="1000" smtClean="0">
                <a:solidFill>
                  <a:schemeClr val="tx1"/>
                </a:solidFill>
                <a:latin typeface="Lucida Sans"/>
                <a:cs typeface="Lucida Sans"/>
              </a:rPr>
              <a:pPr algn="r"/>
              <a:t>‹#›</a:t>
            </a:fld>
            <a:r>
              <a:rPr lang="en-US" sz="1000" dirty="0">
                <a:solidFill>
                  <a:schemeClr val="tx1"/>
                </a:solidFill>
                <a:latin typeface="Lucida Sans"/>
                <a:cs typeface="Lucida Sans"/>
              </a:rPr>
              <a:t> </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848" y="6379714"/>
            <a:ext cx="4552444" cy="234316"/>
          </a:xfrm>
          <a:prstGeom prst="rect">
            <a:avLst/>
          </a:prstGeom>
        </p:spPr>
      </p:pic>
    </p:spTree>
    <p:extLst>
      <p:ext uri="{BB962C8B-B14F-4D97-AF65-F5344CB8AC3E}">
        <p14:creationId xmlns:p14="http://schemas.microsoft.com/office/powerpoint/2010/main" val="3568116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age">
    <p:spTree>
      <p:nvGrpSpPr>
        <p:cNvPr id="1" name=""/>
        <p:cNvGrpSpPr/>
        <p:nvPr/>
      </p:nvGrpSpPr>
      <p:grpSpPr>
        <a:xfrm>
          <a:off x="0" y="0"/>
          <a:ext cx="0" cy="0"/>
          <a:chOff x="0" y="0"/>
          <a:chExt cx="0" cy="0"/>
        </a:xfrm>
      </p:grpSpPr>
      <p:sp>
        <p:nvSpPr>
          <p:cNvPr id="8" name="Table Placeholder 7"/>
          <p:cNvSpPr>
            <a:spLocks noGrp="1"/>
          </p:cNvSpPr>
          <p:nvPr>
            <p:ph type="tbl" sz="quarter" idx="10"/>
          </p:nvPr>
        </p:nvSpPr>
        <p:spPr/>
        <p:txBody>
          <a:bodyPr/>
          <a:lstStyle/>
          <a:p>
            <a:r>
              <a:rPr lang="en-US"/>
              <a:t>Click icon to add table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12" name="Rectangle 11">
            <a:hlinkClick r:id="rId2"/>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7571684" y="6380256"/>
            <a:ext cx="1458266" cy="246221"/>
          </a:xfrm>
          <a:prstGeom prst="rect">
            <a:avLst/>
          </a:prstGeom>
          <a:noFill/>
        </p:spPr>
        <p:txBody>
          <a:bodyPr wrap="square" rtlCol="0">
            <a:spAutoFit/>
          </a:bodyPr>
          <a:lstStyle/>
          <a:p>
            <a:pPr algn="r"/>
            <a:r>
              <a:rPr lang="en-US" sz="1000" dirty="0">
                <a:solidFill>
                  <a:schemeClr val="tx1"/>
                </a:solidFill>
                <a:latin typeface="Lucida Sans"/>
                <a:cs typeface="Lucida Sans"/>
              </a:rPr>
              <a:t>PAGE </a:t>
            </a:r>
            <a:fld id="{7C6A728C-FC91-4C42-BBC3-781D2A254A60}" type="slidenum">
              <a:rPr lang="en-US" sz="1000" smtClean="0">
                <a:solidFill>
                  <a:schemeClr val="tx1"/>
                </a:solidFill>
                <a:latin typeface="Lucida Sans"/>
                <a:cs typeface="Lucida Sans"/>
              </a:rPr>
              <a:pPr algn="r"/>
              <a:t>‹#›</a:t>
            </a:fld>
            <a:r>
              <a:rPr lang="en-US" sz="1000" dirty="0">
                <a:solidFill>
                  <a:schemeClr val="tx1"/>
                </a:solidFill>
                <a:latin typeface="Lucida Sans"/>
                <a:cs typeface="Lucida Sans"/>
              </a:rPr>
              <a:t> </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848" y="6379714"/>
            <a:ext cx="4552444" cy="234316"/>
          </a:xfrm>
          <a:prstGeom prst="rect">
            <a:avLst/>
          </a:prstGeom>
        </p:spPr>
      </p:pic>
    </p:spTree>
    <p:extLst>
      <p:ext uri="{BB962C8B-B14F-4D97-AF65-F5344CB8AC3E}">
        <p14:creationId xmlns:p14="http://schemas.microsoft.com/office/powerpoint/2010/main" val="1020392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10" name="Chart Placeholder 9"/>
          <p:cNvSpPr>
            <a:spLocks noGrp="1"/>
          </p:cNvSpPr>
          <p:nvPr>
            <p:ph type="chart" sz="quarter" idx="11"/>
          </p:nvPr>
        </p:nvSpPr>
        <p:spPr/>
        <p:txBody>
          <a:bodyPr/>
          <a:lstStyle/>
          <a:p>
            <a:r>
              <a:rPr lang="en-US"/>
              <a:t>Click icon to add chart</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14" name="Rectangle 13">
            <a:hlinkClick r:id="rId2"/>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7571684" y="6380256"/>
            <a:ext cx="1458266" cy="246221"/>
          </a:xfrm>
          <a:prstGeom prst="rect">
            <a:avLst/>
          </a:prstGeom>
          <a:noFill/>
        </p:spPr>
        <p:txBody>
          <a:bodyPr wrap="square" rtlCol="0">
            <a:spAutoFit/>
          </a:bodyPr>
          <a:lstStyle/>
          <a:p>
            <a:pPr algn="r"/>
            <a:r>
              <a:rPr lang="en-US" sz="1000" dirty="0">
                <a:solidFill>
                  <a:schemeClr val="tx1"/>
                </a:solidFill>
                <a:latin typeface="Lucida Sans"/>
                <a:cs typeface="Lucida Sans"/>
              </a:rPr>
              <a:t>PAGE </a:t>
            </a:r>
            <a:fld id="{7C6A728C-FC91-4C42-BBC3-781D2A254A60}" type="slidenum">
              <a:rPr lang="en-US" sz="1000" smtClean="0">
                <a:solidFill>
                  <a:schemeClr val="tx1"/>
                </a:solidFill>
                <a:latin typeface="Lucida Sans"/>
                <a:cs typeface="Lucida Sans"/>
              </a:rPr>
              <a:pPr algn="r"/>
              <a:t>‹#›</a:t>
            </a:fld>
            <a:r>
              <a:rPr lang="en-US" sz="1000" dirty="0">
                <a:solidFill>
                  <a:schemeClr val="tx1"/>
                </a:solidFill>
                <a:latin typeface="Lucida Sans"/>
                <a:cs typeface="Lucida Sans"/>
              </a:rPr>
              <a:t>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848" y="6379714"/>
            <a:ext cx="4552444" cy="234316"/>
          </a:xfrm>
          <a:prstGeom prst="rect">
            <a:avLst/>
          </a:prstGeom>
        </p:spPr>
      </p:pic>
    </p:spTree>
    <p:extLst>
      <p:ext uri="{BB962C8B-B14F-4D97-AF65-F5344CB8AC3E}">
        <p14:creationId xmlns:p14="http://schemas.microsoft.com/office/powerpoint/2010/main" val="2692161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or graphic">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txBody>
          <a:bodyPr/>
          <a:lstStyle/>
          <a:p>
            <a:r>
              <a:rPr lang="en-US"/>
              <a:t>Click icon to add picture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12" name="Rectangle 11">
            <a:hlinkClick r:id="rId2"/>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7571684" y="6380256"/>
            <a:ext cx="1458266" cy="246221"/>
          </a:xfrm>
          <a:prstGeom prst="rect">
            <a:avLst/>
          </a:prstGeom>
          <a:noFill/>
        </p:spPr>
        <p:txBody>
          <a:bodyPr wrap="square" rtlCol="0">
            <a:spAutoFit/>
          </a:bodyPr>
          <a:lstStyle/>
          <a:p>
            <a:pPr algn="r"/>
            <a:r>
              <a:rPr lang="en-US" sz="1000" dirty="0">
                <a:solidFill>
                  <a:schemeClr val="tx1"/>
                </a:solidFill>
                <a:latin typeface="Lucida Sans"/>
                <a:cs typeface="Lucida Sans"/>
              </a:rPr>
              <a:t>PAGE </a:t>
            </a:r>
            <a:fld id="{7C6A728C-FC91-4C42-BBC3-781D2A254A60}" type="slidenum">
              <a:rPr lang="en-US" sz="1000" smtClean="0">
                <a:solidFill>
                  <a:schemeClr val="tx1"/>
                </a:solidFill>
                <a:latin typeface="Lucida Sans"/>
                <a:cs typeface="Lucida Sans"/>
              </a:rPr>
              <a:pPr algn="r"/>
              <a:t>‹#›</a:t>
            </a:fld>
            <a:r>
              <a:rPr lang="en-US" sz="1000" dirty="0">
                <a:solidFill>
                  <a:schemeClr val="tx1"/>
                </a:solidFill>
                <a:latin typeface="Lucida Sans"/>
                <a:cs typeface="Lucida Sans"/>
              </a:rPr>
              <a:t> </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848" y="6379714"/>
            <a:ext cx="4552444" cy="234316"/>
          </a:xfrm>
          <a:prstGeom prst="rect">
            <a:avLst/>
          </a:prstGeom>
        </p:spPr>
      </p:pic>
    </p:spTree>
    <p:extLst>
      <p:ext uri="{BB962C8B-B14F-4D97-AF65-F5344CB8AC3E}">
        <p14:creationId xmlns:p14="http://schemas.microsoft.com/office/powerpoint/2010/main" val="3661263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lstStyle/>
          <a:p>
            <a:r>
              <a:rPr lang="en-US"/>
              <a:t>Click icon to add picture</a:t>
            </a:r>
          </a:p>
        </p:txBody>
      </p:sp>
    </p:spTree>
    <p:extLst>
      <p:ext uri="{BB962C8B-B14F-4D97-AF65-F5344CB8AC3E}">
        <p14:creationId xmlns:p14="http://schemas.microsoft.com/office/powerpoint/2010/main" val="1696591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a:hlinkClick r:id="rId2"/>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7571684" y="6380256"/>
            <a:ext cx="1458266" cy="246221"/>
          </a:xfrm>
          <a:prstGeom prst="rect">
            <a:avLst/>
          </a:prstGeom>
          <a:noFill/>
        </p:spPr>
        <p:txBody>
          <a:bodyPr wrap="square" rtlCol="0">
            <a:spAutoFit/>
          </a:bodyPr>
          <a:lstStyle/>
          <a:p>
            <a:pPr algn="r"/>
            <a:r>
              <a:rPr lang="en-US" sz="1000" dirty="0">
                <a:solidFill>
                  <a:schemeClr val="tx1"/>
                </a:solidFill>
                <a:latin typeface="Lucida Sans"/>
                <a:cs typeface="Lucida Sans"/>
              </a:rPr>
              <a:t>PAGE </a:t>
            </a:r>
            <a:fld id="{7C6A728C-FC91-4C42-BBC3-781D2A254A60}" type="slidenum">
              <a:rPr lang="en-US" sz="1000" smtClean="0">
                <a:solidFill>
                  <a:schemeClr val="tx1"/>
                </a:solidFill>
                <a:latin typeface="Lucida Sans"/>
                <a:cs typeface="Lucida Sans"/>
              </a:rPr>
              <a:pPr algn="r"/>
              <a:t>‹#›</a:t>
            </a:fld>
            <a:r>
              <a:rPr lang="en-US" sz="1000" dirty="0">
                <a:solidFill>
                  <a:schemeClr val="tx1"/>
                </a:solidFill>
                <a:latin typeface="Lucida Sans"/>
                <a:cs typeface="Lucida Sans"/>
              </a:rPr>
              <a:t> </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848" y="6379714"/>
            <a:ext cx="4552444" cy="234316"/>
          </a:xfrm>
          <a:prstGeom prst="rect">
            <a:avLst/>
          </a:prstGeom>
        </p:spPr>
      </p:pic>
    </p:spTree>
    <p:extLst>
      <p:ext uri="{BB962C8B-B14F-4D97-AF65-F5344CB8AC3E}">
        <p14:creationId xmlns:p14="http://schemas.microsoft.com/office/powerpoint/2010/main" val="4198820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Rectangle 8">
            <a:hlinkClick r:id="rId2"/>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7571684" y="6380256"/>
            <a:ext cx="1458266" cy="246221"/>
          </a:xfrm>
          <a:prstGeom prst="rect">
            <a:avLst/>
          </a:prstGeom>
          <a:noFill/>
        </p:spPr>
        <p:txBody>
          <a:bodyPr wrap="square" rtlCol="0">
            <a:spAutoFit/>
          </a:bodyPr>
          <a:lstStyle/>
          <a:p>
            <a:pPr algn="r"/>
            <a:r>
              <a:rPr lang="en-US" sz="1000" dirty="0">
                <a:solidFill>
                  <a:schemeClr val="tx1"/>
                </a:solidFill>
                <a:latin typeface="Lucida Sans"/>
                <a:cs typeface="Lucida Sans"/>
              </a:rPr>
              <a:t>PAGE </a:t>
            </a:r>
            <a:fld id="{7C6A728C-FC91-4C42-BBC3-781D2A254A60}" type="slidenum">
              <a:rPr lang="en-US" sz="1000" smtClean="0">
                <a:solidFill>
                  <a:schemeClr val="tx1"/>
                </a:solidFill>
                <a:latin typeface="Lucida Sans"/>
                <a:cs typeface="Lucida Sans"/>
              </a:rPr>
              <a:pPr algn="r"/>
              <a:t>‹#›</a:t>
            </a:fld>
            <a:r>
              <a:rPr lang="en-US" sz="1000" dirty="0">
                <a:solidFill>
                  <a:schemeClr val="tx1"/>
                </a:solidFill>
                <a:latin typeface="Lucida Sans"/>
                <a:cs typeface="Lucida Sans"/>
              </a:rPr>
              <a:t> </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848" y="6379714"/>
            <a:ext cx="4552444" cy="234316"/>
          </a:xfrm>
          <a:prstGeom prst="rect">
            <a:avLst/>
          </a:prstGeom>
        </p:spPr>
      </p:pic>
    </p:spTree>
    <p:extLst>
      <p:ext uri="{BB962C8B-B14F-4D97-AF65-F5344CB8AC3E}">
        <p14:creationId xmlns:p14="http://schemas.microsoft.com/office/powerpoint/2010/main" val="609727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ody Copy (Url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descr="ATC_org.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0803" y="6519775"/>
            <a:ext cx="1974670" cy="159615"/>
          </a:xfrm>
          <a:prstGeom prst="rect">
            <a:avLst/>
          </a:prstGeom>
        </p:spPr>
      </p:pic>
      <p:sp>
        <p:nvSpPr>
          <p:cNvPr id="8" name="TextBox 7"/>
          <p:cNvSpPr txBox="1"/>
          <p:nvPr userDrawn="1"/>
        </p:nvSpPr>
        <p:spPr>
          <a:xfrm>
            <a:off x="7571684" y="6380256"/>
            <a:ext cx="1458266" cy="246221"/>
          </a:xfrm>
          <a:prstGeom prst="rect">
            <a:avLst/>
          </a:prstGeom>
          <a:noFill/>
        </p:spPr>
        <p:txBody>
          <a:bodyPr wrap="square" rtlCol="0">
            <a:spAutoFit/>
          </a:bodyPr>
          <a:lstStyle/>
          <a:p>
            <a:pPr algn="r"/>
            <a:r>
              <a:rPr lang="en-US" sz="1000" dirty="0">
                <a:solidFill>
                  <a:schemeClr val="tx1"/>
                </a:solidFill>
                <a:latin typeface="Lucida Sans"/>
                <a:cs typeface="Lucida Sans"/>
              </a:rPr>
              <a:t>PAGE </a:t>
            </a:r>
            <a:fld id="{7C6A728C-FC91-4C42-BBC3-781D2A254A60}" type="slidenum">
              <a:rPr lang="en-US" sz="1000" smtClean="0">
                <a:solidFill>
                  <a:schemeClr val="tx1"/>
                </a:solidFill>
                <a:latin typeface="Lucida Sans"/>
                <a:cs typeface="Lucida Sans"/>
              </a:rPr>
              <a:pPr algn="r"/>
              <a:t>‹#›</a:t>
            </a:fld>
            <a:r>
              <a:rPr lang="en-US" sz="1000" dirty="0">
                <a:solidFill>
                  <a:schemeClr val="tx1"/>
                </a:solidFill>
                <a:latin typeface="Lucida Sans"/>
                <a:cs typeface="Lucida Sans"/>
              </a:rPr>
              <a:t>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848" y="6379714"/>
            <a:ext cx="4552444" cy="234316"/>
          </a:xfrm>
          <a:prstGeom prst="rect">
            <a:avLst/>
          </a:prstGeom>
        </p:spPr>
      </p:pic>
    </p:spTree>
    <p:extLst>
      <p:ext uri="{BB962C8B-B14F-4D97-AF65-F5344CB8AC3E}">
        <p14:creationId xmlns:p14="http://schemas.microsoft.com/office/powerpoint/2010/main" val="1702934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1EA5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7"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1"/>
          <p:cNvSpPr txBox="1">
            <a:spLocks/>
          </p:cNvSpPr>
          <p:nvPr userDrawn="1"/>
        </p:nvSpPr>
        <p:spPr>
          <a:xfrm>
            <a:off x="216568" y="2852946"/>
            <a:ext cx="8620552" cy="876843"/>
          </a:xfrm>
          <a:prstGeom prst="rect">
            <a:avLst/>
          </a:prstGeom>
          <a:no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23593E"/>
              </a:solidFill>
              <a:latin typeface="Lucida Sans"/>
              <a:cs typeface="Lucida Sans"/>
            </a:endParaRPr>
          </a:p>
        </p:txBody>
      </p:sp>
      <p:sp>
        <p:nvSpPr>
          <p:cNvPr id="4" name="Title 3"/>
          <p:cNvSpPr>
            <a:spLocks noGrp="1"/>
          </p:cNvSpPr>
          <p:nvPr>
            <p:ph type="title"/>
          </p:nvPr>
        </p:nvSpPr>
        <p:spPr>
          <a:xfrm>
            <a:off x="219320" y="2852946"/>
            <a:ext cx="8617800" cy="876843"/>
          </a:xfrm>
        </p:spPr>
        <p:txBody>
          <a:bodyPr/>
          <a:lstStyle>
            <a:lvl1pPr>
              <a:defRPr>
                <a:solidFill>
                  <a:schemeClr val="bg1"/>
                </a:solidFill>
              </a:defRPr>
            </a:lvl1pPr>
          </a:lstStyle>
          <a:p>
            <a:r>
              <a:rPr lang="en-US" dirty="0"/>
              <a:t>Click to edit Master title style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080" y="492399"/>
            <a:ext cx="1363579" cy="541772"/>
          </a:xfrm>
          <a:prstGeom prst="rect">
            <a:avLst/>
          </a:prstGeom>
        </p:spPr>
      </p:pic>
    </p:spTree>
    <p:extLst>
      <p:ext uri="{BB962C8B-B14F-4D97-AF65-F5344CB8AC3E}">
        <p14:creationId xmlns:p14="http://schemas.microsoft.com/office/powerpoint/2010/main" val="3092864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AP 2">
    <p:spTree>
      <p:nvGrpSpPr>
        <p:cNvPr id="1" name=""/>
        <p:cNvGrpSpPr/>
        <p:nvPr/>
      </p:nvGrpSpPr>
      <p:grpSpPr>
        <a:xfrm>
          <a:off x="0" y="0"/>
          <a:ext cx="0" cy="0"/>
          <a:chOff x="0" y="0"/>
          <a:chExt cx="0" cy="0"/>
        </a:xfrm>
      </p:grpSpPr>
      <p:sp>
        <p:nvSpPr>
          <p:cNvPr id="10" name="Title 1"/>
          <p:cNvSpPr>
            <a:spLocks noGrp="1"/>
          </p:cNvSpPr>
          <p:nvPr>
            <p:ph type="ctrTitle"/>
          </p:nvPr>
        </p:nvSpPr>
        <p:spPr>
          <a:xfrm>
            <a:off x="3507950" y="2362434"/>
            <a:ext cx="5497219" cy="1470025"/>
          </a:xfrm>
        </p:spPr>
        <p:txBody>
          <a:bodyPr>
            <a:normAutofit/>
          </a:bodyPr>
          <a:lstStyle>
            <a:lvl1pPr>
              <a:defRPr sz="3200">
                <a:solidFill>
                  <a:srgbClr val="3F3F39"/>
                </a:solidFill>
              </a:defRPr>
            </a:lvl1pPr>
          </a:lstStyle>
          <a:p>
            <a:r>
              <a:rPr lang="en-US" dirty="0"/>
              <a:t>Click to edit Master title style</a:t>
            </a:r>
          </a:p>
        </p:txBody>
      </p:sp>
      <p:sp>
        <p:nvSpPr>
          <p:cNvPr id="11" name="Subtitle 2"/>
          <p:cNvSpPr>
            <a:spLocks noGrp="1"/>
          </p:cNvSpPr>
          <p:nvPr>
            <p:ph type="subTitle" idx="1"/>
          </p:nvPr>
        </p:nvSpPr>
        <p:spPr>
          <a:xfrm>
            <a:off x="3507949" y="3835562"/>
            <a:ext cx="5497220" cy="792406"/>
          </a:xfrm>
        </p:spPr>
        <p:txBody>
          <a:bodyPr>
            <a:normAutofit/>
          </a:bodyPr>
          <a:lstStyle>
            <a:lvl1pPr marL="0" indent="0" algn="l">
              <a:buNone/>
              <a:defRPr sz="2000">
                <a:solidFill>
                  <a:srgbClr val="3F3F3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Rectangle 12"/>
          <p:cNvSpPr/>
          <p:nvPr userDrawn="1"/>
        </p:nvSpPr>
        <p:spPr>
          <a:xfrm>
            <a:off x="0" y="1746249"/>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p:nvPr>
        </p:nvSpPr>
        <p:spPr>
          <a:xfrm>
            <a:off x="0" y="1857374"/>
            <a:ext cx="3349625" cy="3159126"/>
          </a:xfrm>
        </p:spPr>
        <p:txBody>
          <a:bodyPr/>
          <a:lstStyle/>
          <a:p>
            <a:r>
              <a:rPr lang="en-US"/>
              <a:t>Click icon to add picture</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080" y="492398"/>
            <a:ext cx="1363579" cy="541330"/>
          </a:xfrm>
          <a:prstGeom prst="rect">
            <a:avLst/>
          </a:prstGeom>
        </p:spPr>
      </p:pic>
    </p:spTree>
    <p:extLst>
      <p:ext uri="{BB962C8B-B14F-4D97-AF65-F5344CB8AC3E}">
        <p14:creationId xmlns:p14="http://schemas.microsoft.com/office/powerpoint/2010/main" val="1560037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p:cNvSpPr txBox="1"/>
          <p:nvPr userDrawn="1"/>
        </p:nvSpPr>
        <p:spPr>
          <a:xfrm>
            <a:off x="7571684" y="6380256"/>
            <a:ext cx="1458266" cy="246221"/>
          </a:xfrm>
          <a:prstGeom prst="rect">
            <a:avLst/>
          </a:prstGeom>
          <a:noFill/>
        </p:spPr>
        <p:txBody>
          <a:bodyPr wrap="square" rtlCol="0">
            <a:spAutoFit/>
          </a:bodyPr>
          <a:lstStyle/>
          <a:p>
            <a:pPr algn="r"/>
            <a:r>
              <a:rPr lang="en-US" sz="1000" dirty="0">
                <a:solidFill>
                  <a:schemeClr val="tx1"/>
                </a:solidFill>
                <a:latin typeface="Lucida Sans"/>
                <a:cs typeface="Lucida Sans"/>
              </a:rPr>
              <a:t>PAGE </a:t>
            </a:r>
            <a:fld id="{7C6A728C-FC91-4C42-BBC3-781D2A254A60}" type="slidenum">
              <a:rPr lang="en-US" sz="1000" smtClean="0">
                <a:solidFill>
                  <a:schemeClr val="tx1"/>
                </a:solidFill>
                <a:latin typeface="Lucida Sans"/>
                <a:cs typeface="Lucida Sans"/>
              </a:rPr>
              <a:pPr algn="r"/>
              <a:t>‹#›</a:t>
            </a:fld>
            <a:r>
              <a:rPr lang="en-US" sz="1000" dirty="0">
                <a:solidFill>
                  <a:schemeClr val="tx1"/>
                </a:solidFill>
                <a:latin typeface="Lucida Sans"/>
                <a:cs typeface="Lucida Sans"/>
              </a:rPr>
              <a:t> </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848" y="6379714"/>
            <a:ext cx="4552444" cy="234316"/>
          </a:xfrm>
          <a:prstGeom prst="rect">
            <a:avLst/>
          </a:prstGeom>
        </p:spPr>
      </p:pic>
    </p:spTree>
    <p:extLst>
      <p:ext uri="{BB962C8B-B14F-4D97-AF65-F5344CB8AC3E}">
        <p14:creationId xmlns:p14="http://schemas.microsoft.com/office/powerpoint/2010/main" val="190215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417638"/>
            <a:ext cx="4040188" cy="77311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90750"/>
            <a:ext cx="4040188"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417638"/>
            <a:ext cx="4041775" cy="77311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90750"/>
            <a:ext cx="4041775"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p:cNvSpPr txBox="1"/>
          <p:nvPr userDrawn="1"/>
        </p:nvSpPr>
        <p:spPr>
          <a:xfrm>
            <a:off x="7571684" y="6380256"/>
            <a:ext cx="1458266" cy="246221"/>
          </a:xfrm>
          <a:prstGeom prst="rect">
            <a:avLst/>
          </a:prstGeom>
          <a:noFill/>
        </p:spPr>
        <p:txBody>
          <a:bodyPr wrap="square" rtlCol="0">
            <a:spAutoFit/>
          </a:bodyPr>
          <a:lstStyle/>
          <a:p>
            <a:pPr algn="r"/>
            <a:r>
              <a:rPr lang="en-US" sz="1000" dirty="0">
                <a:solidFill>
                  <a:schemeClr val="tx1"/>
                </a:solidFill>
                <a:latin typeface="Lucida Sans"/>
                <a:cs typeface="Lucida Sans"/>
              </a:rPr>
              <a:t>PAGE </a:t>
            </a:r>
            <a:fld id="{7C6A728C-FC91-4C42-BBC3-781D2A254A60}" type="slidenum">
              <a:rPr lang="en-US" sz="1000" smtClean="0">
                <a:solidFill>
                  <a:schemeClr val="tx1"/>
                </a:solidFill>
                <a:latin typeface="Lucida Sans"/>
                <a:cs typeface="Lucida Sans"/>
              </a:rPr>
              <a:pPr algn="r"/>
              <a:t>‹#›</a:t>
            </a:fld>
            <a:r>
              <a:rPr lang="en-US" sz="1000" dirty="0">
                <a:solidFill>
                  <a:schemeClr val="tx1"/>
                </a:solidFill>
                <a:latin typeface="Lucida Sans"/>
                <a:cs typeface="Lucida Sans"/>
              </a:rPr>
              <a:t> </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848" y="6379714"/>
            <a:ext cx="4552444" cy="234316"/>
          </a:xfrm>
          <a:prstGeom prst="rect">
            <a:avLst/>
          </a:prstGeom>
        </p:spPr>
      </p:pic>
    </p:spTree>
    <p:extLst>
      <p:ext uri="{BB962C8B-B14F-4D97-AF65-F5344CB8AC3E}">
        <p14:creationId xmlns:p14="http://schemas.microsoft.com/office/powerpoint/2010/main" val="4219141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8350" y="1600201"/>
            <a:ext cx="4108450" cy="4525962"/>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lvl1pPr>
          </a:lstStyle>
          <a:p>
            <a:pPr lvl="0"/>
            <a:r>
              <a:rPr lang="en-US" dirty="0"/>
              <a:t>Insert caption here</a:t>
            </a:r>
          </a:p>
        </p:txBody>
      </p:sp>
      <p:sp>
        <p:nvSpPr>
          <p:cNvPr id="11" name="TextBox 10"/>
          <p:cNvSpPr txBox="1"/>
          <p:nvPr userDrawn="1"/>
        </p:nvSpPr>
        <p:spPr>
          <a:xfrm>
            <a:off x="7571684" y="6380256"/>
            <a:ext cx="1458266" cy="246221"/>
          </a:xfrm>
          <a:prstGeom prst="rect">
            <a:avLst/>
          </a:prstGeom>
          <a:noFill/>
        </p:spPr>
        <p:txBody>
          <a:bodyPr wrap="square" rtlCol="0">
            <a:spAutoFit/>
          </a:bodyPr>
          <a:lstStyle/>
          <a:p>
            <a:pPr algn="r"/>
            <a:r>
              <a:rPr lang="en-US" sz="1000" dirty="0">
                <a:solidFill>
                  <a:schemeClr val="tx1"/>
                </a:solidFill>
                <a:latin typeface="Lucida Sans"/>
                <a:cs typeface="Lucida Sans"/>
              </a:rPr>
              <a:t>PAGE </a:t>
            </a:r>
            <a:fld id="{7C6A728C-FC91-4C42-BBC3-781D2A254A60}" type="slidenum">
              <a:rPr lang="en-US" sz="1000" smtClean="0">
                <a:solidFill>
                  <a:schemeClr val="tx1"/>
                </a:solidFill>
                <a:latin typeface="Lucida Sans"/>
                <a:cs typeface="Lucida Sans"/>
              </a:rPr>
              <a:pPr algn="r"/>
              <a:t>‹#›</a:t>
            </a:fld>
            <a:r>
              <a:rPr lang="en-US" sz="1000" dirty="0">
                <a:solidFill>
                  <a:schemeClr val="tx1"/>
                </a:solidFill>
                <a:latin typeface="Lucida Sans"/>
                <a:cs typeface="Lucida Sans"/>
              </a:rPr>
              <a:t> </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848" y="6379714"/>
            <a:ext cx="4552444" cy="234316"/>
          </a:xfrm>
          <a:prstGeom prst="rect">
            <a:avLst/>
          </a:prstGeom>
        </p:spPr>
      </p:pic>
    </p:spTree>
    <p:extLst>
      <p:ext uri="{BB962C8B-B14F-4D97-AF65-F5344CB8AC3E}">
        <p14:creationId xmlns:p14="http://schemas.microsoft.com/office/powerpoint/2010/main" val="2667475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10" name="Picture Placeholder 2"/>
          <p:cNvSpPr>
            <a:spLocks noGrp="1"/>
          </p:cNvSpPr>
          <p:nvPr>
            <p:ph type="pic" idx="12"/>
          </p:nvPr>
        </p:nvSpPr>
        <p:spPr>
          <a:xfrm>
            <a:off x="4578350" y="3892047"/>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Picture Placeholder 2"/>
          <p:cNvSpPr>
            <a:spLocks noGrp="1"/>
          </p:cNvSpPr>
          <p:nvPr>
            <p:ph type="pic" idx="1"/>
          </p:nvPr>
        </p:nvSpPr>
        <p:spPr>
          <a:xfrm>
            <a:off x="4578350" y="1600201"/>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Text Placeholder 4"/>
          <p:cNvSpPr>
            <a:spLocks noGrp="1"/>
          </p:cNvSpPr>
          <p:nvPr>
            <p:ph type="body" sz="quarter" idx="13" hasCustomPrompt="1"/>
          </p:nvPr>
        </p:nvSpPr>
        <p:spPr>
          <a:xfrm>
            <a:off x="4578350" y="3354831"/>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2" name="TextBox 11"/>
          <p:cNvSpPr txBox="1"/>
          <p:nvPr userDrawn="1"/>
        </p:nvSpPr>
        <p:spPr>
          <a:xfrm>
            <a:off x="7571684" y="6380256"/>
            <a:ext cx="1458266" cy="246221"/>
          </a:xfrm>
          <a:prstGeom prst="rect">
            <a:avLst/>
          </a:prstGeom>
          <a:noFill/>
        </p:spPr>
        <p:txBody>
          <a:bodyPr wrap="square" rtlCol="0">
            <a:spAutoFit/>
          </a:bodyPr>
          <a:lstStyle/>
          <a:p>
            <a:pPr algn="r"/>
            <a:r>
              <a:rPr lang="en-US" sz="1000" dirty="0">
                <a:solidFill>
                  <a:schemeClr val="tx1"/>
                </a:solidFill>
                <a:latin typeface="Lucida Sans"/>
                <a:cs typeface="Lucida Sans"/>
              </a:rPr>
              <a:t>PAGE </a:t>
            </a:r>
            <a:fld id="{7C6A728C-FC91-4C42-BBC3-781D2A254A60}" type="slidenum">
              <a:rPr lang="en-US" sz="1000" smtClean="0">
                <a:solidFill>
                  <a:schemeClr val="tx1"/>
                </a:solidFill>
                <a:latin typeface="Lucida Sans"/>
                <a:cs typeface="Lucida Sans"/>
              </a:rPr>
              <a:pPr algn="r"/>
              <a:t>‹#›</a:t>
            </a:fld>
            <a:r>
              <a:rPr lang="en-US" sz="1000" dirty="0">
                <a:solidFill>
                  <a:schemeClr val="tx1"/>
                </a:solidFill>
                <a:latin typeface="Lucida Sans"/>
                <a:cs typeface="Lucida Sans"/>
              </a:rPr>
              <a:t> </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848" y="6379714"/>
            <a:ext cx="4552444" cy="234316"/>
          </a:xfrm>
          <a:prstGeom prst="rect">
            <a:avLst/>
          </a:prstGeom>
        </p:spPr>
      </p:pic>
    </p:spTree>
    <p:extLst>
      <p:ext uri="{BB962C8B-B14F-4D97-AF65-F5344CB8AC3E}">
        <p14:creationId xmlns:p14="http://schemas.microsoft.com/office/powerpoint/2010/main" val="3048308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16450" y="1600200"/>
            <a:ext cx="4070350"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6" name="Picture Placeholder 2"/>
          <p:cNvSpPr>
            <a:spLocks noGrp="1"/>
          </p:cNvSpPr>
          <p:nvPr>
            <p:ph type="pic" idx="12"/>
          </p:nvPr>
        </p:nvSpPr>
        <p:spPr>
          <a:xfrm>
            <a:off x="457199" y="1600200"/>
            <a:ext cx="4073525"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2" name="TextBox 11"/>
          <p:cNvSpPr txBox="1"/>
          <p:nvPr userDrawn="1"/>
        </p:nvSpPr>
        <p:spPr>
          <a:xfrm>
            <a:off x="7571684" y="6380256"/>
            <a:ext cx="1458266" cy="246221"/>
          </a:xfrm>
          <a:prstGeom prst="rect">
            <a:avLst/>
          </a:prstGeom>
          <a:noFill/>
        </p:spPr>
        <p:txBody>
          <a:bodyPr wrap="square" rtlCol="0">
            <a:spAutoFit/>
          </a:bodyPr>
          <a:lstStyle/>
          <a:p>
            <a:pPr algn="r"/>
            <a:r>
              <a:rPr lang="en-US" sz="1000" dirty="0">
                <a:solidFill>
                  <a:schemeClr val="tx1"/>
                </a:solidFill>
                <a:latin typeface="Lucida Sans"/>
                <a:cs typeface="Lucida Sans"/>
              </a:rPr>
              <a:t>PAGE </a:t>
            </a:r>
            <a:fld id="{7C6A728C-FC91-4C42-BBC3-781D2A254A60}" type="slidenum">
              <a:rPr lang="en-US" sz="1000" smtClean="0">
                <a:solidFill>
                  <a:schemeClr val="tx1"/>
                </a:solidFill>
                <a:latin typeface="Lucida Sans"/>
                <a:cs typeface="Lucida Sans"/>
              </a:rPr>
              <a:pPr algn="r"/>
              <a:t>‹#›</a:t>
            </a:fld>
            <a:r>
              <a:rPr lang="en-US" sz="1000" dirty="0">
                <a:solidFill>
                  <a:schemeClr val="tx1"/>
                </a:solidFill>
                <a:latin typeface="Lucida Sans"/>
                <a:cs typeface="Lucida Sans"/>
              </a:rPr>
              <a:t> </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848" y="6379714"/>
            <a:ext cx="4552444" cy="234316"/>
          </a:xfrm>
          <a:prstGeom prst="rect">
            <a:avLst/>
          </a:prstGeom>
        </p:spPr>
      </p:pic>
    </p:spTree>
    <p:extLst>
      <p:ext uri="{BB962C8B-B14F-4D97-AF65-F5344CB8AC3E}">
        <p14:creationId xmlns:p14="http://schemas.microsoft.com/office/powerpoint/2010/main" val="4089353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4616450"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Picture Placeholder 2"/>
          <p:cNvSpPr>
            <a:spLocks noGrp="1"/>
          </p:cNvSpPr>
          <p:nvPr>
            <p:ph type="pic" idx="1"/>
          </p:nvPr>
        </p:nvSpPr>
        <p:spPr>
          <a:xfrm>
            <a:off x="4616450"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Picture Placeholder 2"/>
          <p:cNvSpPr>
            <a:spLocks noGrp="1"/>
          </p:cNvSpPr>
          <p:nvPr>
            <p:ph type="pic" idx="15"/>
          </p:nvPr>
        </p:nvSpPr>
        <p:spPr>
          <a:xfrm>
            <a:off x="457198"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Picture Placeholder 2"/>
          <p:cNvSpPr>
            <a:spLocks noGrp="1"/>
          </p:cNvSpPr>
          <p:nvPr>
            <p:ph type="pic" idx="16"/>
          </p:nvPr>
        </p:nvSpPr>
        <p:spPr>
          <a:xfrm>
            <a:off x="460373"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3" name="Text Placeholder 4"/>
          <p:cNvSpPr>
            <a:spLocks noGrp="1"/>
          </p:cNvSpPr>
          <p:nvPr>
            <p:ph type="body" sz="quarter" idx="17" hasCustomPrompt="1"/>
          </p:nvPr>
        </p:nvSpPr>
        <p:spPr>
          <a:xfrm>
            <a:off x="4616450" y="3354831"/>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Text Placeholder 4"/>
          <p:cNvSpPr>
            <a:spLocks noGrp="1"/>
          </p:cNvSpPr>
          <p:nvPr>
            <p:ph type="body" sz="quarter" idx="18" hasCustomPrompt="1"/>
          </p:nvPr>
        </p:nvSpPr>
        <p:spPr>
          <a:xfrm>
            <a:off x="454023" y="3354831"/>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5" name="TextBox 14"/>
          <p:cNvSpPr txBox="1"/>
          <p:nvPr userDrawn="1"/>
        </p:nvSpPr>
        <p:spPr>
          <a:xfrm>
            <a:off x="7571684" y="6380256"/>
            <a:ext cx="1458266" cy="246221"/>
          </a:xfrm>
          <a:prstGeom prst="rect">
            <a:avLst/>
          </a:prstGeom>
          <a:noFill/>
        </p:spPr>
        <p:txBody>
          <a:bodyPr wrap="square" rtlCol="0">
            <a:spAutoFit/>
          </a:bodyPr>
          <a:lstStyle/>
          <a:p>
            <a:pPr algn="r"/>
            <a:r>
              <a:rPr lang="en-US" sz="1000" dirty="0">
                <a:solidFill>
                  <a:schemeClr val="tx1"/>
                </a:solidFill>
                <a:latin typeface="Lucida Sans"/>
                <a:cs typeface="Lucida Sans"/>
              </a:rPr>
              <a:t>PAGE </a:t>
            </a:r>
            <a:fld id="{7C6A728C-FC91-4C42-BBC3-781D2A254A60}" type="slidenum">
              <a:rPr lang="en-US" sz="1000" smtClean="0">
                <a:solidFill>
                  <a:schemeClr val="tx1"/>
                </a:solidFill>
                <a:latin typeface="Lucida Sans"/>
                <a:cs typeface="Lucida Sans"/>
              </a:rPr>
              <a:pPr algn="r"/>
              <a:t>‹#›</a:t>
            </a:fld>
            <a:r>
              <a:rPr lang="en-US" sz="1000" dirty="0">
                <a:solidFill>
                  <a:schemeClr val="tx1"/>
                </a:solidFill>
                <a:latin typeface="Lucida Sans"/>
                <a:cs typeface="Lucida Sans"/>
              </a:rPr>
              <a:t> </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848" y="6379714"/>
            <a:ext cx="4552444" cy="234316"/>
          </a:xfrm>
          <a:prstGeom prst="rect">
            <a:avLst/>
          </a:prstGeom>
        </p:spPr>
      </p:pic>
    </p:spTree>
    <p:extLst>
      <p:ext uri="{BB962C8B-B14F-4D97-AF65-F5344CB8AC3E}">
        <p14:creationId xmlns:p14="http://schemas.microsoft.com/office/powerpoint/2010/main" val="782944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able Page">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04800" y="274638"/>
            <a:ext cx="8572500" cy="1143000"/>
          </a:xfrm>
          <a:prstGeom prst="rect">
            <a:avLst/>
          </a:prstGeom>
          <a:noFill/>
          <a:ln>
            <a:noFill/>
          </a:ln>
        </p:spPr>
        <p:txBody>
          <a:bodyPr wrap="square" lIns="91425" tIns="91425" rIns="91425" bIns="91425" anchor="ctr" anchorCtr="0"/>
          <a:lstStyle>
            <a:lvl1pPr marL="0" marR="0" lvl="0" indent="0" algn="l" rtl="0">
              <a:spcBef>
                <a:spcPts val="0"/>
              </a:spcBef>
              <a:spcAft>
                <a:spcPts val="0"/>
              </a:spcAft>
              <a:buClr>
                <a:srgbClr val="595959"/>
              </a:buClr>
              <a:buSzPts val="1400"/>
              <a:buFont typeface="Allerta"/>
              <a:buNone/>
              <a:defRPr sz="2400" b="0" i="0" u="none" strike="noStrike" cap="none">
                <a:solidFill>
                  <a:srgbClr val="595959"/>
                </a:solidFill>
                <a:latin typeface="Lucida Sans" panose="020B0602030504020204" pitchFamily="34" charset="0"/>
                <a:ea typeface="Lucida Sans" panose="020B0602030504020204" pitchFamily="34" charset="0"/>
                <a:cs typeface="Lucida Sans" panose="020B0602030504020204" pitchFamily="34" charset="0"/>
                <a:sym typeface="Allert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dirty="0"/>
          </a:p>
        </p:txBody>
      </p:sp>
      <p:sp>
        <p:nvSpPr>
          <p:cNvPr id="86" name="Shape 86"/>
          <p:cNvSpPr/>
          <p:nvPr/>
        </p:nvSpPr>
        <p:spPr>
          <a:xfrm>
            <a:off x="1" y="6330472"/>
            <a:ext cx="9153070" cy="540227"/>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Shape 87"/>
          <p:cNvSpPr txBox="1"/>
          <p:nvPr/>
        </p:nvSpPr>
        <p:spPr>
          <a:xfrm>
            <a:off x="7571684" y="6483774"/>
            <a:ext cx="1458266" cy="246221"/>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000">
                <a:solidFill>
                  <a:srgbClr val="50514F"/>
                </a:solidFill>
                <a:latin typeface="Lucida Sans" panose="020B0602030504020204" pitchFamily="34" charset="0"/>
                <a:ea typeface="Allerta"/>
                <a:cs typeface="Allerta"/>
                <a:sym typeface="Allerta"/>
              </a:rPr>
              <a:t>‹#›</a:t>
            </a:fld>
            <a:r>
              <a:rPr lang="en-US" sz="1000" dirty="0">
                <a:solidFill>
                  <a:srgbClr val="50514F"/>
                </a:solidFill>
                <a:latin typeface="Lucida Sans" panose="020B0602030504020204" pitchFamily="34" charset="0"/>
                <a:ea typeface="Allerta"/>
                <a:cs typeface="Allerta"/>
                <a:sym typeface="Allerta"/>
              </a:rPr>
              <a:t> </a:t>
            </a:r>
            <a:endParaRPr sz="1000" dirty="0">
              <a:solidFill>
                <a:srgbClr val="50514F"/>
              </a:solidFill>
              <a:latin typeface="Lucida Sans" panose="020B0602030504020204" pitchFamily="34" charset="0"/>
              <a:ea typeface="Allerta"/>
              <a:cs typeface="Allerta"/>
              <a:sym typeface="Allerta"/>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5600" y="6433962"/>
            <a:ext cx="5881232" cy="365760"/>
          </a:xfrm>
          <a:prstGeom prst="rect">
            <a:avLst/>
          </a:prstGeom>
        </p:spPr>
      </p:pic>
    </p:spTree>
    <p:extLst>
      <p:ext uri="{BB962C8B-B14F-4D97-AF65-F5344CB8AC3E}">
        <p14:creationId xmlns:p14="http://schemas.microsoft.com/office/powerpoint/2010/main" val="4277150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SAP Co-Branded">
    <p:spTree>
      <p:nvGrpSpPr>
        <p:cNvPr id="1" name=""/>
        <p:cNvGrpSpPr/>
        <p:nvPr/>
      </p:nvGrpSpPr>
      <p:grpSpPr>
        <a:xfrm>
          <a:off x="0" y="0"/>
          <a:ext cx="0" cy="0"/>
          <a:chOff x="0" y="0"/>
          <a:chExt cx="0" cy="0"/>
        </a:xfrm>
      </p:grpSpPr>
      <p:sp>
        <p:nvSpPr>
          <p:cNvPr id="10" name="Title 1"/>
          <p:cNvSpPr>
            <a:spLocks noGrp="1"/>
          </p:cNvSpPr>
          <p:nvPr>
            <p:ph type="ctrTitle"/>
          </p:nvPr>
        </p:nvSpPr>
        <p:spPr>
          <a:xfrm>
            <a:off x="219320" y="2362434"/>
            <a:ext cx="8785850" cy="1470025"/>
          </a:xfrm>
        </p:spPr>
        <p:txBody>
          <a:bodyPr>
            <a:normAutofit/>
          </a:bodyPr>
          <a:lstStyle>
            <a:lvl1pPr>
              <a:defRPr sz="3200">
                <a:solidFill>
                  <a:srgbClr val="3F3F39"/>
                </a:solidFill>
              </a:defRPr>
            </a:lvl1pPr>
          </a:lstStyle>
          <a:p>
            <a:r>
              <a:rPr lang="en-US" dirty="0"/>
              <a:t>Click to edit Master title style</a:t>
            </a:r>
          </a:p>
        </p:txBody>
      </p:sp>
      <p:sp>
        <p:nvSpPr>
          <p:cNvPr id="11" name="Subtitle 2"/>
          <p:cNvSpPr>
            <a:spLocks noGrp="1"/>
          </p:cNvSpPr>
          <p:nvPr>
            <p:ph type="subTitle" idx="1"/>
          </p:nvPr>
        </p:nvSpPr>
        <p:spPr>
          <a:xfrm>
            <a:off x="219317" y="3835562"/>
            <a:ext cx="8785852" cy="792406"/>
          </a:xfrm>
        </p:spPr>
        <p:txBody>
          <a:bodyPr>
            <a:normAutofit/>
          </a:bodyPr>
          <a:lstStyle>
            <a:lvl1pPr marL="0" indent="0" algn="l">
              <a:buNone/>
              <a:defRPr sz="2000">
                <a:solidFill>
                  <a:srgbClr val="3F3F3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Picture Placeholder 6"/>
          <p:cNvSpPr>
            <a:spLocks noGrp="1"/>
          </p:cNvSpPr>
          <p:nvPr>
            <p:ph type="pic" sz="quarter" idx="11"/>
          </p:nvPr>
        </p:nvSpPr>
        <p:spPr>
          <a:xfrm>
            <a:off x="7049319" y="359044"/>
            <a:ext cx="1651000" cy="808038"/>
          </a:xfrm>
        </p:spPr>
        <p:txBody>
          <a:bodyPr>
            <a:normAutofit/>
          </a:bodyPr>
          <a:lstStyle>
            <a:lvl1pPr>
              <a:defRPr sz="1400"/>
            </a:lvl1pPr>
          </a:lstStyle>
          <a:p>
            <a:r>
              <a:rPr lang="en-US"/>
              <a:t>Click icon to add picture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080" y="492398"/>
            <a:ext cx="1363579" cy="541330"/>
          </a:xfrm>
          <a:prstGeom prst="rect">
            <a:avLst/>
          </a:prstGeom>
        </p:spPr>
      </p:pic>
    </p:spTree>
    <p:extLst>
      <p:ext uri="{BB962C8B-B14F-4D97-AF65-F5344CB8AC3E}">
        <p14:creationId xmlns:p14="http://schemas.microsoft.com/office/powerpoint/2010/main" val="2534429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SAP Image">
    <p:spTree>
      <p:nvGrpSpPr>
        <p:cNvPr id="1" name=""/>
        <p:cNvGrpSpPr/>
        <p:nvPr/>
      </p:nvGrpSpPr>
      <p:grpSpPr>
        <a:xfrm>
          <a:off x="0" y="0"/>
          <a:ext cx="0" cy="0"/>
          <a:chOff x="0" y="0"/>
          <a:chExt cx="0" cy="0"/>
        </a:xfrm>
      </p:grpSpPr>
      <p:pic>
        <p:nvPicPr>
          <p:cNvPr id="4" name="Picture 3" descr="GettyImages_175389704_72dpi_cropped_compressed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4922874"/>
          </a:xfrm>
          <a:prstGeom prst="rect">
            <a:avLst/>
          </a:prstGeom>
        </p:spPr>
      </p:pic>
      <p:sp>
        <p:nvSpPr>
          <p:cNvPr id="13" name="Title 1"/>
          <p:cNvSpPr>
            <a:spLocks noGrp="1"/>
          </p:cNvSpPr>
          <p:nvPr>
            <p:ph type="ctrTitle"/>
          </p:nvPr>
        </p:nvSpPr>
        <p:spPr>
          <a:xfrm>
            <a:off x="237698" y="4930555"/>
            <a:ext cx="8684052" cy="942502"/>
          </a:xfrm>
        </p:spPr>
        <p:txBody>
          <a:bodyPr>
            <a:normAutofit/>
          </a:bodyPr>
          <a:lstStyle>
            <a:lvl1pPr>
              <a:defRPr sz="2800">
                <a:solidFill>
                  <a:srgbClr val="3F3F39"/>
                </a:solidFill>
              </a:defRPr>
            </a:lvl1pPr>
          </a:lstStyle>
          <a:p>
            <a:r>
              <a:rPr lang="en-US" dirty="0"/>
              <a:t>Click to edit Master title style</a:t>
            </a:r>
          </a:p>
        </p:txBody>
      </p:sp>
      <p:sp>
        <p:nvSpPr>
          <p:cNvPr id="15" name="Subtitle 2"/>
          <p:cNvSpPr>
            <a:spLocks noGrp="1"/>
          </p:cNvSpPr>
          <p:nvPr>
            <p:ph type="subTitle" idx="1"/>
          </p:nvPr>
        </p:nvSpPr>
        <p:spPr>
          <a:xfrm>
            <a:off x="237698" y="5873057"/>
            <a:ext cx="8684052" cy="792406"/>
          </a:xfrm>
        </p:spPr>
        <p:txBody>
          <a:bodyPr>
            <a:normAutofit/>
          </a:bodyPr>
          <a:lstStyle>
            <a:lvl1pPr marL="0" indent="0" algn="l">
              <a:buNone/>
              <a:defRPr sz="2000">
                <a:solidFill>
                  <a:srgbClr val="3F3F3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080" y="492398"/>
            <a:ext cx="1363579" cy="541330"/>
          </a:xfrm>
          <a:prstGeom prst="rect">
            <a:avLst/>
          </a:prstGeom>
        </p:spPr>
      </p:pic>
    </p:spTree>
    <p:extLst>
      <p:ext uri="{BB962C8B-B14F-4D97-AF65-F5344CB8AC3E}">
        <p14:creationId xmlns:p14="http://schemas.microsoft.com/office/powerpoint/2010/main" val="113483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7" name="TextBox 6"/>
          <p:cNvSpPr txBox="1"/>
          <p:nvPr userDrawn="1"/>
        </p:nvSpPr>
        <p:spPr>
          <a:xfrm>
            <a:off x="7571684" y="6380256"/>
            <a:ext cx="1458266" cy="246221"/>
          </a:xfrm>
          <a:prstGeom prst="rect">
            <a:avLst/>
          </a:prstGeom>
          <a:noFill/>
        </p:spPr>
        <p:txBody>
          <a:bodyPr wrap="square" rtlCol="0">
            <a:spAutoFit/>
          </a:bodyPr>
          <a:lstStyle/>
          <a:p>
            <a:pPr algn="r"/>
            <a:r>
              <a:rPr lang="en-US" sz="1000" dirty="0">
                <a:solidFill>
                  <a:schemeClr val="tx1"/>
                </a:solidFill>
                <a:latin typeface="Lucida Sans"/>
                <a:cs typeface="Lucida Sans"/>
              </a:rPr>
              <a:t>PAGE </a:t>
            </a:r>
            <a:fld id="{7C6A728C-FC91-4C42-BBC3-781D2A254A60}" type="slidenum">
              <a:rPr lang="en-US" sz="1000" smtClean="0">
                <a:solidFill>
                  <a:schemeClr val="tx1"/>
                </a:solidFill>
                <a:latin typeface="Lucida Sans"/>
                <a:cs typeface="Lucida Sans"/>
              </a:rPr>
              <a:pPr algn="r"/>
              <a:t>‹#›</a:t>
            </a:fld>
            <a:r>
              <a:rPr lang="en-US" sz="1000" dirty="0">
                <a:solidFill>
                  <a:schemeClr val="tx1"/>
                </a:solidFill>
                <a:latin typeface="Lucida Sans"/>
                <a:cs typeface="Lucida Sans"/>
              </a:rPr>
              <a:t> </a:t>
            </a:r>
          </a:p>
        </p:txBody>
      </p:sp>
      <p:sp>
        <p:nvSpPr>
          <p:cNvPr id="8" name="Title 26"/>
          <p:cNvSpPr>
            <a:spLocks noGrp="1"/>
          </p:cNvSpPr>
          <p:nvPr>
            <p:ph type="title"/>
          </p:nvPr>
        </p:nvSpPr>
        <p:spPr>
          <a:xfrm>
            <a:off x="214314" y="2914650"/>
            <a:ext cx="3675062" cy="1143000"/>
          </a:xfrm>
        </p:spPr>
        <p:txBody>
          <a:bodyPr/>
          <a:lstStyle>
            <a:lvl1pPr>
              <a:defRPr>
                <a:solidFill>
                  <a:srgbClr val="3F3F39"/>
                </a:solidFill>
              </a:defRPr>
            </a:lvl1pPr>
          </a:lstStyle>
          <a:p>
            <a:r>
              <a:rPr lang="en-US" dirty="0"/>
              <a:t>Click to edit Master title style</a:t>
            </a:r>
          </a:p>
        </p:txBody>
      </p:sp>
      <p:sp>
        <p:nvSpPr>
          <p:cNvPr id="21" name="Text Placeholder 32"/>
          <p:cNvSpPr>
            <a:spLocks noGrp="1"/>
          </p:cNvSpPr>
          <p:nvPr>
            <p:ph type="body" sz="quarter" idx="10"/>
          </p:nvPr>
        </p:nvSpPr>
        <p:spPr>
          <a:xfrm>
            <a:off x="4624613" y="1858449"/>
            <a:ext cx="2444750" cy="539750"/>
          </a:xfrm>
        </p:spPr>
        <p:txBody>
          <a:bodyPr>
            <a:normAutofit/>
          </a:bodyPr>
          <a:lstStyle>
            <a:lvl1pPr marL="0" indent="0" algn="r">
              <a:buNone/>
              <a:defRPr sz="1400">
                <a:solidFill>
                  <a:srgbClr val="3F3F3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2" name="Text Placeholder 32"/>
          <p:cNvSpPr>
            <a:spLocks noGrp="1"/>
          </p:cNvSpPr>
          <p:nvPr>
            <p:ph type="body" sz="quarter" idx="11" hasCustomPrompt="1"/>
          </p:nvPr>
        </p:nvSpPr>
        <p:spPr>
          <a:xfrm>
            <a:off x="7209515" y="1858449"/>
            <a:ext cx="1447348" cy="539750"/>
          </a:xfrm>
        </p:spPr>
        <p:txBody>
          <a:bodyPr>
            <a:normAutofit/>
          </a:bodyPr>
          <a:lstStyle>
            <a:lvl1pPr marL="0" indent="0">
              <a:buNone/>
              <a:defRPr sz="1400">
                <a:solidFill>
                  <a:srgbClr val="50524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3" name="Text Placeholder 32"/>
          <p:cNvSpPr>
            <a:spLocks noGrp="1"/>
          </p:cNvSpPr>
          <p:nvPr>
            <p:ph type="body" sz="quarter" idx="12"/>
          </p:nvPr>
        </p:nvSpPr>
        <p:spPr>
          <a:xfrm>
            <a:off x="4624613" y="2400628"/>
            <a:ext cx="2444750" cy="539750"/>
          </a:xfrm>
        </p:spPr>
        <p:txBody>
          <a:bodyPr>
            <a:normAutofit/>
          </a:bodyPr>
          <a:lstStyle>
            <a:lvl1pPr marL="0" indent="0" algn="r">
              <a:buNone/>
              <a:defRPr sz="1400">
                <a:solidFill>
                  <a:srgbClr val="3F3F3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4" name="Text Placeholder 32"/>
          <p:cNvSpPr>
            <a:spLocks noGrp="1"/>
          </p:cNvSpPr>
          <p:nvPr>
            <p:ph type="body" sz="quarter" idx="13" hasCustomPrompt="1"/>
          </p:nvPr>
        </p:nvSpPr>
        <p:spPr>
          <a:xfrm>
            <a:off x="7209515" y="2400628"/>
            <a:ext cx="1447348" cy="539750"/>
          </a:xfrm>
        </p:spPr>
        <p:txBody>
          <a:bodyPr>
            <a:normAutofit/>
          </a:bodyPr>
          <a:lstStyle>
            <a:lvl1pPr marL="0" indent="0">
              <a:buNone/>
              <a:defRPr sz="1400">
                <a:solidFill>
                  <a:srgbClr val="50524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5" name="Text Placeholder 32"/>
          <p:cNvSpPr>
            <a:spLocks noGrp="1"/>
          </p:cNvSpPr>
          <p:nvPr>
            <p:ph type="body" sz="quarter" idx="14"/>
          </p:nvPr>
        </p:nvSpPr>
        <p:spPr>
          <a:xfrm>
            <a:off x="4624613" y="2955018"/>
            <a:ext cx="2444750" cy="539750"/>
          </a:xfrm>
        </p:spPr>
        <p:txBody>
          <a:bodyPr>
            <a:normAutofit/>
          </a:bodyPr>
          <a:lstStyle>
            <a:lvl1pPr marL="0" indent="0" algn="r">
              <a:buNone/>
              <a:defRPr sz="1400">
                <a:solidFill>
                  <a:srgbClr val="3F3F3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6" name="Text Placeholder 32"/>
          <p:cNvSpPr>
            <a:spLocks noGrp="1"/>
          </p:cNvSpPr>
          <p:nvPr>
            <p:ph type="body" sz="quarter" idx="15" hasCustomPrompt="1"/>
          </p:nvPr>
        </p:nvSpPr>
        <p:spPr>
          <a:xfrm>
            <a:off x="7209515" y="2955018"/>
            <a:ext cx="1447348" cy="539750"/>
          </a:xfrm>
        </p:spPr>
        <p:txBody>
          <a:bodyPr>
            <a:normAutofit/>
          </a:bodyPr>
          <a:lstStyle>
            <a:lvl1pPr marL="0" indent="0">
              <a:buNone/>
              <a:defRPr sz="1400">
                <a:solidFill>
                  <a:srgbClr val="50524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7" name="Text Placeholder 32"/>
          <p:cNvSpPr>
            <a:spLocks noGrp="1"/>
          </p:cNvSpPr>
          <p:nvPr>
            <p:ph type="body" sz="quarter" idx="16"/>
          </p:nvPr>
        </p:nvSpPr>
        <p:spPr>
          <a:xfrm>
            <a:off x="4624613" y="3509408"/>
            <a:ext cx="2444750" cy="539750"/>
          </a:xfrm>
        </p:spPr>
        <p:txBody>
          <a:bodyPr>
            <a:normAutofit/>
          </a:bodyPr>
          <a:lstStyle>
            <a:lvl1pPr marL="0" indent="0" algn="r">
              <a:buNone/>
              <a:defRPr sz="1400">
                <a:solidFill>
                  <a:srgbClr val="3F3F3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8" name="Text Placeholder 32"/>
          <p:cNvSpPr>
            <a:spLocks noGrp="1"/>
          </p:cNvSpPr>
          <p:nvPr>
            <p:ph type="body" sz="quarter" idx="17" hasCustomPrompt="1"/>
          </p:nvPr>
        </p:nvSpPr>
        <p:spPr>
          <a:xfrm>
            <a:off x="7209515" y="3509408"/>
            <a:ext cx="1447348" cy="539750"/>
          </a:xfrm>
        </p:spPr>
        <p:txBody>
          <a:bodyPr>
            <a:normAutofit/>
          </a:bodyPr>
          <a:lstStyle>
            <a:lvl1pPr marL="0" indent="0">
              <a:buNone/>
              <a:defRPr sz="1400">
                <a:solidFill>
                  <a:srgbClr val="50524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9" name="Text Placeholder 32"/>
          <p:cNvSpPr>
            <a:spLocks noGrp="1"/>
          </p:cNvSpPr>
          <p:nvPr>
            <p:ph type="body" sz="quarter" idx="18"/>
          </p:nvPr>
        </p:nvSpPr>
        <p:spPr>
          <a:xfrm>
            <a:off x="4624613" y="4063798"/>
            <a:ext cx="2444750" cy="539750"/>
          </a:xfrm>
        </p:spPr>
        <p:txBody>
          <a:bodyPr>
            <a:normAutofit/>
          </a:bodyPr>
          <a:lstStyle>
            <a:lvl1pPr marL="0" indent="0" algn="r">
              <a:buNone/>
              <a:defRPr sz="1400">
                <a:solidFill>
                  <a:srgbClr val="3F3F3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0" name="Text Placeholder 32"/>
          <p:cNvSpPr>
            <a:spLocks noGrp="1"/>
          </p:cNvSpPr>
          <p:nvPr>
            <p:ph type="body" sz="quarter" idx="19" hasCustomPrompt="1"/>
          </p:nvPr>
        </p:nvSpPr>
        <p:spPr>
          <a:xfrm>
            <a:off x="7209515" y="4063798"/>
            <a:ext cx="1447348" cy="539750"/>
          </a:xfrm>
        </p:spPr>
        <p:txBody>
          <a:bodyPr>
            <a:normAutofit/>
          </a:bodyPr>
          <a:lstStyle>
            <a:lvl1pPr marL="0" indent="0">
              <a:buNone/>
              <a:defRPr sz="1400">
                <a:solidFill>
                  <a:srgbClr val="50524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1" name="Text Placeholder 32"/>
          <p:cNvSpPr>
            <a:spLocks noGrp="1"/>
          </p:cNvSpPr>
          <p:nvPr>
            <p:ph type="body" sz="quarter" idx="20"/>
          </p:nvPr>
        </p:nvSpPr>
        <p:spPr>
          <a:xfrm>
            <a:off x="4624613" y="4618186"/>
            <a:ext cx="2444750" cy="539750"/>
          </a:xfrm>
        </p:spPr>
        <p:txBody>
          <a:bodyPr>
            <a:normAutofit/>
          </a:bodyPr>
          <a:lstStyle>
            <a:lvl1pPr marL="0" indent="0" algn="r">
              <a:buNone/>
              <a:defRPr sz="1400">
                <a:solidFill>
                  <a:srgbClr val="3F3F3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2" name="Text Placeholder 32"/>
          <p:cNvSpPr>
            <a:spLocks noGrp="1"/>
          </p:cNvSpPr>
          <p:nvPr>
            <p:ph type="body" sz="quarter" idx="21" hasCustomPrompt="1"/>
          </p:nvPr>
        </p:nvSpPr>
        <p:spPr>
          <a:xfrm>
            <a:off x="7209515" y="4618186"/>
            <a:ext cx="1447348" cy="539750"/>
          </a:xfrm>
        </p:spPr>
        <p:txBody>
          <a:bodyPr>
            <a:normAutofit/>
          </a:bodyPr>
          <a:lstStyle>
            <a:lvl1pPr marL="0" indent="0">
              <a:buNone/>
              <a:defRPr sz="1400">
                <a:solidFill>
                  <a:srgbClr val="50524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pic>
        <p:nvPicPr>
          <p:cNvPr id="35" name="Picture 34"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36" name="Rectangle 35">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6848" y="6379714"/>
            <a:ext cx="4552444" cy="234316"/>
          </a:xfrm>
          <a:prstGeom prst="rect">
            <a:avLst/>
          </a:prstGeom>
        </p:spPr>
      </p:pic>
    </p:spTree>
    <p:extLst>
      <p:ext uri="{BB962C8B-B14F-4D97-AF65-F5344CB8AC3E}">
        <p14:creationId xmlns:p14="http://schemas.microsoft.com/office/powerpoint/2010/main" val="2308096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age 2">
    <p:spTree>
      <p:nvGrpSpPr>
        <p:cNvPr id="1" name=""/>
        <p:cNvGrpSpPr/>
        <p:nvPr/>
      </p:nvGrpSpPr>
      <p:grpSpPr>
        <a:xfrm>
          <a:off x="0" y="0"/>
          <a:ext cx="0" cy="0"/>
          <a:chOff x="0" y="0"/>
          <a:chExt cx="0" cy="0"/>
        </a:xfrm>
      </p:grpSpPr>
      <p:pic>
        <p:nvPicPr>
          <p:cNvPr id="2" name="Picture 1" descr="171366080_5_blur_72dpi_cropped_compressed.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00" y="0"/>
            <a:ext cx="9152800" cy="6858000"/>
          </a:xfrm>
          <a:prstGeom prst="rect">
            <a:avLst/>
          </a:prstGeom>
        </p:spPr>
      </p:pic>
      <p:sp>
        <p:nvSpPr>
          <p:cNvPr id="9" name="Rectangle 8"/>
          <p:cNvSpPr/>
          <p:nvPr userDrawn="1"/>
        </p:nvSpPr>
        <p:spPr>
          <a:xfrm>
            <a:off x="-2" y="2120455"/>
            <a:ext cx="9144002" cy="3983055"/>
          </a:xfrm>
          <a:prstGeom prst="rect">
            <a:avLst/>
          </a:prstGeom>
          <a:solidFill>
            <a:schemeClr val="bg1">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ucida Sans"/>
              <a:cs typeface="Lucida Sans"/>
            </a:endParaRPr>
          </a:p>
        </p:txBody>
      </p:sp>
      <p:sp>
        <p:nvSpPr>
          <p:cNvPr id="27" name="Title 26"/>
          <p:cNvSpPr>
            <a:spLocks noGrp="1"/>
          </p:cNvSpPr>
          <p:nvPr>
            <p:ph type="title"/>
          </p:nvPr>
        </p:nvSpPr>
        <p:spPr>
          <a:xfrm>
            <a:off x="214314" y="3629025"/>
            <a:ext cx="3675062" cy="1143000"/>
          </a:xfrm>
        </p:spPr>
        <p:txBody>
          <a:bodyPr/>
          <a:lstStyle>
            <a:lvl1pPr>
              <a:defRPr>
                <a:solidFill>
                  <a:srgbClr val="3F3F39"/>
                </a:solidFill>
              </a:defRPr>
            </a:lvl1pPr>
          </a:lstStyle>
          <a:p>
            <a:r>
              <a:rPr lang="en-US" dirty="0"/>
              <a:t>Click to edit Master title style</a:t>
            </a:r>
          </a:p>
        </p:txBody>
      </p:sp>
      <p:sp>
        <p:nvSpPr>
          <p:cNvPr id="33" name="Text Placeholder 32"/>
          <p:cNvSpPr>
            <a:spLocks noGrp="1"/>
          </p:cNvSpPr>
          <p:nvPr>
            <p:ph type="body" sz="quarter" idx="10"/>
          </p:nvPr>
        </p:nvSpPr>
        <p:spPr>
          <a:xfrm>
            <a:off x="4624613" y="2456788"/>
            <a:ext cx="2444750" cy="539750"/>
          </a:xfrm>
        </p:spPr>
        <p:txBody>
          <a:bodyPr>
            <a:noAutofit/>
          </a:bodyPr>
          <a:lstStyle>
            <a:lvl1pPr marL="0" indent="0" algn="r">
              <a:buNone/>
              <a:defRPr sz="1400">
                <a:solidFill>
                  <a:srgbClr val="3F3F3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4" name="Text Placeholder 32"/>
          <p:cNvSpPr>
            <a:spLocks noGrp="1"/>
          </p:cNvSpPr>
          <p:nvPr>
            <p:ph type="body" sz="quarter" idx="11" hasCustomPrompt="1"/>
          </p:nvPr>
        </p:nvSpPr>
        <p:spPr>
          <a:xfrm>
            <a:off x="7209515" y="2456788"/>
            <a:ext cx="1447348" cy="539750"/>
          </a:xfrm>
        </p:spPr>
        <p:txBody>
          <a:bodyPr>
            <a:normAutofit/>
          </a:bodyPr>
          <a:lstStyle>
            <a:lvl1pPr marL="0" indent="0">
              <a:buNone/>
              <a:defRPr sz="1400">
                <a:solidFill>
                  <a:srgbClr val="50524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5" name="Text Placeholder 32"/>
          <p:cNvSpPr>
            <a:spLocks noGrp="1"/>
          </p:cNvSpPr>
          <p:nvPr>
            <p:ph type="body" sz="quarter" idx="12"/>
          </p:nvPr>
        </p:nvSpPr>
        <p:spPr>
          <a:xfrm>
            <a:off x="4624613" y="2998967"/>
            <a:ext cx="2444750" cy="539750"/>
          </a:xfrm>
        </p:spPr>
        <p:txBody>
          <a:bodyPr>
            <a:noAutofit/>
          </a:bodyPr>
          <a:lstStyle>
            <a:lvl1pPr marL="0" indent="0" algn="r">
              <a:buNone/>
              <a:defRPr sz="1400">
                <a:solidFill>
                  <a:srgbClr val="3F3F3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6" name="Text Placeholder 32"/>
          <p:cNvSpPr>
            <a:spLocks noGrp="1"/>
          </p:cNvSpPr>
          <p:nvPr>
            <p:ph type="body" sz="quarter" idx="13" hasCustomPrompt="1"/>
          </p:nvPr>
        </p:nvSpPr>
        <p:spPr>
          <a:xfrm>
            <a:off x="7209515" y="2998967"/>
            <a:ext cx="1447348" cy="539750"/>
          </a:xfrm>
        </p:spPr>
        <p:txBody>
          <a:bodyPr>
            <a:normAutofit/>
          </a:bodyPr>
          <a:lstStyle>
            <a:lvl1pPr marL="0" indent="0">
              <a:buNone/>
              <a:defRPr sz="1400">
                <a:solidFill>
                  <a:srgbClr val="50524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7" name="Text Placeholder 32"/>
          <p:cNvSpPr>
            <a:spLocks noGrp="1"/>
          </p:cNvSpPr>
          <p:nvPr>
            <p:ph type="body" sz="quarter" idx="14"/>
          </p:nvPr>
        </p:nvSpPr>
        <p:spPr>
          <a:xfrm>
            <a:off x="4624613" y="3553357"/>
            <a:ext cx="2444750" cy="539750"/>
          </a:xfrm>
        </p:spPr>
        <p:txBody>
          <a:bodyPr>
            <a:noAutofit/>
          </a:bodyPr>
          <a:lstStyle>
            <a:lvl1pPr marL="0" indent="0" algn="r">
              <a:buNone/>
              <a:defRPr sz="1400">
                <a:solidFill>
                  <a:srgbClr val="3F3F3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8" name="Text Placeholder 32"/>
          <p:cNvSpPr>
            <a:spLocks noGrp="1"/>
          </p:cNvSpPr>
          <p:nvPr>
            <p:ph type="body" sz="quarter" idx="15" hasCustomPrompt="1"/>
          </p:nvPr>
        </p:nvSpPr>
        <p:spPr>
          <a:xfrm>
            <a:off x="7209515" y="3553357"/>
            <a:ext cx="1447348" cy="539750"/>
          </a:xfrm>
        </p:spPr>
        <p:txBody>
          <a:bodyPr>
            <a:normAutofit/>
          </a:bodyPr>
          <a:lstStyle>
            <a:lvl1pPr marL="0" indent="0">
              <a:buNone/>
              <a:defRPr sz="1400">
                <a:solidFill>
                  <a:srgbClr val="50524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9" name="Text Placeholder 32"/>
          <p:cNvSpPr>
            <a:spLocks noGrp="1"/>
          </p:cNvSpPr>
          <p:nvPr>
            <p:ph type="body" sz="quarter" idx="16"/>
          </p:nvPr>
        </p:nvSpPr>
        <p:spPr>
          <a:xfrm>
            <a:off x="4624613" y="4107747"/>
            <a:ext cx="2444750" cy="539750"/>
          </a:xfrm>
        </p:spPr>
        <p:txBody>
          <a:bodyPr>
            <a:noAutofit/>
          </a:bodyPr>
          <a:lstStyle>
            <a:lvl1pPr marL="0" indent="0" algn="r">
              <a:buNone/>
              <a:defRPr sz="1400">
                <a:solidFill>
                  <a:srgbClr val="3F3F3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0" name="Text Placeholder 32"/>
          <p:cNvSpPr>
            <a:spLocks noGrp="1"/>
          </p:cNvSpPr>
          <p:nvPr>
            <p:ph type="body" sz="quarter" idx="17" hasCustomPrompt="1"/>
          </p:nvPr>
        </p:nvSpPr>
        <p:spPr>
          <a:xfrm>
            <a:off x="7209515" y="4107747"/>
            <a:ext cx="1447348" cy="539750"/>
          </a:xfrm>
        </p:spPr>
        <p:txBody>
          <a:bodyPr>
            <a:normAutofit/>
          </a:bodyPr>
          <a:lstStyle>
            <a:lvl1pPr marL="0" indent="0">
              <a:buNone/>
              <a:defRPr sz="1400">
                <a:solidFill>
                  <a:srgbClr val="50524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1" name="Text Placeholder 32"/>
          <p:cNvSpPr>
            <a:spLocks noGrp="1"/>
          </p:cNvSpPr>
          <p:nvPr>
            <p:ph type="body" sz="quarter" idx="18"/>
          </p:nvPr>
        </p:nvSpPr>
        <p:spPr>
          <a:xfrm>
            <a:off x="4624613" y="4662137"/>
            <a:ext cx="2444750" cy="539750"/>
          </a:xfrm>
        </p:spPr>
        <p:txBody>
          <a:bodyPr>
            <a:noAutofit/>
          </a:bodyPr>
          <a:lstStyle>
            <a:lvl1pPr marL="0" indent="0" algn="r">
              <a:buNone/>
              <a:defRPr sz="1400">
                <a:solidFill>
                  <a:srgbClr val="3F3F3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2" name="Text Placeholder 32"/>
          <p:cNvSpPr>
            <a:spLocks noGrp="1"/>
          </p:cNvSpPr>
          <p:nvPr>
            <p:ph type="body" sz="quarter" idx="19" hasCustomPrompt="1"/>
          </p:nvPr>
        </p:nvSpPr>
        <p:spPr>
          <a:xfrm>
            <a:off x="7209515" y="4662137"/>
            <a:ext cx="1447348" cy="539750"/>
          </a:xfrm>
        </p:spPr>
        <p:txBody>
          <a:bodyPr>
            <a:normAutofit/>
          </a:bodyPr>
          <a:lstStyle>
            <a:lvl1pPr marL="0" indent="0">
              <a:buNone/>
              <a:defRPr sz="1400">
                <a:solidFill>
                  <a:srgbClr val="50524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3" name="Text Placeholder 32"/>
          <p:cNvSpPr>
            <a:spLocks noGrp="1"/>
          </p:cNvSpPr>
          <p:nvPr>
            <p:ph type="body" sz="quarter" idx="20"/>
          </p:nvPr>
        </p:nvSpPr>
        <p:spPr>
          <a:xfrm>
            <a:off x="4624613" y="5216525"/>
            <a:ext cx="2444750" cy="539750"/>
          </a:xfrm>
        </p:spPr>
        <p:txBody>
          <a:bodyPr>
            <a:noAutofit/>
          </a:bodyPr>
          <a:lstStyle>
            <a:lvl1pPr marL="0" indent="0" algn="r">
              <a:buNone/>
              <a:defRPr sz="1400">
                <a:solidFill>
                  <a:srgbClr val="3F3F3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4" name="Text Placeholder 32"/>
          <p:cNvSpPr>
            <a:spLocks noGrp="1"/>
          </p:cNvSpPr>
          <p:nvPr>
            <p:ph type="body" sz="quarter" idx="21" hasCustomPrompt="1"/>
          </p:nvPr>
        </p:nvSpPr>
        <p:spPr>
          <a:xfrm>
            <a:off x="7209515" y="5216525"/>
            <a:ext cx="1447348" cy="539750"/>
          </a:xfrm>
        </p:spPr>
        <p:txBody>
          <a:bodyPr>
            <a:normAutofit/>
          </a:bodyPr>
          <a:lstStyle>
            <a:lvl1pPr marL="0" indent="0">
              <a:buNone/>
              <a:defRPr sz="1400">
                <a:solidFill>
                  <a:srgbClr val="50524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Tree>
    <p:extLst>
      <p:ext uri="{BB962C8B-B14F-4D97-AF65-F5344CB8AC3E}">
        <p14:creationId xmlns:p14="http://schemas.microsoft.com/office/powerpoint/2010/main" val="2134497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A72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3" name="Title 2"/>
          <p:cNvSpPr>
            <a:spLocks noGrp="1"/>
          </p:cNvSpPr>
          <p:nvPr>
            <p:ph type="title"/>
          </p:nvPr>
        </p:nvSpPr>
        <p:spPr>
          <a:xfrm>
            <a:off x="216568" y="2829678"/>
            <a:ext cx="8620552" cy="868362"/>
          </a:xfrm>
          <a:noFill/>
          <a:ln>
            <a:noFill/>
          </a:ln>
          <a:effectLst/>
        </p:spPr>
        <p:txBody>
          <a:bodyPr>
            <a:normAutofit/>
          </a:bodyPr>
          <a:lstStyle>
            <a:lvl1pP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7221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1EA5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noFill/>
          <a:ln>
            <a:noFill/>
          </a:ln>
          <a:effectLst/>
        </p:spPr>
        <p:txBody>
          <a:bodyPr>
            <a:normAutofit/>
          </a:bodyPr>
          <a:lstStyle>
            <a:lvl1pP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66788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F1FB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noFill/>
          <a:ln>
            <a:noFill/>
          </a:ln>
          <a:effectLst/>
        </p:spPr>
        <p:txBody>
          <a:bodyPr>
            <a:normAutofit/>
          </a:bodyPr>
          <a:lstStyle>
            <a:lvl1pPr>
              <a:defRPr sz="3200">
                <a:solidFill>
                  <a:srgbClr val="50524F"/>
                </a:solidFill>
              </a:defRPr>
            </a:lvl1pPr>
          </a:lstStyle>
          <a:p>
            <a:r>
              <a:rPr lang="en-US" dirty="0"/>
              <a:t>Click to edit Master title style</a:t>
            </a:r>
          </a:p>
        </p:txBody>
      </p:sp>
    </p:spTree>
    <p:extLst>
      <p:ext uri="{BB962C8B-B14F-4D97-AF65-F5344CB8AC3E}">
        <p14:creationId xmlns:p14="http://schemas.microsoft.com/office/powerpoint/2010/main" val="3589905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76679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90" r:id="rId3"/>
    <p:sldLayoutId id="2147483684" r:id="rId4"/>
    <p:sldLayoutId id="2147483677" r:id="rId5"/>
    <p:sldLayoutId id="2147483685" r:id="rId6"/>
    <p:sldLayoutId id="2147483663" r:id="rId7"/>
    <p:sldLayoutId id="2147483662" r:id="rId8"/>
    <p:sldLayoutId id="2147483675" r:id="rId9"/>
    <p:sldLayoutId id="2147483661" r:id="rId10"/>
    <p:sldLayoutId id="2147483650" r:id="rId11"/>
    <p:sldLayoutId id="2147483680" r:id="rId12"/>
    <p:sldLayoutId id="2147483681" r:id="rId13"/>
    <p:sldLayoutId id="2147483678" r:id="rId14"/>
    <p:sldLayoutId id="2147483679" r:id="rId15"/>
    <p:sldLayoutId id="2147483654" r:id="rId16"/>
    <p:sldLayoutId id="2147483655" r:id="rId17"/>
    <p:sldLayoutId id="2147483692" r:id="rId18"/>
    <p:sldLayoutId id="2147483660" r:id="rId19"/>
    <p:sldLayoutId id="2147483652" r:id="rId20"/>
    <p:sldLayoutId id="2147483653" r:id="rId21"/>
    <p:sldLayoutId id="2147483666" r:id="rId22"/>
    <p:sldLayoutId id="2147483668" r:id="rId23"/>
    <p:sldLayoutId id="2147483667" r:id="rId24"/>
    <p:sldLayoutId id="2147483669" r:id="rId25"/>
    <p:sldLayoutId id="2147483693" r:id="rId26"/>
  </p:sldLayoutIdLst>
  <p:txStyles>
    <p:titleStyle>
      <a:lvl1pPr algn="l" defTabSz="457200" rtl="0" eaLnBrk="1" latinLnBrk="0" hangingPunct="1">
        <a:spcBef>
          <a:spcPct val="0"/>
        </a:spcBef>
        <a:buNone/>
        <a:defRPr sz="2800" kern="1200">
          <a:solidFill>
            <a:schemeClr val="tx1"/>
          </a:solidFill>
          <a:latin typeface="Lucida Sans"/>
          <a:ea typeface="+mj-ea"/>
          <a:cs typeface="Lucida San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Lucida Sans"/>
          <a:ea typeface="+mn-ea"/>
          <a:cs typeface="Lucida Sans"/>
        </a:defRPr>
      </a:lvl1pPr>
      <a:lvl2pPr marL="742950" indent="-285750" algn="l" defTabSz="457200" rtl="0" eaLnBrk="1" latinLnBrk="0" hangingPunct="1">
        <a:spcBef>
          <a:spcPct val="20000"/>
        </a:spcBef>
        <a:buFont typeface="Arial"/>
        <a:buChar char="–"/>
        <a:defRPr sz="2000" kern="1200">
          <a:solidFill>
            <a:schemeClr val="tx1"/>
          </a:solidFill>
          <a:latin typeface="Lucida Sans"/>
          <a:ea typeface="+mn-ea"/>
          <a:cs typeface="Lucida Sans"/>
        </a:defRPr>
      </a:lvl2pPr>
      <a:lvl3pPr marL="1143000" indent="-228600" algn="l" defTabSz="457200" rtl="0" eaLnBrk="1" latinLnBrk="0" hangingPunct="1">
        <a:spcBef>
          <a:spcPct val="20000"/>
        </a:spcBef>
        <a:buFont typeface="Arial"/>
        <a:buChar char="•"/>
        <a:defRPr sz="1800" kern="1200">
          <a:solidFill>
            <a:schemeClr val="tx1"/>
          </a:solidFill>
          <a:latin typeface="Lucida Sans"/>
          <a:ea typeface="+mn-ea"/>
          <a:cs typeface="Lucida Sans"/>
        </a:defRPr>
      </a:lvl3pPr>
      <a:lvl4pPr marL="16002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4pPr>
      <a:lvl5pPr marL="20574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png"/><Relationship Id="rId7"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png"/><Relationship Id="rId10" Type="http://schemas.openxmlformats.org/officeDocument/2006/relationships/image" Target="../media/image30.jpg"/><Relationship Id="rId4" Type="http://schemas.openxmlformats.org/officeDocument/2006/relationships/image" Target="../media/image24.png"/><Relationship Id="rId9"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32.gif"/><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hyperlink" Target="https://www.youtube.com/watch?v=9LKTVC9jEd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6.xml"/><Relationship Id="rId5" Type="http://schemas.openxmlformats.org/officeDocument/2006/relationships/image" Target="../media/image32.gif"/><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42.jpe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1.png"/><Relationship Id="rId7"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51.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42.jpeg"/><Relationship Id="rId9" Type="http://schemas.openxmlformats.org/officeDocument/2006/relationships/image" Target="../media/image5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11.xml"/><Relationship Id="rId5" Type="http://schemas.openxmlformats.org/officeDocument/2006/relationships/image" Target="../media/image59.png"/><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16.xml"/><Relationship Id="rId4" Type="http://schemas.openxmlformats.org/officeDocument/2006/relationships/image" Target="../media/image65.jpeg"/></Relationships>
</file>

<file path=ppt/slides/_rels/slide41.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32.gif"/></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image" Target="../media/image76.png"/></Relationships>
</file>

<file path=ppt/slides/_rels/slide5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image" Target="../media/image80.jpeg"/><Relationship Id="rId5" Type="http://schemas.openxmlformats.org/officeDocument/2006/relationships/image" Target="../media/image79.png"/><Relationship Id="rId4" Type="http://schemas.openxmlformats.org/officeDocument/2006/relationships/image" Target="../media/image78.png"/></Relationships>
</file>

<file path=ppt/slides/_rels/slide5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image" Target="../media/image82.png"/></Relationships>
</file>

<file path=ppt/slides/_rels/slide5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2.gif"/><Relationship Id="rId2" Type="http://schemas.openxmlformats.org/officeDocument/2006/relationships/image" Target="../media/image84.png"/><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media/image85.png"/></Relationships>
</file>

<file path=ppt/slides/_rels/slide5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3.xml"/><Relationship Id="rId1" Type="http://schemas.openxmlformats.org/officeDocument/2006/relationships/slideLayout" Target="../slideLayouts/slideLayout16.xml"/><Relationship Id="rId5" Type="http://schemas.microsoft.com/office/2007/relationships/hdphoto" Target="../media/hdphoto3.wdp"/><Relationship Id="rId4" Type="http://schemas.openxmlformats.org/officeDocument/2006/relationships/image" Target="../media/image87.png"/></Relationships>
</file>

<file path=ppt/slides/_rels/slide59.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8771" y="5036554"/>
            <a:ext cx="184666" cy="369332"/>
          </a:xfrm>
          <a:prstGeom prst="rect">
            <a:avLst/>
          </a:prstGeom>
          <a:noFill/>
        </p:spPr>
        <p:txBody>
          <a:bodyPr wrap="none" rtlCol="0">
            <a:spAutoFit/>
          </a:bodyPr>
          <a:lstStyle/>
          <a:p>
            <a:endParaRPr lang="en-US" dirty="0"/>
          </a:p>
        </p:txBody>
      </p:sp>
      <p:sp>
        <p:nvSpPr>
          <p:cNvPr id="14" name="Title 13"/>
          <p:cNvSpPr>
            <a:spLocks noGrp="1"/>
          </p:cNvSpPr>
          <p:nvPr>
            <p:ph type="ctrTitle"/>
          </p:nvPr>
        </p:nvSpPr>
        <p:spPr/>
        <p:txBody>
          <a:bodyPr>
            <a:normAutofit/>
          </a:bodyPr>
          <a:lstStyle/>
          <a:p>
            <a:r>
              <a:rPr lang="en-US" dirty="0"/>
              <a:t>Building Knowledge: Expanding the World Through Reading</a:t>
            </a:r>
          </a:p>
        </p:txBody>
      </p:sp>
      <p:sp>
        <p:nvSpPr>
          <p:cNvPr id="15" name="Subtitle 14"/>
          <p:cNvSpPr>
            <a:spLocks noGrp="1"/>
          </p:cNvSpPr>
          <p:nvPr>
            <p:ph type="subTitle" idx="1"/>
          </p:nvPr>
        </p:nvSpPr>
        <p:spPr/>
        <p:txBody>
          <a:bodyPr/>
          <a:lstStyle/>
          <a:p>
            <a:r>
              <a:rPr lang="en-US" dirty="0"/>
              <a:t>Module 1- The “Why”</a:t>
            </a:r>
          </a:p>
        </p:txBody>
      </p:sp>
    </p:spTree>
    <p:extLst>
      <p:ext uri="{BB962C8B-B14F-4D97-AF65-F5344CB8AC3E}">
        <p14:creationId xmlns:p14="http://schemas.microsoft.com/office/powerpoint/2010/main" val="1868720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047C4-8A02-4770-8697-C6D4D36446EF}"/>
              </a:ext>
            </a:extLst>
          </p:cNvPr>
          <p:cNvSpPr>
            <a:spLocks noGrp="1"/>
          </p:cNvSpPr>
          <p:nvPr>
            <p:ph type="title"/>
          </p:nvPr>
        </p:nvSpPr>
        <p:spPr>
          <a:xfrm>
            <a:off x="312821" y="-195263"/>
            <a:ext cx="8229600" cy="1143000"/>
          </a:xfrm>
        </p:spPr>
        <p:txBody>
          <a:bodyPr/>
          <a:lstStyle/>
          <a:p>
            <a:r>
              <a:rPr lang="en-US" dirty="0"/>
              <a:t>Let’s recall why this was a “Shift” at all! </a:t>
            </a:r>
          </a:p>
        </p:txBody>
      </p:sp>
      <p:pic>
        <p:nvPicPr>
          <p:cNvPr id="3" name="Picture 2">
            <a:extLst>
              <a:ext uri="{FF2B5EF4-FFF2-40B4-BE49-F238E27FC236}">
                <a16:creationId xmlns:a16="http://schemas.microsoft.com/office/drawing/2014/main" id="{7285FDB6-8466-4231-AE64-29BFA2E90EBB}"/>
              </a:ext>
            </a:extLst>
          </p:cNvPr>
          <p:cNvPicPr>
            <a:picLocks noChangeAspect="1"/>
          </p:cNvPicPr>
          <p:nvPr/>
        </p:nvPicPr>
        <p:blipFill>
          <a:blip r:embed="rId3"/>
          <a:stretch>
            <a:fillRect/>
          </a:stretch>
        </p:blipFill>
        <p:spPr>
          <a:xfrm>
            <a:off x="1552932" y="857028"/>
            <a:ext cx="4752224" cy="4667989"/>
          </a:xfrm>
          <a:prstGeom prst="rect">
            <a:avLst/>
          </a:prstGeom>
        </p:spPr>
      </p:pic>
      <p:sp>
        <p:nvSpPr>
          <p:cNvPr id="4" name="TextBox 3">
            <a:extLst>
              <a:ext uri="{FF2B5EF4-FFF2-40B4-BE49-F238E27FC236}">
                <a16:creationId xmlns:a16="http://schemas.microsoft.com/office/drawing/2014/main" id="{F0F5BEAA-5432-4128-9DF4-AD22819E8E4B}"/>
              </a:ext>
            </a:extLst>
          </p:cNvPr>
          <p:cNvSpPr txBox="1"/>
          <p:nvPr/>
        </p:nvSpPr>
        <p:spPr>
          <a:xfrm>
            <a:off x="4812632" y="5645881"/>
            <a:ext cx="2552558" cy="369332"/>
          </a:xfrm>
          <a:prstGeom prst="rect">
            <a:avLst/>
          </a:prstGeom>
          <a:noFill/>
        </p:spPr>
        <p:txBody>
          <a:bodyPr wrap="none" rtlCol="0">
            <a:spAutoFit/>
          </a:bodyPr>
          <a:lstStyle/>
          <a:p>
            <a:r>
              <a:rPr lang="en-US" dirty="0"/>
              <a:t>Moss and Newton (2002)</a:t>
            </a:r>
          </a:p>
        </p:txBody>
      </p:sp>
      <p:sp>
        <p:nvSpPr>
          <p:cNvPr id="9" name="Rectangle 8">
            <a:extLst>
              <a:ext uri="{FF2B5EF4-FFF2-40B4-BE49-F238E27FC236}">
                <a16:creationId xmlns:a16="http://schemas.microsoft.com/office/drawing/2014/main" id="{5A98BBF3-9FD5-435B-AEA6-CCD79ABB908C}"/>
              </a:ext>
            </a:extLst>
          </p:cNvPr>
          <p:cNvSpPr/>
          <p:nvPr/>
        </p:nvSpPr>
        <p:spPr>
          <a:xfrm>
            <a:off x="1552932" y="1559864"/>
            <a:ext cx="4752224" cy="3965153"/>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600" dirty="0">
                <a:latin typeface="Lucida Sans"/>
                <a:cs typeface="Lucida Sans"/>
              </a:rPr>
              <a:t>?</a:t>
            </a:r>
          </a:p>
        </p:txBody>
      </p:sp>
      <p:pic>
        <p:nvPicPr>
          <p:cNvPr id="12" name="Picture 11">
            <a:extLst>
              <a:ext uri="{FF2B5EF4-FFF2-40B4-BE49-F238E27FC236}">
                <a16:creationId xmlns:a16="http://schemas.microsoft.com/office/drawing/2014/main" id="{C42A5459-9142-4270-B9A5-A0158D3E9FEE}"/>
              </a:ext>
            </a:extLst>
          </p:cNvPr>
          <p:cNvPicPr>
            <a:picLocks noChangeAspect="1"/>
          </p:cNvPicPr>
          <p:nvPr/>
        </p:nvPicPr>
        <p:blipFill>
          <a:blip r:embed="rId4"/>
          <a:stretch>
            <a:fillRect/>
          </a:stretch>
        </p:blipFill>
        <p:spPr>
          <a:xfrm rot="20333053">
            <a:off x="6528682" y="489619"/>
            <a:ext cx="2391793" cy="1686729"/>
          </a:xfrm>
          <a:prstGeom prst="rect">
            <a:avLst/>
          </a:prstGeom>
        </p:spPr>
      </p:pic>
    </p:spTree>
    <p:extLst>
      <p:ext uri="{BB962C8B-B14F-4D97-AF65-F5344CB8AC3E}">
        <p14:creationId xmlns:p14="http://schemas.microsoft.com/office/powerpoint/2010/main" val="317304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E02C8-4A57-4207-9811-25CB9270B515}"/>
              </a:ext>
            </a:extLst>
          </p:cNvPr>
          <p:cNvSpPr>
            <a:spLocks noGrp="1"/>
          </p:cNvSpPr>
          <p:nvPr>
            <p:ph type="title"/>
          </p:nvPr>
        </p:nvSpPr>
        <p:spPr>
          <a:xfrm>
            <a:off x="219206" y="-205110"/>
            <a:ext cx="8229600" cy="1143000"/>
          </a:xfrm>
        </p:spPr>
        <p:txBody>
          <a:bodyPr/>
          <a:lstStyle/>
          <a:p>
            <a:r>
              <a:rPr lang="en-US" dirty="0"/>
              <a:t>What This Meant! </a:t>
            </a:r>
          </a:p>
        </p:txBody>
      </p:sp>
      <p:pic>
        <p:nvPicPr>
          <p:cNvPr id="3" name="Picture 2">
            <a:extLst>
              <a:ext uri="{FF2B5EF4-FFF2-40B4-BE49-F238E27FC236}">
                <a16:creationId xmlns:a16="http://schemas.microsoft.com/office/drawing/2014/main" id="{904070AA-E4AA-4E0F-85C1-722A7882B238}"/>
              </a:ext>
            </a:extLst>
          </p:cNvPr>
          <p:cNvPicPr>
            <a:picLocks noChangeAspect="1"/>
          </p:cNvPicPr>
          <p:nvPr/>
        </p:nvPicPr>
        <p:blipFill>
          <a:blip r:embed="rId3"/>
          <a:stretch>
            <a:fillRect/>
          </a:stretch>
        </p:blipFill>
        <p:spPr>
          <a:xfrm>
            <a:off x="424465" y="1597783"/>
            <a:ext cx="1813937" cy="2720906"/>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B6001082-1802-42BB-BBD8-135A7AFBF8B6}"/>
              </a:ext>
            </a:extLst>
          </p:cNvPr>
          <p:cNvPicPr>
            <a:picLocks noChangeAspect="1"/>
          </p:cNvPicPr>
          <p:nvPr/>
        </p:nvPicPr>
        <p:blipFill>
          <a:blip r:embed="rId4"/>
          <a:stretch>
            <a:fillRect/>
          </a:stretch>
        </p:blipFill>
        <p:spPr>
          <a:xfrm>
            <a:off x="665948" y="3429000"/>
            <a:ext cx="1879187" cy="2720906"/>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8806892E-8B9A-4A41-9A69-28DABE4E3F05}"/>
              </a:ext>
            </a:extLst>
          </p:cNvPr>
          <p:cNvPicPr>
            <a:picLocks noChangeAspect="1"/>
          </p:cNvPicPr>
          <p:nvPr/>
        </p:nvPicPr>
        <p:blipFill>
          <a:blip r:embed="rId5"/>
          <a:stretch>
            <a:fillRect/>
          </a:stretch>
        </p:blipFill>
        <p:spPr>
          <a:xfrm>
            <a:off x="2532785" y="1707069"/>
            <a:ext cx="2039215" cy="1540598"/>
          </a:xfrm>
          <a:prstGeom prst="rect">
            <a:avLst/>
          </a:prstGeom>
          <a:ln>
            <a:noFill/>
          </a:ln>
          <a:effectLst>
            <a:outerShdw blurRad="292100" dist="139700" dir="2700000" algn="tl" rotWithShape="0">
              <a:srgbClr val="333333">
                <a:alpha val="65000"/>
              </a:srgbClr>
            </a:outerShdw>
          </a:effectLst>
        </p:spPr>
      </p:pic>
      <p:sp>
        <p:nvSpPr>
          <p:cNvPr id="6" name="Title 1">
            <a:extLst>
              <a:ext uri="{FF2B5EF4-FFF2-40B4-BE49-F238E27FC236}">
                <a16:creationId xmlns:a16="http://schemas.microsoft.com/office/drawing/2014/main" id="{F86DDF85-692C-48BD-8C53-917F0A9AED69}"/>
              </a:ext>
            </a:extLst>
          </p:cNvPr>
          <p:cNvSpPr txBox="1">
            <a:spLocks/>
          </p:cNvSpPr>
          <p:nvPr/>
        </p:nvSpPr>
        <p:spPr>
          <a:xfrm>
            <a:off x="953343" y="560887"/>
            <a:ext cx="3180019" cy="125904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r>
              <a:rPr lang="en-US" dirty="0">
                <a:solidFill>
                  <a:srgbClr val="00B0F0"/>
                </a:solidFill>
              </a:rPr>
              <a:t>A whole lot of…</a:t>
            </a:r>
          </a:p>
        </p:txBody>
      </p:sp>
      <p:pic>
        <p:nvPicPr>
          <p:cNvPr id="8" name="Picture 7" descr="A picture containing book, text&#10;&#10;Description generated with high confidence">
            <a:extLst>
              <a:ext uri="{FF2B5EF4-FFF2-40B4-BE49-F238E27FC236}">
                <a16:creationId xmlns:a16="http://schemas.microsoft.com/office/drawing/2014/main" id="{76B7B47A-BF4A-43C6-A138-567E6F4B7EBC}"/>
              </a:ext>
            </a:extLst>
          </p:cNvPr>
          <p:cNvPicPr>
            <a:picLocks noChangeAspect="1"/>
          </p:cNvPicPr>
          <p:nvPr/>
        </p:nvPicPr>
        <p:blipFill>
          <a:blip r:embed="rId6"/>
          <a:stretch>
            <a:fillRect/>
          </a:stretch>
        </p:blipFill>
        <p:spPr>
          <a:xfrm>
            <a:off x="3005085" y="3429000"/>
            <a:ext cx="1664964" cy="2505205"/>
          </a:xfrm>
          <a:prstGeom prst="rect">
            <a:avLst/>
          </a:prstGeom>
          <a:ln>
            <a:noFill/>
          </a:ln>
          <a:effectLst>
            <a:outerShdw blurRad="292100" dist="139700" dir="2700000" algn="tl" rotWithShape="0">
              <a:srgbClr val="333333">
                <a:alpha val="65000"/>
              </a:srgbClr>
            </a:outerShdw>
          </a:effectLst>
        </p:spPr>
      </p:pic>
      <p:sp>
        <p:nvSpPr>
          <p:cNvPr id="9" name="Title 1">
            <a:extLst>
              <a:ext uri="{FF2B5EF4-FFF2-40B4-BE49-F238E27FC236}">
                <a16:creationId xmlns:a16="http://schemas.microsoft.com/office/drawing/2014/main" id="{FF0A7711-0A31-4DF4-AD22-82E3DA2A992E}"/>
              </a:ext>
            </a:extLst>
          </p:cNvPr>
          <p:cNvSpPr txBox="1">
            <a:spLocks/>
          </p:cNvSpPr>
          <p:nvPr/>
        </p:nvSpPr>
        <p:spPr>
          <a:xfrm>
            <a:off x="6151442" y="676936"/>
            <a:ext cx="2591747"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pPr algn="ctr"/>
            <a:r>
              <a:rPr lang="en-US" dirty="0">
                <a:solidFill>
                  <a:srgbClr val="00B0F0"/>
                </a:solidFill>
              </a:rPr>
              <a:t>And not a whole lot of… </a:t>
            </a:r>
          </a:p>
        </p:txBody>
      </p:sp>
      <p:pic>
        <p:nvPicPr>
          <p:cNvPr id="11" name="Picture 10" descr="A close up of a sign&#10;&#10;Description generated with very high confidence">
            <a:extLst>
              <a:ext uri="{FF2B5EF4-FFF2-40B4-BE49-F238E27FC236}">
                <a16:creationId xmlns:a16="http://schemas.microsoft.com/office/drawing/2014/main" id="{FCB7145D-76A3-471D-AFC0-F07B124858E6}"/>
              </a:ext>
            </a:extLst>
          </p:cNvPr>
          <p:cNvPicPr>
            <a:picLocks noChangeAspect="1"/>
          </p:cNvPicPr>
          <p:nvPr/>
        </p:nvPicPr>
        <p:blipFill>
          <a:blip r:embed="rId7"/>
          <a:stretch>
            <a:fillRect/>
          </a:stretch>
        </p:blipFill>
        <p:spPr>
          <a:xfrm>
            <a:off x="5491899" y="1947634"/>
            <a:ext cx="1813937" cy="1821591"/>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143BFFF3-2265-4EDD-A27A-66915ABFA0CB}"/>
              </a:ext>
            </a:extLst>
          </p:cNvPr>
          <p:cNvPicPr>
            <a:picLocks noChangeAspect="1"/>
          </p:cNvPicPr>
          <p:nvPr/>
        </p:nvPicPr>
        <p:blipFill rotWithShape="1">
          <a:blip r:embed="rId8"/>
          <a:srcRect l="16136" t="9871" r="13059" b="8360"/>
          <a:stretch/>
        </p:blipFill>
        <p:spPr>
          <a:xfrm>
            <a:off x="6884353" y="2445607"/>
            <a:ext cx="1765943" cy="2148339"/>
          </a:xfrm>
          <a:prstGeom prst="rect">
            <a:avLst/>
          </a:prstGeom>
          <a:ln>
            <a:noFill/>
          </a:ln>
          <a:effectLst>
            <a:outerShdw blurRad="292100" dist="139700" dir="2700000" algn="tl" rotWithShape="0">
              <a:srgbClr val="333333">
                <a:alpha val="65000"/>
              </a:srgbClr>
            </a:outerShdw>
          </a:effectLst>
        </p:spPr>
      </p:pic>
      <p:pic>
        <p:nvPicPr>
          <p:cNvPr id="19" name="Picture 18" descr="A picture containing text, person, newspaper, photo&#10;&#10;Description generated with high confidence">
            <a:extLst>
              <a:ext uri="{FF2B5EF4-FFF2-40B4-BE49-F238E27FC236}">
                <a16:creationId xmlns:a16="http://schemas.microsoft.com/office/drawing/2014/main" id="{82E69F76-B465-46B7-A9DF-E0E8C3B2B5AF}"/>
              </a:ext>
            </a:extLst>
          </p:cNvPr>
          <p:cNvPicPr>
            <a:picLocks noChangeAspect="1"/>
          </p:cNvPicPr>
          <p:nvPr/>
        </p:nvPicPr>
        <p:blipFill>
          <a:blip r:embed="rId9"/>
          <a:stretch>
            <a:fillRect/>
          </a:stretch>
        </p:blipFill>
        <p:spPr>
          <a:xfrm>
            <a:off x="6533574" y="4338578"/>
            <a:ext cx="2297364" cy="1842486"/>
          </a:xfrm>
          <a:prstGeom prst="rect">
            <a:avLst/>
          </a:prstGeom>
          <a:ln>
            <a:noFill/>
          </a:ln>
          <a:effectLst>
            <a:outerShdw blurRad="292100" dist="139700" dir="2700000" algn="tl" rotWithShape="0">
              <a:srgbClr val="333333">
                <a:alpha val="65000"/>
              </a:srgbClr>
            </a:outerShdw>
          </a:effectLst>
        </p:spPr>
      </p:pic>
      <p:pic>
        <p:nvPicPr>
          <p:cNvPr id="17" name="Picture 16" descr="A person smiling for the camera&#10;&#10;Description generated with very high confidence">
            <a:extLst>
              <a:ext uri="{FF2B5EF4-FFF2-40B4-BE49-F238E27FC236}">
                <a16:creationId xmlns:a16="http://schemas.microsoft.com/office/drawing/2014/main" id="{6B910B4D-BCC2-4A58-B314-177098AB0F9C}"/>
              </a:ext>
            </a:extLst>
          </p:cNvPr>
          <p:cNvPicPr>
            <a:picLocks noChangeAspect="1"/>
          </p:cNvPicPr>
          <p:nvPr/>
        </p:nvPicPr>
        <p:blipFill>
          <a:blip r:embed="rId10"/>
          <a:stretch>
            <a:fillRect/>
          </a:stretch>
        </p:blipFill>
        <p:spPr>
          <a:xfrm>
            <a:off x="5189114" y="3896923"/>
            <a:ext cx="1344460" cy="17236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19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9ECF-2A0F-4350-A49C-70F0F50C8E3B}"/>
              </a:ext>
            </a:extLst>
          </p:cNvPr>
          <p:cNvSpPr>
            <a:spLocks noGrp="1"/>
          </p:cNvSpPr>
          <p:nvPr>
            <p:ph type="title"/>
          </p:nvPr>
        </p:nvSpPr>
        <p:spPr>
          <a:xfrm>
            <a:off x="304800" y="152651"/>
            <a:ext cx="8229600" cy="1143000"/>
          </a:xfrm>
        </p:spPr>
        <p:txBody>
          <a:bodyPr/>
          <a:lstStyle/>
          <a:p>
            <a:r>
              <a:rPr lang="en-US" dirty="0"/>
              <a:t>                Pause and Reflect</a:t>
            </a:r>
          </a:p>
        </p:txBody>
      </p:sp>
      <p:sp>
        <p:nvSpPr>
          <p:cNvPr id="3" name="Title 1">
            <a:extLst>
              <a:ext uri="{FF2B5EF4-FFF2-40B4-BE49-F238E27FC236}">
                <a16:creationId xmlns:a16="http://schemas.microsoft.com/office/drawing/2014/main" id="{E9486D81-C4F2-4E98-8CDB-8B073ED8779E}"/>
              </a:ext>
            </a:extLst>
          </p:cNvPr>
          <p:cNvSpPr txBox="1">
            <a:spLocks/>
          </p:cNvSpPr>
          <p:nvPr/>
        </p:nvSpPr>
        <p:spPr>
          <a:xfrm>
            <a:off x="304800" y="3490493"/>
            <a:ext cx="8229600" cy="22656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pPr algn="ctr"/>
            <a:r>
              <a:rPr lang="en-US" sz="3200" dirty="0"/>
              <a:t>When you ask your students, “What are you learning about in reading?”—</a:t>
            </a:r>
          </a:p>
          <a:p>
            <a:pPr algn="ctr"/>
            <a:r>
              <a:rPr lang="en-US" sz="3200" dirty="0"/>
              <a:t>what do you expect them to say?</a:t>
            </a:r>
          </a:p>
        </p:txBody>
      </p:sp>
      <p:sp>
        <p:nvSpPr>
          <p:cNvPr id="4" name="AutoShape 2" descr="Image result for chat clipart">
            <a:extLst>
              <a:ext uri="{FF2B5EF4-FFF2-40B4-BE49-F238E27FC236}">
                <a16:creationId xmlns:a16="http://schemas.microsoft.com/office/drawing/2014/main" id="{4D27B3B2-3591-4E05-97C8-515D77DF116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Related image">
            <a:extLst>
              <a:ext uri="{FF2B5EF4-FFF2-40B4-BE49-F238E27FC236}">
                <a16:creationId xmlns:a16="http://schemas.microsoft.com/office/drawing/2014/main" id="{4EF4B7B8-78C6-44BB-88C4-4BA3F953F52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0333" y1="65000" x2="20333" y2="65000"/>
                        <a14:foregroundMark x1="17000" y1="49667" x2="17000" y2="49667"/>
                        <a14:foregroundMark x1="28000" y1="80667" x2="28000" y2="80667"/>
                      </a14:backgroundRemoval>
                    </a14:imgEffect>
                  </a14:imgLayer>
                </a14:imgProps>
              </a:ext>
              <a:ext uri="{28A0092B-C50C-407E-A947-70E740481C1C}">
                <a14:useLocalDpi xmlns:a14="http://schemas.microsoft.com/office/drawing/2010/main" val="0"/>
              </a:ext>
            </a:extLst>
          </a:blip>
          <a:srcRect/>
          <a:stretch>
            <a:fillRect/>
          </a:stretch>
        </p:blipFill>
        <p:spPr bwMode="auto">
          <a:xfrm>
            <a:off x="3396306" y="1179813"/>
            <a:ext cx="2351388" cy="23513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504850D-16DF-4481-AC0E-67EF5097DD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788" y="160337"/>
            <a:ext cx="1143000" cy="1143000"/>
          </a:xfrm>
          <a:prstGeom prst="rect">
            <a:avLst/>
          </a:prstGeom>
        </p:spPr>
      </p:pic>
    </p:spTree>
    <p:extLst>
      <p:ext uri="{BB962C8B-B14F-4D97-AF65-F5344CB8AC3E}">
        <p14:creationId xmlns:p14="http://schemas.microsoft.com/office/powerpoint/2010/main" val="324330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D6A27-0E86-482D-B6C6-6D292332144E}"/>
              </a:ext>
            </a:extLst>
          </p:cNvPr>
          <p:cNvSpPr>
            <a:spLocks noGrp="1"/>
          </p:cNvSpPr>
          <p:nvPr>
            <p:ph type="title"/>
          </p:nvPr>
        </p:nvSpPr>
        <p:spPr>
          <a:xfrm>
            <a:off x="395176" y="64357"/>
            <a:ext cx="8229600" cy="1143000"/>
          </a:xfrm>
        </p:spPr>
        <p:txBody>
          <a:bodyPr/>
          <a:lstStyle/>
          <a:p>
            <a:r>
              <a:rPr lang="en-US" dirty="0"/>
              <a:t>Building Knowledge with Fiction Texts </a:t>
            </a:r>
          </a:p>
        </p:txBody>
      </p:sp>
      <p:pic>
        <p:nvPicPr>
          <p:cNvPr id="1030" name="Picture 6" descr="https://images-na.ssl-images-amazon.com/images/I/61XwdTm3yEL._SX338_BO1,204,203,200_.jpg">
            <a:extLst>
              <a:ext uri="{FF2B5EF4-FFF2-40B4-BE49-F238E27FC236}">
                <a16:creationId xmlns:a16="http://schemas.microsoft.com/office/drawing/2014/main" id="{1EABB2BC-7DEB-4EDB-A9A0-732A3F05D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176" y="2721429"/>
            <a:ext cx="1856709" cy="27249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Image result for historical fiction texts kids">
            <a:extLst>
              <a:ext uri="{FF2B5EF4-FFF2-40B4-BE49-F238E27FC236}">
                <a16:creationId xmlns:a16="http://schemas.microsoft.com/office/drawing/2014/main" id="{1B01426E-EB6F-46D1-AF11-4E03DD1F29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281" y="3170372"/>
            <a:ext cx="2175509" cy="27908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descr="Image result for lightning thief">
            <a:extLst>
              <a:ext uri="{FF2B5EF4-FFF2-40B4-BE49-F238E27FC236}">
                <a16:creationId xmlns:a16="http://schemas.microsoft.com/office/drawing/2014/main" id="{F0642B4B-F314-47F5-873B-398B747CF4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2753" y="2471687"/>
            <a:ext cx="1856709" cy="27901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8" name="Picture 14" descr="https://images-na.ssl-images-amazon.com/images/I/51jYZI3m1sL._SX411_BO1,204,203,200_.jpg">
            <a:extLst>
              <a:ext uri="{FF2B5EF4-FFF2-40B4-BE49-F238E27FC236}">
                <a16:creationId xmlns:a16="http://schemas.microsoft.com/office/drawing/2014/main" id="{39490536-98A5-4324-8C68-AA5517F641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3425" y="3496641"/>
            <a:ext cx="2107045" cy="25509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0" name="Picture 16" descr="Image result for fiction word">
            <a:extLst>
              <a:ext uri="{FF2B5EF4-FFF2-40B4-BE49-F238E27FC236}">
                <a16:creationId xmlns:a16="http://schemas.microsoft.com/office/drawing/2014/main" id="{E41A247F-5EF6-4FFC-996B-9BC55B420B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4928" y="1081037"/>
            <a:ext cx="3295650"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34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ipe(down)">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wipe(down)">
                                      <p:cBhvr>
                                        <p:cTn id="12" dur="500"/>
                                        <p:tgtEl>
                                          <p:spTgt spid="10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34"/>
                                        </p:tgtEl>
                                        <p:attrNameLst>
                                          <p:attrName>style.visibility</p:attrName>
                                        </p:attrNameLst>
                                      </p:cBhvr>
                                      <p:to>
                                        <p:strVal val="visible"/>
                                      </p:to>
                                    </p:set>
                                    <p:animEffect transition="in" filter="wipe(down)">
                                      <p:cBhvr>
                                        <p:cTn id="17" dur="500"/>
                                        <p:tgtEl>
                                          <p:spTgt spid="10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38"/>
                                        </p:tgtEl>
                                        <p:attrNameLst>
                                          <p:attrName>style.visibility</p:attrName>
                                        </p:attrNameLst>
                                      </p:cBhvr>
                                      <p:to>
                                        <p:strVal val="visible"/>
                                      </p:to>
                                    </p:set>
                                    <p:animEffect transition="in" filter="wipe(down)">
                                      <p:cBhvr>
                                        <p:cTn id="22"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it </a:t>
            </a:r>
            <a:r>
              <a:rPr lang="en-US" i="1" dirty="0"/>
              <a:t>really mean </a:t>
            </a:r>
            <a:r>
              <a:rPr lang="en-US" dirty="0"/>
              <a:t>to “build knowledge”?</a:t>
            </a:r>
          </a:p>
        </p:txBody>
      </p:sp>
    </p:spTree>
    <p:extLst>
      <p:ext uri="{BB962C8B-B14F-4D97-AF65-F5344CB8AC3E}">
        <p14:creationId xmlns:p14="http://schemas.microsoft.com/office/powerpoint/2010/main" val="1248007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993" y="110358"/>
            <a:ext cx="8229600" cy="1143000"/>
          </a:xfrm>
        </p:spPr>
        <p:txBody>
          <a:bodyPr/>
          <a:lstStyle/>
          <a:p>
            <a:r>
              <a:rPr lang="en-US" dirty="0"/>
              <a:t>What is the central idea of this excerpt of text?</a:t>
            </a:r>
          </a:p>
        </p:txBody>
      </p:sp>
      <p:sp>
        <p:nvSpPr>
          <p:cNvPr id="3" name="Content Placeholder 2"/>
          <p:cNvSpPr>
            <a:spLocks noGrp="1"/>
          </p:cNvSpPr>
          <p:nvPr>
            <p:ph idx="1"/>
          </p:nvPr>
        </p:nvSpPr>
        <p:spPr>
          <a:xfrm>
            <a:off x="551794" y="1137745"/>
            <a:ext cx="8229600" cy="3802118"/>
          </a:xfrm>
        </p:spPr>
        <p:txBody>
          <a:bodyPr/>
          <a:lstStyle/>
          <a:p>
            <a:pPr marL="0" indent="0">
              <a:buNone/>
            </a:pPr>
            <a:r>
              <a:rPr lang="en-US" dirty="0"/>
              <a:t>“This mandala from the </a:t>
            </a:r>
            <a:r>
              <a:rPr lang="en-US" dirty="0" err="1"/>
              <a:t>Sakya</a:t>
            </a:r>
            <a:r>
              <a:rPr lang="en-US" dirty="0"/>
              <a:t> School of Tibetan Buddhism depicts the </a:t>
            </a:r>
            <a:r>
              <a:rPr lang="en-US" dirty="0" err="1"/>
              <a:t>Hevajra</a:t>
            </a:r>
            <a:r>
              <a:rPr lang="en-US" dirty="0"/>
              <a:t> Mandala, which is associated with one of the most important </a:t>
            </a:r>
            <a:r>
              <a:rPr lang="en-US" dirty="0" err="1"/>
              <a:t>Dakini</a:t>
            </a:r>
            <a:r>
              <a:rPr lang="en-US" dirty="0"/>
              <a:t> Tantras.  It is in the lineage of the tenth-century Indian </a:t>
            </a:r>
            <a:r>
              <a:rPr lang="en-US" i="1" dirty="0" err="1"/>
              <a:t>mahasiddha</a:t>
            </a:r>
            <a:r>
              <a:rPr lang="en-US" i="1" dirty="0"/>
              <a:t> </a:t>
            </a:r>
            <a:r>
              <a:rPr lang="en-US" dirty="0" err="1"/>
              <a:t>Dombipa</a:t>
            </a:r>
            <a:r>
              <a:rPr lang="en-US" dirty="0"/>
              <a:t>, shown with his </a:t>
            </a:r>
            <a:r>
              <a:rPr lang="en-US" i="1" dirty="0" err="1"/>
              <a:t>dakini</a:t>
            </a:r>
            <a:r>
              <a:rPr lang="en-US" i="1" dirty="0"/>
              <a:t> </a:t>
            </a:r>
            <a:r>
              <a:rPr lang="en-US" dirty="0"/>
              <a:t>consort riding on a tiger (upper-left corner).  The lama in the upper-right corner is </a:t>
            </a:r>
            <a:r>
              <a:rPr lang="en-US" dirty="0" err="1"/>
              <a:t>Kunga-Nyingpo</a:t>
            </a:r>
            <a:r>
              <a:rPr lang="en-US" dirty="0"/>
              <a:t>, a </a:t>
            </a:r>
            <a:r>
              <a:rPr lang="en-US" dirty="0" err="1"/>
              <a:t>Sakya</a:t>
            </a:r>
            <a:r>
              <a:rPr lang="en-US" dirty="0"/>
              <a:t> lama considered to be a pre-incarnation of the soul destined to become one of the Dalai Lamas.  Two </a:t>
            </a:r>
            <a:r>
              <a:rPr lang="en-US" dirty="0" err="1"/>
              <a:t>Sakya</a:t>
            </a:r>
            <a:r>
              <a:rPr lang="en-US" dirty="0"/>
              <a:t> dharma protectors adorn the lower corners.</a:t>
            </a:r>
          </a:p>
        </p:txBody>
      </p:sp>
      <p:sp>
        <p:nvSpPr>
          <p:cNvPr id="4" name="TextBox 3"/>
          <p:cNvSpPr txBox="1"/>
          <p:nvPr/>
        </p:nvSpPr>
        <p:spPr>
          <a:xfrm>
            <a:off x="341586" y="5118538"/>
            <a:ext cx="8534401" cy="954107"/>
          </a:xfrm>
          <a:prstGeom prst="rect">
            <a:avLst/>
          </a:prstGeom>
          <a:solidFill>
            <a:schemeClr val="accent5">
              <a:lumMod val="20000"/>
              <a:lumOff val="80000"/>
            </a:schemeClr>
          </a:solidFill>
        </p:spPr>
        <p:txBody>
          <a:bodyPr wrap="square" rtlCol="0">
            <a:spAutoFit/>
          </a:bodyPr>
          <a:lstStyle/>
          <a:p>
            <a:pPr algn="ctr"/>
            <a:r>
              <a:rPr lang="en-US" sz="2800" b="1" dirty="0"/>
              <a:t>TASK: </a:t>
            </a:r>
            <a:r>
              <a:rPr lang="en-US" sz="2800" dirty="0"/>
              <a:t>What would you have to know more about to make more meaning from this text?</a:t>
            </a:r>
          </a:p>
        </p:txBody>
      </p:sp>
    </p:spTree>
    <p:extLst>
      <p:ext uri="{BB962C8B-B14F-4D97-AF65-F5344CB8AC3E}">
        <p14:creationId xmlns:p14="http://schemas.microsoft.com/office/powerpoint/2010/main" val="101927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51" y="122237"/>
            <a:ext cx="8794669" cy="1143000"/>
          </a:xfrm>
        </p:spPr>
        <p:txBody>
          <a:bodyPr/>
          <a:lstStyle/>
          <a:p>
            <a:r>
              <a:rPr lang="en-US" dirty="0"/>
              <a:t>Does this image help you make more meaning?</a:t>
            </a:r>
          </a:p>
        </p:txBody>
      </p:sp>
      <p:sp>
        <p:nvSpPr>
          <p:cNvPr id="3" name="TextBox 2"/>
          <p:cNvSpPr txBox="1"/>
          <p:nvPr/>
        </p:nvSpPr>
        <p:spPr>
          <a:xfrm>
            <a:off x="861848" y="2517028"/>
            <a:ext cx="2869325" cy="1323439"/>
          </a:xfrm>
          <a:prstGeom prst="rect">
            <a:avLst/>
          </a:prstGeom>
          <a:noFill/>
          <a:ln>
            <a:solidFill>
              <a:schemeClr val="accent1"/>
            </a:solidFill>
          </a:ln>
        </p:spPr>
        <p:txBody>
          <a:bodyPr wrap="square" rtlCol="0">
            <a:spAutoFit/>
          </a:bodyPr>
          <a:lstStyle/>
          <a:p>
            <a:pPr algn="ctr"/>
            <a:r>
              <a:rPr lang="en-US" sz="2000" dirty="0"/>
              <a:t>Mandala of </a:t>
            </a:r>
            <a:r>
              <a:rPr lang="en-US" sz="2000" dirty="0" err="1"/>
              <a:t>Hevajra</a:t>
            </a:r>
            <a:r>
              <a:rPr lang="en-US" sz="2000" dirty="0"/>
              <a:t> and </a:t>
            </a:r>
            <a:r>
              <a:rPr lang="en-US" sz="2000" dirty="0" err="1"/>
              <a:t>Dakini</a:t>
            </a:r>
            <a:r>
              <a:rPr lang="en-US" sz="2000" dirty="0"/>
              <a:t> </a:t>
            </a:r>
            <a:r>
              <a:rPr lang="en-US" sz="2000" dirty="0" err="1"/>
              <a:t>Nairatmya</a:t>
            </a:r>
            <a:endParaRPr lang="en-US" sz="2000" dirty="0"/>
          </a:p>
          <a:p>
            <a:pPr algn="ctr"/>
            <a:endParaRPr lang="en-US" sz="2000" dirty="0"/>
          </a:p>
          <a:p>
            <a:pPr algn="ctr"/>
            <a:r>
              <a:rPr lang="en-US" sz="2000" dirty="0"/>
              <a:t>Tibet; 17</a:t>
            </a:r>
            <a:r>
              <a:rPr lang="en-US" sz="2000" baseline="30000" dirty="0"/>
              <a:t>th</a:t>
            </a:r>
            <a:r>
              <a:rPr lang="en-US" sz="2000" dirty="0"/>
              <a:t> century</a:t>
            </a:r>
          </a:p>
        </p:txBody>
      </p:sp>
      <p:pic>
        <p:nvPicPr>
          <p:cNvPr id="6" name="Picture 5"/>
          <p:cNvPicPr>
            <a:picLocks noChangeAspect="1"/>
          </p:cNvPicPr>
          <p:nvPr/>
        </p:nvPicPr>
        <p:blipFill>
          <a:blip r:embed="rId2"/>
          <a:stretch>
            <a:fillRect/>
          </a:stretch>
        </p:blipFill>
        <p:spPr>
          <a:xfrm>
            <a:off x="4230742" y="1366071"/>
            <a:ext cx="3562350" cy="4448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2893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566" y="125390"/>
            <a:ext cx="8506655" cy="1143000"/>
          </a:xfrm>
        </p:spPr>
        <p:txBody>
          <a:bodyPr>
            <a:normAutofit/>
          </a:bodyPr>
          <a:lstStyle/>
          <a:p>
            <a:r>
              <a:rPr lang="en-US" dirty="0"/>
              <a:t>Do the pictures and vocab here help you make more meaning?</a:t>
            </a:r>
          </a:p>
        </p:txBody>
      </p:sp>
      <p:pic>
        <p:nvPicPr>
          <p:cNvPr id="6" name="Picture 5"/>
          <p:cNvPicPr>
            <a:picLocks noChangeAspect="1"/>
          </p:cNvPicPr>
          <p:nvPr/>
        </p:nvPicPr>
        <p:blipFill>
          <a:blip r:embed="rId3"/>
          <a:stretch>
            <a:fillRect/>
          </a:stretch>
        </p:blipFill>
        <p:spPr>
          <a:xfrm>
            <a:off x="1185560" y="4080308"/>
            <a:ext cx="6269749" cy="16020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p:cNvPicPr>
            <a:picLocks noChangeAspect="1"/>
          </p:cNvPicPr>
          <p:nvPr/>
        </p:nvPicPr>
        <p:blipFill>
          <a:blip r:embed="rId4"/>
          <a:stretch>
            <a:fillRect/>
          </a:stretch>
        </p:blipFill>
        <p:spPr>
          <a:xfrm>
            <a:off x="416646" y="1390650"/>
            <a:ext cx="8410575" cy="2038350"/>
          </a:xfrm>
          <a:prstGeom prst="rect">
            <a:avLst/>
          </a:prstGeom>
        </p:spPr>
      </p:pic>
    </p:spTree>
    <p:extLst>
      <p:ext uri="{BB962C8B-B14F-4D97-AF65-F5344CB8AC3E}">
        <p14:creationId xmlns:p14="http://schemas.microsoft.com/office/powerpoint/2010/main" val="1872681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these text excerpts help?</a:t>
            </a:r>
          </a:p>
        </p:txBody>
      </p:sp>
      <p:sp>
        <p:nvSpPr>
          <p:cNvPr id="4" name="Text Placeholder 3"/>
          <p:cNvSpPr>
            <a:spLocks noGrp="1"/>
          </p:cNvSpPr>
          <p:nvPr>
            <p:ph type="body" idx="1"/>
          </p:nvPr>
        </p:nvSpPr>
        <p:spPr/>
        <p:txBody>
          <a:bodyPr/>
          <a:lstStyle/>
          <a:p>
            <a:r>
              <a:rPr lang="en-US" dirty="0"/>
              <a:t>The Secret World of the Tantra</a:t>
            </a:r>
          </a:p>
        </p:txBody>
      </p:sp>
      <p:sp>
        <p:nvSpPr>
          <p:cNvPr id="5" name="Content Placeholder 4"/>
          <p:cNvSpPr>
            <a:spLocks noGrp="1"/>
          </p:cNvSpPr>
          <p:nvPr>
            <p:ph sz="half" idx="2"/>
          </p:nvPr>
        </p:nvSpPr>
        <p:spPr/>
        <p:txBody>
          <a:bodyPr>
            <a:normAutofit fontScale="85000" lnSpcReduction="20000"/>
          </a:bodyPr>
          <a:lstStyle/>
          <a:p>
            <a:r>
              <a:rPr lang="en-US" dirty="0"/>
              <a:t>There’s more to Tantra than you might think! Join us for a special tour series to illuminate the esoteric rituals of Tantra, which its practitioners believed would provide a faster path to enlightenment. Explore the iconography and symbols in Tantric artwork and how they relate to the practice of achieving Buddhahood in one lifetime.</a:t>
            </a:r>
          </a:p>
          <a:p>
            <a:pPr marL="0" indent="0">
              <a:buNone/>
            </a:pPr>
            <a:r>
              <a:rPr lang="en-US" i="1" dirty="0"/>
              <a:t>Source: Rubin Museum art exhibit</a:t>
            </a:r>
          </a:p>
        </p:txBody>
      </p:sp>
      <p:sp>
        <p:nvSpPr>
          <p:cNvPr id="6" name="Text Placeholder 5"/>
          <p:cNvSpPr>
            <a:spLocks noGrp="1"/>
          </p:cNvSpPr>
          <p:nvPr>
            <p:ph type="body" sz="quarter" idx="3"/>
          </p:nvPr>
        </p:nvSpPr>
        <p:spPr/>
        <p:txBody>
          <a:bodyPr/>
          <a:lstStyle/>
          <a:p>
            <a:r>
              <a:rPr lang="en-US" dirty="0"/>
              <a:t>His Holiness the 14</a:t>
            </a:r>
            <a:r>
              <a:rPr lang="en-US" baseline="30000" dirty="0"/>
              <a:t>th</a:t>
            </a:r>
            <a:r>
              <a:rPr lang="en-US" dirty="0"/>
              <a:t> Dalai Lama of Tibet</a:t>
            </a:r>
          </a:p>
        </p:txBody>
      </p:sp>
      <p:sp>
        <p:nvSpPr>
          <p:cNvPr id="7" name="Content Placeholder 6"/>
          <p:cNvSpPr>
            <a:spLocks noGrp="1"/>
          </p:cNvSpPr>
          <p:nvPr>
            <p:ph sz="quarter" idx="4"/>
          </p:nvPr>
        </p:nvSpPr>
        <p:spPr/>
        <p:txBody>
          <a:bodyPr>
            <a:normAutofit fontScale="77500" lnSpcReduction="20000"/>
          </a:bodyPr>
          <a:lstStyle/>
          <a:p>
            <a:r>
              <a:rPr lang="en-US" dirty="0"/>
              <a:t>The Dalai Lamas are believed to be manifestations of </a:t>
            </a:r>
            <a:r>
              <a:rPr lang="en-US" dirty="0" err="1"/>
              <a:t>Avalokiteshvara</a:t>
            </a:r>
            <a:r>
              <a:rPr lang="en-US" dirty="0"/>
              <a:t> or </a:t>
            </a:r>
            <a:r>
              <a:rPr lang="en-US" dirty="0" err="1"/>
              <a:t>Chenrezig</a:t>
            </a:r>
            <a:r>
              <a:rPr lang="en-US" dirty="0"/>
              <a:t>, the Bodhisattva of Compassion and the patron saint of Tibet. Bodhisattvas are realized beings inspired by a wish to attain Buddhahood for the benefit of all sentient beings, who have vowed to be reborn in the world to help humanity.</a:t>
            </a:r>
          </a:p>
          <a:p>
            <a:endParaRPr lang="en-US" dirty="0"/>
          </a:p>
          <a:p>
            <a:pPr marL="0" indent="0">
              <a:buNone/>
            </a:pPr>
            <a:r>
              <a:rPr lang="en-US" i="1" dirty="0"/>
              <a:t>Source: Dalai Lama biography</a:t>
            </a:r>
          </a:p>
        </p:txBody>
      </p:sp>
    </p:spTree>
    <p:extLst>
      <p:ext uri="{BB962C8B-B14F-4D97-AF65-F5344CB8AC3E}">
        <p14:creationId xmlns:p14="http://schemas.microsoft.com/office/powerpoint/2010/main" val="1355455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993" y="110358"/>
            <a:ext cx="8387256" cy="1143000"/>
          </a:xfrm>
        </p:spPr>
        <p:txBody>
          <a:bodyPr>
            <a:noAutofit/>
          </a:bodyPr>
          <a:lstStyle/>
          <a:p>
            <a:r>
              <a:rPr lang="en-US" dirty="0"/>
              <a:t>Let’s try it again:</a:t>
            </a:r>
            <a:br>
              <a:rPr lang="en-US" dirty="0"/>
            </a:br>
            <a:r>
              <a:rPr lang="en-US" dirty="0"/>
              <a:t>What is the central idea of this excerpt of text?</a:t>
            </a:r>
          </a:p>
        </p:txBody>
      </p:sp>
      <p:sp>
        <p:nvSpPr>
          <p:cNvPr id="3" name="Content Placeholder 2"/>
          <p:cNvSpPr>
            <a:spLocks noGrp="1"/>
          </p:cNvSpPr>
          <p:nvPr>
            <p:ph idx="1"/>
          </p:nvPr>
        </p:nvSpPr>
        <p:spPr>
          <a:xfrm>
            <a:off x="404649" y="1537138"/>
            <a:ext cx="8229600" cy="3802118"/>
          </a:xfrm>
        </p:spPr>
        <p:txBody>
          <a:bodyPr/>
          <a:lstStyle/>
          <a:p>
            <a:pPr marL="0" indent="0">
              <a:buNone/>
            </a:pPr>
            <a:r>
              <a:rPr lang="en-US" dirty="0"/>
              <a:t>“This mandala from the </a:t>
            </a:r>
            <a:r>
              <a:rPr lang="en-US" dirty="0" err="1"/>
              <a:t>Sakya</a:t>
            </a:r>
            <a:r>
              <a:rPr lang="en-US" dirty="0"/>
              <a:t> School of Tibetan Buddhism depicts the </a:t>
            </a:r>
            <a:r>
              <a:rPr lang="en-US" dirty="0" err="1"/>
              <a:t>Hevajra</a:t>
            </a:r>
            <a:r>
              <a:rPr lang="en-US" dirty="0"/>
              <a:t> Mandala, which is associated with one of the most important </a:t>
            </a:r>
            <a:r>
              <a:rPr lang="en-US" dirty="0" err="1"/>
              <a:t>Dakini</a:t>
            </a:r>
            <a:r>
              <a:rPr lang="en-US" dirty="0"/>
              <a:t> Tantras.  It is in the lineage of the tenth-century Indian </a:t>
            </a:r>
            <a:r>
              <a:rPr lang="en-US" i="1" dirty="0" err="1"/>
              <a:t>mahasiddha</a:t>
            </a:r>
            <a:r>
              <a:rPr lang="en-US" i="1" dirty="0"/>
              <a:t> </a:t>
            </a:r>
            <a:r>
              <a:rPr lang="en-US" dirty="0" err="1"/>
              <a:t>Dombipa</a:t>
            </a:r>
            <a:r>
              <a:rPr lang="en-US" dirty="0"/>
              <a:t>, shown with his </a:t>
            </a:r>
            <a:r>
              <a:rPr lang="en-US" i="1" dirty="0" err="1"/>
              <a:t>dakini</a:t>
            </a:r>
            <a:r>
              <a:rPr lang="en-US" i="1" dirty="0"/>
              <a:t> </a:t>
            </a:r>
            <a:r>
              <a:rPr lang="en-US" dirty="0"/>
              <a:t>consort riding on a tiger (upper-left corner).  The lama in the upper-right corner is </a:t>
            </a:r>
            <a:r>
              <a:rPr lang="en-US" dirty="0" err="1"/>
              <a:t>Kunga-Nyingpo</a:t>
            </a:r>
            <a:r>
              <a:rPr lang="en-US" dirty="0"/>
              <a:t>, a </a:t>
            </a:r>
            <a:r>
              <a:rPr lang="en-US" dirty="0" err="1"/>
              <a:t>Sakya</a:t>
            </a:r>
            <a:r>
              <a:rPr lang="en-US" dirty="0"/>
              <a:t> lama considered to be a pre-incarnation of the soul destined to become one of the Dalai Lamas.  Two </a:t>
            </a:r>
            <a:r>
              <a:rPr lang="en-US" dirty="0" err="1"/>
              <a:t>Sakya</a:t>
            </a:r>
            <a:r>
              <a:rPr lang="en-US" dirty="0"/>
              <a:t> dharma protectors adorn the lower corners.</a:t>
            </a:r>
          </a:p>
        </p:txBody>
      </p:sp>
    </p:spTree>
    <p:extLst>
      <p:ext uri="{BB962C8B-B14F-4D97-AF65-F5344CB8AC3E}">
        <p14:creationId xmlns:p14="http://schemas.microsoft.com/office/powerpoint/2010/main" val="2795226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CBFC0-E44A-4711-8111-2B06823DC2A5}"/>
              </a:ext>
            </a:extLst>
          </p:cNvPr>
          <p:cNvSpPr>
            <a:spLocks noGrp="1"/>
          </p:cNvSpPr>
          <p:nvPr>
            <p:ph type="title"/>
          </p:nvPr>
        </p:nvSpPr>
        <p:spPr>
          <a:xfrm>
            <a:off x="453131" y="-325853"/>
            <a:ext cx="8229600" cy="1143000"/>
          </a:xfrm>
        </p:spPr>
        <p:txBody>
          <a:bodyPr/>
          <a:lstStyle/>
          <a:p>
            <a:r>
              <a:rPr lang="en-US" dirty="0"/>
              <a:t>Your Presenters </a:t>
            </a:r>
          </a:p>
        </p:txBody>
      </p:sp>
      <p:sp>
        <p:nvSpPr>
          <p:cNvPr id="5" name="Title 1">
            <a:extLst>
              <a:ext uri="{FF2B5EF4-FFF2-40B4-BE49-F238E27FC236}">
                <a16:creationId xmlns:a16="http://schemas.microsoft.com/office/drawing/2014/main" id="{46A190FC-68D8-4D49-A2FA-1632C469BDC0}"/>
              </a:ext>
            </a:extLst>
          </p:cNvPr>
          <p:cNvSpPr txBox="1">
            <a:spLocks/>
          </p:cNvSpPr>
          <p:nvPr/>
        </p:nvSpPr>
        <p:spPr>
          <a:xfrm>
            <a:off x="366046" y="3082604"/>
            <a:ext cx="3769028" cy="753252"/>
          </a:xfrm>
          <a:prstGeom prst="rect">
            <a:avLst/>
          </a:prstGeom>
          <a:no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595959"/>
              </a:buClr>
              <a:buFont typeface="Lucida Sans"/>
              <a:buNone/>
              <a:defRPr sz="2400" b="0" i="0" u="none" strike="noStrike" cap="none">
                <a:solidFill>
                  <a:srgbClr val="595959"/>
                </a:solidFill>
                <a:latin typeface="Lucida Sans"/>
                <a:ea typeface="Lucida Sans"/>
                <a:cs typeface="Lucida Sans"/>
                <a:sym typeface="Lucida San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pPr algn="ctr"/>
            <a:endParaRPr lang="en-US" sz="2000" b="1" dirty="0"/>
          </a:p>
          <a:p>
            <a:pPr algn="ctr"/>
            <a:r>
              <a:rPr lang="en-US" sz="2000" b="1" dirty="0"/>
              <a:t>David Liben</a:t>
            </a:r>
          </a:p>
          <a:p>
            <a:pPr algn="ctr"/>
            <a:r>
              <a:rPr lang="en-US" sz="1400" i="1" dirty="0"/>
              <a:t>Senior Fellow</a:t>
            </a:r>
            <a:endParaRPr lang="en-US" sz="1800" dirty="0"/>
          </a:p>
          <a:p>
            <a:endParaRPr lang="en-US" dirty="0"/>
          </a:p>
        </p:txBody>
      </p:sp>
      <p:sp>
        <p:nvSpPr>
          <p:cNvPr id="8" name="Title 1">
            <a:extLst>
              <a:ext uri="{FF2B5EF4-FFF2-40B4-BE49-F238E27FC236}">
                <a16:creationId xmlns:a16="http://schemas.microsoft.com/office/drawing/2014/main" id="{FBDF01F9-7117-4950-8206-E1C17375C1B1}"/>
              </a:ext>
            </a:extLst>
          </p:cNvPr>
          <p:cNvSpPr txBox="1">
            <a:spLocks/>
          </p:cNvSpPr>
          <p:nvPr/>
        </p:nvSpPr>
        <p:spPr>
          <a:xfrm>
            <a:off x="4899171" y="3032520"/>
            <a:ext cx="4244829" cy="738953"/>
          </a:xfrm>
          <a:prstGeom prst="rect">
            <a:avLst/>
          </a:prstGeom>
          <a:no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595959"/>
              </a:buClr>
              <a:buFont typeface="Lucida Sans"/>
              <a:buNone/>
              <a:defRPr sz="2400" b="0" i="0" u="none" strike="noStrike" cap="none">
                <a:solidFill>
                  <a:srgbClr val="595959"/>
                </a:solidFill>
                <a:latin typeface="Lucida Sans"/>
                <a:ea typeface="Lucida Sans"/>
                <a:cs typeface="Lucida Sans"/>
                <a:sym typeface="Lucida San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pPr algn="ctr"/>
            <a:r>
              <a:rPr lang="en-US" b="1" dirty="0"/>
              <a:t>Carey Swanson</a:t>
            </a:r>
          </a:p>
          <a:p>
            <a:pPr algn="ctr"/>
            <a:r>
              <a:rPr lang="en-US" sz="1600" i="1" dirty="0"/>
              <a:t>Senior ELA/Literacy Content Specialist</a:t>
            </a:r>
            <a:endParaRPr lang="en-US" sz="2000" dirty="0"/>
          </a:p>
          <a:p>
            <a:endParaRPr lang="en-US" dirty="0"/>
          </a:p>
        </p:txBody>
      </p:sp>
      <p:pic>
        <p:nvPicPr>
          <p:cNvPr id="3" name="Picture 2" descr="https://achievethecore.org/content/upload/Carey-Swan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0578" y="885348"/>
            <a:ext cx="3692305" cy="19692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https://achievethecore.org/content/upload/Tori-Fill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416" y="3771473"/>
            <a:ext cx="3649659" cy="19464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itle 1">
            <a:extLst>
              <a:ext uri="{FF2B5EF4-FFF2-40B4-BE49-F238E27FC236}">
                <a16:creationId xmlns:a16="http://schemas.microsoft.com/office/drawing/2014/main" id="{FBDF01F9-7117-4950-8206-E1C17375C1B1}"/>
              </a:ext>
            </a:extLst>
          </p:cNvPr>
          <p:cNvSpPr txBox="1">
            <a:spLocks/>
          </p:cNvSpPr>
          <p:nvPr/>
        </p:nvSpPr>
        <p:spPr>
          <a:xfrm>
            <a:off x="323102" y="5921409"/>
            <a:ext cx="4244829" cy="738953"/>
          </a:xfrm>
          <a:prstGeom prst="rect">
            <a:avLst/>
          </a:prstGeom>
          <a:no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595959"/>
              </a:buClr>
              <a:buFont typeface="Lucida Sans"/>
              <a:buNone/>
              <a:defRPr sz="2400" b="0" i="0" u="none" strike="noStrike" cap="none">
                <a:solidFill>
                  <a:srgbClr val="595959"/>
                </a:solidFill>
                <a:latin typeface="Lucida Sans"/>
                <a:ea typeface="Lucida Sans"/>
                <a:cs typeface="Lucida Sans"/>
                <a:sym typeface="Lucida San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pPr algn="ctr"/>
            <a:r>
              <a:rPr lang="en-US" b="1" dirty="0"/>
              <a:t>Tori Filler</a:t>
            </a:r>
          </a:p>
          <a:p>
            <a:pPr algn="ctr"/>
            <a:r>
              <a:rPr lang="en-US" sz="1600" i="1" dirty="0"/>
              <a:t>ELA/Literacy Content Specialist</a:t>
            </a:r>
            <a:endParaRPr lang="en-US" sz="2000" dirty="0"/>
          </a:p>
          <a:p>
            <a:endParaRPr lang="en-US" dirty="0"/>
          </a:p>
        </p:txBody>
      </p:sp>
      <p:pic>
        <p:nvPicPr>
          <p:cNvPr id="4" name="Picture 3"/>
          <p:cNvPicPr>
            <a:picLocks noChangeAspect="1"/>
          </p:cNvPicPr>
          <p:nvPr/>
        </p:nvPicPr>
        <p:blipFill>
          <a:blip r:embed="rId5"/>
          <a:stretch>
            <a:fillRect/>
          </a:stretch>
        </p:blipFill>
        <p:spPr>
          <a:xfrm>
            <a:off x="828605" y="635998"/>
            <a:ext cx="2861298" cy="24409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53127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303" y="2471300"/>
            <a:ext cx="4989816" cy="1143000"/>
          </a:xfrm>
        </p:spPr>
        <p:txBody>
          <a:bodyPr/>
          <a:lstStyle/>
          <a:p>
            <a:r>
              <a:rPr lang="en-US" dirty="0"/>
              <a:t>Did that task help build your </a:t>
            </a:r>
            <a:r>
              <a:rPr lang="en-US" b="1" dirty="0">
                <a:solidFill>
                  <a:srgbClr val="1EA56A"/>
                </a:solidFill>
                <a:latin typeface="Segoe Script" panose="030B0504020000000003" pitchFamily="66" charset="0"/>
              </a:rPr>
              <a:t>knowledge</a:t>
            </a:r>
            <a:r>
              <a:rPr lang="en-US" b="1" dirty="0">
                <a:solidFill>
                  <a:srgbClr val="1EA56A"/>
                </a:solidFill>
              </a:rPr>
              <a:t> ?</a:t>
            </a:r>
            <a:endParaRPr lang="en-US" dirty="0"/>
          </a:p>
        </p:txBody>
      </p:sp>
      <p:pic>
        <p:nvPicPr>
          <p:cNvPr id="4" name="Picture 4" descr="Image result for kid silhouette head">
            <a:extLst>
              <a:ext uri="{FF2B5EF4-FFF2-40B4-BE49-F238E27FC236}">
                <a16:creationId xmlns:a16="http://schemas.microsoft.com/office/drawing/2014/main" id="{EB2947EB-0B00-424D-8DBA-C6E9523963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08" b="7143"/>
          <a:stretch/>
        </p:blipFill>
        <p:spPr bwMode="auto">
          <a:xfrm>
            <a:off x="5810906" y="3133773"/>
            <a:ext cx="2295525" cy="22522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knowledge tree clipart">
            <a:extLst>
              <a:ext uri="{FF2B5EF4-FFF2-40B4-BE49-F238E27FC236}">
                <a16:creationId xmlns:a16="http://schemas.microsoft.com/office/drawing/2014/main" id="{F0815276-5322-4CC9-9ABF-CA60E41F2CD5}"/>
              </a:ext>
            </a:extLst>
          </p:cNvPr>
          <p:cNvPicPr>
            <a:picLocks noChangeAspect="1" noChangeArrowheads="1"/>
          </p:cNvPicPr>
          <p:nvPr/>
        </p:nvPicPr>
        <p:blipFill>
          <a:blip r:embed="rId3">
            <a:alphaModFix amt="85000"/>
            <a:extLst>
              <a:ext uri="{28A0092B-C50C-407E-A947-70E740481C1C}">
                <a14:useLocalDpi xmlns:a14="http://schemas.microsoft.com/office/drawing/2010/main" val="0"/>
              </a:ext>
            </a:extLst>
          </a:blip>
          <a:srcRect/>
          <a:stretch>
            <a:fillRect/>
          </a:stretch>
        </p:blipFill>
        <p:spPr bwMode="auto">
          <a:xfrm>
            <a:off x="5810906" y="400209"/>
            <a:ext cx="2077371" cy="2642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143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7"/>
        <p:cNvGrpSpPr/>
        <p:nvPr/>
      </p:nvGrpSpPr>
      <p:grpSpPr>
        <a:xfrm>
          <a:off x="0" y="0"/>
          <a:ext cx="0" cy="0"/>
          <a:chOff x="0" y="0"/>
          <a:chExt cx="0" cy="0"/>
        </a:xfrm>
      </p:grpSpPr>
      <p:sp>
        <p:nvSpPr>
          <p:cNvPr id="1618" name="Shape 1618"/>
          <p:cNvSpPr txBox="1">
            <a:spLocks noGrp="1"/>
          </p:cNvSpPr>
          <p:nvPr>
            <p:ph type="title"/>
          </p:nvPr>
        </p:nvSpPr>
        <p:spPr>
          <a:xfrm>
            <a:off x="438411" y="40948"/>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Font typeface="Allerta"/>
              <a:buNone/>
            </a:pPr>
            <a:r>
              <a:rPr lang="en-US" sz="2800" b="0" i="0" u="none" strike="noStrike" cap="none" dirty="0">
                <a:solidFill>
                  <a:srgbClr val="3F3F39"/>
                </a:solidFill>
                <a:latin typeface="Lucida Sans" panose="020B0602030504020204" pitchFamily="34" charset="0"/>
                <a:ea typeface="Arial"/>
                <a:cs typeface="Arial"/>
                <a:sym typeface="Arial"/>
              </a:rPr>
              <a:t>What To Do About Vocabulary and Knowledge</a:t>
            </a:r>
            <a:endParaRPr dirty="0">
              <a:latin typeface="Lucida Sans" panose="020B0602030504020204" pitchFamily="34" charset="0"/>
            </a:endParaRPr>
          </a:p>
        </p:txBody>
      </p:sp>
      <p:sp>
        <p:nvSpPr>
          <p:cNvPr id="1619" name="Shape 1619"/>
          <p:cNvSpPr txBox="1">
            <a:spLocks noGrp="1"/>
          </p:cNvSpPr>
          <p:nvPr>
            <p:ph type="body" idx="1"/>
          </p:nvPr>
        </p:nvSpPr>
        <p:spPr>
          <a:xfrm>
            <a:off x="457200" y="1071475"/>
            <a:ext cx="8229600" cy="45259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720"/>
              </a:spcBef>
              <a:spcAft>
                <a:spcPts val="0"/>
              </a:spcAft>
              <a:buClr>
                <a:srgbClr val="3F3F39"/>
              </a:buClr>
              <a:buFont typeface="Arial"/>
              <a:buNone/>
            </a:pPr>
            <a:r>
              <a:rPr lang="en-US" sz="2400" b="0" i="0" u="none" strike="noStrike" cap="none" dirty="0">
                <a:solidFill>
                  <a:srgbClr val="3F3F39"/>
                </a:solidFill>
                <a:latin typeface="Lucida Sans" panose="020B0602030504020204" pitchFamily="34" charset="0"/>
                <a:ea typeface="Arial"/>
                <a:cs typeface="Arial"/>
                <a:sym typeface="Arial"/>
              </a:rPr>
              <a:t>“Building knowledge systematically in English language arts is like giving children various pieces of a puzzle in each grade that, over time, will form one big picture…”</a:t>
            </a:r>
            <a:endParaRPr dirty="0">
              <a:latin typeface="Lucida Sans" panose="020B0602030504020204" pitchFamily="34" charset="0"/>
            </a:endParaRPr>
          </a:p>
        </p:txBody>
      </p:sp>
      <p:pic>
        <p:nvPicPr>
          <p:cNvPr id="3" name="Picture 2" descr="A close up of puzzle pieces&#10;&#10;Description generated with high confidence">
            <a:extLst>
              <a:ext uri="{FF2B5EF4-FFF2-40B4-BE49-F238E27FC236}">
                <a16:creationId xmlns:a16="http://schemas.microsoft.com/office/drawing/2014/main" id="{671AC3CB-066C-42CB-AB69-9E5874DAAC84}"/>
              </a:ext>
            </a:extLst>
          </p:cNvPr>
          <p:cNvPicPr>
            <a:picLocks noChangeAspect="1"/>
          </p:cNvPicPr>
          <p:nvPr/>
        </p:nvPicPr>
        <p:blipFill>
          <a:blip r:embed="rId3"/>
          <a:stretch>
            <a:fillRect/>
          </a:stretch>
        </p:blipFill>
        <p:spPr>
          <a:xfrm>
            <a:off x="2408520" y="2971040"/>
            <a:ext cx="4514850" cy="29908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10396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The Role of Knowledge</a:t>
            </a:r>
          </a:p>
        </p:txBody>
      </p:sp>
    </p:spTree>
    <p:extLst>
      <p:ext uri="{BB962C8B-B14F-4D97-AF65-F5344CB8AC3E}">
        <p14:creationId xmlns:p14="http://schemas.microsoft.com/office/powerpoint/2010/main" val="1254255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926" y="2806304"/>
            <a:ext cx="5878656" cy="857250"/>
          </a:xfrm>
        </p:spPr>
        <p:txBody>
          <a:bodyPr>
            <a:noAutofit/>
          </a:bodyPr>
          <a:lstStyle/>
          <a:p>
            <a:pPr algn="ctr"/>
            <a:r>
              <a:rPr lang="en-US" sz="3300" i="1" dirty="0"/>
              <a:t>Everyone knows knowledge plays a role in comprehension, but how </a:t>
            </a:r>
            <a:r>
              <a:rPr lang="en-US" sz="3300" b="1" i="1" u="sng" dirty="0"/>
              <a:t>big</a:t>
            </a:r>
            <a:r>
              <a:rPr lang="en-US" sz="3300" i="1" dirty="0"/>
              <a:t> of a role?</a:t>
            </a:r>
          </a:p>
        </p:txBody>
      </p:sp>
    </p:spTree>
    <p:extLst>
      <p:ext uri="{BB962C8B-B14F-4D97-AF65-F5344CB8AC3E}">
        <p14:creationId xmlns:p14="http://schemas.microsoft.com/office/powerpoint/2010/main" val="1893073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478" y="425905"/>
            <a:ext cx="6172200" cy="857250"/>
          </a:xfrm>
        </p:spPr>
        <p:txBody>
          <a:bodyPr>
            <a:noAutofit/>
          </a:bodyPr>
          <a:lstStyle/>
          <a:p>
            <a:pPr algn="ctr"/>
            <a:r>
              <a:rPr lang="en-US" sz="3000" dirty="0"/>
              <a:t>“The Baseball Study”</a:t>
            </a:r>
            <a:br>
              <a:rPr lang="en-US" sz="3000" dirty="0"/>
            </a:br>
            <a:r>
              <a:rPr lang="en-US" sz="3000" dirty="0"/>
              <a:t>Recht &amp; Leslie (1988)</a:t>
            </a:r>
          </a:p>
        </p:txBody>
      </p:sp>
      <p:pic>
        <p:nvPicPr>
          <p:cNvPr id="4" name="Picture 3"/>
          <p:cNvPicPr>
            <a:picLocks noChangeAspect="1"/>
          </p:cNvPicPr>
          <p:nvPr/>
        </p:nvPicPr>
        <p:blipFill>
          <a:blip r:embed="rId3"/>
          <a:stretch>
            <a:fillRect/>
          </a:stretch>
        </p:blipFill>
        <p:spPr>
          <a:xfrm>
            <a:off x="1864522" y="1472121"/>
            <a:ext cx="5472113" cy="3699187"/>
          </a:xfrm>
          <a:prstGeom prst="rect">
            <a:avLst/>
          </a:prstGeom>
        </p:spPr>
      </p:pic>
    </p:spTree>
    <p:extLst>
      <p:ext uri="{BB962C8B-B14F-4D97-AF65-F5344CB8AC3E}">
        <p14:creationId xmlns:p14="http://schemas.microsoft.com/office/powerpoint/2010/main" val="2078452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2" y="428479"/>
            <a:ext cx="6172200" cy="857250"/>
          </a:xfrm>
        </p:spPr>
        <p:txBody>
          <a:bodyPr>
            <a:noAutofit/>
          </a:bodyPr>
          <a:lstStyle/>
          <a:p>
            <a:pPr algn="ctr"/>
            <a:r>
              <a:rPr lang="en-US" sz="3000" dirty="0"/>
              <a:t>“The Baseball Study” </a:t>
            </a:r>
            <a:br>
              <a:rPr lang="en-US" sz="3000" dirty="0"/>
            </a:br>
            <a:r>
              <a:rPr lang="en-US" sz="3000" dirty="0"/>
              <a:t>Recht &amp; Leslie (1988)</a:t>
            </a:r>
          </a:p>
        </p:txBody>
      </p:sp>
      <p:sp>
        <p:nvSpPr>
          <p:cNvPr id="3" name="Content Placeholder 2"/>
          <p:cNvSpPr>
            <a:spLocks noGrp="1"/>
          </p:cNvSpPr>
          <p:nvPr>
            <p:ph idx="1"/>
          </p:nvPr>
        </p:nvSpPr>
        <p:spPr>
          <a:xfrm>
            <a:off x="458586" y="2030873"/>
            <a:ext cx="6172200" cy="3394472"/>
          </a:xfrm>
        </p:spPr>
        <p:txBody>
          <a:bodyPr>
            <a:noAutofit/>
          </a:bodyPr>
          <a:lstStyle/>
          <a:p>
            <a:pPr marL="152400" indent="0" algn="ctr">
              <a:buNone/>
            </a:pPr>
            <a:r>
              <a:rPr lang="en-US" sz="2100" dirty="0"/>
              <a:t>Compared reading comprehension for four categories of students:</a:t>
            </a:r>
          </a:p>
          <a:p>
            <a:pPr marL="385754" indent="-385754">
              <a:buFont typeface="+mj-lt"/>
              <a:buAutoNum type="arabicParenR"/>
            </a:pPr>
            <a:endParaRPr lang="en-US" sz="2100" dirty="0"/>
          </a:p>
        </p:txBody>
      </p:sp>
      <p:graphicFrame>
        <p:nvGraphicFramePr>
          <p:cNvPr id="5" name="Table 4"/>
          <p:cNvGraphicFramePr>
            <a:graphicFrameLocks noGrp="1"/>
          </p:cNvGraphicFramePr>
          <p:nvPr/>
        </p:nvGraphicFramePr>
        <p:xfrm>
          <a:off x="472873" y="2861130"/>
          <a:ext cx="6143626" cy="2697480"/>
        </p:xfrm>
        <a:graphic>
          <a:graphicData uri="http://schemas.openxmlformats.org/drawingml/2006/table">
            <a:tbl>
              <a:tblPr firstRow="1" bandRow="1">
                <a:tableStyleId>{5C22544A-7EE6-4342-B048-85BDC9FD1C3A}</a:tableStyleId>
              </a:tblPr>
              <a:tblGrid>
                <a:gridCol w="3071813">
                  <a:extLst>
                    <a:ext uri="{9D8B030D-6E8A-4147-A177-3AD203B41FA5}">
                      <a16:colId xmlns:a16="http://schemas.microsoft.com/office/drawing/2014/main" val="20000"/>
                    </a:ext>
                  </a:extLst>
                </a:gridCol>
                <a:gridCol w="3071813">
                  <a:extLst>
                    <a:ext uri="{9D8B030D-6E8A-4147-A177-3AD203B41FA5}">
                      <a16:colId xmlns:a16="http://schemas.microsoft.com/office/drawing/2014/main" val="20001"/>
                    </a:ext>
                  </a:extLst>
                </a:gridCol>
              </a:tblGrid>
              <a:tr h="1348740">
                <a:tc>
                  <a:txBody>
                    <a:bodyPr/>
                    <a:lstStyle/>
                    <a:p>
                      <a:r>
                        <a:rPr lang="en-US" sz="2100" dirty="0">
                          <a:solidFill>
                            <a:schemeClr val="accent3">
                              <a:lumMod val="60000"/>
                              <a:lumOff val="40000"/>
                            </a:schemeClr>
                          </a:solidFill>
                          <a:latin typeface="Lucida Sans" panose="020B0602030504020204" pitchFamily="34" charset="0"/>
                        </a:rPr>
                        <a:t>High</a:t>
                      </a:r>
                      <a:r>
                        <a:rPr lang="en-US" sz="2100" baseline="0" dirty="0">
                          <a:solidFill>
                            <a:schemeClr val="accent3">
                              <a:lumMod val="60000"/>
                              <a:lumOff val="40000"/>
                            </a:schemeClr>
                          </a:solidFill>
                          <a:latin typeface="Lucida Sans" panose="020B0602030504020204" pitchFamily="34" charset="0"/>
                        </a:rPr>
                        <a:t> reading ability</a:t>
                      </a:r>
                    </a:p>
                    <a:p>
                      <a:r>
                        <a:rPr lang="en-US" sz="2100" baseline="0" dirty="0">
                          <a:solidFill>
                            <a:schemeClr val="accent3">
                              <a:lumMod val="60000"/>
                              <a:lumOff val="40000"/>
                            </a:schemeClr>
                          </a:solidFill>
                          <a:latin typeface="Lucida Sans" panose="020B0602030504020204" pitchFamily="34" charset="0"/>
                        </a:rPr>
                        <a:t>High knowledge of baseball</a:t>
                      </a:r>
                      <a:endParaRPr lang="en-US" sz="2100" dirty="0">
                        <a:solidFill>
                          <a:schemeClr val="accent3">
                            <a:lumMod val="60000"/>
                            <a:lumOff val="40000"/>
                          </a:schemeClr>
                        </a:solidFill>
                        <a:latin typeface="Lucida Sans" panose="020B0602030504020204" pitchFamily="34" charset="0"/>
                      </a:endParaRPr>
                    </a:p>
                  </a:txBody>
                  <a:tcPr marL="68580" marR="68580" marT="34290" marB="34290"/>
                </a:tc>
                <a:tc>
                  <a:txBody>
                    <a:bodyPr/>
                    <a:lstStyle/>
                    <a:p>
                      <a:r>
                        <a:rPr lang="en-US" sz="2100" dirty="0">
                          <a:solidFill>
                            <a:schemeClr val="accent4">
                              <a:lumMod val="60000"/>
                              <a:lumOff val="40000"/>
                            </a:schemeClr>
                          </a:solidFill>
                          <a:latin typeface="Lucida Sans" panose="020B0602030504020204" pitchFamily="34" charset="0"/>
                        </a:rPr>
                        <a:t>High</a:t>
                      </a:r>
                      <a:r>
                        <a:rPr lang="en-US" sz="2100" baseline="0" dirty="0">
                          <a:solidFill>
                            <a:schemeClr val="accent4">
                              <a:lumMod val="60000"/>
                              <a:lumOff val="40000"/>
                            </a:schemeClr>
                          </a:solidFill>
                          <a:latin typeface="Lucida Sans" panose="020B0602030504020204" pitchFamily="34" charset="0"/>
                        </a:rPr>
                        <a:t> reading ability</a:t>
                      </a:r>
                    </a:p>
                    <a:p>
                      <a:r>
                        <a:rPr lang="en-US" sz="2100" baseline="0" dirty="0">
                          <a:solidFill>
                            <a:schemeClr val="accent4">
                              <a:lumMod val="60000"/>
                              <a:lumOff val="40000"/>
                            </a:schemeClr>
                          </a:solidFill>
                          <a:latin typeface="Lucida Sans" panose="020B0602030504020204" pitchFamily="34" charset="0"/>
                        </a:rPr>
                        <a:t>Low knowledge of baseball</a:t>
                      </a:r>
                      <a:endParaRPr lang="en-US" sz="2100" dirty="0">
                        <a:solidFill>
                          <a:schemeClr val="accent4">
                            <a:lumMod val="60000"/>
                            <a:lumOff val="40000"/>
                          </a:schemeClr>
                        </a:solidFill>
                        <a:latin typeface="Lucida Sans" panose="020B0602030504020204" pitchFamily="34" charset="0"/>
                      </a:endParaRPr>
                    </a:p>
                    <a:p>
                      <a:endParaRPr lang="en-US" sz="2100" dirty="0">
                        <a:latin typeface="Lucida Sans" panose="020B0602030504020204" pitchFamily="34" charset="0"/>
                      </a:endParaRPr>
                    </a:p>
                  </a:txBody>
                  <a:tcPr marL="68580" marR="68580" marT="34290" marB="34290"/>
                </a:tc>
                <a:extLst>
                  <a:ext uri="{0D108BD9-81ED-4DB2-BD59-A6C34878D82A}">
                    <a16:rowId xmlns:a16="http://schemas.microsoft.com/office/drawing/2014/main" val="10000"/>
                  </a:ext>
                </a:extLst>
              </a:tr>
              <a:tr h="1348740">
                <a:tc>
                  <a:txBody>
                    <a:bodyPr/>
                    <a:lstStyle/>
                    <a:p>
                      <a:r>
                        <a:rPr lang="en-US" sz="2100" dirty="0">
                          <a:solidFill>
                            <a:schemeClr val="accent2">
                              <a:lumMod val="50000"/>
                            </a:schemeClr>
                          </a:solidFill>
                          <a:latin typeface="Lucida Sans" panose="020B0602030504020204" pitchFamily="34" charset="0"/>
                        </a:rPr>
                        <a:t>Low</a:t>
                      </a:r>
                      <a:r>
                        <a:rPr lang="en-US" sz="2100" baseline="0" dirty="0">
                          <a:solidFill>
                            <a:schemeClr val="accent2">
                              <a:lumMod val="50000"/>
                            </a:schemeClr>
                          </a:solidFill>
                          <a:latin typeface="Lucida Sans" panose="020B0602030504020204" pitchFamily="34" charset="0"/>
                        </a:rPr>
                        <a:t> reading ability</a:t>
                      </a:r>
                    </a:p>
                    <a:p>
                      <a:r>
                        <a:rPr lang="en-US" sz="2100" baseline="0" dirty="0">
                          <a:solidFill>
                            <a:schemeClr val="accent2">
                              <a:lumMod val="50000"/>
                            </a:schemeClr>
                          </a:solidFill>
                          <a:latin typeface="Lucida Sans" panose="020B0602030504020204" pitchFamily="34" charset="0"/>
                        </a:rPr>
                        <a:t>High knowledge of baseball</a:t>
                      </a:r>
                      <a:endParaRPr lang="en-US" sz="2100" dirty="0">
                        <a:solidFill>
                          <a:schemeClr val="accent2">
                            <a:lumMod val="50000"/>
                          </a:schemeClr>
                        </a:solidFill>
                        <a:latin typeface="Lucida Sans" panose="020B0602030504020204" pitchFamily="34" charset="0"/>
                      </a:endParaRPr>
                    </a:p>
                    <a:p>
                      <a:endParaRPr lang="en-US" sz="2100" dirty="0">
                        <a:latin typeface="Lucida Sans" panose="020B0602030504020204" pitchFamily="34" charset="0"/>
                      </a:endParaRPr>
                    </a:p>
                  </a:txBody>
                  <a:tcPr marL="68580" marR="68580" marT="34290" marB="34290"/>
                </a:tc>
                <a:tc>
                  <a:txBody>
                    <a:bodyPr/>
                    <a:lstStyle/>
                    <a:p>
                      <a:r>
                        <a:rPr lang="en-US" sz="2100" dirty="0">
                          <a:solidFill>
                            <a:schemeClr val="accent6">
                              <a:lumMod val="75000"/>
                            </a:schemeClr>
                          </a:solidFill>
                          <a:latin typeface="Lucida Sans" panose="020B0602030504020204" pitchFamily="34" charset="0"/>
                        </a:rPr>
                        <a:t>Low </a:t>
                      </a:r>
                      <a:r>
                        <a:rPr lang="en-US" sz="2100" baseline="0" dirty="0">
                          <a:solidFill>
                            <a:schemeClr val="accent6">
                              <a:lumMod val="75000"/>
                            </a:schemeClr>
                          </a:solidFill>
                          <a:latin typeface="Lucida Sans" panose="020B0602030504020204" pitchFamily="34" charset="0"/>
                        </a:rPr>
                        <a:t>reading ability</a:t>
                      </a:r>
                    </a:p>
                    <a:p>
                      <a:r>
                        <a:rPr lang="en-US" sz="2100" baseline="0" dirty="0">
                          <a:solidFill>
                            <a:schemeClr val="accent6">
                              <a:lumMod val="75000"/>
                            </a:schemeClr>
                          </a:solidFill>
                          <a:latin typeface="Lucida Sans" panose="020B0602030504020204" pitchFamily="34" charset="0"/>
                        </a:rPr>
                        <a:t>Low knowledge of baseball</a:t>
                      </a:r>
                      <a:endParaRPr lang="en-US" sz="2100" dirty="0">
                        <a:solidFill>
                          <a:schemeClr val="accent6">
                            <a:lumMod val="75000"/>
                          </a:schemeClr>
                        </a:solidFill>
                        <a:latin typeface="Lucida Sans" panose="020B0602030504020204" pitchFamily="34" charset="0"/>
                      </a:endParaRPr>
                    </a:p>
                    <a:p>
                      <a:endParaRPr lang="en-US" sz="2100" dirty="0">
                        <a:latin typeface="Lucida Sans" panose="020B0602030504020204" pitchFamily="34" charset="0"/>
                      </a:endParaRPr>
                    </a:p>
                  </a:txBody>
                  <a:tcPr marL="68580" marR="68580" marT="34290" marB="34290"/>
                </a:tc>
                <a:extLst>
                  <a:ext uri="{0D108BD9-81ED-4DB2-BD59-A6C34878D82A}">
                    <a16:rowId xmlns:a16="http://schemas.microsoft.com/office/drawing/2014/main" val="10001"/>
                  </a:ext>
                </a:extLst>
              </a:tr>
            </a:tbl>
          </a:graphicData>
        </a:graphic>
      </p:graphicFrame>
      <p:pic>
        <p:nvPicPr>
          <p:cNvPr id="8" name="Picture 7">
            <a:extLst>
              <a:ext uri="{FF2B5EF4-FFF2-40B4-BE49-F238E27FC236}">
                <a16:creationId xmlns:a16="http://schemas.microsoft.com/office/drawing/2014/main" id="{CC7D3C9C-919D-4F86-A570-C0F850FE4BA9}"/>
              </a:ext>
            </a:extLst>
          </p:cNvPr>
          <p:cNvPicPr>
            <a:picLocks noChangeAspect="1"/>
          </p:cNvPicPr>
          <p:nvPr/>
        </p:nvPicPr>
        <p:blipFill>
          <a:blip r:embed="rId3"/>
          <a:stretch>
            <a:fillRect/>
          </a:stretch>
        </p:blipFill>
        <p:spPr>
          <a:xfrm>
            <a:off x="7426929" y="2810000"/>
            <a:ext cx="1399870" cy="1399870"/>
          </a:xfrm>
          <a:prstGeom prst="rect">
            <a:avLst/>
          </a:prstGeom>
        </p:spPr>
      </p:pic>
      <p:sp>
        <p:nvSpPr>
          <p:cNvPr id="9" name="Content Placeholder 2">
            <a:extLst>
              <a:ext uri="{FF2B5EF4-FFF2-40B4-BE49-F238E27FC236}">
                <a16:creationId xmlns:a16="http://schemas.microsoft.com/office/drawing/2014/main" id="{9A99A316-8E96-419F-8CB4-3AD33D791B08}"/>
              </a:ext>
            </a:extLst>
          </p:cNvPr>
          <p:cNvSpPr txBox="1">
            <a:spLocks/>
          </p:cNvSpPr>
          <p:nvPr/>
        </p:nvSpPr>
        <p:spPr>
          <a:xfrm>
            <a:off x="7110880" y="4148574"/>
            <a:ext cx="1853618" cy="139987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342900" marR="0" lvl="0" indent="-190500" algn="l" rtl="0">
              <a:lnSpc>
                <a:spcPct val="100000"/>
              </a:lnSpc>
              <a:spcBef>
                <a:spcPts val="480"/>
              </a:spcBef>
              <a:spcAft>
                <a:spcPts val="0"/>
              </a:spcAft>
              <a:buClr>
                <a:srgbClr val="3F3F39"/>
              </a:buClr>
              <a:buSzPct val="100000"/>
              <a:buFont typeface="Arial"/>
              <a:buChar char="•"/>
              <a:defRPr sz="2400" b="0" i="0" u="none" strike="noStrike" cap="none">
                <a:solidFill>
                  <a:srgbClr val="3F3F3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3F3F39"/>
              </a:buClr>
              <a:buSzPct val="100000"/>
              <a:buFont typeface="Arial"/>
              <a:buChar char="–"/>
              <a:defRPr sz="2000" b="0" i="0" u="none" strike="noStrike" cap="none">
                <a:solidFill>
                  <a:srgbClr val="3F3F39"/>
                </a:solidFill>
                <a:latin typeface="Lucida Sans"/>
                <a:ea typeface="Lucida Sans"/>
                <a:cs typeface="Lucida Sans"/>
                <a:sym typeface="Lucida Sans"/>
              </a:defRPr>
            </a:lvl2pPr>
            <a:lvl3pPr marL="1143000" marR="0" lvl="2" indent="-114300" algn="l" rtl="0">
              <a:lnSpc>
                <a:spcPct val="100000"/>
              </a:lnSpc>
              <a:spcBef>
                <a:spcPts val="360"/>
              </a:spcBef>
              <a:spcAft>
                <a:spcPts val="0"/>
              </a:spcAft>
              <a:buClr>
                <a:srgbClr val="3F3F39"/>
              </a:buClr>
              <a:buSzPct val="100000"/>
              <a:buFont typeface="Arial"/>
              <a:buChar char="•"/>
              <a:defRPr sz="1800" b="0" i="0" u="none" strike="noStrike" cap="none">
                <a:solidFill>
                  <a:srgbClr val="3F3F39"/>
                </a:solidFill>
                <a:latin typeface="Lucida Sans"/>
                <a:ea typeface="Lucida Sans"/>
                <a:cs typeface="Lucida Sans"/>
                <a:sym typeface="Lucida Sans"/>
              </a:defRPr>
            </a:lvl3pPr>
            <a:lvl4pPr marL="1600200" marR="0" lvl="3" indent="-1270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Lucida Sans"/>
                <a:ea typeface="Lucida Sans"/>
                <a:cs typeface="Lucida Sans"/>
                <a:sym typeface="Lucida Sans"/>
              </a:defRPr>
            </a:lvl4pPr>
            <a:lvl5pPr marL="2057400" marR="0" lvl="4" indent="-127000" algn="l" rtl="0">
              <a:lnSpc>
                <a:spcPct val="100000"/>
              </a:lnSpc>
              <a:spcBef>
                <a:spcPts val="320"/>
              </a:spcBef>
              <a:spcAft>
                <a:spcPts val="0"/>
              </a:spcAft>
              <a:buClr>
                <a:srgbClr val="3F3F39"/>
              </a:buClr>
              <a:buSzPct val="100000"/>
              <a:buFont typeface="Arial"/>
              <a:buChar char="»"/>
              <a:defRPr sz="1600" b="0" i="0" u="none" strike="noStrike" cap="none">
                <a:solidFill>
                  <a:srgbClr val="3F3F39"/>
                </a:solidFill>
                <a:latin typeface="Lucida Sans"/>
                <a:ea typeface="Lucida Sans"/>
                <a:cs typeface="Lucida Sans"/>
                <a:sym typeface="Lucida Sans"/>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152400" indent="0" algn="ctr">
              <a:buFont typeface="Arial"/>
              <a:buNone/>
            </a:pPr>
            <a:r>
              <a:rPr lang="en-US" sz="2100" dirty="0">
                <a:solidFill>
                  <a:srgbClr val="0070C0"/>
                </a:solidFill>
              </a:rPr>
              <a:t>Pause to make your predictions</a:t>
            </a:r>
          </a:p>
          <a:p>
            <a:pPr marL="385754" indent="-385754">
              <a:buFont typeface="+mj-lt"/>
              <a:buAutoNum type="arabicParenR"/>
            </a:pPr>
            <a:endParaRPr lang="en-US" sz="2100" dirty="0"/>
          </a:p>
        </p:txBody>
      </p:sp>
    </p:spTree>
    <p:extLst>
      <p:ext uri="{BB962C8B-B14F-4D97-AF65-F5344CB8AC3E}">
        <p14:creationId xmlns:p14="http://schemas.microsoft.com/office/powerpoint/2010/main" val="1548567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61007E-08BC-4C03-8E1D-D09BC01550A1}"/>
              </a:ext>
            </a:extLst>
          </p:cNvPr>
          <p:cNvPicPr>
            <a:picLocks noChangeAspect="1"/>
          </p:cNvPicPr>
          <p:nvPr/>
        </p:nvPicPr>
        <p:blipFill>
          <a:blip r:embed="rId3"/>
          <a:stretch>
            <a:fillRect/>
          </a:stretch>
        </p:blipFill>
        <p:spPr>
          <a:xfrm>
            <a:off x="314941" y="386821"/>
            <a:ext cx="8198027" cy="5670572"/>
          </a:xfrm>
          <a:prstGeom prst="rect">
            <a:avLst/>
          </a:prstGeom>
        </p:spPr>
      </p:pic>
    </p:spTree>
    <p:extLst>
      <p:ext uri="{BB962C8B-B14F-4D97-AF65-F5344CB8AC3E}">
        <p14:creationId xmlns:p14="http://schemas.microsoft.com/office/powerpoint/2010/main" val="3485287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473229"/>
            <a:ext cx="8229600" cy="835706"/>
          </a:xfrm>
        </p:spPr>
        <p:txBody>
          <a:bodyPr>
            <a:normAutofit/>
          </a:bodyPr>
          <a:lstStyle/>
          <a:p>
            <a:r>
              <a:rPr lang="en-US" dirty="0"/>
              <a:t>Findings of the “Baseball Study” </a:t>
            </a:r>
          </a:p>
        </p:txBody>
      </p:sp>
      <p:sp>
        <p:nvSpPr>
          <p:cNvPr id="3" name="Content Placeholder 2"/>
          <p:cNvSpPr>
            <a:spLocks noGrp="1"/>
          </p:cNvSpPr>
          <p:nvPr>
            <p:ph idx="1"/>
          </p:nvPr>
        </p:nvSpPr>
        <p:spPr>
          <a:xfrm>
            <a:off x="3035352" y="1651847"/>
            <a:ext cx="5634923" cy="4025583"/>
          </a:xfrm>
        </p:spPr>
        <p:txBody>
          <a:bodyPr>
            <a:normAutofit lnSpcReduction="10000"/>
          </a:bodyPr>
          <a:lstStyle/>
          <a:p>
            <a:pPr marL="457200" indent="-304800"/>
            <a:r>
              <a:rPr lang="en-US" dirty="0"/>
              <a:t>Knowledge of the topic had a MUCH bigger impact on comprehension than generalized reading ability did (p. 18).</a:t>
            </a:r>
          </a:p>
          <a:p>
            <a:pPr marL="152400" indent="0">
              <a:buNone/>
            </a:pPr>
            <a:endParaRPr lang="en-US" dirty="0"/>
          </a:p>
          <a:p>
            <a:pPr marL="457200" indent="-304800"/>
            <a:r>
              <a:rPr lang="en-US" dirty="0"/>
              <a:t>With sufficient prior knowledge, “low ability” students performed similarly to higher ability students (p. 19). The difference in their performance was not statistically significant.</a:t>
            </a:r>
          </a:p>
          <a:p>
            <a:endParaRPr lang="en-US" dirty="0"/>
          </a:p>
        </p:txBody>
      </p:sp>
      <p:pic>
        <p:nvPicPr>
          <p:cNvPr id="5" name="Picture 4">
            <a:extLst>
              <a:ext uri="{FF2B5EF4-FFF2-40B4-BE49-F238E27FC236}">
                <a16:creationId xmlns:a16="http://schemas.microsoft.com/office/drawing/2014/main" id="{C90AC421-378C-42E3-8AF0-7FC4C721B4BA}"/>
              </a:ext>
            </a:extLst>
          </p:cNvPr>
          <p:cNvPicPr>
            <a:picLocks noChangeAspect="1"/>
          </p:cNvPicPr>
          <p:nvPr/>
        </p:nvPicPr>
        <p:blipFill>
          <a:blip r:embed="rId3">
            <a:duotone>
              <a:schemeClr val="accent4">
                <a:shade val="45000"/>
                <a:satMod val="135000"/>
              </a:schemeClr>
              <a:prstClr val="white"/>
            </a:duotone>
          </a:blip>
          <a:stretch>
            <a:fillRect/>
          </a:stretch>
        </p:blipFill>
        <p:spPr>
          <a:xfrm>
            <a:off x="653143" y="2226638"/>
            <a:ext cx="2169743" cy="2169743"/>
          </a:xfrm>
          <a:prstGeom prst="rect">
            <a:avLst/>
          </a:prstGeom>
        </p:spPr>
      </p:pic>
    </p:spTree>
    <p:extLst>
      <p:ext uri="{BB962C8B-B14F-4D97-AF65-F5344CB8AC3E}">
        <p14:creationId xmlns:p14="http://schemas.microsoft.com/office/powerpoint/2010/main" val="3170132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33316" y="2643776"/>
            <a:ext cx="4459124" cy="857250"/>
          </a:xfrm>
        </p:spPr>
        <p:txBody>
          <a:bodyPr>
            <a:noAutofit/>
          </a:bodyPr>
          <a:lstStyle/>
          <a:p>
            <a:pPr algn="ctr"/>
            <a:r>
              <a:rPr lang="en-US" sz="3150" i="1" dirty="0"/>
              <a:t>A student doesn’t have ONE level.</a:t>
            </a:r>
            <a:br>
              <a:rPr lang="en-US" sz="3150" i="1" dirty="0"/>
            </a:br>
            <a:br>
              <a:rPr lang="en-US" sz="3150" i="1" dirty="0"/>
            </a:br>
            <a:r>
              <a:rPr lang="en-US" sz="3150" i="1" dirty="0"/>
              <a:t>Each student has MANY LEVELS</a:t>
            </a:r>
            <a:br>
              <a:rPr lang="en-US" sz="3150" i="1" dirty="0"/>
            </a:br>
            <a:r>
              <a:rPr lang="en-US" sz="3150" i="1" dirty="0"/>
              <a:t>depending on topic &amp; knowledge.</a:t>
            </a:r>
          </a:p>
        </p:txBody>
      </p:sp>
      <p:pic>
        <p:nvPicPr>
          <p:cNvPr id="3" name="Picture 2">
            <a:extLst>
              <a:ext uri="{FF2B5EF4-FFF2-40B4-BE49-F238E27FC236}">
                <a16:creationId xmlns:a16="http://schemas.microsoft.com/office/drawing/2014/main" id="{DA38C48B-A748-43ED-87D8-5717B6A9CEC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000" b="97000" l="10000" r="90000">
                        <a14:foregroundMark x1="48625" y1="6000" x2="48625" y2="6000"/>
                        <a14:foregroundMark x1="49875" y1="31250" x2="49875" y2="31250"/>
                        <a14:foregroundMark x1="49875" y1="74000" x2="49875" y2="74000"/>
                        <a14:foregroundMark x1="49500" y1="97000" x2="49500" y2="97000"/>
                      </a14:backgroundRemoval>
                    </a14:imgEffect>
                  </a14:imgLayer>
                </a14:imgProps>
              </a:ext>
            </a:extLst>
          </a:blip>
          <a:stretch>
            <a:fillRect/>
          </a:stretch>
        </p:blipFill>
        <p:spPr>
          <a:xfrm>
            <a:off x="-540707" y="1719068"/>
            <a:ext cx="5413332" cy="2706666"/>
          </a:xfrm>
          <a:prstGeom prst="rect">
            <a:avLst/>
          </a:prstGeom>
        </p:spPr>
      </p:pic>
      <p:sp>
        <p:nvSpPr>
          <p:cNvPr id="5" name="Title 1">
            <a:extLst>
              <a:ext uri="{FF2B5EF4-FFF2-40B4-BE49-F238E27FC236}">
                <a16:creationId xmlns:a16="http://schemas.microsoft.com/office/drawing/2014/main" id="{467AB6A8-EED8-49A5-8E30-A2A1D77D3B27}"/>
              </a:ext>
            </a:extLst>
          </p:cNvPr>
          <p:cNvSpPr txBox="1">
            <a:spLocks/>
          </p:cNvSpPr>
          <p:nvPr/>
        </p:nvSpPr>
        <p:spPr>
          <a:xfrm>
            <a:off x="565461" y="247760"/>
            <a:ext cx="8229600" cy="83570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r>
              <a:rPr lang="en-US" dirty="0"/>
              <a:t>Implications</a:t>
            </a:r>
          </a:p>
        </p:txBody>
      </p:sp>
    </p:spTree>
    <p:extLst>
      <p:ext uri="{BB962C8B-B14F-4D97-AF65-F5344CB8AC3E}">
        <p14:creationId xmlns:p14="http://schemas.microsoft.com/office/powerpoint/2010/main" val="1225061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3" name="TextBox 2">
            <a:extLst>
              <a:ext uri="{FF2B5EF4-FFF2-40B4-BE49-F238E27FC236}">
                <a16:creationId xmlns:a16="http://schemas.microsoft.com/office/drawing/2014/main" id="{69B73B1B-FEDA-4B39-BA5F-B879E44D203A}"/>
              </a:ext>
            </a:extLst>
          </p:cNvPr>
          <p:cNvSpPr txBox="1"/>
          <p:nvPr/>
        </p:nvSpPr>
        <p:spPr>
          <a:xfrm>
            <a:off x="4278489" y="2167467"/>
            <a:ext cx="184731" cy="369332"/>
          </a:xfrm>
          <a:prstGeom prst="rect">
            <a:avLst/>
          </a:prstGeom>
          <a:noFill/>
        </p:spPr>
        <p:txBody>
          <a:bodyPr wrap="none" rtlCol="0">
            <a:spAutoFit/>
          </a:bodyPr>
          <a:lstStyle/>
          <a:p>
            <a:endParaRPr lang="en-US" dirty="0"/>
          </a:p>
        </p:txBody>
      </p:sp>
      <p:pic>
        <p:nvPicPr>
          <p:cNvPr id="10" name="Picture 9">
            <a:extLst>
              <a:ext uri="{FF2B5EF4-FFF2-40B4-BE49-F238E27FC236}">
                <a16:creationId xmlns:a16="http://schemas.microsoft.com/office/drawing/2014/main" id="{BCFEE711-B0B3-4CE4-BE49-6D1EEA6783A2}"/>
              </a:ext>
            </a:extLst>
          </p:cNvPr>
          <p:cNvPicPr>
            <a:picLocks noChangeAspect="1"/>
          </p:cNvPicPr>
          <p:nvPr/>
        </p:nvPicPr>
        <p:blipFill>
          <a:blip r:embed="rId3"/>
          <a:stretch>
            <a:fillRect/>
          </a:stretch>
        </p:blipFill>
        <p:spPr>
          <a:xfrm>
            <a:off x="654755" y="169333"/>
            <a:ext cx="8052584" cy="5215630"/>
          </a:xfrm>
          <a:prstGeom prst="rect">
            <a:avLst/>
          </a:prstGeom>
        </p:spPr>
      </p:pic>
      <p:sp>
        <p:nvSpPr>
          <p:cNvPr id="2" name="TextBox 1">
            <a:extLst>
              <a:ext uri="{FF2B5EF4-FFF2-40B4-BE49-F238E27FC236}">
                <a16:creationId xmlns:a16="http://schemas.microsoft.com/office/drawing/2014/main" id="{21A13DC5-C485-4A8D-B197-18BAFBE28D84}"/>
              </a:ext>
            </a:extLst>
          </p:cNvPr>
          <p:cNvSpPr txBox="1"/>
          <p:nvPr/>
        </p:nvSpPr>
        <p:spPr>
          <a:xfrm>
            <a:off x="1237159" y="5520267"/>
            <a:ext cx="6887775" cy="646331"/>
          </a:xfrm>
          <a:prstGeom prst="rect">
            <a:avLst/>
          </a:prstGeom>
          <a:noFill/>
        </p:spPr>
        <p:txBody>
          <a:bodyPr wrap="square" rtlCol="0">
            <a:spAutoFit/>
          </a:bodyPr>
          <a:lstStyle/>
          <a:p>
            <a:pPr algn="ctr"/>
            <a:r>
              <a:rPr lang="en-US" dirty="0">
                <a:hlinkClick r:id="rId4"/>
              </a:rPr>
              <a:t>https://www.youtube.com/watch?v=9LKTVC9jEdM</a:t>
            </a:r>
            <a:endParaRPr lang="en-US" dirty="0"/>
          </a:p>
          <a:p>
            <a:r>
              <a:rPr lang="en-US" dirty="0"/>
              <a:t>Begin at the 7:20 minute mark and watch until the 11:37 minute mark.</a:t>
            </a:r>
          </a:p>
        </p:txBody>
      </p:sp>
    </p:spTree>
    <p:extLst>
      <p:ext uri="{BB962C8B-B14F-4D97-AF65-F5344CB8AC3E}">
        <p14:creationId xmlns:p14="http://schemas.microsoft.com/office/powerpoint/2010/main" val="453512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US" dirty="0"/>
              <a:t>Understand the research behind </a:t>
            </a:r>
            <a:r>
              <a:rPr lang="en-US" i="1" dirty="0"/>
              <a:t>Shift 3: </a:t>
            </a:r>
            <a:r>
              <a:rPr lang="en-US" b="1" dirty="0"/>
              <a:t>Build Knowledge Through Content-Rich Nonfiction.</a:t>
            </a:r>
          </a:p>
          <a:p>
            <a:r>
              <a:rPr lang="en-US" dirty="0"/>
              <a:t>Understand the benefits that linking texts by topic can have on students’ knowledge and vocabulary.</a:t>
            </a:r>
          </a:p>
          <a:p>
            <a:r>
              <a:rPr lang="en-US" dirty="0"/>
              <a:t>Identify key moves to support English Language Learners that relate to building knowledge.</a:t>
            </a:r>
          </a:p>
          <a:p>
            <a:endParaRPr lang="en-US" dirty="0"/>
          </a:p>
        </p:txBody>
      </p:sp>
      <p:pic>
        <p:nvPicPr>
          <p:cNvPr id="6146" name="Picture 2" descr="Image result for goals clipart">
            <a:extLst>
              <a:ext uri="{FF2B5EF4-FFF2-40B4-BE49-F238E27FC236}">
                <a16:creationId xmlns:a16="http://schemas.microsoft.com/office/drawing/2014/main" id="{700DE507-D609-4DD9-A481-858B5A2E5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2453" y="224045"/>
            <a:ext cx="3679094" cy="1015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3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9ECF-2A0F-4350-A49C-70F0F50C8E3B}"/>
              </a:ext>
            </a:extLst>
          </p:cNvPr>
          <p:cNvSpPr>
            <a:spLocks noGrp="1"/>
          </p:cNvSpPr>
          <p:nvPr>
            <p:ph type="title"/>
          </p:nvPr>
        </p:nvSpPr>
        <p:spPr>
          <a:xfrm>
            <a:off x="304800" y="152651"/>
            <a:ext cx="8229600" cy="1143000"/>
          </a:xfrm>
        </p:spPr>
        <p:txBody>
          <a:bodyPr/>
          <a:lstStyle/>
          <a:p>
            <a:r>
              <a:rPr lang="en-US" dirty="0"/>
              <a:t>                Pause and Reflect</a:t>
            </a:r>
          </a:p>
        </p:txBody>
      </p:sp>
      <p:sp>
        <p:nvSpPr>
          <p:cNvPr id="4" name="AutoShape 2" descr="Image result for chat clipart">
            <a:extLst>
              <a:ext uri="{FF2B5EF4-FFF2-40B4-BE49-F238E27FC236}">
                <a16:creationId xmlns:a16="http://schemas.microsoft.com/office/drawing/2014/main" id="{4D27B3B2-3591-4E05-97C8-515D77DF116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Related image">
            <a:extLst>
              <a:ext uri="{FF2B5EF4-FFF2-40B4-BE49-F238E27FC236}">
                <a16:creationId xmlns:a16="http://schemas.microsoft.com/office/drawing/2014/main" id="{4EF4B7B8-78C6-44BB-88C4-4BA3F953F52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0333" y1="65000" x2="20333" y2="65000"/>
                        <a14:foregroundMark x1="17000" y1="49667" x2="17000" y2="49667"/>
                        <a14:foregroundMark x1="28000" y1="80667" x2="28000" y2="80667"/>
                      </a14:backgroundRemoval>
                    </a14:imgEffect>
                  </a14:imgLayer>
                </a14:imgProps>
              </a:ext>
              <a:ext uri="{28A0092B-C50C-407E-A947-70E740481C1C}">
                <a14:useLocalDpi xmlns:a14="http://schemas.microsoft.com/office/drawing/2010/main" val="0"/>
              </a:ext>
            </a:extLst>
          </a:blip>
          <a:srcRect/>
          <a:stretch>
            <a:fillRect/>
          </a:stretch>
        </p:blipFill>
        <p:spPr bwMode="auto">
          <a:xfrm>
            <a:off x="3816202" y="1147898"/>
            <a:ext cx="1511596" cy="15115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504850D-16DF-4481-AC0E-67EF5097DD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788" y="160337"/>
            <a:ext cx="1143000" cy="1143000"/>
          </a:xfrm>
          <a:prstGeom prst="rect">
            <a:avLst/>
          </a:prstGeom>
        </p:spPr>
      </p:pic>
      <p:sp>
        <p:nvSpPr>
          <p:cNvPr id="7" name="Content Placeholder 2">
            <a:extLst>
              <a:ext uri="{FF2B5EF4-FFF2-40B4-BE49-F238E27FC236}">
                <a16:creationId xmlns:a16="http://schemas.microsoft.com/office/drawing/2014/main" id="{53261C56-C7DB-43F2-8A80-3738E33C304A}"/>
              </a:ext>
            </a:extLst>
          </p:cNvPr>
          <p:cNvSpPr txBox="1">
            <a:spLocks/>
          </p:cNvSpPr>
          <p:nvPr/>
        </p:nvSpPr>
        <p:spPr>
          <a:xfrm>
            <a:off x="457200" y="2668555"/>
            <a:ext cx="8229600" cy="3192137"/>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2400" kern="1200">
                <a:solidFill>
                  <a:schemeClr val="tx1"/>
                </a:solidFill>
                <a:latin typeface="Lucida Sans"/>
                <a:ea typeface="+mn-ea"/>
                <a:cs typeface="Lucida Sans"/>
              </a:defRPr>
            </a:lvl1pPr>
            <a:lvl2pPr marL="742950" indent="-285750" algn="l" defTabSz="457200" rtl="0" eaLnBrk="1" latinLnBrk="0" hangingPunct="1">
              <a:spcBef>
                <a:spcPct val="20000"/>
              </a:spcBef>
              <a:buFont typeface="Arial"/>
              <a:buChar char="–"/>
              <a:defRPr sz="2000" kern="1200">
                <a:solidFill>
                  <a:schemeClr val="tx1"/>
                </a:solidFill>
                <a:latin typeface="Lucida Sans"/>
                <a:ea typeface="+mn-ea"/>
                <a:cs typeface="Lucida Sans"/>
              </a:defRPr>
            </a:lvl2pPr>
            <a:lvl3pPr marL="1143000" indent="-228600" algn="l" defTabSz="457200" rtl="0" eaLnBrk="1" latinLnBrk="0" hangingPunct="1">
              <a:spcBef>
                <a:spcPct val="20000"/>
              </a:spcBef>
              <a:buFont typeface="Arial"/>
              <a:buChar char="•"/>
              <a:defRPr sz="1800" kern="1200">
                <a:solidFill>
                  <a:schemeClr val="tx1"/>
                </a:solidFill>
                <a:latin typeface="Lucida Sans"/>
                <a:ea typeface="+mn-ea"/>
                <a:cs typeface="Lucida Sans"/>
              </a:defRPr>
            </a:lvl3pPr>
            <a:lvl4pPr marL="16002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4pPr>
            <a:lvl5pPr marL="20574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“How are we going to ensure that all of our students have that type of broad knowledge that will allow them to tackle any text that they encounter?” </a:t>
            </a:r>
          </a:p>
          <a:p>
            <a:endParaRPr lang="en-US" sz="2000" dirty="0"/>
          </a:p>
          <a:p>
            <a:r>
              <a:rPr lang="en-US" sz="2000" dirty="0"/>
              <a:t>“Once kids are fluent decoders, a key determinant of comprehension is what kids know about the topic of the texts they are about to read.”</a:t>
            </a:r>
          </a:p>
          <a:p>
            <a:pPr marL="0" indent="0" algn="ctr">
              <a:buFont typeface="Arial"/>
              <a:buNone/>
            </a:pPr>
            <a:endParaRPr lang="en-US" sz="2000" b="1" dirty="0"/>
          </a:p>
          <a:p>
            <a:pPr marL="0" indent="0" algn="ctr">
              <a:buFont typeface="Arial"/>
              <a:buNone/>
            </a:pPr>
            <a:r>
              <a:rPr lang="en-US" sz="2000" b="1" dirty="0">
                <a:solidFill>
                  <a:srgbClr val="0070C0"/>
                </a:solidFill>
              </a:rPr>
              <a:t>What do these quotes from Dr. Dan Willingham mean for your work with students?</a:t>
            </a:r>
          </a:p>
        </p:txBody>
      </p:sp>
    </p:spTree>
    <p:extLst>
      <p:ext uri="{BB962C8B-B14F-4D97-AF65-F5344CB8AC3E}">
        <p14:creationId xmlns:p14="http://schemas.microsoft.com/office/powerpoint/2010/main" val="63311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130" y="274638"/>
            <a:ext cx="8686801" cy="710439"/>
          </a:xfrm>
        </p:spPr>
        <p:txBody>
          <a:bodyPr>
            <a:noAutofit/>
          </a:bodyPr>
          <a:lstStyle/>
          <a:p>
            <a:r>
              <a:rPr lang="en-US" sz="2700" dirty="0"/>
              <a:t>Why do we use the phrase “</a:t>
            </a:r>
            <a:r>
              <a:rPr lang="en-US" sz="2700" b="1" dirty="0"/>
              <a:t>BUILDING </a:t>
            </a:r>
            <a:r>
              <a:rPr lang="en-US" sz="2700" dirty="0"/>
              <a:t>knowledge”?</a:t>
            </a:r>
          </a:p>
        </p:txBody>
      </p:sp>
      <p:sp>
        <p:nvSpPr>
          <p:cNvPr id="3" name="Content Placeholder 2"/>
          <p:cNvSpPr>
            <a:spLocks noGrp="1"/>
          </p:cNvSpPr>
          <p:nvPr>
            <p:ph idx="1"/>
          </p:nvPr>
        </p:nvSpPr>
        <p:spPr>
          <a:xfrm>
            <a:off x="1314546" y="2064382"/>
            <a:ext cx="4070554" cy="3736924"/>
          </a:xfrm>
        </p:spPr>
        <p:txBody>
          <a:bodyPr/>
          <a:lstStyle/>
          <a:p>
            <a:pPr marL="0" indent="0" algn="ctr">
              <a:buNone/>
            </a:pPr>
            <a:r>
              <a:rPr lang="en-US" sz="2800" dirty="0"/>
              <a:t>All students come to school with their own                 </a:t>
            </a:r>
          </a:p>
          <a:p>
            <a:pPr marL="0" indent="0" algn="ctr">
              <a:buNone/>
            </a:pPr>
            <a:r>
              <a:rPr lang="en-US" sz="4800" b="1" dirty="0">
                <a:solidFill>
                  <a:srgbClr val="1EA56A"/>
                </a:solidFill>
                <a:latin typeface="Segoe Script" panose="030B0504020000000003" pitchFamily="66" charset="0"/>
              </a:rPr>
              <a:t>background knowledge</a:t>
            </a:r>
            <a:r>
              <a:rPr lang="en-US" sz="4800" b="1" dirty="0">
                <a:solidFill>
                  <a:srgbClr val="1EA56A"/>
                </a:solidFill>
              </a:rPr>
              <a:t>             </a:t>
            </a:r>
            <a:r>
              <a:rPr lang="en-US" sz="3200" dirty="0"/>
              <a:t>about the world.</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052" name="Picture 4" descr="Image result for kid silhouette head">
            <a:extLst>
              <a:ext uri="{FF2B5EF4-FFF2-40B4-BE49-F238E27FC236}">
                <a16:creationId xmlns:a16="http://schemas.microsoft.com/office/drawing/2014/main" id="{EB2947EB-0B00-424D-8DBA-C6E9523963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08" b="7143"/>
          <a:stretch/>
        </p:blipFill>
        <p:spPr bwMode="auto">
          <a:xfrm>
            <a:off x="6014577" y="3943069"/>
            <a:ext cx="2295525" cy="22522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knowledge tree clipart">
            <a:extLst>
              <a:ext uri="{FF2B5EF4-FFF2-40B4-BE49-F238E27FC236}">
                <a16:creationId xmlns:a16="http://schemas.microsoft.com/office/drawing/2014/main" id="{F0815276-5322-4CC9-9ABF-CA60E41F2CD5}"/>
              </a:ext>
            </a:extLst>
          </p:cNvPr>
          <p:cNvPicPr>
            <a:picLocks noChangeAspect="1" noChangeArrowheads="1"/>
          </p:cNvPicPr>
          <p:nvPr/>
        </p:nvPicPr>
        <p:blipFill>
          <a:blip r:embed="rId4">
            <a:alphaModFix amt="85000"/>
            <a:extLst>
              <a:ext uri="{28A0092B-C50C-407E-A947-70E740481C1C}">
                <a14:useLocalDpi xmlns:a14="http://schemas.microsoft.com/office/drawing/2010/main" val="0"/>
              </a:ext>
            </a:extLst>
          </a:blip>
          <a:srcRect/>
          <a:stretch>
            <a:fillRect/>
          </a:stretch>
        </p:blipFill>
        <p:spPr bwMode="auto">
          <a:xfrm>
            <a:off x="6123653" y="1300478"/>
            <a:ext cx="2077371" cy="2642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289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chool building photo">
            <a:extLst>
              <a:ext uri="{FF2B5EF4-FFF2-40B4-BE49-F238E27FC236}">
                <a16:creationId xmlns:a16="http://schemas.microsoft.com/office/drawing/2014/main" id="{7B232BAA-B332-45B8-B904-630FA923C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992" y="1052672"/>
            <a:ext cx="3318188" cy="15927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1886" y="229354"/>
            <a:ext cx="8572500" cy="710439"/>
          </a:xfrm>
        </p:spPr>
        <p:txBody>
          <a:bodyPr>
            <a:noAutofit/>
          </a:bodyPr>
          <a:lstStyle/>
          <a:p>
            <a:r>
              <a:rPr lang="en-US" sz="2700" dirty="0"/>
              <a:t>Why do we use the term “</a:t>
            </a:r>
            <a:r>
              <a:rPr lang="en-US" sz="2700" b="1" dirty="0"/>
              <a:t>BUILDING </a:t>
            </a:r>
            <a:r>
              <a:rPr lang="en-US" sz="2700" dirty="0"/>
              <a:t>knowledge?”</a:t>
            </a:r>
          </a:p>
        </p:txBody>
      </p:sp>
      <p:pic>
        <p:nvPicPr>
          <p:cNvPr id="2052" name="Picture 4" descr="Image result for kid silhouette head">
            <a:extLst>
              <a:ext uri="{FF2B5EF4-FFF2-40B4-BE49-F238E27FC236}">
                <a16:creationId xmlns:a16="http://schemas.microsoft.com/office/drawing/2014/main" id="{EB2947EB-0B00-424D-8DBA-C6E9523963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408" b="7143"/>
          <a:stretch/>
        </p:blipFill>
        <p:spPr bwMode="auto">
          <a:xfrm>
            <a:off x="6792970" y="3628378"/>
            <a:ext cx="1776763" cy="17432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knowledge tree clipart">
            <a:extLst>
              <a:ext uri="{FF2B5EF4-FFF2-40B4-BE49-F238E27FC236}">
                <a16:creationId xmlns:a16="http://schemas.microsoft.com/office/drawing/2014/main" id="{F0815276-5322-4CC9-9ABF-CA60E41F2CD5}"/>
              </a:ext>
            </a:extLst>
          </p:cNvPr>
          <p:cNvPicPr>
            <a:picLocks noChangeAspect="1" noChangeArrowheads="1"/>
          </p:cNvPicPr>
          <p:nvPr/>
        </p:nvPicPr>
        <p:blipFill>
          <a:blip r:embed="rId5">
            <a:alphaModFix amt="85000"/>
            <a:extLst>
              <a:ext uri="{28A0092B-C50C-407E-A947-70E740481C1C}">
                <a14:useLocalDpi xmlns:a14="http://schemas.microsoft.com/office/drawing/2010/main" val="0"/>
              </a:ext>
            </a:extLst>
          </a:blip>
          <a:srcRect/>
          <a:stretch>
            <a:fillRect/>
          </a:stretch>
        </p:blipFill>
        <p:spPr bwMode="auto">
          <a:xfrm>
            <a:off x="6862052" y="1703613"/>
            <a:ext cx="1513080" cy="192476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596230" y="2758281"/>
            <a:ext cx="4070554" cy="1354393"/>
          </a:xfrm>
          <a:noFill/>
        </p:spPr>
        <p:txBody>
          <a:bodyPr>
            <a:normAutofit lnSpcReduction="10000"/>
          </a:bodyPr>
          <a:lstStyle/>
          <a:p>
            <a:pPr marL="0" indent="0" algn="ctr">
              <a:buNone/>
            </a:pPr>
            <a:r>
              <a:rPr lang="en-US" sz="4400" b="1" dirty="0">
                <a:solidFill>
                  <a:schemeClr val="tx1"/>
                </a:solidFill>
                <a:latin typeface="Segoe Script" panose="030B0504020000000003" pitchFamily="66" charset="0"/>
              </a:rPr>
              <a:t>background knowledge</a:t>
            </a:r>
            <a:endParaRPr lang="en-US" sz="2800"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p:cxnSp>
        <p:nvCxnSpPr>
          <p:cNvPr id="5" name="Straight Connector 4">
            <a:extLst>
              <a:ext uri="{FF2B5EF4-FFF2-40B4-BE49-F238E27FC236}">
                <a16:creationId xmlns:a16="http://schemas.microsoft.com/office/drawing/2014/main" id="{D1FB78C6-F536-40C4-8FFF-4E76AC1588B5}"/>
              </a:ext>
            </a:extLst>
          </p:cNvPr>
          <p:cNvCxnSpPr>
            <a:cxnSpLocks/>
          </p:cNvCxnSpPr>
          <p:nvPr/>
        </p:nvCxnSpPr>
        <p:spPr>
          <a:xfrm>
            <a:off x="1311093" y="2939568"/>
            <a:ext cx="4689987" cy="206478"/>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7" name="Rectangle 6">
            <a:extLst>
              <a:ext uri="{FF2B5EF4-FFF2-40B4-BE49-F238E27FC236}">
                <a16:creationId xmlns:a16="http://schemas.microsoft.com/office/drawing/2014/main" id="{4D05681A-FE64-4D66-92CD-BDD3682DF148}"/>
              </a:ext>
            </a:extLst>
          </p:cNvPr>
          <p:cNvSpPr/>
          <p:nvPr/>
        </p:nvSpPr>
        <p:spPr>
          <a:xfrm>
            <a:off x="350211" y="4112674"/>
            <a:ext cx="6442759" cy="2246769"/>
          </a:xfrm>
          <a:prstGeom prst="rect">
            <a:avLst/>
          </a:prstGeom>
        </p:spPr>
        <p:txBody>
          <a:bodyPr wrap="square">
            <a:spAutoFit/>
          </a:bodyPr>
          <a:lstStyle/>
          <a:p>
            <a:pPr algn="ctr"/>
            <a:r>
              <a:rPr lang="en-US" sz="2800" dirty="0">
                <a:solidFill>
                  <a:srgbClr val="2B9650"/>
                </a:solidFill>
                <a:latin typeface="Lucida Sans" panose="020B0602030504020204" pitchFamily="34" charset="0"/>
              </a:rPr>
              <a:t>…schools are not in the business of background knowledge!</a:t>
            </a:r>
          </a:p>
          <a:p>
            <a:pPr algn="ctr"/>
            <a:endParaRPr lang="en-US" sz="2800" dirty="0">
              <a:solidFill>
                <a:srgbClr val="2B9650"/>
              </a:solidFill>
              <a:latin typeface="Lucida Sans" panose="020B0602030504020204" pitchFamily="34" charset="0"/>
            </a:endParaRPr>
          </a:p>
          <a:p>
            <a:pPr algn="ctr"/>
            <a:r>
              <a:rPr lang="en-US" sz="2800" dirty="0">
                <a:solidFill>
                  <a:srgbClr val="2B9650"/>
                </a:solidFill>
                <a:latin typeface="Lucida Sans" panose="020B0602030504020204" pitchFamily="34" charset="0"/>
              </a:rPr>
              <a:t>But schools </a:t>
            </a:r>
            <a:r>
              <a:rPr lang="en-US" sz="2800" i="1" dirty="0">
                <a:solidFill>
                  <a:srgbClr val="2B9650"/>
                </a:solidFill>
                <a:latin typeface="Lucida Sans" panose="020B0602030504020204" pitchFamily="34" charset="0"/>
              </a:rPr>
              <a:t>can </a:t>
            </a:r>
            <a:r>
              <a:rPr lang="en-US" sz="2800" dirty="0">
                <a:solidFill>
                  <a:srgbClr val="2B9650"/>
                </a:solidFill>
                <a:latin typeface="Lucida Sans" panose="020B0602030504020204" pitchFamily="34" charset="0"/>
              </a:rPr>
              <a:t>build students’ general knowledge of the world</a:t>
            </a:r>
          </a:p>
        </p:txBody>
      </p:sp>
    </p:spTree>
    <p:extLst>
      <p:ext uri="{BB962C8B-B14F-4D97-AF65-F5344CB8AC3E}">
        <p14:creationId xmlns:p14="http://schemas.microsoft.com/office/powerpoint/2010/main" val="336418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Job </a:t>
            </a:r>
          </a:p>
        </p:txBody>
      </p:sp>
      <p:grpSp>
        <p:nvGrpSpPr>
          <p:cNvPr id="11" name="Group 10">
            <a:extLst>
              <a:ext uri="{FF2B5EF4-FFF2-40B4-BE49-F238E27FC236}">
                <a16:creationId xmlns:a16="http://schemas.microsoft.com/office/drawing/2014/main" id="{A377186E-1465-422C-A282-181760F5D573}"/>
              </a:ext>
            </a:extLst>
          </p:cNvPr>
          <p:cNvGrpSpPr/>
          <p:nvPr/>
        </p:nvGrpSpPr>
        <p:grpSpPr>
          <a:xfrm>
            <a:off x="991770" y="2055425"/>
            <a:ext cx="1019910" cy="2174796"/>
            <a:chOff x="991770" y="2055425"/>
            <a:chExt cx="1019910" cy="2174796"/>
          </a:xfrm>
        </p:grpSpPr>
        <p:pic>
          <p:nvPicPr>
            <p:cNvPr id="4" name="Picture 4" descr="Image result for kid silhouette head">
              <a:extLst>
                <a:ext uri="{FF2B5EF4-FFF2-40B4-BE49-F238E27FC236}">
                  <a16:creationId xmlns:a16="http://schemas.microsoft.com/office/drawing/2014/main" id="{E2CB6CB2-801F-46EF-8097-FC62D9C594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08" b="7143"/>
            <a:stretch/>
          </p:blipFill>
          <p:spPr bwMode="auto">
            <a:xfrm>
              <a:off x="991770" y="3229537"/>
              <a:ext cx="1019910" cy="10006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knowledge tree clipart">
              <a:extLst>
                <a:ext uri="{FF2B5EF4-FFF2-40B4-BE49-F238E27FC236}">
                  <a16:creationId xmlns:a16="http://schemas.microsoft.com/office/drawing/2014/main" id="{DB345A36-50F1-47D8-B268-69EFC33357A0}"/>
                </a:ext>
              </a:extLst>
            </p:cNvPr>
            <p:cNvPicPr>
              <a:picLocks noChangeAspect="1" noChangeArrowheads="1"/>
            </p:cNvPicPr>
            <p:nvPr/>
          </p:nvPicPr>
          <p:blipFill>
            <a:blip r:embed="rId4">
              <a:alphaModFix amt="85000"/>
              <a:extLst>
                <a:ext uri="{28A0092B-C50C-407E-A947-70E740481C1C}">
                  <a14:useLocalDpi xmlns:a14="http://schemas.microsoft.com/office/drawing/2010/main" val="0"/>
                </a:ext>
              </a:extLst>
            </a:blip>
            <a:srcRect/>
            <a:stretch>
              <a:fillRect/>
            </a:stretch>
          </p:blipFill>
          <p:spPr bwMode="auto">
            <a:xfrm>
              <a:off x="1059484" y="2055425"/>
              <a:ext cx="862838" cy="109760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a:extLst>
              <a:ext uri="{FF2B5EF4-FFF2-40B4-BE49-F238E27FC236}">
                <a16:creationId xmlns:a16="http://schemas.microsoft.com/office/drawing/2014/main" id="{C8B4530D-2B6C-4EB5-B690-6AB6724B0327}"/>
              </a:ext>
            </a:extLst>
          </p:cNvPr>
          <p:cNvSpPr/>
          <p:nvPr/>
        </p:nvSpPr>
        <p:spPr>
          <a:xfrm>
            <a:off x="516195" y="4715938"/>
            <a:ext cx="8229599" cy="1384995"/>
          </a:xfrm>
          <a:prstGeom prst="rect">
            <a:avLst/>
          </a:prstGeom>
        </p:spPr>
        <p:txBody>
          <a:bodyPr wrap="square">
            <a:spAutoFit/>
          </a:bodyPr>
          <a:lstStyle/>
          <a:p>
            <a:pPr algn="ctr"/>
            <a:r>
              <a:rPr lang="en-US" sz="2800" dirty="0">
                <a:latin typeface="Lucida Sans" panose="020B0602030504020204" pitchFamily="34" charset="0"/>
              </a:rPr>
              <a:t>Our job is to build knowledge for </a:t>
            </a:r>
            <a:r>
              <a:rPr lang="en-US" sz="2800" i="1" dirty="0">
                <a:latin typeface="Lucida Sans" panose="020B0602030504020204" pitchFamily="34" charset="0"/>
              </a:rPr>
              <a:t>all </a:t>
            </a:r>
            <a:r>
              <a:rPr lang="en-US" sz="2800" dirty="0">
                <a:latin typeface="Lucida Sans" panose="020B0602030504020204" pitchFamily="34" charset="0"/>
              </a:rPr>
              <a:t>students through careful selection of knowledge-rich resources and supporting activities. </a:t>
            </a:r>
          </a:p>
        </p:txBody>
      </p:sp>
      <p:pic>
        <p:nvPicPr>
          <p:cNvPr id="10" name="Picture 2" descr="Image result for school building photo">
            <a:extLst>
              <a:ext uri="{FF2B5EF4-FFF2-40B4-BE49-F238E27FC236}">
                <a16:creationId xmlns:a16="http://schemas.microsoft.com/office/drawing/2014/main" id="{4BE32A91-7CD3-4BE4-AEB1-DC9E07F1B7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9018" y="366185"/>
            <a:ext cx="3318188" cy="159273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D788347F-2E01-4480-929D-A966E4AA1716}"/>
              </a:ext>
            </a:extLst>
          </p:cNvPr>
          <p:cNvGrpSpPr/>
          <p:nvPr/>
        </p:nvGrpSpPr>
        <p:grpSpPr>
          <a:xfrm>
            <a:off x="2275693" y="2254888"/>
            <a:ext cx="1097882" cy="2298145"/>
            <a:chOff x="2275693" y="2254888"/>
            <a:chExt cx="1097882" cy="2298145"/>
          </a:xfrm>
        </p:grpSpPr>
        <p:pic>
          <p:nvPicPr>
            <p:cNvPr id="3074" name="Picture 2" descr="Related image">
              <a:extLst>
                <a:ext uri="{FF2B5EF4-FFF2-40B4-BE49-F238E27FC236}">
                  <a16:creationId xmlns:a16="http://schemas.microsoft.com/office/drawing/2014/main" id="{60F72CCB-4F5E-4930-BDE7-A7373DA4BB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711" t="20671" r="18474" b="21955"/>
            <a:stretch/>
          </p:blipFill>
          <p:spPr bwMode="auto">
            <a:xfrm>
              <a:off x="2450592" y="3429000"/>
              <a:ext cx="922983" cy="112403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age result for knowledge tree clipart">
              <a:extLst>
                <a:ext uri="{FF2B5EF4-FFF2-40B4-BE49-F238E27FC236}">
                  <a16:creationId xmlns:a16="http://schemas.microsoft.com/office/drawing/2014/main" id="{089CBA0E-0EC4-40A9-9AC5-B3794C09C25E}"/>
                </a:ext>
              </a:extLst>
            </p:cNvPr>
            <p:cNvPicPr>
              <a:picLocks noChangeAspect="1" noChangeArrowheads="1"/>
            </p:cNvPicPr>
            <p:nvPr/>
          </p:nvPicPr>
          <p:blipFill>
            <a:blip r:embed="rId4">
              <a:alphaModFix amt="85000"/>
              <a:extLst>
                <a:ext uri="{28A0092B-C50C-407E-A947-70E740481C1C}">
                  <a14:useLocalDpi xmlns:a14="http://schemas.microsoft.com/office/drawing/2010/main" val="0"/>
                </a:ext>
              </a:extLst>
            </a:blip>
            <a:srcRect/>
            <a:stretch>
              <a:fillRect/>
            </a:stretch>
          </p:blipFill>
          <p:spPr bwMode="auto">
            <a:xfrm>
              <a:off x="2275693" y="2254888"/>
              <a:ext cx="922983" cy="11741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64FEA620-09F5-4A83-A036-7C4A89AA876F}"/>
              </a:ext>
            </a:extLst>
          </p:cNvPr>
          <p:cNvGrpSpPr/>
          <p:nvPr/>
        </p:nvGrpSpPr>
        <p:grpSpPr>
          <a:xfrm>
            <a:off x="3600919" y="2125296"/>
            <a:ext cx="922983" cy="2042091"/>
            <a:chOff x="3600919" y="2125296"/>
            <a:chExt cx="922983" cy="2042091"/>
          </a:xfrm>
        </p:grpSpPr>
        <p:pic>
          <p:nvPicPr>
            <p:cNvPr id="3078" name="Picture 6" descr="Image result for boy head silhouette">
              <a:extLst>
                <a:ext uri="{FF2B5EF4-FFF2-40B4-BE49-F238E27FC236}">
                  <a16:creationId xmlns:a16="http://schemas.microsoft.com/office/drawing/2014/main" id="{73013DCA-066E-4CF7-A9DD-FA5FF52C6B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1416" y="3357100"/>
              <a:ext cx="606933" cy="8102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Image result for knowledge tree clipart">
              <a:extLst>
                <a:ext uri="{FF2B5EF4-FFF2-40B4-BE49-F238E27FC236}">
                  <a16:creationId xmlns:a16="http://schemas.microsoft.com/office/drawing/2014/main" id="{9D642B29-C70B-45F8-AAA3-9A50E717734D}"/>
                </a:ext>
              </a:extLst>
            </p:cNvPr>
            <p:cNvPicPr>
              <a:picLocks noChangeAspect="1" noChangeArrowheads="1"/>
            </p:cNvPicPr>
            <p:nvPr/>
          </p:nvPicPr>
          <p:blipFill>
            <a:blip r:embed="rId4">
              <a:alphaModFix amt="85000"/>
              <a:extLst>
                <a:ext uri="{28A0092B-C50C-407E-A947-70E740481C1C}">
                  <a14:useLocalDpi xmlns:a14="http://schemas.microsoft.com/office/drawing/2010/main" val="0"/>
                </a:ext>
              </a:extLst>
            </a:blip>
            <a:srcRect/>
            <a:stretch>
              <a:fillRect/>
            </a:stretch>
          </p:blipFill>
          <p:spPr bwMode="auto">
            <a:xfrm>
              <a:off x="3600919" y="2125296"/>
              <a:ext cx="922983" cy="11741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5FFC6EFE-AF15-4D3C-BE32-9799362A7A8F}"/>
              </a:ext>
            </a:extLst>
          </p:cNvPr>
          <p:cNvGrpSpPr/>
          <p:nvPr/>
        </p:nvGrpSpPr>
        <p:grpSpPr>
          <a:xfrm>
            <a:off x="6237235" y="2143190"/>
            <a:ext cx="1091584" cy="2667427"/>
            <a:chOff x="6237235" y="2143190"/>
            <a:chExt cx="1091584" cy="2667427"/>
          </a:xfrm>
        </p:grpSpPr>
        <p:pic>
          <p:nvPicPr>
            <p:cNvPr id="3080" name="Picture 8" descr="Image result for boy head silhouette">
              <a:extLst>
                <a:ext uri="{FF2B5EF4-FFF2-40B4-BE49-F238E27FC236}">
                  <a16:creationId xmlns:a16="http://schemas.microsoft.com/office/drawing/2014/main" id="{3F3359AC-3545-4378-89E7-006EC38471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37235" y="3170258"/>
              <a:ext cx="1091584" cy="164035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Image result for knowledge tree clipart">
              <a:extLst>
                <a:ext uri="{FF2B5EF4-FFF2-40B4-BE49-F238E27FC236}">
                  <a16:creationId xmlns:a16="http://schemas.microsoft.com/office/drawing/2014/main" id="{B3E06F03-ACB8-4EFA-8BD8-BA21B74C60B1}"/>
                </a:ext>
              </a:extLst>
            </p:cNvPr>
            <p:cNvPicPr>
              <a:picLocks noChangeAspect="1" noChangeArrowheads="1"/>
            </p:cNvPicPr>
            <p:nvPr/>
          </p:nvPicPr>
          <p:blipFill>
            <a:blip r:embed="rId4">
              <a:alphaModFix amt="85000"/>
              <a:extLst>
                <a:ext uri="{28A0092B-C50C-407E-A947-70E740481C1C}">
                  <a14:useLocalDpi xmlns:a14="http://schemas.microsoft.com/office/drawing/2010/main" val="0"/>
                </a:ext>
              </a:extLst>
            </a:blip>
            <a:srcRect/>
            <a:stretch>
              <a:fillRect/>
            </a:stretch>
          </p:blipFill>
          <p:spPr bwMode="auto">
            <a:xfrm>
              <a:off x="6299793" y="2143190"/>
              <a:ext cx="922983" cy="11741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B1F853C0-7C38-42ED-872D-955DADEBFD4F}"/>
              </a:ext>
            </a:extLst>
          </p:cNvPr>
          <p:cNvGrpSpPr/>
          <p:nvPr/>
        </p:nvGrpSpPr>
        <p:grpSpPr>
          <a:xfrm>
            <a:off x="7475222" y="2204441"/>
            <a:ext cx="1211578" cy="2385690"/>
            <a:chOff x="7475222" y="2204441"/>
            <a:chExt cx="1211578" cy="2385690"/>
          </a:xfrm>
        </p:grpSpPr>
        <p:pic>
          <p:nvPicPr>
            <p:cNvPr id="14" name="Picture 13" descr="Image result for knowledge tree clipart">
              <a:extLst>
                <a:ext uri="{FF2B5EF4-FFF2-40B4-BE49-F238E27FC236}">
                  <a16:creationId xmlns:a16="http://schemas.microsoft.com/office/drawing/2014/main" id="{E5D8D919-6F60-4418-B48D-B9048A12018A}"/>
                </a:ext>
              </a:extLst>
            </p:cNvPr>
            <p:cNvPicPr>
              <a:picLocks noChangeAspect="1" noChangeArrowheads="1"/>
            </p:cNvPicPr>
            <p:nvPr/>
          </p:nvPicPr>
          <p:blipFill>
            <a:blip r:embed="rId4">
              <a:alphaModFix amt="85000"/>
              <a:extLst>
                <a:ext uri="{28A0092B-C50C-407E-A947-70E740481C1C}">
                  <a14:useLocalDpi xmlns:a14="http://schemas.microsoft.com/office/drawing/2010/main" val="0"/>
                </a:ext>
              </a:extLst>
            </a:blip>
            <a:srcRect/>
            <a:stretch>
              <a:fillRect/>
            </a:stretch>
          </p:blipFill>
          <p:spPr bwMode="auto">
            <a:xfrm>
              <a:off x="7513589" y="2204441"/>
              <a:ext cx="922983" cy="117411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girl head silhouette black">
              <a:extLst>
                <a:ext uri="{FF2B5EF4-FFF2-40B4-BE49-F238E27FC236}">
                  <a16:creationId xmlns:a16="http://schemas.microsoft.com/office/drawing/2014/main" id="{7D596D9A-EF78-44F1-94E8-D1AACF6792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7475222" y="3378553"/>
              <a:ext cx="1211578" cy="12115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6E86B17A-CAC5-4F9F-AB33-EF8454F676FA}"/>
              </a:ext>
            </a:extLst>
          </p:cNvPr>
          <p:cNvGrpSpPr/>
          <p:nvPr/>
        </p:nvGrpSpPr>
        <p:grpSpPr>
          <a:xfrm>
            <a:off x="4658725" y="2136135"/>
            <a:ext cx="1523192" cy="2211252"/>
            <a:chOff x="4658725" y="2136135"/>
            <a:chExt cx="1523192" cy="2211252"/>
          </a:xfrm>
        </p:grpSpPr>
        <p:pic>
          <p:nvPicPr>
            <p:cNvPr id="3076" name="Picture 4" descr="Image result for girl head silhouette ">
              <a:extLst>
                <a:ext uri="{FF2B5EF4-FFF2-40B4-BE49-F238E27FC236}">
                  <a16:creationId xmlns:a16="http://schemas.microsoft.com/office/drawing/2014/main" id="{F5CD308F-C13D-4282-8992-F0C606BA7E6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6640"/>
            <a:stretch/>
          </p:blipFill>
          <p:spPr bwMode="auto">
            <a:xfrm>
              <a:off x="4658725" y="3362112"/>
              <a:ext cx="1523192" cy="9852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Image result for knowledge tree clipart">
              <a:extLst>
                <a:ext uri="{FF2B5EF4-FFF2-40B4-BE49-F238E27FC236}">
                  <a16:creationId xmlns:a16="http://schemas.microsoft.com/office/drawing/2014/main" id="{704A1FC0-4BD0-4E32-B22A-EDBCCF22E76E}"/>
                </a:ext>
              </a:extLst>
            </p:cNvPr>
            <p:cNvPicPr>
              <a:picLocks noChangeAspect="1" noChangeArrowheads="1"/>
            </p:cNvPicPr>
            <p:nvPr/>
          </p:nvPicPr>
          <p:blipFill>
            <a:blip r:embed="rId4">
              <a:alphaModFix amt="85000"/>
              <a:extLst>
                <a:ext uri="{28A0092B-C50C-407E-A947-70E740481C1C}">
                  <a14:useLocalDpi xmlns:a14="http://schemas.microsoft.com/office/drawing/2010/main" val="0"/>
                </a:ext>
              </a:extLst>
            </a:blip>
            <a:srcRect/>
            <a:stretch>
              <a:fillRect/>
            </a:stretch>
          </p:blipFill>
          <p:spPr bwMode="auto">
            <a:xfrm>
              <a:off x="4788112" y="2136135"/>
              <a:ext cx="922983" cy="11741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3724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par>
                                <p:cTn id="11" presetID="10" presetClass="entr" presetSubtype="0" fill="hold" nodeType="withEffect">
                                  <p:stCondLst>
                                    <p:cond delay="10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nodeType="withEffect">
                                  <p:stCondLst>
                                    <p:cond delay="15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000"/>
                                        <p:tgtEl>
                                          <p:spTgt spid="17"/>
                                        </p:tgtEl>
                                      </p:cBhvr>
                                    </p:animEffect>
                                  </p:childTnLst>
                                </p:cTn>
                              </p:par>
                              <p:par>
                                <p:cTn id="17" presetID="10" presetClass="entr" presetSubtype="0" fill="hold" nodeType="withEffect">
                                  <p:stCondLst>
                                    <p:cond delay="20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000"/>
                                        <p:tgtEl>
                                          <p:spTgt spid="19"/>
                                        </p:tgtEl>
                                      </p:cBhvr>
                                    </p:animEffect>
                                  </p:childTnLst>
                                </p:cTn>
                              </p:par>
                              <p:par>
                                <p:cTn id="20" presetID="10" presetClass="entr" presetSubtype="0" fill="hold" nodeType="withEffect">
                                  <p:stCondLst>
                                    <p:cond delay="25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20"/>
        <p:cNvGrpSpPr/>
        <p:nvPr/>
      </p:nvGrpSpPr>
      <p:grpSpPr>
        <a:xfrm>
          <a:off x="0" y="0"/>
          <a:ext cx="0" cy="0"/>
          <a:chOff x="0" y="0"/>
          <a:chExt cx="0" cy="0"/>
        </a:xfrm>
      </p:grpSpPr>
      <p:sp>
        <p:nvSpPr>
          <p:cNvPr id="3" name="Title 2">
            <a:extLst>
              <a:ext uri="{FF2B5EF4-FFF2-40B4-BE49-F238E27FC236}">
                <a16:creationId xmlns:a16="http://schemas.microsoft.com/office/drawing/2014/main" id="{191BCCB5-7F43-49DE-98DF-4A21E48D9D7E}"/>
              </a:ext>
            </a:extLst>
          </p:cNvPr>
          <p:cNvSpPr>
            <a:spLocks noGrp="1"/>
          </p:cNvSpPr>
          <p:nvPr>
            <p:ph type="title"/>
          </p:nvPr>
        </p:nvSpPr>
        <p:spPr/>
        <p:txBody>
          <a:bodyPr/>
          <a:lstStyle/>
          <a:p>
            <a:r>
              <a:rPr lang="en-US" dirty="0"/>
              <a:t>Knowledge’s Relationship with Vocabulary </a:t>
            </a:r>
          </a:p>
        </p:txBody>
      </p:sp>
    </p:spTree>
    <p:extLst>
      <p:ext uri="{BB962C8B-B14F-4D97-AF65-F5344CB8AC3E}">
        <p14:creationId xmlns:p14="http://schemas.microsoft.com/office/powerpoint/2010/main" val="3159461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sp>
        <p:nvSpPr>
          <p:cNvPr id="1527" name="Shape 1527"/>
          <p:cNvSpPr txBox="1">
            <a:spLocks noGrp="1"/>
          </p:cNvSpPr>
          <p:nvPr>
            <p:ph type="title"/>
          </p:nvPr>
        </p:nvSpPr>
        <p:spPr>
          <a:xfrm>
            <a:off x="289033" y="263142"/>
            <a:ext cx="8639504"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Allerta"/>
              <a:buNone/>
            </a:pPr>
            <a:r>
              <a:rPr lang="en-US" sz="2700" b="0" i="0" u="none" strike="noStrike" cap="none" dirty="0">
                <a:latin typeface="Lucida Sans" panose="020B0602030504020204" pitchFamily="34" charset="0"/>
                <a:ea typeface="Arial"/>
                <a:cs typeface="Arial"/>
                <a:sym typeface="Arial"/>
              </a:rPr>
              <a:t>Vocabulary and Comprehension </a:t>
            </a:r>
            <a:r>
              <a:rPr lang="en-US" sz="2700" dirty="0">
                <a:latin typeface="Lucida Sans" panose="020B0602030504020204" pitchFamily="34" charset="0"/>
                <a:ea typeface="Arial"/>
                <a:cs typeface="Arial"/>
                <a:sym typeface="Arial"/>
              </a:rPr>
              <a:t>A</a:t>
            </a:r>
            <a:r>
              <a:rPr lang="en-US" sz="2700" b="0" i="0" u="none" strike="noStrike" cap="none" dirty="0">
                <a:latin typeface="Lucida Sans" panose="020B0602030504020204" pitchFamily="34" charset="0"/>
                <a:ea typeface="Arial"/>
                <a:cs typeface="Arial"/>
                <a:sym typeface="Arial"/>
              </a:rPr>
              <a:t>re </a:t>
            </a:r>
            <a:r>
              <a:rPr lang="en-US" sz="2700" dirty="0">
                <a:latin typeface="Lucida Sans" panose="020B0602030504020204" pitchFamily="34" charset="0"/>
                <a:ea typeface="Arial"/>
                <a:cs typeface="Arial"/>
                <a:sym typeface="Arial"/>
              </a:rPr>
              <a:t>T</a:t>
            </a:r>
            <a:r>
              <a:rPr lang="en-US" sz="2700" b="0" i="0" u="none" strike="noStrike" cap="none" dirty="0">
                <a:latin typeface="Lucida Sans" panose="020B0602030504020204" pitchFamily="34" charset="0"/>
                <a:ea typeface="Arial"/>
                <a:cs typeface="Arial"/>
                <a:sym typeface="Arial"/>
              </a:rPr>
              <a:t>ightly </a:t>
            </a:r>
            <a:r>
              <a:rPr lang="en-US" sz="2700" dirty="0">
                <a:latin typeface="Lucida Sans" panose="020B0602030504020204" pitchFamily="34" charset="0"/>
                <a:ea typeface="Arial"/>
                <a:cs typeface="Arial"/>
                <a:sym typeface="Arial"/>
              </a:rPr>
              <a:t>L</a:t>
            </a:r>
            <a:r>
              <a:rPr lang="en-US" sz="2700" b="0" i="0" u="none" strike="noStrike" cap="none" dirty="0">
                <a:latin typeface="Lucida Sans" panose="020B0602030504020204" pitchFamily="34" charset="0"/>
                <a:ea typeface="Arial"/>
                <a:cs typeface="Arial"/>
                <a:sym typeface="Arial"/>
              </a:rPr>
              <a:t>inked</a:t>
            </a:r>
            <a:endParaRPr sz="2700" dirty="0">
              <a:latin typeface="Lucida Sans" panose="020B0602030504020204" pitchFamily="34" charset="0"/>
            </a:endParaRPr>
          </a:p>
        </p:txBody>
      </p:sp>
      <p:pic>
        <p:nvPicPr>
          <p:cNvPr id="3" name="Picture 2">
            <a:extLst>
              <a:ext uri="{FF2B5EF4-FFF2-40B4-BE49-F238E27FC236}">
                <a16:creationId xmlns:a16="http://schemas.microsoft.com/office/drawing/2014/main" id="{7B10E523-2893-4D9D-8D5B-75BB60EAF954}"/>
              </a:ext>
            </a:extLst>
          </p:cNvPr>
          <p:cNvPicPr>
            <a:picLocks noChangeAspect="1"/>
          </p:cNvPicPr>
          <p:nvPr/>
        </p:nvPicPr>
        <p:blipFill>
          <a:blip r:embed="rId3"/>
          <a:stretch>
            <a:fillRect/>
          </a:stretch>
        </p:blipFill>
        <p:spPr>
          <a:xfrm>
            <a:off x="362606" y="1631823"/>
            <a:ext cx="8565931" cy="3820035"/>
          </a:xfrm>
          <a:prstGeom prst="rect">
            <a:avLst/>
          </a:prstGeom>
        </p:spPr>
      </p:pic>
    </p:spTree>
    <p:extLst>
      <p:ext uri="{BB962C8B-B14F-4D97-AF65-F5344CB8AC3E}">
        <p14:creationId xmlns:p14="http://schemas.microsoft.com/office/powerpoint/2010/main" val="243986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sp>
        <p:nvSpPr>
          <p:cNvPr id="1527" name="Shape 1527"/>
          <p:cNvSpPr txBox="1">
            <a:spLocks noGrp="1"/>
          </p:cNvSpPr>
          <p:nvPr>
            <p:ph type="title"/>
          </p:nvPr>
        </p:nvSpPr>
        <p:spPr>
          <a:xfrm>
            <a:off x="276056" y="467102"/>
            <a:ext cx="2478806"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Allerta"/>
              <a:buNone/>
            </a:pPr>
            <a:r>
              <a:rPr lang="en-US" dirty="0">
                <a:latin typeface="Lucida Sans" panose="020B0602030504020204" pitchFamily="34" charset="0"/>
                <a:cs typeface="Arial"/>
                <a:sym typeface="Arial"/>
              </a:rPr>
              <a:t>Correlations Remains Across Grade Level</a:t>
            </a:r>
            <a:endParaRPr dirty="0">
              <a:latin typeface="Lucida Sans" panose="020B0602030504020204" pitchFamily="34" charset="0"/>
            </a:endParaRPr>
          </a:p>
        </p:txBody>
      </p:sp>
      <p:pic>
        <p:nvPicPr>
          <p:cNvPr id="2" name="Picture 1">
            <a:extLst>
              <a:ext uri="{FF2B5EF4-FFF2-40B4-BE49-F238E27FC236}">
                <a16:creationId xmlns:a16="http://schemas.microsoft.com/office/drawing/2014/main" id="{E93B9622-F2EC-4F16-8051-0CCBDBD9EEFB}"/>
              </a:ext>
            </a:extLst>
          </p:cNvPr>
          <p:cNvPicPr>
            <a:picLocks noChangeAspect="1"/>
          </p:cNvPicPr>
          <p:nvPr/>
        </p:nvPicPr>
        <p:blipFill>
          <a:blip r:embed="rId3"/>
          <a:stretch>
            <a:fillRect/>
          </a:stretch>
        </p:blipFill>
        <p:spPr>
          <a:xfrm>
            <a:off x="3100066" y="189186"/>
            <a:ext cx="5594133" cy="2473987"/>
          </a:xfrm>
          <a:prstGeom prst="rect">
            <a:avLst/>
          </a:prstGeom>
        </p:spPr>
      </p:pic>
      <p:pic>
        <p:nvPicPr>
          <p:cNvPr id="4" name="Picture 3">
            <a:extLst>
              <a:ext uri="{FF2B5EF4-FFF2-40B4-BE49-F238E27FC236}">
                <a16:creationId xmlns:a16="http://schemas.microsoft.com/office/drawing/2014/main" id="{77ED1E60-2CB3-4B07-82E6-E1FD73C4CD0A}"/>
              </a:ext>
            </a:extLst>
          </p:cNvPr>
          <p:cNvPicPr>
            <a:picLocks noChangeAspect="1"/>
          </p:cNvPicPr>
          <p:nvPr/>
        </p:nvPicPr>
        <p:blipFill>
          <a:blip r:embed="rId4"/>
          <a:stretch>
            <a:fillRect/>
          </a:stretch>
        </p:blipFill>
        <p:spPr>
          <a:xfrm>
            <a:off x="3100067" y="2596144"/>
            <a:ext cx="5594133" cy="2018166"/>
          </a:xfrm>
          <a:prstGeom prst="rect">
            <a:avLst/>
          </a:prstGeom>
        </p:spPr>
      </p:pic>
      <p:pic>
        <p:nvPicPr>
          <p:cNvPr id="5" name="Picture 4">
            <a:extLst>
              <a:ext uri="{FF2B5EF4-FFF2-40B4-BE49-F238E27FC236}">
                <a16:creationId xmlns:a16="http://schemas.microsoft.com/office/drawing/2014/main" id="{514B5E61-6269-40FF-B693-BFB791E26939}"/>
              </a:ext>
            </a:extLst>
          </p:cNvPr>
          <p:cNvPicPr>
            <a:picLocks noChangeAspect="1"/>
          </p:cNvPicPr>
          <p:nvPr/>
        </p:nvPicPr>
        <p:blipFill>
          <a:blip r:embed="rId5"/>
          <a:stretch>
            <a:fillRect/>
          </a:stretch>
        </p:blipFill>
        <p:spPr>
          <a:xfrm>
            <a:off x="3016788" y="4389438"/>
            <a:ext cx="5760692" cy="2279376"/>
          </a:xfrm>
          <a:prstGeom prst="rect">
            <a:avLst/>
          </a:prstGeom>
        </p:spPr>
      </p:pic>
      <p:sp>
        <p:nvSpPr>
          <p:cNvPr id="6" name="Rectangle 5">
            <a:extLst>
              <a:ext uri="{FF2B5EF4-FFF2-40B4-BE49-F238E27FC236}">
                <a16:creationId xmlns:a16="http://schemas.microsoft.com/office/drawing/2014/main" id="{F8E8EE55-813E-443C-9DB7-654A76029DE0}"/>
              </a:ext>
            </a:extLst>
          </p:cNvPr>
          <p:cNvSpPr/>
          <p:nvPr/>
        </p:nvSpPr>
        <p:spPr>
          <a:xfrm>
            <a:off x="2175641" y="6285186"/>
            <a:ext cx="841147" cy="47823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Lucida Sans"/>
              <a:cs typeface="Lucida Sans"/>
            </a:endParaRPr>
          </a:p>
        </p:txBody>
      </p:sp>
    </p:spTree>
    <p:extLst>
      <p:ext uri="{BB962C8B-B14F-4D97-AF65-F5344CB8AC3E}">
        <p14:creationId xmlns:p14="http://schemas.microsoft.com/office/powerpoint/2010/main" val="3986153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E3865-D914-421E-B488-09B09897A241}"/>
              </a:ext>
            </a:extLst>
          </p:cNvPr>
          <p:cNvSpPr>
            <a:spLocks noGrp="1"/>
          </p:cNvSpPr>
          <p:nvPr>
            <p:ph type="title"/>
          </p:nvPr>
        </p:nvSpPr>
        <p:spPr/>
        <p:txBody>
          <a:bodyPr/>
          <a:lstStyle/>
          <a:p>
            <a:r>
              <a:rPr lang="en-US" dirty="0"/>
              <a:t>Two Sides of the Same Coin</a:t>
            </a:r>
          </a:p>
        </p:txBody>
      </p:sp>
      <p:pic>
        <p:nvPicPr>
          <p:cNvPr id="4" name="Picture 3" descr="A picture containing sky&#10;&#10;Description generated with very high confidence">
            <a:extLst>
              <a:ext uri="{FF2B5EF4-FFF2-40B4-BE49-F238E27FC236}">
                <a16:creationId xmlns:a16="http://schemas.microsoft.com/office/drawing/2014/main" id="{B8058BA4-4957-465D-BAEE-67459398ED23}"/>
              </a:ext>
            </a:extLst>
          </p:cNvPr>
          <p:cNvPicPr>
            <a:picLocks noChangeAspect="1"/>
          </p:cNvPicPr>
          <p:nvPr/>
        </p:nvPicPr>
        <p:blipFill>
          <a:blip r:embed="rId3"/>
          <a:stretch>
            <a:fillRect/>
          </a:stretch>
        </p:blipFill>
        <p:spPr>
          <a:xfrm>
            <a:off x="3364596" y="1852906"/>
            <a:ext cx="2772162" cy="2857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1">
            <a:extLst>
              <a:ext uri="{FF2B5EF4-FFF2-40B4-BE49-F238E27FC236}">
                <a16:creationId xmlns:a16="http://schemas.microsoft.com/office/drawing/2014/main" id="{FF049839-7453-49A8-ACFA-D66DD3502DCF}"/>
              </a:ext>
            </a:extLst>
          </p:cNvPr>
          <p:cNvSpPr txBox="1">
            <a:spLocks/>
          </p:cNvSpPr>
          <p:nvPr/>
        </p:nvSpPr>
        <p:spPr>
          <a:xfrm>
            <a:off x="838259" y="2732801"/>
            <a:ext cx="2264979" cy="102338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r>
              <a:rPr lang="en-US" dirty="0"/>
              <a:t>Knowledge</a:t>
            </a:r>
          </a:p>
        </p:txBody>
      </p:sp>
      <p:sp>
        <p:nvSpPr>
          <p:cNvPr id="6" name="Title 1">
            <a:extLst>
              <a:ext uri="{FF2B5EF4-FFF2-40B4-BE49-F238E27FC236}">
                <a16:creationId xmlns:a16="http://schemas.microsoft.com/office/drawing/2014/main" id="{DF9CCE86-0D96-4642-8485-2DDD3025F580}"/>
              </a:ext>
            </a:extLst>
          </p:cNvPr>
          <p:cNvSpPr txBox="1">
            <a:spLocks/>
          </p:cNvSpPr>
          <p:nvPr/>
        </p:nvSpPr>
        <p:spPr>
          <a:xfrm>
            <a:off x="6398116" y="2732800"/>
            <a:ext cx="2264979" cy="102338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r>
              <a:rPr lang="en-US" dirty="0"/>
              <a:t>Vocabulary</a:t>
            </a:r>
          </a:p>
        </p:txBody>
      </p:sp>
    </p:spTree>
    <p:extLst>
      <p:ext uri="{BB962C8B-B14F-4D97-AF65-F5344CB8AC3E}">
        <p14:creationId xmlns:p14="http://schemas.microsoft.com/office/powerpoint/2010/main" val="26947351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8BBB5-ED58-498D-905C-BF2B61D6037F}"/>
              </a:ext>
            </a:extLst>
          </p:cNvPr>
          <p:cNvSpPr>
            <a:spLocks noGrp="1"/>
          </p:cNvSpPr>
          <p:nvPr>
            <p:ph type="title"/>
          </p:nvPr>
        </p:nvSpPr>
        <p:spPr>
          <a:xfrm>
            <a:off x="377963" y="74941"/>
            <a:ext cx="8229600" cy="1143000"/>
          </a:xfrm>
        </p:spPr>
        <p:txBody>
          <a:bodyPr/>
          <a:lstStyle/>
          <a:p>
            <a:r>
              <a:rPr lang="en-US" dirty="0"/>
              <a:t>Vocabulary Gap by Income </a:t>
            </a:r>
            <a:r>
              <a:rPr lang="en-US" sz="1600" dirty="0"/>
              <a:t>(National School Lunch Program)  </a:t>
            </a:r>
            <a:endParaRPr lang="en-US" dirty="0"/>
          </a:p>
        </p:txBody>
      </p:sp>
      <p:pic>
        <p:nvPicPr>
          <p:cNvPr id="3" name="Picture 2">
            <a:extLst>
              <a:ext uri="{FF2B5EF4-FFF2-40B4-BE49-F238E27FC236}">
                <a16:creationId xmlns:a16="http://schemas.microsoft.com/office/drawing/2014/main" id="{667E740E-3F20-4C0C-B32C-DFA885981E3A}"/>
              </a:ext>
            </a:extLst>
          </p:cNvPr>
          <p:cNvPicPr>
            <a:picLocks noChangeAspect="1"/>
          </p:cNvPicPr>
          <p:nvPr/>
        </p:nvPicPr>
        <p:blipFill rotWithShape="1">
          <a:blip r:embed="rId3"/>
          <a:srcRect t="13810" r="18905"/>
          <a:stretch/>
        </p:blipFill>
        <p:spPr>
          <a:xfrm>
            <a:off x="1607263" y="1217941"/>
            <a:ext cx="5771000" cy="4540872"/>
          </a:xfrm>
          <a:prstGeom prst="rect">
            <a:avLst/>
          </a:prstGeom>
        </p:spPr>
      </p:pic>
      <p:sp>
        <p:nvSpPr>
          <p:cNvPr id="5" name="TextBox 4">
            <a:extLst>
              <a:ext uri="{FF2B5EF4-FFF2-40B4-BE49-F238E27FC236}">
                <a16:creationId xmlns:a16="http://schemas.microsoft.com/office/drawing/2014/main" id="{B6FA7928-1B7C-4DD8-AB49-F82045027CC8}"/>
              </a:ext>
            </a:extLst>
          </p:cNvPr>
          <p:cNvSpPr txBox="1"/>
          <p:nvPr/>
        </p:nvSpPr>
        <p:spPr>
          <a:xfrm>
            <a:off x="6023026" y="5788632"/>
            <a:ext cx="869149" cy="307777"/>
          </a:xfrm>
          <a:prstGeom prst="rect">
            <a:avLst/>
          </a:prstGeom>
          <a:noFill/>
        </p:spPr>
        <p:txBody>
          <a:bodyPr wrap="none" rtlCol="0">
            <a:spAutoFit/>
          </a:bodyPr>
          <a:lstStyle/>
          <a:p>
            <a:r>
              <a:rPr lang="en-US" sz="1400" dirty="0">
                <a:latin typeface="Lucida Sans" panose="020B0602030504020204" pitchFamily="34" charset="0"/>
              </a:rPr>
              <a:t>Grade 4</a:t>
            </a:r>
          </a:p>
        </p:txBody>
      </p:sp>
    </p:spTree>
    <p:extLst>
      <p:ext uri="{BB962C8B-B14F-4D97-AF65-F5344CB8AC3E}">
        <p14:creationId xmlns:p14="http://schemas.microsoft.com/office/powerpoint/2010/main" val="3772316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BA936-8298-4A0A-9E74-9A284AC53AEA}"/>
              </a:ext>
            </a:extLst>
          </p:cNvPr>
          <p:cNvSpPr>
            <a:spLocks noGrp="1"/>
          </p:cNvSpPr>
          <p:nvPr>
            <p:ph type="title"/>
          </p:nvPr>
        </p:nvSpPr>
        <p:spPr/>
        <p:txBody>
          <a:bodyPr/>
          <a:lstStyle/>
          <a:p>
            <a:r>
              <a:rPr lang="en-US" dirty="0"/>
              <a:t>Building Knowledge Also Builds Vocabulary!</a:t>
            </a:r>
          </a:p>
        </p:txBody>
      </p:sp>
      <p:pic>
        <p:nvPicPr>
          <p:cNvPr id="6146" name="Picture 2" descr="Image result for tiered vocabulary">
            <a:extLst>
              <a:ext uri="{FF2B5EF4-FFF2-40B4-BE49-F238E27FC236}">
                <a16:creationId xmlns:a16="http://schemas.microsoft.com/office/drawing/2014/main" id="{9297C297-0FCD-485D-9F2D-AB727624D3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377" y="1662039"/>
            <a:ext cx="7617246" cy="4263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621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“Building Knowledge”?</a:t>
            </a:r>
          </a:p>
        </p:txBody>
      </p:sp>
    </p:spTree>
    <p:extLst>
      <p:ext uri="{BB962C8B-B14F-4D97-AF65-F5344CB8AC3E}">
        <p14:creationId xmlns:p14="http://schemas.microsoft.com/office/powerpoint/2010/main" val="3469678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sea mamma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sea mammal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sea mamm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26" y="2189514"/>
            <a:ext cx="3105150" cy="1885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844217" y="4872819"/>
            <a:ext cx="7269984" cy="1200329"/>
          </a:xfrm>
          <a:prstGeom prst="rect">
            <a:avLst/>
          </a:prstGeom>
          <a:noFill/>
        </p:spPr>
        <p:txBody>
          <a:bodyPr wrap="square" rtlCol="0">
            <a:spAutoFit/>
          </a:bodyPr>
          <a:lstStyle/>
          <a:p>
            <a:pPr algn="ctr"/>
            <a:r>
              <a:rPr lang="en-US" sz="2400" dirty="0">
                <a:solidFill>
                  <a:srgbClr val="1EA56A"/>
                </a:solidFill>
                <a:latin typeface="Lucida Sans" panose="020B0602030504020204" pitchFamily="34" charset="0"/>
              </a:rPr>
              <a:t>Building knowledge also builds vocabulary!</a:t>
            </a:r>
          </a:p>
          <a:p>
            <a:r>
              <a:rPr lang="en-US" sz="2400" dirty="0">
                <a:latin typeface="Lucida Sans" panose="020B0602030504020204" pitchFamily="34" charset="0"/>
              </a:rPr>
              <a:t>Tier 3: domain-specific vocabulary  </a:t>
            </a:r>
          </a:p>
          <a:p>
            <a:r>
              <a:rPr lang="en-US" sz="2400" dirty="0">
                <a:latin typeface="Lucida Sans" panose="020B0602030504020204" pitchFamily="34" charset="0"/>
              </a:rPr>
              <a:t>Tier 2: high-leverage academic vocabulary</a:t>
            </a:r>
          </a:p>
        </p:txBody>
      </p:sp>
      <p:pic>
        <p:nvPicPr>
          <p:cNvPr id="7" name="Picture 6">
            <a:extLst>
              <a:ext uri="{FF2B5EF4-FFF2-40B4-BE49-F238E27FC236}">
                <a16:creationId xmlns:a16="http://schemas.microsoft.com/office/drawing/2014/main" id="{BC51680E-2A2C-492C-BB18-148947A34F32}"/>
              </a:ext>
            </a:extLst>
          </p:cNvPr>
          <p:cNvPicPr>
            <a:picLocks noChangeAspect="1"/>
          </p:cNvPicPr>
          <p:nvPr/>
        </p:nvPicPr>
        <p:blipFill rotWithShape="1">
          <a:blip r:embed="rId3"/>
          <a:srcRect r="12568" b="12317"/>
          <a:stretch/>
        </p:blipFill>
        <p:spPr>
          <a:xfrm>
            <a:off x="5493395" y="1713109"/>
            <a:ext cx="3446299" cy="3029580"/>
          </a:xfrm>
          <a:prstGeom prst="rect">
            <a:avLst/>
          </a:prstGeom>
        </p:spPr>
      </p:pic>
      <p:pic>
        <p:nvPicPr>
          <p:cNvPr id="1030" name="Picture 6" descr="Image result for sea mamm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519" y="2375585"/>
            <a:ext cx="3266404" cy="2271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a:extLst>
              <a:ext uri="{FF2B5EF4-FFF2-40B4-BE49-F238E27FC236}">
                <a16:creationId xmlns:a16="http://schemas.microsoft.com/office/drawing/2014/main" id="{8F12310F-C9EE-49D7-9B4F-45648C2B4A49}"/>
              </a:ext>
            </a:extLst>
          </p:cNvPr>
          <p:cNvSpPr/>
          <p:nvPr/>
        </p:nvSpPr>
        <p:spPr>
          <a:xfrm>
            <a:off x="844217" y="5632704"/>
            <a:ext cx="1106503" cy="440444"/>
          </a:xfrm>
          <a:prstGeom prst="rect">
            <a:avLst/>
          </a:prstGeom>
          <a:solidFill>
            <a:srgbClr val="00B0F0">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Lucida Sans"/>
              <a:cs typeface="Lucida Sans"/>
            </a:endParaRPr>
          </a:p>
        </p:txBody>
      </p:sp>
      <p:sp>
        <p:nvSpPr>
          <p:cNvPr id="18" name="Rectangle 17">
            <a:extLst>
              <a:ext uri="{FF2B5EF4-FFF2-40B4-BE49-F238E27FC236}">
                <a16:creationId xmlns:a16="http://schemas.microsoft.com/office/drawing/2014/main" id="{2C904FA4-AD46-40D0-AF86-65FEC2B42FEA}"/>
              </a:ext>
            </a:extLst>
          </p:cNvPr>
          <p:cNvSpPr/>
          <p:nvPr/>
        </p:nvSpPr>
        <p:spPr>
          <a:xfrm>
            <a:off x="2183674" y="296171"/>
            <a:ext cx="1106503" cy="440444"/>
          </a:xfrm>
          <a:prstGeom prst="rect">
            <a:avLst/>
          </a:prstGeom>
          <a:solidFill>
            <a:srgbClr val="00B0F0">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Lucida Sans"/>
              <a:cs typeface="Lucida Sans"/>
            </a:endParaRPr>
          </a:p>
        </p:txBody>
      </p:sp>
      <p:sp>
        <p:nvSpPr>
          <p:cNvPr id="19" name="Rectangle 18">
            <a:extLst>
              <a:ext uri="{FF2B5EF4-FFF2-40B4-BE49-F238E27FC236}">
                <a16:creationId xmlns:a16="http://schemas.microsoft.com/office/drawing/2014/main" id="{CC7671C4-65FA-4805-8369-1C335977DF98}"/>
              </a:ext>
            </a:extLst>
          </p:cNvPr>
          <p:cNvSpPr/>
          <p:nvPr/>
        </p:nvSpPr>
        <p:spPr>
          <a:xfrm>
            <a:off x="4386892" y="296171"/>
            <a:ext cx="1106503" cy="440444"/>
          </a:xfrm>
          <a:prstGeom prst="rect">
            <a:avLst/>
          </a:prstGeom>
          <a:solidFill>
            <a:srgbClr val="00B0F0">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Lucida Sans"/>
                <a:cs typeface="Lucida Sans"/>
              </a:rPr>
              <a:t>v</a:t>
            </a:r>
          </a:p>
        </p:txBody>
      </p:sp>
      <p:sp>
        <p:nvSpPr>
          <p:cNvPr id="20" name="Rectangle 19">
            <a:extLst>
              <a:ext uri="{FF2B5EF4-FFF2-40B4-BE49-F238E27FC236}">
                <a16:creationId xmlns:a16="http://schemas.microsoft.com/office/drawing/2014/main" id="{8DCF83E6-F752-4C63-BEC6-C697923603BE}"/>
              </a:ext>
            </a:extLst>
          </p:cNvPr>
          <p:cNvSpPr/>
          <p:nvPr/>
        </p:nvSpPr>
        <p:spPr>
          <a:xfrm>
            <a:off x="3811696" y="718549"/>
            <a:ext cx="1335025" cy="440444"/>
          </a:xfrm>
          <a:prstGeom prst="rect">
            <a:avLst/>
          </a:prstGeom>
          <a:solidFill>
            <a:srgbClr val="00B0F0">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Lucida Sans"/>
              <a:cs typeface="Lucida Sans"/>
            </a:endParaRPr>
          </a:p>
        </p:txBody>
      </p:sp>
      <p:sp>
        <p:nvSpPr>
          <p:cNvPr id="21" name="Rectangle 20">
            <a:extLst>
              <a:ext uri="{FF2B5EF4-FFF2-40B4-BE49-F238E27FC236}">
                <a16:creationId xmlns:a16="http://schemas.microsoft.com/office/drawing/2014/main" id="{41C5831E-8C57-4609-BA75-B4FEE73324F2}"/>
              </a:ext>
            </a:extLst>
          </p:cNvPr>
          <p:cNvSpPr/>
          <p:nvPr/>
        </p:nvSpPr>
        <p:spPr>
          <a:xfrm>
            <a:off x="7349176" y="718549"/>
            <a:ext cx="1145306" cy="440444"/>
          </a:xfrm>
          <a:prstGeom prst="rect">
            <a:avLst/>
          </a:prstGeom>
          <a:solidFill>
            <a:srgbClr val="00B0F0">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Lucida Sans"/>
              <a:cs typeface="Lucida Sans"/>
            </a:endParaRPr>
          </a:p>
        </p:txBody>
      </p:sp>
      <p:sp>
        <p:nvSpPr>
          <p:cNvPr id="2" name="Title 1"/>
          <p:cNvSpPr>
            <a:spLocks noGrp="1"/>
          </p:cNvSpPr>
          <p:nvPr>
            <p:ph type="title"/>
          </p:nvPr>
        </p:nvSpPr>
        <p:spPr>
          <a:xfrm>
            <a:off x="536498" y="570108"/>
            <a:ext cx="8229600" cy="1143000"/>
          </a:xfrm>
        </p:spPr>
        <p:txBody>
          <a:bodyPr>
            <a:normAutofit fontScale="90000"/>
          </a:bodyPr>
          <a:lstStyle/>
          <a:p>
            <a:r>
              <a:rPr lang="en-US" dirty="0"/>
              <a:t>“Dolphins ascend to the surface to breathe through their blowholes, and descend once again to locate their prey underwater. Some large dolphins eat marine mammals, but most dolphins feed on fish.” </a:t>
            </a:r>
          </a:p>
        </p:txBody>
      </p:sp>
      <p:sp>
        <p:nvSpPr>
          <p:cNvPr id="23" name="Rectangle 22">
            <a:extLst>
              <a:ext uri="{FF2B5EF4-FFF2-40B4-BE49-F238E27FC236}">
                <a16:creationId xmlns:a16="http://schemas.microsoft.com/office/drawing/2014/main" id="{04938256-ED19-40D2-926E-33331C98D119}"/>
              </a:ext>
            </a:extLst>
          </p:cNvPr>
          <p:cNvSpPr/>
          <p:nvPr/>
        </p:nvSpPr>
        <p:spPr>
          <a:xfrm>
            <a:off x="844216" y="5192260"/>
            <a:ext cx="1106503" cy="440444"/>
          </a:xfrm>
          <a:prstGeom prst="rect">
            <a:avLst/>
          </a:prstGeom>
          <a:solidFill>
            <a:srgbClr val="7030A0">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Lucida Sans"/>
              <a:cs typeface="Lucida Sans"/>
            </a:endParaRPr>
          </a:p>
        </p:txBody>
      </p:sp>
      <p:sp>
        <p:nvSpPr>
          <p:cNvPr id="24" name="Rectangle 23">
            <a:extLst>
              <a:ext uri="{FF2B5EF4-FFF2-40B4-BE49-F238E27FC236}">
                <a16:creationId xmlns:a16="http://schemas.microsoft.com/office/drawing/2014/main" id="{B5197B39-5DC3-455B-97ED-053D3BA6B883}"/>
              </a:ext>
            </a:extLst>
          </p:cNvPr>
          <p:cNvSpPr/>
          <p:nvPr/>
        </p:nvSpPr>
        <p:spPr>
          <a:xfrm>
            <a:off x="1424608" y="718549"/>
            <a:ext cx="1562432" cy="440444"/>
          </a:xfrm>
          <a:prstGeom prst="rect">
            <a:avLst/>
          </a:prstGeom>
          <a:solidFill>
            <a:srgbClr val="7030A0">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Lucida Sans"/>
              <a:cs typeface="Lucida Sans"/>
            </a:endParaRPr>
          </a:p>
        </p:txBody>
      </p:sp>
      <p:sp>
        <p:nvSpPr>
          <p:cNvPr id="25" name="Rectangle 24">
            <a:extLst>
              <a:ext uri="{FF2B5EF4-FFF2-40B4-BE49-F238E27FC236}">
                <a16:creationId xmlns:a16="http://schemas.microsoft.com/office/drawing/2014/main" id="{8C6AA62D-5BED-4AEB-BBB5-0369992F8F2A}"/>
              </a:ext>
            </a:extLst>
          </p:cNvPr>
          <p:cNvSpPr/>
          <p:nvPr/>
        </p:nvSpPr>
        <p:spPr>
          <a:xfrm>
            <a:off x="581126" y="1479055"/>
            <a:ext cx="1137946" cy="440444"/>
          </a:xfrm>
          <a:prstGeom prst="rect">
            <a:avLst/>
          </a:prstGeom>
          <a:solidFill>
            <a:srgbClr val="7030A0">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Lucida Sans"/>
              <a:cs typeface="Lucida Sans"/>
            </a:endParaRPr>
          </a:p>
        </p:txBody>
      </p:sp>
    </p:spTree>
    <p:extLst>
      <p:ext uri="{BB962C8B-B14F-4D97-AF65-F5344CB8AC3E}">
        <p14:creationId xmlns:p14="http://schemas.microsoft.com/office/powerpoint/2010/main" val="339709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8" grpId="0" animBg="1"/>
      <p:bldP spid="19" grpId="0" animBg="1"/>
      <p:bldP spid="20" grpId="0" animBg="1"/>
      <p:bldP spid="21" grpId="0" animBg="1"/>
      <p:bldP spid="23" grpId="0" animBg="1"/>
      <p:bldP spid="24" grpId="0" animBg="1"/>
      <p:bldP spid="2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 you know?</a:t>
            </a:r>
          </a:p>
        </p:txBody>
      </p:sp>
      <p:sp>
        <p:nvSpPr>
          <p:cNvPr id="3" name="Content Placeholder 2"/>
          <p:cNvSpPr>
            <a:spLocks noGrp="1"/>
          </p:cNvSpPr>
          <p:nvPr>
            <p:ph idx="1"/>
          </p:nvPr>
        </p:nvSpPr>
        <p:spPr>
          <a:xfrm>
            <a:off x="457200" y="2457757"/>
            <a:ext cx="8229600" cy="3668406"/>
          </a:xfrm>
        </p:spPr>
        <p:txBody>
          <a:bodyPr/>
          <a:lstStyle/>
          <a:p>
            <a:pPr marL="0" indent="0">
              <a:buNone/>
            </a:pPr>
            <a:endParaRPr lang="en-US" dirty="0"/>
          </a:p>
          <a:p>
            <a:pPr marL="0" indent="0">
              <a:buNone/>
            </a:pPr>
            <a:endParaRPr lang="en-US" dirty="0"/>
          </a:p>
          <a:p>
            <a:pPr marL="0" indent="0">
              <a:buNone/>
            </a:pPr>
            <a:r>
              <a:rPr lang="en-US" dirty="0"/>
              <a:t>Students typically learn between </a:t>
            </a:r>
            <a:r>
              <a:rPr lang="en-US" dirty="0">
                <a:latin typeface="+mj-lt"/>
              </a:rPr>
              <a:t>_____________</a:t>
            </a:r>
            <a:r>
              <a:rPr lang="en-US" dirty="0"/>
              <a:t> and</a:t>
            </a:r>
          </a:p>
          <a:p>
            <a:pPr marL="0" indent="0">
              <a:buNone/>
            </a:pPr>
            <a:endParaRPr lang="en-US" dirty="0"/>
          </a:p>
          <a:p>
            <a:pPr marL="0" indent="0">
              <a:buNone/>
            </a:pPr>
            <a:r>
              <a:rPr lang="en-US" dirty="0"/>
              <a:t> </a:t>
            </a:r>
            <a:r>
              <a:rPr lang="en-US" dirty="0">
                <a:latin typeface="+mj-lt"/>
              </a:rPr>
              <a:t>__________</a:t>
            </a:r>
            <a:r>
              <a:rPr lang="en-US" dirty="0"/>
              <a:t> new words a year.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9969" y="3934572"/>
            <a:ext cx="2203567" cy="2191591"/>
          </a:xfrm>
          <a:prstGeom prst="rect">
            <a:avLst/>
          </a:prstGeom>
        </p:spPr>
      </p:pic>
      <p:pic>
        <p:nvPicPr>
          <p:cNvPr id="5" name="Picture 4">
            <a:extLst>
              <a:ext uri="{FF2B5EF4-FFF2-40B4-BE49-F238E27FC236}">
                <a16:creationId xmlns:a16="http://schemas.microsoft.com/office/drawing/2014/main" id="{100C1998-7BC0-49F0-ACF2-C1A5BE1D67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8454" y="1499057"/>
            <a:ext cx="1143000" cy="1143000"/>
          </a:xfrm>
          <a:prstGeom prst="rect">
            <a:avLst/>
          </a:prstGeom>
        </p:spPr>
      </p:pic>
      <p:sp>
        <p:nvSpPr>
          <p:cNvPr id="6" name="Content Placeholder 2">
            <a:extLst>
              <a:ext uri="{FF2B5EF4-FFF2-40B4-BE49-F238E27FC236}">
                <a16:creationId xmlns:a16="http://schemas.microsoft.com/office/drawing/2014/main" id="{D4C6D29E-EA3A-42B1-8A7B-93F5DF55870B}"/>
              </a:ext>
            </a:extLst>
          </p:cNvPr>
          <p:cNvSpPr txBox="1">
            <a:spLocks/>
          </p:cNvSpPr>
          <p:nvPr/>
        </p:nvSpPr>
        <p:spPr>
          <a:xfrm>
            <a:off x="3246086" y="-463585"/>
            <a:ext cx="4607766" cy="295612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rgbClr val="3F3F39"/>
                </a:solidFill>
                <a:latin typeface="Lucida Sans"/>
                <a:ea typeface="+mn-ea"/>
                <a:cs typeface="Lucida Sans"/>
              </a:defRPr>
            </a:lvl1pPr>
            <a:lvl2pPr marL="742950" indent="-285750" algn="l" defTabSz="457200" rtl="0" eaLnBrk="1" latinLnBrk="0" hangingPunct="1">
              <a:spcBef>
                <a:spcPct val="20000"/>
              </a:spcBef>
              <a:buFont typeface="Arial"/>
              <a:buChar char="–"/>
              <a:defRPr sz="2000" kern="1200">
                <a:solidFill>
                  <a:srgbClr val="3F3F39"/>
                </a:solidFill>
                <a:latin typeface="Lucida Sans"/>
                <a:ea typeface="+mn-ea"/>
                <a:cs typeface="Lucida Sans"/>
              </a:defRPr>
            </a:lvl2pPr>
            <a:lvl3pPr marL="1143000" indent="-228600" algn="l" defTabSz="457200" rtl="0" eaLnBrk="1" latinLnBrk="0" hangingPunct="1">
              <a:spcBef>
                <a:spcPct val="20000"/>
              </a:spcBef>
              <a:buFont typeface="Arial"/>
              <a:buChar char="•"/>
              <a:defRPr sz="1800" kern="1200">
                <a:solidFill>
                  <a:srgbClr val="3F3F39"/>
                </a:solidFill>
                <a:latin typeface="Lucida Sans"/>
                <a:ea typeface="+mn-ea"/>
                <a:cs typeface="Lucida Sans"/>
              </a:defRPr>
            </a:lvl3pPr>
            <a:lvl4pPr marL="1600200" indent="-228600" algn="l" defTabSz="457200" rtl="0" eaLnBrk="1" latinLnBrk="0" hangingPunct="1">
              <a:spcBef>
                <a:spcPct val="20000"/>
              </a:spcBef>
              <a:buFont typeface="Arial"/>
              <a:buChar char="–"/>
              <a:defRPr sz="1600" kern="1200">
                <a:solidFill>
                  <a:srgbClr val="3F3F39"/>
                </a:solidFill>
                <a:latin typeface="Lucida Sans"/>
                <a:ea typeface="+mn-ea"/>
                <a:cs typeface="Lucida Sans"/>
              </a:defRPr>
            </a:lvl4pPr>
            <a:lvl5pPr marL="2057400" indent="-228600" algn="l" defTabSz="457200" rtl="0" eaLnBrk="1" latinLnBrk="0" hangingPunct="1">
              <a:spcBef>
                <a:spcPct val="20000"/>
              </a:spcBef>
              <a:buFont typeface="Arial"/>
              <a:buChar char="»"/>
              <a:defRPr sz="1600" kern="1200">
                <a:solidFill>
                  <a:srgbClr val="3F3F39"/>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p>
        </p:txBody>
      </p:sp>
      <p:sp>
        <p:nvSpPr>
          <p:cNvPr id="7" name="Content Placeholder 2">
            <a:extLst>
              <a:ext uri="{FF2B5EF4-FFF2-40B4-BE49-F238E27FC236}">
                <a16:creationId xmlns:a16="http://schemas.microsoft.com/office/drawing/2014/main" id="{7FEB5180-A2DD-40DF-8110-78BD7D4FA3BB}"/>
              </a:ext>
            </a:extLst>
          </p:cNvPr>
          <p:cNvSpPr txBox="1">
            <a:spLocks/>
          </p:cNvSpPr>
          <p:nvPr/>
        </p:nvSpPr>
        <p:spPr>
          <a:xfrm>
            <a:off x="3971454" y="846138"/>
            <a:ext cx="3225662" cy="183420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400" kern="1200">
                <a:solidFill>
                  <a:srgbClr val="3F3F39"/>
                </a:solidFill>
                <a:latin typeface="Lucida Sans"/>
                <a:ea typeface="+mn-ea"/>
                <a:cs typeface="Lucida Sans"/>
              </a:defRPr>
            </a:lvl1pPr>
            <a:lvl2pPr marL="742950" indent="-285750" algn="l" defTabSz="457200" rtl="0" eaLnBrk="1" latinLnBrk="0" hangingPunct="1">
              <a:spcBef>
                <a:spcPct val="20000"/>
              </a:spcBef>
              <a:buFont typeface="Arial"/>
              <a:buChar char="–"/>
              <a:defRPr sz="2000" kern="1200">
                <a:solidFill>
                  <a:srgbClr val="3F3F39"/>
                </a:solidFill>
                <a:latin typeface="Lucida Sans"/>
                <a:ea typeface="+mn-ea"/>
                <a:cs typeface="Lucida Sans"/>
              </a:defRPr>
            </a:lvl2pPr>
            <a:lvl3pPr marL="1143000" indent="-228600" algn="l" defTabSz="457200" rtl="0" eaLnBrk="1" latinLnBrk="0" hangingPunct="1">
              <a:spcBef>
                <a:spcPct val="20000"/>
              </a:spcBef>
              <a:buFont typeface="Arial"/>
              <a:buChar char="•"/>
              <a:defRPr sz="1800" kern="1200">
                <a:solidFill>
                  <a:srgbClr val="3F3F39"/>
                </a:solidFill>
                <a:latin typeface="Lucida Sans"/>
                <a:ea typeface="+mn-ea"/>
                <a:cs typeface="Lucida Sans"/>
              </a:defRPr>
            </a:lvl3pPr>
            <a:lvl4pPr marL="1600200" indent="-228600" algn="l" defTabSz="457200" rtl="0" eaLnBrk="1" latinLnBrk="0" hangingPunct="1">
              <a:spcBef>
                <a:spcPct val="20000"/>
              </a:spcBef>
              <a:buFont typeface="Arial"/>
              <a:buChar char="–"/>
              <a:defRPr sz="1600" kern="1200">
                <a:solidFill>
                  <a:srgbClr val="3F3F39"/>
                </a:solidFill>
                <a:latin typeface="Lucida Sans"/>
                <a:ea typeface="+mn-ea"/>
                <a:cs typeface="Lucida Sans"/>
              </a:defRPr>
            </a:lvl4pPr>
            <a:lvl5pPr marL="2057400" indent="-228600" algn="l" defTabSz="457200" rtl="0" eaLnBrk="1" latinLnBrk="0" hangingPunct="1">
              <a:spcBef>
                <a:spcPct val="20000"/>
              </a:spcBef>
              <a:buFont typeface="Arial"/>
              <a:buChar char="»"/>
              <a:defRPr sz="1600" kern="1200">
                <a:solidFill>
                  <a:srgbClr val="3F3F39"/>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p>
          <a:p>
            <a:pPr marL="0" indent="0">
              <a:buFont typeface="Arial"/>
              <a:buNone/>
            </a:pPr>
            <a:endParaRPr lang="en-US" dirty="0"/>
          </a:p>
          <a:p>
            <a:pPr marL="0" indent="0" algn="ctr">
              <a:buFont typeface="Arial"/>
              <a:buNone/>
            </a:pPr>
            <a:r>
              <a:rPr lang="en-US" sz="2800" b="1" dirty="0">
                <a:solidFill>
                  <a:srgbClr val="0070C0"/>
                </a:solidFill>
              </a:rPr>
              <a:t>Pause to make a prediction</a:t>
            </a:r>
          </a:p>
        </p:txBody>
      </p:sp>
      <p:sp>
        <p:nvSpPr>
          <p:cNvPr id="8" name="TextBox 7"/>
          <p:cNvSpPr txBox="1"/>
          <p:nvPr/>
        </p:nvSpPr>
        <p:spPr>
          <a:xfrm>
            <a:off x="5718629" y="3120571"/>
            <a:ext cx="1478487" cy="584775"/>
          </a:xfrm>
          <a:prstGeom prst="rect">
            <a:avLst/>
          </a:prstGeom>
          <a:noFill/>
        </p:spPr>
        <p:txBody>
          <a:bodyPr wrap="square" rtlCol="0">
            <a:spAutoFit/>
          </a:bodyPr>
          <a:lstStyle/>
          <a:p>
            <a:r>
              <a:rPr lang="en-US" sz="3200" dirty="0">
                <a:solidFill>
                  <a:schemeClr val="accent2"/>
                </a:solidFill>
              </a:rPr>
              <a:t>1,000</a:t>
            </a:r>
            <a:endParaRPr lang="en-US" dirty="0">
              <a:solidFill>
                <a:schemeClr val="accent2"/>
              </a:solidFill>
            </a:endParaRPr>
          </a:p>
        </p:txBody>
      </p:sp>
      <p:sp>
        <p:nvSpPr>
          <p:cNvPr id="9" name="TextBox 8"/>
          <p:cNvSpPr txBox="1"/>
          <p:nvPr/>
        </p:nvSpPr>
        <p:spPr>
          <a:xfrm>
            <a:off x="785854" y="3999572"/>
            <a:ext cx="1478487" cy="584775"/>
          </a:xfrm>
          <a:prstGeom prst="rect">
            <a:avLst/>
          </a:prstGeom>
          <a:noFill/>
        </p:spPr>
        <p:txBody>
          <a:bodyPr wrap="square" rtlCol="0">
            <a:spAutoFit/>
          </a:bodyPr>
          <a:lstStyle/>
          <a:p>
            <a:r>
              <a:rPr lang="en-US" sz="3200" dirty="0">
                <a:solidFill>
                  <a:schemeClr val="accent2"/>
                </a:solidFill>
              </a:rPr>
              <a:t>2,000</a:t>
            </a:r>
            <a:endParaRPr lang="en-US" dirty="0">
              <a:solidFill>
                <a:schemeClr val="accent2"/>
              </a:solidFill>
            </a:endParaRPr>
          </a:p>
        </p:txBody>
      </p:sp>
      <p:sp>
        <p:nvSpPr>
          <p:cNvPr id="10" name="TextBox 9"/>
          <p:cNvSpPr txBox="1"/>
          <p:nvPr/>
        </p:nvSpPr>
        <p:spPr>
          <a:xfrm>
            <a:off x="785853" y="5428343"/>
            <a:ext cx="4221575" cy="369332"/>
          </a:xfrm>
          <a:prstGeom prst="rect">
            <a:avLst/>
          </a:prstGeom>
          <a:noFill/>
        </p:spPr>
        <p:txBody>
          <a:bodyPr wrap="square" rtlCol="0">
            <a:spAutoFit/>
          </a:bodyPr>
          <a:lstStyle/>
          <a:p>
            <a:r>
              <a:rPr lang="en-US" dirty="0" err="1"/>
              <a:t>Biemiller</a:t>
            </a:r>
            <a:r>
              <a:rPr lang="en-US" dirty="0"/>
              <a:t>, 2010; Anderson and Nagy, 1992</a:t>
            </a:r>
          </a:p>
        </p:txBody>
      </p:sp>
    </p:spTree>
    <p:extLst>
      <p:ext uri="{BB962C8B-B14F-4D97-AF65-F5344CB8AC3E}">
        <p14:creationId xmlns:p14="http://schemas.microsoft.com/office/powerpoint/2010/main" val="15830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614" y="1300391"/>
            <a:ext cx="8229600" cy="601210"/>
          </a:xfrm>
        </p:spPr>
        <p:txBody>
          <a:bodyPr>
            <a:normAutofit fontScale="90000"/>
          </a:bodyPr>
          <a:lstStyle/>
          <a:p>
            <a:pPr algn="ctr"/>
            <a:r>
              <a:rPr lang="en-US" sz="4400" dirty="0"/>
              <a:t>We learn lots of new words </a:t>
            </a:r>
            <a:r>
              <a:rPr lang="en-US" sz="4400" b="1" dirty="0"/>
              <a:t>from context. </a:t>
            </a:r>
            <a:br>
              <a:rPr lang="en-US" b="1" dirty="0"/>
            </a:br>
            <a:r>
              <a:rPr lang="en-US" dirty="0"/>
              <a:t>Vocabulary can be built through words students are reading (or hearing in context through read aloud), not just words you directly teach!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777" y="3253581"/>
            <a:ext cx="2857500" cy="2857500"/>
          </a:xfrm>
          <a:prstGeom prst="rect">
            <a:avLst/>
          </a:prstGeom>
        </p:spPr>
      </p:pic>
      <p:pic>
        <p:nvPicPr>
          <p:cNvPr id="6" name="Picture 5"/>
          <p:cNvPicPr>
            <a:picLocks noChangeAspect="1"/>
          </p:cNvPicPr>
          <p:nvPr/>
        </p:nvPicPr>
        <p:blipFill>
          <a:blip r:embed="rId3"/>
          <a:stretch>
            <a:fillRect/>
          </a:stretch>
        </p:blipFill>
        <p:spPr>
          <a:xfrm>
            <a:off x="4619414" y="3099934"/>
            <a:ext cx="3636400" cy="2857501"/>
          </a:xfrm>
          <a:prstGeom prst="rect">
            <a:avLst/>
          </a:prstGeom>
        </p:spPr>
      </p:pic>
    </p:spTree>
    <p:extLst>
      <p:ext uri="{BB962C8B-B14F-4D97-AF65-F5344CB8AC3E}">
        <p14:creationId xmlns:p14="http://schemas.microsoft.com/office/powerpoint/2010/main" val="4095031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Opportunity Gap at Work	</a:t>
            </a:r>
          </a:p>
        </p:txBody>
      </p:sp>
      <p:sp>
        <p:nvSpPr>
          <p:cNvPr id="3" name="Content Placeholder 2"/>
          <p:cNvSpPr>
            <a:spLocks noGrp="1"/>
          </p:cNvSpPr>
          <p:nvPr>
            <p:ph idx="1"/>
          </p:nvPr>
        </p:nvSpPr>
        <p:spPr/>
        <p:txBody>
          <a:bodyPr>
            <a:noAutofit/>
          </a:bodyPr>
          <a:lstStyle/>
          <a:p>
            <a:r>
              <a:rPr lang="en-US" sz="2800" b="1" u="sng" dirty="0"/>
              <a:t>Below Level:</a:t>
            </a:r>
            <a:r>
              <a:rPr lang="en-US" sz="2800" b="1" dirty="0"/>
              <a:t> </a:t>
            </a:r>
            <a:r>
              <a:rPr lang="en-US" sz="2800" dirty="0"/>
              <a:t>shelter, splattered, fixed, rescue</a:t>
            </a:r>
          </a:p>
          <a:p>
            <a:endParaRPr lang="en-US" sz="2800" b="1" u="sng" dirty="0"/>
          </a:p>
          <a:p>
            <a:r>
              <a:rPr lang="en-US" sz="2800" b="1" u="sng" dirty="0"/>
              <a:t>On Level:</a:t>
            </a:r>
            <a:r>
              <a:rPr lang="en-US" sz="2800" b="1" dirty="0"/>
              <a:t> </a:t>
            </a:r>
            <a:r>
              <a:rPr lang="en-US" sz="2800" dirty="0"/>
              <a:t>journal, tremors, traction, interval, volunteered, retrieve</a:t>
            </a:r>
          </a:p>
          <a:p>
            <a:endParaRPr lang="en-US" sz="2800" u="sng" dirty="0"/>
          </a:p>
          <a:p>
            <a:r>
              <a:rPr lang="en-US" sz="2800" b="1" u="sng" dirty="0"/>
              <a:t>Above Level:</a:t>
            </a:r>
            <a:r>
              <a:rPr lang="en-US" sz="2800" dirty="0"/>
              <a:t> generation, abandoned, languished, terrified, warble, galvanized, debris, hoisted, shuddered</a:t>
            </a:r>
          </a:p>
        </p:txBody>
      </p:sp>
    </p:spTree>
    <p:extLst>
      <p:ext uri="{BB962C8B-B14F-4D97-AF65-F5344CB8AC3E}">
        <p14:creationId xmlns:p14="http://schemas.microsoft.com/office/powerpoint/2010/main" val="38070341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3547" y="-101234"/>
            <a:ext cx="6867525" cy="6372225"/>
          </a:xfrm>
          <a:prstGeom prst="rect">
            <a:avLst/>
          </a:prstGeom>
        </p:spPr>
      </p:pic>
      <p:sp>
        <p:nvSpPr>
          <p:cNvPr id="2" name="Title 1"/>
          <p:cNvSpPr>
            <a:spLocks noGrp="1"/>
          </p:cNvSpPr>
          <p:nvPr>
            <p:ph type="title"/>
          </p:nvPr>
        </p:nvSpPr>
        <p:spPr>
          <a:xfrm>
            <a:off x="6250076" y="5127991"/>
            <a:ext cx="2519362" cy="1143000"/>
          </a:xfrm>
        </p:spPr>
        <p:txBody>
          <a:bodyPr>
            <a:normAutofit fontScale="90000"/>
          </a:bodyPr>
          <a:lstStyle/>
          <a:p>
            <a:r>
              <a:rPr lang="en-US" sz="1600" i="1" dirty="0"/>
              <a:t>Learning to Read, a Primer Part 2</a:t>
            </a:r>
            <a:br>
              <a:rPr lang="en-US" sz="1600" dirty="0"/>
            </a:br>
            <a:r>
              <a:rPr lang="en-US" sz="1600" dirty="0"/>
              <a:t>Center for Early Reading</a:t>
            </a:r>
            <a:br>
              <a:rPr lang="en-US" sz="1600" dirty="0"/>
            </a:br>
            <a:r>
              <a:rPr lang="en-US" sz="1600" dirty="0"/>
              <a:t>Amplify</a:t>
            </a:r>
          </a:p>
        </p:txBody>
      </p:sp>
      <p:sp>
        <p:nvSpPr>
          <p:cNvPr id="5" name="TextBox 4"/>
          <p:cNvSpPr txBox="1"/>
          <p:nvPr/>
        </p:nvSpPr>
        <p:spPr>
          <a:xfrm>
            <a:off x="5339443" y="281354"/>
            <a:ext cx="3533252" cy="1384995"/>
          </a:xfrm>
          <a:prstGeom prst="rect">
            <a:avLst/>
          </a:prstGeom>
          <a:noFill/>
        </p:spPr>
        <p:txBody>
          <a:bodyPr wrap="square" rtlCol="0">
            <a:spAutoFit/>
          </a:bodyPr>
          <a:lstStyle/>
          <a:p>
            <a:r>
              <a:rPr lang="en-US" sz="2800" dirty="0">
                <a:solidFill>
                  <a:srgbClr val="3F3F39"/>
                </a:solidFill>
                <a:latin typeface="Lucida Sans" panose="020B0602030504020204" pitchFamily="34" charset="0"/>
              </a:rPr>
              <a:t>Top 10 topics by content on standardized tests</a:t>
            </a:r>
          </a:p>
        </p:txBody>
      </p:sp>
    </p:spTree>
    <p:extLst>
      <p:ext uri="{BB962C8B-B14F-4D97-AF65-F5344CB8AC3E}">
        <p14:creationId xmlns:p14="http://schemas.microsoft.com/office/powerpoint/2010/main" val="31039243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Building Knowledge:</a:t>
            </a:r>
            <a:br>
              <a:rPr lang="en-US" dirty="0"/>
            </a:br>
            <a:r>
              <a:rPr lang="en-US" dirty="0"/>
              <a:t>Supporting English Language Learners</a:t>
            </a:r>
          </a:p>
        </p:txBody>
      </p:sp>
    </p:spTree>
    <p:extLst>
      <p:ext uri="{BB962C8B-B14F-4D97-AF65-F5344CB8AC3E}">
        <p14:creationId xmlns:p14="http://schemas.microsoft.com/office/powerpoint/2010/main" val="1423353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These Strategies </a:t>
            </a:r>
          </a:p>
        </p:txBody>
      </p:sp>
      <p:pic>
        <p:nvPicPr>
          <p:cNvPr id="1030" name="Picture 6" descr="Image result for thumbs up">
            <a:extLst>
              <a:ext uri="{FF2B5EF4-FFF2-40B4-BE49-F238E27FC236}">
                <a16:creationId xmlns:a16="http://schemas.microsoft.com/office/drawing/2014/main" id="{A753021C-5317-4886-8102-293D4F82DD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00" b="28333"/>
          <a:stretch/>
        </p:blipFill>
        <p:spPr bwMode="auto">
          <a:xfrm>
            <a:off x="691535" y="1608866"/>
            <a:ext cx="2657456" cy="23444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8A43E91-42F4-4C4D-A661-EB44E507C4A5}"/>
              </a:ext>
            </a:extLst>
          </p:cNvPr>
          <p:cNvSpPr txBox="1"/>
          <p:nvPr/>
        </p:nvSpPr>
        <p:spPr>
          <a:xfrm rot="20838532">
            <a:off x="3883835" y="1116985"/>
            <a:ext cx="3415237" cy="1631216"/>
          </a:xfrm>
          <a:prstGeom prst="rect">
            <a:avLst/>
          </a:prstGeom>
          <a:noFill/>
        </p:spPr>
        <p:txBody>
          <a:bodyPr wrap="square" rtlCol="0">
            <a:spAutoFit/>
          </a:bodyPr>
          <a:lstStyle/>
          <a:p>
            <a:r>
              <a:rPr lang="en-US" sz="5000" dirty="0">
                <a:latin typeface="Segoe Script" panose="030B0504020000000003" pitchFamily="66" charset="0"/>
              </a:rPr>
              <a:t>Good for everyone! </a:t>
            </a:r>
          </a:p>
        </p:txBody>
      </p:sp>
      <p:sp>
        <p:nvSpPr>
          <p:cNvPr id="8" name="TextBox 7">
            <a:extLst>
              <a:ext uri="{FF2B5EF4-FFF2-40B4-BE49-F238E27FC236}">
                <a16:creationId xmlns:a16="http://schemas.microsoft.com/office/drawing/2014/main" id="{4BD573BC-4FDE-430A-AF55-F4CF1B1A3FB6}"/>
              </a:ext>
            </a:extLst>
          </p:cNvPr>
          <p:cNvSpPr txBox="1"/>
          <p:nvPr/>
        </p:nvSpPr>
        <p:spPr>
          <a:xfrm rot="20896317">
            <a:off x="2843918" y="3303426"/>
            <a:ext cx="5760118" cy="2400657"/>
          </a:xfrm>
          <a:prstGeom prst="rect">
            <a:avLst/>
          </a:prstGeom>
          <a:noFill/>
        </p:spPr>
        <p:txBody>
          <a:bodyPr wrap="square" rtlCol="0">
            <a:spAutoFit/>
          </a:bodyPr>
          <a:lstStyle/>
          <a:p>
            <a:r>
              <a:rPr lang="en-US" sz="5000" dirty="0">
                <a:latin typeface="Segoe Script" panose="030B0504020000000003" pitchFamily="66" charset="0"/>
              </a:rPr>
              <a:t>Best for English Language learners!</a:t>
            </a:r>
          </a:p>
        </p:txBody>
      </p:sp>
      <p:pic>
        <p:nvPicPr>
          <p:cNvPr id="9" name="Picture 6" descr="Image result for thumbs up">
            <a:extLst>
              <a:ext uri="{FF2B5EF4-FFF2-40B4-BE49-F238E27FC236}">
                <a16:creationId xmlns:a16="http://schemas.microsoft.com/office/drawing/2014/main" id="{B7111E9D-887B-4A75-B79A-C66928E522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00" b="28333"/>
          <a:stretch/>
        </p:blipFill>
        <p:spPr bwMode="auto">
          <a:xfrm>
            <a:off x="6044585" y="4936980"/>
            <a:ext cx="946668" cy="8351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thumbs up">
            <a:extLst>
              <a:ext uri="{FF2B5EF4-FFF2-40B4-BE49-F238E27FC236}">
                <a16:creationId xmlns:a16="http://schemas.microsoft.com/office/drawing/2014/main" id="{ED3DC703-F2CD-4AD4-B548-010CEC352A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00" b="28333"/>
          <a:stretch/>
        </p:blipFill>
        <p:spPr bwMode="auto">
          <a:xfrm>
            <a:off x="6963204" y="4915686"/>
            <a:ext cx="946668" cy="8351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thumbs up">
            <a:extLst>
              <a:ext uri="{FF2B5EF4-FFF2-40B4-BE49-F238E27FC236}">
                <a16:creationId xmlns:a16="http://schemas.microsoft.com/office/drawing/2014/main" id="{47399B94-7765-4B9F-BA01-7EA1AE8AC8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00" b="28333"/>
          <a:stretch/>
        </p:blipFill>
        <p:spPr bwMode="auto">
          <a:xfrm>
            <a:off x="7836451" y="4936980"/>
            <a:ext cx="946668" cy="835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5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ipe(left)">
                                      <p:cBhvr>
                                        <p:cTn id="7" dur="2000"/>
                                        <p:tgtEl>
                                          <p:spTgt spid="103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2000"/>
                                        <p:tgtEl>
                                          <p:spTgt spid="8"/>
                                        </p:tgtEl>
                                      </p:cBhvr>
                                    </p:animEffect>
                                  </p:childTnLst>
                                </p:cTn>
                              </p:par>
                              <p:par>
                                <p:cTn id="16" presetID="22" presetClass="entr" presetSubtype="8"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2000"/>
                                        <p:tgtEl>
                                          <p:spTgt spid="9"/>
                                        </p:tgtEl>
                                      </p:cBhvr>
                                    </p:animEffect>
                                  </p:childTnLst>
                                </p:cTn>
                              </p:par>
                              <p:par>
                                <p:cTn id="19" presetID="22" presetClass="entr" presetSubtype="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2000"/>
                                        <p:tgtEl>
                                          <p:spTgt spid="10"/>
                                        </p:tgtEl>
                                      </p:cBhvr>
                                    </p:animEffect>
                                  </p:childTnLst>
                                </p:cTn>
                              </p:par>
                              <p:par>
                                <p:cTn id="22" presetID="22" presetClass="entr" presetSubtype="8"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E3DE-0332-41ED-8DB4-AADEBC4B578A}"/>
              </a:ext>
            </a:extLst>
          </p:cNvPr>
          <p:cNvSpPr>
            <a:spLocks noGrp="1"/>
          </p:cNvSpPr>
          <p:nvPr>
            <p:ph type="title"/>
          </p:nvPr>
        </p:nvSpPr>
        <p:spPr>
          <a:xfrm>
            <a:off x="433892" y="220850"/>
            <a:ext cx="8572500" cy="1143000"/>
          </a:xfrm>
        </p:spPr>
        <p:txBody>
          <a:bodyPr/>
          <a:lstStyle/>
          <a:p>
            <a:r>
              <a:rPr lang="en-US" sz="3200" b="1" dirty="0"/>
              <a:t>Old</a:t>
            </a:r>
            <a:r>
              <a:rPr lang="en-US" sz="3200" dirty="0"/>
              <a:t> Paradigm </a:t>
            </a:r>
          </a:p>
        </p:txBody>
      </p:sp>
      <p:grpSp>
        <p:nvGrpSpPr>
          <p:cNvPr id="4" name="Group 3">
            <a:extLst>
              <a:ext uri="{FF2B5EF4-FFF2-40B4-BE49-F238E27FC236}">
                <a16:creationId xmlns:a16="http://schemas.microsoft.com/office/drawing/2014/main" id="{964B9569-C46E-411E-A0E7-95951466CBB1}"/>
              </a:ext>
            </a:extLst>
          </p:cNvPr>
          <p:cNvGrpSpPr/>
          <p:nvPr/>
        </p:nvGrpSpPr>
        <p:grpSpPr>
          <a:xfrm>
            <a:off x="1296296" y="1536063"/>
            <a:ext cx="6551407" cy="3785873"/>
            <a:chOff x="1981201" y="2438400"/>
            <a:chExt cx="6172199" cy="3810000"/>
          </a:xfrm>
        </p:grpSpPr>
        <p:sp>
          <p:nvSpPr>
            <p:cNvPr id="5" name="Oval 4">
              <a:extLst>
                <a:ext uri="{FF2B5EF4-FFF2-40B4-BE49-F238E27FC236}">
                  <a16:creationId xmlns:a16="http://schemas.microsoft.com/office/drawing/2014/main" id="{68320DC7-ABC5-4F27-AD22-04109D29F062}"/>
                </a:ext>
              </a:extLst>
            </p:cNvPr>
            <p:cNvSpPr/>
            <p:nvPr/>
          </p:nvSpPr>
          <p:spPr>
            <a:xfrm>
              <a:off x="1981201" y="2438400"/>
              <a:ext cx="3581400" cy="3810000"/>
            </a:xfrm>
            <a:prstGeom prst="ellipse">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Lucida Sans" panose="020B0602030504020204" pitchFamily="34" charset="0"/>
                </a:rPr>
                <a:t>   Content</a:t>
              </a:r>
              <a:endParaRPr lang="en-US" dirty="0">
                <a:latin typeface="Lucida Sans" panose="020B0602030504020204" pitchFamily="34" charset="0"/>
              </a:endParaRPr>
            </a:p>
          </p:txBody>
        </p:sp>
        <p:sp>
          <p:nvSpPr>
            <p:cNvPr id="6" name="Oval 5">
              <a:extLst>
                <a:ext uri="{FF2B5EF4-FFF2-40B4-BE49-F238E27FC236}">
                  <a16:creationId xmlns:a16="http://schemas.microsoft.com/office/drawing/2014/main" id="{672B84C2-7ED0-4D49-BFC2-18947F4EA81C}"/>
                </a:ext>
              </a:extLst>
            </p:cNvPr>
            <p:cNvSpPr/>
            <p:nvPr/>
          </p:nvSpPr>
          <p:spPr>
            <a:xfrm>
              <a:off x="4572000" y="2438400"/>
              <a:ext cx="3581400" cy="3810000"/>
            </a:xfrm>
            <a:prstGeom prst="ellipse">
              <a:avLst/>
            </a:prstGeom>
            <a:solidFill>
              <a:srgbClr val="F11B5D">
                <a:alpha val="4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a:latin typeface="Lucida Sans" panose="020B0602030504020204" pitchFamily="34" charset="0"/>
                </a:rPr>
                <a:t>Language</a:t>
              </a:r>
              <a:endParaRPr lang="en-US" dirty="0">
                <a:latin typeface="Lucida Sans" panose="020B0602030504020204" pitchFamily="34" charset="0"/>
              </a:endParaRPr>
            </a:p>
          </p:txBody>
        </p:sp>
      </p:grpSp>
      <p:sp>
        <p:nvSpPr>
          <p:cNvPr id="7" name="TextBox 6">
            <a:extLst>
              <a:ext uri="{FF2B5EF4-FFF2-40B4-BE49-F238E27FC236}">
                <a16:creationId xmlns:a16="http://schemas.microsoft.com/office/drawing/2014/main" id="{788B442D-76B1-4E43-8EBC-A99FFBA29908}"/>
              </a:ext>
            </a:extLst>
          </p:cNvPr>
          <p:cNvSpPr txBox="1"/>
          <p:nvPr/>
        </p:nvSpPr>
        <p:spPr>
          <a:xfrm>
            <a:off x="5578968" y="5883296"/>
            <a:ext cx="3565032" cy="261610"/>
          </a:xfrm>
          <a:prstGeom prst="rect">
            <a:avLst/>
          </a:prstGeom>
          <a:noFill/>
        </p:spPr>
        <p:txBody>
          <a:bodyPr wrap="square" rtlCol="0">
            <a:spAutoFit/>
          </a:bodyPr>
          <a:lstStyle/>
          <a:p>
            <a:r>
              <a:rPr lang="en-US" sz="1100" dirty="0">
                <a:solidFill>
                  <a:schemeClr val="tx1">
                    <a:lumMod val="85000"/>
                    <a:lumOff val="15000"/>
                  </a:schemeClr>
                </a:solidFill>
                <a:latin typeface="Lucida Sans" panose="020B0602030504020204" pitchFamily="34" charset="0"/>
              </a:rPr>
              <a:t>Source: Understanding Language Project</a:t>
            </a:r>
            <a:endParaRPr lang="en-US" sz="1100" dirty="0">
              <a:solidFill>
                <a:schemeClr val="tx1">
                  <a:lumMod val="85000"/>
                  <a:lumOff val="15000"/>
                </a:schemeClr>
              </a:solidFill>
            </a:endParaRPr>
          </a:p>
        </p:txBody>
      </p:sp>
    </p:spTree>
    <p:extLst>
      <p:ext uri="{BB962C8B-B14F-4D97-AF65-F5344CB8AC3E}">
        <p14:creationId xmlns:p14="http://schemas.microsoft.com/office/powerpoint/2010/main" val="17107793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BA936-8298-4A0A-9E74-9A284AC53AEA}"/>
              </a:ext>
            </a:extLst>
          </p:cNvPr>
          <p:cNvSpPr>
            <a:spLocks noGrp="1"/>
          </p:cNvSpPr>
          <p:nvPr>
            <p:ph type="title"/>
          </p:nvPr>
        </p:nvSpPr>
        <p:spPr/>
        <p:txBody>
          <a:bodyPr/>
          <a:lstStyle/>
          <a:p>
            <a:r>
              <a:rPr lang="en-US" dirty="0"/>
              <a:t>Leveling Students OUT of Tier 2 and Tier 3 Instruction</a:t>
            </a:r>
          </a:p>
        </p:txBody>
      </p:sp>
      <p:pic>
        <p:nvPicPr>
          <p:cNvPr id="6146" name="Picture 2" descr="Image result for tiered vocabulary">
            <a:extLst>
              <a:ext uri="{FF2B5EF4-FFF2-40B4-BE49-F238E27FC236}">
                <a16:creationId xmlns:a16="http://schemas.microsoft.com/office/drawing/2014/main" id="{9297C297-0FCD-485D-9F2D-AB727624D3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377" y="1662039"/>
            <a:ext cx="7617246" cy="4263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4140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if we focus only on “Everyday Speech”?</a:t>
            </a:r>
          </a:p>
        </p:txBody>
      </p:sp>
      <p:pic>
        <p:nvPicPr>
          <p:cNvPr id="4" name="Picture 3"/>
          <p:cNvPicPr>
            <a:picLocks noChangeAspect="1"/>
          </p:cNvPicPr>
          <p:nvPr/>
        </p:nvPicPr>
        <p:blipFill>
          <a:blip r:embed="rId2"/>
          <a:stretch>
            <a:fillRect/>
          </a:stretch>
        </p:blipFill>
        <p:spPr>
          <a:xfrm>
            <a:off x="457200" y="1949252"/>
            <a:ext cx="8229600" cy="33111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058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nSpc>
                <a:spcPct val="150000"/>
              </a:lnSpc>
            </a:pPr>
            <a:r>
              <a:rPr lang="en-US" dirty="0">
                <a:solidFill>
                  <a:srgbClr val="50524F"/>
                </a:solidFill>
                <a:latin typeface="Lucida Sans" panose="020B0602030504020204" pitchFamily="34" charset="0"/>
              </a:rPr>
              <a:t>The Shifts</a:t>
            </a:r>
            <a:br>
              <a:rPr lang="en-US" dirty="0">
                <a:solidFill>
                  <a:srgbClr val="50524F"/>
                </a:solidFill>
                <a:latin typeface="Lucida Sans" panose="020B0602030504020204" pitchFamily="34" charset="0"/>
              </a:rPr>
            </a:br>
            <a:r>
              <a:rPr lang="en-US" sz="2000" dirty="0">
                <a:solidFill>
                  <a:srgbClr val="50524F"/>
                </a:solidFill>
                <a:latin typeface="Lucida Sans" panose="020B0602030504020204" pitchFamily="34" charset="0"/>
              </a:rPr>
              <a:t>What makes college- and career-ready standards different?</a:t>
            </a:r>
            <a:endParaRPr lang="en-US" dirty="0"/>
          </a:p>
        </p:txBody>
      </p:sp>
      <p:sp>
        <p:nvSpPr>
          <p:cNvPr id="6" name="Content Placeholder 5"/>
          <p:cNvSpPr>
            <a:spLocks noGrp="1"/>
          </p:cNvSpPr>
          <p:nvPr>
            <p:ph sz="half" idx="1"/>
          </p:nvPr>
        </p:nvSpPr>
        <p:spPr>
          <a:xfrm>
            <a:off x="4866564" y="1637070"/>
            <a:ext cx="3268639" cy="4525963"/>
          </a:xfrm>
        </p:spPr>
        <p:txBody>
          <a:bodyPr>
            <a:normAutofit/>
          </a:bodyPr>
          <a:lstStyle/>
          <a:p>
            <a:pPr marL="0" indent="0">
              <a:buNone/>
            </a:pPr>
            <a:r>
              <a:rPr lang="en-US" sz="1600" dirty="0">
                <a:solidFill>
                  <a:srgbClr val="22A469"/>
                </a:solidFill>
              </a:rPr>
              <a:t>In ELA/Literacy:</a:t>
            </a:r>
          </a:p>
          <a:p>
            <a:pPr>
              <a:buFont typeface="+mj-lt"/>
              <a:buAutoNum type="arabicPeriod"/>
            </a:pPr>
            <a:endParaRPr lang="en-US" sz="1600" b="1" dirty="0"/>
          </a:p>
          <a:p>
            <a:pPr>
              <a:buFont typeface="+mj-lt"/>
              <a:buAutoNum type="arabicPeriod"/>
            </a:pPr>
            <a:r>
              <a:rPr lang="en-US" sz="1600" b="1" dirty="0">
                <a:solidFill>
                  <a:srgbClr val="50524F"/>
                </a:solidFill>
              </a:rPr>
              <a:t>Complexity:</a:t>
            </a:r>
            <a:r>
              <a:rPr lang="en-US" sz="1600" dirty="0">
                <a:solidFill>
                  <a:srgbClr val="50524F"/>
                </a:solidFill>
              </a:rPr>
              <a:t> Practice regularly with complex text and its academic language.</a:t>
            </a:r>
          </a:p>
          <a:p>
            <a:pPr>
              <a:buFont typeface="+mj-lt"/>
              <a:buAutoNum type="arabicPeriod"/>
            </a:pPr>
            <a:endParaRPr lang="en-US" sz="1600" b="1" dirty="0">
              <a:solidFill>
                <a:srgbClr val="50524F"/>
              </a:solidFill>
            </a:endParaRPr>
          </a:p>
          <a:p>
            <a:pPr>
              <a:buFont typeface="+mj-lt"/>
              <a:buAutoNum type="arabicPeriod"/>
            </a:pPr>
            <a:r>
              <a:rPr lang="en-US" sz="1600" b="1" dirty="0">
                <a:solidFill>
                  <a:srgbClr val="50524F"/>
                </a:solidFill>
              </a:rPr>
              <a:t>Evidence:</a:t>
            </a:r>
            <a:r>
              <a:rPr lang="en-US" sz="1600" dirty="0">
                <a:solidFill>
                  <a:srgbClr val="50524F"/>
                </a:solidFill>
              </a:rPr>
              <a:t> Ground reading, writing, and speaking in evidence from text, both literary and informational.</a:t>
            </a:r>
          </a:p>
          <a:p>
            <a:pPr>
              <a:buFont typeface="+mj-lt"/>
              <a:buAutoNum type="arabicPeriod"/>
            </a:pPr>
            <a:endParaRPr lang="en-US" sz="1600" b="1" dirty="0">
              <a:solidFill>
                <a:srgbClr val="50524F"/>
              </a:solidFill>
            </a:endParaRPr>
          </a:p>
          <a:p>
            <a:pPr>
              <a:buFont typeface="+mj-lt"/>
              <a:buAutoNum type="arabicPeriod"/>
            </a:pPr>
            <a:r>
              <a:rPr lang="en-US" sz="1600" b="1" dirty="0">
                <a:solidFill>
                  <a:srgbClr val="50524F"/>
                </a:solidFill>
              </a:rPr>
              <a:t>Knowledge: </a:t>
            </a:r>
            <a:r>
              <a:rPr lang="en-US" sz="1600" dirty="0">
                <a:solidFill>
                  <a:srgbClr val="50524F"/>
                </a:solidFill>
              </a:rPr>
              <a:t>Build knowledge through content-rich nonfiction.</a:t>
            </a:r>
          </a:p>
          <a:p>
            <a:endParaRPr lang="en-US" sz="1600" dirty="0"/>
          </a:p>
        </p:txBody>
      </p:sp>
      <p:sp>
        <p:nvSpPr>
          <p:cNvPr id="7" name="Content Placeholder 6"/>
          <p:cNvSpPr>
            <a:spLocks noGrp="1"/>
          </p:cNvSpPr>
          <p:nvPr>
            <p:ph sz="half" idx="2"/>
          </p:nvPr>
        </p:nvSpPr>
        <p:spPr>
          <a:xfrm>
            <a:off x="457200" y="1637071"/>
            <a:ext cx="3021842" cy="4525963"/>
          </a:xfrm>
        </p:spPr>
        <p:txBody>
          <a:bodyPr>
            <a:normAutofit/>
          </a:bodyPr>
          <a:lstStyle/>
          <a:p>
            <a:pPr marL="0" indent="0">
              <a:buNone/>
            </a:pPr>
            <a:r>
              <a:rPr lang="en-US" sz="1600" dirty="0">
                <a:solidFill>
                  <a:srgbClr val="22A469"/>
                </a:solidFill>
              </a:rPr>
              <a:t>In Mathematics:</a:t>
            </a:r>
          </a:p>
          <a:p>
            <a:pPr>
              <a:buFont typeface="+mj-lt"/>
              <a:buAutoNum type="arabicPeriod"/>
            </a:pPr>
            <a:endParaRPr lang="en-US" sz="1600" b="1" dirty="0"/>
          </a:p>
          <a:p>
            <a:pPr>
              <a:buFont typeface="+mj-lt"/>
              <a:buAutoNum type="arabicPeriod"/>
            </a:pPr>
            <a:r>
              <a:rPr lang="en-US" sz="1600" b="1" dirty="0">
                <a:solidFill>
                  <a:srgbClr val="50524F"/>
                </a:solidFill>
              </a:rPr>
              <a:t>Focus </a:t>
            </a:r>
            <a:r>
              <a:rPr lang="en-US" sz="1600" dirty="0">
                <a:solidFill>
                  <a:srgbClr val="50524F"/>
                </a:solidFill>
              </a:rPr>
              <a:t>strongly where the standards focus.</a:t>
            </a:r>
          </a:p>
          <a:p>
            <a:pPr>
              <a:buFont typeface="+mj-lt"/>
              <a:buAutoNum type="arabicPeriod"/>
            </a:pPr>
            <a:endParaRPr lang="en-US" sz="1600" b="1" dirty="0">
              <a:solidFill>
                <a:srgbClr val="50524F"/>
              </a:solidFill>
            </a:endParaRPr>
          </a:p>
          <a:p>
            <a:pPr>
              <a:buFont typeface="+mj-lt"/>
              <a:buAutoNum type="arabicPeriod"/>
            </a:pPr>
            <a:r>
              <a:rPr lang="en-US" sz="1600" b="1" dirty="0">
                <a:solidFill>
                  <a:srgbClr val="50524F"/>
                </a:solidFill>
              </a:rPr>
              <a:t>Coherence</a:t>
            </a:r>
            <a:r>
              <a:rPr lang="en-US" sz="1600" dirty="0">
                <a:solidFill>
                  <a:srgbClr val="50524F"/>
                </a:solidFill>
              </a:rPr>
              <a:t>: Think across grades and link to major topics within grades.</a:t>
            </a:r>
          </a:p>
          <a:p>
            <a:pPr>
              <a:buFont typeface="+mj-lt"/>
              <a:buAutoNum type="arabicPeriod"/>
            </a:pPr>
            <a:endParaRPr lang="en-US" sz="1600" b="1" dirty="0">
              <a:solidFill>
                <a:srgbClr val="50524F"/>
              </a:solidFill>
            </a:endParaRPr>
          </a:p>
          <a:p>
            <a:pPr>
              <a:buFont typeface="+mj-lt"/>
              <a:buAutoNum type="arabicPeriod"/>
            </a:pPr>
            <a:r>
              <a:rPr lang="en-US" sz="1600" b="1" dirty="0">
                <a:solidFill>
                  <a:srgbClr val="50524F"/>
                </a:solidFill>
              </a:rPr>
              <a:t>Rigor</a:t>
            </a:r>
            <a:r>
              <a:rPr lang="en-US" sz="1600" dirty="0">
                <a:solidFill>
                  <a:srgbClr val="50524F"/>
                </a:solidFill>
              </a:rPr>
              <a:t>: In major topics, pursue conceptual understanding, procedural skill and fluency, and application with equal intensity.</a:t>
            </a:r>
          </a:p>
          <a:p>
            <a:endParaRPr lang="en-US" sz="1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2702" y="2158728"/>
            <a:ext cx="922362" cy="92236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2701" y="3203125"/>
            <a:ext cx="922361" cy="92236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2701" y="4431294"/>
            <a:ext cx="922361" cy="92236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8328" y="3084120"/>
            <a:ext cx="919331" cy="92861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9042" y="2131167"/>
            <a:ext cx="928617" cy="928617"/>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88328" y="4434324"/>
            <a:ext cx="919331" cy="919331"/>
          </a:xfrm>
          <a:prstGeom prst="rect">
            <a:avLst/>
          </a:prstGeom>
        </p:spPr>
      </p:pic>
      <p:sp>
        <p:nvSpPr>
          <p:cNvPr id="3" name="Rectangle 2">
            <a:extLst>
              <a:ext uri="{FF2B5EF4-FFF2-40B4-BE49-F238E27FC236}">
                <a16:creationId xmlns:a16="http://schemas.microsoft.com/office/drawing/2014/main" id="{104D85FF-EF60-47CC-A2C4-3FCDCACE7E80}"/>
              </a:ext>
            </a:extLst>
          </p:cNvPr>
          <p:cNvSpPr/>
          <p:nvPr/>
        </p:nvSpPr>
        <p:spPr>
          <a:xfrm>
            <a:off x="4866564" y="4463265"/>
            <a:ext cx="3989438" cy="1071958"/>
          </a:xfrm>
          <a:prstGeom prst="rect">
            <a:avLst/>
          </a:prstGeom>
          <a:solidFill>
            <a:srgbClr val="FFFF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Lucida Sans"/>
              <a:cs typeface="Lucida Sans"/>
            </a:endParaRPr>
          </a:p>
        </p:txBody>
      </p:sp>
    </p:spTree>
    <p:extLst>
      <p:ext uri="{BB962C8B-B14F-4D97-AF65-F5344CB8AC3E}">
        <p14:creationId xmlns:p14="http://schemas.microsoft.com/office/powerpoint/2010/main" val="13549018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E3DE-0332-41ED-8DB4-AADEBC4B578A}"/>
              </a:ext>
            </a:extLst>
          </p:cNvPr>
          <p:cNvSpPr>
            <a:spLocks noGrp="1"/>
          </p:cNvSpPr>
          <p:nvPr>
            <p:ph type="title"/>
          </p:nvPr>
        </p:nvSpPr>
        <p:spPr>
          <a:xfrm>
            <a:off x="285750" y="33755"/>
            <a:ext cx="8572500" cy="1143000"/>
          </a:xfrm>
        </p:spPr>
        <p:txBody>
          <a:bodyPr/>
          <a:lstStyle/>
          <a:p>
            <a:r>
              <a:rPr lang="en-US" sz="3200" b="1" dirty="0"/>
              <a:t>New </a:t>
            </a:r>
            <a:r>
              <a:rPr lang="en-US" sz="3200" dirty="0"/>
              <a:t>Paradigm </a:t>
            </a:r>
          </a:p>
        </p:txBody>
      </p:sp>
      <p:sp>
        <p:nvSpPr>
          <p:cNvPr id="3" name="Rectangle 2">
            <a:extLst>
              <a:ext uri="{FF2B5EF4-FFF2-40B4-BE49-F238E27FC236}">
                <a16:creationId xmlns:a16="http://schemas.microsoft.com/office/drawing/2014/main" id="{96E31661-D1C3-40B0-945C-EA7C82FC41B3}"/>
              </a:ext>
            </a:extLst>
          </p:cNvPr>
          <p:cNvSpPr/>
          <p:nvPr/>
        </p:nvSpPr>
        <p:spPr>
          <a:xfrm>
            <a:off x="766258" y="1053980"/>
            <a:ext cx="7799294" cy="1631216"/>
          </a:xfrm>
          <a:prstGeom prst="rect">
            <a:avLst/>
          </a:prstGeom>
        </p:spPr>
        <p:txBody>
          <a:bodyPr wrap="square">
            <a:spAutoFit/>
          </a:bodyPr>
          <a:lstStyle/>
          <a:p>
            <a:r>
              <a:rPr lang="en-US" sz="2000" dirty="0">
                <a:latin typeface="Lucida Sans" panose="020B0602030504020204" pitchFamily="34" charset="0"/>
              </a:rPr>
              <a:t>ELs must have full access to high-quality English language arts, mathematics, science, and social studies content, as well as other subjects, at the same time that they are progressing through the ELD-level continuum. </a:t>
            </a:r>
          </a:p>
          <a:p>
            <a:endParaRPr lang="en-US" sz="2000" dirty="0">
              <a:latin typeface="Lucida Sans" panose="020B0602030504020204" pitchFamily="34" charset="0"/>
            </a:endParaRPr>
          </a:p>
        </p:txBody>
      </p:sp>
      <p:sp>
        <p:nvSpPr>
          <p:cNvPr id="7" name="TextBox 6">
            <a:extLst>
              <a:ext uri="{FF2B5EF4-FFF2-40B4-BE49-F238E27FC236}">
                <a16:creationId xmlns:a16="http://schemas.microsoft.com/office/drawing/2014/main" id="{788B442D-76B1-4E43-8EBC-A99FFBA29908}"/>
              </a:ext>
            </a:extLst>
          </p:cNvPr>
          <p:cNvSpPr txBox="1"/>
          <p:nvPr/>
        </p:nvSpPr>
        <p:spPr>
          <a:xfrm>
            <a:off x="5593035" y="6094272"/>
            <a:ext cx="3565032" cy="261610"/>
          </a:xfrm>
          <a:prstGeom prst="rect">
            <a:avLst/>
          </a:prstGeom>
          <a:noFill/>
        </p:spPr>
        <p:txBody>
          <a:bodyPr wrap="square" rtlCol="0">
            <a:spAutoFit/>
          </a:bodyPr>
          <a:lstStyle/>
          <a:p>
            <a:r>
              <a:rPr lang="en-US" sz="1100" dirty="0">
                <a:solidFill>
                  <a:schemeClr val="tx1">
                    <a:lumMod val="85000"/>
                    <a:lumOff val="15000"/>
                  </a:schemeClr>
                </a:solidFill>
                <a:latin typeface="Lucida Sans" panose="020B0602030504020204" pitchFamily="34" charset="0"/>
              </a:rPr>
              <a:t>Source: Understanding Language Project</a:t>
            </a:r>
            <a:endParaRPr lang="en-US" sz="1100" dirty="0">
              <a:solidFill>
                <a:schemeClr val="tx1">
                  <a:lumMod val="85000"/>
                  <a:lumOff val="15000"/>
                </a:schemeClr>
              </a:solidFill>
            </a:endParaRPr>
          </a:p>
        </p:txBody>
      </p:sp>
      <p:sp>
        <p:nvSpPr>
          <p:cNvPr id="13" name="Oval 12">
            <a:extLst>
              <a:ext uri="{FF2B5EF4-FFF2-40B4-BE49-F238E27FC236}">
                <a16:creationId xmlns:a16="http://schemas.microsoft.com/office/drawing/2014/main" id="{7ED0554A-0847-4382-8248-6FABFC7BC3DE}"/>
              </a:ext>
            </a:extLst>
          </p:cNvPr>
          <p:cNvSpPr/>
          <p:nvPr/>
        </p:nvSpPr>
        <p:spPr>
          <a:xfrm>
            <a:off x="2215220" y="2437863"/>
            <a:ext cx="3813790" cy="3639671"/>
          </a:xfrm>
          <a:prstGeom prst="ellipse">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95BCF125-83DB-4DDB-A94E-502C7C7B9163}"/>
              </a:ext>
            </a:extLst>
          </p:cNvPr>
          <p:cNvSpPr/>
          <p:nvPr/>
        </p:nvSpPr>
        <p:spPr>
          <a:xfrm>
            <a:off x="3536572" y="2454601"/>
            <a:ext cx="3773420" cy="3639671"/>
          </a:xfrm>
          <a:prstGeom prst="ellipse">
            <a:avLst/>
          </a:prstGeom>
          <a:solidFill>
            <a:srgbClr val="F11B5D">
              <a:alpha val="4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831C4FC1-DF44-44FA-840A-E01192E66C84}"/>
              </a:ext>
            </a:extLst>
          </p:cNvPr>
          <p:cNvSpPr txBox="1"/>
          <p:nvPr/>
        </p:nvSpPr>
        <p:spPr>
          <a:xfrm>
            <a:off x="3594990" y="3242035"/>
            <a:ext cx="2253404" cy="2308324"/>
          </a:xfrm>
          <a:prstGeom prst="rect">
            <a:avLst/>
          </a:prstGeom>
          <a:noFill/>
        </p:spPr>
        <p:txBody>
          <a:bodyPr wrap="square" rtlCol="0">
            <a:spAutoFit/>
          </a:bodyPr>
          <a:lstStyle/>
          <a:p>
            <a:pPr algn="ctr"/>
            <a:r>
              <a:rPr lang="en-US" sz="1600" dirty="0">
                <a:solidFill>
                  <a:schemeClr val="bg1"/>
                </a:solidFill>
                <a:latin typeface="Lucida Sans" panose="020B0602030504020204" pitchFamily="34" charset="0"/>
              </a:rPr>
              <a:t>Discourse</a:t>
            </a:r>
          </a:p>
          <a:p>
            <a:pPr algn="ctr"/>
            <a:r>
              <a:rPr lang="en-US" sz="1600" dirty="0">
                <a:solidFill>
                  <a:schemeClr val="bg1"/>
                </a:solidFill>
                <a:latin typeface="Lucida Sans" panose="020B0602030504020204" pitchFamily="34" charset="0"/>
              </a:rPr>
              <a:t>Text (complex text)</a:t>
            </a:r>
          </a:p>
          <a:p>
            <a:pPr algn="ctr"/>
            <a:r>
              <a:rPr lang="en-US" sz="1600" dirty="0">
                <a:solidFill>
                  <a:schemeClr val="bg1"/>
                </a:solidFill>
                <a:latin typeface="Lucida Sans" panose="020B0602030504020204" pitchFamily="34" charset="0"/>
              </a:rPr>
              <a:t>Explanation</a:t>
            </a:r>
          </a:p>
          <a:p>
            <a:pPr algn="ctr"/>
            <a:r>
              <a:rPr lang="en-US" sz="1600" dirty="0">
                <a:solidFill>
                  <a:schemeClr val="bg1"/>
                </a:solidFill>
                <a:latin typeface="Lucida Sans" panose="020B0602030504020204" pitchFamily="34" charset="0"/>
              </a:rPr>
              <a:t>Argumentation</a:t>
            </a:r>
          </a:p>
          <a:p>
            <a:pPr algn="ctr"/>
            <a:r>
              <a:rPr lang="en-US" sz="1600" dirty="0">
                <a:solidFill>
                  <a:schemeClr val="bg1"/>
                </a:solidFill>
                <a:latin typeface="Lucida Sans" panose="020B0602030504020204" pitchFamily="34" charset="0"/>
              </a:rPr>
              <a:t>Author Purpose</a:t>
            </a:r>
          </a:p>
          <a:p>
            <a:pPr algn="ctr"/>
            <a:r>
              <a:rPr lang="en-US" sz="1600" dirty="0">
                <a:solidFill>
                  <a:schemeClr val="bg1"/>
                </a:solidFill>
                <a:latin typeface="Lucida Sans" panose="020B0602030504020204" pitchFamily="34" charset="0"/>
              </a:rPr>
              <a:t>Text Structures</a:t>
            </a:r>
          </a:p>
          <a:p>
            <a:pPr algn="ctr"/>
            <a:r>
              <a:rPr lang="en-US" sz="1600" dirty="0">
                <a:solidFill>
                  <a:schemeClr val="bg1"/>
                </a:solidFill>
                <a:latin typeface="Lucida Sans" panose="020B0602030504020204" pitchFamily="34" charset="0"/>
              </a:rPr>
              <a:t>Sentence Structures</a:t>
            </a:r>
          </a:p>
          <a:p>
            <a:pPr algn="ctr"/>
            <a:r>
              <a:rPr lang="en-US" sz="1600" dirty="0">
                <a:solidFill>
                  <a:schemeClr val="bg1"/>
                </a:solidFill>
                <a:latin typeface="Lucida Sans" panose="020B0602030504020204" pitchFamily="34" charset="0"/>
              </a:rPr>
              <a:t>Vocabulary</a:t>
            </a:r>
          </a:p>
          <a:p>
            <a:pPr algn="ctr"/>
            <a:r>
              <a:rPr lang="en-US" sz="1600" dirty="0">
                <a:solidFill>
                  <a:schemeClr val="bg1"/>
                </a:solidFill>
                <a:latin typeface="Lucida Sans" panose="020B0602030504020204" pitchFamily="34" charset="0"/>
              </a:rPr>
              <a:t>Grammar</a:t>
            </a:r>
          </a:p>
        </p:txBody>
      </p:sp>
      <p:sp>
        <p:nvSpPr>
          <p:cNvPr id="16" name="TextBox 15">
            <a:extLst>
              <a:ext uri="{FF2B5EF4-FFF2-40B4-BE49-F238E27FC236}">
                <a16:creationId xmlns:a16="http://schemas.microsoft.com/office/drawing/2014/main" id="{EBA92F76-130B-4F21-8476-CA082A64FD7F}"/>
              </a:ext>
            </a:extLst>
          </p:cNvPr>
          <p:cNvSpPr txBox="1"/>
          <p:nvPr/>
        </p:nvSpPr>
        <p:spPr>
          <a:xfrm>
            <a:off x="6146157" y="2192991"/>
            <a:ext cx="553998" cy="2887506"/>
          </a:xfrm>
          <a:prstGeom prst="rect">
            <a:avLst/>
          </a:prstGeom>
          <a:noFill/>
        </p:spPr>
        <p:txBody>
          <a:bodyPr vert="vert270" wrap="square" rtlCol="0">
            <a:spAutoFit/>
          </a:bodyPr>
          <a:lstStyle/>
          <a:p>
            <a:r>
              <a:rPr lang="en-US" sz="2400" dirty="0">
                <a:solidFill>
                  <a:schemeClr val="bg1"/>
                </a:solidFill>
                <a:latin typeface="Lucida Sans" panose="020B0602030504020204" pitchFamily="34" charset="0"/>
                <a:cs typeface="Arial"/>
              </a:rPr>
              <a:t>Language</a:t>
            </a:r>
            <a:endParaRPr lang="en-US" dirty="0">
              <a:solidFill>
                <a:schemeClr val="bg1"/>
              </a:solidFill>
              <a:latin typeface="Lucida Sans" panose="020B0602030504020204" pitchFamily="34" charset="0"/>
              <a:cs typeface="Arial"/>
            </a:endParaRPr>
          </a:p>
        </p:txBody>
      </p:sp>
      <p:sp>
        <p:nvSpPr>
          <p:cNvPr id="17" name="TextBox 16">
            <a:extLst>
              <a:ext uri="{FF2B5EF4-FFF2-40B4-BE49-F238E27FC236}">
                <a16:creationId xmlns:a16="http://schemas.microsoft.com/office/drawing/2014/main" id="{E4BFA74D-D9A1-46FA-98B1-B70A214FCBE6}"/>
              </a:ext>
            </a:extLst>
          </p:cNvPr>
          <p:cNvSpPr txBox="1"/>
          <p:nvPr/>
        </p:nvSpPr>
        <p:spPr>
          <a:xfrm>
            <a:off x="2860376" y="3636744"/>
            <a:ext cx="553998" cy="1817327"/>
          </a:xfrm>
          <a:prstGeom prst="rect">
            <a:avLst/>
          </a:prstGeom>
          <a:noFill/>
        </p:spPr>
        <p:txBody>
          <a:bodyPr vert="vert" wrap="square" rtlCol="0">
            <a:spAutoFit/>
          </a:bodyPr>
          <a:lstStyle/>
          <a:p>
            <a:r>
              <a:rPr lang="en-US" sz="2400" dirty="0">
                <a:solidFill>
                  <a:schemeClr val="bg1"/>
                </a:solidFill>
                <a:latin typeface="Lucida Sans" panose="020B0602030504020204" pitchFamily="34" charset="0"/>
                <a:cs typeface="Arial"/>
              </a:rPr>
              <a:t>Content</a:t>
            </a:r>
            <a:endParaRPr lang="en-US" dirty="0">
              <a:solidFill>
                <a:schemeClr val="bg1"/>
              </a:solidFill>
              <a:latin typeface="Lucida Sans" panose="020B0602030504020204" pitchFamily="34" charset="0"/>
              <a:cs typeface="Arial"/>
            </a:endParaRPr>
          </a:p>
        </p:txBody>
      </p:sp>
    </p:spTree>
    <p:extLst>
      <p:ext uri="{BB962C8B-B14F-4D97-AF65-F5344CB8AC3E}">
        <p14:creationId xmlns:p14="http://schemas.microsoft.com/office/powerpoint/2010/main" val="32021815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72500" cy="723845"/>
          </a:xfrm>
        </p:spPr>
        <p:txBody>
          <a:bodyPr>
            <a:normAutofit/>
          </a:bodyPr>
          <a:lstStyle/>
          <a:p>
            <a:r>
              <a:rPr lang="en-US" sz="2800" dirty="0"/>
              <a:t>What does this look like in action?</a:t>
            </a:r>
          </a:p>
        </p:txBody>
      </p:sp>
      <p:graphicFrame>
        <p:nvGraphicFramePr>
          <p:cNvPr id="3" name="Diagram 2"/>
          <p:cNvGraphicFramePr/>
          <p:nvPr>
            <p:extLst>
              <p:ext uri="{D42A27DB-BD31-4B8C-83A1-F6EECF244321}">
                <p14:modId xmlns:p14="http://schemas.microsoft.com/office/powerpoint/2010/main" val="2097058998"/>
              </p:ext>
            </p:extLst>
          </p:nvPr>
        </p:nvGraphicFramePr>
        <p:xfrm>
          <a:off x="1524000" y="99848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4013199" y="5062483"/>
            <a:ext cx="4398433" cy="167834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524000" y="5901657"/>
            <a:ext cx="2489199" cy="83917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6894293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4497" y="777595"/>
            <a:ext cx="8229600" cy="1143000"/>
          </a:xfrm>
        </p:spPr>
        <p:txBody>
          <a:bodyPr>
            <a:normAutofit fontScale="90000"/>
          </a:bodyPr>
          <a:lstStyle/>
          <a:p>
            <a:pPr marL="0" indent="0"/>
            <a:r>
              <a:rPr lang="en-US" dirty="0"/>
              <a:t>Supporting English Language Learners</a:t>
            </a:r>
            <a:br>
              <a:rPr lang="en-US" dirty="0"/>
            </a:br>
            <a:br>
              <a:rPr lang="en-US" dirty="0"/>
            </a:br>
            <a:br>
              <a:rPr lang="en-US" dirty="0"/>
            </a:br>
            <a:r>
              <a:rPr lang="en-US" i="1" dirty="0"/>
              <a:t>An Annotated Bibliography Curated by Student Achievement Partners</a:t>
            </a:r>
            <a:br>
              <a:rPr lang="en-US" i="1" dirty="0"/>
            </a:br>
            <a:endParaRPr lang="en-US" dirty="0"/>
          </a:p>
        </p:txBody>
      </p:sp>
      <p:sp>
        <p:nvSpPr>
          <p:cNvPr id="4" name="Content Placeholder 3"/>
          <p:cNvSpPr>
            <a:spLocks noGrp="1"/>
          </p:cNvSpPr>
          <p:nvPr>
            <p:ph sz="half" idx="1"/>
          </p:nvPr>
        </p:nvSpPr>
        <p:spPr>
          <a:xfrm>
            <a:off x="848068" y="2360872"/>
            <a:ext cx="4038600" cy="4525963"/>
          </a:xfrm>
        </p:spPr>
        <p:txBody>
          <a:bodyPr/>
          <a:lstStyle/>
          <a:p>
            <a:r>
              <a:rPr lang="en-US" dirty="0"/>
              <a:t>Opportunities to engage with complex text</a:t>
            </a:r>
          </a:p>
        </p:txBody>
      </p:sp>
      <p:sp>
        <p:nvSpPr>
          <p:cNvPr id="5" name="Content Placeholder 4"/>
          <p:cNvSpPr>
            <a:spLocks noGrp="1"/>
          </p:cNvSpPr>
          <p:nvPr>
            <p:ph sz="half" idx="2"/>
          </p:nvPr>
        </p:nvSpPr>
        <p:spPr>
          <a:xfrm>
            <a:off x="5105400" y="2253773"/>
            <a:ext cx="4038600" cy="4525963"/>
          </a:xfrm>
        </p:spPr>
        <p:txBody>
          <a:bodyPr/>
          <a:lstStyle/>
          <a:p>
            <a:r>
              <a:rPr lang="en-US" dirty="0"/>
              <a:t>Opportunities for student talk</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3263" y="3899338"/>
            <a:ext cx="2628211" cy="207103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863" y="3261328"/>
            <a:ext cx="2653141" cy="2725052"/>
          </a:xfrm>
          <a:prstGeom prst="rect">
            <a:avLst/>
          </a:prstGeom>
        </p:spPr>
      </p:pic>
    </p:spTree>
    <p:extLst>
      <p:ext uri="{BB962C8B-B14F-4D97-AF65-F5344CB8AC3E}">
        <p14:creationId xmlns:p14="http://schemas.microsoft.com/office/powerpoint/2010/main" val="3329421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5914" y="166053"/>
            <a:ext cx="8229600" cy="1143000"/>
          </a:xfrm>
        </p:spPr>
        <p:txBody>
          <a:bodyPr/>
          <a:lstStyle/>
          <a:p>
            <a:r>
              <a:rPr lang="en-US" dirty="0"/>
              <a:t> </a:t>
            </a:r>
            <a:r>
              <a:rPr lang="en-US" dirty="0">
                <a:solidFill>
                  <a:schemeClr val="accent2"/>
                </a:solidFill>
              </a:rPr>
              <a:t>Supporting Action 1A:</a:t>
            </a:r>
            <a:br>
              <a:rPr lang="en-US" dirty="0">
                <a:solidFill>
                  <a:schemeClr val="accent2"/>
                </a:solidFill>
              </a:rPr>
            </a:br>
            <a:endParaRPr lang="en-US" dirty="0"/>
          </a:p>
        </p:txBody>
      </p:sp>
      <p:sp>
        <p:nvSpPr>
          <p:cNvPr id="4" name="Content Placeholder 3"/>
          <p:cNvSpPr>
            <a:spLocks noGrp="1"/>
          </p:cNvSpPr>
          <p:nvPr>
            <p:ph idx="1"/>
          </p:nvPr>
        </p:nvSpPr>
        <p:spPr>
          <a:xfrm>
            <a:off x="578485" y="1076780"/>
            <a:ext cx="5610044" cy="3691571"/>
          </a:xfrm>
        </p:spPr>
        <p:txBody>
          <a:bodyPr>
            <a:normAutofit fontScale="77500" lnSpcReduction="20000"/>
          </a:bodyPr>
          <a:lstStyle/>
          <a:p>
            <a:pPr marL="0" indent="0">
              <a:buNone/>
            </a:pPr>
            <a:r>
              <a:rPr lang="en-US" dirty="0"/>
              <a:t>Select </a:t>
            </a:r>
            <a:r>
              <a:rPr lang="en-US" b="1" dirty="0"/>
              <a:t>grade-level complex anchor texts </a:t>
            </a:r>
            <a:r>
              <a:rPr lang="en-US" dirty="0"/>
              <a:t>that:</a:t>
            </a:r>
          </a:p>
          <a:p>
            <a:pPr marL="0" indent="0">
              <a:buNone/>
            </a:pPr>
            <a:r>
              <a:rPr lang="en-US" dirty="0"/>
              <a:t>• Are brief and engaging to students.</a:t>
            </a:r>
          </a:p>
          <a:p>
            <a:pPr marL="0" indent="0">
              <a:buNone/>
            </a:pPr>
            <a:r>
              <a:rPr lang="en-US" dirty="0">
                <a:solidFill>
                  <a:schemeClr val="accent2"/>
                </a:solidFill>
              </a:rPr>
              <a:t>• Feature a variety of academic vocabulary words for potential study.</a:t>
            </a:r>
          </a:p>
          <a:p>
            <a:pPr marL="0" indent="0">
              <a:buNone/>
            </a:pPr>
            <a:r>
              <a:rPr lang="en-US" dirty="0">
                <a:solidFill>
                  <a:schemeClr val="accent2"/>
                </a:solidFill>
              </a:rPr>
              <a:t>• Are connected to a given unit of study and build student knowledge on the topic.</a:t>
            </a:r>
          </a:p>
          <a:p>
            <a:pPr marL="0" indent="0">
              <a:buNone/>
            </a:pPr>
            <a:r>
              <a:rPr lang="en-US" dirty="0">
                <a:solidFill>
                  <a:schemeClr val="accent2"/>
                </a:solidFill>
              </a:rPr>
              <a:t>• Provide details and examples that help students understand new concepts and vocabulary.</a:t>
            </a:r>
          </a:p>
          <a:p>
            <a:pPr marL="0" indent="0">
              <a:buNone/>
            </a:pPr>
            <a:r>
              <a:rPr lang="en-US" dirty="0"/>
              <a:t>• Contain ideas that lend themselves to students thinking, writing, and talking about the text from a variety of perspectives.</a:t>
            </a:r>
          </a:p>
          <a:p>
            <a:pPr marL="0" indent="0">
              <a:buNone/>
            </a:pPr>
            <a:endParaRPr lang="en-US" dirty="0"/>
          </a:p>
        </p:txBody>
      </p:sp>
      <p:pic>
        <p:nvPicPr>
          <p:cNvPr id="5128" name="Picture 8" descr="https://lh4.googleusercontent.com/C_bRK9vaQiNFzSNq8cm_NqvU3F96xBj-pQZWNjvs3SscWN9disY7lxQq9Dma5MtCQ7PVSSILMqqwKnshuH7wCJbn0FlB8wAUH42EW69CWYH7rLgx2t5qsR3XtO_dGHZ19F0_UmNhQUk">
            <a:extLst>
              <a:ext uri="{FF2B5EF4-FFF2-40B4-BE49-F238E27FC236}">
                <a16:creationId xmlns:a16="http://schemas.microsoft.com/office/drawing/2014/main" id="{054924C0-7B02-4D3C-A7ED-F40A25C3B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411" y="1309053"/>
            <a:ext cx="2233103" cy="27886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08D8044-AE94-46C4-B0A0-C61D7B9845F9}"/>
              </a:ext>
            </a:extLst>
          </p:cNvPr>
          <p:cNvPicPr>
            <a:picLocks noChangeAspect="1"/>
          </p:cNvPicPr>
          <p:nvPr/>
        </p:nvPicPr>
        <p:blipFill rotWithShape="1">
          <a:blip r:embed="rId4"/>
          <a:srcRect t="8932"/>
          <a:stretch/>
        </p:blipFill>
        <p:spPr>
          <a:xfrm>
            <a:off x="2050868" y="4768351"/>
            <a:ext cx="5042263" cy="153774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6445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2" end="2"/>
                                            </p:txEl>
                                          </p:spTgt>
                                        </p:tgtEl>
                                      </p:cBhvr>
                                    </p:animEffect>
                                    <p:animScale>
                                      <p:cBhvr>
                                        <p:cTn id="7" dur="250" autoRev="1" fill="hold"/>
                                        <p:tgtEl>
                                          <p:spTgt spid="4">
                                            <p:txEl>
                                              <p:pRg st="2" end="2"/>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4">
                                            <p:txEl>
                                              <p:pRg st="3" end="3"/>
                                            </p:txEl>
                                          </p:spTgt>
                                        </p:tgtEl>
                                      </p:cBhvr>
                                    </p:animEffect>
                                    <p:animScale>
                                      <p:cBhvr>
                                        <p:cTn id="10" dur="250" autoRev="1" fill="hold"/>
                                        <p:tgtEl>
                                          <p:spTgt spid="4">
                                            <p:txEl>
                                              <p:pRg st="3" end="3"/>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4">
                                            <p:txEl>
                                              <p:pRg st="4" end="4"/>
                                            </p:txEl>
                                          </p:spTgt>
                                        </p:tgtEl>
                                      </p:cBhvr>
                                    </p:animEffect>
                                    <p:animScale>
                                      <p:cBhvr>
                                        <p:cTn id="13" dur="250" autoRev="1" fill="hold"/>
                                        <p:tgtEl>
                                          <p:spTgt spid="4">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951" y="21583"/>
            <a:ext cx="8229600" cy="1143000"/>
          </a:xfrm>
        </p:spPr>
        <p:txBody>
          <a:bodyPr/>
          <a:lstStyle/>
          <a:p>
            <a:r>
              <a:rPr lang="en-US" dirty="0">
                <a:solidFill>
                  <a:schemeClr val="accent2"/>
                </a:solidFill>
              </a:rPr>
              <a:t>Supporting Action 1B:</a:t>
            </a:r>
            <a:endParaRPr lang="en-US" dirty="0"/>
          </a:p>
        </p:txBody>
      </p:sp>
      <p:sp>
        <p:nvSpPr>
          <p:cNvPr id="3" name="Content Placeholder 2"/>
          <p:cNvSpPr>
            <a:spLocks noGrp="1"/>
          </p:cNvSpPr>
          <p:nvPr>
            <p:ph idx="1"/>
          </p:nvPr>
        </p:nvSpPr>
        <p:spPr>
          <a:xfrm>
            <a:off x="525891" y="1118737"/>
            <a:ext cx="8229600" cy="4525963"/>
          </a:xfrm>
        </p:spPr>
        <p:txBody>
          <a:bodyPr/>
          <a:lstStyle/>
          <a:p>
            <a:pPr marL="0" indent="0">
              <a:buNone/>
            </a:pPr>
            <a:r>
              <a:rPr lang="en-US" dirty="0"/>
              <a:t>Engage students in reading auxiliary texts and reviewing resources (illustrations, photographs, video</a:t>
            </a:r>
          </a:p>
          <a:p>
            <a:pPr marL="0" indent="0">
              <a:buNone/>
            </a:pPr>
            <a:r>
              <a:rPr lang="en-US" dirty="0"/>
              <a:t>clips) </a:t>
            </a:r>
            <a:r>
              <a:rPr lang="en-US" dirty="0">
                <a:solidFill>
                  <a:schemeClr val="accent2"/>
                </a:solidFill>
              </a:rPr>
              <a:t>on the topic tied to the anchor text to build the knowledge and vocabulary</a:t>
            </a:r>
            <a:r>
              <a:rPr lang="en-US" dirty="0"/>
              <a:t> necessary for students</a:t>
            </a:r>
          </a:p>
          <a:p>
            <a:pPr marL="0" indent="0">
              <a:buNone/>
            </a:pPr>
            <a:r>
              <a:rPr lang="en-US" dirty="0"/>
              <a:t>to tackle grade-level complex text.</a:t>
            </a:r>
          </a:p>
        </p:txBody>
      </p:sp>
      <p:pic>
        <p:nvPicPr>
          <p:cNvPr id="4" name="Picture 3">
            <a:extLst>
              <a:ext uri="{FF2B5EF4-FFF2-40B4-BE49-F238E27FC236}">
                <a16:creationId xmlns:a16="http://schemas.microsoft.com/office/drawing/2014/main" id="{38D23EF9-BFE2-4E4B-B626-FEC5F4B4BB2E}"/>
              </a:ext>
            </a:extLst>
          </p:cNvPr>
          <p:cNvPicPr>
            <a:picLocks noChangeAspect="1"/>
          </p:cNvPicPr>
          <p:nvPr/>
        </p:nvPicPr>
        <p:blipFill>
          <a:blip r:embed="rId3"/>
          <a:stretch>
            <a:fillRect/>
          </a:stretch>
        </p:blipFill>
        <p:spPr>
          <a:xfrm>
            <a:off x="2778330" y="3388552"/>
            <a:ext cx="1402382" cy="2277446"/>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FC70B194-D022-491D-917B-EA6AAB03D1A6}"/>
              </a:ext>
            </a:extLst>
          </p:cNvPr>
          <p:cNvPicPr>
            <a:picLocks noChangeAspect="1"/>
          </p:cNvPicPr>
          <p:nvPr/>
        </p:nvPicPr>
        <p:blipFill>
          <a:blip r:embed="rId4"/>
          <a:stretch>
            <a:fillRect/>
          </a:stretch>
        </p:blipFill>
        <p:spPr>
          <a:xfrm>
            <a:off x="4381185" y="4285319"/>
            <a:ext cx="2771451" cy="1930069"/>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F9A3257A-E246-463C-860F-A87EDD96FDBC}"/>
              </a:ext>
            </a:extLst>
          </p:cNvPr>
          <p:cNvPicPr>
            <a:picLocks noChangeAspect="1"/>
          </p:cNvPicPr>
          <p:nvPr/>
        </p:nvPicPr>
        <p:blipFill>
          <a:blip r:embed="rId5"/>
          <a:stretch>
            <a:fillRect/>
          </a:stretch>
        </p:blipFill>
        <p:spPr>
          <a:xfrm>
            <a:off x="6215494" y="3094747"/>
            <a:ext cx="2693937" cy="991369"/>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descr="Image result for owl moon">
            <a:extLst>
              <a:ext uri="{FF2B5EF4-FFF2-40B4-BE49-F238E27FC236}">
                <a16:creationId xmlns:a16="http://schemas.microsoft.com/office/drawing/2014/main" id="{ACD68764-508F-41E7-A667-B86E02B544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951" y="3481255"/>
            <a:ext cx="1839643" cy="23968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45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59" y="160336"/>
            <a:ext cx="8229600" cy="1143000"/>
          </a:xfrm>
        </p:spPr>
        <p:txBody>
          <a:bodyPr/>
          <a:lstStyle/>
          <a:p>
            <a:r>
              <a:rPr lang="en-US" dirty="0">
                <a:solidFill>
                  <a:schemeClr val="accent2"/>
                </a:solidFill>
              </a:rPr>
              <a:t>Supporting Action 1F:</a:t>
            </a:r>
          </a:p>
        </p:txBody>
      </p:sp>
      <p:sp>
        <p:nvSpPr>
          <p:cNvPr id="3" name="Content Placeholder 2"/>
          <p:cNvSpPr>
            <a:spLocks noGrp="1"/>
          </p:cNvSpPr>
          <p:nvPr>
            <p:ph idx="1"/>
          </p:nvPr>
        </p:nvSpPr>
        <p:spPr>
          <a:xfrm>
            <a:off x="297179" y="1417638"/>
            <a:ext cx="4274820" cy="4525963"/>
          </a:xfrm>
        </p:spPr>
        <p:txBody>
          <a:bodyPr/>
          <a:lstStyle/>
          <a:p>
            <a:pPr marL="0" indent="0">
              <a:buNone/>
            </a:pPr>
            <a:r>
              <a:rPr lang="en-US" dirty="0"/>
              <a:t>Provide </a:t>
            </a:r>
            <a:r>
              <a:rPr lang="en-US" dirty="0">
                <a:solidFill>
                  <a:srgbClr val="1EA56A"/>
                </a:solidFill>
              </a:rPr>
              <a:t>graphic organizers </a:t>
            </a:r>
            <a:r>
              <a:rPr lang="en-US" dirty="0"/>
              <a:t>(or other tools, such as in-text highlighting and annotating) to help students capture and reflect on new knowledge. Graphic organizers can support students in preparing for content-focused writing and discussion. </a:t>
            </a:r>
          </a:p>
        </p:txBody>
      </p:sp>
      <p:pic>
        <p:nvPicPr>
          <p:cNvPr id="5" name="Picture 4">
            <a:extLst>
              <a:ext uri="{FF2B5EF4-FFF2-40B4-BE49-F238E27FC236}">
                <a16:creationId xmlns:a16="http://schemas.microsoft.com/office/drawing/2014/main" id="{1EE82E0E-326F-4C22-B678-BE1818C4DB3C}"/>
              </a:ext>
            </a:extLst>
          </p:cNvPr>
          <p:cNvPicPr>
            <a:picLocks noChangeAspect="1"/>
          </p:cNvPicPr>
          <p:nvPr/>
        </p:nvPicPr>
        <p:blipFill>
          <a:blip r:embed="rId3"/>
          <a:stretch>
            <a:fillRect/>
          </a:stretch>
        </p:blipFill>
        <p:spPr>
          <a:xfrm>
            <a:off x="4869181" y="434659"/>
            <a:ext cx="4023360" cy="461171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CC55B1C3-5C89-4F09-AD4F-9DAD75D874EC}"/>
              </a:ext>
            </a:extLst>
          </p:cNvPr>
          <p:cNvPicPr>
            <a:picLocks noChangeAspect="1"/>
          </p:cNvPicPr>
          <p:nvPr/>
        </p:nvPicPr>
        <p:blipFill>
          <a:blip r:embed="rId4"/>
          <a:stretch>
            <a:fillRect/>
          </a:stretch>
        </p:blipFill>
        <p:spPr>
          <a:xfrm rot="5400000">
            <a:off x="5016296" y="2547101"/>
            <a:ext cx="3134766" cy="402336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80455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Objective 2</a:t>
            </a:r>
          </a:p>
        </p:txBody>
      </p:sp>
      <p:sp>
        <p:nvSpPr>
          <p:cNvPr id="3" name="Content Placeholder 2"/>
          <p:cNvSpPr>
            <a:spLocks noGrp="1"/>
          </p:cNvSpPr>
          <p:nvPr>
            <p:ph idx="1"/>
          </p:nvPr>
        </p:nvSpPr>
        <p:spPr>
          <a:xfrm>
            <a:off x="560070" y="1562784"/>
            <a:ext cx="8229600" cy="4525963"/>
          </a:xfrm>
        </p:spPr>
        <p:txBody>
          <a:bodyPr/>
          <a:lstStyle/>
          <a:p>
            <a:pPr marL="0" indent="0">
              <a:buNone/>
            </a:pPr>
            <a:r>
              <a:rPr lang="en-US" dirty="0"/>
              <a:t>Provide daily opportunities for students to talk (and listen to others talk) about content, </a:t>
            </a:r>
            <a:r>
              <a:rPr lang="en-US" dirty="0">
                <a:solidFill>
                  <a:schemeClr val="accent1"/>
                </a:solidFill>
              </a:rPr>
              <a:t>anchored around topics present in the texts they are reading</a:t>
            </a:r>
            <a:r>
              <a:rPr lang="en-US" dirty="0"/>
              <a:t>, to build their confidence and knowledge, and practice newly acquired skills.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1446" y="3536573"/>
            <a:ext cx="2460734" cy="2460734"/>
          </a:xfrm>
          <a:prstGeom prst="rect">
            <a:avLst/>
          </a:prstGeom>
        </p:spPr>
      </p:pic>
    </p:spTree>
    <p:extLst>
      <p:ext uri="{BB962C8B-B14F-4D97-AF65-F5344CB8AC3E}">
        <p14:creationId xmlns:p14="http://schemas.microsoft.com/office/powerpoint/2010/main" val="16835532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4414" y="4898"/>
            <a:ext cx="6115172" cy="1143000"/>
          </a:xfrm>
        </p:spPr>
        <p:txBody>
          <a:bodyPr/>
          <a:lstStyle/>
          <a:p>
            <a:r>
              <a:rPr lang="en-US" dirty="0"/>
              <a:t>Pause and Reflect</a:t>
            </a:r>
          </a:p>
        </p:txBody>
      </p:sp>
      <p:pic>
        <p:nvPicPr>
          <p:cNvPr id="4" name="Content Placeholder 3"/>
          <p:cNvPicPr>
            <a:picLocks noGrp="1" noChangeAspect="1"/>
          </p:cNvPicPr>
          <p:nvPr>
            <p:ph idx="1"/>
          </p:nvPr>
        </p:nvPicPr>
        <p:blipFill>
          <a:blip r:embed="rId2"/>
          <a:stretch>
            <a:fillRect/>
          </a:stretch>
        </p:blipFill>
        <p:spPr>
          <a:xfrm>
            <a:off x="6546998" y="1147898"/>
            <a:ext cx="1852479" cy="23725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stretch>
            <a:fillRect/>
          </a:stretch>
        </p:blipFill>
        <p:spPr>
          <a:xfrm>
            <a:off x="511600" y="4594758"/>
            <a:ext cx="5198473" cy="13283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Content Placeholder 4"/>
          <p:cNvPicPr>
            <a:picLocks noChangeAspect="1"/>
          </p:cNvPicPr>
          <p:nvPr/>
        </p:nvPicPr>
        <p:blipFill>
          <a:blip r:embed="rId4"/>
          <a:stretch>
            <a:fillRect/>
          </a:stretch>
        </p:blipFill>
        <p:spPr>
          <a:xfrm>
            <a:off x="6546998" y="3683625"/>
            <a:ext cx="1899784" cy="2465882"/>
          </a:xfrm>
          <a:prstGeom prst="rect">
            <a:avLst/>
          </a:prstGeom>
          <a:solidFill>
            <a:schemeClr val="accent5">
              <a:lumMod val="20000"/>
              <a:lumOff val="80000"/>
            </a:scheme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4" descr="Related image">
            <a:extLst>
              <a:ext uri="{FF2B5EF4-FFF2-40B4-BE49-F238E27FC236}">
                <a16:creationId xmlns:a16="http://schemas.microsoft.com/office/drawing/2014/main" id="{4EF4B7B8-78C6-44BB-88C4-4BA3F953F52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20333" y1="65000" x2="20333" y2="65000"/>
                        <a14:foregroundMark x1="17000" y1="49667" x2="17000" y2="49667"/>
                        <a14:foregroundMark x1="28000" y1="80667" x2="28000" y2="80667"/>
                      </a14:backgroundRemoval>
                    </a14:imgEffect>
                  </a14:imgLayer>
                </a14:imgProps>
              </a:ext>
              <a:ext uri="{28A0092B-C50C-407E-A947-70E740481C1C}">
                <a14:useLocalDpi xmlns:a14="http://schemas.microsoft.com/office/drawing/2010/main" val="0"/>
              </a:ext>
            </a:extLst>
          </a:blip>
          <a:srcRect/>
          <a:stretch>
            <a:fillRect/>
          </a:stretch>
        </p:blipFill>
        <p:spPr bwMode="auto">
          <a:xfrm>
            <a:off x="5035402" y="100016"/>
            <a:ext cx="1511596" cy="15115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504850D-16DF-4481-AC0E-67EF5097DD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788" y="160337"/>
            <a:ext cx="1143000" cy="1143000"/>
          </a:xfrm>
          <a:prstGeom prst="rect">
            <a:avLst/>
          </a:prstGeom>
        </p:spPr>
      </p:pic>
      <p:sp>
        <p:nvSpPr>
          <p:cNvPr id="9" name="TextBox 8"/>
          <p:cNvSpPr txBox="1"/>
          <p:nvPr/>
        </p:nvSpPr>
        <p:spPr>
          <a:xfrm>
            <a:off x="597880" y="1532500"/>
            <a:ext cx="5025912" cy="2677656"/>
          </a:xfrm>
          <a:prstGeom prst="rect">
            <a:avLst/>
          </a:prstGeom>
          <a:noFill/>
        </p:spPr>
        <p:txBody>
          <a:bodyPr wrap="square" rtlCol="0">
            <a:spAutoFit/>
          </a:bodyPr>
          <a:lstStyle/>
          <a:p>
            <a:r>
              <a:rPr lang="en-US" sz="2800" dirty="0"/>
              <a:t>What did this approach do for your learning?</a:t>
            </a:r>
          </a:p>
          <a:p>
            <a:endParaRPr lang="en-US" sz="2800" dirty="0"/>
          </a:p>
          <a:p>
            <a:r>
              <a:rPr lang="en-US" sz="2800" dirty="0"/>
              <a:t>How might this be enhanced further when working with English Language Learners?</a:t>
            </a:r>
          </a:p>
        </p:txBody>
      </p:sp>
    </p:spTree>
    <p:extLst>
      <p:ext uri="{BB962C8B-B14F-4D97-AF65-F5344CB8AC3E}">
        <p14:creationId xmlns:p14="http://schemas.microsoft.com/office/powerpoint/2010/main" val="25819931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5006-AF54-4554-96FF-9F25D758133F}"/>
              </a:ext>
            </a:extLst>
          </p:cNvPr>
          <p:cNvSpPr>
            <a:spLocks noGrp="1"/>
          </p:cNvSpPr>
          <p:nvPr>
            <p:ph type="title"/>
          </p:nvPr>
        </p:nvSpPr>
        <p:spPr>
          <a:xfrm>
            <a:off x="241738" y="-10253"/>
            <a:ext cx="8229600" cy="1143000"/>
          </a:xfrm>
        </p:spPr>
        <p:txBody>
          <a:bodyPr/>
          <a:lstStyle/>
          <a:p>
            <a:r>
              <a:rPr lang="en-US" dirty="0"/>
              <a:t>Within a Lesson…</a:t>
            </a:r>
          </a:p>
        </p:txBody>
      </p:sp>
      <p:pic>
        <p:nvPicPr>
          <p:cNvPr id="4" name="Picture 3">
            <a:extLst>
              <a:ext uri="{FF2B5EF4-FFF2-40B4-BE49-F238E27FC236}">
                <a16:creationId xmlns:a16="http://schemas.microsoft.com/office/drawing/2014/main" id="{FE402219-A216-4DE5-A5DA-A547B1C0C4AF}"/>
              </a:ext>
            </a:extLst>
          </p:cNvPr>
          <p:cNvPicPr>
            <a:picLocks noChangeAspect="1"/>
          </p:cNvPicPr>
          <p:nvPr/>
        </p:nvPicPr>
        <p:blipFill>
          <a:blip r:embed="rId3"/>
          <a:stretch>
            <a:fillRect/>
          </a:stretch>
        </p:blipFill>
        <p:spPr>
          <a:xfrm>
            <a:off x="3558475" y="399393"/>
            <a:ext cx="3279118" cy="5620354"/>
          </a:xfrm>
          <a:prstGeom prst="rect">
            <a:avLst/>
          </a:prstGeom>
          <a:ln w="38100" cap="sq">
            <a:solidFill>
              <a:srgbClr val="1EA56A"/>
            </a:solidFill>
            <a:prstDash val="solid"/>
            <a:miter lim="800000"/>
          </a:ln>
          <a:effectLst>
            <a:outerShdw blurRad="50800" dist="38100" dir="2700000" algn="tl" rotWithShape="0">
              <a:srgbClr val="000000">
                <a:alpha val="43000"/>
              </a:srgbClr>
            </a:outerShdw>
          </a:effectLst>
        </p:spPr>
      </p:pic>
      <p:sp>
        <p:nvSpPr>
          <p:cNvPr id="16" name="Title 1">
            <a:extLst>
              <a:ext uri="{FF2B5EF4-FFF2-40B4-BE49-F238E27FC236}">
                <a16:creationId xmlns:a16="http://schemas.microsoft.com/office/drawing/2014/main" id="{0DC3CC38-7298-443A-B6DD-61733132514B}"/>
              </a:ext>
            </a:extLst>
          </p:cNvPr>
          <p:cNvSpPr txBox="1">
            <a:spLocks/>
          </p:cNvSpPr>
          <p:nvPr/>
        </p:nvSpPr>
        <p:spPr>
          <a:xfrm>
            <a:off x="241738" y="2857500"/>
            <a:ext cx="3053794" cy="1143000"/>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r>
              <a:rPr lang="en-US" sz="2000" dirty="0">
                <a:solidFill>
                  <a:srgbClr val="0070C0"/>
                </a:solidFill>
              </a:rPr>
              <a:t>What do you notice about building knowledge in relation to these objectives? </a:t>
            </a:r>
          </a:p>
        </p:txBody>
      </p:sp>
      <p:grpSp>
        <p:nvGrpSpPr>
          <p:cNvPr id="5" name="Group 4">
            <a:extLst>
              <a:ext uri="{FF2B5EF4-FFF2-40B4-BE49-F238E27FC236}">
                <a16:creationId xmlns:a16="http://schemas.microsoft.com/office/drawing/2014/main" id="{5D8BF7FE-B939-4D27-BA08-A8A826D8D84C}"/>
              </a:ext>
            </a:extLst>
          </p:cNvPr>
          <p:cNvGrpSpPr/>
          <p:nvPr/>
        </p:nvGrpSpPr>
        <p:grpSpPr>
          <a:xfrm>
            <a:off x="6522133" y="399393"/>
            <a:ext cx="2562074" cy="2301766"/>
            <a:chOff x="6522133" y="399393"/>
            <a:chExt cx="2562074" cy="2301766"/>
          </a:xfrm>
        </p:grpSpPr>
        <p:pic>
          <p:nvPicPr>
            <p:cNvPr id="20" name="Picture 19">
              <a:extLst>
                <a:ext uri="{FF2B5EF4-FFF2-40B4-BE49-F238E27FC236}">
                  <a16:creationId xmlns:a16="http://schemas.microsoft.com/office/drawing/2014/main" id="{17FBD1E6-9218-4DDF-ADBA-8CEAE236E98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382" b="98068" l="1000" r="98667">
                          <a14:foregroundMark x1="53667" y1="3382" x2="53667" y2="3382"/>
                          <a14:foregroundMark x1="92000" y1="28986" x2="92000" y2="28986"/>
                          <a14:foregroundMark x1="98667" y1="45894" x2="98667" y2="45894"/>
                          <a14:foregroundMark x1="5000" y1="62802" x2="5000" y2="62802"/>
                          <a14:foregroundMark x1="1333" y1="57488" x2="1333" y2="57488"/>
                          <a14:foregroundMark x1="86667" y1="81643" x2="86667" y2="81643"/>
                          <a14:foregroundMark x1="94000" y1="91304" x2="94000" y2="91304"/>
                          <a14:foregroundMark x1="89667" y1="98068" x2="89667" y2="98068"/>
                        </a14:backgroundRemoval>
                      </a14:imgEffect>
                    </a14:imgLayer>
                  </a14:imgProps>
                </a:ext>
              </a:extLst>
            </a:blip>
            <a:stretch>
              <a:fillRect/>
            </a:stretch>
          </p:blipFill>
          <p:spPr>
            <a:xfrm>
              <a:off x="6522133" y="399393"/>
              <a:ext cx="2562074" cy="2301766"/>
            </a:xfrm>
            <a:prstGeom prst="rect">
              <a:avLst/>
            </a:prstGeom>
          </p:spPr>
        </p:pic>
        <p:sp>
          <p:nvSpPr>
            <p:cNvPr id="21" name="TextBox 20">
              <a:extLst>
                <a:ext uri="{FF2B5EF4-FFF2-40B4-BE49-F238E27FC236}">
                  <a16:creationId xmlns:a16="http://schemas.microsoft.com/office/drawing/2014/main" id="{0DC531BD-5586-4545-85E2-7861BAE0961B}"/>
                </a:ext>
              </a:extLst>
            </p:cNvPr>
            <p:cNvSpPr txBox="1"/>
            <p:nvPr/>
          </p:nvSpPr>
          <p:spPr>
            <a:xfrm>
              <a:off x="6785076" y="985985"/>
              <a:ext cx="2104891" cy="1292662"/>
            </a:xfrm>
            <a:prstGeom prst="rect">
              <a:avLst/>
            </a:prstGeom>
            <a:noFill/>
          </p:spPr>
          <p:txBody>
            <a:bodyPr wrap="square" rtlCol="0">
              <a:spAutoFit/>
            </a:bodyPr>
            <a:lstStyle/>
            <a:p>
              <a:pPr algn="ctr"/>
              <a:r>
                <a:rPr lang="en-US" sz="1700" dirty="0">
                  <a:latin typeface="Lucida Sans" panose="020B0602030504020204" pitchFamily="34" charset="0"/>
                </a:rPr>
                <a:t>What knowledge do I want students to gain?</a:t>
              </a:r>
            </a:p>
            <a:p>
              <a:endParaRPr lang="en-US" sz="2400" dirty="0">
                <a:latin typeface="Lucida Sans" panose="020B0602030504020204" pitchFamily="34" charset="0"/>
              </a:endParaRPr>
            </a:p>
          </p:txBody>
        </p:sp>
      </p:grpSp>
    </p:spTree>
    <p:extLst>
      <p:ext uri="{BB962C8B-B14F-4D97-AF65-F5344CB8AC3E}">
        <p14:creationId xmlns:p14="http://schemas.microsoft.com/office/powerpoint/2010/main" val="407666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3720" y="277726"/>
            <a:ext cx="1295352" cy="1139910"/>
          </a:xfrm>
          <a:prstGeom prst="rect">
            <a:avLst/>
          </a:prstGeom>
        </p:spPr>
      </p:pic>
      <p:sp>
        <p:nvSpPr>
          <p:cNvPr id="2" name="Title 1"/>
          <p:cNvSpPr>
            <a:spLocks noGrp="1"/>
          </p:cNvSpPr>
          <p:nvPr>
            <p:ph type="title"/>
          </p:nvPr>
        </p:nvSpPr>
        <p:spPr>
          <a:solidFill>
            <a:schemeClr val="accent5">
              <a:lumMod val="20000"/>
              <a:lumOff val="80000"/>
            </a:schemeClr>
          </a:solidFill>
        </p:spPr>
        <p:txBody>
          <a:bodyPr/>
          <a:lstStyle/>
          <a:p>
            <a:r>
              <a:rPr lang="en-US" dirty="0">
                <a:solidFill>
                  <a:srgbClr val="50524F"/>
                </a:solidFill>
              </a:rPr>
              <a:t>Module 1: Connect to Practice Task </a:t>
            </a:r>
          </a:p>
        </p:txBody>
      </p:sp>
      <p:sp>
        <p:nvSpPr>
          <p:cNvPr id="3" name="Text Placeholder 2"/>
          <p:cNvSpPr>
            <a:spLocks noGrp="1"/>
          </p:cNvSpPr>
          <p:nvPr>
            <p:ph type="body" idx="1"/>
          </p:nvPr>
        </p:nvSpPr>
        <p:spPr>
          <a:xfrm>
            <a:off x="293749" y="1791274"/>
            <a:ext cx="4038599" cy="5066726"/>
          </a:xfrm>
        </p:spPr>
        <p:txBody>
          <a:bodyPr>
            <a:normAutofit fontScale="32500" lnSpcReduction="20000"/>
          </a:bodyPr>
          <a:lstStyle/>
          <a:p>
            <a:pPr marL="304792" indent="0">
              <a:buNone/>
            </a:pPr>
            <a:r>
              <a:rPr lang="en-US" sz="7400" b="1" dirty="0"/>
              <a:t>Option A:  </a:t>
            </a:r>
          </a:p>
          <a:p>
            <a:pPr marL="304792" indent="0">
              <a:buNone/>
            </a:pPr>
            <a:r>
              <a:rPr lang="en-US" sz="4900" i="1" dirty="0"/>
              <a:t>Teacher option</a:t>
            </a:r>
          </a:p>
          <a:p>
            <a:pPr marL="304792" indent="0">
              <a:buNone/>
            </a:pPr>
            <a:endParaRPr lang="en-US" sz="2600" i="1" dirty="0"/>
          </a:p>
          <a:p>
            <a:pPr marL="304792" indent="0">
              <a:buNone/>
            </a:pPr>
            <a:endParaRPr lang="en-US" sz="3700" dirty="0"/>
          </a:p>
          <a:p>
            <a:pPr marL="304792" indent="0">
              <a:buNone/>
            </a:pPr>
            <a:r>
              <a:rPr lang="en-US" sz="7400" dirty="0"/>
              <a:t>Select a text that you have taught or will be teaching.</a:t>
            </a:r>
          </a:p>
          <a:p>
            <a:pPr marL="304792" indent="0">
              <a:buNone/>
            </a:pPr>
            <a:endParaRPr lang="en-US" sz="7400" dirty="0"/>
          </a:p>
          <a:p>
            <a:pPr marL="304792" indent="0">
              <a:buNone/>
            </a:pPr>
            <a:r>
              <a:rPr lang="en-US" sz="7400" dirty="0"/>
              <a:t>Identify the knowledge demands of the text. What does the author expect the reader to know and understand to make meaning?  </a:t>
            </a:r>
          </a:p>
          <a:p>
            <a:pPr marL="304792" indent="0">
              <a:buNone/>
            </a:pPr>
            <a:endParaRPr lang="en-US" dirty="0"/>
          </a:p>
          <a:p>
            <a:pPr marL="304792" indent="0">
              <a:buNone/>
            </a:pPr>
            <a:endParaRPr lang="en-US" b="1" dirty="0"/>
          </a:p>
          <a:p>
            <a:pPr marL="304792" indent="0">
              <a:buNone/>
            </a:pPr>
            <a:endParaRPr lang="en-US" dirty="0"/>
          </a:p>
          <a:p>
            <a:endParaRPr lang="en-US" dirty="0"/>
          </a:p>
          <a:p>
            <a:pPr marL="304792" indent="0">
              <a:buNone/>
            </a:pPr>
            <a:r>
              <a:rPr lang="en-US" dirty="0"/>
              <a:t> </a:t>
            </a:r>
          </a:p>
          <a:p>
            <a:pPr marL="304792" indent="0">
              <a:buNone/>
            </a:pPr>
            <a:endParaRPr lang="en-US" dirty="0"/>
          </a:p>
          <a:p>
            <a:pPr marL="304792" indent="0">
              <a:buNone/>
            </a:pPr>
            <a:r>
              <a:rPr lang="en-US" sz="2000" dirty="0"/>
              <a:t> </a:t>
            </a:r>
          </a:p>
          <a:p>
            <a:pPr marL="304792" indent="0">
              <a:buNone/>
            </a:pPr>
            <a:endParaRPr lang="en-US" sz="2000" dirty="0"/>
          </a:p>
        </p:txBody>
      </p:sp>
      <p:sp>
        <p:nvSpPr>
          <p:cNvPr id="4" name="Text Placeholder 3"/>
          <p:cNvSpPr>
            <a:spLocks noGrp="1"/>
          </p:cNvSpPr>
          <p:nvPr>
            <p:ph type="body" idx="2"/>
          </p:nvPr>
        </p:nvSpPr>
        <p:spPr>
          <a:xfrm>
            <a:off x="4593021" y="1665151"/>
            <a:ext cx="4038599" cy="4525963"/>
          </a:xfrm>
        </p:spPr>
        <p:txBody>
          <a:bodyPr/>
          <a:lstStyle/>
          <a:p>
            <a:pPr marL="304792" indent="0">
              <a:buNone/>
            </a:pPr>
            <a:r>
              <a:rPr lang="en-US" b="1" dirty="0"/>
              <a:t>Option B: </a:t>
            </a:r>
          </a:p>
          <a:p>
            <a:pPr marL="304792" indent="0">
              <a:buNone/>
            </a:pPr>
            <a:endParaRPr lang="en-US" b="1" dirty="0"/>
          </a:p>
          <a:p>
            <a:pPr marL="304792" indent="0">
              <a:buNone/>
            </a:pPr>
            <a:r>
              <a:rPr lang="en-US" dirty="0"/>
              <a:t>Take a stand: Select an audience and make a one page “flyer” or “advertisement” explaining the benefits of a building-knowledge approach to content in the ELA classrooms.</a:t>
            </a:r>
          </a:p>
        </p:txBody>
      </p:sp>
    </p:spTree>
    <p:extLst>
      <p:ext uri="{BB962C8B-B14F-4D97-AF65-F5344CB8AC3E}">
        <p14:creationId xmlns:p14="http://schemas.microsoft.com/office/powerpoint/2010/main" val="164427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3428">
            <a:extLst>
              <a:ext uri="{FF2B5EF4-FFF2-40B4-BE49-F238E27FC236}">
                <a16:creationId xmlns:a16="http://schemas.microsoft.com/office/drawing/2014/main" id="{257505DD-2C74-4311-84FF-FB0BAA701E1A}"/>
              </a:ext>
            </a:extLst>
          </p:cNvPr>
          <p:cNvPicPr preferRelativeResize="0"/>
          <p:nvPr/>
        </p:nvPicPr>
        <p:blipFill rotWithShape="1">
          <a:blip r:embed="rId3">
            <a:alphaModFix/>
          </a:blip>
          <a:srcRect l="2885" t="8927" r="1901" b="2379"/>
          <a:stretch/>
        </p:blipFill>
        <p:spPr>
          <a:xfrm>
            <a:off x="505905" y="227589"/>
            <a:ext cx="8132190" cy="5970011"/>
          </a:xfrm>
          <a:prstGeom prst="rect">
            <a:avLst/>
          </a:prstGeom>
          <a:noFill/>
          <a:ln>
            <a:noFill/>
          </a:ln>
        </p:spPr>
      </p:pic>
      <p:sp>
        <p:nvSpPr>
          <p:cNvPr id="5" name="Rectangle 4">
            <a:extLst>
              <a:ext uri="{FF2B5EF4-FFF2-40B4-BE49-F238E27FC236}">
                <a16:creationId xmlns:a16="http://schemas.microsoft.com/office/drawing/2014/main" id="{110FA151-33D9-4B15-BC4F-3A0E94392874}"/>
              </a:ext>
            </a:extLst>
          </p:cNvPr>
          <p:cNvSpPr/>
          <p:nvPr/>
        </p:nvSpPr>
        <p:spPr>
          <a:xfrm>
            <a:off x="4008329" y="1031321"/>
            <a:ext cx="4629766" cy="1180817"/>
          </a:xfrm>
          <a:prstGeom prst="rect">
            <a:avLst/>
          </a:prstGeom>
          <a:solidFill>
            <a:schemeClr val="accent4">
              <a:lumMod val="5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Lucida Sans"/>
              <a:cs typeface="Lucida Sans"/>
            </a:endParaRPr>
          </a:p>
        </p:txBody>
      </p:sp>
    </p:spTree>
    <p:extLst>
      <p:ext uri="{BB962C8B-B14F-4D97-AF65-F5344CB8AC3E}">
        <p14:creationId xmlns:p14="http://schemas.microsoft.com/office/powerpoint/2010/main" val="296473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Simple View of Reading</a:t>
            </a:r>
          </a:p>
        </p:txBody>
      </p:sp>
      <p:sp>
        <p:nvSpPr>
          <p:cNvPr id="5" name="Content Placeholder 4"/>
          <p:cNvSpPr>
            <a:spLocks noGrp="1"/>
          </p:cNvSpPr>
          <p:nvPr>
            <p:ph idx="1"/>
          </p:nvPr>
        </p:nvSpPr>
        <p:spPr>
          <a:xfrm>
            <a:off x="457200" y="5081047"/>
            <a:ext cx="8229600" cy="1045116"/>
          </a:xfrm>
        </p:spPr>
        <p:txBody>
          <a:bodyPr>
            <a:normAutofit/>
          </a:bodyPr>
          <a:lstStyle/>
          <a:p>
            <a:pPr marL="0" indent="0">
              <a:buNone/>
            </a:pPr>
            <a:endParaRPr lang="en-US" dirty="0"/>
          </a:p>
          <a:p>
            <a:pPr marL="0" indent="0" algn="r">
              <a:buNone/>
            </a:pPr>
            <a:r>
              <a:rPr lang="en-US" dirty="0"/>
              <a:t>(Gough and Turner, 1986)</a:t>
            </a:r>
          </a:p>
        </p:txBody>
      </p:sp>
      <p:sp>
        <p:nvSpPr>
          <p:cNvPr id="3" name="Rectangle 2">
            <a:extLst>
              <a:ext uri="{FF2B5EF4-FFF2-40B4-BE49-F238E27FC236}">
                <a16:creationId xmlns:a16="http://schemas.microsoft.com/office/drawing/2014/main" id="{EC7B400D-2859-431E-A064-205C2CB94CBF}"/>
              </a:ext>
            </a:extLst>
          </p:cNvPr>
          <p:cNvSpPr/>
          <p:nvPr/>
        </p:nvSpPr>
        <p:spPr>
          <a:xfrm>
            <a:off x="-791732" y="3429000"/>
            <a:ext cx="4572000" cy="553998"/>
          </a:xfrm>
          <a:prstGeom prst="rect">
            <a:avLst/>
          </a:prstGeom>
        </p:spPr>
        <p:txBody>
          <a:bodyPr>
            <a:spAutoFit/>
          </a:bodyPr>
          <a:lstStyle/>
          <a:p>
            <a:pPr algn="ctr"/>
            <a:r>
              <a:rPr lang="en-US" sz="3000" b="1" dirty="0">
                <a:solidFill>
                  <a:schemeClr val="accent4">
                    <a:lumMod val="60000"/>
                    <a:lumOff val="40000"/>
                  </a:schemeClr>
                </a:solidFill>
              </a:rPr>
              <a:t>Decoding</a:t>
            </a:r>
            <a:endParaRPr lang="en-US" sz="3000" dirty="0"/>
          </a:p>
        </p:txBody>
      </p:sp>
      <p:sp>
        <p:nvSpPr>
          <p:cNvPr id="6" name="Rectangle 5">
            <a:extLst>
              <a:ext uri="{FF2B5EF4-FFF2-40B4-BE49-F238E27FC236}">
                <a16:creationId xmlns:a16="http://schemas.microsoft.com/office/drawing/2014/main" id="{F666A958-8926-4D41-AE29-647393866B08}"/>
              </a:ext>
            </a:extLst>
          </p:cNvPr>
          <p:cNvSpPr/>
          <p:nvPr/>
        </p:nvSpPr>
        <p:spPr>
          <a:xfrm>
            <a:off x="2410606" y="3312281"/>
            <a:ext cx="3499873" cy="1015663"/>
          </a:xfrm>
          <a:prstGeom prst="rect">
            <a:avLst/>
          </a:prstGeom>
        </p:spPr>
        <p:txBody>
          <a:bodyPr wrap="square">
            <a:spAutoFit/>
          </a:bodyPr>
          <a:lstStyle/>
          <a:p>
            <a:pPr algn="ctr"/>
            <a:r>
              <a:rPr lang="en-US" sz="3000" b="1" dirty="0">
                <a:solidFill>
                  <a:srgbClr val="00B0F0"/>
                </a:solidFill>
              </a:rPr>
              <a:t>Language Comprehension </a:t>
            </a:r>
            <a:endParaRPr lang="en-US" sz="3000" dirty="0"/>
          </a:p>
        </p:txBody>
      </p:sp>
      <p:sp>
        <p:nvSpPr>
          <p:cNvPr id="7" name="Rectangle 6">
            <a:extLst>
              <a:ext uri="{FF2B5EF4-FFF2-40B4-BE49-F238E27FC236}">
                <a16:creationId xmlns:a16="http://schemas.microsoft.com/office/drawing/2014/main" id="{DD28A295-819D-4D24-8706-BD2F4EC12B03}"/>
              </a:ext>
            </a:extLst>
          </p:cNvPr>
          <p:cNvSpPr/>
          <p:nvPr/>
        </p:nvSpPr>
        <p:spPr>
          <a:xfrm>
            <a:off x="5910479" y="3354545"/>
            <a:ext cx="2733902" cy="1015663"/>
          </a:xfrm>
          <a:prstGeom prst="rect">
            <a:avLst/>
          </a:prstGeom>
        </p:spPr>
        <p:txBody>
          <a:bodyPr wrap="square">
            <a:spAutoFit/>
          </a:bodyPr>
          <a:lstStyle/>
          <a:p>
            <a:pPr algn="ctr"/>
            <a:r>
              <a:rPr lang="en-US" sz="3000" b="1" dirty="0">
                <a:solidFill>
                  <a:srgbClr val="7030A0"/>
                </a:solidFill>
              </a:rPr>
              <a:t>Reading Comprehension</a:t>
            </a:r>
            <a:endParaRPr lang="en-US" sz="3000" dirty="0"/>
          </a:p>
        </p:txBody>
      </p:sp>
      <p:sp>
        <p:nvSpPr>
          <p:cNvPr id="8" name="TextBox 7">
            <a:extLst>
              <a:ext uri="{FF2B5EF4-FFF2-40B4-BE49-F238E27FC236}">
                <a16:creationId xmlns:a16="http://schemas.microsoft.com/office/drawing/2014/main" id="{59ADB31D-F25B-49EF-90C7-6F155679053A}"/>
              </a:ext>
            </a:extLst>
          </p:cNvPr>
          <p:cNvSpPr txBox="1"/>
          <p:nvPr/>
        </p:nvSpPr>
        <p:spPr>
          <a:xfrm>
            <a:off x="1039919" y="2071518"/>
            <a:ext cx="998991" cy="1323439"/>
          </a:xfrm>
          <a:prstGeom prst="rect">
            <a:avLst/>
          </a:prstGeom>
          <a:noFill/>
        </p:spPr>
        <p:txBody>
          <a:bodyPr wrap="none" rtlCol="0">
            <a:spAutoFit/>
          </a:bodyPr>
          <a:lstStyle/>
          <a:p>
            <a:r>
              <a:rPr lang="en-US" sz="8000" b="1" dirty="0">
                <a:solidFill>
                  <a:schemeClr val="accent4">
                    <a:lumMod val="60000"/>
                    <a:lumOff val="40000"/>
                  </a:schemeClr>
                </a:solidFill>
                <a:latin typeface="Lucida Sans" panose="020B0602030504020204" pitchFamily="34" charset="0"/>
              </a:rPr>
              <a:t>D</a:t>
            </a:r>
          </a:p>
        </p:txBody>
      </p:sp>
      <p:sp>
        <p:nvSpPr>
          <p:cNvPr id="9" name="TextBox 8">
            <a:extLst>
              <a:ext uri="{FF2B5EF4-FFF2-40B4-BE49-F238E27FC236}">
                <a16:creationId xmlns:a16="http://schemas.microsoft.com/office/drawing/2014/main" id="{F380AC1F-7F8E-4F12-B8C1-73298D2BC272}"/>
              </a:ext>
            </a:extLst>
          </p:cNvPr>
          <p:cNvSpPr txBox="1"/>
          <p:nvPr/>
        </p:nvSpPr>
        <p:spPr>
          <a:xfrm>
            <a:off x="3566904" y="2049963"/>
            <a:ext cx="1511952" cy="1323439"/>
          </a:xfrm>
          <a:prstGeom prst="rect">
            <a:avLst/>
          </a:prstGeom>
          <a:noFill/>
        </p:spPr>
        <p:txBody>
          <a:bodyPr wrap="none" rtlCol="0">
            <a:spAutoFit/>
          </a:bodyPr>
          <a:lstStyle/>
          <a:p>
            <a:r>
              <a:rPr lang="en-US" sz="8000" b="1" dirty="0">
                <a:solidFill>
                  <a:srgbClr val="00B0F0"/>
                </a:solidFill>
                <a:latin typeface="Lucida Sans" panose="020B0602030504020204" pitchFamily="34" charset="0"/>
              </a:rPr>
              <a:t>LC</a:t>
            </a:r>
          </a:p>
        </p:txBody>
      </p:sp>
      <p:sp>
        <p:nvSpPr>
          <p:cNvPr id="10" name="TextBox 9">
            <a:extLst>
              <a:ext uri="{FF2B5EF4-FFF2-40B4-BE49-F238E27FC236}">
                <a16:creationId xmlns:a16="http://schemas.microsoft.com/office/drawing/2014/main" id="{A1FF12F0-D008-4AB0-ADCE-BCF8F7A0CF15}"/>
              </a:ext>
            </a:extLst>
          </p:cNvPr>
          <p:cNvSpPr txBox="1"/>
          <p:nvPr/>
        </p:nvSpPr>
        <p:spPr>
          <a:xfrm>
            <a:off x="6521454" y="2031106"/>
            <a:ext cx="1624163" cy="1323439"/>
          </a:xfrm>
          <a:prstGeom prst="rect">
            <a:avLst/>
          </a:prstGeom>
          <a:noFill/>
        </p:spPr>
        <p:txBody>
          <a:bodyPr wrap="none" rtlCol="0">
            <a:spAutoFit/>
          </a:bodyPr>
          <a:lstStyle/>
          <a:p>
            <a:r>
              <a:rPr lang="en-US" sz="8000" b="1" dirty="0">
                <a:solidFill>
                  <a:srgbClr val="7030A0"/>
                </a:solidFill>
                <a:latin typeface="Lucida Sans" panose="020B0602030504020204" pitchFamily="34" charset="0"/>
              </a:rPr>
              <a:t>RC</a:t>
            </a:r>
          </a:p>
        </p:txBody>
      </p:sp>
      <p:sp>
        <p:nvSpPr>
          <p:cNvPr id="11" name="TextBox 10">
            <a:extLst>
              <a:ext uri="{FF2B5EF4-FFF2-40B4-BE49-F238E27FC236}">
                <a16:creationId xmlns:a16="http://schemas.microsoft.com/office/drawing/2014/main" id="{1D0CF876-0558-4661-92C3-722123F88110}"/>
              </a:ext>
            </a:extLst>
          </p:cNvPr>
          <p:cNvSpPr txBox="1"/>
          <p:nvPr/>
        </p:nvSpPr>
        <p:spPr>
          <a:xfrm>
            <a:off x="2355755" y="2019403"/>
            <a:ext cx="869149" cy="1323439"/>
          </a:xfrm>
          <a:prstGeom prst="rect">
            <a:avLst/>
          </a:prstGeom>
          <a:noFill/>
        </p:spPr>
        <p:txBody>
          <a:bodyPr wrap="none" rtlCol="0">
            <a:spAutoFit/>
          </a:bodyPr>
          <a:lstStyle/>
          <a:p>
            <a:r>
              <a:rPr lang="en-US" sz="8000" b="1" dirty="0">
                <a:latin typeface="Lucida Sans" panose="020B0602030504020204" pitchFamily="34" charset="0"/>
              </a:rPr>
              <a:t>X</a:t>
            </a:r>
          </a:p>
        </p:txBody>
      </p:sp>
      <p:sp>
        <p:nvSpPr>
          <p:cNvPr id="12" name="TextBox 11">
            <a:extLst>
              <a:ext uri="{FF2B5EF4-FFF2-40B4-BE49-F238E27FC236}">
                <a16:creationId xmlns:a16="http://schemas.microsoft.com/office/drawing/2014/main" id="{BB30E7F9-194A-4EBD-9681-889BCDA1691B}"/>
              </a:ext>
            </a:extLst>
          </p:cNvPr>
          <p:cNvSpPr txBox="1"/>
          <p:nvPr/>
        </p:nvSpPr>
        <p:spPr>
          <a:xfrm>
            <a:off x="5381762" y="2071519"/>
            <a:ext cx="840295" cy="1323439"/>
          </a:xfrm>
          <a:prstGeom prst="rect">
            <a:avLst/>
          </a:prstGeom>
          <a:noFill/>
        </p:spPr>
        <p:txBody>
          <a:bodyPr wrap="none" rtlCol="0">
            <a:spAutoFit/>
          </a:bodyPr>
          <a:lstStyle/>
          <a:p>
            <a:r>
              <a:rPr lang="en-US" sz="8000" b="1" dirty="0">
                <a:latin typeface="Lucida Sans" panose="020B0602030504020204" pitchFamily="34" charset="0"/>
              </a:rPr>
              <a:t>=</a:t>
            </a:r>
          </a:p>
        </p:txBody>
      </p:sp>
    </p:spTree>
    <p:extLst>
      <p:ext uri="{BB962C8B-B14F-4D97-AF65-F5344CB8AC3E}">
        <p14:creationId xmlns:p14="http://schemas.microsoft.com/office/powerpoint/2010/main" val="3242189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Scarborough’s Rope</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45" y="1417638"/>
            <a:ext cx="6027041" cy="3841032"/>
          </a:xfrm>
          <a:prstGeom prst="rect">
            <a:avLst/>
          </a:prstGeom>
          <a:ln>
            <a:noFill/>
          </a:ln>
          <a:effectLst>
            <a:outerShdw blurRad="190500" algn="tl" rotWithShape="0">
              <a:srgbClr val="000000">
                <a:alpha val="70000"/>
              </a:srgbClr>
            </a:outerShdw>
          </a:effectLst>
        </p:spPr>
      </p:pic>
      <p:graphicFrame>
        <p:nvGraphicFramePr>
          <p:cNvPr id="5" name="Table 4"/>
          <p:cNvGraphicFramePr>
            <a:graphicFrameLocks noGrp="1"/>
          </p:cNvGraphicFramePr>
          <p:nvPr>
            <p:extLst>
              <p:ext uri="{D42A27DB-BD31-4B8C-83A1-F6EECF244321}">
                <p14:modId xmlns:p14="http://schemas.microsoft.com/office/powerpoint/2010/main" val="1701628094"/>
              </p:ext>
            </p:extLst>
          </p:nvPr>
        </p:nvGraphicFramePr>
        <p:xfrm>
          <a:off x="6369267" y="684541"/>
          <a:ext cx="2617076" cy="2494280"/>
        </p:xfrm>
        <a:graphic>
          <a:graphicData uri="http://schemas.openxmlformats.org/drawingml/2006/table">
            <a:tbl>
              <a:tblPr firstRow="1" bandRow="1">
                <a:tableStyleId>{00A15C55-8517-42AA-B614-E9B94910E393}</a:tableStyleId>
              </a:tblPr>
              <a:tblGrid>
                <a:gridCol w="2617076">
                  <a:extLst>
                    <a:ext uri="{9D8B030D-6E8A-4147-A177-3AD203B41FA5}">
                      <a16:colId xmlns:a16="http://schemas.microsoft.com/office/drawing/2014/main" val="20000"/>
                    </a:ext>
                  </a:extLst>
                </a:gridCol>
              </a:tblGrid>
              <a:tr h="370840">
                <a:tc>
                  <a:txBody>
                    <a:bodyPr/>
                    <a:lstStyle/>
                    <a:p>
                      <a:r>
                        <a:rPr lang="en-US" dirty="0"/>
                        <a:t>Vocabulary and Knowledge</a:t>
                      </a:r>
                    </a:p>
                  </a:txBody>
                  <a:tcPr/>
                </a:tc>
                <a:extLst>
                  <a:ext uri="{0D108BD9-81ED-4DB2-BD59-A6C34878D82A}">
                    <a16:rowId xmlns:a16="http://schemas.microsoft.com/office/drawing/2014/main" val="10000"/>
                  </a:ext>
                </a:extLst>
              </a:tr>
              <a:tr h="370840">
                <a:tc>
                  <a:txBody>
                    <a:bodyPr/>
                    <a:lstStyle/>
                    <a:p>
                      <a:r>
                        <a:rPr lang="en-US" dirty="0"/>
                        <a:t>Background Knowledge</a:t>
                      </a:r>
                    </a:p>
                  </a:txBody>
                  <a:tcPr/>
                </a:tc>
                <a:extLst>
                  <a:ext uri="{0D108BD9-81ED-4DB2-BD59-A6C34878D82A}">
                    <a16:rowId xmlns:a16="http://schemas.microsoft.com/office/drawing/2014/main" val="10001"/>
                  </a:ext>
                </a:extLst>
              </a:tr>
              <a:tr h="370840">
                <a:tc>
                  <a:txBody>
                    <a:bodyPr/>
                    <a:lstStyle/>
                    <a:p>
                      <a:r>
                        <a:rPr lang="en-US" dirty="0"/>
                        <a:t>Vocabulary</a:t>
                      </a:r>
                    </a:p>
                  </a:txBody>
                  <a:tcPr/>
                </a:tc>
                <a:extLst>
                  <a:ext uri="{0D108BD9-81ED-4DB2-BD59-A6C34878D82A}">
                    <a16:rowId xmlns:a16="http://schemas.microsoft.com/office/drawing/2014/main" val="10002"/>
                  </a:ext>
                </a:extLst>
              </a:tr>
              <a:tr h="370840">
                <a:tc>
                  <a:txBody>
                    <a:bodyPr/>
                    <a:lstStyle/>
                    <a:p>
                      <a:r>
                        <a:rPr lang="en-US" dirty="0"/>
                        <a:t>Language Structures</a:t>
                      </a:r>
                    </a:p>
                  </a:txBody>
                  <a:tcPr/>
                </a:tc>
                <a:extLst>
                  <a:ext uri="{0D108BD9-81ED-4DB2-BD59-A6C34878D82A}">
                    <a16:rowId xmlns:a16="http://schemas.microsoft.com/office/drawing/2014/main" val="10003"/>
                  </a:ext>
                </a:extLst>
              </a:tr>
              <a:tr h="370840">
                <a:tc>
                  <a:txBody>
                    <a:bodyPr/>
                    <a:lstStyle/>
                    <a:p>
                      <a:r>
                        <a:rPr lang="en-US" dirty="0"/>
                        <a:t>Verbal Reasoning</a:t>
                      </a:r>
                    </a:p>
                  </a:txBody>
                  <a:tcPr/>
                </a:tc>
                <a:extLst>
                  <a:ext uri="{0D108BD9-81ED-4DB2-BD59-A6C34878D82A}">
                    <a16:rowId xmlns:a16="http://schemas.microsoft.com/office/drawing/2014/main" val="10004"/>
                  </a:ext>
                </a:extLst>
              </a:tr>
              <a:tr h="370840">
                <a:tc>
                  <a:txBody>
                    <a:bodyPr/>
                    <a:lstStyle/>
                    <a:p>
                      <a:r>
                        <a:rPr lang="en-US" dirty="0"/>
                        <a:t>Literacy Knowledge</a:t>
                      </a:r>
                    </a:p>
                  </a:txBody>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07526009"/>
              </p:ext>
            </p:extLst>
          </p:nvPr>
        </p:nvGraphicFramePr>
        <p:xfrm>
          <a:off x="6379778" y="3877583"/>
          <a:ext cx="2606566" cy="1752600"/>
        </p:xfrm>
        <a:graphic>
          <a:graphicData uri="http://schemas.openxmlformats.org/drawingml/2006/table">
            <a:tbl>
              <a:tblPr firstRow="1" bandRow="1">
                <a:tableStyleId>{7DF18680-E054-41AD-8BC1-D1AEF772440D}</a:tableStyleId>
              </a:tblPr>
              <a:tblGrid>
                <a:gridCol w="2606566">
                  <a:extLst>
                    <a:ext uri="{9D8B030D-6E8A-4147-A177-3AD203B41FA5}">
                      <a16:colId xmlns:a16="http://schemas.microsoft.com/office/drawing/2014/main" val="20000"/>
                    </a:ext>
                  </a:extLst>
                </a:gridCol>
              </a:tblGrid>
              <a:tr h="370840">
                <a:tc>
                  <a:txBody>
                    <a:bodyPr/>
                    <a:lstStyle/>
                    <a:p>
                      <a:r>
                        <a:rPr lang="en-US" dirty="0"/>
                        <a:t>Foundational Skills Based:</a:t>
                      </a:r>
                    </a:p>
                  </a:txBody>
                  <a:tcPr/>
                </a:tc>
                <a:extLst>
                  <a:ext uri="{0D108BD9-81ED-4DB2-BD59-A6C34878D82A}">
                    <a16:rowId xmlns:a16="http://schemas.microsoft.com/office/drawing/2014/main" val="10000"/>
                  </a:ext>
                </a:extLst>
              </a:tr>
              <a:tr h="370840">
                <a:tc>
                  <a:txBody>
                    <a:bodyPr/>
                    <a:lstStyle/>
                    <a:p>
                      <a:r>
                        <a:rPr lang="en-US" dirty="0"/>
                        <a:t>Phonological Awareness</a:t>
                      </a:r>
                    </a:p>
                  </a:txBody>
                  <a:tcPr/>
                </a:tc>
                <a:extLst>
                  <a:ext uri="{0D108BD9-81ED-4DB2-BD59-A6C34878D82A}">
                    <a16:rowId xmlns:a16="http://schemas.microsoft.com/office/drawing/2014/main" val="10001"/>
                  </a:ext>
                </a:extLst>
              </a:tr>
              <a:tr h="370840">
                <a:tc>
                  <a:txBody>
                    <a:bodyPr/>
                    <a:lstStyle/>
                    <a:p>
                      <a:r>
                        <a:rPr lang="en-US" dirty="0"/>
                        <a:t>Decoding</a:t>
                      </a:r>
                    </a:p>
                  </a:txBody>
                  <a:tcPr/>
                </a:tc>
                <a:extLst>
                  <a:ext uri="{0D108BD9-81ED-4DB2-BD59-A6C34878D82A}">
                    <a16:rowId xmlns:a16="http://schemas.microsoft.com/office/drawing/2014/main" val="10002"/>
                  </a:ext>
                </a:extLst>
              </a:tr>
              <a:tr h="370840">
                <a:tc>
                  <a:txBody>
                    <a:bodyPr/>
                    <a:lstStyle/>
                    <a:p>
                      <a:r>
                        <a:rPr lang="en-US" dirty="0"/>
                        <a:t>Sight Recognition</a:t>
                      </a:r>
                    </a:p>
                  </a:txBody>
                  <a:tcPr/>
                </a:tc>
                <a:extLst>
                  <a:ext uri="{0D108BD9-81ED-4DB2-BD59-A6C34878D82A}">
                    <a16:rowId xmlns:a16="http://schemas.microsoft.com/office/drawing/2014/main" val="10003"/>
                  </a:ext>
                </a:extLst>
              </a:tr>
            </a:tbl>
          </a:graphicData>
        </a:graphic>
      </p:graphicFrame>
      <p:sp>
        <p:nvSpPr>
          <p:cNvPr id="3" name="Rectangle 2">
            <a:extLst>
              <a:ext uri="{FF2B5EF4-FFF2-40B4-BE49-F238E27FC236}">
                <a16:creationId xmlns:a16="http://schemas.microsoft.com/office/drawing/2014/main" id="{DF2C4F8D-0FCD-4181-B7B7-8C3921DAE9CC}"/>
              </a:ext>
            </a:extLst>
          </p:cNvPr>
          <p:cNvSpPr/>
          <p:nvPr/>
        </p:nvSpPr>
        <p:spPr>
          <a:xfrm>
            <a:off x="147145" y="5726277"/>
            <a:ext cx="2484976" cy="369332"/>
          </a:xfrm>
          <a:prstGeom prst="rect">
            <a:avLst/>
          </a:prstGeom>
        </p:spPr>
        <p:txBody>
          <a:bodyPr wrap="none">
            <a:spAutoFit/>
          </a:bodyPr>
          <a:lstStyle/>
          <a:p>
            <a:r>
              <a:rPr lang="en-US" dirty="0">
                <a:solidFill>
                  <a:srgbClr val="373D3F"/>
                </a:solidFill>
                <a:latin typeface="Lucida Sans" panose="020B0602030504020204" pitchFamily="34" charset="0"/>
              </a:rPr>
              <a:t> Scarborough (2002)</a:t>
            </a:r>
            <a:endParaRPr lang="en-US" dirty="0">
              <a:latin typeface="Lucida Sans" panose="020B0602030504020204" pitchFamily="34" charset="0"/>
            </a:endParaRPr>
          </a:p>
        </p:txBody>
      </p:sp>
    </p:spTree>
    <p:extLst>
      <p:ext uri="{BB962C8B-B14F-4D97-AF65-F5344CB8AC3E}">
        <p14:creationId xmlns:p14="http://schemas.microsoft.com/office/powerpoint/2010/main" val="331836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Reading Accelerators</a:t>
            </a:r>
          </a:p>
        </p:txBody>
      </p:sp>
      <p:graphicFrame>
        <p:nvGraphicFramePr>
          <p:cNvPr id="5" name="Table 4"/>
          <p:cNvGraphicFramePr>
            <a:graphicFrameLocks noGrp="1"/>
          </p:cNvGraphicFramePr>
          <p:nvPr>
            <p:extLst>
              <p:ext uri="{D42A27DB-BD31-4B8C-83A1-F6EECF244321}">
                <p14:modId xmlns:p14="http://schemas.microsoft.com/office/powerpoint/2010/main" val="1034998954"/>
              </p:ext>
            </p:extLst>
          </p:nvPr>
        </p:nvGraphicFramePr>
        <p:xfrm>
          <a:off x="5412824" y="1336183"/>
          <a:ext cx="2617076" cy="2494280"/>
        </p:xfrm>
        <a:graphic>
          <a:graphicData uri="http://schemas.openxmlformats.org/drawingml/2006/table">
            <a:tbl>
              <a:tblPr firstRow="1" bandRow="1">
                <a:tableStyleId>{00A15C55-8517-42AA-B614-E9B94910E393}</a:tableStyleId>
              </a:tblPr>
              <a:tblGrid>
                <a:gridCol w="2617076">
                  <a:extLst>
                    <a:ext uri="{9D8B030D-6E8A-4147-A177-3AD203B41FA5}">
                      <a16:colId xmlns:a16="http://schemas.microsoft.com/office/drawing/2014/main" val="20000"/>
                    </a:ext>
                  </a:extLst>
                </a:gridCol>
              </a:tblGrid>
              <a:tr h="370840">
                <a:tc>
                  <a:txBody>
                    <a:bodyPr/>
                    <a:lstStyle/>
                    <a:p>
                      <a:r>
                        <a:rPr lang="en-US" dirty="0"/>
                        <a:t>Vocabulary and Knowledge</a:t>
                      </a:r>
                    </a:p>
                  </a:txBody>
                  <a:tcPr/>
                </a:tc>
                <a:extLst>
                  <a:ext uri="{0D108BD9-81ED-4DB2-BD59-A6C34878D82A}">
                    <a16:rowId xmlns:a16="http://schemas.microsoft.com/office/drawing/2014/main" val="10000"/>
                  </a:ext>
                </a:extLst>
              </a:tr>
              <a:tr h="370840">
                <a:tc>
                  <a:txBody>
                    <a:bodyPr/>
                    <a:lstStyle/>
                    <a:p>
                      <a:r>
                        <a:rPr lang="en-US" dirty="0"/>
                        <a:t>Background Knowledge</a:t>
                      </a:r>
                    </a:p>
                  </a:txBody>
                  <a:tcPr/>
                </a:tc>
                <a:extLst>
                  <a:ext uri="{0D108BD9-81ED-4DB2-BD59-A6C34878D82A}">
                    <a16:rowId xmlns:a16="http://schemas.microsoft.com/office/drawing/2014/main" val="10001"/>
                  </a:ext>
                </a:extLst>
              </a:tr>
              <a:tr h="370840">
                <a:tc>
                  <a:txBody>
                    <a:bodyPr/>
                    <a:lstStyle/>
                    <a:p>
                      <a:r>
                        <a:rPr lang="en-US" dirty="0"/>
                        <a:t>Vocabulary</a:t>
                      </a:r>
                    </a:p>
                  </a:txBody>
                  <a:tcPr/>
                </a:tc>
                <a:extLst>
                  <a:ext uri="{0D108BD9-81ED-4DB2-BD59-A6C34878D82A}">
                    <a16:rowId xmlns:a16="http://schemas.microsoft.com/office/drawing/2014/main" val="10002"/>
                  </a:ext>
                </a:extLst>
              </a:tr>
              <a:tr h="370840">
                <a:tc>
                  <a:txBody>
                    <a:bodyPr/>
                    <a:lstStyle/>
                    <a:p>
                      <a:r>
                        <a:rPr lang="en-US" dirty="0"/>
                        <a:t>Language Structures</a:t>
                      </a:r>
                    </a:p>
                  </a:txBody>
                  <a:tcPr/>
                </a:tc>
                <a:extLst>
                  <a:ext uri="{0D108BD9-81ED-4DB2-BD59-A6C34878D82A}">
                    <a16:rowId xmlns:a16="http://schemas.microsoft.com/office/drawing/2014/main" val="10003"/>
                  </a:ext>
                </a:extLst>
              </a:tr>
              <a:tr h="370840">
                <a:tc>
                  <a:txBody>
                    <a:bodyPr/>
                    <a:lstStyle/>
                    <a:p>
                      <a:r>
                        <a:rPr lang="en-US" dirty="0"/>
                        <a:t>Verbal Reasoning</a:t>
                      </a:r>
                    </a:p>
                  </a:txBody>
                  <a:tcPr/>
                </a:tc>
                <a:extLst>
                  <a:ext uri="{0D108BD9-81ED-4DB2-BD59-A6C34878D82A}">
                    <a16:rowId xmlns:a16="http://schemas.microsoft.com/office/drawing/2014/main" val="10004"/>
                  </a:ext>
                </a:extLst>
              </a:tr>
              <a:tr h="370840">
                <a:tc>
                  <a:txBody>
                    <a:bodyPr/>
                    <a:lstStyle/>
                    <a:p>
                      <a:r>
                        <a:rPr lang="en-US" dirty="0"/>
                        <a:t>Literacy Knowledge</a:t>
                      </a:r>
                    </a:p>
                  </a:txBody>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722341428"/>
              </p:ext>
            </p:extLst>
          </p:nvPr>
        </p:nvGraphicFramePr>
        <p:xfrm>
          <a:off x="5437921" y="4028137"/>
          <a:ext cx="2606566" cy="1752600"/>
        </p:xfrm>
        <a:graphic>
          <a:graphicData uri="http://schemas.openxmlformats.org/drawingml/2006/table">
            <a:tbl>
              <a:tblPr firstRow="1" bandRow="1">
                <a:tableStyleId>{7DF18680-E054-41AD-8BC1-D1AEF772440D}</a:tableStyleId>
              </a:tblPr>
              <a:tblGrid>
                <a:gridCol w="2606566">
                  <a:extLst>
                    <a:ext uri="{9D8B030D-6E8A-4147-A177-3AD203B41FA5}">
                      <a16:colId xmlns:a16="http://schemas.microsoft.com/office/drawing/2014/main" val="20000"/>
                    </a:ext>
                  </a:extLst>
                </a:gridCol>
              </a:tblGrid>
              <a:tr h="370840">
                <a:tc>
                  <a:txBody>
                    <a:bodyPr/>
                    <a:lstStyle/>
                    <a:p>
                      <a:r>
                        <a:rPr lang="en-US" dirty="0"/>
                        <a:t>Foundational Skills Based:</a:t>
                      </a:r>
                    </a:p>
                  </a:txBody>
                  <a:tcPr/>
                </a:tc>
                <a:extLst>
                  <a:ext uri="{0D108BD9-81ED-4DB2-BD59-A6C34878D82A}">
                    <a16:rowId xmlns:a16="http://schemas.microsoft.com/office/drawing/2014/main" val="10000"/>
                  </a:ext>
                </a:extLst>
              </a:tr>
              <a:tr h="370840">
                <a:tc>
                  <a:txBody>
                    <a:bodyPr/>
                    <a:lstStyle/>
                    <a:p>
                      <a:r>
                        <a:rPr lang="en-US" dirty="0"/>
                        <a:t>Phonological Awareness</a:t>
                      </a:r>
                    </a:p>
                  </a:txBody>
                  <a:tcPr/>
                </a:tc>
                <a:extLst>
                  <a:ext uri="{0D108BD9-81ED-4DB2-BD59-A6C34878D82A}">
                    <a16:rowId xmlns:a16="http://schemas.microsoft.com/office/drawing/2014/main" val="10001"/>
                  </a:ext>
                </a:extLst>
              </a:tr>
              <a:tr h="370840">
                <a:tc>
                  <a:txBody>
                    <a:bodyPr/>
                    <a:lstStyle/>
                    <a:p>
                      <a:r>
                        <a:rPr lang="en-US" dirty="0"/>
                        <a:t>Decoding</a:t>
                      </a:r>
                    </a:p>
                  </a:txBody>
                  <a:tcPr/>
                </a:tc>
                <a:extLst>
                  <a:ext uri="{0D108BD9-81ED-4DB2-BD59-A6C34878D82A}">
                    <a16:rowId xmlns:a16="http://schemas.microsoft.com/office/drawing/2014/main" val="10002"/>
                  </a:ext>
                </a:extLst>
              </a:tr>
              <a:tr h="370840">
                <a:tc>
                  <a:txBody>
                    <a:bodyPr/>
                    <a:lstStyle/>
                    <a:p>
                      <a:r>
                        <a:rPr lang="en-US" dirty="0"/>
                        <a:t>Sight Recognition</a:t>
                      </a:r>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457200" y="2186795"/>
            <a:ext cx="5002924" cy="584775"/>
          </a:xfrm>
          <a:prstGeom prst="rect">
            <a:avLst/>
          </a:prstGeom>
          <a:noFill/>
        </p:spPr>
        <p:txBody>
          <a:bodyPr wrap="square" rtlCol="0">
            <a:spAutoFit/>
          </a:bodyPr>
          <a:lstStyle/>
          <a:p>
            <a:r>
              <a:rPr lang="en-US" sz="3200" dirty="0">
                <a:solidFill>
                  <a:schemeClr val="accent4"/>
                </a:solidFill>
              </a:rPr>
              <a:t>Vocabulary and Knowledge</a:t>
            </a:r>
          </a:p>
        </p:txBody>
      </p:sp>
      <p:sp>
        <p:nvSpPr>
          <p:cNvPr id="7" name="TextBox 6"/>
          <p:cNvSpPr txBox="1"/>
          <p:nvPr/>
        </p:nvSpPr>
        <p:spPr>
          <a:xfrm>
            <a:off x="567559" y="4319662"/>
            <a:ext cx="5002924" cy="584775"/>
          </a:xfrm>
          <a:prstGeom prst="rect">
            <a:avLst/>
          </a:prstGeom>
          <a:noFill/>
        </p:spPr>
        <p:txBody>
          <a:bodyPr wrap="square" rtlCol="0">
            <a:spAutoFit/>
          </a:bodyPr>
          <a:lstStyle/>
          <a:p>
            <a:r>
              <a:rPr lang="en-US" sz="3200" dirty="0">
                <a:solidFill>
                  <a:schemeClr val="accent5"/>
                </a:solidFill>
              </a:rPr>
              <a:t>Decoding and Fluency</a:t>
            </a:r>
          </a:p>
        </p:txBody>
      </p:sp>
    </p:spTree>
    <p:extLst>
      <p:ext uri="{BB962C8B-B14F-4D97-AF65-F5344CB8AC3E}">
        <p14:creationId xmlns:p14="http://schemas.microsoft.com/office/powerpoint/2010/main" val="199862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sz="1200" dirty="0" smtClean="0">
            <a:latin typeface="Lucida Sans"/>
            <a:cs typeface="Lucida Sans"/>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SAP+ATC+PPT+Template</Template>
  <TotalTime>23231</TotalTime>
  <Words>4738</Words>
  <Application>Microsoft Office PowerPoint</Application>
  <PresentationFormat>On-screen Show (4:3)</PresentationFormat>
  <Paragraphs>413</Paragraphs>
  <Slides>59</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Allerta</vt:lpstr>
      <vt:lpstr>Arial</vt:lpstr>
      <vt:lpstr>Calibri</vt:lpstr>
      <vt:lpstr>Lucida Sans</vt:lpstr>
      <vt:lpstr>Segoe Script</vt:lpstr>
      <vt:lpstr>SAP ATC PPT Template revised</vt:lpstr>
      <vt:lpstr>Building Knowledge: Expanding the World Through Reading</vt:lpstr>
      <vt:lpstr>Your Presenters </vt:lpstr>
      <vt:lpstr>PowerPoint Presentation</vt:lpstr>
      <vt:lpstr>What is “Building Knowledge”?</vt:lpstr>
      <vt:lpstr>The Shifts What makes college- and career-ready standards different?</vt:lpstr>
      <vt:lpstr>PowerPoint Presentation</vt:lpstr>
      <vt:lpstr>The Simple View of Reading</vt:lpstr>
      <vt:lpstr>Scarborough’s Rope</vt:lpstr>
      <vt:lpstr>Reading Accelerators</vt:lpstr>
      <vt:lpstr>Let’s recall why this was a “Shift” at all! </vt:lpstr>
      <vt:lpstr>What This Meant! </vt:lpstr>
      <vt:lpstr>                Pause and Reflect</vt:lpstr>
      <vt:lpstr>Building Knowledge with Fiction Texts </vt:lpstr>
      <vt:lpstr>What does it really mean to “build knowledge”?</vt:lpstr>
      <vt:lpstr>What is the central idea of this excerpt of text?</vt:lpstr>
      <vt:lpstr>Does this image help you make more meaning?</vt:lpstr>
      <vt:lpstr>Do the pictures and vocab here help you make more meaning?</vt:lpstr>
      <vt:lpstr>Do these text excerpts help?</vt:lpstr>
      <vt:lpstr>Let’s try it again: What is the central idea of this excerpt of text?</vt:lpstr>
      <vt:lpstr>Did that task help build your knowledge ?</vt:lpstr>
      <vt:lpstr>What To Do About Vocabulary and Knowledge</vt:lpstr>
      <vt:lpstr>Research: The Role of Knowledge</vt:lpstr>
      <vt:lpstr>Everyone knows knowledge plays a role in comprehension, but how big of a role?</vt:lpstr>
      <vt:lpstr>“The Baseball Study” Recht &amp; Leslie (1988)</vt:lpstr>
      <vt:lpstr>“The Baseball Study”  Recht &amp; Leslie (1988)</vt:lpstr>
      <vt:lpstr>PowerPoint Presentation</vt:lpstr>
      <vt:lpstr>Findings of the “Baseball Study” </vt:lpstr>
      <vt:lpstr>A student doesn’t have ONE level.  Each student has MANY LEVELS depending on topic &amp; knowledge.</vt:lpstr>
      <vt:lpstr>PowerPoint Presentation</vt:lpstr>
      <vt:lpstr>                Pause and Reflect</vt:lpstr>
      <vt:lpstr>Why do we use the phrase “BUILDING knowledge”?</vt:lpstr>
      <vt:lpstr>Why do we use the term “BUILDING knowledge?”</vt:lpstr>
      <vt:lpstr>Our Job </vt:lpstr>
      <vt:lpstr>Knowledge’s Relationship with Vocabulary </vt:lpstr>
      <vt:lpstr>Vocabulary and Comprehension Are Tightly Linked</vt:lpstr>
      <vt:lpstr>Correlations Remains Across Grade Level</vt:lpstr>
      <vt:lpstr>Two Sides of the Same Coin</vt:lpstr>
      <vt:lpstr>Vocabulary Gap by Income (National School Lunch Program)  </vt:lpstr>
      <vt:lpstr>Building Knowledge Also Builds Vocabulary!</vt:lpstr>
      <vt:lpstr>“Dolphins ascend to the surface to breathe through their blowholes, and descend once again to locate their prey underwater. Some large dolphins eat marine mammals, but most dolphins feed on fish.” </vt:lpstr>
      <vt:lpstr>Did you know?</vt:lpstr>
      <vt:lpstr>We learn lots of new words from context.  Vocabulary can be built through words students are reading (or hearing in context through read aloud), not just words you directly teach!</vt:lpstr>
      <vt:lpstr>The Opportunity Gap at Work </vt:lpstr>
      <vt:lpstr>Learning to Read, a Primer Part 2 Center for Early Reading Amplify</vt:lpstr>
      <vt:lpstr>Building Knowledge: Supporting English Language Learners</vt:lpstr>
      <vt:lpstr>These Strategies </vt:lpstr>
      <vt:lpstr>Old Paradigm </vt:lpstr>
      <vt:lpstr>Leveling Students OUT of Tier 2 and Tier 3 Instruction</vt:lpstr>
      <vt:lpstr>What happens if we focus only on “Everyday Speech”?</vt:lpstr>
      <vt:lpstr>New Paradigm </vt:lpstr>
      <vt:lpstr>What does this look like in action?</vt:lpstr>
      <vt:lpstr>Supporting English Language Learners   An Annotated Bibliography Curated by Student Achievement Partners </vt:lpstr>
      <vt:lpstr> Supporting Action 1A: </vt:lpstr>
      <vt:lpstr>Supporting Action 1B:</vt:lpstr>
      <vt:lpstr>Supporting Action 1F:</vt:lpstr>
      <vt:lpstr>Objective 2</vt:lpstr>
      <vt:lpstr>Pause and Reflect</vt:lpstr>
      <vt:lpstr>Within a Lesson…</vt:lpstr>
      <vt:lpstr>Module 1: Connect to Practice Task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crivero</dc:creator>
  <cp:lastModifiedBy>Pascale Joseph</cp:lastModifiedBy>
  <cp:revision>392</cp:revision>
  <cp:lastPrinted>2018-04-09T19:50:49Z</cp:lastPrinted>
  <dcterms:created xsi:type="dcterms:W3CDTF">2016-11-28T15:16:28Z</dcterms:created>
  <dcterms:modified xsi:type="dcterms:W3CDTF">2020-01-23T20:07:22Z</dcterms:modified>
</cp:coreProperties>
</file>