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1" r:id="rId1"/>
    <p:sldMasterId id="2147483792" r:id="rId2"/>
    <p:sldMasterId id="2147483793" r:id="rId3"/>
    <p:sldMasterId id="2147483794" r:id="rId4"/>
    <p:sldMasterId id="2147483795" r:id="rId5"/>
    <p:sldMasterId id="2147483796" r:id="rId6"/>
    <p:sldMasterId id="2147483797" r:id="rId7"/>
  </p:sldMasterIdLst>
  <p:notesMasterIdLst>
    <p:notesMasterId r:id="rId67"/>
  </p:notesMasterIdLst>
  <p:sldIdLst>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256" r:id="rId62"/>
    <p:sldId id="312" r:id="rId63"/>
    <p:sldId id="313" r:id="rId64"/>
    <p:sldId id="314" r:id="rId65"/>
    <p:sldId id="316" r:id="rId66"/>
  </p:sldIdLst>
  <p:sldSz cx="9144000" cy="6858000" type="screen4x3"/>
  <p:notesSz cx="6858000" cy="9144000"/>
  <p:embeddedFontLst>
    <p:embeddedFont>
      <p:font typeface="Allerta" panose="020B0604020202020204" charset="0"/>
      <p:regular r:id="rId68"/>
    </p:embeddedFont>
    <p:embeddedFont>
      <p:font typeface="Calibri" panose="020F0502020204030204" pitchFamily="34" charset="0"/>
      <p:regular r:id="rId69"/>
      <p:bold r:id="rId70"/>
      <p:italic r:id="rId71"/>
      <p:boldItalic r:id="rId72"/>
    </p:embeddedFont>
    <p:embeddedFont>
      <p:font typeface="Comfortaa" panose="020B0604020202020204" charset="0"/>
      <p:regular r:id="rId73"/>
      <p:bold r:id="rId74"/>
    </p:embeddedFont>
    <p:embeddedFont>
      <p:font typeface="Comic Sans MS" panose="030F0702030302020204" pitchFamily="66" charset="0"/>
      <p:regular r:id="rId75"/>
      <p:bold r:id="rId76"/>
      <p:italic r:id="rId77"/>
      <p:boldItalic r:id="rId78"/>
    </p:embeddedFont>
    <p:embeddedFont>
      <p:font typeface="Georgia" panose="02040502050405020303" pitchFamily="18" charset="0"/>
      <p:regular r:id="rId79"/>
      <p:bold r:id="rId80"/>
      <p:italic r:id="rId81"/>
      <p:boldItalic r:id="rId82"/>
    </p:embeddedFont>
    <p:embeddedFont>
      <p:font typeface="Lucida Sans" panose="020B0602030504020204" pitchFamily="34" charset="0"/>
      <p:regular r:id="rId83"/>
      <p:bold r:id="rId84"/>
      <p:italic r:id="rId85"/>
      <p:boldItalic r:id="rId86"/>
    </p:embeddedFont>
    <p:embeddedFont>
      <p:font typeface="Quicksand" panose="020B0604020202020204" charset="0"/>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97602B-F034-4D90-BCC1-76F4ED5903F3}">
  <a:tblStyle styleId="{0597602B-F034-4D90-BCC1-76F4ED5903F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627" autoAdjust="0"/>
  </p:normalViewPr>
  <p:slideViewPr>
    <p:cSldViewPr snapToGrid="0">
      <p:cViewPr varScale="1">
        <p:scale>
          <a:sx n="76" d="100"/>
          <a:sy n="76" d="100"/>
        </p:scale>
        <p:origin x="26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font" Target="fonts/font17.fntdata"/><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4.fntdata"/><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font" Target="fonts/font15.fntdata"/><Relationship Id="rId90"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dirty="0"/>
          </a:p>
        </p:txBody>
      </p:sp>
      <p:sp>
        <p:nvSpPr>
          <p:cNvPr id="1077" name="Google Shape;1077;p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5d96b7b6a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5d96b7b6a7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148" name="Google Shape;1148;g5d96b7b6a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2ef3190c67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g2ef3190c6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57" name="Google Shape;1157;g2ef3190c67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5d96b7b6a7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g5d96b7b6a7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65" name="Google Shape;1165;g5d96b7b6a7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5d96b7b6a7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g5d96b7b6a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76" name="Google Shape;1176;g5d96b7b6a7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5d96b7b6a7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g5d96b7b6a7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187" name="Google Shape;1187;g5d96b7b6a7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5d96b7b6a7_1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5d96b7b6a7_1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9" name="Google Shape;1199;g5d96b7b6a7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5d96b7b6a7_1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5d96b7b6a7_1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0" name="Google Shape;1210;g5d96b7b6a7_1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5e61d53cb5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5e61d53cb5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9" name="Google Shape;1219;g5e61d53cb5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1226" name="Google Shape;1226;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5e5af16b13_2_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g5e5af16b13_2_1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32" name="Google Shape;1232;g5e5af16b13_2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19</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88" name="Google Shape;1088;p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5e5af16b13_2_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g5e5af16b13_2_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240" name="Google Shape;1240;g5e5af16b13_2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5e5af16b13_2_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5e5af16b13_2_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1" name="Google Shape;1251;g5e5af16b13_2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5e5af16b13_2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g5e5af16b13_2_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76200" algn="l" rtl="0">
              <a:spcBef>
                <a:spcPts val="0"/>
              </a:spcBef>
              <a:spcAft>
                <a:spcPts val="0"/>
              </a:spcAft>
              <a:buClr>
                <a:schemeClr val="dk1"/>
              </a:buClr>
              <a:buSzPts val="1200"/>
              <a:buFont typeface="Calibri"/>
              <a:buNone/>
            </a:pPr>
            <a:endParaRPr dirty="0">
              <a:latin typeface="Arial"/>
              <a:ea typeface="Arial"/>
              <a:cs typeface="Arial"/>
              <a:sym typeface="Arial"/>
            </a:endParaRPr>
          </a:p>
        </p:txBody>
      </p:sp>
      <p:sp>
        <p:nvSpPr>
          <p:cNvPr id="1257" name="Google Shape;1257;g5e5af16b13_2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5e5af16b13_2_3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g5e5af16b13_2_3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64" name="Google Shape;1264;g5e5af16b13_2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5e5af16b13_2_3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5e5af16b13_2_3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4" name="Google Shape;1274;g5e5af16b13_2_3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5e5af16b13_2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g5e5af16b13_2_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76200" algn="l" rtl="0">
              <a:spcBef>
                <a:spcPts val="0"/>
              </a:spcBef>
              <a:spcAft>
                <a:spcPts val="0"/>
              </a:spcAft>
              <a:buClr>
                <a:schemeClr val="dk1"/>
              </a:buClr>
              <a:buSzPts val="1200"/>
              <a:buFont typeface="Calibri"/>
              <a:buNone/>
            </a:pPr>
            <a:endParaRPr dirty="0"/>
          </a:p>
        </p:txBody>
      </p:sp>
      <p:sp>
        <p:nvSpPr>
          <p:cNvPr id="1285" name="Google Shape;1285;g5e5af16b13_2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5e5af16b13_2_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5e5af16b13_2_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2" name="Google Shape;1292;g5e5af16b13_2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5e5af16b13_2_4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5e5af16b13_2_4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8" name="Google Shape;1298;g5e5af16b13_2_4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5e5af16b13_2_4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5e5af16b13_2_4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p>
        </p:txBody>
      </p:sp>
      <p:sp>
        <p:nvSpPr>
          <p:cNvPr id="1312" name="Google Shape;1312;g5e5af16b13_2_4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5e5af16b13_2_4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5e5af16b13_2_4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2" name="Google Shape;1322;g5e5af16b13_2_4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403aa9954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g403aa9954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endParaRPr dirty="0"/>
          </a:p>
        </p:txBody>
      </p:sp>
      <p:sp>
        <p:nvSpPr>
          <p:cNvPr id="1095" name="Google Shape;1095;g403aa9954b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5e5af16b13_2_4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5e5af16b13_2_4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9" name="Google Shape;1329;g5e5af16b13_2_4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5e5af16b13_2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5" name="Google Shape;1335;g5e5af16b13_2_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1250">
              <a:solidFill>
                <a:srgbClr val="202020"/>
              </a:solidFill>
              <a:latin typeface="Arial"/>
              <a:ea typeface="Arial"/>
              <a:cs typeface="Arial"/>
              <a:sym typeface="Arial"/>
            </a:endParaRPr>
          </a:p>
          <a:p>
            <a:pPr marL="0" lvl="0" indent="76200" algn="l" rtl="0">
              <a:spcBef>
                <a:spcPts val="0"/>
              </a:spcBef>
              <a:spcAft>
                <a:spcPts val="0"/>
              </a:spcAft>
              <a:buClr>
                <a:schemeClr val="dk1"/>
              </a:buClr>
              <a:buSzPts val="1200"/>
              <a:buFont typeface="Calibri"/>
              <a:buNone/>
            </a:pPr>
            <a:endParaRPr>
              <a:latin typeface="Arial"/>
              <a:ea typeface="Arial"/>
              <a:cs typeface="Arial"/>
              <a:sym typeface="Arial"/>
            </a:endParaRPr>
          </a:p>
          <a:p>
            <a:pPr marL="0" lvl="0" indent="76200" algn="l" rtl="0">
              <a:spcBef>
                <a:spcPts val="0"/>
              </a:spcBef>
              <a:spcAft>
                <a:spcPts val="0"/>
              </a:spcAft>
              <a:buClr>
                <a:schemeClr val="dk1"/>
              </a:buClr>
              <a:buSzPts val="1200"/>
              <a:buFont typeface="Calibri"/>
              <a:buNone/>
            </a:pPr>
            <a:endParaRPr/>
          </a:p>
          <a:p>
            <a:pPr marL="0" lvl="0" indent="76200" algn="l" rtl="0">
              <a:spcBef>
                <a:spcPts val="0"/>
              </a:spcBef>
              <a:spcAft>
                <a:spcPts val="0"/>
              </a:spcAft>
              <a:buClr>
                <a:schemeClr val="dk1"/>
              </a:buClr>
              <a:buSzPts val="1200"/>
              <a:buFont typeface="Calibri"/>
              <a:buNone/>
            </a:pPr>
            <a:endParaRPr/>
          </a:p>
          <a:p>
            <a:pPr marL="0" lvl="0" indent="76200" algn="l" rtl="0">
              <a:spcBef>
                <a:spcPts val="0"/>
              </a:spcBef>
              <a:spcAft>
                <a:spcPts val="0"/>
              </a:spcAft>
              <a:buClr>
                <a:schemeClr val="dk1"/>
              </a:buClr>
              <a:buSzPts val="1200"/>
              <a:buFont typeface="Calibri"/>
              <a:buNone/>
            </a:pPr>
            <a:endParaRPr>
              <a:latin typeface="Arial"/>
              <a:ea typeface="Arial"/>
              <a:cs typeface="Arial"/>
              <a:sym typeface="Arial"/>
            </a:endParaRPr>
          </a:p>
          <a:p>
            <a:pPr marL="0" lvl="0" indent="76200" algn="l" rtl="0">
              <a:spcBef>
                <a:spcPts val="0"/>
              </a:spcBef>
              <a:spcAft>
                <a:spcPts val="0"/>
              </a:spcAft>
              <a:buClr>
                <a:schemeClr val="dk1"/>
              </a:buClr>
              <a:buSzPts val="1200"/>
              <a:buFont typeface="Calibri"/>
              <a:buNone/>
            </a:pPr>
            <a:endParaRPr/>
          </a:p>
        </p:txBody>
      </p:sp>
      <p:sp>
        <p:nvSpPr>
          <p:cNvPr id="1336" name="Google Shape;1336;g5e5af16b13_2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5e5af16b13_2_4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5e5af16b13_2_4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3" name="Google Shape;1343;g5e5af16b13_2_4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5e5af16b13_2_4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5e5af16b13_2_4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2" name="Google Shape;1352;g5e5af16b13_2_4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5e5af16b13_2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g5e5af16b13_2_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362" name="Google Shape;1362;g5e5af16b13_2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2ef3190c6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372" name="Google Shape;1372;g2ef3190c67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2f8331e4bd_1_6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g2f8331e4bd_1_6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378" name="Google Shape;1378;g2f8331e4bd_1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2ef3190c6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3" name="Google Shape;1383;g2ef3190c6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Lucida Sans"/>
              <a:ea typeface="Lucida Sans"/>
              <a:cs typeface="Lucida Sans"/>
              <a:sym typeface="Lucida Sans"/>
            </a:endParaRPr>
          </a:p>
        </p:txBody>
      </p:sp>
      <p:sp>
        <p:nvSpPr>
          <p:cNvPr id="1384" name="Google Shape;1384;g2ef3190c6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5d44b11042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2" name="Google Shape;1392;g5d44b11042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393" name="Google Shape;1393;g5d44b11042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5d44b11042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g5d44b11042_0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7620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404" name="Google Shape;1404;g5d44b11042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endParaRPr sz="1100" dirty="0">
              <a:latin typeface="Lucida Sans"/>
              <a:ea typeface="Lucida Sans"/>
              <a:cs typeface="Lucida Sans"/>
              <a:sym typeface="Lucida Sans"/>
            </a:endParaRPr>
          </a:p>
        </p:txBody>
      </p:sp>
      <p:sp>
        <p:nvSpPr>
          <p:cNvPr id="1104" name="Google Shape;1104;p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5d44b11042_0_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0" name="Google Shape;1410;g5d44b11042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latin typeface="Arial"/>
              <a:ea typeface="Arial"/>
              <a:cs typeface="Arial"/>
              <a:sym typeface="Arial"/>
            </a:endParaRPr>
          </a:p>
        </p:txBody>
      </p:sp>
      <p:sp>
        <p:nvSpPr>
          <p:cNvPr id="1411" name="Google Shape;1411;g5d44b11042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5d44b11042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8" name="Google Shape;1418;g5d44b11042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419" name="Google Shape;1419;g5d44b11042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5daf2d85e1_1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g5daf2d85e1_1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426" name="Google Shape;1426;g5daf2d85e1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daf2d85e1_1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3" name="Google Shape;1433;g5daf2d85e1_1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434" name="Google Shape;1434;g5daf2d85e1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5daf2d85e1_1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0" name="Google Shape;1440;g5daf2d85e1_1_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441" name="Google Shape;1441;g5daf2d85e1_1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5daf2d85e1_1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g5daf2d85e1_1_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448" name="Google Shape;1448;g5daf2d85e1_1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5daf2d85e1_1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g5daf2d85e1_1_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100" dirty="0"/>
          </a:p>
        </p:txBody>
      </p:sp>
      <p:sp>
        <p:nvSpPr>
          <p:cNvPr id="1456" name="Google Shape;1456;g5daf2d85e1_1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5e549baca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3" name="Google Shape;1463;g5e549baca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latin typeface="Arial"/>
              <a:ea typeface="Arial"/>
              <a:cs typeface="Arial"/>
              <a:sym typeface="Arial"/>
            </a:endParaRPr>
          </a:p>
        </p:txBody>
      </p:sp>
      <p:sp>
        <p:nvSpPr>
          <p:cNvPr id="1464" name="Google Shape;1464;g5e549baca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5daf2d85e1_1_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g5daf2d85e1_1_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latin typeface="Arial"/>
              <a:ea typeface="Arial"/>
              <a:cs typeface="Arial"/>
              <a:sym typeface="Arial"/>
            </a:endParaRPr>
          </a:p>
        </p:txBody>
      </p:sp>
      <p:sp>
        <p:nvSpPr>
          <p:cNvPr id="1472" name="Google Shape;1472;g5daf2d85e1_1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5d44b11042_0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0" name="Google Shape;1480;g5d44b11042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481" name="Google Shape;1481;g5d44b11042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dirty="0"/>
          </a:p>
        </p:txBody>
      </p:sp>
      <p:sp>
        <p:nvSpPr>
          <p:cNvPr id="1111" name="Google Shape;111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5d44b11042_0_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g5d44b11042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solidFill>
                <a:srgbClr val="50524F"/>
              </a:solidFill>
              <a:highlight>
                <a:srgbClr val="F8F8F8"/>
              </a:highlight>
              <a:latin typeface="Arial"/>
              <a:ea typeface="Arial"/>
              <a:cs typeface="Arial"/>
              <a:sym typeface="Arial"/>
            </a:endParaRPr>
          </a:p>
        </p:txBody>
      </p:sp>
      <p:sp>
        <p:nvSpPr>
          <p:cNvPr id="1488" name="Google Shape;1488;g5d44b11042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5d8bf76aba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5" name="Google Shape;1495;g5d8bf76aba_0_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496" name="Google Shape;1496;g5d8bf76aba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d44b11042_0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5" name="Google Shape;1505;g5d44b11042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dirty="0"/>
          </a:p>
        </p:txBody>
      </p:sp>
      <p:sp>
        <p:nvSpPr>
          <p:cNvPr id="1506" name="Google Shape;1506;g5d44b11042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5d44b11042_0_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g5d44b11042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513" name="Google Shape;1513;g5d44b11042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0" name="Google Shape;1520;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521" name="Google Shape;1521;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5ec8a3f0a8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5ec8a3f0a8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1" name="Google Shape;1061;g5ec8a3f0a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527" name="Google Shape;1527;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56</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1" name="Google Shape;1541;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542" name="Google Shape;1542;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557" name="Google Shape;1557;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Lucida Sans"/>
              <a:ea typeface="Lucida Sans"/>
              <a:cs typeface="Lucida Sans"/>
              <a:sym typeface="Lucida Sans"/>
            </a:endParaRPr>
          </a:p>
        </p:txBody>
      </p:sp>
      <p:sp>
        <p:nvSpPr>
          <p:cNvPr id="1574" name="Google Shape;1574;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p1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123" name="Google Shape;1123;p1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6</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Lucida Sans"/>
              <a:ea typeface="Lucida Sans"/>
              <a:cs typeface="Lucida Sans"/>
              <a:sym typeface="Lucida Sans"/>
            </a:endParaRPr>
          </a:p>
        </p:txBody>
      </p:sp>
      <p:sp>
        <p:nvSpPr>
          <p:cNvPr id="1131" name="Google Shape;1131;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7</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37" name="Google Shape;1137;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dirty="0"/>
          </a:p>
        </p:txBody>
      </p:sp>
      <p:sp>
        <p:nvSpPr>
          <p:cNvPr id="1142" name="Google Shape;1142;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5"/>
        <p:cNvGrpSpPr/>
        <p:nvPr/>
      </p:nvGrpSpPr>
      <p:grpSpPr>
        <a:xfrm>
          <a:off x="0" y="0"/>
          <a:ext cx="0" cy="0"/>
          <a:chOff x="0" y="0"/>
          <a:chExt cx="0" cy="0"/>
        </a:xfrm>
      </p:grpSpPr>
      <p:sp>
        <p:nvSpPr>
          <p:cNvPr id="746" name="Google Shape;746;p10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7" name="Google Shape;747;p10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11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6" name="Google Shape;766;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10"/>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1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1"/>
        <p:cNvGrpSpPr/>
        <p:nvPr/>
      </p:nvGrpSpPr>
      <p:grpSpPr>
        <a:xfrm>
          <a:off x="0" y="0"/>
          <a:ext cx="0" cy="0"/>
          <a:chOff x="0" y="0"/>
          <a:chExt cx="0" cy="0"/>
        </a:xfrm>
      </p:grpSpPr>
      <p:sp>
        <p:nvSpPr>
          <p:cNvPr id="772" name="Google Shape;772;p111"/>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4" name="Google Shape;774;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5" name="Google Shape;775;p111"/>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8"/>
        <p:cNvGrpSpPr/>
        <p:nvPr/>
      </p:nvGrpSpPr>
      <p:grpSpPr>
        <a:xfrm>
          <a:off x="0" y="0"/>
          <a:ext cx="0" cy="0"/>
          <a:chOff x="0" y="0"/>
          <a:chExt cx="0" cy="0"/>
        </a:xfrm>
      </p:grpSpPr>
      <p:sp>
        <p:nvSpPr>
          <p:cNvPr id="779" name="Google Shape;779;p112"/>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2"/>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2" name="Google Shape;782;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12"/>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2"/>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5" name="Google Shape;785;p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7"/>
        <p:cNvGrpSpPr/>
        <p:nvPr/>
      </p:nvGrpSpPr>
      <p:grpSpPr>
        <a:xfrm>
          <a:off x="0" y="0"/>
          <a:ext cx="0" cy="0"/>
          <a:chOff x="0" y="0"/>
          <a:chExt cx="0" cy="0"/>
        </a:xfrm>
      </p:grpSpPr>
      <p:sp>
        <p:nvSpPr>
          <p:cNvPr id="788" name="Google Shape;788;p113"/>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0" name="Google Shape;790;p113"/>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2" name="Google Shape;792;p113"/>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5"/>
        <p:cNvGrpSpPr/>
        <p:nvPr/>
      </p:nvGrpSpPr>
      <p:grpSpPr>
        <a:xfrm>
          <a:off x="0" y="0"/>
          <a:ext cx="0" cy="0"/>
          <a:chOff x="0" y="0"/>
          <a:chExt cx="0" cy="0"/>
        </a:xfrm>
      </p:grpSpPr>
      <p:sp>
        <p:nvSpPr>
          <p:cNvPr id="796" name="Google Shape;796;p11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9" name="Google Shape;799;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1" name="Google Shape;801;p114"/>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2" name="Google Shape;812;p11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3" name="Google Shape;813;p11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4" name="Google Shape;814;p116"/>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3" name="Google Shape;823;p1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24" name="Google Shape;824;p1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1" name="Google Shape;831;p11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32" name="Google Shape;832;p11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9" name="Google Shape;839;p11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0" name="Google Shape;840;p11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1"/>
        <p:cNvGrpSpPr/>
        <p:nvPr/>
      </p:nvGrpSpPr>
      <p:grpSpPr>
        <a:xfrm>
          <a:off x="0" y="0"/>
          <a:ext cx="0" cy="0"/>
          <a:chOff x="0" y="0"/>
          <a:chExt cx="0" cy="0"/>
        </a:xfrm>
      </p:grpSpPr>
      <p:sp>
        <p:nvSpPr>
          <p:cNvPr id="842" name="Google Shape;842;p120"/>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3" name="Google Shape;843;p120"/>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4" name="Google Shape;844;p12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7"/>
        <p:cNvGrpSpPr/>
        <p:nvPr/>
      </p:nvGrpSpPr>
      <p:grpSpPr>
        <a:xfrm>
          <a:off x="0" y="0"/>
          <a:ext cx="0" cy="0"/>
          <a:chOff x="0" y="0"/>
          <a:chExt cx="0" cy="0"/>
        </a:xfrm>
      </p:grpSpPr>
      <p:sp>
        <p:nvSpPr>
          <p:cNvPr id="848" name="Google Shape;848;p12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9" name="Google Shape;849;p121"/>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0" name="Google Shape;850;p121"/>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1" name="Google Shape;851;p12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2" name="Google Shape;852;p121"/>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3" name="Google Shape;853;p12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56"/>
        <p:cNvGrpSpPr/>
        <p:nvPr/>
      </p:nvGrpSpPr>
      <p:grpSpPr>
        <a:xfrm>
          <a:off x="0" y="0"/>
          <a:ext cx="0" cy="0"/>
          <a:chOff x="0" y="0"/>
          <a:chExt cx="0" cy="0"/>
        </a:xfrm>
      </p:grpSpPr>
      <p:sp>
        <p:nvSpPr>
          <p:cNvPr id="857" name="Google Shape;857;p12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58" name="Google Shape;858;p122"/>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9" name="Google Shape;859;p12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0" name="Google Shape;860;p12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1" name="Google Shape;861;p1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2"/>
        <p:cNvGrpSpPr/>
        <p:nvPr/>
      </p:nvGrpSpPr>
      <p:grpSpPr>
        <a:xfrm>
          <a:off x="0" y="0"/>
          <a:ext cx="0" cy="0"/>
          <a:chOff x="0" y="0"/>
          <a:chExt cx="0" cy="0"/>
        </a:xfrm>
      </p:grpSpPr>
      <p:sp>
        <p:nvSpPr>
          <p:cNvPr id="863" name="Google Shape;863;p12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4" name="Google Shape;864;p123"/>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5" name="Google Shape;865;p12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6" name="Google Shape;866;p12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7" name="Google Shape;867;p1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68"/>
        <p:cNvGrpSpPr/>
        <p:nvPr/>
      </p:nvGrpSpPr>
      <p:grpSpPr>
        <a:xfrm>
          <a:off x="0" y="0"/>
          <a:ext cx="0" cy="0"/>
          <a:chOff x="0" y="0"/>
          <a:chExt cx="0" cy="0"/>
        </a:xfrm>
      </p:grpSpPr>
      <p:sp>
        <p:nvSpPr>
          <p:cNvPr id="869" name="Google Shape;869;p1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0" name="Google Shape;870;p12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3"/>
        <p:cNvGrpSpPr/>
        <p:nvPr/>
      </p:nvGrpSpPr>
      <p:grpSpPr>
        <a:xfrm>
          <a:off x="0" y="0"/>
          <a:ext cx="0" cy="0"/>
          <a:chOff x="0" y="0"/>
          <a:chExt cx="0" cy="0"/>
        </a:xfrm>
      </p:grpSpPr>
      <p:sp>
        <p:nvSpPr>
          <p:cNvPr id="874" name="Google Shape;874;p12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5" name="Google Shape;875;p12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6" name="Google Shape;876;p12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79"/>
        <p:cNvGrpSpPr/>
        <p:nvPr/>
      </p:nvGrpSpPr>
      <p:grpSpPr>
        <a:xfrm>
          <a:off x="0" y="0"/>
          <a:ext cx="0" cy="0"/>
          <a:chOff x="0" y="0"/>
          <a:chExt cx="0" cy="0"/>
        </a:xfrm>
      </p:grpSpPr>
      <p:sp>
        <p:nvSpPr>
          <p:cNvPr id="880" name="Google Shape;880;p12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1" name="Google Shape;881;p12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2" name="Google Shape;882;p1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88" name="Google Shape;888;p127"/>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9" name="Google Shape;889;p127"/>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Google Shape;890;p127"/>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Google Shape;891;p12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7"/>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Google Shape;893;p127"/>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27"/>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27"/>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27"/>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Google Shape;897;p12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27"/>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Google Shape;899;p127"/>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27"/>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1" name="Google Shape;901;p12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2"/>
        <p:cNvGrpSpPr/>
        <p:nvPr/>
      </p:nvGrpSpPr>
      <p:grpSpPr>
        <a:xfrm>
          <a:off x="0" y="0"/>
          <a:ext cx="0" cy="0"/>
          <a:chOff x="0" y="0"/>
          <a:chExt cx="0" cy="0"/>
        </a:xfrm>
      </p:grpSpPr>
      <p:sp>
        <p:nvSpPr>
          <p:cNvPr id="903" name="Google Shape;903;p12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Google Shape;905;p129"/>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06" name="Google Shape;906;p1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Google Shape;924;p133"/>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5" name="Google Shape;925;p13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133"/>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1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0"/>
        <p:cNvGrpSpPr/>
        <p:nvPr/>
      </p:nvGrpSpPr>
      <p:grpSpPr>
        <a:xfrm>
          <a:off x="0" y="0"/>
          <a:ext cx="0" cy="0"/>
          <a:chOff x="0" y="0"/>
          <a:chExt cx="0" cy="0"/>
        </a:xfrm>
      </p:grpSpPr>
      <p:sp>
        <p:nvSpPr>
          <p:cNvPr id="931" name="Google Shape;931;p134"/>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2" name="Google Shape;932;p13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3" name="Google Shape;933;p13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134"/>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37"/>
        <p:cNvGrpSpPr/>
        <p:nvPr/>
      </p:nvGrpSpPr>
      <p:grpSpPr>
        <a:xfrm>
          <a:off x="0" y="0"/>
          <a:ext cx="0" cy="0"/>
          <a:chOff x="0" y="0"/>
          <a:chExt cx="0" cy="0"/>
        </a:xfrm>
      </p:grpSpPr>
      <p:sp>
        <p:nvSpPr>
          <p:cNvPr id="938" name="Google Shape;938;p135"/>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9" name="Google Shape;939;p13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0" name="Google Shape;940;p13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1" name="Google Shape;941;p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135"/>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Google Shape;943;p135"/>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46"/>
        <p:cNvGrpSpPr/>
        <p:nvPr/>
      </p:nvGrpSpPr>
      <p:grpSpPr>
        <a:xfrm>
          <a:off x="0" y="0"/>
          <a:ext cx="0" cy="0"/>
          <a:chOff x="0" y="0"/>
          <a:chExt cx="0" cy="0"/>
        </a:xfrm>
      </p:grpSpPr>
      <p:sp>
        <p:nvSpPr>
          <p:cNvPr id="947" name="Google Shape;947;p136"/>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8" name="Google Shape;948;p13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9" name="Google Shape;949;p136"/>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Google Shape;950;p13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1" name="Google Shape;951;p136"/>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4"/>
        <p:cNvGrpSpPr/>
        <p:nvPr/>
      </p:nvGrpSpPr>
      <p:grpSpPr>
        <a:xfrm>
          <a:off x="0" y="0"/>
          <a:ext cx="0" cy="0"/>
          <a:chOff x="0" y="0"/>
          <a:chExt cx="0" cy="0"/>
        </a:xfrm>
      </p:grpSpPr>
      <p:sp>
        <p:nvSpPr>
          <p:cNvPr id="955" name="Google Shape;955;p137"/>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3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Google Shape;957;p13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8" name="Google Shape;958;p13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9" name="Google Shape;959;p13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0" name="Google Shape;960;p137"/>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7"/>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Google Shape;962;p137"/>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Google Shape;963;p137"/>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Google Shape;964;p1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3" name="Google Shape;973;p138"/>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4" name="Google Shape;974;p138"/>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6" name="Google Shape;976;p138"/>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77" name="Google Shape;977;p138"/>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78" name="Google Shape;978;p138"/>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979" name="Google Shape;979;p138"/>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1" name="Google Shape;981;p138"/>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982" name="Google Shape;982;p13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9"/>
        <p:cNvGrpSpPr/>
        <p:nvPr/>
      </p:nvGrpSpPr>
      <p:grpSpPr>
        <a:xfrm>
          <a:off x="0" y="0"/>
          <a:ext cx="0" cy="0"/>
          <a:chOff x="0" y="0"/>
          <a:chExt cx="0" cy="0"/>
        </a:xfrm>
      </p:grpSpPr>
      <p:sp>
        <p:nvSpPr>
          <p:cNvPr id="990" name="Google Shape;990;p140"/>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1" name="Google Shape;991;p14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2" name="Google Shape;992;p14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3" name="Google Shape;993;p14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4" name="Google Shape;994;p14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5"/>
        <p:cNvGrpSpPr/>
        <p:nvPr/>
      </p:nvGrpSpPr>
      <p:grpSpPr>
        <a:xfrm>
          <a:off x="0" y="0"/>
          <a:ext cx="0" cy="0"/>
          <a:chOff x="0" y="0"/>
          <a:chExt cx="0" cy="0"/>
        </a:xfrm>
      </p:grpSpPr>
      <p:sp>
        <p:nvSpPr>
          <p:cNvPr id="996" name="Google Shape;996;p141"/>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7" name="Google Shape;997;p141"/>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98" name="Google Shape;998;p14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9" name="Google Shape;999;p14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0" name="Google Shape;1000;p14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1"/>
        <p:cNvGrpSpPr/>
        <p:nvPr/>
      </p:nvGrpSpPr>
      <p:grpSpPr>
        <a:xfrm>
          <a:off x="0" y="0"/>
          <a:ext cx="0" cy="0"/>
          <a:chOff x="0" y="0"/>
          <a:chExt cx="0" cy="0"/>
        </a:xfrm>
      </p:grpSpPr>
      <p:sp>
        <p:nvSpPr>
          <p:cNvPr id="1002" name="Google Shape;1002;p142"/>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3" name="Google Shape;1003;p142"/>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04" name="Google Shape;1004;p14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5" name="Google Shape;1005;p14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6" name="Google Shape;1006;p14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7"/>
        <p:cNvGrpSpPr/>
        <p:nvPr/>
      </p:nvGrpSpPr>
      <p:grpSpPr>
        <a:xfrm>
          <a:off x="0" y="0"/>
          <a:ext cx="0" cy="0"/>
          <a:chOff x="0" y="0"/>
          <a:chExt cx="0" cy="0"/>
        </a:xfrm>
      </p:grpSpPr>
      <p:sp>
        <p:nvSpPr>
          <p:cNvPr id="1008" name="Google Shape;1008;p14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9" name="Google Shape;1009;p143"/>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10" name="Google Shape;1010;p143"/>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11" name="Google Shape;1011;p14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2" name="Google Shape;1012;p14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3" name="Google Shape;1013;p14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4"/>
        <p:cNvGrpSpPr/>
        <p:nvPr/>
      </p:nvGrpSpPr>
      <p:grpSpPr>
        <a:xfrm>
          <a:off x="0" y="0"/>
          <a:ext cx="0" cy="0"/>
          <a:chOff x="0" y="0"/>
          <a:chExt cx="0" cy="0"/>
        </a:xfrm>
      </p:grpSpPr>
      <p:sp>
        <p:nvSpPr>
          <p:cNvPr id="1015" name="Google Shape;1015;p144"/>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6" name="Google Shape;1016;p144"/>
          <p:cNvSpPr txBox="1">
            <a:spLocks noGrp="1"/>
          </p:cNvSpPr>
          <p:nvPr>
            <p:ph type="body" idx="1"/>
          </p:nvPr>
        </p:nvSpPr>
        <p:spPr>
          <a:xfrm>
            <a:off x="629841" y="1681163"/>
            <a:ext cx="38685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17" name="Google Shape;1017;p144"/>
          <p:cNvSpPr txBox="1">
            <a:spLocks noGrp="1"/>
          </p:cNvSpPr>
          <p:nvPr>
            <p:ph type="body" idx="2"/>
          </p:nvPr>
        </p:nvSpPr>
        <p:spPr>
          <a:xfrm>
            <a:off x="629841" y="2505075"/>
            <a:ext cx="38685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18" name="Google Shape;1018;p144"/>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19" name="Google Shape;1019;p144"/>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20" name="Google Shape;1020;p14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1" name="Google Shape;1021;p14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2" name="Google Shape;1022;p14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3"/>
        <p:cNvGrpSpPr/>
        <p:nvPr/>
      </p:nvGrpSpPr>
      <p:grpSpPr>
        <a:xfrm>
          <a:off x="0" y="0"/>
          <a:ext cx="0" cy="0"/>
          <a:chOff x="0" y="0"/>
          <a:chExt cx="0" cy="0"/>
        </a:xfrm>
      </p:grpSpPr>
      <p:sp>
        <p:nvSpPr>
          <p:cNvPr id="1024" name="Google Shape;1024;p14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5" name="Google Shape;1025;p14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6" name="Google Shape;1026;p14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7" name="Google Shape;1027;p14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8"/>
        <p:cNvGrpSpPr/>
        <p:nvPr/>
      </p:nvGrpSpPr>
      <p:grpSpPr>
        <a:xfrm>
          <a:off x="0" y="0"/>
          <a:ext cx="0" cy="0"/>
          <a:chOff x="0" y="0"/>
          <a:chExt cx="0" cy="0"/>
        </a:xfrm>
      </p:grpSpPr>
      <p:sp>
        <p:nvSpPr>
          <p:cNvPr id="1029" name="Google Shape;1029;p14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0" name="Google Shape;1030;p14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1" name="Google Shape;1031;p14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2"/>
        <p:cNvGrpSpPr/>
        <p:nvPr/>
      </p:nvGrpSpPr>
      <p:grpSpPr>
        <a:xfrm>
          <a:off x="0" y="0"/>
          <a:ext cx="0" cy="0"/>
          <a:chOff x="0" y="0"/>
          <a:chExt cx="0" cy="0"/>
        </a:xfrm>
      </p:grpSpPr>
      <p:sp>
        <p:nvSpPr>
          <p:cNvPr id="1033" name="Google Shape;1033;p147"/>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4" name="Google Shape;1034;p147"/>
          <p:cNvSpPr txBox="1">
            <a:spLocks noGrp="1"/>
          </p:cNvSpPr>
          <p:nvPr>
            <p:ph type="body" idx="1"/>
          </p:nvPr>
        </p:nvSpPr>
        <p:spPr>
          <a:xfrm>
            <a:off x="3887391" y="987425"/>
            <a:ext cx="46293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035" name="Google Shape;1035;p147"/>
          <p:cNvSpPr txBox="1">
            <a:spLocks noGrp="1"/>
          </p:cNvSpPr>
          <p:nvPr>
            <p:ph type="body" idx="2"/>
          </p:nvPr>
        </p:nvSpPr>
        <p:spPr>
          <a:xfrm>
            <a:off x="629841" y="2057400"/>
            <a:ext cx="294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036" name="Google Shape;1036;p14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7" name="Google Shape;1037;p14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8" name="Google Shape;1038;p14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39"/>
        <p:cNvGrpSpPr/>
        <p:nvPr/>
      </p:nvGrpSpPr>
      <p:grpSpPr>
        <a:xfrm>
          <a:off x="0" y="0"/>
          <a:ext cx="0" cy="0"/>
          <a:chOff x="0" y="0"/>
          <a:chExt cx="0" cy="0"/>
        </a:xfrm>
      </p:grpSpPr>
      <p:sp>
        <p:nvSpPr>
          <p:cNvPr id="1040" name="Google Shape;1040;p148"/>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1" name="Google Shape;1041;p148"/>
          <p:cNvSpPr>
            <a:spLocks noGrp="1"/>
          </p:cNvSpPr>
          <p:nvPr>
            <p:ph type="pic" idx="2"/>
          </p:nvPr>
        </p:nvSpPr>
        <p:spPr>
          <a:xfrm>
            <a:off x="3887391" y="987425"/>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42" name="Google Shape;1042;p148"/>
          <p:cNvSpPr txBox="1">
            <a:spLocks noGrp="1"/>
          </p:cNvSpPr>
          <p:nvPr>
            <p:ph type="body" idx="1"/>
          </p:nvPr>
        </p:nvSpPr>
        <p:spPr>
          <a:xfrm>
            <a:off x="629841" y="2057400"/>
            <a:ext cx="294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043" name="Google Shape;1043;p148"/>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4" name="Google Shape;1044;p148"/>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5" name="Google Shape;1045;p148"/>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6"/>
        <p:cNvGrpSpPr/>
        <p:nvPr/>
      </p:nvGrpSpPr>
      <p:grpSpPr>
        <a:xfrm>
          <a:off x="0" y="0"/>
          <a:ext cx="0" cy="0"/>
          <a:chOff x="0" y="0"/>
          <a:chExt cx="0" cy="0"/>
        </a:xfrm>
      </p:grpSpPr>
      <p:sp>
        <p:nvSpPr>
          <p:cNvPr id="1047" name="Google Shape;1047;p14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8" name="Google Shape;1048;p149"/>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49" name="Google Shape;1049;p14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0" name="Google Shape;1050;p14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1" name="Google Shape;1051;p14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2"/>
        <p:cNvGrpSpPr/>
        <p:nvPr/>
      </p:nvGrpSpPr>
      <p:grpSpPr>
        <a:xfrm>
          <a:off x="0" y="0"/>
          <a:ext cx="0" cy="0"/>
          <a:chOff x="0" y="0"/>
          <a:chExt cx="0" cy="0"/>
        </a:xfrm>
      </p:grpSpPr>
      <p:sp>
        <p:nvSpPr>
          <p:cNvPr id="1053" name="Google Shape;1053;p150"/>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4" name="Google Shape;1054;p150"/>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5" name="Google Shape;1055;p15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6" name="Google Shape;1056;p15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7" name="Google Shape;1057;p15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9" name="Google Shape;489;p7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0" name="Google Shape;490;p7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7" name="Google Shape;497;p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8" name="Google Shape;498;p7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2" name="Google Shape;502;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6"/>
        <p:cNvGrpSpPr/>
        <p:nvPr/>
      </p:nvGrpSpPr>
      <p:grpSpPr>
        <a:xfrm>
          <a:off x="0" y="0"/>
          <a:ext cx="0" cy="0"/>
          <a:chOff x="0" y="0"/>
          <a:chExt cx="0" cy="0"/>
        </a:xfrm>
      </p:grpSpPr>
      <p:sp>
        <p:nvSpPr>
          <p:cNvPr id="507" name="Google Shape;507;p7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8" name="Google Shape;508;p7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Google Shape;509;p7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5" name="Google Shape;515;p7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6" name="Google Shape;516;p7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7" name="Google Shape;517;p7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8" name="Google Shape;518;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3" name="Google Shape;523;p7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4" name="Google Shape;524;p7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7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6" name="Google Shape;526;p7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27"/>
        <p:cNvGrpSpPr/>
        <p:nvPr/>
      </p:nvGrpSpPr>
      <p:grpSpPr>
        <a:xfrm>
          <a:off x="0" y="0"/>
          <a:ext cx="0" cy="0"/>
          <a:chOff x="0" y="0"/>
          <a:chExt cx="0" cy="0"/>
        </a:xfrm>
      </p:grpSpPr>
      <p:sp>
        <p:nvSpPr>
          <p:cNvPr id="528" name="Google Shape;528;p7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9" name="Google Shape;529;p7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0" name="Google Shape;53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7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5" name="Google Shape;535;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38"/>
        <p:cNvGrpSpPr/>
        <p:nvPr/>
      </p:nvGrpSpPr>
      <p:grpSpPr>
        <a:xfrm>
          <a:off x="0" y="0"/>
          <a:ext cx="0" cy="0"/>
          <a:chOff x="0" y="0"/>
          <a:chExt cx="0" cy="0"/>
        </a:xfrm>
      </p:grpSpPr>
      <p:sp>
        <p:nvSpPr>
          <p:cNvPr id="539" name="Google Shape;539;p7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0" name="Google Shape;540;p7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44"/>
        <p:cNvGrpSpPr/>
        <p:nvPr/>
      </p:nvGrpSpPr>
      <p:grpSpPr>
        <a:xfrm>
          <a:off x="0" y="0"/>
          <a:ext cx="0" cy="0"/>
          <a:chOff x="0" y="0"/>
          <a:chExt cx="0" cy="0"/>
        </a:xfrm>
      </p:grpSpPr>
      <p:sp>
        <p:nvSpPr>
          <p:cNvPr id="545" name="Google Shape;545;p7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7" name="Google Shape;547;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3" name="Google Shape;553;p8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8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8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8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8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8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8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8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67"/>
        <p:cNvGrpSpPr/>
        <p:nvPr/>
      </p:nvGrpSpPr>
      <p:grpSpPr>
        <a:xfrm>
          <a:off x="0" y="0"/>
          <a:ext cx="0" cy="0"/>
          <a:chOff x="0" y="0"/>
          <a:chExt cx="0" cy="0"/>
        </a:xfrm>
      </p:grpSpPr>
      <p:sp>
        <p:nvSpPr>
          <p:cNvPr id="568" name="Google Shape;568;p8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0" name="Google Shape;590;p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95"/>
        <p:cNvGrpSpPr/>
        <p:nvPr/>
      </p:nvGrpSpPr>
      <p:grpSpPr>
        <a:xfrm>
          <a:off x="0" y="0"/>
          <a:ext cx="0" cy="0"/>
          <a:chOff x="0" y="0"/>
          <a:chExt cx="0" cy="0"/>
        </a:xfrm>
      </p:grpSpPr>
      <p:sp>
        <p:nvSpPr>
          <p:cNvPr id="596" name="Google Shape;596;p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7" name="Google Shape;597;p8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02"/>
        <p:cNvGrpSpPr/>
        <p:nvPr/>
      </p:nvGrpSpPr>
      <p:grpSpPr>
        <a:xfrm>
          <a:off x="0" y="0"/>
          <a:ext cx="0" cy="0"/>
          <a:chOff x="0" y="0"/>
          <a:chExt cx="0" cy="0"/>
        </a:xfrm>
      </p:grpSpPr>
      <p:sp>
        <p:nvSpPr>
          <p:cNvPr id="603" name="Google Shape;603;p8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Google Shape;604;p8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1"/>
        <p:cNvGrpSpPr/>
        <p:nvPr/>
      </p:nvGrpSpPr>
      <p:grpSpPr>
        <a:xfrm>
          <a:off x="0" y="0"/>
          <a:ext cx="0" cy="0"/>
          <a:chOff x="0" y="0"/>
          <a:chExt cx="0" cy="0"/>
        </a:xfrm>
      </p:grpSpPr>
      <p:sp>
        <p:nvSpPr>
          <p:cNvPr id="612" name="Google Shape;612;p8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5" name="Google Shape;615;p8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2" name="Google Shape;622;p9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90"/>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6" name="Google Shape;626;p90"/>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Google Shape;627;p90"/>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9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9" name="Google Shape;639;p9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p9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42" name="Google Shape;642;p9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43" name="Google Shape;643;p9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44" name="Google Shape;644;p9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9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7" name="Google Shape;647;p9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Google Shape;653;p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58"/>
        <p:cNvGrpSpPr/>
        <p:nvPr/>
      </p:nvGrpSpPr>
      <p:grpSpPr>
        <a:xfrm>
          <a:off x="0" y="0"/>
          <a:ext cx="0" cy="0"/>
          <a:chOff x="0" y="0"/>
          <a:chExt cx="0" cy="0"/>
        </a:xfrm>
      </p:grpSpPr>
      <p:sp>
        <p:nvSpPr>
          <p:cNvPr id="659" name="Google Shape;659;p94"/>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0" name="Google Shape;660;p94"/>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61" name="Google Shape;661;p9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1" name="Google Shape;671;p95"/>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8" name="Google Shape;678;p9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9" name="Google Shape;679;p9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6" name="Google Shape;686;p9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7" name="Google Shape;687;p9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Google Shape;702;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Google Shape;704;p100"/>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Google Shape;705;p100"/>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Google Shape;706;p10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Google Shape;707;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9"/>
        <p:cNvGrpSpPr/>
        <p:nvPr/>
      </p:nvGrpSpPr>
      <p:grpSpPr>
        <a:xfrm>
          <a:off x="0" y="0"/>
          <a:ext cx="0" cy="0"/>
          <a:chOff x="0" y="0"/>
          <a:chExt cx="0" cy="0"/>
        </a:xfrm>
      </p:grpSpPr>
      <p:sp>
        <p:nvSpPr>
          <p:cNvPr id="710" name="Google Shape;710;p1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1" name="Google Shape;711;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4"/>
        <p:cNvGrpSpPr/>
        <p:nvPr/>
      </p:nvGrpSpPr>
      <p:grpSpPr>
        <a:xfrm>
          <a:off x="0" y="0"/>
          <a:ext cx="0" cy="0"/>
          <a:chOff x="0" y="0"/>
          <a:chExt cx="0" cy="0"/>
        </a:xfrm>
      </p:grpSpPr>
      <p:sp>
        <p:nvSpPr>
          <p:cNvPr id="715" name="Google Shape;715;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6" name="Google Shape;716;p10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7" name="Google Shape;717;p10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3" name="Google Shape;723;p10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9" name="Google Shape;729;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0" name="Google Shape;740;p10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1" name="Google Shape;741;p10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7.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3000"/>
              <a:buFont typeface="Lucida Sans"/>
              <a:buNone/>
              <a:defRPr sz="300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3000"/>
              <a:buFont typeface="Lucida Sans"/>
              <a:buNone/>
              <a:defRPr sz="3000">
                <a:latin typeface="Lucida Sans"/>
                <a:ea typeface="Lucida Sans"/>
                <a:cs typeface="Lucida Sans"/>
                <a:sym typeface="Lucida Sans"/>
              </a:defRPr>
            </a:lvl2pPr>
            <a:lvl3pPr lvl="2" indent="0" rtl="0">
              <a:spcBef>
                <a:spcPts val="0"/>
              </a:spcBef>
              <a:spcAft>
                <a:spcPts val="0"/>
              </a:spcAft>
              <a:buSzPts val="3000"/>
              <a:buFont typeface="Lucida Sans"/>
              <a:buNone/>
              <a:defRPr sz="3000">
                <a:latin typeface="Lucida Sans"/>
                <a:ea typeface="Lucida Sans"/>
                <a:cs typeface="Lucida Sans"/>
                <a:sym typeface="Lucida Sans"/>
              </a:defRPr>
            </a:lvl3pPr>
            <a:lvl4pPr lvl="3" indent="0" rtl="0">
              <a:spcBef>
                <a:spcPts val="0"/>
              </a:spcBef>
              <a:spcAft>
                <a:spcPts val="0"/>
              </a:spcAft>
              <a:buSzPts val="3000"/>
              <a:buFont typeface="Lucida Sans"/>
              <a:buNone/>
              <a:defRPr sz="3000">
                <a:latin typeface="Lucida Sans"/>
                <a:ea typeface="Lucida Sans"/>
                <a:cs typeface="Lucida Sans"/>
                <a:sym typeface="Lucida Sans"/>
              </a:defRPr>
            </a:lvl4pPr>
            <a:lvl5pPr lvl="4" indent="0" rtl="0">
              <a:spcBef>
                <a:spcPts val="0"/>
              </a:spcBef>
              <a:spcAft>
                <a:spcPts val="0"/>
              </a:spcAft>
              <a:buSzPts val="3000"/>
              <a:buFont typeface="Lucida Sans"/>
              <a:buNone/>
              <a:defRPr sz="3000">
                <a:latin typeface="Lucida Sans"/>
                <a:ea typeface="Lucida Sans"/>
                <a:cs typeface="Lucida Sans"/>
                <a:sym typeface="Lucida Sans"/>
              </a:defRPr>
            </a:lvl5pPr>
            <a:lvl6pPr lvl="5" indent="0" rtl="0">
              <a:spcBef>
                <a:spcPts val="0"/>
              </a:spcBef>
              <a:spcAft>
                <a:spcPts val="0"/>
              </a:spcAft>
              <a:buSzPts val="3000"/>
              <a:buFont typeface="Lucida Sans"/>
              <a:buNone/>
              <a:defRPr sz="3000">
                <a:latin typeface="Lucida Sans"/>
                <a:ea typeface="Lucida Sans"/>
                <a:cs typeface="Lucida Sans"/>
                <a:sym typeface="Lucida Sans"/>
              </a:defRPr>
            </a:lvl6pPr>
            <a:lvl7pPr lvl="6" indent="0" rtl="0">
              <a:spcBef>
                <a:spcPts val="0"/>
              </a:spcBef>
              <a:spcAft>
                <a:spcPts val="0"/>
              </a:spcAft>
              <a:buSzPts val="3000"/>
              <a:buFont typeface="Lucida Sans"/>
              <a:buNone/>
              <a:defRPr sz="3000">
                <a:latin typeface="Lucida Sans"/>
                <a:ea typeface="Lucida Sans"/>
                <a:cs typeface="Lucida Sans"/>
                <a:sym typeface="Lucida Sans"/>
              </a:defRPr>
            </a:lvl7pPr>
            <a:lvl8pPr lvl="7" indent="0" rtl="0">
              <a:spcBef>
                <a:spcPts val="0"/>
              </a:spcBef>
              <a:spcAft>
                <a:spcPts val="0"/>
              </a:spcAft>
              <a:buSzPts val="3000"/>
              <a:buFont typeface="Lucida Sans"/>
              <a:buNone/>
              <a:defRPr sz="3000">
                <a:latin typeface="Lucida Sans"/>
                <a:ea typeface="Lucida Sans"/>
                <a:cs typeface="Lucida Sans"/>
                <a:sym typeface="Lucida Sans"/>
              </a:defRPr>
            </a:lvl8pPr>
            <a:lvl9pPr lvl="8" indent="0" rtl="0">
              <a:spcBef>
                <a:spcPts val="0"/>
              </a:spcBef>
              <a:spcAft>
                <a:spcPts val="0"/>
              </a:spcAft>
              <a:buSzPts val="3000"/>
              <a:buFont typeface="Lucida Sans"/>
              <a:buNone/>
              <a:defRPr sz="3000">
                <a:latin typeface="Lucida Sans"/>
                <a:ea typeface="Lucida Sans"/>
                <a:cs typeface="Lucida Sans"/>
                <a:sym typeface="Lucida Sans"/>
              </a:defRPr>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Lucida Sans"/>
              <a:buChar char="•"/>
              <a:defRPr sz="220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Lucida Sans"/>
              <a:buChar char="–"/>
              <a:defRPr sz="2000" i="0" u="none" strike="noStrike" cap="none">
                <a:solidFill>
                  <a:srgbClr val="595959"/>
                </a:solidFill>
                <a:latin typeface="Lucida Sans"/>
                <a:ea typeface="Lucida Sans"/>
                <a:cs typeface="Lucida Sans"/>
                <a:sym typeface="Lucida Sans"/>
              </a:defRPr>
            </a:lvl2pPr>
            <a:lvl3pPr marL="1371600" marR="0" lvl="2" indent="-342900" algn="l" rtl="0">
              <a:lnSpc>
                <a:spcPct val="100000"/>
              </a:lnSpc>
              <a:spcBef>
                <a:spcPts val="360"/>
              </a:spcBef>
              <a:spcAft>
                <a:spcPts val="0"/>
              </a:spcAft>
              <a:buClr>
                <a:srgbClr val="595959"/>
              </a:buClr>
              <a:buSzPts val="1800"/>
              <a:buFont typeface="Lucida Sans"/>
              <a:buChar char="•"/>
              <a:defRPr sz="1800" i="0" u="none" strike="noStrike" cap="none">
                <a:solidFill>
                  <a:srgbClr val="595959"/>
                </a:solidFill>
                <a:latin typeface="Lucida Sans"/>
                <a:ea typeface="Lucida Sans"/>
                <a:cs typeface="Lucida Sans"/>
                <a:sym typeface="Lucida Sans"/>
              </a:defRPr>
            </a:lvl3pPr>
            <a:lvl4pPr marL="1828800" marR="0" lvl="3" indent="-330200" algn="l" rtl="0">
              <a:lnSpc>
                <a:spcPct val="100000"/>
              </a:lnSpc>
              <a:spcBef>
                <a:spcPts val="320"/>
              </a:spcBef>
              <a:spcAft>
                <a:spcPts val="0"/>
              </a:spcAft>
              <a:buClr>
                <a:srgbClr val="595959"/>
              </a:buClr>
              <a:buSzPts val="1600"/>
              <a:buFont typeface="Lucida Sans"/>
              <a:buChar char="–"/>
              <a:defRPr sz="1600" i="0" u="none" strike="noStrike" cap="none">
                <a:solidFill>
                  <a:srgbClr val="595959"/>
                </a:solidFill>
                <a:latin typeface="Lucida Sans"/>
                <a:ea typeface="Lucida Sans"/>
                <a:cs typeface="Lucida Sans"/>
                <a:sym typeface="Lucida Sans"/>
              </a:defRPr>
            </a:lvl4pPr>
            <a:lvl5pPr marL="2286000" marR="0" lvl="4" indent="-330200" algn="l" rtl="0">
              <a:lnSpc>
                <a:spcPct val="100000"/>
              </a:lnSpc>
              <a:spcBef>
                <a:spcPts val="320"/>
              </a:spcBef>
              <a:spcAft>
                <a:spcPts val="0"/>
              </a:spcAft>
              <a:buClr>
                <a:srgbClr val="595959"/>
              </a:buClr>
              <a:buSzPts val="1600"/>
              <a:buFont typeface="Lucida Sans"/>
              <a:buChar char="»"/>
              <a:defRPr sz="1600" i="0" u="none" strike="noStrike" cap="none">
                <a:solidFill>
                  <a:srgbClr val="595959"/>
                </a:solidFill>
                <a:latin typeface="Lucida Sans"/>
                <a:ea typeface="Lucida Sans"/>
                <a:cs typeface="Lucida Sans"/>
                <a:sym typeface="Lucida Sans"/>
              </a:defRPr>
            </a:lvl5pPr>
            <a:lvl6pPr marL="2743200" marR="0" lvl="5" indent="-355600" algn="l" rtl="0">
              <a:lnSpc>
                <a:spcPct val="100000"/>
              </a:lnSpc>
              <a:spcBef>
                <a:spcPts val="400"/>
              </a:spcBef>
              <a:spcAft>
                <a:spcPts val="0"/>
              </a:spcAft>
              <a:buClr>
                <a:schemeClr val="dk1"/>
              </a:buClr>
              <a:buSzPts val="2000"/>
              <a:buFont typeface="Lucida Sans"/>
              <a:buChar char="•"/>
              <a:defRPr sz="2000" i="0" u="none" strike="noStrike" cap="none">
                <a:solidFill>
                  <a:schemeClr val="dk1"/>
                </a:solidFill>
                <a:latin typeface="Lucida Sans"/>
                <a:ea typeface="Lucida Sans"/>
                <a:cs typeface="Lucida Sans"/>
                <a:sym typeface="Lucida Sans"/>
              </a:defRPr>
            </a:lvl6pPr>
            <a:lvl7pPr marL="3200400" marR="0" lvl="6" indent="-355600" algn="l" rtl="0">
              <a:lnSpc>
                <a:spcPct val="100000"/>
              </a:lnSpc>
              <a:spcBef>
                <a:spcPts val="400"/>
              </a:spcBef>
              <a:spcAft>
                <a:spcPts val="0"/>
              </a:spcAft>
              <a:buClr>
                <a:schemeClr val="dk1"/>
              </a:buClr>
              <a:buSzPts val="2000"/>
              <a:buFont typeface="Lucida Sans"/>
              <a:buChar char="•"/>
              <a:defRPr sz="2000" i="0" u="none" strike="noStrike" cap="none">
                <a:solidFill>
                  <a:schemeClr val="dk1"/>
                </a:solidFill>
                <a:latin typeface="Lucida Sans"/>
                <a:ea typeface="Lucida Sans"/>
                <a:cs typeface="Lucida Sans"/>
                <a:sym typeface="Lucida Sans"/>
              </a:defRPr>
            </a:lvl7pPr>
            <a:lvl8pPr marL="3657600" marR="0" lvl="7" indent="-355600" algn="l" rtl="0">
              <a:lnSpc>
                <a:spcPct val="100000"/>
              </a:lnSpc>
              <a:spcBef>
                <a:spcPts val="400"/>
              </a:spcBef>
              <a:spcAft>
                <a:spcPts val="0"/>
              </a:spcAft>
              <a:buClr>
                <a:schemeClr val="dk1"/>
              </a:buClr>
              <a:buSzPts val="2000"/>
              <a:buFont typeface="Lucida Sans"/>
              <a:buChar char="•"/>
              <a:defRPr sz="2000" i="0" u="none" strike="noStrike" cap="none">
                <a:solidFill>
                  <a:schemeClr val="dk1"/>
                </a:solidFill>
                <a:latin typeface="Lucida Sans"/>
                <a:ea typeface="Lucida Sans"/>
                <a:cs typeface="Lucida Sans"/>
                <a:sym typeface="Lucida Sans"/>
              </a:defRPr>
            </a:lvl8pPr>
            <a:lvl9pPr marL="4114800" marR="0" lvl="8" indent="-355600" algn="l" rtl="0">
              <a:lnSpc>
                <a:spcPct val="100000"/>
              </a:lnSpc>
              <a:spcBef>
                <a:spcPts val="400"/>
              </a:spcBef>
              <a:spcAft>
                <a:spcPts val="0"/>
              </a:spcAft>
              <a:buClr>
                <a:schemeClr val="dk1"/>
              </a:buClr>
              <a:buSzPts val="2000"/>
              <a:buFont typeface="Lucida Sans"/>
              <a:buChar char="•"/>
              <a:defRPr sz="2000" i="0" u="none" strike="noStrike" cap="none">
                <a:solidFill>
                  <a:schemeClr val="dk1"/>
                </a:solidFill>
                <a:latin typeface="Lucida Sans"/>
                <a:ea typeface="Lucida Sans"/>
                <a:cs typeface="Lucida Sans"/>
                <a:sym typeface="Lucida Sans"/>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9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7"/>
        <p:cNvGrpSpPr/>
        <p:nvPr/>
      </p:nvGrpSpPr>
      <p:grpSpPr>
        <a:xfrm>
          <a:off x="0" y="0"/>
          <a:ext cx="0" cy="0"/>
          <a:chOff x="0" y="0"/>
          <a:chExt cx="0" cy="0"/>
        </a:xfrm>
      </p:grpSpPr>
      <p:sp>
        <p:nvSpPr>
          <p:cNvPr id="808" name="Google Shape;808;p1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9" name="Google Shape;809;p1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3"/>
        <p:cNvGrpSpPr/>
        <p:nvPr/>
      </p:nvGrpSpPr>
      <p:grpSpPr>
        <a:xfrm>
          <a:off x="0" y="0"/>
          <a:ext cx="0" cy="0"/>
          <a:chOff x="0" y="0"/>
          <a:chExt cx="0" cy="0"/>
        </a:xfrm>
      </p:grpSpPr>
      <p:sp>
        <p:nvSpPr>
          <p:cNvPr id="984" name="Google Shape;984;p13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5" name="Google Shape;985;p13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13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7" name="Google Shape;987;p13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8" name="Google Shape;988;p13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6.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hyperlink" Target="http://www.corestandards.org/Math/Content/3/NF/A/3/a/" TargetMode="External"/><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6.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hyperlink" Target="http://www.corestandards.org/Math/Content/5/NF/B/4/a/" TargetMode="External"/><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46.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hyperlink" Target="mailto:jfann@studentsachieve.net" TargetMode="External"/><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openxmlformats.org/officeDocument/2006/relationships/image" Target="../media/image8.png"/><Relationship Id="rId5" Type="http://schemas.openxmlformats.org/officeDocument/2006/relationships/hyperlink" Target="http://www.achievethecore.org" TargetMode="Externa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nysed-prod.engageny.org/resource/grade-6-mathematics-module-1/file/110561" TargetMode="External"/><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hyperlink" Target="https://nysed-prod.engageny.org/resource/grade-6-mathematics-module-1/file/110561" TargetMode="External"/><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46.xml"/><Relationship Id="rId5" Type="http://schemas.openxmlformats.org/officeDocument/2006/relationships/image" Target="../media/image21.png"/><Relationship Id="rId4" Type="http://schemas.openxmlformats.org/officeDocument/2006/relationships/hyperlink" Target="https://illustrativemathematics.blog/2018/02/06/why-we-dont-cross-multiply/"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0.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hyperlink" Target="https://nysed-prod.engageny.org/resource/grade-7-mathematics-module-1-topic-lesson-2/file/55966"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46.xml"/><Relationship Id="rId4" Type="http://schemas.openxmlformats.org/officeDocument/2006/relationships/hyperlink" Target="https://tasks.illustrativemathematics.org/content-standards/7/RP/A/2/tasks/181"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46.xml"/><Relationship Id="rId4" Type="http://schemas.openxmlformats.org/officeDocument/2006/relationships/hyperlink" Target="https://im.openupresources.org/8/teachers/2/10.html"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8" Type="http://schemas.openxmlformats.org/officeDocument/2006/relationships/hyperlink" Target="https://event.on24.com/wcc/r/2045117/8D96DBE93DB4B729124C3EAE7DEDA2AB" TargetMode="External"/><Relationship Id="rId3" Type="http://schemas.openxmlformats.org/officeDocument/2006/relationships/hyperlink" Target="http://bit.ly/webinar-ca" TargetMode="External"/><Relationship Id="rId7" Type="http://schemas.openxmlformats.org/officeDocument/2006/relationships/hyperlink" Target="https://illustrativemathematics.blog/2018/02/06/why-we-dont-cross-multiply/"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https://achievethecore.org/coherence-map/" TargetMode="External"/><Relationship Id="rId5" Type="http://schemas.openxmlformats.org/officeDocument/2006/relationships/hyperlink" Target="https://achievethecore.org/aligned/series/?series=Most%20Misunderstood%20Math%20Standards" TargetMode="External"/><Relationship Id="rId10" Type="http://schemas.openxmlformats.org/officeDocument/2006/relationships/hyperlink" Target="https://event.on24.com/wcc/r/2062144/C9F6E1A62E752F9FCA3F576548C9C946" TargetMode="External"/><Relationship Id="rId4" Type="http://schemas.openxmlformats.org/officeDocument/2006/relationships/hyperlink" Target="https://www.nctm.org/Standards-and-Positions/Common-Core-State-Standards/Teaching-and-Learning-Mathematics-with-the-Common-Core/#1" TargetMode="External"/><Relationship Id="rId9" Type="http://schemas.openxmlformats.org/officeDocument/2006/relationships/hyperlink" Target="http://www.achievethecore.org/ca-signup"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hyperlink" Target="http://www.achievethecore.org/ca-signup"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53"/>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1080" name="Google Shape;1080;p153"/>
          <p:cNvSpPr txBox="1">
            <a:spLocks noGrp="1"/>
          </p:cNvSpPr>
          <p:nvPr>
            <p:ph type="ctrTitle"/>
          </p:nvPr>
        </p:nvSpPr>
        <p:spPr>
          <a:xfrm>
            <a:off x="219317" y="29820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The Most Misunderstood Math Standards</a:t>
            </a:r>
            <a:endParaRPr sz="2800" b="0" i="0" u="none" strike="noStrike" cap="none">
              <a:solidFill>
                <a:srgbClr val="50514F"/>
              </a:solidFill>
              <a:latin typeface="Lucida Sans"/>
              <a:ea typeface="Lucida Sans"/>
              <a:cs typeface="Lucida Sans"/>
              <a:sym typeface="Lucida Sans"/>
            </a:endParaRPr>
          </a:p>
        </p:txBody>
      </p:sp>
      <p:sp>
        <p:nvSpPr>
          <p:cNvPr id="1081" name="Google Shape;1081;p153"/>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August 7, 2019</a:t>
            </a:r>
            <a:endParaRPr/>
          </a:p>
        </p:txBody>
      </p:sp>
      <p:pic>
        <p:nvPicPr>
          <p:cNvPr id="1082" name="Google Shape;1082;p153"/>
          <p:cNvPicPr preferRelativeResize="0"/>
          <p:nvPr/>
        </p:nvPicPr>
        <p:blipFill>
          <a:blip r:embed="rId3">
            <a:alphaModFix/>
          </a:blip>
          <a:stretch>
            <a:fillRect/>
          </a:stretch>
        </p:blipFill>
        <p:spPr>
          <a:xfrm>
            <a:off x="4061075" y="5210750"/>
            <a:ext cx="1329675" cy="1329675"/>
          </a:xfrm>
          <a:prstGeom prst="rect">
            <a:avLst/>
          </a:prstGeom>
          <a:noFill/>
          <a:ln>
            <a:noFill/>
          </a:ln>
        </p:spPr>
      </p:pic>
      <p:sp>
        <p:nvSpPr>
          <p:cNvPr id="1083" name="Google Shape;1083;p153"/>
          <p:cNvSpPr/>
          <p:nvPr/>
        </p:nvSpPr>
        <p:spPr>
          <a:xfrm>
            <a:off x="5192875" y="5443950"/>
            <a:ext cx="933300" cy="710100"/>
          </a:xfrm>
          <a:prstGeom prst="leftArrow">
            <a:avLst>
              <a:gd name="adj1" fmla="val 50000"/>
              <a:gd name="adj2" fmla="val 50000"/>
            </a:avLst>
          </a:prstGeom>
          <a:solidFill>
            <a:srgbClr val="16B1C5"/>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3"/>
          <p:cNvSpPr txBox="1"/>
          <p:nvPr/>
        </p:nvSpPr>
        <p:spPr>
          <a:xfrm>
            <a:off x="6213455" y="4862200"/>
            <a:ext cx="2668500" cy="15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The webinar will begin shortly. </a:t>
            </a:r>
            <a:endParaRPr sz="1800">
              <a:solidFill>
                <a:srgbClr val="16B1C5"/>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Check your Resource widget to preview the resources for today’s session!</a:t>
            </a:r>
            <a:endParaRPr sz="1800">
              <a:solidFill>
                <a:srgbClr val="16B1C5"/>
              </a:solidFill>
              <a:latin typeface="Lucida Sans"/>
              <a:ea typeface="Lucida Sans"/>
              <a:cs typeface="Lucida Sans"/>
              <a:sym typeface="Lucid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150" name="Google Shape;1150;p162"/>
          <p:cNvPicPr preferRelativeResize="0"/>
          <p:nvPr/>
        </p:nvPicPr>
        <p:blipFill>
          <a:blip r:embed="rId3">
            <a:alphaModFix/>
          </a:blip>
          <a:stretch>
            <a:fillRect/>
          </a:stretch>
        </p:blipFill>
        <p:spPr>
          <a:xfrm>
            <a:off x="152400" y="3764250"/>
            <a:ext cx="8839198" cy="2482118"/>
          </a:xfrm>
          <a:prstGeom prst="rect">
            <a:avLst/>
          </a:prstGeom>
          <a:noFill/>
          <a:ln>
            <a:noFill/>
          </a:ln>
        </p:spPr>
      </p:pic>
      <p:pic>
        <p:nvPicPr>
          <p:cNvPr id="1151" name="Google Shape;1151;p162"/>
          <p:cNvPicPr preferRelativeResize="0"/>
          <p:nvPr/>
        </p:nvPicPr>
        <p:blipFill>
          <a:blip r:embed="rId4">
            <a:alphaModFix/>
          </a:blip>
          <a:stretch>
            <a:fillRect/>
          </a:stretch>
        </p:blipFill>
        <p:spPr>
          <a:xfrm>
            <a:off x="152400" y="2114550"/>
            <a:ext cx="8839202" cy="1620075"/>
          </a:xfrm>
          <a:prstGeom prst="rect">
            <a:avLst/>
          </a:prstGeom>
          <a:noFill/>
          <a:ln>
            <a:noFill/>
          </a:ln>
        </p:spPr>
      </p:pic>
      <p:sp>
        <p:nvSpPr>
          <p:cNvPr id="1152" name="Google Shape;1152;p162"/>
          <p:cNvSpPr txBox="1">
            <a:spLocks noGrp="1"/>
          </p:cNvSpPr>
          <p:nvPr>
            <p:ph type="title"/>
          </p:nvPr>
        </p:nvSpPr>
        <p:spPr>
          <a:xfrm>
            <a:off x="304800" y="579437"/>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latin typeface="Lucida Sans"/>
                <a:ea typeface="Lucida Sans"/>
                <a:cs typeface="Lucida Sans"/>
                <a:sym typeface="Lucida Sans"/>
              </a:rPr>
              <a:t>Content Knowledge</a:t>
            </a:r>
            <a:endParaRPr sz="3000">
              <a:latin typeface="Lucida Sans"/>
              <a:ea typeface="Lucida Sans"/>
              <a:cs typeface="Lucida Sans"/>
              <a:sym typeface="Lucida Sans"/>
            </a:endParaRPr>
          </a:p>
        </p:txBody>
      </p:sp>
      <p:pic>
        <p:nvPicPr>
          <p:cNvPr id="1153" name="Google Shape;1153;p162"/>
          <p:cNvPicPr preferRelativeResize="0"/>
          <p:nvPr/>
        </p:nvPicPr>
        <p:blipFill>
          <a:blip r:embed="rId5">
            <a:alphaModFix/>
          </a:blip>
          <a:stretch>
            <a:fillRect/>
          </a:stretch>
        </p:blipFill>
        <p:spPr>
          <a:xfrm>
            <a:off x="5031375" y="122224"/>
            <a:ext cx="3049650" cy="2054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Google Shape;1159;p163"/>
          <p:cNvPicPr preferRelativeResize="0"/>
          <p:nvPr/>
        </p:nvPicPr>
        <p:blipFill>
          <a:blip r:embed="rId3">
            <a:alphaModFix/>
          </a:blip>
          <a:stretch>
            <a:fillRect/>
          </a:stretch>
        </p:blipFill>
        <p:spPr>
          <a:xfrm>
            <a:off x="152400" y="1485900"/>
            <a:ext cx="8839200" cy="2400990"/>
          </a:xfrm>
          <a:prstGeom prst="rect">
            <a:avLst/>
          </a:prstGeom>
          <a:noFill/>
          <a:ln>
            <a:noFill/>
          </a:ln>
        </p:spPr>
      </p:pic>
      <p:sp>
        <p:nvSpPr>
          <p:cNvPr id="1160" name="Google Shape;1160;p163"/>
          <p:cNvSpPr txBox="1">
            <a:spLocks noGrp="1"/>
          </p:cNvSpPr>
          <p:nvPr>
            <p:ph type="title"/>
          </p:nvPr>
        </p:nvSpPr>
        <p:spPr>
          <a:xfrm>
            <a:off x="304800" y="274637"/>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latin typeface="Lucida Sans"/>
                <a:ea typeface="Lucida Sans"/>
                <a:cs typeface="Lucida Sans"/>
                <a:sym typeface="Lucida Sans"/>
              </a:rPr>
              <a:t>Pedagogical Content Knowledge</a:t>
            </a:r>
            <a:endParaRPr sz="3000">
              <a:latin typeface="Lucida Sans"/>
              <a:ea typeface="Lucida Sans"/>
              <a:cs typeface="Lucida Sans"/>
              <a:sym typeface="Lucida Sans"/>
            </a:endParaRPr>
          </a:p>
        </p:txBody>
      </p:sp>
      <p:pic>
        <p:nvPicPr>
          <p:cNvPr id="1161" name="Google Shape;1161;p163"/>
          <p:cNvPicPr preferRelativeResize="0"/>
          <p:nvPr/>
        </p:nvPicPr>
        <p:blipFill>
          <a:blip r:embed="rId4">
            <a:alphaModFix/>
          </a:blip>
          <a:stretch>
            <a:fillRect/>
          </a:stretch>
        </p:blipFill>
        <p:spPr>
          <a:xfrm>
            <a:off x="3959062" y="4176675"/>
            <a:ext cx="3053462" cy="2401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64"/>
          <p:cNvSpPr/>
          <p:nvPr/>
        </p:nvSpPr>
        <p:spPr>
          <a:xfrm>
            <a:off x="274600" y="2864400"/>
            <a:ext cx="4543500" cy="3051900"/>
          </a:xfrm>
          <a:prstGeom prst="roundRect">
            <a:avLst>
              <a:gd name="adj" fmla="val 16667"/>
            </a:avLst>
          </a:prstGeom>
          <a:solidFill>
            <a:srgbClr val="9AD07F"/>
          </a:solidFill>
          <a:ln w="9525" cap="flat" cmpd="sng">
            <a:solidFill>
              <a:srgbClr val="575757"/>
            </a:solidFill>
            <a:prstDash val="solid"/>
            <a:round/>
            <a:headEnd type="none" w="sm" len="sm"/>
            <a:tailEnd type="none" w="sm" len="sm"/>
          </a:ln>
        </p:spPr>
        <p:txBody>
          <a:bodyPr spcFirstLastPara="1" wrap="square" lIns="91425" tIns="91425" rIns="91425" bIns="91425" anchor="ctr" anchorCtr="0">
            <a:noAutofit/>
          </a:bodyPr>
          <a:lstStyle/>
          <a:p>
            <a:pPr marL="1085850" lvl="0" indent="0" algn="l" rtl="0">
              <a:spcBef>
                <a:spcPts val="0"/>
              </a:spcBef>
              <a:spcAft>
                <a:spcPts val="0"/>
              </a:spcAft>
              <a:buNone/>
            </a:pPr>
            <a:r>
              <a:rPr lang="en-US" sz="2400">
                <a:solidFill>
                  <a:srgbClr val="FFFFFF"/>
                </a:solidFill>
                <a:latin typeface="Comic Sans MS"/>
                <a:ea typeface="Comic Sans MS"/>
                <a:cs typeface="Comic Sans MS"/>
                <a:sym typeface="Comic Sans MS"/>
              </a:rPr>
              <a:t>What aspect(s) of Rigor does this cluster and standard</a:t>
            </a:r>
            <a:endParaRPr sz="2400">
              <a:solidFill>
                <a:srgbClr val="FFFFFF"/>
              </a:solidFill>
              <a:latin typeface="Comic Sans MS"/>
              <a:ea typeface="Comic Sans MS"/>
              <a:cs typeface="Comic Sans MS"/>
              <a:sym typeface="Comic Sans MS"/>
            </a:endParaRPr>
          </a:p>
          <a:p>
            <a:pPr marL="0" lvl="0" indent="0" algn="l" rtl="0">
              <a:spcBef>
                <a:spcPts val="0"/>
              </a:spcBef>
              <a:spcAft>
                <a:spcPts val="0"/>
              </a:spcAft>
              <a:buNone/>
            </a:pPr>
            <a:r>
              <a:rPr lang="en-US" sz="2400">
                <a:solidFill>
                  <a:srgbClr val="FFFFFF"/>
                </a:solidFill>
                <a:latin typeface="Comic Sans MS"/>
                <a:ea typeface="Comic Sans MS"/>
                <a:cs typeface="Comic Sans MS"/>
                <a:sym typeface="Comic Sans MS"/>
              </a:rPr>
              <a:t>call for: conceptual understanding, procedural skill and fluency, and/or application?</a:t>
            </a:r>
            <a:endParaRPr sz="2400">
              <a:solidFill>
                <a:srgbClr val="FFFFFF"/>
              </a:solidFill>
              <a:latin typeface="Comic Sans MS"/>
              <a:ea typeface="Comic Sans MS"/>
              <a:cs typeface="Comic Sans MS"/>
              <a:sym typeface="Comic Sans MS"/>
            </a:endParaRPr>
          </a:p>
        </p:txBody>
      </p:sp>
      <p:pic>
        <p:nvPicPr>
          <p:cNvPr id="1168" name="Google Shape;1168;p164"/>
          <p:cNvPicPr preferRelativeResize="0"/>
          <p:nvPr/>
        </p:nvPicPr>
        <p:blipFill>
          <a:blip r:embed="rId3">
            <a:alphaModFix/>
          </a:blip>
          <a:stretch>
            <a:fillRect/>
          </a:stretch>
        </p:blipFill>
        <p:spPr>
          <a:xfrm>
            <a:off x="453681" y="3125000"/>
            <a:ext cx="985500" cy="968525"/>
          </a:xfrm>
          <a:prstGeom prst="rect">
            <a:avLst/>
          </a:prstGeom>
          <a:noFill/>
          <a:ln>
            <a:noFill/>
          </a:ln>
        </p:spPr>
      </p:pic>
      <p:grpSp>
        <p:nvGrpSpPr>
          <p:cNvPr id="1169" name="Google Shape;1169;p164"/>
          <p:cNvGrpSpPr/>
          <p:nvPr/>
        </p:nvGrpSpPr>
        <p:grpSpPr>
          <a:xfrm>
            <a:off x="147500" y="274625"/>
            <a:ext cx="8849000" cy="2075424"/>
            <a:chOff x="147500" y="274625"/>
            <a:chExt cx="8849000" cy="2075424"/>
          </a:xfrm>
        </p:grpSpPr>
        <p:pic>
          <p:nvPicPr>
            <p:cNvPr id="1170" name="Google Shape;1170;p164"/>
            <p:cNvPicPr preferRelativeResize="0"/>
            <p:nvPr/>
          </p:nvPicPr>
          <p:blipFill rotWithShape="1">
            <a:blip r:embed="rId4">
              <a:alphaModFix/>
            </a:blip>
            <a:srcRect b="47318"/>
            <a:stretch/>
          </p:blipFill>
          <p:spPr>
            <a:xfrm>
              <a:off x="147500" y="274625"/>
              <a:ext cx="8849000" cy="2075424"/>
            </a:xfrm>
            <a:prstGeom prst="rect">
              <a:avLst/>
            </a:prstGeom>
            <a:noFill/>
            <a:ln>
              <a:noFill/>
            </a:ln>
          </p:spPr>
        </p:pic>
        <p:sp>
          <p:nvSpPr>
            <p:cNvPr id="1171" name="Google Shape;1171;p164"/>
            <p:cNvSpPr/>
            <p:nvPr/>
          </p:nvSpPr>
          <p:spPr>
            <a:xfrm>
              <a:off x="7715525" y="2075725"/>
              <a:ext cx="462900" cy="27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164"/>
          <p:cNvSpPr/>
          <p:nvPr/>
        </p:nvSpPr>
        <p:spPr>
          <a:xfrm>
            <a:off x="4989475" y="2502450"/>
            <a:ext cx="4007100" cy="3994800"/>
          </a:xfrm>
          <a:prstGeom prst="cloudCallout">
            <a:avLst>
              <a:gd name="adj1" fmla="val -50428"/>
              <a:gd name="adj2" fmla="val 52146"/>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100"/>
              <a:buFont typeface="Arial"/>
              <a:buNone/>
            </a:pPr>
            <a:r>
              <a:rPr lang="en-US" sz="2000" b="1">
                <a:solidFill>
                  <a:srgbClr val="434343"/>
                </a:solidFill>
                <a:latin typeface="Comfortaa"/>
                <a:ea typeface="Comfortaa"/>
                <a:cs typeface="Comfortaa"/>
                <a:sym typeface="Comfortaa"/>
              </a:rPr>
              <a:t>What specialized and pedagogical content knowledge do teachers need to have to teach this to students? </a:t>
            </a:r>
            <a:endParaRPr sz="2000" b="1">
              <a:solidFill>
                <a:srgbClr val="434343"/>
              </a:solidFill>
              <a:latin typeface="Comfortaa"/>
              <a:ea typeface="Comfortaa"/>
              <a:cs typeface="Comfortaa"/>
              <a:sym typeface="Comfortaa"/>
            </a:endParaRPr>
          </a:p>
          <a:p>
            <a:pPr marL="0" marR="0" lvl="0" indent="0" algn="ctr" rtl="0">
              <a:spcBef>
                <a:spcPts val="0"/>
              </a:spcBef>
              <a:spcAft>
                <a:spcPts val="0"/>
              </a:spcAft>
              <a:buClr>
                <a:schemeClr val="dk1"/>
              </a:buClr>
              <a:buSzPts val="1100"/>
              <a:buFont typeface="Arial"/>
              <a:buNone/>
            </a:pPr>
            <a:r>
              <a:rPr lang="en-US" sz="2000" b="1">
                <a:solidFill>
                  <a:srgbClr val="434343"/>
                </a:solidFill>
                <a:latin typeface="Comfortaa"/>
                <a:ea typeface="Comfortaa"/>
                <a:cs typeface="Comfortaa"/>
                <a:sym typeface="Comfortaa"/>
              </a:rPr>
              <a:t>What might be misunderstood about this standard?</a:t>
            </a:r>
            <a:endParaRPr sz="2000" b="1">
              <a:solidFill>
                <a:srgbClr val="434343"/>
              </a:solidFill>
              <a:latin typeface="Comfortaa"/>
              <a:ea typeface="Comfortaa"/>
              <a:cs typeface="Comfortaa"/>
              <a:sym typeface="Comforta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2"/>
                                        </p:tgtEl>
                                        <p:attrNameLst>
                                          <p:attrName>style.visibility</p:attrName>
                                        </p:attrNameLst>
                                      </p:cBhvr>
                                      <p:to>
                                        <p:strVal val="visible"/>
                                      </p:to>
                                    </p:set>
                                    <p:anim calcmode="lin" valueType="num">
                                      <p:cBhvr additive="base">
                                        <p:cTn id="7" dur="1000"/>
                                        <p:tgtEl>
                                          <p:spTgt spid="1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grpSp>
        <p:nvGrpSpPr>
          <p:cNvPr id="1178" name="Google Shape;1178;p165"/>
          <p:cNvGrpSpPr/>
          <p:nvPr/>
        </p:nvGrpSpPr>
        <p:grpSpPr>
          <a:xfrm>
            <a:off x="2951883" y="2641416"/>
            <a:ext cx="3240228" cy="3617795"/>
            <a:chOff x="3995050" y="2504350"/>
            <a:chExt cx="2845800" cy="3240300"/>
          </a:xfrm>
        </p:grpSpPr>
        <p:sp>
          <p:nvSpPr>
            <p:cNvPr id="1179" name="Google Shape;1179;p165"/>
            <p:cNvSpPr/>
            <p:nvPr/>
          </p:nvSpPr>
          <p:spPr>
            <a:xfrm>
              <a:off x="3995050" y="2504350"/>
              <a:ext cx="2845800" cy="3240300"/>
            </a:xfrm>
            <a:prstGeom prst="rect">
              <a:avLst/>
            </a:prstGeom>
            <a:solidFill>
              <a:srgbClr val="FFFFFF"/>
            </a:solidFill>
            <a:ln w="19050" cap="flat" cmpd="sng">
              <a:solidFill>
                <a:srgbClr val="9AD0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0" name="Google Shape;1180;p165"/>
            <p:cNvPicPr preferRelativeResize="0"/>
            <p:nvPr/>
          </p:nvPicPr>
          <p:blipFill rotWithShape="1">
            <a:blip r:embed="rId3">
              <a:alphaModFix/>
            </a:blip>
            <a:srcRect/>
            <a:stretch/>
          </p:blipFill>
          <p:spPr>
            <a:xfrm>
              <a:off x="4147850" y="2678374"/>
              <a:ext cx="2525725" cy="2843263"/>
            </a:xfrm>
            <a:prstGeom prst="rect">
              <a:avLst/>
            </a:prstGeom>
            <a:noFill/>
            <a:ln>
              <a:noFill/>
            </a:ln>
          </p:spPr>
        </p:pic>
      </p:grpSp>
      <p:grpSp>
        <p:nvGrpSpPr>
          <p:cNvPr id="1181" name="Google Shape;1181;p165"/>
          <p:cNvGrpSpPr/>
          <p:nvPr/>
        </p:nvGrpSpPr>
        <p:grpSpPr>
          <a:xfrm>
            <a:off x="147500" y="274625"/>
            <a:ext cx="8849000" cy="2075424"/>
            <a:chOff x="147500" y="274625"/>
            <a:chExt cx="8849000" cy="2075424"/>
          </a:xfrm>
        </p:grpSpPr>
        <p:pic>
          <p:nvPicPr>
            <p:cNvPr id="1182" name="Google Shape;1182;p165"/>
            <p:cNvPicPr preferRelativeResize="0"/>
            <p:nvPr/>
          </p:nvPicPr>
          <p:blipFill rotWithShape="1">
            <a:blip r:embed="rId4">
              <a:alphaModFix/>
            </a:blip>
            <a:srcRect b="47318"/>
            <a:stretch/>
          </p:blipFill>
          <p:spPr>
            <a:xfrm>
              <a:off x="147500" y="274625"/>
              <a:ext cx="8849000" cy="2075424"/>
            </a:xfrm>
            <a:prstGeom prst="rect">
              <a:avLst/>
            </a:prstGeom>
            <a:noFill/>
            <a:ln>
              <a:noFill/>
            </a:ln>
          </p:spPr>
        </p:pic>
        <p:sp>
          <p:nvSpPr>
            <p:cNvPr id="1183" name="Google Shape;1183;p165"/>
            <p:cNvSpPr/>
            <p:nvPr/>
          </p:nvSpPr>
          <p:spPr>
            <a:xfrm>
              <a:off x="7715525" y="2075725"/>
              <a:ext cx="462900" cy="27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p166"/>
          <p:cNvPicPr preferRelativeResize="0"/>
          <p:nvPr/>
        </p:nvPicPr>
        <p:blipFill rotWithShape="1">
          <a:blip r:embed="rId3">
            <a:alphaModFix/>
          </a:blip>
          <a:srcRect l="9400" t="4002" r="9205" b="12622"/>
          <a:stretch/>
        </p:blipFill>
        <p:spPr>
          <a:xfrm>
            <a:off x="284651" y="2500251"/>
            <a:ext cx="3118599" cy="3771977"/>
          </a:xfrm>
          <a:prstGeom prst="rect">
            <a:avLst/>
          </a:prstGeom>
          <a:noFill/>
          <a:ln>
            <a:noFill/>
          </a:ln>
        </p:spPr>
      </p:pic>
      <p:grpSp>
        <p:nvGrpSpPr>
          <p:cNvPr id="1190" name="Google Shape;1190;p166"/>
          <p:cNvGrpSpPr/>
          <p:nvPr/>
        </p:nvGrpSpPr>
        <p:grpSpPr>
          <a:xfrm>
            <a:off x="147500" y="274625"/>
            <a:ext cx="8849000" cy="2075424"/>
            <a:chOff x="147500" y="274625"/>
            <a:chExt cx="8849000" cy="2075424"/>
          </a:xfrm>
        </p:grpSpPr>
        <p:pic>
          <p:nvPicPr>
            <p:cNvPr id="1191" name="Google Shape;1191;p166"/>
            <p:cNvPicPr preferRelativeResize="0"/>
            <p:nvPr/>
          </p:nvPicPr>
          <p:blipFill rotWithShape="1">
            <a:blip r:embed="rId4">
              <a:alphaModFix/>
            </a:blip>
            <a:srcRect b="47318"/>
            <a:stretch/>
          </p:blipFill>
          <p:spPr>
            <a:xfrm>
              <a:off x="147500" y="274625"/>
              <a:ext cx="8849000" cy="2075424"/>
            </a:xfrm>
            <a:prstGeom prst="rect">
              <a:avLst/>
            </a:prstGeom>
            <a:noFill/>
            <a:ln>
              <a:noFill/>
            </a:ln>
          </p:spPr>
        </p:pic>
        <p:sp>
          <p:nvSpPr>
            <p:cNvPr id="1192" name="Google Shape;1192;p166"/>
            <p:cNvSpPr/>
            <p:nvPr/>
          </p:nvSpPr>
          <p:spPr>
            <a:xfrm>
              <a:off x="7715525" y="2075725"/>
              <a:ext cx="462900" cy="27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93" name="Google Shape;1193;p166"/>
          <p:cNvPicPr preferRelativeResize="0"/>
          <p:nvPr/>
        </p:nvPicPr>
        <p:blipFill>
          <a:blip r:embed="rId5">
            <a:alphaModFix/>
          </a:blip>
          <a:stretch>
            <a:fillRect/>
          </a:stretch>
        </p:blipFill>
        <p:spPr>
          <a:xfrm>
            <a:off x="3952025" y="6111850"/>
            <a:ext cx="550850" cy="541500"/>
          </a:xfrm>
          <a:prstGeom prst="rect">
            <a:avLst/>
          </a:prstGeom>
          <a:noFill/>
          <a:ln>
            <a:noFill/>
          </a:ln>
        </p:spPr>
      </p:pic>
      <p:sp>
        <p:nvSpPr>
          <p:cNvPr id="1194" name="Google Shape;1194;p166"/>
          <p:cNvSpPr txBox="1"/>
          <p:nvPr/>
        </p:nvSpPr>
        <p:spPr>
          <a:xfrm>
            <a:off x="4398925" y="6194050"/>
            <a:ext cx="1817400" cy="37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Video from NCTM</a:t>
            </a:r>
            <a:endParaRPr>
              <a:latin typeface="Lucida Sans"/>
              <a:ea typeface="Lucida Sans"/>
              <a:cs typeface="Lucida Sans"/>
              <a:sym typeface="Lucida Sans"/>
            </a:endParaRPr>
          </a:p>
        </p:txBody>
      </p:sp>
      <p:pic>
        <p:nvPicPr>
          <p:cNvPr id="1195" name="Google Shape;1195;p166"/>
          <p:cNvPicPr preferRelativeResize="0"/>
          <p:nvPr/>
        </p:nvPicPr>
        <p:blipFill>
          <a:blip r:embed="rId6">
            <a:alphaModFix/>
          </a:blip>
          <a:stretch>
            <a:fillRect/>
          </a:stretch>
        </p:blipFill>
        <p:spPr>
          <a:xfrm>
            <a:off x="3668600" y="2889701"/>
            <a:ext cx="5130674" cy="2885476"/>
          </a:xfrm>
          <a:prstGeom prst="rect">
            <a:avLst/>
          </a:prstGeom>
          <a:noFill/>
          <a:ln w="9525" cap="flat" cmpd="sng">
            <a:solidFill>
              <a:schemeClr val="dk2"/>
            </a:solidFill>
            <a:prstDash val="solid"/>
            <a:round/>
            <a:headEnd type="none" w="sm" len="sm"/>
            <a:tailEnd type="none" w="sm" len="sm"/>
          </a:ln>
          <a:effectLst>
            <a:outerShdw blurRad="242888" dist="152400" dir="5400000" algn="bl" rotWithShape="0">
              <a:schemeClr val="dk2">
                <a:alpha val="50000"/>
              </a:scheme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grpSp>
        <p:nvGrpSpPr>
          <p:cNvPr id="1201" name="Google Shape;1201;p167"/>
          <p:cNvGrpSpPr/>
          <p:nvPr/>
        </p:nvGrpSpPr>
        <p:grpSpPr>
          <a:xfrm>
            <a:off x="1981334" y="3460297"/>
            <a:ext cx="2378235" cy="2863777"/>
            <a:chOff x="3995050" y="2504350"/>
            <a:chExt cx="2845800" cy="3240300"/>
          </a:xfrm>
        </p:grpSpPr>
        <p:sp>
          <p:nvSpPr>
            <p:cNvPr id="1202" name="Google Shape;1202;p167"/>
            <p:cNvSpPr/>
            <p:nvPr/>
          </p:nvSpPr>
          <p:spPr>
            <a:xfrm>
              <a:off x="3995050" y="2504350"/>
              <a:ext cx="2845800" cy="3240300"/>
            </a:xfrm>
            <a:prstGeom prst="rect">
              <a:avLst/>
            </a:prstGeom>
            <a:solidFill>
              <a:srgbClr val="FFFFFF"/>
            </a:solidFill>
            <a:ln w="19050" cap="flat" cmpd="sng">
              <a:solidFill>
                <a:srgbClr val="9AD0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3" name="Google Shape;1203;p167"/>
            <p:cNvPicPr preferRelativeResize="0"/>
            <p:nvPr/>
          </p:nvPicPr>
          <p:blipFill rotWithShape="1">
            <a:blip r:embed="rId3">
              <a:alphaModFix/>
            </a:blip>
            <a:srcRect/>
            <a:stretch/>
          </p:blipFill>
          <p:spPr>
            <a:xfrm>
              <a:off x="4147850" y="2678374"/>
              <a:ext cx="2525725" cy="2843263"/>
            </a:xfrm>
            <a:prstGeom prst="rect">
              <a:avLst/>
            </a:prstGeom>
            <a:noFill/>
            <a:ln>
              <a:noFill/>
            </a:ln>
          </p:spPr>
        </p:pic>
      </p:grpSp>
      <p:pic>
        <p:nvPicPr>
          <p:cNvPr id="1204" name="Google Shape;1204;p167"/>
          <p:cNvPicPr preferRelativeResize="0"/>
          <p:nvPr/>
        </p:nvPicPr>
        <p:blipFill rotWithShape="1">
          <a:blip r:embed="rId4">
            <a:alphaModFix/>
          </a:blip>
          <a:srcRect l="9400" t="4002" r="9205" b="12622"/>
          <a:stretch/>
        </p:blipFill>
        <p:spPr>
          <a:xfrm>
            <a:off x="4734695" y="3426799"/>
            <a:ext cx="2466067" cy="2931150"/>
          </a:xfrm>
          <a:prstGeom prst="rect">
            <a:avLst/>
          </a:prstGeom>
          <a:noFill/>
          <a:ln>
            <a:noFill/>
          </a:ln>
        </p:spPr>
      </p:pic>
      <p:sp>
        <p:nvSpPr>
          <p:cNvPr id="1205" name="Google Shape;1205;p167"/>
          <p:cNvSpPr txBox="1">
            <a:spLocks noGrp="1"/>
          </p:cNvSpPr>
          <p:nvPr>
            <p:ph type="title"/>
          </p:nvPr>
        </p:nvSpPr>
        <p:spPr>
          <a:xfrm>
            <a:off x="304800" y="350828"/>
            <a:ext cx="8572500" cy="85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latin typeface="Lucida Sans"/>
                <a:ea typeface="Lucida Sans"/>
                <a:cs typeface="Lucida Sans"/>
                <a:sym typeface="Lucida Sans"/>
              </a:rPr>
              <a:t>Reflect</a:t>
            </a:r>
            <a:endParaRPr sz="3000">
              <a:latin typeface="Lucida Sans"/>
              <a:ea typeface="Lucida Sans"/>
              <a:cs typeface="Lucida Sans"/>
              <a:sym typeface="Lucida Sans"/>
            </a:endParaRPr>
          </a:p>
        </p:txBody>
      </p:sp>
      <p:sp>
        <p:nvSpPr>
          <p:cNvPr id="1206" name="Google Shape;1206;p167"/>
          <p:cNvSpPr txBox="1">
            <a:spLocks noGrp="1"/>
          </p:cNvSpPr>
          <p:nvPr>
            <p:ph type="body" idx="1"/>
          </p:nvPr>
        </p:nvSpPr>
        <p:spPr>
          <a:xfrm>
            <a:off x="304800" y="1201025"/>
            <a:ext cx="8572500" cy="4896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434343"/>
              </a:buClr>
              <a:buSzPts val="2000"/>
              <a:buFont typeface="Lucida Sans"/>
              <a:buChar char="●"/>
            </a:pPr>
            <a:r>
              <a:rPr lang="en-US" sz="2000">
                <a:solidFill>
                  <a:srgbClr val="434343"/>
                </a:solidFill>
                <a:latin typeface="Lucida Sans"/>
                <a:ea typeface="Lucida Sans"/>
                <a:cs typeface="Lucida Sans"/>
                <a:sym typeface="Lucida Sans"/>
              </a:rPr>
              <a:t>How will the experiences of students in these two classrooms be different? What are the implications for students and </a:t>
            </a:r>
            <a:r>
              <a:rPr lang="en-US" sz="2000" b="1">
                <a:solidFill>
                  <a:srgbClr val="434343"/>
                </a:solidFill>
                <a:latin typeface="Lucida Sans"/>
                <a:ea typeface="Lucida Sans"/>
                <a:cs typeface="Lucida Sans"/>
                <a:sym typeface="Lucida Sans"/>
              </a:rPr>
              <a:t>their mathematical futures</a:t>
            </a:r>
            <a:r>
              <a:rPr lang="en-US" sz="2000">
                <a:solidFill>
                  <a:srgbClr val="434343"/>
                </a:solidFill>
                <a:latin typeface="Lucida Sans"/>
                <a:ea typeface="Lucida Sans"/>
                <a:cs typeface="Lucida Sans"/>
                <a:sym typeface="Lucida Sans"/>
              </a:rPr>
              <a:t>?</a:t>
            </a:r>
            <a:endParaRPr sz="2000">
              <a:solidFill>
                <a:srgbClr val="434343"/>
              </a:solidFill>
              <a:latin typeface="Lucida Sans"/>
              <a:ea typeface="Lucida Sans"/>
              <a:cs typeface="Lucida Sans"/>
              <a:sym typeface="Lucida Sans"/>
            </a:endParaRPr>
          </a:p>
          <a:p>
            <a:pPr marL="457200" lvl="0" indent="-355600" algn="l" rtl="0">
              <a:spcBef>
                <a:spcPts val="1000"/>
              </a:spcBef>
              <a:spcAft>
                <a:spcPts val="1000"/>
              </a:spcAft>
              <a:buClr>
                <a:srgbClr val="434343"/>
              </a:buClr>
              <a:buSzPts val="2000"/>
              <a:buFont typeface="Lucida Sans"/>
              <a:buChar char="●"/>
            </a:pPr>
            <a:r>
              <a:rPr lang="en-US" sz="2000">
                <a:solidFill>
                  <a:srgbClr val="434343"/>
                </a:solidFill>
                <a:latin typeface="Lucida Sans"/>
                <a:ea typeface="Lucida Sans"/>
                <a:cs typeface="Lucida Sans"/>
                <a:sym typeface="Lucida Sans"/>
              </a:rPr>
              <a:t>What does the difference in these two approaches communicate to students about </a:t>
            </a:r>
            <a:r>
              <a:rPr lang="en-US" sz="2000" b="1">
                <a:solidFill>
                  <a:srgbClr val="434343"/>
                </a:solidFill>
                <a:latin typeface="Lucida Sans"/>
                <a:ea typeface="Lucida Sans"/>
                <a:cs typeface="Lucida Sans"/>
                <a:sym typeface="Lucida Sans"/>
              </a:rPr>
              <a:t>our belief in their ability</a:t>
            </a:r>
            <a:r>
              <a:rPr lang="en-US" sz="2000">
                <a:solidFill>
                  <a:srgbClr val="434343"/>
                </a:solidFill>
                <a:latin typeface="Lucida Sans"/>
                <a:ea typeface="Lucida Sans"/>
                <a:cs typeface="Lucida Sans"/>
                <a:sym typeface="Lucida Sans"/>
              </a:rPr>
              <a:t> to understand math concepts?</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68"/>
          <p:cNvSpPr/>
          <p:nvPr/>
        </p:nvSpPr>
        <p:spPr>
          <a:xfrm>
            <a:off x="301250" y="363150"/>
            <a:ext cx="8519100" cy="4389000"/>
          </a:xfrm>
          <a:prstGeom prst="wedgeRoundRectCallout">
            <a:avLst>
              <a:gd name="adj1" fmla="val -1440"/>
              <a:gd name="adj2" fmla="val 68092"/>
              <a:gd name="adj3" fmla="val 0"/>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a:latin typeface="Quicksand"/>
                <a:ea typeface="Quicksand"/>
                <a:cs typeface="Quicksand"/>
                <a:sym typeface="Quicksand"/>
              </a:rPr>
              <a:t>During my [classroom] visits, I definitely have noticed some trends in instruction. There are some standards, regardless of the teacher, the school, or the district that seem to be commonly misunderstood. </a:t>
            </a:r>
            <a:r>
              <a:rPr lang="en-US" sz="2200" b="1">
                <a:solidFill>
                  <a:srgbClr val="FFFFFF"/>
                </a:solidFill>
                <a:latin typeface="Quicksand"/>
                <a:ea typeface="Quicksand"/>
                <a:cs typeface="Quicksand"/>
                <a:sym typeface="Quicksand"/>
              </a:rPr>
              <a:t>Somehow the intent of these standards is lost during instruction</a:t>
            </a:r>
            <a:r>
              <a:rPr lang="en-US" sz="2200">
                <a:latin typeface="Quicksand"/>
                <a:ea typeface="Quicksand"/>
                <a:cs typeface="Quicksand"/>
                <a:sym typeface="Quicksand"/>
              </a:rPr>
              <a:t>. I do not believe this is ever done intentionally, but could be a byproduct of many factors.  Maybe it is because </a:t>
            </a:r>
            <a:r>
              <a:rPr lang="en-US" sz="2200" b="1">
                <a:solidFill>
                  <a:srgbClr val="FFFFFF"/>
                </a:solidFill>
                <a:latin typeface="Quicksand"/>
                <a:ea typeface="Quicksand"/>
                <a:cs typeface="Quicksand"/>
                <a:sym typeface="Quicksand"/>
              </a:rPr>
              <a:t>old standards are still lingering in the current curriculum</a:t>
            </a:r>
            <a:r>
              <a:rPr lang="en-US" sz="2200">
                <a:latin typeface="Quicksand"/>
                <a:ea typeface="Quicksand"/>
                <a:cs typeface="Quicksand"/>
                <a:sym typeface="Quicksand"/>
              </a:rPr>
              <a:t>; maybe </a:t>
            </a:r>
            <a:r>
              <a:rPr lang="en-US" sz="2200" b="1">
                <a:solidFill>
                  <a:srgbClr val="FFFFFF"/>
                </a:solidFill>
                <a:latin typeface="Quicksand"/>
                <a:ea typeface="Quicksand"/>
                <a:cs typeface="Quicksand"/>
                <a:sym typeface="Quicksand"/>
              </a:rPr>
              <a:t>lessons and/or materials have been recycled or repurposed</a:t>
            </a:r>
            <a:r>
              <a:rPr lang="en-US" sz="2200">
                <a:latin typeface="Quicksand"/>
                <a:ea typeface="Quicksand"/>
                <a:cs typeface="Quicksand"/>
                <a:sym typeface="Quicksand"/>
              </a:rPr>
              <a:t> from before new college- and career-ready standards; or maybe </a:t>
            </a:r>
            <a:r>
              <a:rPr lang="en-US" sz="2200" b="1">
                <a:solidFill>
                  <a:srgbClr val="FFFFFF"/>
                </a:solidFill>
                <a:latin typeface="Quicksand"/>
                <a:ea typeface="Quicksand"/>
                <a:cs typeface="Quicksand"/>
                <a:sym typeface="Quicksand"/>
              </a:rPr>
              <a:t>there is a lack of understanding of what the standard actually means</a:t>
            </a:r>
            <a:r>
              <a:rPr lang="en-US" sz="2200">
                <a:latin typeface="Quicksand"/>
                <a:ea typeface="Quicksand"/>
                <a:cs typeface="Quicksand"/>
                <a:sym typeface="Quicksand"/>
              </a:rPr>
              <a:t>.</a:t>
            </a:r>
            <a:endParaRPr sz="2200">
              <a:latin typeface="Quicksand"/>
              <a:ea typeface="Quicksand"/>
              <a:cs typeface="Quicksand"/>
              <a:sym typeface="Quicksand"/>
            </a:endParaRPr>
          </a:p>
        </p:txBody>
      </p:sp>
      <p:pic>
        <p:nvPicPr>
          <p:cNvPr id="1213" name="Google Shape;1213;p168"/>
          <p:cNvPicPr preferRelativeResize="0"/>
          <p:nvPr/>
        </p:nvPicPr>
        <p:blipFill rotWithShape="1">
          <a:blip r:embed="rId3">
            <a:alphaModFix/>
          </a:blip>
          <a:srcRect b="13770"/>
          <a:stretch/>
        </p:blipFill>
        <p:spPr>
          <a:xfrm>
            <a:off x="4759600" y="4924025"/>
            <a:ext cx="1464075" cy="1729250"/>
          </a:xfrm>
          <a:prstGeom prst="rect">
            <a:avLst/>
          </a:prstGeom>
          <a:noFill/>
          <a:ln>
            <a:noFill/>
          </a:ln>
        </p:spPr>
      </p:pic>
      <p:sp>
        <p:nvSpPr>
          <p:cNvPr id="1214" name="Google Shape;1214;p168"/>
          <p:cNvSpPr txBox="1"/>
          <p:nvPr/>
        </p:nvSpPr>
        <p:spPr>
          <a:xfrm>
            <a:off x="6439175" y="5411400"/>
            <a:ext cx="1971600" cy="7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Lucida Sans"/>
                <a:ea typeface="Lucida Sans"/>
                <a:cs typeface="Lucida Sans"/>
                <a:sym typeface="Lucida Sans"/>
              </a:rPr>
              <a:t>Brian Dean, Core Advocate</a:t>
            </a:r>
            <a:endParaRPr sz="1800">
              <a:latin typeface="Lucida Sans"/>
              <a:ea typeface="Lucida Sans"/>
              <a:cs typeface="Lucida Sans"/>
              <a:sym typeface="Lucida Sans"/>
            </a:endParaRPr>
          </a:p>
        </p:txBody>
      </p:sp>
      <p:pic>
        <p:nvPicPr>
          <p:cNvPr id="1215" name="Google Shape;1215;p168"/>
          <p:cNvPicPr preferRelativeResize="0"/>
          <p:nvPr/>
        </p:nvPicPr>
        <p:blipFill>
          <a:blip r:embed="rId4">
            <a:alphaModFix/>
          </a:blip>
          <a:stretch>
            <a:fillRect/>
          </a:stretch>
        </p:blipFill>
        <p:spPr>
          <a:xfrm>
            <a:off x="8307950" y="4413425"/>
            <a:ext cx="630225" cy="619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pic>
        <p:nvPicPr>
          <p:cNvPr id="1221" name="Google Shape;1221;p169"/>
          <p:cNvPicPr preferRelativeResize="0"/>
          <p:nvPr/>
        </p:nvPicPr>
        <p:blipFill>
          <a:blip r:embed="rId3">
            <a:alphaModFix/>
          </a:blip>
          <a:stretch>
            <a:fillRect/>
          </a:stretch>
        </p:blipFill>
        <p:spPr>
          <a:xfrm>
            <a:off x="1988163" y="190150"/>
            <a:ext cx="5167675" cy="6172901"/>
          </a:xfrm>
          <a:prstGeom prst="rect">
            <a:avLst/>
          </a:prstGeom>
          <a:noFill/>
          <a:ln>
            <a:noFill/>
          </a:ln>
          <a:effectLst>
            <a:outerShdw blurRad="171450" dist="95250" dir="3000000" algn="bl" rotWithShape="0">
              <a:srgbClr val="000000">
                <a:alpha val="50000"/>
              </a:srgbClr>
            </a:outerShdw>
          </a:effectLst>
        </p:spPr>
      </p:pic>
      <p:pic>
        <p:nvPicPr>
          <p:cNvPr id="1222" name="Google Shape;1222;p169"/>
          <p:cNvPicPr preferRelativeResize="0"/>
          <p:nvPr/>
        </p:nvPicPr>
        <p:blipFill>
          <a:blip r:embed="rId4">
            <a:alphaModFix/>
          </a:blip>
          <a:stretch>
            <a:fillRect/>
          </a:stretch>
        </p:blipFill>
        <p:spPr>
          <a:xfrm>
            <a:off x="7892675" y="6267950"/>
            <a:ext cx="436100" cy="42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70"/>
          <p:cNvSpPr txBox="1">
            <a:spLocks noGrp="1"/>
          </p:cNvSpPr>
          <p:nvPr>
            <p:ph type="title"/>
          </p:nvPr>
        </p:nvSpPr>
        <p:spPr>
          <a:xfrm>
            <a:off x="216568" y="2829677"/>
            <a:ext cx="8752334" cy="90574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a:t>
            </a:r>
            <a:r>
              <a:rPr lang="en-US" sz="2600">
                <a:latin typeface="Lucida Sans"/>
                <a:ea typeface="Lucida Sans"/>
                <a:cs typeface="Lucida Sans"/>
                <a:sym typeface="Lucida Sans"/>
              </a:rPr>
              <a:t>: What are commonly misunderstood standards in grades 3-5 and how does understanding them help teachers and students?</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1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Rebecca Few</a:t>
            </a:r>
            <a:endParaRPr/>
          </a:p>
          <a:p>
            <a:pPr marL="0" marR="0" lvl="0" indent="0" algn="l" rtl="0">
              <a:lnSpc>
                <a:spcPct val="100000"/>
              </a:lnSpc>
              <a:spcBef>
                <a:spcPts val="0"/>
              </a:spcBef>
              <a:spcAft>
                <a:spcPts val="0"/>
              </a:spcAft>
              <a:buClr>
                <a:schemeClr val="lt1"/>
              </a:buClr>
              <a:buSzPts val="2800"/>
              <a:buFont typeface="Allerta"/>
              <a:buNone/>
            </a:pPr>
            <a:r>
              <a:rPr lang="en-US" i="1"/>
              <a:t>Content Lead, </a:t>
            </a:r>
            <a:endParaRPr i="1"/>
          </a:p>
          <a:p>
            <a:pPr marL="0" marR="0" lvl="0" indent="0" algn="l" rtl="0">
              <a:lnSpc>
                <a:spcPct val="100000"/>
              </a:lnSpc>
              <a:spcBef>
                <a:spcPts val="0"/>
              </a:spcBef>
              <a:spcAft>
                <a:spcPts val="0"/>
              </a:spcAft>
              <a:buClr>
                <a:schemeClr val="lt1"/>
              </a:buClr>
              <a:buSzPts val="2800"/>
              <a:buFont typeface="Allerta"/>
              <a:buNone/>
            </a:pPr>
            <a:r>
              <a:rPr lang="en-US" i="1"/>
              <a:t>Instruction Partners</a:t>
            </a:r>
            <a:endParaRPr i="1"/>
          </a:p>
          <a:p>
            <a:pPr marL="0" marR="0" lvl="0" indent="0" algn="l" rtl="0">
              <a:lnSpc>
                <a:spcPct val="100000"/>
              </a:lnSpc>
              <a:spcBef>
                <a:spcPts val="0"/>
              </a:spcBef>
              <a:spcAft>
                <a:spcPts val="0"/>
              </a:spcAft>
              <a:buClr>
                <a:schemeClr val="lt1"/>
              </a:buClr>
              <a:buSzPts val="2800"/>
              <a:buFont typeface="Allerta"/>
              <a:buNone/>
            </a:pPr>
            <a:r>
              <a:rPr lang="en-US" i="1"/>
              <a:t>Murfreesboro, TN</a:t>
            </a:r>
            <a:endParaRPr sz="2600" i="1"/>
          </a:p>
        </p:txBody>
      </p:sp>
      <p:sp>
        <p:nvSpPr>
          <p:cNvPr id="1235" name="Google Shape;1235;p171"/>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236" name="Google Shape;1236;p171"/>
          <p:cNvPicPr preferRelativeResize="0"/>
          <p:nvPr/>
        </p:nvPicPr>
        <p:blipFill rotWithShape="1">
          <a:blip r:embed="rId3">
            <a:alphaModFix/>
          </a:blip>
          <a:srcRect l="30910"/>
          <a:stretch/>
        </p:blipFill>
        <p:spPr>
          <a:xfrm>
            <a:off x="4900800" y="1779149"/>
            <a:ext cx="2825675" cy="2727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5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91" name="Google Shape;1091;p15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rgbClr val="595959"/>
                </a:solidFill>
                <a:latin typeface="Lucida Sans"/>
                <a:ea typeface="Lucida Sans"/>
                <a:cs typeface="Lucida Sans"/>
                <a:sym typeface="Lucida Sans"/>
              </a:rPr>
              <a:t>Your hosts from the </a:t>
            </a:r>
            <a:r>
              <a:rPr lang="en-US"/>
              <a:t>Professional Learning Team</a:t>
            </a:r>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Jennie Beltramini, </a:t>
            </a:r>
            <a:r>
              <a:rPr lang="en-US"/>
              <a:t>Math Specialist</a:t>
            </a:r>
            <a:endParaRPr/>
          </a:p>
          <a:p>
            <a:pPr marL="457200" marR="0" lvl="0" indent="-368300" algn="l" rtl="0">
              <a:lnSpc>
                <a:spcPct val="80000"/>
              </a:lnSpc>
              <a:spcBef>
                <a:spcPts val="0"/>
              </a:spcBef>
              <a:spcAft>
                <a:spcPts val="0"/>
              </a:spcAft>
              <a:buClr>
                <a:srgbClr val="3F3F39"/>
              </a:buClr>
              <a:buSzPts val="2200"/>
              <a:buFont typeface="Lucida Sans"/>
              <a:buChar char="●"/>
            </a:pPr>
            <a:r>
              <a:rPr lang="en-US"/>
              <a:t>Nicole Bravo, Project Manager</a:t>
            </a:r>
            <a:endParaRPr/>
          </a:p>
          <a:p>
            <a:pPr marL="0" marR="0" lvl="0" indent="0" algn="l" rtl="0">
              <a:lnSpc>
                <a:spcPct val="80000"/>
              </a:lnSpc>
              <a:spcBef>
                <a:spcPts val="0"/>
              </a:spcBef>
              <a:spcAft>
                <a:spcPts val="0"/>
              </a:spcAft>
              <a:buNone/>
            </a:pPr>
            <a:endParaRPr/>
          </a:p>
          <a:p>
            <a:pPr marL="0" marR="0" lvl="0" indent="0" algn="l" rtl="0">
              <a:lnSpc>
                <a:spcPct val="80000"/>
              </a:lnSpc>
              <a:spcBef>
                <a:spcPts val="0"/>
              </a:spcBef>
              <a:spcAft>
                <a:spcPts val="0"/>
              </a:spcAft>
              <a:buClr>
                <a:srgbClr val="3F3F39"/>
              </a:buClr>
              <a:buSzPts val="550"/>
              <a:buFont typeface="Arial"/>
              <a:buNone/>
            </a:pP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rgbClr val="595959"/>
                </a:solidFill>
                <a:latin typeface="Lucida Sans"/>
                <a:ea typeface="Lucida Sans"/>
                <a:cs typeface="Lucida Sans"/>
                <a:sym typeface="Lucida Sans"/>
              </a:rPr>
              <a:t>This Month’s Guests - </a:t>
            </a:r>
            <a:endParaRPr sz="2200" b="0" i="0" u="none" strike="noStrike" cap="none">
              <a:solidFill>
                <a:srgbClr val="595959"/>
              </a:solidFill>
              <a:latin typeface="Lucida Sans"/>
              <a:ea typeface="Lucida Sans"/>
              <a:cs typeface="Lucida Sans"/>
              <a:sym typeface="Lucida Sans"/>
            </a:endParaRPr>
          </a:p>
          <a:p>
            <a:pPr marL="457200" lvl="0" indent="-368300" algn="l" rtl="0">
              <a:lnSpc>
                <a:spcPct val="80000"/>
              </a:lnSpc>
              <a:spcBef>
                <a:spcPts val="0"/>
              </a:spcBef>
              <a:spcAft>
                <a:spcPts val="0"/>
              </a:spcAft>
              <a:buClr>
                <a:srgbClr val="3F3F39"/>
              </a:buClr>
              <a:buSzPts val="2200"/>
              <a:buFont typeface="Lucida Sans"/>
              <a:buChar char="●"/>
            </a:pPr>
            <a:r>
              <a:rPr lang="en-US"/>
              <a:t>Rebecca Few, Core Advocate</a:t>
            </a:r>
            <a:endParaRPr/>
          </a:p>
          <a:p>
            <a:pPr marL="457200" marR="0" lvl="0" indent="-368300" algn="l" rtl="0">
              <a:lnSpc>
                <a:spcPct val="80000"/>
              </a:lnSpc>
              <a:spcBef>
                <a:spcPts val="0"/>
              </a:spcBef>
              <a:spcAft>
                <a:spcPts val="0"/>
              </a:spcAft>
              <a:buClr>
                <a:srgbClr val="3F3F39"/>
              </a:buClr>
              <a:buSzPts val="2200"/>
              <a:buFont typeface="Lucida Sans"/>
              <a:buChar char="●"/>
            </a:pPr>
            <a:r>
              <a:rPr lang="en-US"/>
              <a:t>Brian Dean, Core Advocate</a:t>
            </a:r>
            <a:endParaRPr/>
          </a:p>
          <a:p>
            <a:pPr marL="742950" marR="0" lvl="1" indent="-171450" algn="l" rtl="0">
              <a:lnSpc>
                <a:spcPct val="80000"/>
              </a:lnSpc>
              <a:spcBef>
                <a:spcPts val="370"/>
              </a:spcBef>
              <a:spcAft>
                <a:spcPts val="0"/>
              </a:spcAft>
              <a:buClr>
                <a:srgbClr val="3F3F39"/>
              </a:buClr>
              <a:buSzPts val="463"/>
              <a:buFont typeface="Arial"/>
              <a:buNone/>
            </a:pPr>
            <a:endParaRPr sz="185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7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000">
                <a:solidFill>
                  <a:srgbClr val="434343"/>
                </a:solidFill>
                <a:latin typeface="Lucida Sans"/>
                <a:ea typeface="Lucida Sans"/>
                <a:cs typeface="Lucida Sans"/>
                <a:sym typeface="Lucida Sans"/>
              </a:rPr>
              <a:t>Looking at the progression</a:t>
            </a:r>
            <a:endParaRPr sz="3000" i="0" u="none" strike="noStrike" cap="none">
              <a:solidFill>
                <a:srgbClr val="434343"/>
              </a:solidFill>
              <a:latin typeface="Lucida Sans"/>
              <a:ea typeface="Lucida Sans"/>
              <a:cs typeface="Lucida Sans"/>
              <a:sym typeface="Lucida Sans"/>
            </a:endParaRPr>
          </a:p>
        </p:txBody>
      </p:sp>
      <p:pic>
        <p:nvPicPr>
          <p:cNvPr id="1243" name="Google Shape;1243;p172"/>
          <p:cNvPicPr preferRelativeResize="0"/>
          <p:nvPr/>
        </p:nvPicPr>
        <p:blipFill>
          <a:blip r:embed="rId3">
            <a:alphaModFix/>
          </a:blip>
          <a:stretch>
            <a:fillRect/>
          </a:stretch>
        </p:blipFill>
        <p:spPr>
          <a:xfrm>
            <a:off x="8558850" y="5851500"/>
            <a:ext cx="410525" cy="403550"/>
          </a:xfrm>
          <a:prstGeom prst="rect">
            <a:avLst/>
          </a:prstGeom>
          <a:noFill/>
          <a:ln>
            <a:noFill/>
          </a:ln>
        </p:spPr>
      </p:pic>
      <p:pic>
        <p:nvPicPr>
          <p:cNvPr id="1244" name="Google Shape;1244;p172"/>
          <p:cNvPicPr preferRelativeResize="0"/>
          <p:nvPr/>
        </p:nvPicPr>
        <p:blipFill>
          <a:blip r:embed="rId4">
            <a:alphaModFix/>
          </a:blip>
          <a:stretch>
            <a:fillRect/>
          </a:stretch>
        </p:blipFill>
        <p:spPr>
          <a:xfrm>
            <a:off x="481650" y="1527850"/>
            <a:ext cx="8159706" cy="4171250"/>
          </a:xfrm>
          <a:prstGeom prst="rect">
            <a:avLst/>
          </a:prstGeom>
          <a:noFill/>
          <a:ln>
            <a:noFill/>
          </a:ln>
        </p:spPr>
      </p:pic>
      <p:sp>
        <p:nvSpPr>
          <p:cNvPr id="1245" name="Google Shape;1245;p172"/>
          <p:cNvSpPr/>
          <p:nvPr/>
        </p:nvSpPr>
        <p:spPr>
          <a:xfrm>
            <a:off x="304800" y="1417625"/>
            <a:ext cx="1754400" cy="1254600"/>
          </a:xfrm>
          <a:prstGeom prst="ellipse">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72"/>
          <p:cNvSpPr/>
          <p:nvPr/>
        </p:nvSpPr>
        <p:spPr>
          <a:xfrm>
            <a:off x="2573350" y="2427675"/>
            <a:ext cx="1754400" cy="1254600"/>
          </a:xfrm>
          <a:prstGeom prst="ellipse">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72"/>
          <p:cNvSpPr/>
          <p:nvPr/>
        </p:nvSpPr>
        <p:spPr>
          <a:xfrm>
            <a:off x="7036125" y="3682275"/>
            <a:ext cx="1754400" cy="1254600"/>
          </a:xfrm>
          <a:prstGeom prst="ellipse">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73"/>
          <p:cNvSpPr txBox="1">
            <a:spLocks noGrp="1"/>
          </p:cNvSpPr>
          <p:nvPr>
            <p:ph type="body" idx="1"/>
          </p:nvPr>
        </p:nvSpPr>
        <p:spPr>
          <a:xfrm>
            <a:off x="285750" y="1029140"/>
            <a:ext cx="8572500" cy="45261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endParaRPr sz="2400">
              <a:solidFill>
                <a:srgbClr val="292934"/>
              </a:solidFill>
              <a:latin typeface="Lucida Sans"/>
              <a:ea typeface="Lucida Sans"/>
              <a:cs typeface="Lucida Sans"/>
              <a:sym typeface="Lucida Sans"/>
            </a:endParaRPr>
          </a:p>
          <a:p>
            <a:pPr marL="0" lvl="0" indent="0" algn="ctr" rtl="0">
              <a:lnSpc>
                <a:spcPct val="90000"/>
              </a:lnSpc>
              <a:spcBef>
                <a:spcPts val="0"/>
              </a:spcBef>
              <a:spcAft>
                <a:spcPts val="0"/>
              </a:spcAft>
              <a:buNone/>
            </a:pPr>
            <a:endParaRPr sz="2400">
              <a:solidFill>
                <a:srgbClr val="292934"/>
              </a:solidFill>
              <a:latin typeface="Lucida Sans"/>
              <a:ea typeface="Lucida Sans"/>
              <a:cs typeface="Lucida Sans"/>
              <a:sym typeface="Lucida Sans"/>
            </a:endParaRPr>
          </a:p>
          <a:p>
            <a:pPr marL="0" lvl="0" indent="0" algn="ctr" rtl="0">
              <a:lnSpc>
                <a:spcPct val="90000"/>
              </a:lnSpc>
              <a:spcBef>
                <a:spcPts val="0"/>
              </a:spcBef>
              <a:spcAft>
                <a:spcPts val="0"/>
              </a:spcAft>
              <a:buClr>
                <a:srgbClr val="0070C0"/>
              </a:buClr>
              <a:buSzPts val="2040"/>
              <a:buFont typeface="Noto Sans Symbols"/>
              <a:buNone/>
            </a:pPr>
            <a:r>
              <a:rPr lang="en-US" sz="2400">
                <a:solidFill>
                  <a:srgbClr val="292934"/>
                </a:solidFill>
                <a:latin typeface="Lucida Sans"/>
                <a:ea typeface="Lucida Sans"/>
                <a:cs typeface="Lucida Sans"/>
                <a:sym typeface="Lucida Sans"/>
              </a:rPr>
              <a:t>“</a:t>
            </a:r>
            <a:r>
              <a:rPr lang="en-US" sz="2400" b="1">
                <a:solidFill>
                  <a:srgbClr val="016FBF"/>
                </a:solidFill>
                <a:latin typeface="Lucida Sans"/>
                <a:ea typeface="Lucida Sans"/>
                <a:cs typeface="Lucida Sans"/>
                <a:sym typeface="Lucida Sans"/>
              </a:rPr>
              <a:t>Connections</a:t>
            </a:r>
            <a:r>
              <a:rPr lang="en-US" sz="2400">
                <a:solidFill>
                  <a:srgbClr val="292934"/>
                </a:solidFill>
                <a:latin typeface="Lucida Sans"/>
                <a:ea typeface="Lucida Sans"/>
                <a:cs typeface="Lucida Sans"/>
                <a:sym typeface="Lucida Sans"/>
              </a:rPr>
              <a:t> are useful because they help students see mathematics as a </a:t>
            </a:r>
            <a:r>
              <a:rPr lang="en-US" sz="2400" b="1">
                <a:solidFill>
                  <a:srgbClr val="016FBF"/>
                </a:solidFill>
                <a:latin typeface="Lucida Sans"/>
                <a:ea typeface="Lucida Sans"/>
                <a:cs typeface="Lucida Sans"/>
                <a:sym typeface="Lucida Sans"/>
              </a:rPr>
              <a:t>unified body of knowledge</a:t>
            </a:r>
            <a:r>
              <a:rPr lang="en-US" sz="2400">
                <a:solidFill>
                  <a:srgbClr val="016FBF"/>
                </a:solidFill>
                <a:latin typeface="Lucida Sans"/>
                <a:ea typeface="Lucida Sans"/>
                <a:cs typeface="Lucida Sans"/>
                <a:sym typeface="Lucida Sans"/>
              </a:rPr>
              <a:t> </a:t>
            </a:r>
            <a:r>
              <a:rPr lang="en-US" sz="2400">
                <a:solidFill>
                  <a:srgbClr val="292934"/>
                </a:solidFill>
                <a:latin typeface="Lucida Sans"/>
                <a:ea typeface="Lucida Sans"/>
                <a:cs typeface="Lucida Sans"/>
                <a:sym typeface="Lucida Sans"/>
              </a:rPr>
              <a:t>rather than a set of complex and disjointed concepts, procedures and processes.  </a:t>
            </a:r>
            <a:r>
              <a:rPr lang="en-US" sz="2400" b="1">
                <a:solidFill>
                  <a:srgbClr val="016FBF"/>
                </a:solidFill>
                <a:latin typeface="Lucida Sans"/>
                <a:ea typeface="Lucida Sans"/>
                <a:cs typeface="Lucida Sans"/>
                <a:sym typeface="Lucida Sans"/>
              </a:rPr>
              <a:t>Real world contexts </a:t>
            </a:r>
            <a:r>
              <a:rPr lang="en-US" sz="2400">
                <a:solidFill>
                  <a:srgbClr val="292934"/>
                </a:solidFill>
                <a:latin typeface="Lucida Sans"/>
                <a:ea typeface="Lucida Sans"/>
                <a:cs typeface="Lucida Sans"/>
                <a:sym typeface="Lucida Sans"/>
              </a:rPr>
              <a:t>provide opportunities for students to connect what they are learning to their own </a:t>
            </a:r>
            <a:r>
              <a:rPr lang="en-US" sz="2400" b="1">
                <a:solidFill>
                  <a:srgbClr val="016FBF"/>
                </a:solidFill>
                <a:latin typeface="Lucida Sans"/>
                <a:ea typeface="Lucida Sans"/>
                <a:cs typeface="Lucida Sans"/>
                <a:sym typeface="Lucida Sans"/>
              </a:rPr>
              <a:t>environment</a:t>
            </a:r>
            <a:r>
              <a:rPr lang="en-US" sz="2400">
                <a:solidFill>
                  <a:srgbClr val="292934"/>
                </a:solidFill>
                <a:latin typeface="Lucida Sans"/>
                <a:ea typeface="Lucida Sans"/>
                <a:cs typeface="Lucida Sans"/>
                <a:sym typeface="Lucida Sans"/>
              </a:rPr>
              <a:t>.  Their mathematics may also be connected to </a:t>
            </a:r>
            <a:r>
              <a:rPr lang="en-US" sz="2400" b="1">
                <a:solidFill>
                  <a:srgbClr val="016FBF"/>
                </a:solidFill>
                <a:latin typeface="Lucida Sans"/>
                <a:ea typeface="Lucida Sans"/>
                <a:cs typeface="Lucida Sans"/>
                <a:sym typeface="Lucida Sans"/>
              </a:rPr>
              <a:t>other disciplines</a:t>
            </a:r>
            <a:r>
              <a:rPr lang="en-US" sz="2400" b="1">
                <a:solidFill>
                  <a:srgbClr val="292934"/>
                </a:solidFill>
                <a:latin typeface="Lucida Sans"/>
                <a:ea typeface="Lucida Sans"/>
                <a:cs typeface="Lucida Sans"/>
                <a:sym typeface="Lucida Sans"/>
              </a:rPr>
              <a:t> </a:t>
            </a:r>
            <a:r>
              <a:rPr lang="en-US" sz="2400">
                <a:solidFill>
                  <a:srgbClr val="292934"/>
                </a:solidFill>
                <a:latin typeface="Lucida Sans"/>
                <a:ea typeface="Lucida Sans"/>
                <a:cs typeface="Lucida Sans"/>
                <a:sym typeface="Lucida Sans"/>
              </a:rPr>
              <a:t>which provides opportunities to</a:t>
            </a:r>
            <a:r>
              <a:rPr lang="en-US" sz="2400">
                <a:solidFill>
                  <a:srgbClr val="016FBF"/>
                </a:solidFill>
                <a:latin typeface="Lucida Sans"/>
                <a:ea typeface="Lucida Sans"/>
                <a:cs typeface="Lucida Sans"/>
                <a:sym typeface="Lucida Sans"/>
              </a:rPr>
              <a:t> </a:t>
            </a:r>
            <a:r>
              <a:rPr lang="en-US" sz="2400" b="1">
                <a:solidFill>
                  <a:srgbClr val="016FBF"/>
                </a:solidFill>
                <a:latin typeface="Lucida Sans"/>
                <a:ea typeface="Lucida Sans"/>
                <a:cs typeface="Lucida Sans"/>
                <a:sym typeface="Lucida Sans"/>
              </a:rPr>
              <a:t>enrich</a:t>
            </a:r>
            <a:r>
              <a:rPr lang="en-US" sz="2400">
                <a:solidFill>
                  <a:srgbClr val="016FBF"/>
                </a:solidFill>
                <a:latin typeface="Lucida Sans"/>
                <a:ea typeface="Lucida Sans"/>
                <a:cs typeface="Lucida Sans"/>
                <a:sym typeface="Lucida Sans"/>
              </a:rPr>
              <a:t> </a:t>
            </a:r>
            <a:r>
              <a:rPr lang="en-US" sz="2400">
                <a:solidFill>
                  <a:srgbClr val="292934"/>
                </a:solidFill>
                <a:latin typeface="Lucida Sans"/>
                <a:ea typeface="Lucida Sans"/>
                <a:cs typeface="Lucida Sans"/>
                <a:sym typeface="Lucida Sans"/>
              </a:rPr>
              <a:t>their learning.”</a:t>
            </a:r>
            <a:endParaRPr sz="2400">
              <a:solidFill>
                <a:srgbClr val="292934"/>
              </a:solidFill>
              <a:latin typeface="Lucida Sans"/>
              <a:ea typeface="Lucida Sans"/>
              <a:cs typeface="Lucida Sans"/>
              <a:sym typeface="Lucida Sans"/>
            </a:endParaRPr>
          </a:p>
          <a:p>
            <a:pPr marL="0" lvl="0" indent="0" algn="ctr" rtl="0">
              <a:lnSpc>
                <a:spcPct val="90000"/>
              </a:lnSpc>
              <a:spcBef>
                <a:spcPts val="600"/>
              </a:spcBef>
              <a:spcAft>
                <a:spcPts val="0"/>
              </a:spcAft>
              <a:buClr>
                <a:srgbClr val="0070C0"/>
              </a:buClr>
              <a:buSzPts val="2040"/>
              <a:buFont typeface="Noto Sans Symbols"/>
              <a:buNone/>
            </a:pPr>
            <a:endParaRPr sz="2400">
              <a:solidFill>
                <a:srgbClr val="292934"/>
              </a:solidFill>
              <a:latin typeface="Lucida Sans"/>
              <a:ea typeface="Lucida Sans"/>
              <a:cs typeface="Lucida Sans"/>
              <a:sym typeface="Lucida Sans"/>
            </a:endParaRPr>
          </a:p>
          <a:p>
            <a:pPr marL="0" lvl="0" indent="0" algn="l" rtl="0">
              <a:spcBef>
                <a:spcPts val="44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7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000">
                <a:solidFill>
                  <a:srgbClr val="434343"/>
                </a:solidFill>
                <a:latin typeface="Lucida Sans"/>
                <a:ea typeface="Lucida Sans"/>
                <a:cs typeface="Lucida Sans"/>
                <a:sym typeface="Lucida Sans"/>
              </a:rPr>
              <a:t>Grade 3</a:t>
            </a:r>
            <a:endParaRPr sz="3000" i="0" u="none" strike="noStrike" cap="none">
              <a:solidFill>
                <a:srgbClr val="434343"/>
              </a:solidFill>
              <a:latin typeface="Lucida Sans"/>
              <a:ea typeface="Lucida Sans"/>
              <a:cs typeface="Lucida Sans"/>
              <a:sym typeface="Lucida Sans"/>
            </a:endParaRPr>
          </a:p>
        </p:txBody>
      </p:sp>
      <p:sp>
        <p:nvSpPr>
          <p:cNvPr id="1260" name="Google Shape;1260;p174"/>
          <p:cNvSpPr txBox="1">
            <a:spLocks noGrp="1"/>
          </p:cNvSpPr>
          <p:nvPr>
            <p:ph type="body" idx="1"/>
          </p:nvPr>
        </p:nvSpPr>
        <p:spPr>
          <a:xfrm>
            <a:off x="304800" y="1418540"/>
            <a:ext cx="85725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rgbClr val="434343"/>
                </a:solidFill>
                <a:latin typeface="Lucida Sans"/>
                <a:ea typeface="Lucida Sans"/>
                <a:cs typeface="Lucida Sans"/>
                <a:sym typeface="Lucida Sans"/>
              </a:rPr>
              <a:t>3.NF.A.3</a:t>
            </a:r>
            <a:endParaRPr sz="2400">
              <a:solidFill>
                <a:srgbClr val="434343"/>
              </a:solidFill>
              <a:latin typeface="Lucida Sans"/>
              <a:ea typeface="Lucida Sans"/>
              <a:cs typeface="Lucida Sans"/>
              <a:sym typeface="Lucida Sans"/>
            </a:endParaRPr>
          </a:p>
          <a:p>
            <a:pPr marL="0" lvl="0" indent="0" algn="l" rtl="0">
              <a:lnSpc>
                <a:spcPct val="115000"/>
              </a:lnSpc>
              <a:spcBef>
                <a:spcPts val="1100"/>
              </a:spcBef>
              <a:spcAft>
                <a:spcPts val="0"/>
              </a:spcAft>
              <a:buClr>
                <a:schemeClr val="dk1"/>
              </a:buClr>
              <a:buSzPts val="1100"/>
              <a:buFont typeface="Arial"/>
              <a:buNone/>
            </a:pPr>
            <a:r>
              <a:rPr lang="en-US" sz="2400">
                <a:solidFill>
                  <a:srgbClr val="434343"/>
                </a:solidFill>
                <a:latin typeface="Lucida Sans"/>
                <a:ea typeface="Lucida Sans"/>
                <a:cs typeface="Lucida Sans"/>
                <a:sym typeface="Lucida Sans"/>
              </a:rPr>
              <a:t>Explain equivalence of fractions in special cases, and compare fractions by reasoning about their size.</a:t>
            </a:r>
            <a:endParaRPr sz="2400" u="sng">
              <a:solidFill>
                <a:srgbClr val="434343"/>
              </a:solidFill>
              <a:latin typeface="Lucida Sans"/>
              <a:ea typeface="Lucida Sans"/>
              <a:cs typeface="Lucida Sans"/>
              <a:sym typeface="Lucida Sans"/>
              <a:hlinkClick r:id="rId3"/>
            </a:endParaRPr>
          </a:p>
          <a:p>
            <a:pPr marL="292100" lvl="0" indent="0" algn="l" rtl="0">
              <a:lnSpc>
                <a:spcPct val="115000"/>
              </a:lnSpc>
              <a:spcBef>
                <a:spcPts val="1100"/>
              </a:spcBef>
              <a:spcAft>
                <a:spcPts val="1100"/>
              </a:spcAft>
              <a:buNone/>
            </a:pPr>
            <a:endParaRPr sz="1800">
              <a:solidFill>
                <a:srgbClr val="434343"/>
              </a:solidFill>
              <a:latin typeface="Lucida Sans"/>
              <a:ea typeface="Lucida Sans"/>
              <a:cs typeface="Lucida Sans"/>
              <a:sym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75"/>
          <p:cNvSpPr txBox="1">
            <a:spLocks noGrp="1"/>
          </p:cNvSpPr>
          <p:nvPr>
            <p:ph type="body" idx="1"/>
          </p:nvPr>
        </p:nvSpPr>
        <p:spPr>
          <a:xfrm>
            <a:off x="665675" y="1893950"/>
            <a:ext cx="3665700" cy="4086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200"/>
              <a:buNone/>
            </a:pPr>
            <a:r>
              <a:rPr lang="en-US" sz="2200">
                <a:latin typeface="Lucida Sans"/>
                <a:ea typeface="Lucida Sans"/>
                <a:cs typeface="Lucida Sans"/>
                <a:sym typeface="Lucida Sans"/>
              </a:rPr>
              <a:t>J</a:t>
            </a:r>
            <a:r>
              <a:rPr lang="en-US" sz="1800">
                <a:latin typeface="Lucida Sans"/>
                <a:ea typeface="Lucida Sans"/>
                <a:cs typeface="Lucida Sans"/>
                <a:sym typeface="Lucida Sans"/>
              </a:rPr>
              <a:t>on and Charlie plan to run together. They are arguing about how far to run. </a:t>
            </a:r>
            <a:endParaRPr sz="1800">
              <a:latin typeface="Lucida Sans"/>
              <a:ea typeface="Lucida Sans"/>
              <a:cs typeface="Lucida Sans"/>
              <a:sym typeface="Lucida Sans"/>
            </a:endParaRPr>
          </a:p>
          <a:p>
            <a:pPr marL="0" lvl="0" indent="0" algn="ctr" rtl="0">
              <a:lnSpc>
                <a:spcPct val="90000"/>
              </a:lnSpc>
              <a:spcBef>
                <a:spcPts val="1000"/>
              </a:spcBef>
              <a:spcAft>
                <a:spcPts val="0"/>
              </a:spcAft>
              <a:buClr>
                <a:schemeClr val="dk1"/>
              </a:buClr>
              <a:buSzPts val="2200"/>
              <a:buNone/>
            </a:pPr>
            <a:r>
              <a:rPr lang="en-US" sz="1800">
                <a:latin typeface="Lucida Sans"/>
                <a:ea typeface="Lucida Sans"/>
                <a:cs typeface="Lucida Sans"/>
                <a:sym typeface="Lucida Sans"/>
              </a:rPr>
              <a:t>Charlie says, </a:t>
            </a:r>
            <a:r>
              <a:rPr lang="en-US" sz="1800" i="1">
                <a:latin typeface="Lucida Sans"/>
                <a:ea typeface="Lucida Sans"/>
                <a:cs typeface="Lucida Sans"/>
                <a:sym typeface="Lucida Sans"/>
              </a:rPr>
              <a:t>I run </a:t>
            </a:r>
            <a:r>
              <a:rPr lang="en-US" sz="1800">
                <a:latin typeface="Lucida Sans"/>
                <a:ea typeface="Lucida Sans"/>
                <a:cs typeface="Lucida Sans"/>
                <a:sym typeface="Lucida Sans"/>
              </a:rPr>
              <a:t>3/6</a:t>
            </a:r>
            <a:r>
              <a:rPr lang="en-US" sz="1800" i="1">
                <a:latin typeface="Lucida Sans"/>
                <a:ea typeface="Lucida Sans"/>
                <a:cs typeface="Lucida Sans"/>
                <a:sym typeface="Lucida Sans"/>
              </a:rPr>
              <a:t> of a mile each day.</a:t>
            </a:r>
            <a:r>
              <a:rPr lang="en-US" sz="1800">
                <a:latin typeface="Lucida Sans"/>
                <a:ea typeface="Lucida Sans"/>
                <a:cs typeface="Lucida Sans"/>
                <a:sym typeface="Lucida Sans"/>
              </a:rPr>
              <a:t>  Jon says, </a:t>
            </a:r>
            <a:r>
              <a:rPr lang="en-US" sz="1800" i="1">
                <a:latin typeface="Lucida Sans"/>
                <a:ea typeface="Lucida Sans"/>
                <a:cs typeface="Lucida Sans"/>
                <a:sym typeface="Lucida Sans"/>
              </a:rPr>
              <a:t>I can only run </a:t>
            </a:r>
            <a:r>
              <a:rPr lang="en-US" sz="1800">
                <a:latin typeface="Lucida Sans"/>
                <a:ea typeface="Lucida Sans"/>
                <a:cs typeface="Lucida Sans"/>
                <a:sym typeface="Lucida Sans"/>
              </a:rPr>
              <a:t>1/2</a:t>
            </a:r>
            <a:r>
              <a:rPr lang="en-US" sz="1800" i="1">
                <a:latin typeface="Lucida Sans"/>
                <a:ea typeface="Lucida Sans"/>
                <a:cs typeface="Lucida Sans"/>
                <a:sym typeface="Lucida Sans"/>
              </a:rPr>
              <a:t> of a mile.</a:t>
            </a:r>
            <a:r>
              <a:rPr lang="en-US" sz="1800">
                <a:latin typeface="Lucida Sans"/>
                <a:ea typeface="Lucida Sans"/>
                <a:cs typeface="Lucida Sans"/>
                <a:sym typeface="Lucida Sans"/>
              </a:rPr>
              <a:t> </a:t>
            </a:r>
            <a:endParaRPr sz="1800">
              <a:latin typeface="Lucida Sans"/>
              <a:ea typeface="Lucida Sans"/>
              <a:cs typeface="Lucida Sans"/>
              <a:sym typeface="Lucida Sans"/>
            </a:endParaRPr>
          </a:p>
          <a:p>
            <a:pPr marL="0" lvl="0" indent="0" algn="ctr" rtl="0">
              <a:lnSpc>
                <a:spcPct val="90000"/>
              </a:lnSpc>
              <a:spcBef>
                <a:spcPts val="1000"/>
              </a:spcBef>
              <a:spcAft>
                <a:spcPts val="0"/>
              </a:spcAft>
              <a:buClr>
                <a:schemeClr val="dk1"/>
              </a:buClr>
              <a:buSzPts val="2200"/>
              <a:buNone/>
            </a:pPr>
            <a:r>
              <a:rPr lang="en-US" sz="1800">
                <a:latin typeface="Lucida Sans"/>
                <a:ea typeface="Lucida Sans"/>
                <a:cs typeface="Lucida Sans"/>
                <a:sym typeface="Lucida Sans"/>
              </a:rPr>
              <a:t>If Charlie runs 3/6 of a mile and Jon runs 1/2 of a mile, explain why it is silly for them to argue. Draw a model or a number line to support your reasoning.</a:t>
            </a:r>
            <a:endParaRPr sz="1800">
              <a:latin typeface="Lucida Sans"/>
              <a:ea typeface="Lucida Sans"/>
              <a:cs typeface="Lucida Sans"/>
              <a:sym typeface="Lucida Sans"/>
            </a:endParaRPr>
          </a:p>
          <a:p>
            <a:pPr marL="228600" lvl="0" indent="-50800" algn="ctr" rtl="0">
              <a:lnSpc>
                <a:spcPct val="90000"/>
              </a:lnSpc>
              <a:spcBef>
                <a:spcPts val="1000"/>
              </a:spcBef>
              <a:spcAft>
                <a:spcPts val="0"/>
              </a:spcAft>
              <a:buClr>
                <a:schemeClr val="dk1"/>
              </a:buClr>
              <a:buSzPts val="2800"/>
              <a:buNone/>
            </a:pPr>
            <a:endParaRPr/>
          </a:p>
        </p:txBody>
      </p:sp>
      <p:sp>
        <p:nvSpPr>
          <p:cNvPr id="1267" name="Google Shape;1267;p175"/>
          <p:cNvSpPr txBox="1"/>
          <p:nvPr/>
        </p:nvSpPr>
        <p:spPr>
          <a:xfrm>
            <a:off x="1350850" y="515775"/>
            <a:ext cx="63498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Jon and Charlie</a:t>
            </a:r>
            <a:endParaRPr/>
          </a:p>
        </p:txBody>
      </p:sp>
      <p:pic>
        <p:nvPicPr>
          <p:cNvPr id="1268" name="Google Shape;1268;p175"/>
          <p:cNvPicPr preferRelativeResize="0"/>
          <p:nvPr/>
        </p:nvPicPr>
        <p:blipFill>
          <a:blip r:embed="rId3">
            <a:alphaModFix/>
          </a:blip>
          <a:stretch>
            <a:fillRect/>
          </a:stretch>
        </p:blipFill>
        <p:spPr>
          <a:xfrm>
            <a:off x="5202337" y="1893962"/>
            <a:ext cx="2184724" cy="2184724"/>
          </a:xfrm>
          <a:prstGeom prst="rect">
            <a:avLst/>
          </a:prstGeom>
          <a:noFill/>
          <a:ln>
            <a:noFill/>
          </a:ln>
        </p:spPr>
      </p:pic>
      <p:sp>
        <p:nvSpPr>
          <p:cNvPr id="1269" name="Google Shape;1269;p175"/>
          <p:cNvSpPr txBox="1"/>
          <p:nvPr/>
        </p:nvSpPr>
        <p:spPr>
          <a:xfrm>
            <a:off x="1233100" y="5828825"/>
            <a:ext cx="3267300" cy="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From Illustrative Mathematics</a:t>
            </a:r>
            <a:endParaRPr>
              <a:latin typeface="Calibri"/>
              <a:ea typeface="Calibri"/>
              <a:cs typeface="Calibri"/>
              <a:sym typeface="Calibri"/>
            </a:endParaRPr>
          </a:p>
        </p:txBody>
      </p:sp>
      <p:sp>
        <p:nvSpPr>
          <p:cNvPr id="1270" name="Google Shape;1270;p175"/>
          <p:cNvSpPr txBox="1"/>
          <p:nvPr/>
        </p:nvSpPr>
        <p:spPr>
          <a:xfrm>
            <a:off x="4885800" y="4308400"/>
            <a:ext cx="32673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dk1"/>
                </a:solidFill>
                <a:latin typeface="Calibri"/>
                <a:ea typeface="Calibri"/>
                <a:cs typeface="Calibri"/>
                <a:sym typeface="Calibri"/>
              </a:rPr>
              <a:t>What prior knowledge will students need to solve Jon and Charlie’s dilemma?</a:t>
            </a:r>
            <a:endParaRPr sz="18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176"/>
          <p:cNvSpPr txBox="1">
            <a:spLocks noGrp="1"/>
          </p:cNvSpPr>
          <p:nvPr>
            <p:ph type="title"/>
          </p:nvPr>
        </p:nvSpPr>
        <p:spPr>
          <a:xfrm>
            <a:off x="628650" y="365125"/>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solidFill>
                  <a:srgbClr val="434343"/>
                </a:solidFill>
              </a:rPr>
              <a:t>Solution</a:t>
            </a:r>
            <a:endParaRPr sz="3000">
              <a:solidFill>
                <a:srgbClr val="434343"/>
              </a:solidFill>
            </a:endParaRPr>
          </a:p>
        </p:txBody>
      </p:sp>
      <p:sp>
        <p:nvSpPr>
          <p:cNvPr id="1277" name="Google Shape;1277;p176"/>
          <p:cNvSpPr txBox="1">
            <a:spLocks noGrp="1"/>
          </p:cNvSpPr>
          <p:nvPr>
            <p:ph type="body" idx="1"/>
          </p:nvPr>
        </p:nvSpPr>
        <p:spPr>
          <a:xfrm>
            <a:off x="628650" y="1825625"/>
            <a:ext cx="38862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         Area Model</a:t>
            </a:r>
            <a:endParaRPr/>
          </a:p>
        </p:txBody>
      </p:sp>
      <p:pic>
        <p:nvPicPr>
          <p:cNvPr id="1278" name="Google Shape;1278;p176"/>
          <p:cNvPicPr preferRelativeResize="0"/>
          <p:nvPr/>
        </p:nvPicPr>
        <p:blipFill rotWithShape="1">
          <a:blip r:embed="rId3">
            <a:alphaModFix/>
          </a:blip>
          <a:srcRect/>
          <a:stretch/>
        </p:blipFill>
        <p:spPr>
          <a:xfrm>
            <a:off x="478325" y="2834275"/>
            <a:ext cx="3805050" cy="1325700"/>
          </a:xfrm>
          <a:prstGeom prst="rect">
            <a:avLst/>
          </a:prstGeom>
          <a:noFill/>
          <a:ln>
            <a:noFill/>
          </a:ln>
        </p:spPr>
      </p:pic>
      <p:sp>
        <p:nvSpPr>
          <p:cNvPr id="1279" name="Google Shape;1279;p176"/>
          <p:cNvSpPr txBox="1">
            <a:spLocks noGrp="1"/>
          </p:cNvSpPr>
          <p:nvPr>
            <p:ph type="body" idx="2"/>
          </p:nvPr>
        </p:nvSpPr>
        <p:spPr>
          <a:xfrm>
            <a:off x="4629150" y="1825625"/>
            <a:ext cx="38862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          Linear Model</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pic>
        <p:nvPicPr>
          <p:cNvPr id="1280" name="Google Shape;1280;p176"/>
          <p:cNvPicPr preferRelativeResize="0"/>
          <p:nvPr/>
        </p:nvPicPr>
        <p:blipFill rotWithShape="1">
          <a:blip r:embed="rId4">
            <a:alphaModFix/>
          </a:blip>
          <a:srcRect/>
          <a:stretch/>
        </p:blipFill>
        <p:spPr>
          <a:xfrm>
            <a:off x="5011094" y="2797933"/>
            <a:ext cx="2785406" cy="1262138"/>
          </a:xfrm>
          <a:prstGeom prst="rect">
            <a:avLst/>
          </a:prstGeom>
          <a:noFill/>
          <a:ln>
            <a:noFill/>
          </a:ln>
        </p:spPr>
      </p:pic>
      <p:sp>
        <p:nvSpPr>
          <p:cNvPr id="1281" name="Google Shape;1281;p176"/>
          <p:cNvSpPr txBox="1"/>
          <p:nvPr/>
        </p:nvSpPr>
        <p:spPr>
          <a:xfrm>
            <a:off x="858950" y="4567475"/>
            <a:ext cx="7158000" cy="10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Calibri"/>
                <a:ea typeface="Calibri"/>
                <a:cs typeface="Calibri"/>
                <a:sym typeface="Calibri"/>
              </a:rPr>
              <a:t>What do we want students to understand?</a:t>
            </a:r>
            <a:endParaRPr sz="1800" b="1">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What misconceptions might students have?</a:t>
            </a:r>
            <a:endParaRPr sz="1800" b="1">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7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000">
                <a:solidFill>
                  <a:srgbClr val="434343"/>
                </a:solidFill>
                <a:latin typeface="Lucida Sans"/>
                <a:ea typeface="Lucida Sans"/>
                <a:cs typeface="Lucida Sans"/>
                <a:sym typeface="Lucida Sans"/>
              </a:rPr>
              <a:t>Grade 4</a:t>
            </a:r>
            <a:endParaRPr sz="3000" b="0" i="0" u="none" strike="noStrike" cap="none">
              <a:solidFill>
                <a:srgbClr val="434343"/>
              </a:solidFill>
              <a:latin typeface="Lucida Sans"/>
              <a:ea typeface="Lucida Sans"/>
              <a:cs typeface="Lucida Sans"/>
              <a:sym typeface="Lucida Sans"/>
            </a:endParaRPr>
          </a:p>
        </p:txBody>
      </p:sp>
      <p:sp>
        <p:nvSpPr>
          <p:cNvPr id="1288" name="Google Shape;1288;p177"/>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solidFill>
                  <a:srgbClr val="434343"/>
                </a:solidFill>
                <a:latin typeface="Lucida Sans"/>
                <a:ea typeface="Lucida Sans"/>
                <a:cs typeface="Lucida Sans"/>
                <a:sym typeface="Lucida Sans"/>
              </a:rPr>
              <a:t>4.NF.A.1</a:t>
            </a:r>
            <a:endParaRPr sz="2400">
              <a:solidFill>
                <a:srgbClr val="434343"/>
              </a:solidFill>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solidFill>
                  <a:srgbClr val="434343"/>
                </a:solidFill>
                <a:latin typeface="Lucida Sans"/>
                <a:ea typeface="Lucida Sans"/>
                <a:cs typeface="Lucida Sans"/>
                <a:sym typeface="Lucida Sans"/>
              </a:rPr>
              <a:t>Explain why a fraction </a:t>
            </a:r>
            <a:r>
              <a:rPr lang="en-US" sz="2400" i="1">
                <a:solidFill>
                  <a:srgbClr val="434343"/>
                </a:solidFill>
                <a:latin typeface="Lucida Sans"/>
                <a:ea typeface="Lucida Sans"/>
                <a:cs typeface="Lucida Sans"/>
                <a:sym typeface="Lucida Sans"/>
              </a:rPr>
              <a:t>a</a:t>
            </a:r>
            <a:r>
              <a:rPr lang="en-US" sz="2400">
                <a:solidFill>
                  <a:srgbClr val="434343"/>
                </a:solidFill>
                <a:latin typeface="Lucida Sans"/>
                <a:ea typeface="Lucida Sans"/>
                <a:cs typeface="Lucida Sans"/>
                <a:sym typeface="Lucida Sans"/>
              </a:rPr>
              <a:t>/</a:t>
            </a:r>
            <a:r>
              <a:rPr lang="en-US" sz="2400" i="1">
                <a:solidFill>
                  <a:srgbClr val="434343"/>
                </a:solidFill>
                <a:latin typeface="Lucida Sans"/>
                <a:ea typeface="Lucida Sans"/>
                <a:cs typeface="Lucida Sans"/>
                <a:sym typeface="Lucida Sans"/>
              </a:rPr>
              <a:t>b</a:t>
            </a:r>
            <a:r>
              <a:rPr lang="en-US" sz="2400">
                <a:solidFill>
                  <a:srgbClr val="434343"/>
                </a:solidFill>
                <a:latin typeface="Lucida Sans"/>
                <a:ea typeface="Lucida Sans"/>
                <a:cs typeface="Lucida Sans"/>
                <a:sym typeface="Lucida Sans"/>
              </a:rPr>
              <a:t> is equivalent to a fraction (</a:t>
            </a:r>
            <a:r>
              <a:rPr lang="en-US" sz="2400" i="1">
                <a:solidFill>
                  <a:srgbClr val="434343"/>
                </a:solidFill>
                <a:latin typeface="Lucida Sans"/>
                <a:ea typeface="Lucida Sans"/>
                <a:cs typeface="Lucida Sans"/>
                <a:sym typeface="Lucida Sans"/>
              </a:rPr>
              <a:t>n</a:t>
            </a:r>
            <a:r>
              <a:rPr lang="en-US" sz="2400">
                <a:solidFill>
                  <a:srgbClr val="434343"/>
                </a:solidFill>
                <a:latin typeface="Lucida Sans"/>
                <a:ea typeface="Lucida Sans"/>
                <a:cs typeface="Lucida Sans"/>
                <a:sym typeface="Lucida Sans"/>
              </a:rPr>
              <a:t> × </a:t>
            </a:r>
            <a:r>
              <a:rPr lang="en-US" sz="2400" i="1">
                <a:solidFill>
                  <a:srgbClr val="434343"/>
                </a:solidFill>
                <a:latin typeface="Lucida Sans"/>
                <a:ea typeface="Lucida Sans"/>
                <a:cs typeface="Lucida Sans"/>
                <a:sym typeface="Lucida Sans"/>
              </a:rPr>
              <a:t>a</a:t>
            </a:r>
            <a:r>
              <a:rPr lang="en-US" sz="2400">
                <a:solidFill>
                  <a:srgbClr val="434343"/>
                </a:solidFill>
                <a:latin typeface="Lucida Sans"/>
                <a:ea typeface="Lucida Sans"/>
                <a:cs typeface="Lucida Sans"/>
                <a:sym typeface="Lucida Sans"/>
              </a:rPr>
              <a:t>)/(</a:t>
            </a:r>
            <a:r>
              <a:rPr lang="en-US" sz="2400" i="1">
                <a:solidFill>
                  <a:srgbClr val="434343"/>
                </a:solidFill>
                <a:latin typeface="Lucida Sans"/>
                <a:ea typeface="Lucida Sans"/>
                <a:cs typeface="Lucida Sans"/>
                <a:sym typeface="Lucida Sans"/>
              </a:rPr>
              <a:t>n</a:t>
            </a:r>
            <a:r>
              <a:rPr lang="en-US" sz="2400">
                <a:solidFill>
                  <a:srgbClr val="434343"/>
                </a:solidFill>
                <a:latin typeface="Lucida Sans"/>
                <a:ea typeface="Lucida Sans"/>
                <a:cs typeface="Lucida Sans"/>
                <a:sym typeface="Lucida Sans"/>
              </a:rPr>
              <a:t> × </a:t>
            </a:r>
            <a:r>
              <a:rPr lang="en-US" sz="2400" i="1">
                <a:solidFill>
                  <a:srgbClr val="434343"/>
                </a:solidFill>
                <a:latin typeface="Lucida Sans"/>
                <a:ea typeface="Lucida Sans"/>
                <a:cs typeface="Lucida Sans"/>
                <a:sym typeface="Lucida Sans"/>
              </a:rPr>
              <a:t>b</a:t>
            </a:r>
            <a:r>
              <a:rPr lang="en-US" sz="2400">
                <a:solidFill>
                  <a:srgbClr val="434343"/>
                </a:solidFill>
                <a:latin typeface="Lucida Sans"/>
                <a:ea typeface="Lucida Sans"/>
                <a:cs typeface="Lucida Sans"/>
                <a:sym typeface="Lucida Sans"/>
              </a:rPr>
              <a:t>) by using visual fraction models, with attention to how the number and size of the parts differ even though the two fractions themselves are the same size. Use this principle to recognize and generate equivalent fractions.</a:t>
            </a:r>
            <a:endParaRPr sz="2400">
              <a:solidFill>
                <a:srgbClr val="434343"/>
              </a:solidFill>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1294" name="Google Shape;1294;p178"/>
          <p:cNvPicPr preferRelativeResize="0"/>
          <p:nvPr/>
        </p:nvPicPr>
        <p:blipFill>
          <a:blip r:embed="rId3">
            <a:alphaModFix/>
          </a:blip>
          <a:stretch>
            <a:fillRect/>
          </a:stretch>
        </p:blipFill>
        <p:spPr>
          <a:xfrm>
            <a:off x="1193725" y="869200"/>
            <a:ext cx="6174325" cy="4625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79"/>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solidFill>
                  <a:srgbClr val="434343"/>
                </a:solidFill>
              </a:rPr>
              <a:t>Solution</a:t>
            </a:r>
            <a:r>
              <a:rPr lang="en-US" sz="3000">
                <a:solidFill>
                  <a:srgbClr val="000000"/>
                </a:solidFill>
              </a:rPr>
              <a:t> </a:t>
            </a:r>
            <a:endParaRPr sz="3000">
              <a:solidFill>
                <a:srgbClr val="000000"/>
              </a:solidFill>
            </a:endParaRPr>
          </a:p>
        </p:txBody>
      </p:sp>
      <p:sp>
        <p:nvSpPr>
          <p:cNvPr id="1301" name="Google Shape;1301;p179"/>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                                    </a:t>
            </a:r>
            <a:r>
              <a:rPr lang="en-US" sz="1800" b="1">
                <a:solidFill>
                  <a:srgbClr val="434343"/>
                </a:solidFill>
                <a:latin typeface="Calibri"/>
                <a:ea typeface="Calibri"/>
                <a:cs typeface="Calibri"/>
                <a:sym typeface="Calibri"/>
              </a:rPr>
              <a:t>What do we want students to understand? </a:t>
            </a:r>
            <a:endParaRPr sz="1800" b="1">
              <a:solidFill>
                <a:srgbClr val="434343"/>
              </a:solidFill>
              <a:latin typeface="Calibri"/>
              <a:ea typeface="Calibri"/>
              <a:cs typeface="Calibri"/>
              <a:sym typeface="Calibri"/>
            </a:endParaRPr>
          </a:p>
          <a:p>
            <a:pPr marL="0" lvl="0" indent="0" algn="l" rtl="0">
              <a:spcBef>
                <a:spcPts val="0"/>
              </a:spcBef>
              <a:spcAft>
                <a:spcPts val="0"/>
              </a:spcAft>
              <a:buNone/>
            </a:pPr>
            <a:r>
              <a:rPr lang="en-US" sz="1800" b="1" i="1">
                <a:solidFill>
                  <a:srgbClr val="434343"/>
                </a:solidFill>
                <a:latin typeface="Calibri"/>
                <a:ea typeface="Calibri"/>
                <a:cs typeface="Calibri"/>
                <a:sym typeface="Calibri"/>
              </a:rPr>
              <a:t>                                        Part C is all about the understanding!</a:t>
            </a:r>
            <a:endParaRPr sz="1800" b="1" i="1">
              <a:solidFill>
                <a:srgbClr val="43434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b="1" i="1">
              <a:solidFill>
                <a:schemeClr val="dk1"/>
              </a:solidFill>
              <a:latin typeface="Calibri"/>
              <a:ea typeface="Calibri"/>
              <a:cs typeface="Calibri"/>
              <a:sym typeface="Calibri"/>
            </a:endParaRPr>
          </a:p>
          <a:p>
            <a:pPr marL="0" lvl="0" indent="0" algn="l" rtl="0">
              <a:spcBef>
                <a:spcPts val="440"/>
              </a:spcBef>
              <a:spcAft>
                <a:spcPts val="0"/>
              </a:spcAft>
              <a:buNone/>
            </a:pPr>
            <a:endParaRPr/>
          </a:p>
        </p:txBody>
      </p:sp>
      <p:pic>
        <p:nvPicPr>
          <p:cNvPr id="1302" name="Google Shape;1302;p179"/>
          <p:cNvPicPr preferRelativeResize="0"/>
          <p:nvPr/>
        </p:nvPicPr>
        <p:blipFill>
          <a:blip r:embed="rId3">
            <a:alphaModFix/>
          </a:blip>
          <a:stretch>
            <a:fillRect/>
          </a:stretch>
        </p:blipFill>
        <p:spPr>
          <a:xfrm>
            <a:off x="1827000" y="1956713"/>
            <a:ext cx="4467225" cy="1104900"/>
          </a:xfrm>
          <a:prstGeom prst="rect">
            <a:avLst/>
          </a:prstGeom>
          <a:noFill/>
          <a:ln>
            <a:noFill/>
          </a:ln>
        </p:spPr>
      </p:pic>
      <p:pic>
        <p:nvPicPr>
          <p:cNvPr id="1303" name="Google Shape;1303;p179"/>
          <p:cNvPicPr preferRelativeResize="0"/>
          <p:nvPr/>
        </p:nvPicPr>
        <p:blipFill>
          <a:blip r:embed="rId4">
            <a:alphaModFix/>
          </a:blip>
          <a:stretch>
            <a:fillRect/>
          </a:stretch>
        </p:blipFill>
        <p:spPr>
          <a:xfrm>
            <a:off x="2050838" y="3469838"/>
            <a:ext cx="4019550" cy="1133475"/>
          </a:xfrm>
          <a:prstGeom prst="rect">
            <a:avLst/>
          </a:prstGeom>
          <a:noFill/>
          <a:ln>
            <a:noFill/>
          </a:ln>
        </p:spPr>
      </p:pic>
      <p:sp>
        <p:nvSpPr>
          <p:cNvPr id="1304" name="Google Shape;1304;p179"/>
          <p:cNvSpPr txBox="1"/>
          <p:nvPr/>
        </p:nvSpPr>
        <p:spPr>
          <a:xfrm>
            <a:off x="1227050" y="1956725"/>
            <a:ext cx="6546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Lucida Sans"/>
                <a:ea typeface="Lucida Sans"/>
                <a:cs typeface="Lucida Sans"/>
                <a:sym typeface="Lucida Sans"/>
              </a:rPr>
              <a:t>a</a:t>
            </a:r>
            <a:r>
              <a:rPr lang="en-US">
                <a:latin typeface="Lucida Sans"/>
                <a:ea typeface="Lucida Sans"/>
                <a:cs typeface="Lucida Sans"/>
                <a:sym typeface="Lucida Sans"/>
              </a:rPr>
              <a:t>.</a:t>
            </a:r>
            <a:endParaRPr>
              <a:latin typeface="Lucida Sans"/>
              <a:ea typeface="Lucida Sans"/>
              <a:cs typeface="Lucida Sans"/>
              <a:sym typeface="Lucida Sans"/>
            </a:endParaRPr>
          </a:p>
        </p:txBody>
      </p:sp>
      <p:sp>
        <p:nvSpPr>
          <p:cNvPr id="1305" name="Google Shape;1305;p179"/>
          <p:cNvSpPr txBox="1"/>
          <p:nvPr/>
        </p:nvSpPr>
        <p:spPr>
          <a:xfrm>
            <a:off x="1192850" y="3538600"/>
            <a:ext cx="5046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Lucida Sans"/>
                <a:ea typeface="Lucida Sans"/>
                <a:cs typeface="Lucida Sans"/>
                <a:sym typeface="Lucida Sans"/>
              </a:rPr>
              <a:t>b.</a:t>
            </a:r>
            <a:endParaRPr sz="2400">
              <a:latin typeface="Lucida Sans"/>
              <a:ea typeface="Lucida Sans"/>
              <a:cs typeface="Lucida Sans"/>
              <a:sym typeface="Lucida Sans"/>
            </a:endParaRPr>
          </a:p>
        </p:txBody>
      </p:sp>
      <p:sp>
        <p:nvSpPr>
          <p:cNvPr id="1306" name="Google Shape;1306;p179"/>
          <p:cNvSpPr txBox="1"/>
          <p:nvPr/>
        </p:nvSpPr>
        <p:spPr>
          <a:xfrm>
            <a:off x="1227050" y="4902550"/>
            <a:ext cx="4362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Lucida Sans"/>
                <a:ea typeface="Lucida Sans"/>
                <a:cs typeface="Lucida Sans"/>
                <a:sym typeface="Lucida Sans"/>
              </a:rPr>
              <a:t>c.</a:t>
            </a:r>
            <a:endParaRPr sz="2400">
              <a:latin typeface="Lucida Sans"/>
              <a:ea typeface="Lucida Sans"/>
              <a:cs typeface="Lucida Sans"/>
              <a:sym typeface="Lucida Sans"/>
            </a:endParaRPr>
          </a:p>
        </p:txBody>
      </p:sp>
      <p:pic>
        <p:nvPicPr>
          <p:cNvPr id="1307" name="Google Shape;1307;p179"/>
          <p:cNvPicPr preferRelativeResize="0"/>
          <p:nvPr/>
        </p:nvPicPr>
        <p:blipFill>
          <a:blip r:embed="rId5">
            <a:alphaModFix/>
          </a:blip>
          <a:stretch>
            <a:fillRect/>
          </a:stretch>
        </p:blipFill>
        <p:spPr>
          <a:xfrm>
            <a:off x="6294225" y="3281550"/>
            <a:ext cx="839725" cy="1104900"/>
          </a:xfrm>
          <a:prstGeom prst="rect">
            <a:avLst/>
          </a:prstGeom>
          <a:noFill/>
          <a:ln>
            <a:noFill/>
          </a:ln>
        </p:spPr>
      </p:pic>
      <p:pic>
        <p:nvPicPr>
          <p:cNvPr id="1308" name="Google Shape;1308;p179"/>
          <p:cNvPicPr preferRelativeResize="0"/>
          <p:nvPr/>
        </p:nvPicPr>
        <p:blipFill>
          <a:blip r:embed="rId6">
            <a:alphaModFix/>
          </a:blip>
          <a:stretch>
            <a:fillRect/>
          </a:stretch>
        </p:blipFill>
        <p:spPr>
          <a:xfrm>
            <a:off x="6294225" y="1715524"/>
            <a:ext cx="839725" cy="11010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80"/>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t>Solution</a:t>
            </a:r>
            <a:endParaRPr sz="3000"/>
          </a:p>
        </p:txBody>
      </p:sp>
      <p:sp>
        <p:nvSpPr>
          <p:cNvPr id="1315" name="Google Shape;1315;p180"/>
          <p:cNvSpPr txBox="1">
            <a:spLocks noGrp="1"/>
          </p:cNvSpPr>
          <p:nvPr>
            <p:ph type="body" idx="1"/>
          </p:nvPr>
        </p:nvSpPr>
        <p:spPr>
          <a:xfrm>
            <a:off x="304800" y="1417626"/>
            <a:ext cx="8572500" cy="48870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400" b="1">
                <a:solidFill>
                  <a:srgbClr val="50524F"/>
                </a:solidFill>
                <a:highlight>
                  <a:srgbClr val="FFFFFF"/>
                </a:highlight>
                <a:latin typeface="Lucida Sans"/>
                <a:ea typeface="Lucida Sans"/>
                <a:cs typeface="Lucida Sans"/>
                <a:sym typeface="Lucida Sans"/>
              </a:rPr>
              <a:t>c.</a:t>
            </a:r>
            <a:r>
              <a:rPr lang="en-US" sz="1800">
                <a:solidFill>
                  <a:srgbClr val="50524F"/>
                </a:solidFill>
                <a:highlight>
                  <a:srgbClr val="FFFFFF"/>
                </a:highlight>
                <a:latin typeface="Lucida Sans"/>
                <a:ea typeface="Lucida Sans"/>
                <a:cs typeface="Lucida Sans"/>
                <a:sym typeface="Lucida Sans"/>
              </a:rPr>
              <a:t> </a:t>
            </a:r>
            <a:r>
              <a:rPr lang="en-US" sz="1800">
                <a:solidFill>
                  <a:srgbClr val="50524F"/>
                </a:solidFill>
                <a:latin typeface="Lucida Sans"/>
                <a:ea typeface="Lucida Sans"/>
                <a:cs typeface="Lucida Sans"/>
                <a:sym typeface="Lucida Sans"/>
              </a:rPr>
              <a:t>Since the shaded portion is the same in each case but we just look at it in a different way and describe it with a different fraction, the fractions are equal.</a:t>
            </a:r>
            <a:endParaRPr sz="1800">
              <a:solidFill>
                <a:srgbClr val="50524F"/>
              </a:solidFill>
              <a:latin typeface="Lucida Sans"/>
              <a:ea typeface="Lucida Sans"/>
              <a:cs typeface="Lucida Sans"/>
              <a:sym typeface="Lucida Sans"/>
            </a:endParaRPr>
          </a:p>
          <a:p>
            <a:pPr marL="457200" lvl="0" indent="0" algn="l" rtl="0">
              <a:lnSpc>
                <a:spcPct val="115000"/>
              </a:lnSpc>
              <a:spcBef>
                <a:spcPts val="4500"/>
              </a:spcBef>
              <a:spcAft>
                <a:spcPts val="0"/>
              </a:spcAft>
              <a:buNone/>
            </a:pPr>
            <a:endParaRPr sz="1050">
              <a:solidFill>
                <a:srgbClr val="50524F"/>
              </a:solidFill>
            </a:endParaRPr>
          </a:p>
          <a:p>
            <a:pPr marL="0" lvl="0" indent="0" algn="l" rtl="0">
              <a:spcBef>
                <a:spcPts val="8200"/>
              </a:spcBef>
              <a:spcAft>
                <a:spcPts val="0"/>
              </a:spcAft>
              <a:buNone/>
            </a:pPr>
            <a:endParaRPr sz="1050">
              <a:solidFill>
                <a:srgbClr val="50524F"/>
              </a:solidFill>
              <a:highlight>
                <a:srgbClr val="FFFFFF"/>
              </a:highlight>
            </a:endParaRPr>
          </a:p>
        </p:txBody>
      </p:sp>
      <p:pic>
        <p:nvPicPr>
          <p:cNvPr id="1316" name="Google Shape;1316;p180"/>
          <p:cNvPicPr preferRelativeResize="0"/>
          <p:nvPr/>
        </p:nvPicPr>
        <p:blipFill>
          <a:blip r:embed="rId3">
            <a:alphaModFix/>
          </a:blip>
          <a:stretch>
            <a:fillRect/>
          </a:stretch>
        </p:blipFill>
        <p:spPr>
          <a:xfrm>
            <a:off x="3469110" y="3608725"/>
            <a:ext cx="1961500" cy="1380898"/>
          </a:xfrm>
          <a:prstGeom prst="rect">
            <a:avLst/>
          </a:prstGeom>
          <a:noFill/>
          <a:ln>
            <a:noFill/>
          </a:ln>
        </p:spPr>
      </p:pic>
      <p:pic>
        <p:nvPicPr>
          <p:cNvPr id="1317" name="Google Shape;1317;p180"/>
          <p:cNvPicPr preferRelativeResize="0"/>
          <p:nvPr/>
        </p:nvPicPr>
        <p:blipFill>
          <a:blip r:embed="rId4">
            <a:alphaModFix/>
          </a:blip>
          <a:stretch>
            <a:fillRect/>
          </a:stretch>
        </p:blipFill>
        <p:spPr>
          <a:xfrm>
            <a:off x="3893896" y="5191575"/>
            <a:ext cx="1111925" cy="974850"/>
          </a:xfrm>
          <a:prstGeom prst="rect">
            <a:avLst/>
          </a:prstGeom>
          <a:noFill/>
          <a:ln>
            <a:noFill/>
          </a:ln>
        </p:spPr>
      </p:pic>
      <p:pic>
        <p:nvPicPr>
          <p:cNvPr id="1318" name="Google Shape;1318;p180"/>
          <p:cNvPicPr preferRelativeResize="0"/>
          <p:nvPr/>
        </p:nvPicPr>
        <p:blipFill>
          <a:blip r:embed="rId5">
            <a:alphaModFix/>
          </a:blip>
          <a:stretch>
            <a:fillRect/>
          </a:stretch>
        </p:blipFill>
        <p:spPr>
          <a:xfrm>
            <a:off x="2425788" y="2368550"/>
            <a:ext cx="4048125" cy="1038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81"/>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solidFill>
                  <a:srgbClr val="434343"/>
                </a:solidFill>
                <a:latin typeface="Lucida Sans"/>
                <a:ea typeface="Lucida Sans"/>
                <a:cs typeface="Lucida Sans"/>
                <a:sym typeface="Lucida Sans"/>
              </a:rPr>
              <a:t>Coherence</a:t>
            </a:r>
            <a:endParaRPr sz="3000">
              <a:solidFill>
                <a:srgbClr val="434343"/>
              </a:solidFill>
              <a:latin typeface="Lucida Sans"/>
              <a:ea typeface="Lucida Sans"/>
              <a:cs typeface="Lucida Sans"/>
              <a:sym typeface="Lucida Sans"/>
            </a:endParaRPr>
          </a:p>
        </p:txBody>
      </p:sp>
      <p:sp>
        <p:nvSpPr>
          <p:cNvPr id="1325" name="Google Shape;1325;p181"/>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400"/>
              <a:t>How did we use what we knew from the third grade problem to solve the fourth grade problem? </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55"/>
          <p:cNvSpPr txBox="1">
            <a:spLocks noGrp="1"/>
          </p:cNvSpPr>
          <p:nvPr>
            <p:ph type="title"/>
          </p:nvPr>
        </p:nvSpPr>
        <p:spPr>
          <a:xfrm>
            <a:off x="457200" y="1222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Who </a:t>
            </a:r>
            <a:r>
              <a:rPr lang="en-US" sz="2800"/>
              <a:t>A</a:t>
            </a:r>
            <a:r>
              <a:rPr lang="en-US" sz="2800" b="0" i="0" u="none" strike="noStrike" cap="none">
                <a:solidFill>
                  <a:srgbClr val="595959"/>
                </a:solidFill>
                <a:latin typeface="Lucida Sans"/>
                <a:ea typeface="Lucida Sans"/>
                <a:cs typeface="Lucida Sans"/>
                <a:sym typeface="Lucida Sans"/>
              </a:rPr>
              <a:t>re Core Advocates?</a:t>
            </a:r>
            <a:endParaRPr/>
          </a:p>
        </p:txBody>
      </p:sp>
      <p:pic>
        <p:nvPicPr>
          <p:cNvPr id="1098" name="Google Shape;1098;p155"/>
          <p:cNvPicPr preferRelativeResize="0"/>
          <p:nvPr/>
        </p:nvPicPr>
        <p:blipFill>
          <a:blip r:embed="rId3">
            <a:alphaModFix/>
          </a:blip>
          <a:stretch>
            <a:fillRect/>
          </a:stretch>
        </p:blipFill>
        <p:spPr>
          <a:xfrm>
            <a:off x="304799" y="1417650"/>
            <a:ext cx="3897400" cy="2282625"/>
          </a:xfrm>
          <a:prstGeom prst="rect">
            <a:avLst/>
          </a:prstGeom>
          <a:noFill/>
          <a:ln>
            <a:noFill/>
          </a:ln>
        </p:spPr>
      </p:pic>
      <p:pic>
        <p:nvPicPr>
          <p:cNvPr id="1099" name="Google Shape;1099;p155"/>
          <p:cNvPicPr preferRelativeResize="0"/>
          <p:nvPr/>
        </p:nvPicPr>
        <p:blipFill rotWithShape="1">
          <a:blip r:embed="rId4">
            <a:alphaModFix/>
          </a:blip>
          <a:srcRect t="4808" b="3608"/>
          <a:stretch/>
        </p:blipFill>
        <p:spPr>
          <a:xfrm>
            <a:off x="304925" y="3859675"/>
            <a:ext cx="3897400" cy="2282625"/>
          </a:xfrm>
          <a:prstGeom prst="rect">
            <a:avLst/>
          </a:prstGeom>
          <a:noFill/>
          <a:ln>
            <a:noFill/>
          </a:ln>
        </p:spPr>
      </p:pic>
      <p:sp>
        <p:nvSpPr>
          <p:cNvPr id="1100" name="Google Shape;1100;p155"/>
          <p:cNvSpPr txBox="1">
            <a:spLocks noGrp="1"/>
          </p:cNvSpPr>
          <p:nvPr>
            <p:ph type="body" idx="4294967295"/>
          </p:nvPr>
        </p:nvSpPr>
        <p:spPr>
          <a:xfrm>
            <a:off x="4409550" y="1200350"/>
            <a:ext cx="4634700" cy="52320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000">
                <a:latin typeface="Lucida Sans"/>
                <a:ea typeface="Lucida Sans"/>
                <a:cs typeface="Lucida Sans"/>
                <a:sym typeface="Lucida Sans"/>
              </a:rPr>
              <a:t>Core Advocates believe in the power of standards to prepare </a:t>
            </a:r>
            <a:r>
              <a:rPr lang="en-US" sz="2000" i="1">
                <a:latin typeface="Lucida Sans"/>
                <a:ea typeface="Lucida Sans"/>
                <a:cs typeface="Lucida Sans"/>
                <a:sym typeface="Lucida Sans"/>
              </a:rPr>
              <a:t>all </a:t>
            </a:r>
            <a:r>
              <a:rPr lang="en-US" sz="2000">
                <a:latin typeface="Lucida Sans"/>
                <a:ea typeface="Lucida Sans"/>
                <a:cs typeface="Lucida Sans"/>
                <a:sym typeface="Lucida Sans"/>
              </a:rPr>
              <a:t>students for college and/or careers.</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440"/>
              </a:spcBef>
              <a:spcAft>
                <a:spcPts val="0"/>
              </a:spcAft>
              <a:buNone/>
            </a:pPr>
            <a:r>
              <a:rPr lang="en-US" sz="2000">
                <a:latin typeface="Lucida Sans"/>
                <a:ea typeface="Lucida Sans"/>
                <a:cs typeface="Lucida Sans"/>
                <a:sym typeface="Lucida Sans"/>
              </a:rPr>
              <a:t>They are eager to support and collaborate with their colleagues and communities in understanding and translating the Shifts into instructional practice.</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340"/>
              </a:spcBef>
              <a:spcAft>
                <a:spcPts val="0"/>
              </a:spcAft>
              <a:buNone/>
            </a:pPr>
            <a:r>
              <a:rPr lang="en-US" sz="2000">
                <a:latin typeface="Lucida Sans"/>
                <a:ea typeface="Lucida Sans"/>
                <a:cs typeface="Lucida Sans"/>
                <a:sym typeface="Lucida Sans"/>
              </a:rPr>
              <a:t>Core Advocates have the tools and knowledge to advocate for high-quality instruction, instructional resources, and professional learning in their communities.</a:t>
            </a:r>
            <a:endParaRPr sz="2000">
              <a:latin typeface="Lucida Sans"/>
              <a:ea typeface="Lucida Sans"/>
              <a:cs typeface="Lucida Sans"/>
              <a:sym typeface="Lucida Sans"/>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182"/>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t>Grade 5</a:t>
            </a:r>
            <a:endParaRPr sz="3000"/>
          </a:p>
        </p:txBody>
      </p:sp>
      <p:sp>
        <p:nvSpPr>
          <p:cNvPr id="1332" name="Google Shape;1332;p182"/>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400">
                <a:solidFill>
                  <a:srgbClr val="50524F"/>
                </a:solidFill>
                <a:highlight>
                  <a:srgbClr val="FFFFFF"/>
                </a:highlight>
                <a:latin typeface="Lucida Sans"/>
                <a:ea typeface="Lucida Sans"/>
                <a:cs typeface="Lucida Sans"/>
                <a:sym typeface="Lucida Sans"/>
              </a:rPr>
              <a:t>5.NF.A.1</a:t>
            </a:r>
            <a:endParaRPr sz="2400">
              <a:solidFill>
                <a:srgbClr val="50524F"/>
              </a:solidFill>
              <a:highlight>
                <a:srgbClr val="FFFFFF"/>
              </a:highlight>
              <a:latin typeface="Lucida Sans"/>
              <a:ea typeface="Lucida Sans"/>
              <a:cs typeface="Lucida Sans"/>
              <a:sym typeface="Lucida Sans"/>
            </a:endParaRPr>
          </a:p>
          <a:p>
            <a:pPr marL="0" lvl="0" indent="0" algn="l" rtl="0">
              <a:spcBef>
                <a:spcPts val="440"/>
              </a:spcBef>
              <a:spcAft>
                <a:spcPts val="0"/>
              </a:spcAft>
              <a:buNone/>
            </a:pPr>
            <a:r>
              <a:rPr lang="en-US" sz="2400">
                <a:solidFill>
                  <a:srgbClr val="50524F"/>
                </a:solidFill>
                <a:highlight>
                  <a:srgbClr val="FFFFFF"/>
                </a:highlight>
                <a:latin typeface="Lucida Sans"/>
                <a:ea typeface="Lucida Sans"/>
                <a:cs typeface="Lucida Sans"/>
                <a:sym typeface="Lucida Sans"/>
              </a:rPr>
              <a:t>Add and subtract </a:t>
            </a:r>
            <a:r>
              <a:rPr lang="en-US" sz="2400">
                <a:solidFill>
                  <a:srgbClr val="2A7251"/>
                </a:solidFill>
                <a:highlight>
                  <a:srgbClr val="FFFFFF"/>
                </a:highlight>
                <a:latin typeface="Lucida Sans"/>
                <a:ea typeface="Lucida Sans"/>
                <a:cs typeface="Lucida Sans"/>
                <a:sym typeface="Lucida Sans"/>
              </a:rPr>
              <a:t>fractions</a:t>
            </a:r>
            <a:r>
              <a:rPr lang="en-US" sz="2400">
                <a:solidFill>
                  <a:srgbClr val="50524F"/>
                </a:solidFill>
                <a:highlight>
                  <a:srgbClr val="FFFFFF"/>
                </a:highlight>
                <a:latin typeface="Lucida Sans"/>
                <a:ea typeface="Lucida Sans"/>
                <a:cs typeface="Lucida Sans"/>
                <a:sym typeface="Lucida Sans"/>
              </a:rPr>
              <a:t> with unlike denominators (including mixed numbers) by replacing given fractions with equivalent fractions in such a way as to produce an equivalent sum or difference of fractions with like denominators. For example, 2/3 + 5/4 = 8/12 + 15/12 = 23/12. (In general, a/b + c/d = (ad + bc)/bd.)</a:t>
            </a:r>
            <a:endParaRPr sz="2400">
              <a:latin typeface="Lucida Sans"/>
              <a:ea typeface="Lucida Sans"/>
              <a:cs typeface="Lucida Sans"/>
              <a:sym typeface="Lucida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18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u="sng">
              <a:solidFill>
                <a:srgbClr val="373737"/>
              </a:solidFill>
              <a:latin typeface="Lucida Sans"/>
              <a:ea typeface="Lucida Sans"/>
              <a:cs typeface="Lucida Sans"/>
              <a:sym typeface="Lucida Sans"/>
              <a:hlinkClick r:id="rId3"/>
            </a:endParaRPr>
          </a:p>
          <a:p>
            <a:pPr marL="292100" lvl="0" indent="0" algn="l" rtl="0">
              <a:lnSpc>
                <a:spcPct val="115000"/>
              </a:lnSpc>
              <a:spcBef>
                <a:spcPts val="1100"/>
              </a:spcBef>
              <a:spcAft>
                <a:spcPts val="1100"/>
              </a:spcAft>
              <a:buNone/>
            </a:pPr>
            <a:endParaRPr sz="1800">
              <a:latin typeface="Lucida Sans"/>
              <a:ea typeface="Lucida Sans"/>
              <a:cs typeface="Lucida Sans"/>
              <a:sym typeface="Lucida Sans"/>
            </a:endParaRPr>
          </a:p>
        </p:txBody>
      </p:sp>
      <p:pic>
        <p:nvPicPr>
          <p:cNvPr id="1339" name="Google Shape;1339;p183"/>
          <p:cNvPicPr preferRelativeResize="0"/>
          <p:nvPr/>
        </p:nvPicPr>
        <p:blipFill>
          <a:blip r:embed="rId4">
            <a:alphaModFix/>
          </a:blip>
          <a:stretch>
            <a:fillRect/>
          </a:stretch>
        </p:blipFill>
        <p:spPr>
          <a:xfrm>
            <a:off x="387950" y="1417452"/>
            <a:ext cx="8572500" cy="28372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84"/>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solidFill>
                  <a:srgbClr val="434343"/>
                </a:solidFill>
              </a:rPr>
              <a:t>Solution Methods</a:t>
            </a:r>
            <a:endParaRPr sz="3000">
              <a:solidFill>
                <a:srgbClr val="434343"/>
              </a:solidFill>
            </a:endParaRPr>
          </a:p>
        </p:txBody>
      </p:sp>
      <p:sp>
        <p:nvSpPr>
          <p:cNvPr id="1346" name="Google Shape;1346;p184"/>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434343"/>
                </a:solidFill>
                <a:latin typeface="Calibri"/>
                <a:ea typeface="Calibri"/>
                <a:cs typeface="Calibri"/>
                <a:sym typeface="Calibri"/>
              </a:rPr>
              <a:t>Estimating</a:t>
            </a:r>
            <a:endParaRPr sz="2400" b="1">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rgbClr val="434343"/>
              </a:solidFill>
              <a:latin typeface="Calibri"/>
              <a:ea typeface="Calibri"/>
              <a:cs typeface="Calibri"/>
              <a:sym typeface="Calibri"/>
            </a:endParaRPr>
          </a:p>
          <a:p>
            <a:pPr marL="0" lvl="0" indent="0" algn="ctr" rtl="0">
              <a:spcBef>
                <a:spcPts val="0"/>
              </a:spcBef>
              <a:spcAft>
                <a:spcPts val="0"/>
              </a:spcAft>
              <a:buNone/>
            </a:pPr>
            <a:endParaRPr sz="2400" b="1">
              <a:solidFill>
                <a:srgbClr val="434343"/>
              </a:solidFill>
              <a:latin typeface="Calibri"/>
              <a:ea typeface="Calibri"/>
              <a:cs typeface="Calibri"/>
              <a:sym typeface="Calibri"/>
            </a:endParaRPr>
          </a:p>
          <a:p>
            <a:pPr marL="0" lvl="0" indent="0" algn="ctr" rtl="0">
              <a:spcBef>
                <a:spcPts val="0"/>
              </a:spcBef>
              <a:spcAft>
                <a:spcPts val="0"/>
              </a:spcAft>
              <a:buNone/>
            </a:pPr>
            <a:r>
              <a:rPr lang="en-US" sz="1700">
                <a:solidFill>
                  <a:srgbClr val="434343"/>
                </a:solidFill>
                <a:latin typeface="Calibri"/>
                <a:ea typeface="Calibri"/>
                <a:cs typeface="Calibri"/>
                <a:sym typeface="Calibri"/>
              </a:rPr>
              <a:t>“It is not necessary to find a least common denominator to calculate sums of fractions, and in fact the effort of finding a least common denominator is a distraction from understanding algorithms for adding fractions. Students make sense of fractional quantities when solving word problems, estimating answers mentally to see if they make sense.”</a:t>
            </a:r>
            <a:endParaRPr sz="1700">
              <a:solidFill>
                <a:srgbClr val="434343"/>
              </a:solidFill>
              <a:latin typeface="Calibri"/>
              <a:ea typeface="Calibri"/>
              <a:cs typeface="Calibri"/>
              <a:sym typeface="Calibri"/>
            </a:endParaRPr>
          </a:p>
          <a:p>
            <a:pPr marL="0" lvl="0" indent="0" algn="ctr" rtl="0">
              <a:spcBef>
                <a:spcPts val="0"/>
              </a:spcBef>
              <a:spcAft>
                <a:spcPts val="0"/>
              </a:spcAft>
              <a:buNone/>
            </a:pPr>
            <a:r>
              <a:rPr lang="en-US" sz="1700">
                <a:solidFill>
                  <a:srgbClr val="434343"/>
                </a:solidFill>
                <a:latin typeface="Calibri"/>
                <a:ea typeface="Calibri"/>
                <a:cs typeface="Calibri"/>
                <a:sym typeface="Calibri"/>
              </a:rPr>
              <a:t>Fraction Progressions </a:t>
            </a:r>
            <a:endParaRPr sz="1700">
              <a:solidFill>
                <a:srgbClr val="434343"/>
              </a:solidFill>
              <a:latin typeface="Calibri"/>
              <a:ea typeface="Calibri"/>
              <a:cs typeface="Calibri"/>
              <a:sym typeface="Calibri"/>
            </a:endParaRPr>
          </a:p>
          <a:p>
            <a:pPr marL="0" lvl="0" indent="0" algn="l" rtl="0">
              <a:spcBef>
                <a:spcPts val="0"/>
              </a:spcBef>
              <a:spcAft>
                <a:spcPts val="0"/>
              </a:spcAft>
              <a:buNone/>
            </a:pPr>
            <a:endParaRPr sz="1700">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                                    </a:t>
            </a:r>
            <a:endParaRPr sz="1800" b="1" i="1">
              <a:solidFill>
                <a:schemeClr val="dk1"/>
              </a:solidFill>
              <a:latin typeface="Calibri"/>
              <a:ea typeface="Calibri"/>
              <a:cs typeface="Calibri"/>
              <a:sym typeface="Calibri"/>
            </a:endParaRPr>
          </a:p>
          <a:p>
            <a:pPr marL="0" lvl="0" indent="0" algn="l" rtl="0">
              <a:spcBef>
                <a:spcPts val="440"/>
              </a:spcBef>
              <a:spcAft>
                <a:spcPts val="0"/>
              </a:spcAft>
              <a:buNone/>
            </a:pPr>
            <a:endParaRPr/>
          </a:p>
        </p:txBody>
      </p:sp>
      <p:pic>
        <p:nvPicPr>
          <p:cNvPr id="1347" name="Google Shape;1347;p184"/>
          <p:cNvPicPr preferRelativeResize="0"/>
          <p:nvPr/>
        </p:nvPicPr>
        <p:blipFill>
          <a:blip r:embed="rId3">
            <a:alphaModFix/>
          </a:blip>
          <a:stretch>
            <a:fillRect/>
          </a:stretch>
        </p:blipFill>
        <p:spPr>
          <a:xfrm>
            <a:off x="5395175" y="2132125"/>
            <a:ext cx="3314700" cy="1695450"/>
          </a:xfrm>
          <a:prstGeom prst="rect">
            <a:avLst/>
          </a:prstGeom>
          <a:noFill/>
          <a:ln>
            <a:noFill/>
          </a:ln>
        </p:spPr>
      </p:pic>
      <p:pic>
        <p:nvPicPr>
          <p:cNvPr id="1348" name="Google Shape;1348;p184"/>
          <p:cNvPicPr preferRelativeResize="0"/>
          <p:nvPr/>
        </p:nvPicPr>
        <p:blipFill>
          <a:blip r:embed="rId4">
            <a:alphaModFix/>
          </a:blip>
          <a:stretch>
            <a:fillRect/>
          </a:stretch>
        </p:blipFill>
        <p:spPr>
          <a:xfrm>
            <a:off x="128350" y="2481223"/>
            <a:ext cx="4978074" cy="997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85"/>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solidFill>
                  <a:srgbClr val="434343"/>
                </a:solidFill>
              </a:rPr>
              <a:t>Solution Methods</a:t>
            </a:r>
            <a:endParaRPr sz="3000">
              <a:solidFill>
                <a:srgbClr val="434343"/>
              </a:solidFill>
            </a:endParaRPr>
          </a:p>
        </p:txBody>
      </p:sp>
      <p:sp>
        <p:nvSpPr>
          <p:cNvPr id="1355" name="Google Shape;1355;p185"/>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434343"/>
                </a:solidFill>
                <a:latin typeface="Calibri"/>
                <a:ea typeface="Calibri"/>
                <a:cs typeface="Calibri"/>
                <a:sym typeface="Calibri"/>
              </a:rPr>
              <a:t>Calculating using common denominators</a:t>
            </a:r>
            <a:endParaRPr sz="2400" b="1">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rgbClr val="434343"/>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                                    </a:t>
            </a:r>
            <a:endParaRPr sz="1800" b="1" i="1">
              <a:solidFill>
                <a:schemeClr val="dk1"/>
              </a:solidFill>
              <a:latin typeface="Calibri"/>
              <a:ea typeface="Calibri"/>
              <a:cs typeface="Calibri"/>
              <a:sym typeface="Calibri"/>
            </a:endParaRPr>
          </a:p>
          <a:p>
            <a:pPr marL="0" lvl="0" indent="0" algn="l" rtl="0">
              <a:spcBef>
                <a:spcPts val="440"/>
              </a:spcBef>
              <a:spcAft>
                <a:spcPts val="0"/>
              </a:spcAft>
              <a:buNone/>
            </a:pPr>
            <a:endParaRPr/>
          </a:p>
        </p:txBody>
      </p:sp>
      <p:pic>
        <p:nvPicPr>
          <p:cNvPr id="1356" name="Google Shape;1356;p185"/>
          <p:cNvPicPr preferRelativeResize="0"/>
          <p:nvPr/>
        </p:nvPicPr>
        <p:blipFill>
          <a:blip r:embed="rId3">
            <a:alphaModFix/>
          </a:blip>
          <a:stretch>
            <a:fillRect/>
          </a:stretch>
        </p:blipFill>
        <p:spPr>
          <a:xfrm>
            <a:off x="304788" y="2372800"/>
            <a:ext cx="2695575" cy="809625"/>
          </a:xfrm>
          <a:prstGeom prst="rect">
            <a:avLst/>
          </a:prstGeom>
          <a:noFill/>
          <a:ln>
            <a:noFill/>
          </a:ln>
        </p:spPr>
      </p:pic>
      <p:pic>
        <p:nvPicPr>
          <p:cNvPr id="1357" name="Google Shape;1357;p185"/>
          <p:cNvPicPr preferRelativeResize="0"/>
          <p:nvPr/>
        </p:nvPicPr>
        <p:blipFill>
          <a:blip r:embed="rId4">
            <a:alphaModFix/>
          </a:blip>
          <a:stretch>
            <a:fillRect/>
          </a:stretch>
        </p:blipFill>
        <p:spPr>
          <a:xfrm>
            <a:off x="4944200" y="2461187"/>
            <a:ext cx="2777622" cy="632900"/>
          </a:xfrm>
          <a:prstGeom prst="rect">
            <a:avLst/>
          </a:prstGeom>
          <a:noFill/>
          <a:ln>
            <a:noFill/>
          </a:ln>
        </p:spPr>
      </p:pic>
      <p:pic>
        <p:nvPicPr>
          <p:cNvPr id="1358" name="Google Shape;1358;p185"/>
          <p:cNvPicPr preferRelativeResize="0"/>
          <p:nvPr/>
        </p:nvPicPr>
        <p:blipFill>
          <a:blip r:embed="rId5">
            <a:alphaModFix/>
          </a:blip>
          <a:stretch>
            <a:fillRect/>
          </a:stretch>
        </p:blipFill>
        <p:spPr>
          <a:xfrm>
            <a:off x="1905471" y="3488198"/>
            <a:ext cx="4832176" cy="2389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8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000">
                <a:latin typeface="Lucida Sans"/>
                <a:ea typeface="Lucida Sans"/>
                <a:cs typeface="Lucida Sans"/>
                <a:sym typeface="Lucida Sans"/>
              </a:rPr>
              <a:t>Looking at the progression</a:t>
            </a:r>
            <a:endParaRPr sz="3000" b="0" i="0" u="none" strike="noStrike" cap="none">
              <a:solidFill>
                <a:srgbClr val="595959"/>
              </a:solidFill>
              <a:latin typeface="Lucida Sans"/>
              <a:ea typeface="Lucida Sans"/>
              <a:cs typeface="Lucida Sans"/>
              <a:sym typeface="Lucida Sans"/>
            </a:endParaRPr>
          </a:p>
        </p:txBody>
      </p:sp>
      <p:pic>
        <p:nvPicPr>
          <p:cNvPr id="1365" name="Google Shape;1365;p186"/>
          <p:cNvPicPr preferRelativeResize="0"/>
          <p:nvPr/>
        </p:nvPicPr>
        <p:blipFill>
          <a:blip r:embed="rId3">
            <a:alphaModFix/>
          </a:blip>
          <a:stretch>
            <a:fillRect/>
          </a:stretch>
        </p:blipFill>
        <p:spPr>
          <a:xfrm>
            <a:off x="8558850" y="5851500"/>
            <a:ext cx="410525" cy="403550"/>
          </a:xfrm>
          <a:prstGeom prst="rect">
            <a:avLst/>
          </a:prstGeom>
          <a:noFill/>
          <a:ln>
            <a:noFill/>
          </a:ln>
        </p:spPr>
      </p:pic>
      <p:pic>
        <p:nvPicPr>
          <p:cNvPr id="1366" name="Google Shape;1366;p186"/>
          <p:cNvPicPr preferRelativeResize="0"/>
          <p:nvPr/>
        </p:nvPicPr>
        <p:blipFill>
          <a:blip r:embed="rId4">
            <a:alphaModFix/>
          </a:blip>
          <a:stretch>
            <a:fillRect/>
          </a:stretch>
        </p:blipFill>
        <p:spPr>
          <a:xfrm>
            <a:off x="552450" y="1570037"/>
            <a:ext cx="8077197" cy="4129063"/>
          </a:xfrm>
          <a:prstGeom prst="rect">
            <a:avLst/>
          </a:prstGeom>
          <a:noFill/>
          <a:ln>
            <a:noFill/>
          </a:ln>
        </p:spPr>
      </p:pic>
      <p:sp>
        <p:nvSpPr>
          <p:cNvPr id="1367" name="Google Shape;1367;p186"/>
          <p:cNvSpPr/>
          <p:nvPr/>
        </p:nvSpPr>
        <p:spPr>
          <a:xfrm>
            <a:off x="6974500" y="3732150"/>
            <a:ext cx="1754400" cy="1254600"/>
          </a:xfrm>
          <a:prstGeom prst="ellipse">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6"/>
          <p:cNvSpPr/>
          <p:nvPr/>
        </p:nvSpPr>
        <p:spPr>
          <a:xfrm>
            <a:off x="2654475" y="2565800"/>
            <a:ext cx="1754400" cy="1254600"/>
          </a:xfrm>
          <a:prstGeom prst="ellipse">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6"/>
          <p:cNvSpPr/>
          <p:nvPr/>
        </p:nvSpPr>
        <p:spPr>
          <a:xfrm>
            <a:off x="368775" y="1417625"/>
            <a:ext cx="1754400" cy="1254600"/>
          </a:xfrm>
          <a:prstGeom prst="ellipse">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187"/>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a:t>
            </a:r>
            <a:r>
              <a:rPr lang="en-US">
                <a:latin typeface="Lucida Sans"/>
                <a:ea typeface="Lucida Sans"/>
                <a:cs typeface="Lucida Sans"/>
                <a:sym typeface="Lucida Sans"/>
              </a:rPr>
              <a:t> or Poll</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188"/>
          <p:cNvSpPr txBox="1">
            <a:spLocks noGrp="1"/>
          </p:cNvSpPr>
          <p:nvPr>
            <p:ph type="title"/>
          </p:nvPr>
        </p:nvSpPr>
        <p:spPr>
          <a:xfrm>
            <a:off x="140368" y="2829678"/>
            <a:ext cx="9079832"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3</a:t>
            </a:r>
            <a:r>
              <a:rPr lang="en-US" sz="2600">
                <a:latin typeface="Lucida Sans"/>
                <a:ea typeface="Lucida Sans"/>
                <a:cs typeface="Lucida Sans"/>
                <a:sym typeface="Lucida Sans"/>
              </a:rPr>
              <a:t>: What are commonly misunderstood standards in grades 6-8 and how does understanding them help teachers and students? </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189"/>
          <p:cNvSpPr txBox="1">
            <a:spLocks noGrp="1"/>
          </p:cNvSpPr>
          <p:nvPr>
            <p:ph type="title"/>
          </p:nvPr>
        </p:nvSpPr>
        <p:spPr>
          <a:xfrm>
            <a:off x="366300" y="2829675"/>
            <a:ext cx="55446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Brian Dean (he/him/his)</a:t>
            </a:r>
            <a:endParaRPr/>
          </a:p>
          <a:p>
            <a:pPr marL="0" marR="0" lvl="0" indent="0" algn="l" rtl="0">
              <a:lnSpc>
                <a:spcPct val="100000"/>
              </a:lnSpc>
              <a:spcBef>
                <a:spcPts val="0"/>
              </a:spcBef>
              <a:spcAft>
                <a:spcPts val="0"/>
              </a:spcAft>
              <a:buClr>
                <a:schemeClr val="lt1"/>
              </a:buClr>
              <a:buSzPts val="2800"/>
              <a:buFont typeface="Allerta"/>
              <a:buNone/>
            </a:pPr>
            <a:r>
              <a:rPr lang="en-US" i="1"/>
              <a:t>Math Content Lead </a:t>
            </a:r>
            <a:endParaRPr i="1"/>
          </a:p>
          <a:p>
            <a:pPr marL="0" marR="0" lvl="0" indent="0" algn="l" rtl="0">
              <a:lnSpc>
                <a:spcPct val="100000"/>
              </a:lnSpc>
              <a:spcBef>
                <a:spcPts val="0"/>
              </a:spcBef>
              <a:spcAft>
                <a:spcPts val="0"/>
              </a:spcAft>
              <a:buClr>
                <a:schemeClr val="lt1"/>
              </a:buClr>
              <a:buSzPts val="2800"/>
              <a:buFont typeface="Allerta"/>
              <a:buNone/>
            </a:pPr>
            <a:r>
              <a:rPr lang="en-US" i="1"/>
              <a:t>Tampa, FL</a:t>
            </a:r>
            <a:endParaRPr i="1"/>
          </a:p>
        </p:txBody>
      </p:sp>
      <p:sp>
        <p:nvSpPr>
          <p:cNvPr id="1387" name="Google Shape;1387;p189"/>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388" name="Google Shape;1388;p189"/>
          <p:cNvPicPr preferRelativeResize="0"/>
          <p:nvPr/>
        </p:nvPicPr>
        <p:blipFill>
          <a:blip r:embed="rId3">
            <a:alphaModFix/>
          </a:blip>
          <a:stretch>
            <a:fillRect/>
          </a:stretch>
        </p:blipFill>
        <p:spPr>
          <a:xfrm>
            <a:off x="5187175" y="2001488"/>
            <a:ext cx="3529500" cy="2855024"/>
          </a:xfrm>
          <a:prstGeom prst="rect">
            <a:avLst/>
          </a:prstGeom>
          <a:noFill/>
          <a:ln>
            <a:noFill/>
          </a:ln>
        </p:spPr>
      </p:pic>
      <p:sp>
        <p:nvSpPr>
          <p:cNvPr id="1389" name="Google Shape;1389;p189"/>
          <p:cNvSpPr txBox="1"/>
          <p:nvPr/>
        </p:nvSpPr>
        <p:spPr>
          <a:xfrm>
            <a:off x="6048175" y="4980750"/>
            <a:ext cx="18075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2800"/>
              <a:buFont typeface="Allerta"/>
              <a:buNone/>
            </a:pPr>
            <a:r>
              <a:rPr lang="en-US" sz="1800" i="1">
                <a:solidFill>
                  <a:schemeClr val="lt1"/>
                </a:solidFill>
                <a:latin typeface="Lucida Sans"/>
                <a:ea typeface="Lucida Sans"/>
                <a:cs typeface="Lucida Sans"/>
                <a:sym typeface="Lucida Sans"/>
              </a:rPr>
              <a:t>@FLMathNinja</a:t>
            </a:r>
            <a:endParaRPr sz="1800">
              <a:latin typeface="Allerta"/>
              <a:ea typeface="Allerta"/>
              <a:cs typeface="Allerta"/>
              <a:sym typeface="Allert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9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Looking at the progression</a:t>
            </a:r>
            <a:endParaRPr sz="2400" b="0" i="0" u="none" strike="noStrike" cap="none">
              <a:solidFill>
                <a:srgbClr val="595959"/>
              </a:solidFill>
              <a:latin typeface="Lucida Sans"/>
              <a:ea typeface="Lucida Sans"/>
              <a:cs typeface="Lucida Sans"/>
              <a:sym typeface="Lucida Sans"/>
            </a:endParaRPr>
          </a:p>
        </p:txBody>
      </p:sp>
      <p:pic>
        <p:nvPicPr>
          <p:cNvPr id="1396" name="Google Shape;1396;p190"/>
          <p:cNvPicPr preferRelativeResize="0"/>
          <p:nvPr/>
        </p:nvPicPr>
        <p:blipFill>
          <a:blip r:embed="rId3">
            <a:alphaModFix/>
          </a:blip>
          <a:stretch>
            <a:fillRect/>
          </a:stretch>
        </p:blipFill>
        <p:spPr>
          <a:xfrm>
            <a:off x="361950" y="1417625"/>
            <a:ext cx="8458200" cy="4674440"/>
          </a:xfrm>
          <a:prstGeom prst="rect">
            <a:avLst/>
          </a:prstGeom>
          <a:noFill/>
          <a:ln>
            <a:noFill/>
          </a:ln>
        </p:spPr>
      </p:pic>
      <p:sp>
        <p:nvSpPr>
          <p:cNvPr id="1397" name="Google Shape;1397;p190"/>
          <p:cNvSpPr/>
          <p:nvPr/>
        </p:nvSpPr>
        <p:spPr>
          <a:xfrm>
            <a:off x="501800" y="2525750"/>
            <a:ext cx="1522200" cy="1254600"/>
          </a:xfrm>
          <a:prstGeom prst="ellipse">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90"/>
          <p:cNvSpPr/>
          <p:nvPr/>
        </p:nvSpPr>
        <p:spPr>
          <a:xfrm>
            <a:off x="2577800" y="2688750"/>
            <a:ext cx="1522200" cy="1254600"/>
          </a:xfrm>
          <a:prstGeom prst="ellipse">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90"/>
          <p:cNvSpPr/>
          <p:nvPr/>
        </p:nvSpPr>
        <p:spPr>
          <a:xfrm>
            <a:off x="7095875" y="1525875"/>
            <a:ext cx="1522200" cy="1254600"/>
          </a:xfrm>
          <a:prstGeom prst="ellipse">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0" name="Google Shape;1400;p190"/>
          <p:cNvPicPr preferRelativeResize="0"/>
          <p:nvPr/>
        </p:nvPicPr>
        <p:blipFill>
          <a:blip r:embed="rId4">
            <a:alphaModFix/>
          </a:blip>
          <a:stretch>
            <a:fillRect/>
          </a:stretch>
        </p:blipFill>
        <p:spPr>
          <a:xfrm>
            <a:off x="8558850" y="5851500"/>
            <a:ext cx="410525" cy="403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9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a:t>
            </a:r>
            <a:endParaRPr sz="2400" b="0" i="0" u="none" strike="noStrike" cap="none">
              <a:solidFill>
                <a:srgbClr val="595959"/>
              </a:solidFill>
              <a:latin typeface="Lucida Sans"/>
              <a:ea typeface="Lucida Sans"/>
              <a:cs typeface="Lucida Sans"/>
              <a:sym typeface="Lucida Sans"/>
            </a:endParaRPr>
          </a:p>
        </p:txBody>
      </p:sp>
      <p:sp>
        <p:nvSpPr>
          <p:cNvPr id="1407" name="Google Shape;1407;p19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6.RP.A.3: Use ratio and rate reasoning to solve real-world and mathematical problems, e.g., by reasoning about tables of equivalent ratios, tape diagrams, double number line diagrams, or equations.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6.RP.A.3c: Find a percent of a quantity as a rate per 100 (e.g., 30% of a quantity means 30/100 times the quantity); solve problems involving finding the whole, given a part and the percent.</a:t>
            </a:r>
            <a:endParaRPr sz="2400">
              <a:latin typeface="Lucida Sans"/>
              <a:ea typeface="Lucida Sans"/>
              <a:cs typeface="Lucida Sans"/>
              <a:sym typeface="Lucid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5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107" name="Google Shape;1107;p15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Contact Jennie Beltramini </a:t>
            </a:r>
            <a:r>
              <a:rPr lang="en-US" sz="1800" b="0" i="0" u="none" strike="noStrike" cap="none">
                <a:solidFill>
                  <a:srgbClr val="3F3F39"/>
                </a:solidFill>
                <a:latin typeface="Lucida Sans"/>
                <a:ea typeface="Lucida Sans"/>
                <a:cs typeface="Lucida Sans"/>
                <a:sym typeface="Lucida Sans"/>
              </a:rPr>
              <a:t>(</a:t>
            </a:r>
            <a:r>
              <a:rPr lang="en-US" sz="1800" b="0" i="0" u="sng" strike="noStrike" cap="none">
                <a:solidFill>
                  <a:schemeClr val="hlink"/>
                </a:solidFill>
                <a:latin typeface="Lucida Sans"/>
                <a:ea typeface="Lucida Sans"/>
                <a:cs typeface="Lucida Sans"/>
                <a:sym typeface="Lucida Sans"/>
                <a:hlinkClick r:id="rId3"/>
              </a:rPr>
              <a:t>jbeltramini@studentsachieve.net</a:t>
            </a:r>
            <a:r>
              <a:rPr lang="en-US" sz="1800" b="0" i="0" u="none" strike="noStrike" cap="none">
                <a:solidFill>
                  <a:srgbClr val="3F3F39"/>
                </a:solidFill>
                <a:latin typeface="Lucida Sans"/>
                <a:ea typeface="Lucida Sans"/>
                <a:cs typeface="Lucida Sans"/>
                <a:sym typeface="Lucida Sans"/>
              </a:rPr>
              <a:t> )</a:t>
            </a:r>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Complete this survey to join our database (and mailing list): </a:t>
            </a:r>
            <a:r>
              <a:rPr lang="en-US" sz="1800" b="0" i="0" u="sng" strike="noStrike" cap="none">
                <a:solidFill>
                  <a:schemeClr val="hlink"/>
                </a:solidFill>
                <a:latin typeface="Lucida Sans"/>
                <a:ea typeface="Lucida Sans"/>
                <a:cs typeface="Lucida Sans"/>
                <a:sym typeface="Lucida Sans"/>
                <a:hlinkClick r:id="rId4"/>
              </a:rPr>
              <a:t>www.achievethecore.org/ca-signup</a:t>
            </a:r>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Visit our website: </a:t>
            </a:r>
            <a:r>
              <a:rPr lang="en-US" sz="1800" b="0" i="0" u="sng" strike="noStrike" cap="none">
                <a:solidFill>
                  <a:schemeClr val="hlink"/>
                </a:solidFill>
                <a:latin typeface="Lucida Sans"/>
                <a:ea typeface="Lucida Sans"/>
                <a:cs typeface="Lucida Sans"/>
                <a:sym typeface="Lucida Sans"/>
                <a:hlinkClick r:id="rId5"/>
              </a:rPr>
              <a:t>www.achievethecore.org</a:t>
            </a:r>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108" name="Google Shape;1108;p156" descr="ATC Header.PNG"/>
          <p:cNvPicPr preferRelativeResize="0"/>
          <p:nvPr/>
        </p:nvPicPr>
        <p:blipFill rotWithShape="1">
          <a:blip r:embed="rId6">
            <a:alphaModFix/>
          </a:blip>
          <a:srcRect/>
          <a:stretch/>
        </p:blipFill>
        <p:spPr>
          <a:xfrm>
            <a:off x="70125" y="3901267"/>
            <a:ext cx="9141028" cy="2602200"/>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192"/>
          <p:cNvSpPr txBox="1">
            <a:spLocks noGrp="1"/>
          </p:cNvSpPr>
          <p:nvPr>
            <p:ph type="title"/>
          </p:nvPr>
        </p:nvSpPr>
        <p:spPr>
          <a:xfrm>
            <a:off x="304800" y="639912"/>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 | 6.RP.A.3c </a:t>
            </a:r>
            <a:endParaRPr>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endParaRPr>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What would you expect to see in terms of student work in order to demonstrate mastery of this standard?  </a:t>
            </a:r>
            <a:endParaRPr>
              <a:latin typeface="Lucida Sans"/>
              <a:ea typeface="Lucida Sans"/>
              <a:cs typeface="Lucida Sans"/>
              <a:sym typeface="Lucida Sans"/>
            </a:endParaRPr>
          </a:p>
        </p:txBody>
      </p:sp>
      <p:sp>
        <p:nvSpPr>
          <p:cNvPr id="1414" name="Google Shape;1414;p192"/>
          <p:cNvSpPr txBox="1">
            <a:spLocks noGrp="1"/>
          </p:cNvSpPr>
          <p:nvPr>
            <p:ph type="body" idx="1"/>
          </p:nvPr>
        </p:nvSpPr>
        <p:spPr>
          <a:xfrm>
            <a:off x="285750" y="2435148"/>
            <a:ext cx="8572500" cy="3554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i="1">
                <a:latin typeface="Lucida Sans"/>
                <a:ea typeface="Lucida Sans"/>
                <a:cs typeface="Lucida Sans"/>
                <a:sym typeface="Lucida Sans"/>
              </a:rPr>
              <a:t>Jasmine has taken an online boating safety course and is now completing her end-of-course exam. As she answers each question, the progress bar at the bottom of the screen shows what portion of the test she has finished. She has just completed Question 16, and the progress bar shows she is 20% complete. How many total questions are on the test? Use a table, diagram, or equation to justify your answer. </a:t>
            </a:r>
            <a:endParaRPr sz="1100">
              <a:solidFill>
                <a:schemeClr val="dk1"/>
              </a:solidFill>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sp>
        <p:nvSpPr>
          <p:cNvPr id="1415" name="Google Shape;1415;p192"/>
          <p:cNvSpPr txBox="1"/>
          <p:nvPr/>
        </p:nvSpPr>
        <p:spPr>
          <a:xfrm>
            <a:off x="2952900" y="6097050"/>
            <a:ext cx="59244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3"/>
              </a:rPr>
              <a:t>https://nysed-prod.engageny.org/resource/grade-6-mathematics-module-1/file/110561</a:t>
            </a:r>
            <a:endParaRPr sz="1100" u="sng">
              <a:solidFill>
                <a:schemeClr val="hlink"/>
              </a:solidFill>
              <a:hlinkClick r:id="rId3"/>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1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a:t>
            </a:r>
            <a:endParaRPr sz="2400" b="0" i="0" u="none" strike="noStrike" cap="none">
              <a:solidFill>
                <a:srgbClr val="595959"/>
              </a:solidFill>
              <a:latin typeface="Lucida Sans"/>
              <a:ea typeface="Lucida Sans"/>
              <a:cs typeface="Lucida Sans"/>
              <a:sym typeface="Lucida Sans"/>
            </a:endParaRPr>
          </a:p>
        </p:txBody>
      </p:sp>
      <p:pic>
        <p:nvPicPr>
          <p:cNvPr id="1422" name="Google Shape;1422;p193"/>
          <p:cNvPicPr preferRelativeResize="0"/>
          <p:nvPr/>
        </p:nvPicPr>
        <p:blipFill>
          <a:blip r:embed="rId3">
            <a:alphaModFix/>
          </a:blip>
          <a:stretch>
            <a:fillRect/>
          </a:stretch>
        </p:blipFill>
        <p:spPr>
          <a:xfrm>
            <a:off x="538163" y="1570037"/>
            <a:ext cx="8067675" cy="40957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19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a:t>
            </a:r>
            <a:endParaRPr sz="2400" b="0" i="0" u="none" strike="noStrike" cap="none">
              <a:solidFill>
                <a:srgbClr val="595959"/>
              </a:solidFill>
              <a:latin typeface="Lucida Sans"/>
              <a:ea typeface="Lucida Sans"/>
              <a:cs typeface="Lucida Sans"/>
              <a:sym typeface="Lucida Sans"/>
            </a:endParaRPr>
          </a:p>
        </p:txBody>
      </p:sp>
      <p:pic>
        <p:nvPicPr>
          <p:cNvPr id="1429" name="Google Shape;1429;p194"/>
          <p:cNvPicPr preferRelativeResize="0"/>
          <p:nvPr/>
        </p:nvPicPr>
        <p:blipFill>
          <a:blip r:embed="rId3">
            <a:alphaModFix/>
          </a:blip>
          <a:stretch>
            <a:fillRect/>
          </a:stretch>
        </p:blipFill>
        <p:spPr>
          <a:xfrm>
            <a:off x="152400" y="1879837"/>
            <a:ext cx="8839200" cy="2527926"/>
          </a:xfrm>
          <a:prstGeom prst="rect">
            <a:avLst/>
          </a:prstGeom>
          <a:noFill/>
          <a:ln>
            <a:noFill/>
          </a:ln>
        </p:spPr>
      </p:pic>
      <p:pic>
        <p:nvPicPr>
          <p:cNvPr id="1430" name="Google Shape;1430;p194"/>
          <p:cNvPicPr preferRelativeResize="0"/>
          <p:nvPr/>
        </p:nvPicPr>
        <p:blipFill>
          <a:blip r:embed="rId4">
            <a:alphaModFix/>
          </a:blip>
          <a:stretch>
            <a:fillRect/>
          </a:stretch>
        </p:blipFill>
        <p:spPr>
          <a:xfrm>
            <a:off x="6162675" y="4407763"/>
            <a:ext cx="2714625" cy="7810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19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a:t>
            </a:r>
            <a:endParaRPr sz="2400" b="0" i="0" u="none" strike="noStrike" cap="none">
              <a:solidFill>
                <a:srgbClr val="595959"/>
              </a:solidFill>
              <a:latin typeface="Lucida Sans"/>
              <a:ea typeface="Lucida Sans"/>
              <a:cs typeface="Lucida Sans"/>
              <a:sym typeface="Lucida Sans"/>
            </a:endParaRPr>
          </a:p>
        </p:txBody>
      </p:sp>
      <p:pic>
        <p:nvPicPr>
          <p:cNvPr id="1437" name="Google Shape;1437;p195"/>
          <p:cNvPicPr preferRelativeResize="0"/>
          <p:nvPr/>
        </p:nvPicPr>
        <p:blipFill>
          <a:blip r:embed="rId3">
            <a:alphaModFix/>
          </a:blip>
          <a:stretch>
            <a:fillRect/>
          </a:stretch>
        </p:blipFill>
        <p:spPr>
          <a:xfrm>
            <a:off x="1669900" y="1417637"/>
            <a:ext cx="5804208" cy="513556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19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a:t>
            </a:r>
            <a:endParaRPr sz="2400" b="0" i="0" u="none" strike="noStrike" cap="none">
              <a:solidFill>
                <a:srgbClr val="595959"/>
              </a:solidFill>
              <a:latin typeface="Lucida Sans"/>
              <a:ea typeface="Lucida Sans"/>
              <a:cs typeface="Lucida Sans"/>
              <a:sym typeface="Lucida Sans"/>
            </a:endParaRPr>
          </a:p>
        </p:txBody>
      </p:sp>
      <p:pic>
        <p:nvPicPr>
          <p:cNvPr id="1444" name="Google Shape;1444;p196"/>
          <p:cNvPicPr preferRelativeResize="0"/>
          <p:nvPr/>
        </p:nvPicPr>
        <p:blipFill>
          <a:blip r:embed="rId3">
            <a:alphaModFix/>
          </a:blip>
          <a:stretch>
            <a:fillRect/>
          </a:stretch>
        </p:blipFill>
        <p:spPr>
          <a:xfrm>
            <a:off x="366713" y="1128725"/>
            <a:ext cx="8410575" cy="46005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19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a:t>
            </a:r>
            <a:endParaRPr sz="2400" b="0" i="0" u="none" strike="noStrike" cap="none">
              <a:solidFill>
                <a:srgbClr val="595959"/>
              </a:solidFill>
              <a:latin typeface="Lucida Sans"/>
              <a:ea typeface="Lucida Sans"/>
              <a:cs typeface="Lucida Sans"/>
              <a:sym typeface="Lucida Sans"/>
            </a:endParaRPr>
          </a:p>
        </p:txBody>
      </p:sp>
      <p:pic>
        <p:nvPicPr>
          <p:cNvPr id="1451" name="Google Shape;1451;p197"/>
          <p:cNvPicPr preferRelativeResize="0"/>
          <p:nvPr/>
        </p:nvPicPr>
        <p:blipFill>
          <a:blip r:embed="rId3">
            <a:alphaModFix/>
          </a:blip>
          <a:stretch>
            <a:fillRect/>
          </a:stretch>
        </p:blipFill>
        <p:spPr>
          <a:xfrm>
            <a:off x="152400" y="1570027"/>
            <a:ext cx="4886075" cy="4023376"/>
          </a:xfrm>
          <a:prstGeom prst="rect">
            <a:avLst/>
          </a:prstGeom>
          <a:noFill/>
          <a:ln>
            <a:noFill/>
          </a:ln>
        </p:spPr>
      </p:pic>
      <p:pic>
        <p:nvPicPr>
          <p:cNvPr id="1452" name="Google Shape;1452;p197"/>
          <p:cNvPicPr preferRelativeResize="0"/>
          <p:nvPr/>
        </p:nvPicPr>
        <p:blipFill>
          <a:blip r:embed="rId4">
            <a:alphaModFix/>
          </a:blip>
          <a:stretch>
            <a:fillRect/>
          </a:stretch>
        </p:blipFill>
        <p:spPr>
          <a:xfrm>
            <a:off x="5190875" y="1570037"/>
            <a:ext cx="3800725" cy="41212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2"/>
                                        </p:tgtEl>
                                        <p:attrNameLst>
                                          <p:attrName>style.visibility</p:attrName>
                                        </p:attrNameLst>
                                      </p:cBhvr>
                                      <p:to>
                                        <p:strVal val="visible"/>
                                      </p:to>
                                    </p:set>
                                    <p:animEffect transition="in" filter="fade">
                                      <p:cBhvr>
                                        <p:cTn id="7" dur="1000"/>
                                        <p:tgtEl>
                                          <p:spTgt spid="1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19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a:t>
            </a:r>
            <a:endParaRPr sz="2400" b="0" i="0" u="none" strike="noStrike" cap="none">
              <a:solidFill>
                <a:srgbClr val="595959"/>
              </a:solidFill>
              <a:latin typeface="Lucida Sans"/>
              <a:ea typeface="Lucida Sans"/>
              <a:cs typeface="Lucida Sans"/>
              <a:sym typeface="Lucida Sans"/>
            </a:endParaRPr>
          </a:p>
        </p:txBody>
      </p:sp>
      <p:pic>
        <p:nvPicPr>
          <p:cNvPr id="1459" name="Google Shape;1459;p198"/>
          <p:cNvPicPr preferRelativeResize="0"/>
          <p:nvPr/>
        </p:nvPicPr>
        <p:blipFill>
          <a:blip r:embed="rId3">
            <a:alphaModFix/>
          </a:blip>
          <a:stretch>
            <a:fillRect/>
          </a:stretch>
        </p:blipFill>
        <p:spPr>
          <a:xfrm>
            <a:off x="2176463" y="1417637"/>
            <a:ext cx="4829175" cy="4410075"/>
          </a:xfrm>
          <a:prstGeom prst="rect">
            <a:avLst/>
          </a:prstGeom>
          <a:noFill/>
          <a:ln>
            <a:noFill/>
          </a:ln>
        </p:spPr>
      </p:pic>
      <p:pic>
        <p:nvPicPr>
          <p:cNvPr id="1460" name="Google Shape;1460;p198"/>
          <p:cNvPicPr preferRelativeResize="0"/>
          <p:nvPr/>
        </p:nvPicPr>
        <p:blipFill>
          <a:blip r:embed="rId4">
            <a:alphaModFix/>
          </a:blip>
          <a:stretch>
            <a:fillRect/>
          </a:stretch>
        </p:blipFill>
        <p:spPr>
          <a:xfrm>
            <a:off x="3103350" y="5827712"/>
            <a:ext cx="2975419" cy="72548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199"/>
          <p:cNvSpPr txBox="1">
            <a:spLocks noGrp="1"/>
          </p:cNvSpPr>
          <p:nvPr>
            <p:ph type="title"/>
          </p:nvPr>
        </p:nvSpPr>
        <p:spPr>
          <a:xfrm>
            <a:off x="304800" y="639912"/>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 | 6.RP.A.3c </a:t>
            </a:r>
            <a:endParaRPr>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endParaRPr>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What would you expect to see in terms of student work in order to demonstrate mastery of this standard?  </a:t>
            </a:r>
            <a:endParaRPr>
              <a:latin typeface="Lucida Sans"/>
              <a:ea typeface="Lucida Sans"/>
              <a:cs typeface="Lucida Sans"/>
              <a:sym typeface="Lucida Sans"/>
            </a:endParaRPr>
          </a:p>
        </p:txBody>
      </p:sp>
      <p:sp>
        <p:nvSpPr>
          <p:cNvPr id="1467" name="Google Shape;1467;p199"/>
          <p:cNvSpPr txBox="1">
            <a:spLocks noGrp="1"/>
          </p:cNvSpPr>
          <p:nvPr>
            <p:ph type="body" idx="1"/>
          </p:nvPr>
        </p:nvSpPr>
        <p:spPr>
          <a:xfrm>
            <a:off x="285750" y="2435148"/>
            <a:ext cx="8572500" cy="3554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i="1">
                <a:latin typeface="Lucida Sans"/>
                <a:ea typeface="Lucida Sans"/>
                <a:cs typeface="Lucida Sans"/>
                <a:sym typeface="Lucida Sans"/>
              </a:rPr>
              <a:t>Jasmine has taken an online boating safety course and is now completing her end-of-course exam. As she answers each question, the progress bar at the bottom of the screen shows what portion of the test she has finished. She has just completed Question 16, and the progress bar shows she is 20% complete. How many total questions are on the test? Use a table, diagram, or equation to justify your answer. </a:t>
            </a:r>
            <a:endParaRPr sz="1100">
              <a:solidFill>
                <a:schemeClr val="dk1"/>
              </a:solidFill>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sp>
        <p:nvSpPr>
          <p:cNvPr id="1468" name="Google Shape;1468;p199"/>
          <p:cNvSpPr txBox="1"/>
          <p:nvPr/>
        </p:nvSpPr>
        <p:spPr>
          <a:xfrm>
            <a:off x="2952900" y="6097050"/>
            <a:ext cx="59244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3"/>
              </a:rPr>
              <a:t>https://nysed-prod.engageny.org/resource/grade-6-mathematics-module-1/file/110561</a:t>
            </a:r>
            <a:endParaRPr sz="1100" u="sng">
              <a:solidFill>
                <a:schemeClr val="hlink"/>
              </a:solidFill>
              <a:hlinkClick r:id="rId3"/>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200"/>
          <p:cNvSpPr txBox="1">
            <a:spLocks noGrp="1"/>
          </p:cNvSpPr>
          <p:nvPr>
            <p:ph type="title"/>
          </p:nvPr>
        </p:nvSpPr>
        <p:spPr>
          <a:xfrm>
            <a:off x="304800" y="639912"/>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6 | 6.RP.A.3c </a:t>
            </a:r>
            <a:endParaRPr>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endParaRPr>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What would you expect to see in terms of student work in order to demonstrate mastery of this standard?  </a:t>
            </a:r>
            <a:endParaRPr>
              <a:latin typeface="Lucida Sans"/>
              <a:ea typeface="Lucida Sans"/>
              <a:cs typeface="Lucida Sans"/>
              <a:sym typeface="Lucida Sans"/>
            </a:endParaRPr>
          </a:p>
        </p:txBody>
      </p:sp>
      <p:pic>
        <p:nvPicPr>
          <p:cNvPr id="1475" name="Google Shape;1475;p200"/>
          <p:cNvPicPr preferRelativeResize="0"/>
          <p:nvPr/>
        </p:nvPicPr>
        <p:blipFill>
          <a:blip r:embed="rId3">
            <a:alphaModFix/>
          </a:blip>
          <a:stretch>
            <a:fillRect/>
          </a:stretch>
        </p:blipFill>
        <p:spPr>
          <a:xfrm>
            <a:off x="2459075" y="1944662"/>
            <a:ext cx="4263950" cy="3601526"/>
          </a:xfrm>
          <a:prstGeom prst="rect">
            <a:avLst/>
          </a:prstGeom>
          <a:noFill/>
          <a:ln>
            <a:noFill/>
          </a:ln>
        </p:spPr>
      </p:pic>
      <p:sp>
        <p:nvSpPr>
          <p:cNvPr id="1476" name="Google Shape;1476;p200"/>
          <p:cNvSpPr txBox="1"/>
          <p:nvPr/>
        </p:nvSpPr>
        <p:spPr>
          <a:xfrm>
            <a:off x="735675" y="5820400"/>
            <a:ext cx="8034900" cy="4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u="sng">
                <a:solidFill>
                  <a:schemeClr val="hlink"/>
                </a:solidFill>
                <a:latin typeface="Lucida Sans"/>
                <a:ea typeface="Lucida Sans"/>
                <a:cs typeface="Lucida Sans"/>
                <a:sym typeface="Lucida Sans"/>
                <a:hlinkClick r:id="rId4"/>
              </a:rPr>
              <a:t>https://illustrativemathematics.blog/2018/02/06/why-we-dont-cross-multiply/</a:t>
            </a:r>
            <a:endParaRPr sz="1600">
              <a:latin typeface="Lucida Sans"/>
              <a:ea typeface="Lucida Sans"/>
              <a:cs typeface="Lucida Sans"/>
              <a:sym typeface="Lucida Sans"/>
            </a:endParaRPr>
          </a:p>
        </p:txBody>
      </p:sp>
      <p:pic>
        <p:nvPicPr>
          <p:cNvPr id="1477" name="Google Shape;1477;p200"/>
          <p:cNvPicPr preferRelativeResize="0"/>
          <p:nvPr/>
        </p:nvPicPr>
        <p:blipFill>
          <a:blip r:embed="rId5">
            <a:alphaModFix/>
          </a:blip>
          <a:stretch>
            <a:fillRect/>
          </a:stretch>
        </p:blipFill>
        <p:spPr>
          <a:xfrm>
            <a:off x="368375" y="5820400"/>
            <a:ext cx="471200" cy="463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2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7</a:t>
            </a:r>
            <a:endParaRPr sz="2400" b="0" i="0" u="none" strike="noStrike" cap="none">
              <a:solidFill>
                <a:srgbClr val="595959"/>
              </a:solidFill>
              <a:latin typeface="Lucida Sans"/>
              <a:ea typeface="Lucida Sans"/>
              <a:cs typeface="Lucida Sans"/>
              <a:sym typeface="Lucida Sans"/>
            </a:endParaRPr>
          </a:p>
        </p:txBody>
      </p:sp>
      <p:sp>
        <p:nvSpPr>
          <p:cNvPr id="1484" name="Google Shape;1484;p20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7.RP.A.2a: Decide whether two quantities are in a proportional relationship, e.g., by testing for equivalent ratios in a table or graphing on a coordinate plane and observing whether the graph is a straight line through the origin.</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7.RP.A.2d: Explain what a point (x, y) on the graph of a proportional relationship means in terms of the situation, with special attention to the points (0, 0) and (1, r) where r is the unit rate.</a:t>
            </a:r>
            <a:endParaRPr sz="2400">
              <a:latin typeface="Lucida Sans"/>
              <a:ea typeface="Lucida Sans"/>
              <a:cs typeface="Lucida Sans"/>
              <a:sym typeface="Lucid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157"/>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114" name="Google Shape;1114;p157"/>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@few_rebecca</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@FLMathNinja</a:t>
            </a:r>
            <a:endParaRPr sz="2400">
              <a:solidFill>
                <a:srgbClr val="434343"/>
              </a:solidFill>
              <a:latin typeface="Lucida Sans"/>
              <a:ea typeface="Lucida Sans"/>
              <a:cs typeface="Lucida Sans"/>
              <a:sym typeface="Lucida Sans"/>
            </a:endParaRPr>
          </a:p>
        </p:txBody>
      </p:sp>
      <p:pic>
        <p:nvPicPr>
          <p:cNvPr id="1115" name="Google Shape;1115;p157"/>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116" name="Google Shape;1116;p157"/>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117" name="Google Shape;1117;p157"/>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7"/>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119" name="Google Shape;1119;p157"/>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20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7 | 7.RP.A.2a</a:t>
            </a:r>
            <a:endParaRPr sz="2400" b="0" i="0" u="none" strike="noStrike" cap="none">
              <a:solidFill>
                <a:srgbClr val="595959"/>
              </a:solidFill>
              <a:latin typeface="Lucida Sans"/>
              <a:ea typeface="Lucida Sans"/>
              <a:cs typeface="Lucida Sans"/>
              <a:sym typeface="Lucida Sans"/>
            </a:endParaRPr>
          </a:p>
        </p:txBody>
      </p:sp>
      <p:pic>
        <p:nvPicPr>
          <p:cNvPr id="1491" name="Google Shape;1491;p202"/>
          <p:cNvPicPr preferRelativeResize="0"/>
          <p:nvPr/>
        </p:nvPicPr>
        <p:blipFill>
          <a:blip r:embed="rId3">
            <a:alphaModFix/>
          </a:blip>
          <a:stretch>
            <a:fillRect/>
          </a:stretch>
        </p:blipFill>
        <p:spPr>
          <a:xfrm>
            <a:off x="483900" y="1754825"/>
            <a:ext cx="8176225" cy="3348350"/>
          </a:xfrm>
          <a:prstGeom prst="rect">
            <a:avLst/>
          </a:prstGeom>
          <a:noFill/>
          <a:ln>
            <a:noFill/>
          </a:ln>
        </p:spPr>
      </p:pic>
      <p:sp>
        <p:nvSpPr>
          <p:cNvPr id="1492" name="Google Shape;1492;p202"/>
          <p:cNvSpPr txBox="1"/>
          <p:nvPr/>
        </p:nvSpPr>
        <p:spPr>
          <a:xfrm>
            <a:off x="2564400" y="6116175"/>
            <a:ext cx="6312900" cy="2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4"/>
              </a:rPr>
              <a:t>https://nysed-prod.engageny.org/resource/grade-7-mathematics-module-1-topic-lesson-2/file/55966</a:t>
            </a:r>
            <a:endParaRPr sz="1100" u="sng">
              <a:solidFill>
                <a:schemeClr val="hlink"/>
              </a:solidFill>
              <a:hlinkClick r:id="rId4"/>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20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7 | 7.RP.A.2d</a:t>
            </a:r>
            <a:endParaRPr sz="2400" b="0" i="0" u="none" strike="noStrike" cap="none">
              <a:solidFill>
                <a:srgbClr val="595959"/>
              </a:solidFill>
              <a:latin typeface="Lucida Sans"/>
              <a:ea typeface="Lucida Sans"/>
              <a:cs typeface="Lucida Sans"/>
              <a:sym typeface="Lucida Sans"/>
            </a:endParaRPr>
          </a:p>
        </p:txBody>
      </p:sp>
      <p:sp>
        <p:nvSpPr>
          <p:cNvPr id="1499" name="Google Shape;1499;p203"/>
          <p:cNvSpPr txBox="1">
            <a:spLocks noGrp="1"/>
          </p:cNvSpPr>
          <p:nvPr>
            <p:ph type="body" idx="1"/>
          </p:nvPr>
        </p:nvSpPr>
        <p:spPr>
          <a:xfrm>
            <a:off x="304800" y="1165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1800"/>
              <a:t>Carli’s class built some solar-powered robots. They raced the robots in the parking lot of the school. The graphs below are all line segments that show the distance d, in meters, that each of three robots traveled after t seconds.</a:t>
            </a:r>
            <a:endParaRPr sz="1800"/>
          </a:p>
          <a:p>
            <a:pPr marL="0" lvl="0" indent="0" algn="l" rtl="0">
              <a:spcBef>
                <a:spcPts val="440"/>
              </a:spcBef>
              <a:spcAft>
                <a:spcPts val="0"/>
              </a:spcAft>
              <a:buNone/>
            </a:pPr>
            <a:endParaRPr sz="1800"/>
          </a:p>
          <a:p>
            <a:pPr marL="457200" lvl="0" indent="0" algn="l" rtl="0">
              <a:spcBef>
                <a:spcPts val="440"/>
              </a:spcBef>
              <a:spcAft>
                <a:spcPts val="0"/>
              </a:spcAft>
              <a:buNone/>
            </a:pPr>
            <a:endParaRPr sz="1800"/>
          </a:p>
        </p:txBody>
      </p:sp>
      <p:pic>
        <p:nvPicPr>
          <p:cNvPr id="1500" name="Google Shape;1500;p203"/>
          <p:cNvPicPr preferRelativeResize="0"/>
          <p:nvPr/>
        </p:nvPicPr>
        <p:blipFill>
          <a:blip r:embed="rId3">
            <a:alphaModFix/>
          </a:blip>
          <a:stretch>
            <a:fillRect/>
          </a:stretch>
        </p:blipFill>
        <p:spPr>
          <a:xfrm>
            <a:off x="3969825" y="2331338"/>
            <a:ext cx="4686300" cy="4105275"/>
          </a:xfrm>
          <a:prstGeom prst="rect">
            <a:avLst/>
          </a:prstGeom>
          <a:noFill/>
          <a:ln>
            <a:noFill/>
          </a:ln>
        </p:spPr>
      </p:pic>
      <p:sp>
        <p:nvSpPr>
          <p:cNvPr id="1501" name="Google Shape;1501;p203"/>
          <p:cNvSpPr txBox="1"/>
          <p:nvPr/>
        </p:nvSpPr>
        <p:spPr>
          <a:xfrm>
            <a:off x="136250" y="2603925"/>
            <a:ext cx="4011900" cy="856200"/>
          </a:xfrm>
          <a:prstGeom prst="rect">
            <a:avLst/>
          </a:prstGeom>
          <a:noFill/>
          <a:ln>
            <a:noFill/>
          </a:ln>
        </p:spPr>
        <p:txBody>
          <a:bodyPr spcFirstLastPara="1" wrap="square" lIns="91425" tIns="91425" rIns="91425" bIns="91425" anchor="t" anchorCtr="0">
            <a:noAutofit/>
          </a:bodyPr>
          <a:lstStyle/>
          <a:p>
            <a:pPr marL="457200" lvl="0" indent="-342900" algn="l" rtl="0">
              <a:spcBef>
                <a:spcPts val="440"/>
              </a:spcBef>
              <a:spcAft>
                <a:spcPts val="0"/>
              </a:spcAft>
              <a:buClr>
                <a:srgbClr val="595959"/>
              </a:buClr>
              <a:buSzPts val="1800"/>
              <a:buAutoNum type="alphaUcPeriod"/>
            </a:pPr>
            <a:r>
              <a:rPr lang="en-US" sz="1800">
                <a:solidFill>
                  <a:srgbClr val="595959"/>
                </a:solidFill>
              </a:rPr>
              <a:t>Each graph has a point labeled. What does the point tell you about how far that robot has traveled?</a:t>
            </a:r>
            <a:endParaRPr sz="1800">
              <a:solidFill>
                <a:srgbClr val="595959"/>
              </a:solidFill>
            </a:endParaRPr>
          </a:p>
          <a:p>
            <a:pPr marL="457200" lvl="0" indent="-342900" algn="l" rtl="0">
              <a:spcBef>
                <a:spcPts val="0"/>
              </a:spcBef>
              <a:spcAft>
                <a:spcPts val="0"/>
              </a:spcAft>
              <a:buClr>
                <a:srgbClr val="595959"/>
              </a:buClr>
              <a:buSzPts val="1800"/>
              <a:buAutoNum type="alphaUcPeriod"/>
            </a:pPr>
            <a:r>
              <a:rPr lang="en-US" sz="1800">
                <a:solidFill>
                  <a:srgbClr val="595959"/>
                </a:solidFill>
              </a:rPr>
              <a:t>Carli said that the ratio between the number of seconds each robot travels and the number of meters it has traveled is constant. Is she correct? Explain.</a:t>
            </a:r>
            <a:endParaRPr sz="1800">
              <a:solidFill>
                <a:srgbClr val="595959"/>
              </a:solidFill>
            </a:endParaRPr>
          </a:p>
          <a:p>
            <a:pPr marL="457200" lvl="0" indent="-342900" algn="l" rtl="0">
              <a:spcBef>
                <a:spcPts val="0"/>
              </a:spcBef>
              <a:spcAft>
                <a:spcPts val="0"/>
              </a:spcAft>
              <a:buClr>
                <a:srgbClr val="595959"/>
              </a:buClr>
              <a:buSzPts val="1800"/>
              <a:buAutoNum type="alphaUcPeriod"/>
            </a:pPr>
            <a:r>
              <a:rPr lang="en-US" sz="1800">
                <a:solidFill>
                  <a:srgbClr val="595959"/>
                </a:solidFill>
              </a:rPr>
              <a:t>How fast is each robot traveling? How did you compute this from the graph?</a:t>
            </a:r>
            <a:endParaRPr sz="1800">
              <a:solidFill>
                <a:srgbClr val="595959"/>
              </a:solidFill>
            </a:endParaRPr>
          </a:p>
          <a:p>
            <a:pPr marL="0" lvl="0" indent="0" algn="l" rtl="0">
              <a:spcBef>
                <a:spcPts val="0"/>
              </a:spcBef>
              <a:spcAft>
                <a:spcPts val="0"/>
              </a:spcAft>
              <a:buNone/>
            </a:pPr>
            <a:endParaRPr>
              <a:latin typeface="Allerta"/>
              <a:ea typeface="Allerta"/>
              <a:cs typeface="Allerta"/>
              <a:sym typeface="Allerta"/>
            </a:endParaRPr>
          </a:p>
        </p:txBody>
      </p:sp>
      <p:sp>
        <p:nvSpPr>
          <p:cNvPr id="1502" name="Google Shape;1502;p203"/>
          <p:cNvSpPr txBox="1"/>
          <p:nvPr/>
        </p:nvSpPr>
        <p:spPr>
          <a:xfrm>
            <a:off x="3587950" y="6436625"/>
            <a:ext cx="5068200" cy="3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4"/>
              </a:rPr>
              <a:t>https://tasks.illustrativemathematics.org/content-standards/7/RP/A/2/tasks/181</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20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8</a:t>
            </a:r>
            <a:endParaRPr sz="2400" b="0" i="0" u="none" strike="noStrike" cap="none">
              <a:solidFill>
                <a:srgbClr val="595959"/>
              </a:solidFill>
              <a:latin typeface="Lucida Sans"/>
              <a:ea typeface="Lucida Sans"/>
              <a:cs typeface="Lucida Sans"/>
              <a:sym typeface="Lucida Sans"/>
            </a:endParaRPr>
          </a:p>
        </p:txBody>
      </p:sp>
      <p:sp>
        <p:nvSpPr>
          <p:cNvPr id="1509" name="Google Shape;1509;p204"/>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8.EE.B.6: Use similar triangles to explain why the slope m is the same between any two distinct points on a non-vertical line in the coordinate plane; derive the equation y = mx for a line through the origin and the equation y = mx + b for a line intercepting the vertical axis at b.</a:t>
            </a:r>
            <a:endParaRPr sz="2400">
              <a:latin typeface="Lucida Sans"/>
              <a:ea typeface="Lucida Sans"/>
              <a:cs typeface="Lucida Sans"/>
              <a:sym typeface="Lucida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20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Grade 8</a:t>
            </a:r>
            <a:endParaRPr sz="2400" b="0" i="0" u="none" strike="noStrike" cap="none">
              <a:solidFill>
                <a:srgbClr val="595959"/>
              </a:solidFill>
              <a:latin typeface="Lucida Sans"/>
              <a:ea typeface="Lucida Sans"/>
              <a:cs typeface="Lucida Sans"/>
              <a:sym typeface="Lucida Sans"/>
            </a:endParaRPr>
          </a:p>
        </p:txBody>
      </p:sp>
      <p:pic>
        <p:nvPicPr>
          <p:cNvPr id="1516" name="Google Shape;1516;p205"/>
          <p:cNvPicPr preferRelativeResize="0"/>
          <p:nvPr/>
        </p:nvPicPr>
        <p:blipFill>
          <a:blip r:embed="rId3">
            <a:alphaModFix/>
          </a:blip>
          <a:stretch>
            <a:fillRect/>
          </a:stretch>
        </p:blipFill>
        <p:spPr>
          <a:xfrm>
            <a:off x="1274163" y="1417625"/>
            <a:ext cx="6595675" cy="4764750"/>
          </a:xfrm>
          <a:prstGeom prst="rect">
            <a:avLst/>
          </a:prstGeom>
          <a:noFill/>
          <a:ln>
            <a:noFill/>
          </a:ln>
        </p:spPr>
      </p:pic>
      <p:sp>
        <p:nvSpPr>
          <p:cNvPr id="1517" name="Google Shape;1517;p205"/>
          <p:cNvSpPr txBox="1"/>
          <p:nvPr/>
        </p:nvSpPr>
        <p:spPr>
          <a:xfrm>
            <a:off x="5234050" y="6449075"/>
            <a:ext cx="3481500" cy="2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4"/>
              </a:rPr>
              <a:t>https://im.openupresources.org/8/teachers/2/10.html</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20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062"/>
        <p:cNvGrpSpPr/>
        <p:nvPr/>
      </p:nvGrpSpPr>
      <p:grpSpPr>
        <a:xfrm>
          <a:off x="0" y="0"/>
          <a:ext cx="0" cy="0"/>
          <a:chOff x="0" y="0"/>
          <a:chExt cx="0" cy="0"/>
        </a:xfrm>
      </p:grpSpPr>
      <p:graphicFrame>
        <p:nvGraphicFramePr>
          <p:cNvPr id="1063" name="Google Shape;1063;p151"/>
          <p:cNvGraphicFramePr/>
          <p:nvPr/>
        </p:nvGraphicFramePr>
        <p:xfrm>
          <a:off x="793875" y="758125"/>
          <a:ext cx="7239000" cy="4495620"/>
        </p:xfrm>
        <a:graphic>
          <a:graphicData uri="http://schemas.openxmlformats.org/drawingml/2006/table">
            <a:tbl>
              <a:tblPr>
                <a:noFill/>
                <a:tableStyleId>{0597602B-F034-4D90-BCC1-76F4ED5903F3}</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b="1"/>
                        <a:t>Resource Name</a:t>
                      </a:r>
                      <a:endParaRPr b="1"/>
                    </a:p>
                  </a:txBody>
                  <a:tcPr marL="91425" marR="91425" marT="91425" marB="91425"/>
                </a:tc>
                <a:tc>
                  <a:txBody>
                    <a:bodyPr/>
                    <a:lstStyle/>
                    <a:p>
                      <a:pPr marL="0" lvl="0" indent="0" algn="l" rtl="0">
                        <a:spcBef>
                          <a:spcPts val="0"/>
                        </a:spcBef>
                        <a:spcAft>
                          <a:spcPts val="0"/>
                        </a:spcAft>
                        <a:buNone/>
                      </a:pPr>
                      <a:r>
                        <a:rPr lang="en-US" b="1"/>
                        <a:t>Link </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a:t>Core Advocate Survey </a:t>
                      </a:r>
                      <a:endParaRPr sz="1200"/>
                    </a:p>
                  </a:txBody>
                  <a:tcPr marL="91425" marR="91425" marT="91425" marB="91425"/>
                </a:tc>
                <a:tc>
                  <a:txBody>
                    <a:bodyPr/>
                    <a:lstStyle/>
                    <a:p>
                      <a:pPr marL="0" lvl="0" indent="0" algn="l" rtl="0">
                        <a:spcBef>
                          <a:spcPts val="0"/>
                        </a:spcBef>
                        <a:spcAft>
                          <a:spcPts val="0"/>
                        </a:spcAft>
                        <a:buNone/>
                      </a:pPr>
                      <a:r>
                        <a:rPr lang="en-US" sz="1100" u="sng">
                          <a:solidFill>
                            <a:schemeClr val="hlink"/>
                          </a:solidFill>
                          <a:hlinkClick r:id="rId3"/>
                        </a:rPr>
                        <a:t>http://bit.ly/webinar-ca</a:t>
                      </a:r>
                      <a:r>
                        <a:rPr lang="en-US" sz="1100" u="sng">
                          <a:solidFill>
                            <a:schemeClr val="hlink"/>
                          </a:solidFill>
                        </a:rPr>
                        <a:t> </a:t>
                      </a:r>
                      <a:endParaRPr sz="1100" u="sng">
                        <a:solidFill>
                          <a:schemeClr val="hlink"/>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200"/>
                        <a:t>NCTM Video: Building Conceptual Understanding for Mathematics</a:t>
                      </a:r>
                      <a:endParaRPr sz="12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100" u="sng">
                          <a:solidFill>
                            <a:schemeClr val="hlink"/>
                          </a:solidFill>
                          <a:hlinkClick r:id="rId4"/>
                        </a:rPr>
                        <a:t>https://www.nctm.org/Standards-and-Positions/Common-Core-State-Standards/Teaching-and-Learning-Mathematics-with-the-Common-Core/#1</a:t>
                      </a:r>
                      <a:endParaRPr sz="1100" u="sng">
                        <a:solidFill>
                          <a:schemeClr val="hlink"/>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200"/>
                        <a:t>The Most Misunderstood Math Standards Aligned Blog Series</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100" u="sng">
                          <a:solidFill>
                            <a:schemeClr val="hlink"/>
                          </a:solidFill>
                          <a:hlinkClick r:id="rId5"/>
                        </a:rPr>
                        <a:t>https://achievethecore.org/aligned/series/?series=Most%20Misunderstood%20Math%20Standards</a:t>
                      </a:r>
                      <a:endParaRPr sz="1100" u="sng">
                        <a:solidFill>
                          <a:schemeClr val="hlink"/>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200"/>
                        <a:t>Coherence Map</a:t>
                      </a:r>
                      <a:endParaRPr sz="1200"/>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100" u="sng">
                          <a:solidFill>
                            <a:schemeClr val="hlink"/>
                          </a:solidFill>
                          <a:hlinkClick r:id="rId6"/>
                        </a:rPr>
                        <a:t>https://achievethecore.org/coherence-map/</a:t>
                      </a:r>
                      <a:endParaRPr sz="1100"/>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200"/>
                        <a:t>Why We Don’t Cross Multiply IM Blog</a:t>
                      </a:r>
                      <a:endParaRPr sz="12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Clr>
                          <a:schemeClr val="dk1"/>
                        </a:buClr>
                        <a:buSzPts val="1100"/>
                        <a:buFont typeface="Arial"/>
                        <a:buNone/>
                      </a:pPr>
                      <a:r>
                        <a:rPr lang="en-US" sz="1100" u="sng">
                          <a:solidFill>
                            <a:schemeClr val="hlink"/>
                          </a:solidFill>
                          <a:hlinkClick r:id="rId7"/>
                        </a:rPr>
                        <a:t>https://illustrativemathematics.blog/2018/02/06/why-we-dont-cross-multiply/</a:t>
                      </a:r>
                      <a:endParaRPr sz="1100" u="sng">
                        <a:solidFill>
                          <a:schemeClr val="hlink"/>
                        </a:solidFill>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Clr>
                          <a:schemeClr val="dk1"/>
                        </a:buClr>
                        <a:buSzPts val="1100"/>
                        <a:buFont typeface="Arial"/>
                        <a:buNone/>
                      </a:pPr>
                      <a:r>
                        <a:rPr lang="en-US" sz="1100"/>
                        <a:t>An Evening with the Authors: Q&amp;A with Meredith and David Liben</a:t>
                      </a:r>
                      <a:endParaRPr sz="1100"/>
                    </a:p>
                  </a:txBody>
                  <a:tcPr marL="91425" marR="91425" marT="91425" marB="91425"/>
                </a:tc>
                <a:tc>
                  <a:txBody>
                    <a:bodyPr/>
                    <a:lstStyle/>
                    <a:p>
                      <a:pPr marL="0" lvl="0" indent="0" algn="l" rtl="0">
                        <a:spcBef>
                          <a:spcPts val="0"/>
                        </a:spcBef>
                        <a:spcAft>
                          <a:spcPts val="0"/>
                        </a:spcAft>
                        <a:buNone/>
                      </a:pPr>
                      <a:r>
                        <a:rPr lang="en-US" sz="1100" u="sng">
                          <a:solidFill>
                            <a:schemeClr val="accent5"/>
                          </a:solidFill>
                          <a:hlinkClick r:id="rId8"/>
                        </a:rPr>
                        <a:t>https://event.on24.com/wcc/r/2045117/8D96DBE93DB4B729124C3EAE7DEDA2AB</a:t>
                      </a:r>
                      <a:endParaRPr sz="1100">
                        <a:solidFill>
                          <a:schemeClr val="hlink"/>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1200"/>
                        <a:t>Join Our Network!</a:t>
                      </a:r>
                      <a:endParaRPr sz="1200"/>
                    </a:p>
                  </a:txBody>
                  <a:tcPr marL="91425" marR="91425" marT="91425" marB="91425"/>
                </a:tc>
                <a:tc>
                  <a:txBody>
                    <a:bodyPr/>
                    <a:lstStyle/>
                    <a:p>
                      <a:pPr marL="0" lvl="0" indent="0" algn="l" rtl="0">
                        <a:spcBef>
                          <a:spcPts val="0"/>
                        </a:spcBef>
                        <a:spcAft>
                          <a:spcPts val="0"/>
                        </a:spcAft>
                        <a:buClr>
                          <a:schemeClr val="accent5"/>
                        </a:buClr>
                        <a:buSzPts val="1800"/>
                        <a:buFont typeface="Lucida Sans"/>
                        <a:buNone/>
                      </a:pPr>
                      <a:r>
                        <a:rPr lang="en-US" sz="1100" u="sng">
                          <a:solidFill>
                            <a:schemeClr val="hlink"/>
                          </a:solidFill>
                          <a:hlinkClick r:id="rId9"/>
                        </a:rPr>
                        <a:t>www.achievethecore.org/ca-signup</a:t>
                      </a:r>
                      <a:endParaRPr sz="1100" u="sng">
                        <a:solidFill>
                          <a:schemeClr val="hlink"/>
                        </a:solidFill>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sz="1200"/>
                        <a:t>September Core Advocate Webinar Registration</a:t>
                      </a:r>
                      <a:endParaRPr sz="1200"/>
                    </a:p>
                  </a:txBody>
                  <a:tcPr marL="91425" marR="91425" marT="91425" marB="91425"/>
                </a:tc>
                <a:tc>
                  <a:txBody>
                    <a:bodyPr/>
                    <a:lstStyle/>
                    <a:p>
                      <a:pPr marL="0" lvl="0" indent="0" algn="l" rtl="0">
                        <a:spcBef>
                          <a:spcPts val="0"/>
                        </a:spcBef>
                        <a:spcAft>
                          <a:spcPts val="0"/>
                        </a:spcAft>
                        <a:buNone/>
                      </a:pPr>
                      <a:r>
                        <a:rPr lang="en-US" sz="1100" u="sng">
                          <a:solidFill>
                            <a:schemeClr val="accent5"/>
                          </a:solidFill>
                          <a:latin typeface="Lucida Sans"/>
                          <a:ea typeface="Lucida Sans"/>
                          <a:cs typeface="Lucida Sans"/>
                          <a:sym typeface="Lucida Sans"/>
                          <a:hlinkClick r:id="rId10"/>
                        </a:rPr>
                        <a:t>https://event.on24.com/wcc/r/2062144/C9F6E1A62E752F9FCA3F576548C9C946</a:t>
                      </a:r>
                      <a:r>
                        <a:rPr lang="en-US" sz="1100">
                          <a:solidFill>
                            <a:srgbClr val="2288AF"/>
                          </a:solidFill>
                          <a:latin typeface="Lucida Sans"/>
                          <a:ea typeface="Lucida Sans"/>
                          <a:cs typeface="Lucida Sans"/>
                          <a:sym typeface="Lucida Sans"/>
                        </a:rPr>
                        <a:t> </a:t>
                      </a:r>
                      <a:endParaRPr sz="1100">
                        <a:solidFill>
                          <a:srgbClr val="2288AF"/>
                        </a:solidFill>
                        <a:latin typeface="Lucida Sans"/>
                        <a:ea typeface="Lucida Sans"/>
                        <a:cs typeface="Lucida Sans"/>
                        <a:sym typeface="Lucida Sans"/>
                      </a:endParaRPr>
                    </a:p>
                    <a:p>
                      <a:pPr marL="0" lvl="0" indent="0" algn="l" rtl="0">
                        <a:spcBef>
                          <a:spcPts val="0"/>
                        </a:spcBef>
                        <a:spcAft>
                          <a:spcPts val="0"/>
                        </a:spcAft>
                        <a:buNone/>
                      </a:pPr>
                      <a:endParaRPr sz="1100" u="sng">
                        <a:solidFill>
                          <a:schemeClr val="hlink"/>
                        </a:solidFill>
                      </a:endParaRPr>
                    </a:p>
                  </a:txBody>
                  <a:tcPr marL="91425" marR="91425" marT="91425" marB="91425"/>
                </a:tc>
                <a:extLst>
                  <a:ext uri="{0D108BD9-81ED-4DB2-BD59-A6C34878D82A}">
                    <a16:rowId xmlns:a16="http://schemas.microsoft.com/office/drawing/2014/main" val="10008"/>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207"/>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a:p>
        </p:txBody>
      </p:sp>
      <p:sp>
        <p:nvSpPr>
          <p:cNvPr id="1530" name="Google Shape;1530;p207"/>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531" name="Google Shape;1531;p207"/>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532" name="Google Shape;1532;p207"/>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533" name="Google Shape;1533;p207"/>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534" name="Google Shape;1534;p207"/>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535" name="Google Shape;1535;p207"/>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536" name="Google Shape;1536;p207"/>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537" name="Google Shape;1537;p207"/>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538" name="Google Shape;1538;p207"/>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208"/>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545" name="Google Shape;1545;p208"/>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546" name="Google Shape;1546;p208"/>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547" name="Google Shape;1547;p208"/>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548" name="Google Shape;1548;p208"/>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549" name="Google Shape;1549;p208"/>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550" name="Google Shape;1550;p208"/>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551" name="Google Shape;1551;p208"/>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552" name="Google Shape;1552;p208"/>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553" name="Google Shape;1553;p208"/>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20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560" name="Google Shape;1560;p20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561" name="Google Shape;1561;p209" descr="Join Core Advocates.PNG"/>
          <p:cNvPicPr preferRelativeResize="0"/>
          <p:nvPr/>
        </p:nvPicPr>
        <p:blipFill rotWithShape="1">
          <a:blip r:embed="rId3">
            <a:alphaModFix/>
          </a:blip>
          <a:srcRect/>
          <a:stretch/>
        </p:blipFill>
        <p:spPr>
          <a:xfrm>
            <a:off x="0" y="1547832"/>
            <a:ext cx="9110167" cy="4802978"/>
          </a:xfrm>
          <a:prstGeom prst="rect">
            <a:avLst/>
          </a:prstGeom>
          <a:noFill/>
          <a:ln>
            <a:noFill/>
          </a:ln>
        </p:spPr>
      </p:pic>
      <p:sp>
        <p:nvSpPr>
          <p:cNvPr id="1562" name="Google Shape;1562;p209"/>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pic>
        <p:nvPicPr>
          <p:cNvPr id="1563" name="Google Shape;1563;p209"/>
          <p:cNvPicPr preferRelativeResize="0"/>
          <p:nvPr/>
        </p:nvPicPr>
        <p:blipFill>
          <a:blip r:embed="rId5">
            <a:alphaModFix/>
          </a:blip>
          <a:stretch>
            <a:fillRect/>
          </a:stretch>
        </p:blipFill>
        <p:spPr>
          <a:xfrm>
            <a:off x="8466425" y="5946900"/>
            <a:ext cx="410875" cy="4039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211"/>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5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126" name="Google Shape;1126;p158"/>
          <p:cNvSpPr txBox="1">
            <a:spLocks noGrp="1"/>
          </p:cNvSpPr>
          <p:nvPr>
            <p:ph type="body" idx="1"/>
          </p:nvPr>
        </p:nvSpPr>
        <p:spPr>
          <a:xfrm>
            <a:off x="457200" y="1600200"/>
            <a:ext cx="77973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600"/>
              <a:buFont typeface="Arial"/>
              <a:buNone/>
            </a:pPr>
            <a:r>
              <a:rPr lang="en-US">
                <a:solidFill>
                  <a:srgbClr val="3F3F39"/>
                </a:solidFill>
              </a:rPr>
              <a:t>During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Questions option</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Group chat </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Resources tab</a:t>
            </a:r>
            <a:endParaRPr sz="2000">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recorded </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a:solidFill>
                  <a:srgbClr val="3F3F39"/>
                </a:solidFill>
              </a:rPr>
              <a:t>   webinar will be emailed to you.</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endParaRPr sz="2000">
              <a:solidFill>
                <a:srgbClr val="3F3F39"/>
              </a:solidFill>
            </a:endParaRPr>
          </a:p>
          <a:p>
            <a:pPr marL="0" lvl="0" indent="0" algn="l" rtl="0">
              <a:lnSpc>
                <a:spcPct val="115000"/>
              </a:lnSpc>
              <a:spcBef>
                <a:spcPts val="500"/>
              </a:spcBef>
              <a:spcAft>
                <a:spcPts val="0"/>
              </a:spcAft>
              <a:buClr>
                <a:schemeClr val="dk1"/>
              </a:buClr>
              <a:buSzPts val="500"/>
              <a:buFont typeface="Arial"/>
              <a:buNone/>
            </a:pPr>
            <a:r>
              <a:rPr lang="en-US" sz="2000" i="1">
                <a:solidFill>
                  <a:srgbClr val="3F3F39"/>
                </a:solidFill>
              </a:rPr>
              <a:t>Take our survey in 2 weeks and receive a certificate verifying 1 hour of professional learning.</a:t>
            </a:r>
            <a:endParaRPr>
              <a:solidFill>
                <a:srgbClr val="3F3F39"/>
              </a:solidFill>
            </a:endParaRPr>
          </a:p>
          <a:p>
            <a:pPr marL="800100" marR="0" lvl="0" indent="-38100" algn="l" rtl="0">
              <a:lnSpc>
                <a:spcPct val="100000"/>
              </a:lnSpc>
              <a:spcBef>
                <a:spcPts val="0"/>
              </a:spcBef>
              <a:spcAft>
                <a:spcPts val="0"/>
              </a:spcAft>
              <a:buClr>
                <a:schemeClr val="dk1"/>
              </a:buClr>
              <a:buSzPts val="600"/>
              <a:buFont typeface="Arial"/>
              <a:buNone/>
            </a:pPr>
            <a:endParaRPr sz="2400">
              <a:solidFill>
                <a:srgbClr val="3F3F39"/>
              </a:solidFill>
            </a:endParaRPr>
          </a:p>
        </p:txBody>
      </p:sp>
      <p:pic>
        <p:nvPicPr>
          <p:cNvPr id="1127" name="Google Shape;1127;p158"/>
          <p:cNvPicPr preferRelativeResize="0"/>
          <p:nvPr/>
        </p:nvPicPr>
        <p:blipFill>
          <a:blip r:embed="rId3">
            <a:alphaModFix/>
          </a:blip>
          <a:stretch>
            <a:fillRect/>
          </a:stretch>
        </p:blipFill>
        <p:spPr>
          <a:xfrm>
            <a:off x="4082400" y="1722325"/>
            <a:ext cx="4604399" cy="2302200"/>
          </a:xfrm>
          <a:prstGeom prst="rect">
            <a:avLst/>
          </a:prstGeom>
          <a:noFill/>
          <a:ln w="9525" cap="flat" cmpd="sng">
            <a:solidFill>
              <a:srgbClr val="000000"/>
            </a:solidFill>
            <a:prstDash val="solid"/>
            <a:round/>
            <a:headEnd type="none" w="sm" len="sm"/>
            <a:tailEnd type="none" w="sm" len="sm"/>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5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134" name="Google Shape;1134;p15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a:t>How does understanding the mathematics and pedagogical implications of misunderstood standards help teachers make great instructional decisions and support equitable instruction?</a:t>
            </a:r>
            <a:endParaRPr/>
          </a:p>
          <a:p>
            <a:pPr marL="685800" marR="0" lvl="0" indent="-342900" algn="l" rtl="0">
              <a:lnSpc>
                <a:spcPct val="115000"/>
              </a:lnSpc>
              <a:spcBef>
                <a:spcPts val="1000"/>
              </a:spcBef>
              <a:spcAft>
                <a:spcPts val="0"/>
              </a:spcAft>
              <a:buClr>
                <a:srgbClr val="575757"/>
              </a:buClr>
              <a:buSzPts val="2200"/>
              <a:buFont typeface="Noto Sans Symbols"/>
              <a:buChar char="✓"/>
            </a:pPr>
            <a:r>
              <a:rPr lang="en-US"/>
              <a:t>What are commonly misunderstood standards in grades 3-5 and how does understanding them help teachers and students?</a:t>
            </a:r>
            <a:endParaRPr/>
          </a:p>
          <a:p>
            <a:pPr marL="685800" lvl="0" indent="-342900" algn="l" rtl="0">
              <a:lnSpc>
                <a:spcPct val="115000"/>
              </a:lnSpc>
              <a:spcBef>
                <a:spcPts val="1000"/>
              </a:spcBef>
              <a:spcAft>
                <a:spcPts val="0"/>
              </a:spcAft>
              <a:buClr>
                <a:srgbClr val="575757"/>
              </a:buClr>
              <a:buSzPts val="2200"/>
              <a:buFont typeface="Noto Sans Symbols"/>
              <a:buChar char="✓"/>
            </a:pPr>
            <a:r>
              <a:rPr lang="en-US"/>
              <a:t>What are commonly misunderstood standards in grades 6-8 and how does understanding them help teachers and students?</a:t>
            </a:r>
            <a:endParaRPr/>
          </a:p>
          <a:p>
            <a:pPr marL="0" marR="0" lvl="0" indent="0" algn="l" rtl="0">
              <a:lnSpc>
                <a:spcPct val="115000"/>
              </a:lnSpc>
              <a:spcBef>
                <a:spcPts val="100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100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1000"/>
              </a:spcBef>
              <a:spcAft>
                <a:spcPts val="100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60"/>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a:t>
            </a:r>
            <a:r>
              <a:rPr lang="en-US"/>
              <a:t>: How does understanding the mathematics and pedagogical implications of misunderstood standards help teachers make great instructional decisions and support equitable instruction?</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61"/>
          <p:cNvSpPr txBox="1">
            <a:spLocks noGrp="1"/>
          </p:cNvSpPr>
          <p:nvPr>
            <p:ph type="title"/>
          </p:nvPr>
        </p:nvSpPr>
        <p:spPr>
          <a:xfrm>
            <a:off x="351000" y="2536450"/>
            <a:ext cx="84420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Poll</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much professional learning/collaboration time during the last school year did you spend building mathematical and pedagogical content knowledge tied to grade-level standards (doing math, reading the progressions, learning mathematics)?</a:t>
            </a:r>
            <a:endParaRPr sz="1200">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2204</Words>
  <Application>Microsoft Office PowerPoint</Application>
  <PresentationFormat>On-screen Show (4:3)</PresentationFormat>
  <Paragraphs>297</Paragraphs>
  <Slides>59</Slides>
  <Notes>59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59</vt:i4>
      </vt:variant>
    </vt:vector>
  </HeadingPairs>
  <TitlesOfParts>
    <vt:vector size="75" baseType="lpstr">
      <vt:lpstr>Arial</vt:lpstr>
      <vt:lpstr>Quicksand</vt:lpstr>
      <vt:lpstr>Comfortaa</vt:lpstr>
      <vt:lpstr>Allerta</vt:lpstr>
      <vt:lpstr>Lucida Sans</vt:lpstr>
      <vt:lpstr>Georgia</vt:lpstr>
      <vt:lpstr>Calibri</vt:lpstr>
      <vt:lpstr>Comic Sans MS</vt:lpstr>
      <vt:lpstr>Noto Sans Symbols</vt:lpstr>
      <vt:lpstr>July Webinar New Year's Resolution</vt:lpstr>
      <vt:lpstr>July Webinar New Year's Resolution</vt:lpstr>
      <vt:lpstr>SAP ATC PPT Template revised</vt:lpstr>
      <vt:lpstr>July Webinar New Year's Resolution</vt:lpstr>
      <vt:lpstr>July Webinar New Year's Resolution</vt:lpstr>
      <vt:lpstr>July Webinar New Year's Resolution</vt:lpstr>
      <vt:lpstr>Office Theme</vt:lpstr>
      <vt:lpstr>The Most Misunderstood Math Standards</vt:lpstr>
      <vt:lpstr>Introductions</vt:lpstr>
      <vt:lpstr>Who Are Core Advocates?</vt:lpstr>
      <vt:lpstr>Learn More About Us!</vt:lpstr>
      <vt:lpstr>PowerPoint Presentation</vt:lpstr>
      <vt:lpstr>Engage with Us!</vt:lpstr>
      <vt:lpstr>Goals of the Webinar</vt:lpstr>
      <vt:lpstr>Section 1: How does understanding the mathematics and pedagogical implications of misunderstood standards help teachers make great instructional decisions and support equitable instruction?</vt:lpstr>
      <vt:lpstr>Poll:  How much professional learning/collaboration time during the last school year did you spend building mathematical and pedagogical content knowledge tied to grade-level standards (doing math, reading the progressions, learning mathematics)?</vt:lpstr>
      <vt:lpstr>Content Knowledge</vt:lpstr>
      <vt:lpstr>Pedagogical Content Knowledge</vt:lpstr>
      <vt:lpstr>PowerPoint Presentation</vt:lpstr>
      <vt:lpstr>PowerPoint Presentation</vt:lpstr>
      <vt:lpstr>PowerPoint Presentation</vt:lpstr>
      <vt:lpstr>Reflect</vt:lpstr>
      <vt:lpstr>PowerPoint Presentation</vt:lpstr>
      <vt:lpstr>PowerPoint Presentation</vt:lpstr>
      <vt:lpstr>Section 2: What are commonly misunderstood standards in grades 3-5 and how does understanding them help teachers and students?</vt:lpstr>
      <vt:lpstr>Rebecca Few Content Lead,  Instruction Partners Murfreesboro, TN</vt:lpstr>
      <vt:lpstr>Looking at the progression</vt:lpstr>
      <vt:lpstr>PowerPoint Presentation</vt:lpstr>
      <vt:lpstr>Grade 3</vt:lpstr>
      <vt:lpstr>PowerPoint Presentation</vt:lpstr>
      <vt:lpstr>Solution</vt:lpstr>
      <vt:lpstr>Grade 4</vt:lpstr>
      <vt:lpstr>PowerPoint Presentation</vt:lpstr>
      <vt:lpstr>Solution </vt:lpstr>
      <vt:lpstr>Solution</vt:lpstr>
      <vt:lpstr>Coherence</vt:lpstr>
      <vt:lpstr>Grade 5</vt:lpstr>
      <vt:lpstr>PowerPoint Presentation</vt:lpstr>
      <vt:lpstr>Solution Methods</vt:lpstr>
      <vt:lpstr>Solution Methods</vt:lpstr>
      <vt:lpstr>Looking at the progression</vt:lpstr>
      <vt:lpstr>Question or Poll:  ?   Please use the Questions tab on your control panel to respond. If using a poll, please put up to 5 answer choices in the notes section below and indicate if attendees should choose only one response or multiple responses.</vt:lpstr>
      <vt:lpstr>Section 3: What are commonly misunderstood standards in grades 6-8 and how does understanding them help teachers and students? </vt:lpstr>
      <vt:lpstr>Brian Dean (he/him/his) Math Content Lead  Tampa, FL</vt:lpstr>
      <vt:lpstr>Looking at the progression</vt:lpstr>
      <vt:lpstr>Grade 6</vt:lpstr>
      <vt:lpstr>Grade 6 | 6.RP.A.3c   What would you expect to see in terms of student work in order to demonstrate mastery of this standard?  </vt:lpstr>
      <vt:lpstr>Grade 6</vt:lpstr>
      <vt:lpstr>Grade 6</vt:lpstr>
      <vt:lpstr>Grade 6</vt:lpstr>
      <vt:lpstr>Grade 6</vt:lpstr>
      <vt:lpstr>Grade 6</vt:lpstr>
      <vt:lpstr>Grade 6</vt:lpstr>
      <vt:lpstr>Grade 6 | 6.RP.A.3c   What would you expect to see in terms of student work in order to demonstrate mastery of this standard?  </vt:lpstr>
      <vt:lpstr>Grade 6 | 6.RP.A.3c   What would you expect to see in terms of student work in order to demonstrate mastery of this standard?  </vt:lpstr>
      <vt:lpstr>Grade 7</vt:lpstr>
      <vt:lpstr>Grade 7 | 7.RP.A.2a</vt:lpstr>
      <vt:lpstr>Grade 7 | 7.RP.A.2d</vt:lpstr>
      <vt:lpstr>Grade 8</vt:lpstr>
      <vt:lpstr>Grade 8</vt:lpstr>
      <vt:lpstr>Questions for Our Guests?</vt:lpstr>
      <vt:lpstr>PowerPoint Presentation</vt:lpstr>
      <vt:lpstr>Join our network!</vt:lpstr>
      <vt:lpstr>Please Join Us!</vt:lpstr>
      <vt:lpstr>Join Our Network!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Most Misunderstood Math Standards</dc:title>
  <dc:creator>Susan</dc:creator>
  <cp:lastModifiedBy>Susan Hitt</cp:lastModifiedBy>
  <cp:revision>1</cp:revision>
  <dcterms:modified xsi:type="dcterms:W3CDTF">2019-08-08T16:21:34Z</dcterms:modified>
</cp:coreProperties>
</file>