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0" r:id="rId1"/>
    <p:sldMasterId id="2147483781" r:id="rId2"/>
    <p:sldMasterId id="2147483782" r:id="rId3"/>
    <p:sldMasterId id="2147483783" r:id="rId4"/>
    <p:sldMasterId id="2147483784" r:id="rId5"/>
    <p:sldMasterId id="2147483785" r:id="rId6"/>
  </p:sldMasterIdLst>
  <p:notesMasterIdLst>
    <p:notesMasterId r:id="rId73"/>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Lst>
  <p:sldSz cx="9144000" cy="6858000" type="screen4x3"/>
  <p:notesSz cx="6858000" cy="9144000"/>
  <p:embeddedFontLst>
    <p:embeddedFont>
      <p:font typeface="Allerta" panose="020B0604020202020204" charset="0"/>
      <p:regular r:id="rId74"/>
    </p:embeddedFont>
    <p:embeddedFont>
      <p:font typeface="Calibri" panose="020F0502020204030204" pitchFamily="34" charset="0"/>
      <p:regular r:id="rId75"/>
      <p:bold r:id="rId76"/>
      <p:italic r:id="rId77"/>
      <p:boldItalic r:id="rId78"/>
    </p:embeddedFont>
    <p:embeddedFont>
      <p:font typeface="Georgia" panose="02040502050405020303" pitchFamily="18" charset="0"/>
      <p:regular r:id="rId79"/>
      <p:bold r:id="rId80"/>
      <p:italic r:id="rId81"/>
      <p:boldItalic r:id="rId82"/>
    </p:embeddedFont>
    <p:embeddedFont>
      <p:font typeface="Lora" panose="020B0604020202020204" charset="0"/>
      <p:regular r:id="rId83"/>
      <p:bold r:id="rId84"/>
      <p:italic r:id="rId85"/>
      <p:boldItalic r:id="rId86"/>
    </p:embeddedFont>
    <p:embeddedFont>
      <p:font typeface="Lucida Sans" panose="020B060203050402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Master" Target="slideMasters/slideMaster5.xml"/><Relationship Id="rId90" Type="http://schemas.openxmlformats.org/officeDocument/2006/relationships/font" Target="fonts/font17.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3.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4.fntdata"/><Relationship Id="rId61" Type="http://schemas.openxmlformats.org/officeDocument/2006/relationships/slide" Target="slides/slide55.xml"/><Relationship Id="rId82" Type="http://schemas.openxmlformats.org/officeDocument/2006/relationships/font" Target="fonts/font9.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62bf8cc1b2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62bf8cc1b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dirty="0"/>
          </a:p>
        </p:txBody>
      </p:sp>
      <p:sp>
        <p:nvSpPr>
          <p:cNvPr id="986" name="Google Shape;986;g62bf8cc1b2_2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72" name="Google Shape;1072;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792ce2cce0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g792ce2cce0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078" name="Google Shape;1078;g792ce2cce0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792ce2cce0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g792ce2cce0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086" name="Google Shape;1086;g792ce2cce0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792ce2cce0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g792ce2cce0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094" name="Google Shape;1094;g792ce2cce0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6b8a8acbc9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6b8a8acbc9_0_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02" name="Google Shape;1102;g6b8a8acbc9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792ce2cce0_0_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792ce2cce0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r>
              <a:rPr lang="en-US">
                <a:latin typeface="Arial"/>
                <a:ea typeface="Arial"/>
                <a:cs typeface="Arial"/>
                <a:sym typeface="Arial"/>
              </a:rPr>
              <a:t>Society for Industrial and Applied Mathematics and Consortium for Mathematics and Its Applications COMAP, Inc.released the freely downloadable second edition of the GAIMME report in February 2019. You can find the PDF in the resources tab. GAIMME stands for GUIDELINES FOR ASSESSMENT &amp; INSTRUCTION IN MATHEMATICAL MODELING EDUCATION </a:t>
            </a:r>
            <a:endParaRPr>
              <a:latin typeface="Arial"/>
              <a:ea typeface="Arial"/>
              <a:cs typeface="Arial"/>
              <a:sym typeface="Arial"/>
            </a:endParaRPr>
          </a:p>
          <a:p>
            <a:pPr marL="0" marR="0" lvl="0" indent="76200" algn="l" rtl="0">
              <a:spcBef>
                <a:spcPts val="0"/>
              </a:spcBef>
              <a:spcAft>
                <a:spcPts val="0"/>
              </a:spcAft>
              <a:buClr>
                <a:schemeClr val="dk1"/>
              </a:buClr>
              <a:buSzPts val="1200"/>
              <a:buFont typeface="Calibri"/>
              <a:buNone/>
            </a:pPr>
            <a:endParaRPr>
              <a:latin typeface="Arial"/>
              <a:ea typeface="Arial"/>
              <a:cs typeface="Arial"/>
              <a:sym typeface="Arial"/>
            </a:endParaRPr>
          </a:p>
          <a:p>
            <a:pPr marL="0" marR="0" lvl="0" indent="76200" algn="l" rtl="0">
              <a:spcBef>
                <a:spcPts val="0"/>
              </a:spcBef>
              <a:spcAft>
                <a:spcPts val="0"/>
              </a:spcAft>
              <a:buClr>
                <a:schemeClr val="dk1"/>
              </a:buClr>
              <a:buSzPts val="1200"/>
              <a:buFont typeface="Calibri"/>
              <a:buNone/>
            </a:pPr>
            <a:r>
              <a:rPr lang="en-US">
                <a:latin typeface="Arial"/>
                <a:ea typeface="Arial"/>
                <a:cs typeface="Arial"/>
                <a:sym typeface="Arial"/>
              </a:rPr>
              <a:t>Most short definitions we find emphasize this most important aspect, namely the relation between modeling and the world around us. – Using the language of mathematics to quantify real-world phenomena and analyze behaviors. – Using math to explore and develop our understanding of real world problems. – An iterative problem solving process in which mathematics is used to investigate and develop deeper understanding.</a:t>
            </a:r>
            <a:endParaRPr sz="1200" b="0" i="0" u="none" strike="noStrike" cap="none">
              <a:solidFill>
                <a:schemeClr val="dk1"/>
              </a:solidFill>
              <a:latin typeface="Arial"/>
              <a:ea typeface="Arial"/>
              <a:cs typeface="Arial"/>
              <a:sym typeface="Arial"/>
            </a:endParaRPr>
          </a:p>
        </p:txBody>
      </p:sp>
      <p:sp>
        <p:nvSpPr>
          <p:cNvPr id="1109" name="Google Shape;1109;g792ce2cce0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6ba4b492c9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6ba4b492c9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6" name="Google Shape;1116;g6ba4b492c9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75aa5e268e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r>
              <a:rPr lang="en-US" sz="1100"/>
              <a:t>Not at all</a:t>
            </a:r>
            <a:endParaRPr sz="1100"/>
          </a:p>
          <a:p>
            <a:pPr marL="0" marR="0" lvl="0" indent="0" algn="l" rtl="0">
              <a:spcBef>
                <a:spcPts val="0"/>
              </a:spcBef>
              <a:spcAft>
                <a:spcPts val="0"/>
              </a:spcAft>
              <a:buClr>
                <a:schemeClr val="dk1"/>
              </a:buClr>
              <a:buSzPts val="1200"/>
              <a:buFont typeface="Lucida Sans"/>
              <a:buNone/>
            </a:pPr>
            <a:r>
              <a:rPr lang="en-US" sz="1100"/>
              <a:t>Rarely</a:t>
            </a:r>
            <a:endParaRPr sz="1100"/>
          </a:p>
          <a:p>
            <a:pPr marL="0" marR="0" lvl="0" indent="0" algn="l" rtl="0">
              <a:spcBef>
                <a:spcPts val="0"/>
              </a:spcBef>
              <a:spcAft>
                <a:spcPts val="0"/>
              </a:spcAft>
              <a:buClr>
                <a:schemeClr val="dk1"/>
              </a:buClr>
              <a:buSzPts val="1200"/>
              <a:buFont typeface="Lucida Sans"/>
              <a:buNone/>
            </a:pPr>
            <a:r>
              <a:rPr lang="en-US" sz="1100"/>
              <a:t>It depends on the students/courses</a:t>
            </a:r>
            <a:endParaRPr sz="1100"/>
          </a:p>
          <a:p>
            <a:pPr marL="0" marR="0" lvl="0" indent="0" algn="l" rtl="0">
              <a:spcBef>
                <a:spcPts val="0"/>
              </a:spcBef>
              <a:spcAft>
                <a:spcPts val="0"/>
              </a:spcAft>
              <a:buClr>
                <a:schemeClr val="dk1"/>
              </a:buClr>
              <a:buSzPts val="1200"/>
              <a:buFont typeface="Lucida Sans"/>
              <a:buNone/>
            </a:pPr>
            <a:r>
              <a:rPr lang="en-US" sz="1100"/>
              <a:t>It depends on the teachers</a:t>
            </a:r>
            <a:endParaRPr sz="1100"/>
          </a:p>
          <a:p>
            <a:pPr marL="0" marR="0" lvl="0" indent="0" algn="l" rtl="0">
              <a:spcBef>
                <a:spcPts val="0"/>
              </a:spcBef>
              <a:spcAft>
                <a:spcPts val="0"/>
              </a:spcAft>
              <a:buClr>
                <a:schemeClr val="dk1"/>
              </a:buClr>
              <a:buSzPts val="1200"/>
              <a:buFont typeface="Lucida Sans"/>
              <a:buNone/>
            </a:pPr>
            <a:r>
              <a:rPr lang="en-US" sz="1100"/>
              <a:t>All students experience modeling on a regular basis</a:t>
            </a:r>
            <a:endParaRPr sz="1100"/>
          </a:p>
        </p:txBody>
      </p:sp>
      <p:sp>
        <p:nvSpPr>
          <p:cNvPr id="1122" name="Google Shape;1122;g75aa5e268e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792ce2cce0_0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g792ce2cce0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As you listen to the webinar today - keep some of these ideas in your mind - especially if you or your students are new to modeling</a:t>
            </a:r>
            <a:endParaRPr>
              <a:latin typeface="Arial"/>
              <a:ea typeface="Arial"/>
              <a:cs typeface="Arial"/>
              <a:sym typeface="Arial"/>
            </a:endParaRPr>
          </a:p>
        </p:txBody>
      </p:sp>
      <p:sp>
        <p:nvSpPr>
          <p:cNvPr id="1128" name="Google Shape;1128;g792ce2cce0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792ce2cce0_0_1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g792ce2cce0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r>
              <a:rPr lang="en-US">
                <a:latin typeface="Arial"/>
                <a:ea typeface="Arial"/>
                <a:cs typeface="Arial"/>
                <a:sym typeface="Arial"/>
              </a:rPr>
              <a:t>I also want you to think about these great questions from an NCTM article on modeling (that is linked in your resource folder) </a:t>
            </a:r>
            <a:endParaRPr sz="1200" b="0" i="0" u="none" strike="noStrike" cap="none">
              <a:solidFill>
                <a:schemeClr val="dk1"/>
              </a:solidFill>
              <a:latin typeface="Arial"/>
              <a:ea typeface="Arial"/>
              <a:cs typeface="Arial"/>
              <a:sym typeface="Arial"/>
            </a:endParaRPr>
          </a:p>
        </p:txBody>
      </p:sp>
      <p:sp>
        <p:nvSpPr>
          <p:cNvPr id="1135" name="Google Shape;1135;g792ce2cce0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742ffbd4e1_0_5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g742ffbd4e1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999" name="Google Shape;999;g742ffbd4e1_0_52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792ce2cce0_0_1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g792ce2cce0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r>
              <a:rPr lang="en-US">
                <a:latin typeface="Arial"/>
                <a:ea typeface="Arial"/>
                <a:cs typeface="Arial"/>
                <a:sym typeface="Arial"/>
              </a:rPr>
              <a:t>One of the challenges is that the answers to these questions depend on you, your students, the modeling task at hand, and everyone’s experience with modeling. For now, know that these are great questions to consider as you plan to do more modeling in your classroom and that the answers to these can really help structure how modeling will take place.</a:t>
            </a:r>
            <a:endParaRPr sz="1200" b="0" i="0" u="none" strike="noStrike" cap="none">
              <a:solidFill>
                <a:schemeClr val="dk1"/>
              </a:solidFill>
              <a:latin typeface="Arial"/>
              <a:ea typeface="Arial"/>
              <a:cs typeface="Arial"/>
              <a:sym typeface="Arial"/>
            </a:endParaRPr>
          </a:p>
        </p:txBody>
      </p:sp>
      <p:sp>
        <p:nvSpPr>
          <p:cNvPr id="1142" name="Google Shape;1142;g792ce2cce0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2ad7fc6536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8" name="Google Shape;1148;g2ad7fc653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49" name="Google Shape;1149;g2ad7fc653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21</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2f8331e4bd_1_5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g2f8331e4bd_1_5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p:txBody>
      </p:sp>
      <p:sp>
        <p:nvSpPr>
          <p:cNvPr id="1158" name="Google Shape;1158;g2f8331e4bd_1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792ce2cce0_0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3" name="Google Shape;1163;g792ce2cce0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64" name="Google Shape;1164;g792ce2cce0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792ce2cce0_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g792ce2cce0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71" name="Google Shape;1171;g792ce2cce0_0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6b8a8acbc9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g6b8a8acbc9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84" name="Google Shape;1184;g6b8a8acbc9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6b8a8acbc9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2" name="Google Shape;1192;g6b8a8acbc9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93" name="Google Shape;1193;g6b8a8acbc9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6bc7665d08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g6bc7665d0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202" name="Google Shape;1202;g6bc7665d08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7a70813c2f_0_3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g7a70813c2f_0_3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215" name="Google Shape;1215;g7a70813c2f_0_3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6b8a8acbc9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g6b8a8acbc9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223" name="Google Shape;1223;g6b8a8acbc9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742ffbd4e1_0_5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007" name="Google Shape;1007;g742ffbd4e1_0_5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792ce2cce0_0_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g792ce2cce0_0_9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u="none" strike="noStrike" cap="none">
              <a:solidFill>
                <a:schemeClr val="dk1"/>
              </a:solidFill>
              <a:latin typeface="Arial"/>
              <a:ea typeface="Arial"/>
              <a:cs typeface="Arial"/>
              <a:sym typeface="Arial"/>
            </a:endParaRPr>
          </a:p>
        </p:txBody>
      </p:sp>
      <p:sp>
        <p:nvSpPr>
          <p:cNvPr id="1230" name="Google Shape;1230;g792ce2cce0_0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792ce2cce0_0_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7" name="Google Shape;1237;g792ce2cce0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a:p>
        </p:txBody>
      </p:sp>
      <p:sp>
        <p:nvSpPr>
          <p:cNvPr id="1238" name="Google Shape;1238;g792ce2cce0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2ef3190c6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g2ef3190c6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47" name="Google Shape;1247;g2ef3190c6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f8331e4bd_1_6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g2f8331e4bd_1_6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257" name="Google Shape;1257;g2f8331e4bd_1_6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6b980bd3c3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g6b980bd3c3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a:p>
        </p:txBody>
      </p:sp>
      <p:sp>
        <p:nvSpPr>
          <p:cNvPr id="1263" name="Google Shape;1263;g6b980bd3c3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6b980bd3c3_1_25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6b980bd3c3_1_2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6b980bd3c3_1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6b980bd3c3_1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9" name="Google Shape;1279;g6b980bd3c3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6b980bd3c3_1_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6b980bd3c3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6ba4b492c9_2_1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6ba4b492c9_2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6b980bd3c3_1_2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6b980bd3c3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742ffbd4e1_0_5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742ffbd4e1_0_5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013" name="Google Shape;1013;g742ffbd4e1_0_5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748eab974b49d80d_1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748eab974b49d80d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10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6ba4b492c9_2_2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6ba4b492c9_2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6b980bd3c3_1_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6b980bd3c3_1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6b980bd3c3_1_4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6b980bd3c3_1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6b980bd3c3_1_4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6b980bd3c3_1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6ba4b492c9_2_2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6ba4b492c9_2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10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6bcee3fed0_1_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6bcee3fed0_1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rPr>
              <a:t> </a:t>
            </a:r>
            <a:endParaRPr sz="11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6b980bd3c3_1_6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6b980bd3c3_1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6ba4b492c9_2_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6ba4b492c9_2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6ba4b492c9_2_5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6ba4b492c9_2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62bf8cc1b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g62bf8cc1b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endParaRPr sz="1100" dirty="0">
              <a:latin typeface="Lucida Sans"/>
              <a:ea typeface="Lucida Sans"/>
              <a:cs typeface="Lucida Sans"/>
              <a:sym typeface="Lucida Sans"/>
            </a:endParaRPr>
          </a:p>
        </p:txBody>
      </p:sp>
      <p:sp>
        <p:nvSpPr>
          <p:cNvPr id="1022" name="Google Shape;1022;g62bf8cc1b2_1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6bca3bc059_1_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dirty="0">
              <a:solidFill>
                <a:schemeClr val="dk1"/>
              </a:solidFill>
              <a:latin typeface="Calibri"/>
              <a:ea typeface="Calibri"/>
              <a:cs typeface="Calibri"/>
              <a:sym typeface="Calibri"/>
            </a:endParaRPr>
          </a:p>
        </p:txBody>
      </p:sp>
      <p:sp>
        <p:nvSpPr>
          <p:cNvPr id="1421" name="Google Shape;1421;g6bca3bc059_1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6b8a17dfa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g6b8a17dfa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27" name="Google Shape;1427;g6b8a17dfa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75aa5e268e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2" name="Google Shape;1432;g75aa5e268e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33" name="Google Shape;1433;g75aa5e268e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792ce2cce0_0_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g792ce2cce0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40" name="Google Shape;1440;g792ce2cce0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792ce2cce0_0_1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6" name="Google Shape;1446;g792ce2cce0_0_13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47" name="Google Shape;1447;g792ce2cce0_0_1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792ce2cce0_0_1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3" name="Google Shape;1453;g792ce2cce0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54" name="Google Shape;1454;g792ce2cce0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792ce2cce0_0_1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0" name="Google Shape;1460;g792ce2cce0_0_1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61" name="Google Shape;1461;g792ce2cce0_0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6b8a17dfa2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7" name="Google Shape;1467;g6b8a17dfa2_0_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68" name="Google Shape;1468;g6b8a17dfa2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759a2cb29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3" name="Google Shape;1473;g759a2cb29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474" name="Google Shape;1474;g759a2cb29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759a2cb292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483" name="Google Shape;1483;g759a2cb292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30" name="Google Shape;103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792ce2cce0_0_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8" name="Google Shape;1488;g792ce2cce0_0_18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89" name="Google Shape;1489;g792ce2cce0_0_1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792ce2cce0_0_1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7" name="Google Shape;1497;g792ce2cce0_0_19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98" name="Google Shape;1498;g792ce2cce0_0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4" name="Google Shape;1504;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505" name="Google Shape;1505;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62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0" name="Google Shape;1510;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511" name="Google Shape;1511;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63</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526" name="Google Shape;1526;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0" name="Google Shape;1540;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41" name="Google Shape;1541;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65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47" name="Google Shape;1547;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742ffbd4e1_0_10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g742ffbd4e1_0_10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42" name="Google Shape;1042;g742ffbd4e1_0_105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744019b06c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g744019b06c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57" name="Google Shape;1057;g744019b06c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five main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66" name="Google Shape;1066;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9</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3"/>
        <p:cNvGrpSpPr/>
        <p:nvPr/>
      </p:nvGrpSpPr>
      <p:grpSpPr>
        <a:xfrm>
          <a:off x="0" y="0"/>
          <a:ext cx="0" cy="0"/>
          <a:chOff x="0" y="0"/>
          <a:chExt cx="0" cy="0"/>
        </a:xfrm>
      </p:grpSpPr>
      <p:sp>
        <p:nvSpPr>
          <p:cNvPr id="744" name="Google Shape;744;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5"/>
        <p:cNvGrpSpPr/>
        <p:nvPr/>
      </p:nvGrpSpPr>
      <p:grpSpPr>
        <a:xfrm>
          <a:off x="0" y="0"/>
          <a:ext cx="0" cy="0"/>
          <a:chOff x="0" y="0"/>
          <a:chExt cx="0" cy="0"/>
        </a:xfrm>
      </p:grpSpPr>
      <p:sp>
        <p:nvSpPr>
          <p:cNvPr id="746" name="Google Shape;746;p10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7" name="Google Shape;747;p10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50"/>
        <p:cNvGrpSpPr/>
        <p:nvPr/>
      </p:nvGrpSpPr>
      <p:grpSpPr>
        <a:xfrm>
          <a:off x="0" y="0"/>
          <a:ext cx="0" cy="0"/>
          <a:chOff x="0" y="0"/>
          <a:chExt cx="0" cy="0"/>
        </a:xfrm>
      </p:grpSpPr>
      <p:sp>
        <p:nvSpPr>
          <p:cNvPr id="751" name="Google Shape;751;p10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54"/>
        <p:cNvGrpSpPr/>
        <p:nvPr/>
      </p:nvGrpSpPr>
      <p:grpSpPr>
        <a:xfrm>
          <a:off x="0" y="0"/>
          <a:ext cx="0" cy="0"/>
          <a:chOff x="0" y="0"/>
          <a:chExt cx="0" cy="0"/>
        </a:xfrm>
      </p:grpSpPr>
      <p:sp>
        <p:nvSpPr>
          <p:cNvPr id="755" name="Google Shape;755;p108"/>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758" name="Google Shape;758;p10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9"/>
        <p:cNvGrpSpPr/>
        <p:nvPr/>
      </p:nvGrpSpPr>
      <p:grpSpPr>
        <a:xfrm>
          <a:off x="0" y="0"/>
          <a:ext cx="0" cy="0"/>
          <a:chOff x="0" y="0"/>
          <a:chExt cx="0" cy="0"/>
        </a:xfrm>
      </p:grpSpPr>
      <p:sp>
        <p:nvSpPr>
          <p:cNvPr id="760" name="Google Shape;760;p10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763" name="Google Shape;763;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4"/>
        <p:cNvGrpSpPr/>
        <p:nvPr/>
      </p:nvGrpSpPr>
      <p:grpSpPr>
        <a:xfrm>
          <a:off x="0" y="0"/>
          <a:ext cx="0" cy="0"/>
          <a:chOff x="0" y="0"/>
          <a:chExt cx="0" cy="0"/>
        </a:xfrm>
      </p:grpSpPr>
      <p:sp>
        <p:nvSpPr>
          <p:cNvPr id="765" name="Google Shape;765;p110"/>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6" name="Google Shape;766;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110"/>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8" name="Google Shape;768;p11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70" name="Google Shape;770;p110"/>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71"/>
        <p:cNvGrpSpPr/>
        <p:nvPr/>
      </p:nvGrpSpPr>
      <p:grpSpPr>
        <a:xfrm>
          <a:off x="0" y="0"/>
          <a:ext cx="0" cy="0"/>
          <a:chOff x="0" y="0"/>
          <a:chExt cx="0" cy="0"/>
        </a:xfrm>
      </p:grpSpPr>
      <p:sp>
        <p:nvSpPr>
          <p:cNvPr id="772" name="Google Shape;772;p111"/>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3" name="Google Shape;773;p11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4" name="Google Shape;774;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5" name="Google Shape;775;p111"/>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1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78"/>
        <p:cNvGrpSpPr/>
        <p:nvPr/>
      </p:nvGrpSpPr>
      <p:grpSpPr>
        <a:xfrm>
          <a:off x="0" y="0"/>
          <a:ext cx="0" cy="0"/>
          <a:chOff x="0" y="0"/>
          <a:chExt cx="0" cy="0"/>
        </a:xfrm>
      </p:grpSpPr>
      <p:sp>
        <p:nvSpPr>
          <p:cNvPr id="779" name="Google Shape;779;p112"/>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Google Shape;780;p112"/>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1" name="Google Shape;781;p11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2" name="Google Shape;782;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112"/>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Google Shape;784;p112"/>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5" name="Google Shape;785;p1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87"/>
        <p:cNvGrpSpPr/>
        <p:nvPr/>
      </p:nvGrpSpPr>
      <p:grpSpPr>
        <a:xfrm>
          <a:off x="0" y="0"/>
          <a:ext cx="0" cy="0"/>
          <a:chOff x="0" y="0"/>
          <a:chExt cx="0" cy="0"/>
        </a:xfrm>
      </p:grpSpPr>
      <p:sp>
        <p:nvSpPr>
          <p:cNvPr id="788" name="Google Shape;788;p113"/>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Google Shape;789;p11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0" name="Google Shape;790;p113"/>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1" name="Google Shape;791;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2" name="Google Shape;792;p113"/>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Google Shape;793;p1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95"/>
        <p:cNvGrpSpPr/>
        <p:nvPr/>
      </p:nvGrpSpPr>
      <p:grpSpPr>
        <a:xfrm>
          <a:off x="0" y="0"/>
          <a:ext cx="0" cy="0"/>
          <a:chOff x="0" y="0"/>
          <a:chExt cx="0" cy="0"/>
        </a:xfrm>
      </p:grpSpPr>
      <p:sp>
        <p:nvSpPr>
          <p:cNvPr id="796" name="Google Shape;796;p114"/>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Google Shape;797;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8" name="Google Shape;798;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9" name="Google Shape;799;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0" name="Google Shape;800;p11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1" name="Google Shape;801;p114"/>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2" name="Google Shape;802;p114"/>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4" name="Google Shape;804;p114"/>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5" name="Google Shape;805;p1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10"/>
        <p:cNvGrpSpPr/>
        <p:nvPr/>
      </p:nvGrpSpPr>
      <p:grpSpPr>
        <a:xfrm>
          <a:off x="0" y="0"/>
          <a:ext cx="0" cy="0"/>
          <a:chOff x="0" y="0"/>
          <a:chExt cx="0" cy="0"/>
        </a:xfrm>
      </p:grpSpPr>
      <p:sp>
        <p:nvSpPr>
          <p:cNvPr id="811" name="Google Shape;811;p116"/>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2" name="Google Shape;812;p11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3" name="Google Shape;813;p116"/>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4" name="Google Shape;814;p116"/>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5" name="Google Shape;815;p11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16" name="Google Shape;816;p11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17"/>
        <p:cNvGrpSpPr/>
        <p:nvPr/>
      </p:nvGrpSpPr>
      <p:grpSpPr>
        <a:xfrm>
          <a:off x="0" y="0"/>
          <a:ext cx="0" cy="0"/>
          <a:chOff x="0" y="0"/>
          <a:chExt cx="0" cy="0"/>
        </a:xfrm>
      </p:grpSpPr>
      <p:sp>
        <p:nvSpPr>
          <p:cNvPr id="818" name="Google Shape;818;p117"/>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9" name="Google Shape;819;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0" name="Google Shape;820;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1" name="Google Shape;821;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2" name="Google Shape;822;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3" name="Google Shape;823;p1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24" name="Google Shape;824;p1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5"/>
        <p:cNvGrpSpPr/>
        <p:nvPr/>
      </p:nvGrpSpPr>
      <p:grpSpPr>
        <a:xfrm>
          <a:off x="0" y="0"/>
          <a:ext cx="0" cy="0"/>
          <a:chOff x="0" y="0"/>
          <a:chExt cx="0" cy="0"/>
        </a:xfrm>
      </p:grpSpPr>
      <p:sp>
        <p:nvSpPr>
          <p:cNvPr id="826" name="Google Shape;826;p118"/>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7" name="Google Shape;827;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8" name="Google Shape;828;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9" name="Google Shape;829;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0" name="Google Shape;830;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1" name="Google Shape;831;p11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32" name="Google Shape;832;p11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3"/>
        <p:cNvGrpSpPr/>
        <p:nvPr/>
      </p:nvGrpSpPr>
      <p:grpSpPr>
        <a:xfrm>
          <a:off x="0" y="0"/>
          <a:ext cx="0" cy="0"/>
          <a:chOff x="0" y="0"/>
          <a:chExt cx="0" cy="0"/>
        </a:xfrm>
      </p:grpSpPr>
      <p:sp>
        <p:nvSpPr>
          <p:cNvPr id="834" name="Google Shape;834;p119"/>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5" name="Google Shape;835;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6" name="Google Shape;836;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7" name="Google Shape;837;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8" name="Google Shape;838;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9" name="Google Shape;839;p11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40" name="Google Shape;840;p11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41"/>
        <p:cNvGrpSpPr/>
        <p:nvPr/>
      </p:nvGrpSpPr>
      <p:grpSpPr>
        <a:xfrm>
          <a:off x="0" y="0"/>
          <a:ext cx="0" cy="0"/>
          <a:chOff x="0" y="0"/>
          <a:chExt cx="0" cy="0"/>
        </a:xfrm>
      </p:grpSpPr>
      <p:sp>
        <p:nvSpPr>
          <p:cNvPr id="842" name="Google Shape;842;p120"/>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3" name="Google Shape;843;p120"/>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4" name="Google Shape;844;p12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845" name="Google Shape;845;p120"/>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46" name="Google Shape;846;p120"/>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7"/>
        <p:cNvGrpSpPr/>
        <p:nvPr/>
      </p:nvGrpSpPr>
      <p:grpSpPr>
        <a:xfrm>
          <a:off x="0" y="0"/>
          <a:ext cx="0" cy="0"/>
          <a:chOff x="0" y="0"/>
          <a:chExt cx="0" cy="0"/>
        </a:xfrm>
      </p:grpSpPr>
      <p:sp>
        <p:nvSpPr>
          <p:cNvPr id="848" name="Google Shape;848;p12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9" name="Google Shape;849;p121"/>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0" name="Google Shape;850;p121"/>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1" name="Google Shape;851;p121"/>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2" name="Google Shape;852;p121"/>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3" name="Google Shape;853;p12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4" name="Google Shape;854;p12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55" name="Google Shape;855;p12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56"/>
        <p:cNvGrpSpPr/>
        <p:nvPr/>
      </p:nvGrpSpPr>
      <p:grpSpPr>
        <a:xfrm>
          <a:off x="0" y="0"/>
          <a:ext cx="0" cy="0"/>
          <a:chOff x="0" y="0"/>
          <a:chExt cx="0" cy="0"/>
        </a:xfrm>
      </p:grpSpPr>
      <p:sp>
        <p:nvSpPr>
          <p:cNvPr id="857" name="Google Shape;857;p12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58" name="Google Shape;858;p122"/>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9" name="Google Shape;859;p12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0" name="Google Shape;860;p12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1" name="Google Shape;861;p12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62"/>
        <p:cNvGrpSpPr/>
        <p:nvPr/>
      </p:nvGrpSpPr>
      <p:grpSpPr>
        <a:xfrm>
          <a:off x="0" y="0"/>
          <a:ext cx="0" cy="0"/>
          <a:chOff x="0" y="0"/>
          <a:chExt cx="0" cy="0"/>
        </a:xfrm>
      </p:grpSpPr>
      <p:sp>
        <p:nvSpPr>
          <p:cNvPr id="863" name="Google Shape;863;p123"/>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4" name="Google Shape;864;p123"/>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5" name="Google Shape;865;p12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6" name="Google Shape;866;p12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7" name="Google Shape;867;p12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68"/>
        <p:cNvGrpSpPr/>
        <p:nvPr/>
      </p:nvGrpSpPr>
      <p:grpSpPr>
        <a:xfrm>
          <a:off x="0" y="0"/>
          <a:ext cx="0" cy="0"/>
          <a:chOff x="0" y="0"/>
          <a:chExt cx="0" cy="0"/>
        </a:xfrm>
      </p:grpSpPr>
      <p:sp>
        <p:nvSpPr>
          <p:cNvPr id="869" name="Google Shape;869;p12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0" name="Google Shape;870;p12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1" name="Google Shape;871;p1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2" name="Google Shape;872;p12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73"/>
        <p:cNvGrpSpPr/>
        <p:nvPr/>
      </p:nvGrpSpPr>
      <p:grpSpPr>
        <a:xfrm>
          <a:off x="0" y="0"/>
          <a:ext cx="0" cy="0"/>
          <a:chOff x="0" y="0"/>
          <a:chExt cx="0" cy="0"/>
        </a:xfrm>
      </p:grpSpPr>
      <p:sp>
        <p:nvSpPr>
          <p:cNvPr id="874" name="Google Shape;874;p125"/>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5" name="Google Shape;875;p125"/>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6" name="Google Shape;876;p12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7" name="Google Shape;877;p1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8" name="Google Shape;878;p1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79"/>
        <p:cNvGrpSpPr/>
        <p:nvPr/>
      </p:nvGrpSpPr>
      <p:grpSpPr>
        <a:xfrm>
          <a:off x="0" y="0"/>
          <a:ext cx="0" cy="0"/>
          <a:chOff x="0" y="0"/>
          <a:chExt cx="0" cy="0"/>
        </a:xfrm>
      </p:grpSpPr>
      <p:sp>
        <p:nvSpPr>
          <p:cNvPr id="880" name="Google Shape;880;p12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1" name="Google Shape;881;p12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2" name="Google Shape;882;p12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3" name="Google Shape;883;p12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4" name="Google Shape;884;p12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85"/>
        <p:cNvGrpSpPr/>
        <p:nvPr/>
      </p:nvGrpSpPr>
      <p:grpSpPr>
        <a:xfrm>
          <a:off x="0" y="0"/>
          <a:ext cx="0" cy="0"/>
          <a:chOff x="0" y="0"/>
          <a:chExt cx="0" cy="0"/>
        </a:xfrm>
      </p:grpSpPr>
      <p:sp>
        <p:nvSpPr>
          <p:cNvPr id="886" name="Google Shape;886;p12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887" name="Google Shape;887;p12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88" name="Google Shape;888;p127"/>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9" name="Google Shape;889;p127"/>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0" name="Google Shape;890;p127"/>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1" name="Google Shape;891;p127"/>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Google Shape;892;p127"/>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3" name="Google Shape;893;p127"/>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Google Shape;894;p127"/>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Google Shape;895;p127"/>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Google Shape;896;p127"/>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7" name="Google Shape;897;p127"/>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Google Shape;898;p127"/>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9" name="Google Shape;899;p127"/>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27"/>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1" name="Google Shape;901;p12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02"/>
        <p:cNvGrpSpPr/>
        <p:nvPr/>
      </p:nvGrpSpPr>
      <p:grpSpPr>
        <a:xfrm>
          <a:off x="0" y="0"/>
          <a:ext cx="0" cy="0"/>
          <a:chOff x="0" y="0"/>
          <a:chExt cx="0" cy="0"/>
        </a:xfrm>
      </p:grpSpPr>
      <p:sp>
        <p:nvSpPr>
          <p:cNvPr id="903" name="Google Shape;903;p12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4"/>
        <p:cNvGrpSpPr/>
        <p:nvPr/>
      </p:nvGrpSpPr>
      <p:grpSpPr>
        <a:xfrm>
          <a:off x="0" y="0"/>
          <a:ext cx="0" cy="0"/>
          <a:chOff x="0" y="0"/>
          <a:chExt cx="0" cy="0"/>
        </a:xfrm>
      </p:grpSpPr>
      <p:sp>
        <p:nvSpPr>
          <p:cNvPr id="905" name="Google Shape;905;p129"/>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06" name="Google Shape;906;p12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07" name="Google Shape;907;p12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8" name="Google Shape;908;p12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09"/>
        <p:cNvGrpSpPr/>
        <p:nvPr/>
      </p:nvGrpSpPr>
      <p:grpSpPr>
        <a:xfrm>
          <a:off x="0" y="0"/>
          <a:ext cx="0" cy="0"/>
          <a:chOff x="0" y="0"/>
          <a:chExt cx="0" cy="0"/>
        </a:xfrm>
      </p:grpSpPr>
      <p:sp>
        <p:nvSpPr>
          <p:cNvPr id="910" name="Google Shape;910;p1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1" name="Google Shape;911;p1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12" name="Google Shape;912;p13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13"/>
        <p:cNvGrpSpPr/>
        <p:nvPr/>
      </p:nvGrpSpPr>
      <p:grpSpPr>
        <a:xfrm>
          <a:off x="0" y="0"/>
          <a:ext cx="0" cy="0"/>
          <a:chOff x="0" y="0"/>
          <a:chExt cx="0" cy="0"/>
        </a:xfrm>
      </p:grpSpPr>
      <p:sp>
        <p:nvSpPr>
          <p:cNvPr id="914" name="Google Shape;914;p131"/>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5" name="Google Shape;915;p13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916" name="Google Shape;916;p131"/>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917" name="Google Shape;917;p131"/>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18"/>
        <p:cNvGrpSpPr/>
        <p:nvPr/>
      </p:nvGrpSpPr>
      <p:grpSpPr>
        <a:xfrm>
          <a:off x="0" y="0"/>
          <a:ext cx="0" cy="0"/>
          <a:chOff x="0" y="0"/>
          <a:chExt cx="0" cy="0"/>
        </a:xfrm>
      </p:grpSpPr>
      <p:sp>
        <p:nvSpPr>
          <p:cNvPr id="919" name="Google Shape;919;p1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0" name="Google Shape;920;p1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1" name="Google Shape;921;p132"/>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922" name="Google Shape;922;p13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3"/>
        <p:cNvGrpSpPr/>
        <p:nvPr/>
      </p:nvGrpSpPr>
      <p:grpSpPr>
        <a:xfrm>
          <a:off x="0" y="0"/>
          <a:ext cx="0" cy="0"/>
          <a:chOff x="0" y="0"/>
          <a:chExt cx="0" cy="0"/>
        </a:xfrm>
      </p:grpSpPr>
      <p:sp>
        <p:nvSpPr>
          <p:cNvPr id="924" name="Google Shape;924;p133"/>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5" name="Google Shape;925;p13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133"/>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1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8" name="Google Shape;928;p1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29" name="Google Shape;929;p133">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30"/>
        <p:cNvGrpSpPr/>
        <p:nvPr/>
      </p:nvGrpSpPr>
      <p:grpSpPr>
        <a:xfrm>
          <a:off x="0" y="0"/>
          <a:ext cx="0" cy="0"/>
          <a:chOff x="0" y="0"/>
          <a:chExt cx="0" cy="0"/>
        </a:xfrm>
      </p:grpSpPr>
      <p:sp>
        <p:nvSpPr>
          <p:cNvPr id="931" name="Google Shape;931;p134"/>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2" name="Google Shape;932;p13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33" name="Google Shape;933;p13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134"/>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Google Shape;935;p1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6" name="Google Shape;936;p1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37"/>
        <p:cNvGrpSpPr/>
        <p:nvPr/>
      </p:nvGrpSpPr>
      <p:grpSpPr>
        <a:xfrm>
          <a:off x="0" y="0"/>
          <a:ext cx="0" cy="0"/>
          <a:chOff x="0" y="0"/>
          <a:chExt cx="0" cy="0"/>
        </a:xfrm>
      </p:grpSpPr>
      <p:sp>
        <p:nvSpPr>
          <p:cNvPr id="938" name="Google Shape;938;p135"/>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9" name="Google Shape;939;p135"/>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0" name="Google Shape;940;p13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1" name="Google Shape;941;p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135"/>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3" name="Google Shape;943;p135"/>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Google Shape;944;p1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45" name="Google Shape;945;p1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46"/>
        <p:cNvGrpSpPr/>
        <p:nvPr/>
      </p:nvGrpSpPr>
      <p:grpSpPr>
        <a:xfrm>
          <a:off x="0" y="0"/>
          <a:ext cx="0" cy="0"/>
          <a:chOff x="0" y="0"/>
          <a:chExt cx="0" cy="0"/>
        </a:xfrm>
      </p:grpSpPr>
      <p:sp>
        <p:nvSpPr>
          <p:cNvPr id="947" name="Google Shape;947;p136"/>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8" name="Google Shape;948;p13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9" name="Google Shape;949;p136"/>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0" name="Google Shape;950;p13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1" name="Google Shape;951;p136"/>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Google Shape;952;p1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3" name="Google Shape;953;p1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54"/>
        <p:cNvGrpSpPr/>
        <p:nvPr/>
      </p:nvGrpSpPr>
      <p:grpSpPr>
        <a:xfrm>
          <a:off x="0" y="0"/>
          <a:ext cx="0" cy="0"/>
          <a:chOff x="0" y="0"/>
          <a:chExt cx="0" cy="0"/>
        </a:xfrm>
      </p:grpSpPr>
      <p:sp>
        <p:nvSpPr>
          <p:cNvPr id="955" name="Google Shape;955;p137"/>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Google Shape;956;p13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7" name="Google Shape;957;p13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8" name="Google Shape;958;p13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9" name="Google Shape;959;p13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60" name="Google Shape;960;p137"/>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Google Shape;961;p137"/>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2" name="Google Shape;962;p137"/>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3" name="Google Shape;963;p137"/>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4" name="Google Shape;964;p13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65" name="Google Shape;965;p13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66"/>
        <p:cNvGrpSpPr/>
        <p:nvPr/>
      </p:nvGrpSpPr>
      <p:grpSpPr>
        <a:xfrm>
          <a:off x="0" y="0"/>
          <a:ext cx="0" cy="0"/>
          <a:chOff x="0" y="0"/>
          <a:chExt cx="0" cy="0"/>
        </a:xfrm>
      </p:grpSpPr>
      <p:sp>
        <p:nvSpPr>
          <p:cNvPr id="967" name="Google Shape;967;p138"/>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8" name="Google Shape;968;p13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9" name="Google Shape;969;p138"/>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0" name="Google Shape;970;p138"/>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1" name="Google Shape;971;p138"/>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2" name="Google Shape;972;p138"/>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3" name="Google Shape;973;p138"/>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74" name="Google Shape;974;p138"/>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5" name="Google Shape;975;p138"/>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6" name="Google Shape;976;p138"/>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977" name="Google Shape;977;p138"/>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978" name="Google Shape;978;p138"/>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979" name="Google Shape;979;p138"/>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0" name="Google Shape;980;p138"/>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1" name="Google Shape;981;p138"/>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982" name="Google Shape;982;p138"/>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8"/>
        <p:cNvGrpSpPr/>
        <p:nvPr/>
      </p:nvGrpSpPr>
      <p:grpSpPr>
        <a:xfrm>
          <a:off x="0" y="0"/>
          <a:ext cx="0" cy="0"/>
          <a:chOff x="0" y="0"/>
          <a:chExt cx="0" cy="0"/>
        </a:xfrm>
      </p:grpSpPr>
      <p:sp>
        <p:nvSpPr>
          <p:cNvPr id="369" name="Google Shape;369;p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0" name="Google Shape;370;p5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1" name="Google Shape;371;p5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 name="Google Shape;372;p5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4"/>
        <p:cNvGrpSpPr/>
        <p:nvPr/>
      </p:nvGrpSpPr>
      <p:grpSpPr>
        <a:xfrm>
          <a:off x="0" y="0"/>
          <a:ext cx="0" cy="0"/>
          <a:chOff x="0" y="0"/>
          <a:chExt cx="0" cy="0"/>
        </a:xfrm>
      </p:grpSpPr>
      <p:sp>
        <p:nvSpPr>
          <p:cNvPr id="375" name="Google Shape;375;p5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6" name="Google Shape;376;p5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7" name="Google Shape;377;p5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5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9" name="Google Shape;379;p53"/>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7" name="Google Shape;387;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5" name="Google Shape;395;p55"/>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8" name="Google Shape;398;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1"/>
        <p:cNvGrpSpPr/>
        <p:nvPr/>
      </p:nvGrpSpPr>
      <p:grpSpPr>
        <a:xfrm>
          <a:off x="0" y="0"/>
          <a:ext cx="0" cy="0"/>
          <a:chOff x="0" y="0"/>
          <a:chExt cx="0" cy="0"/>
        </a:xfrm>
      </p:grpSpPr>
      <p:sp>
        <p:nvSpPr>
          <p:cNvPr id="402" name="Google Shape;402;p5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4" name="Google Shape;404;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7"/>
        <p:cNvGrpSpPr/>
        <p:nvPr/>
      </p:nvGrpSpPr>
      <p:grpSpPr>
        <a:xfrm>
          <a:off x="0" y="0"/>
          <a:ext cx="0" cy="0"/>
          <a:chOff x="0" y="0"/>
          <a:chExt cx="0" cy="0"/>
        </a:xfrm>
      </p:grpSpPr>
      <p:sp>
        <p:nvSpPr>
          <p:cNvPr id="408" name="Google Shape;408;p5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Google Shape;430;p6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6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7" name="Google Shape;437;p6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6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6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6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1" name="Google Shape;441;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4"/>
        <p:cNvGrpSpPr/>
        <p:nvPr/>
      </p:nvGrpSpPr>
      <p:grpSpPr>
        <a:xfrm>
          <a:off x="0" y="0"/>
          <a:ext cx="0" cy="0"/>
          <a:chOff x="0" y="0"/>
          <a:chExt cx="0" cy="0"/>
        </a:xfrm>
      </p:grpSpPr>
      <p:sp>
        <p:nvSpPr>
          <p:cNvPr id="445" name="Google Shape;445;p6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6" name="Google Shape;446;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7" name="Google Shape;447;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6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1"/>
        <p:cNvGrpSpPr/>
        <p:nvPr/>
      </p:nvGrpSpPr>
      <p:grpSpPr>
        <a:xfrm>
          <a:off x="0" y="0"/>
          <a:ext cx="0" cy="0"/>
          <a:chOff x="0" y="0"/>
          <a:chExt cx="0" cy="0"/>
        </a:xfrm>
      </p:grpSpPr>
      <p:sp>
        <p:nvSpPr>
          <p:cNvPr id="452" name="Google Shape;452;p6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Google Shape;453;p6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6"/>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0"/>
        <p:cNvGrpSpPr/>
        <p:nvPr/>
      </p:nvGrpSpPr>
      <p:grpSpPr>
        <a:xfrm>
          <a:off x="0" y="0"/>
          <a:ext cx="0" cy="0"/>
          <a:chOff x="0" y="0"/>
          <a:chExt cx="0" cy="0"/>
        </a:xfrm>
      </p:grpSpPr>
      <p:sp>
        <p:nvSpPr>
          <p:cNvPr id="461" name="Google Shape;461;p6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2" name="Google Shape;462;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3" name="Google Shape;463;p67"/>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5" name="Google Shape;465;p67"/>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8"/>
        <p:cNvGrpSpPr/>
        <p:nvPr/>
      </p:nvGrpSpPr>
      <p:grpSpPr>
        <a:xfrm>
          <a:off x="0" y="0"/>
          <a:ext cx="0" cy="0"/>
          <a:chOff x="0" y="0"/>
          <a:chExt cx="0" cy="0"/>
        </a:xfrm>
      </p:grpSpPr>
      <p:sp>
        <p:nvSpPr>
          <p:cNvPr id="469" name="Google Shape;469;p6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6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8"/>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8"/>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9" name="Google Shape;489;p7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0" name="Google Shape;490;p7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7" name="Google Shape;497;p7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8" name="Google Shape;498;p71"/>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2" name="Google Shape;502;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3" name="Google Shape;503;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06"/>
        <p:cNvGrpSpPr/>
        <p:nvPr/>
      </p:nvGrpSpPr>
      <p:grpSpPr>
        <a:xfrm>
          <a:off x="0" y="0"/>
          <a:ext cx="0" cy="0"/>
          <a:chOff x="0" y="0"/>
          <a:chExt cx="0" cy="0"/>
        </a:xfrm>
      </p:grpSpPr>
      <p:sp>
        <p:nvSpPr>
          <p:cNvPr id="507" name="Google Shape;507;p73"/>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8" name="Google Shape;508;p7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9" name="Google Shape;509;p7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2"/>
        <p:cNvGrpSpPr/>
        <p:nvPr/>
      </p:nvGrpSpPr>
      <p:grpSpPr>
        <a:xfrm>
          <a:off x="0" y="0"/>
          <a:ext cx="0" cy="0"/>
          <a:chOff x="0" y="0"/>
          <a:chExt cx="0" cy="0"/>
        </a:xfrm>
      </p:grpSpPr>
      <p:sp>
        <p:nvSpPr>
          <p:cNvPr id="513" name="Google Shape;513;p7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Google Shape;514;p74"/>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5" name="Google Shape;515;p74"/>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6" name="Google Shape;516;p74"/>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7" name="Google Shape;517;p7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8" name="Google Shape;518;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21"/>
        <p:cNvGrpSpPr/>
        <p:nvPr/>
      </p:nvGrpSpPr>
      <p:grpSpPr>
        <a:xfrm>
          <a:off x="0" y="0"/>
          <a:ext cx="0" cy="0"/>
          <a:chOff x="0" y="0"/>
          <a:chExt cx="0" cy="0"/>
        </a:xfrm>
      </p:grpSpPr>
      <p:sp>
        <p:nvSpPr>
          <p:cNvPr id="522" name="Google Shape;522;p7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3" name="Google Shape;523;p75"/>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4" name="Google Shape;524;p7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5" name="Google Shape;525;p7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6" name="Google Shape;526;p7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27"/>
        <p:cNvGrpSpPr/>
        <p:nvPr/>
      </p:nvGrpSpPr>
      <p:grpSpPr>
        <a:xfrm>
          <a:off x="0" y="0"/>
          <a:ext cx="0" cy="0"/>
          <a:chOff x="0" y="0"/>
          <a:chExt cx="0" cy="0"/>
        </a:xfrm>
      </p:grpSpPr>
      <p:sp>
        <p:nvSpPr>
          <p:cNvPr id="528" name="Google Shape;528;p76"/>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9" name="Google Shape;529;p76"/>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0" name="Google Shape;530;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1" name="Google Shape;531;p7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2" name="Google Shape;532;p7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33"/>
        <p:cNvGrpSpPr/>
        <p:nvPr/>
      </p:nvGrpSpPr>
      <p:grpSpPr>
        <a:xfrm>
          <a:off x="0" y="0"/>
          <a:ext cx="0" cy="0"/>
          <a:chOff x="0" y="0"/>
          <a:chExt cx="0" cy="0"/>
        </a:xfrm>
      </p:grpSpPr>
      <p:sp>
        <p:nvSpPr>
          <p:cNvPr id="534" name="Google Shape;534;p7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5" name="Google Shape;535;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38"/>
        <p:cNvGrpSpPr/>
        <p:nvPr/>
      </p:nvGrpSpPr>
      <p:grpSpPr>
        <a:xfrm>
          <a:off x="0" y="0"/>
          <a:ext cx="0" cy="0"/>
          <a:chOff x="0" y="0"/>
          <a:chExt cx="0" cy="0"/>
        </a:xfrm>
      </p:grpSpPr>
      <p:sp>
        <p:nvSpPr>
          <p:cNvPr id="539" name="Google Shape;539;p7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0" name="Google Shape;540;p7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1" name="Google Shape;541;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44"/>
        <p:cNvGrpSpPr/>
        <p:nvPr/>
      </p:nvGrpSpPr>
      <p:grpSpPr>
        <a:xfrm>
          <a:off x="0" y="0"/>
          <a:ext cx="0" cy="0"/>
          <a:chOff x="0" y="0"/>
          <a:chExt cx="0" cy="0"/>
        </a:xfrm>
      </p:grpSpPr>
      <p:sp>
        <p:nvSpPr>
          <p:cNvPr id="545" name="Google Shape;545;p7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7" name="Google Shape;547;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3" name="Google Shape;553;p8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80"/>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Google Shape;555;p8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80"/>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7" name="Google Shape;557;p80"/>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8" name="Google Shape;558;p80"/>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9" name="Google Shape;559;p8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0" name="Google Shape;560;p80"/>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80"/>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2" name="Google Shape;562;p80"/>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3" name="Google Shape;563;p80"/>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80"/>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5" name="Google Shape;565;p8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Google Shape;566;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67"/>
        <p:cNvGrpSpPr/>
        <p:nvPr/>
      </p:nvGrpSpPr>
      <p:grpSpPr>
        <a:xfrm>
          <a:off x="0" y="0"/>
          <a:ext cx="0" cy="0"/>
          <a:chOff x="0" y="0"/>
          <a:chExt cx="0" cy="0"/>
        </a:xfrm>
      </p:grpSpPr>
      <p:sp>
        <p:nvSpPr>
          <p:cNvPr id="568" name="Google Shape;568;p8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2"/>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1" name="Google Shape;571;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0" name="Google Shape;590;p8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8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95"/>
        <p:cNvGrpSpPr/>
        <p:nvPr/>
      </p:nvGrpSpPr>
      <p:grpSpPr>
        <a:xfrm>
          <a:off x="0" y="0"/>
          <a:ext cx="0" cy="0"/>
          <a:chOff x="0" y="0"/>
          <a:chExt cx="0" cy="0"/>
        </a:xfrm>
      </p:grpSpPr>
      <p:sp>
        <p:nvSpPr>
          <p:cNvPr id="596" name="Google Shape;596;p8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7" name="Google Shape;597;p8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8" name="Google Shape;598;p8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87"/>
          <p:cNvSpPr txBox="1">
            <a:spLocks noGrp="1"/>
          </p:cNvSpPr>
          <p:nvPr>
            <p:ph type="body" idx="3"/>
          </p:nvPr>
        </p:nvSpPr>
        <p:spPr>
          <a:xfrm>
            <a:off x="4673600" y="5646677"/>
            <a:ext cx="40131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Google Shape;600;p8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02"/>
        <p:cNvGrpSpPr/>
        <p:nvPr/>
      </p:nvGrpSpPr>
      <p:grpSpPr>
        <a:xfrm>
          <a:off x="0" y="0"/>
          <a:ext cx="0" cy="0"/>
          <a:chOff x="0" y="0"/>
          <a:chExt cx="0" cy="0"/>
        </a:xfrm>
      </p:grpSpPr>
      <p:sp>
        <p:nvSpPr>
          <p:cNvPr id="603" name="Google Shape;603;p8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4" name="Google Shape;604;p88"/>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5" name="Google Shape;605;p8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6" name="Google Shape;606;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88"/>
          <p:cNvSpPr txBox="1">
            <a:spLocks noGrp="1"/>
          </p:cNvSpPr>
          <p:nvPr>
            <p:ph type="body" idx="4"/>
          </p:nvPr>
        </p:nvSpPr>
        <p:spPr>
          <a:xfrm>
            <a:off x="4673600" y="5646677"/>
            <a:ext cx="40578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8"/>
          <p:cNvSpPr txBox="1">
            <a:spLocks noGrp="1"/>
          </p:cNvSpPr>
          <p:nvPr>
            <p:ph type="body" idx="5"/>
          </p:nvPr>
        </p:nvSpPr>
        <p:spPr>
          <a:xfrm>
            <a:off x="4673600" y="3354831"/>
            <a:ext cx="40131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9" name="Google Shape;609;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11"/>
        <p:cNvGrpSpPr/>
        <p:nvPr/>
      </p:nvGrpSpPr>
      <p:grpSpPr>
        <a:xfrm>
          <a:off x="0" y="0"/>
          <a:ext cx="0" cy="0"/>
          <a:chOff x="0" y="0"/>
          <a:chExt cx="0" cy="0"/>
        </a:xfrm>
      </p:grpSpPr>
      <p:sp>
        <p:nvSpPr>
          <p:cNvPr id="612" name="Google Shape;612;p89"/>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Google Shape;613;p8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4" name="Google Shape;614;p89"/>
          <p:cNvSpPr txBox="1">
            <a:spLocks noGrp="1"/>
          </p:cNvSpPr>
          <p:nvPr>
            <p:ph type="body" idx="1"/>
          </p:nvPr>
        </p:nvSpPr>
        <p:spPr>
          <a:xfrm>
            <a:off x="4683120" y="5646677"/>
            <a:ext cx="40038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5" name="Google Shape;615;p8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6" name="Google Shape;616;p89"/>
          <p:cNvSpPr txBox="1">
            <a:spLocks noGrp="1"/>
          </p:cNvSpPr>
          <p:nvPr>
            <p:ph type="body" idx="4"/>
          </p:nvPr>
        </p:nvSpPr>
        <p:spPr>
          <a:xfrm>
            <a:off x="304800" y="5646677"/>
            <a:ext cx="42258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Google Shape;617;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19"/>
        <p:cNvGrpSpPr/>
        <p:nvPr/>
      </p:nvGrpSpPr>
      <p:grpSpPr>
        <a:xfrm>
          <a:off x="0" y="0"/>
          <a:ext cx="0" cy="0"/>
          <a:chOff x="0" y="0"/>
          <a:chExt cx="0" cy="0"/>
        </a:xfrm>
      </p:grpSpPr>
      <p:sp>
        <p:nvSpPr>
          <p:cNvPr id="620" name="Google Shape;620;p90"/>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1" name="Google Shape;621;p9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2" name="Google Shape;622;p9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3" name="Google Shape;623;p9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5" name="Google Shape;625;p90"/>
          <p:cNvSpPr txBox="1">
            <a:spLocks noGrp="1"/>
          </p:cNvSpPr>
          <p:nvPr>
            <p:ph type="body" idx="1"/>
          </p:nvPr>
        </p:nvSpPr>
        <p:spPr>
          <a:xfrm>
            <a:off x="4533898" y="5646677"/>
            <a:ext cx="41529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6" name="Google Shape;626;p90"/>
          <p:cNvSpPr txBox="1">
            <a:spLocks noGrp="1"/>
          </p:cNvSpPr>
          <p:nvPr>
            <p:ph type="body" idx="6"/>
          </p:nvPr>
        </p:nvSpPr>
        <p:spPr>
          <a:xfrm>
            <a:off x="304800" y="5646677"/>
            <a:ext cx="41592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7" name="Google Shape;627;p90"/>
          <p:cNvSpPr txBox="1">
            <a:spLocks noGrp="1"/>
          </p:cNvSpPr>
          <p:nvPr>
            <p:ph type="body" idx="7"/>
          </p:nvPr>
        </p:nvSpPr>
        <p:spPr>
          <a:xfrm>
            <a:off x="4530722" y="3354831"/>
            <a:ext cx="41562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8" name="Google Shape;628;p90"/>
          <p:cNvSpPr txBox="1">
            <a:spLocks noGrp="1"/>
          </p:cNvSpPr>
          <p:nvPr>
            <p:ph type="body" idx="8"/>
          </p:nvPr>
        </p:nvSpPr>
        <p:spPr>
          <a:xfrm>
            <a:off x="304801" y="3354831"/>
            <a:ext cx="41592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9" name="Google Shape;629;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91"/>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39" name="Google Shape;639;p91"/>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1" name="Google Shape;641;p91"/>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42" name="Google Shape;642;p91"/>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43" name="Google Shape;643;p91"/>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44" name="Google Shape;644;p91"/>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6" name="Google Shape;646;p9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7" name="Google Shape;647;p91"/>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51"/>
        <p:cNvGrpSpPr/>
        <p:nvPr/>
      </p:nvGrpSpPr>
      <p:grpSpPr>
        <a:xfrm>
          <a:off x="0" y="0"/>
          <a:ext cx="0" cy="0"/>
          <a:chOff x="0" y="0"/>
          <a:chExt cx="0" cy="0"/>
        </a:xfrm>
      </p:grpSpPr>
      <p:sp>
        <p:nvSpPr>
          <p:cNvPr id="652" name="Google Shape;652;p9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3" name="Google Shape;653;p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58"/>
        <p:cNvGrpSpPr/>
        <p:nvPr/>
      </p:nvGrpSpPr>
      <p:grpSpPr>
        <a:xfrm>
          <a:off x="0" y="0"/>
          <a:ext cx="0" cy="0"/>
          <a:chOff x="0" y="0"/>
          <a:chExt cx="0" cy="0"/>
        </a:xfrm>
      </p:grpSpPr>
      <p:sp>
        <p:nvSpPr>
          <p:cNvPr id="659" name="Google Shape;659;p94"/>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0" name="Google Shape;660;p94"/>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61" name="Google Shape;661;p94"/>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62" name="Google Shape;662;p94"/>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63" name="Google Shape;663;p94"/>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64"/>
        <p:cNvGrpSpPr/>
        <p:nvPr/>
      </p:nvGrpSpPr>
      <p:grpSpPr>
        <a:xfrm>
          <a:off x="0" y="0"/>
          <a:ext cx="0" cy="0"/>
          <a:chOff x="0" y="0"/>
          <a:chExt cx="0" cy="0"/>
        </a:xfrm>
      </p:grpSpPr>
      <p:sp>
        <p:nvSpPr>
          <p:cNvPr id="665" name="Google Shape;665;p95"/>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6" name="Google Shape;666;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7" name="Google Shape;667;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Google Shape;668;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0" name="Google Shape;670;p9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1" name="Google Shape;671;p95"/>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72"/>
        <p:cNvGrpSpPr/>
        <p:nvPr/>
      </p:nvGrpSpPr>
      <p:grpSpPr>
        <a:xfrm>
          <a:off x="0" y="0"/>
          <a:ext cx="0" cy="0"/>
          <a:chOff x="0" y="0"/>
          <a:chExt cx="0" cy="0"/>
        </a:xfrm>
      </p:grpSpPr>
      <p:sp>
        <p:nvSpPr>
          <p:cNvPr id="673" name="Google Shape;673;p96"/>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4" name="Google Shape;674;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5" name="Google Shape;675;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6" name="Google Shape;676;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7" name="Google Shape;677;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8" name="Google Shape;678;p9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9" name="Google Shape;679;p96"/>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0"/>
        <p:cNvGrpSpPr/>
        <p:nvPr/>
      </p:nvGrpSpPr>
      <p:grpSpPr>
        <a:xfrm>
          <a:off x="0" y="0"/>
          <a:ext cx="0" cy="0"/>
          <a:chOff x="0" y="0"/>
          <a:chExt cx="0" cy="0"/>
        </a:xfrm>
      </p:grpSpPr>
      <p:sp>
        <p:nvSpPr>
          <p:cNvPr id="681" name="Google Shape;681;p97"/>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2" name="Google Shape;682;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3" name="Google Shape;683;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4" name="Google Shape;684;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5" name="Google Shape;685;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6" name="Google Shape;686;p9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7" name="Google Shape;687;p9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Google Shape;689;p9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8"/>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Google Shape;691;p98"/>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Google Shape;692;p98"/>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Google Shape;693;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Google Shape;694;p9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Google Shape;696;p98"/>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Google Shape;698;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Google Shape;699;p9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Google Shape;700;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Google Shape;701;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2" name="Google Shape;702;p9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3"/>
        <p:cNvGrpSpPr/>
        <p:nvPr/>
      </p:nvGrpSpPr>
      <p:grpSpPr>
        <a:xfrm>
          <a:off x="0" y="0"/>
          <a:ext cx="0" cy="0"/>
          <a:chOff x="0" y="0"/>
          <a:chExt cx="0" cy="0"/>
        </a:xfrm>
      </p:grpSpPr>
      <p:sp>
        <p:nvSpPr>
          <p:cNvPr id="704" name="Google Shape;704;p100"/>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5" name="Google Shape;705;p100"/>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6" name="Google Shape;706;p10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7" name="Google Shape;707;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0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9"/>
        <p:cNvGrpSpPr/>
        <p:nvPr/>
      </p:nvGrpSpPr>
      <p:grpSpPr>
        <a:xfrm>
          <a:off x="0" y="0"/>
          <a:ext cx="0" cy="0"/>
          <a:chOff x="0" y="0"/>
          <a:chExt cx="0" cy="0"/>
        </a:xfrm>
      </p:grpSpPr>
      <p:sp>
        <p:nvSpPr>
          <p:cNvPr id="710" name="Google Shape;710;p1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1" name="Google Shape;711;p1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14"/>
        <p:cNvGrpSpPr/>
        <p:nvPr/>
      </p:nvGrpSpPr>
      <p:grpSpPr>
        <a:xfrm>
          <a:off x="0" y="0"/>
          <a:ext cx="0" cy="0"/>
          <a:chOff x="0" y="0"/>
          <a:chExt cx="0" cy="0"/>
        </a:xfrm>
      </p:grpSpPr>
      <p:sp>
        <p:nvSpPr>
          <p:cNvPr id="715" name="Google Shape;715;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6" name="Google Shape;716;p10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7" name="Google Shape;717;p10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20"/>
        <p:cNvGrpSpPr/>
        <p:nvPr/>
      </p:nvGrpSpPr>
      <p:grpSpPr>
        <a:xfrm>
          <a:off x="0" y="0"/>
          <a:ext cx="0" cy="0"/>
          <a:chOff x="0" y="0"/>
          <a:chExt cx="0" cy="0"/>
        </a:xfrm>
      </p:grpSpPr>
      <p:sp>
        <p:nvSpPr>
          <p:cNvPr id="721" name="Google Shape;721;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3" name="Google Shape;723;p10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6"/>
        <p:cNvGrpSpPr/>
        <p:nvPr/>
      </p:nvGrpSpPr>
      <p:grpSpPr>
        <a:xfrm>
          <a:off x="0" y="0"/>
          <a:ext cx="0" cy="0"/>
          <a:chOff x="0" y="0"/>
          <a:chExt cx="0" cy="0"/>
        </a:xfrm>
      </p:grpSpPr>
      <p:sp>
        <p:nvSpPr>
          <p:cNvPr id="727" name="Google Shape;727;p10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9" name="Google Shape;729;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0" name="Google Shape;730;p10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4"/>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Google Shape;734;p104"/>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Google Shape;735;p104"/>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Google Shape;736;p10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7" name="Google Shape;737;p10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8" name="Google Shape;738;p10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0" name="Google Shape;740;p10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1" name="Google Shape;741;p10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2" name="Google Shape;742;p10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theme" Target="../theme/theme6.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2" name="Google Shape;482;p6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9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0" name="Google Shape;650;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7"/>
        <p:cNvGrpSpPr/>
        <p:nvPr/>
      </p:nvGrpSpPr>
      <p:grpSpPr>
        <a:xfrm>
          <a:off x="0" y="0"/>
          <a:ext cx="0" cy="0"/>
          <a:chOff x="0" y="0"/>
          <a:chExt cx="0" cy="0"/>
        </a:xfrm>
      </p:grpSpPr>
      <p:sp>
        <p:nvSpPr>
          <p:cNvPr id="808" name="Google Shape;808;p1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9" name="Google Shape;809;p11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hyperlink" Target="http://www.achievethecore.org/coherence-map" TargetMode="External"/><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hyperlink" Target="http://www.achievethecore.org/coherence-map" TargetMode="External"/><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www.achievethecore.org/coherence-map" TargetMode="External"/><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hyperlink" Target="http://www.achievethecore.org/coherence-map" TargetMode="External"/><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hyperlink" Target="http://www.achievethecore.org/coherence-map" TargetMode="External"/><Relationship Id="rId2" Type="http://schemas.openxmlformats.org/officeDocument/2006/relationships/notesSlide" Target="../notesSlides/notesSlide28.xml"/><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www.corestandards.org/resources" TargetMode="External"/><Relationship Id="rId2" Type="http://schemas.openxmlformats.org/officeDocument/2006/relationships/notesSlide" Target="../notesSlides/notesSlide30.xml"/><Relationship Id="rId1" Type="http://schemas.openxmlformats.org/officeDocument/2006/relationships/slideLayout" Target="../slideLayouts/slideLayout46.xml"/><Relationship Id="rId5" Type="http://schemas.openxmlformats.org/officeDocument/2006/relationships/image" Target="../media/image22.png"/><Relationship Id="rId4" Type="http://schemas.openxmlformats.org/officeDocument/2006/relationships/hyperlink" Target="http://www.achievethecore.org/focu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hyperlink" Target="https://achievethecore.org/author/161/view" TargetMode="External"/><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46.xml"/><Relationship Id="rId4" Type="http://schemas.openxmlformats.org/officeDocument/2006/relationships/hyperlink" Target="https://achievethecore.org/coherence-map/H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jfann@studentsachieve.net"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8.xml"/><Relationship Id="rId6" Type="http://schemas.openxmlformats.org/officeDocument/2006/relationships/hyperlink" Target="http://www.achievethecore.org" TargetMode="External"/><Relationship Id="rId5" Type="http://schemas.openxmlformats.org/officeDocument/2006/relationships/hyperlink" Target="http://www.achievethecore.org/ca-signup" TargetMode="External"/><Relationship Id="rId4" Type="http://schemas.openxmlformats.org/officeDocument/2006/relationships/hyperlink" Target="mailto:jdelizo-osborne@studentsachieve.net"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0.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46.xml"/><Relationship Id="rId5" Type="http://schemas.openxmlformats.org/officeDocument/2006/relationships/hyperlink" Target="http://bit.ly/2mrtNHm" TargetMode="External"/><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hyperlink" Target="https://im.kendallhunt.com/HS/teachers/mathematical_modeling_prompts.html" TargetMode="External"/><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1.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1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1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hyperlink" Target="https://event.on24.com/wcc/r/2138260/A4B837A7084C29A4E4BE90AF76EEAB6D" TargetMode="External"/><Relationship Id="rId2" Type="http://schemas.openxmlformats.org/officeDocument/2006/relationships/notesSlide" Target="../notesSlides/notesSlide65.xml"/><Relationship Id="rId1" Type="http://schemas.openxmlformats.org/officeDocument/2006/relationships/slideLayout" Target="../slideLayouts/slideLayout1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39"/>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grpSp>
        <p:nvGrpSpPr>
          <p:cNvPr id="989" name="Google Shape;989;p139"/>
          <p:cNvGrpSpPr/>
          <p:nvPr/>
        </p:nvGrpSpPr>
        <p:grpSpPr>
          <a:xfrm>
            <a:off x="1890300" y="3435175"/>
            <a:ext cx="6948925" cy="3242100"/>
            <a:chOff x="1845900" y="3615750"/>
            <a:chExt cx="6948925" cy="3242100"/>
          </a:xfrm>
        </p:grpSpPr>
        <p:sp>
          <p:nvSpPr>
            <p:cNvPr id="990" name="Google Shape;990;p139"/>
            <p:cNvSpPr/>
            <p:nvPr/>
          </p:nvSpPr>
          <p:spPr>
            <a:xfrm>
              <a:off x="4141650" y="5131075"/>
              <a:ext cx="933300" cy="710100"/>
            </a:xfrm>
            <a:prstGeom prst="leftArrow">
              <a:avLst>
                <a:gd name="adj1" fmla="val 50000"/>
                <a:gd name="adj2" fmla="val 50000"/>
              </a:avLst>
            </a:prstGeom>
            <a:solidFill>
              <a:srgbClr val="0E5A1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9"/>
            <p:cNvSpPr txBox="1"/>
            <p:nvPr/>
          </p:nvSpPr>
          <p:spPr>
            <a:xfrm>
              <a:off x="5249125" y="3615750"/>
              <a:ext cx="3545700" cy="32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666666"/>
                  </a:solidFill>
                  <a:latin typeface="Lucida Sans"/>
                  <a:ea typeface="Lucida Sans"/>
                  <a:cs typeface="Lucida Sans"/>
                  <a:sym typeface="Lucida Sans"/>
                </a:rPr>
                <a:t>The webinar will begin shortly.</a:t>
              </a:r>
              <a:endParaRPr>
                <a:solidFill>
                  <a:srgbClr val="666666"/>
                </a:solidFill>
                <a:latin typeface="Lucida Sans"/>
                <a:ea typeface="Lucida Sans"/>
                <a:cs typeface="Lucida Sans"/>
                <a:sym typeface="Lucida Sans"/>
              </a:endParaRPr>
            </a:p>
            <a:p>
              <a:pPr marL="457200" lvl="0" indent="-317500" algn="l" rtl="0">
                <a:spcBef>
                  <a:spcPts val="0"/>
                </a:spcBef>
                <a:spcAft>
                  <a:spcPts val="0"/>
                </a:spcAft>
                <a:buClr>
                  <a:srgbClr val="666666"/>
                </a:buClr>
                <a:buSzPts val="1400"/>
                <a:buFont typeface="Lucida Sans"/>
                <a:buChar char="●"/>
              </a:pPr>
              <a:r>
                <a:rPr lang="en-US">
                  <a:solidFill>
                    <a:srgbClr val="666666"/>
                  </a:solidFill>
                  <a:latin typeface="Lucida Sans"/>
                  <a:ea typeface="Lucida Sans"/>
                  <a:cs typeface="Lucida Sans"/>
                  <a:sym typeface="Lucida Sans"/>
                </a:rPr>
                <a:t>Check your Resource widget to preview the resources for today’s session! </a:t>
              </a:r>
              <a:endParaRPr>
                <a:solidFill>
                  <a:srgbClr val="666666"/>
                </a:solidFill>
                <a:latin typeface="Lucida Sans"/>
                <a:ea typeface="Lucida Sans"/>
                <a:cs typeface="Lucida Sans"/>
                <a:sym typeface="Lucida Sans"/>
              </a:endParaRPr>
            </a:p>
            <a:p>
              <a:pPr marL="457200" lvl="0" indent="-317500" algn="l" rtl="0">
                <a:spcBef>
                  <a:spcPts val="0"/>
                </a:spcBef>
                <a:spcAft>
                  <a:spcPts val="0"/>
                </a:spcAft>
                <a:buClr>
                  <a:srgbClr val="666666"/>
                </a:buClr>
                <a:buSzPts val="1400"/>
                <a:buFont typeface="Lucida Sans"/>
                <a:buChar char="●"/>
              </a:pPr>
              <a:r>
                <a:rPr lang="en-US">
                  <a:solidFill>
                    <a:srgbClr val="666666"/>
                  </a:solidFill>
                  <a:latin typeface="Lucida Sans"/>
                  <a:ea typeface="Lucida Sans"/>
                  <a:cs typeface="Lucida Sans"/>
                  <a:sym typeface="Lucida Sans"/>
                </a:rPr>
                <a:t>Use the Group Chat to introduce yourself!</a:t>
              </a:r>
              <a:endParaRPr>
                <a:solidFill>
                  <a:srgbClr val="666666"/>
                </a:solidFill>
                <a:latin typeface="Lucida Sans"/>
                <a:ea typeface="Lucida Sans"/>
                <a:cs typeface="Lucida Sans"/>
                <a:sym typeface="Lucida Sans"/>
              </a:endParaRPr>
            </a:p>
            <a:p>
              <a:pPr marL="457200" lvl="0" indent="-317500" algn="l" rtl="0">
                <a:spcBef>
                  <a:spcPts val="0"/>
                </a:spcBef>
                <a:spcAft>
                  <a:spcPts val="0"/>
                </a:spcAft>
                <a:buClr>
                  <a:srgbClr val="666666"/>
                </a:buClr>
                <a:buSzPts val="1400"/>
                <a:buFont typeface="Lucida Sans"/>
                <a:buChar char="●"/>
              </a:pPr>
              <a:r>
                <a:rPr lang="en-US">
                  <a:solidFill>
                    <a:srgbClr val="666666"/>
                  </a:solidFill>
                  <a:latin typeface="Lucida Sans"/>
                  <a:ea typeface="Lucida Sans"/>
                  <a:cs typeface="Lucida Sans"/>
                  <a:sym typeface="Lucida Sans"/>
                </a:rPr>
                <a:t>You can also use this time to consider this task:</a:t>
              </a:r>
              <a:endParaRPr>
                <a:solidFill>
                  <a:srgbClr val="666666"/>
                </a:solidFill>
                <a:latin typeface="Lucida Sans"/>
                <a:ea typeface="Lucida Sans"/>
                <a:cs typeface="Lucida Sans"/>
                <a:sym typeface="Lucida Sans"/>
              </a:endParaRPr>
            </a:p>
            <a:p>
              <a:pPr marL="0" lvl="0" indent="0" algn="l" rtl="0">
                <a:spcBef>
                  <a:spcPts val="0"/>
                </a:spcBef>
                <a:spcAft>
                  <a:spcPts val="0"/>
                </a:spcAft>
                <a:buNone/>
              </a:pPr>
              <a:endParaRPr sz="1600">
                <a:solidFill>
                  <a:srgbClr val="666666"/>
                </a:solidFill>
                <a:latin typeface="Lucida Sans"/>
                <a:ea typeface="Lucida Sans"/>
                <a:cs typeface="Lucida Sans"/>
                <a:sym typeface="Lucida Sans"/>
              </a:endParaRPr>
            </a:p>
          </p:txBody>
        </p:sp>
        <p:pic>
          <p:nvPicPr>
            <p:cNvPr id="992" name="Google Shape;992;p139"/>
            <p:cNvPicPr preferRelativeResize="0"/>
            <p:nvPr/>
          </p:nvPicPr>
          <p:blipFill rotWithShape="1">
            <a:blip r:embed="rId3">
              <a:alphaModFix/>
            </a:blip>
            <a:srcRect l="55253" r="16117"/>
            <a:stretch/>
          </p:blipFill>
          <p:spPr>
            <a:xfrm>
              <a:off x="1845900" y="5239628"/>
              <a:ext cx="2237499" cy="1118750"/>
            </a:xfrm>
            <a:prstGeom prst="rect">
              <a:avLst/>
            </a:prstGeom>
            <a:noFill/>
            <a:ln>
              <a:noFill/>
            </a:ln>
          </p:spPr>
        </p:pic>
      </p:grpSp>
      <p:sp>
        <p:nvSpPr>
          <p:cNvPr id="993" name="Google Shape;993;p139"/>
          <p:cNvSpPr txBox="1">
            <a:spLocks noGrp="1"/>
          </p:cNvSpPr>
          <p:nvPr>
            <p:ph type="ctrTitle"/>
          </p:nvPr>
        </p:nvSpPr>
        <p:spPr>
          <a:xfrm>
            <a:off x="219317" y="2464647"/>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High School Modeling: Best Practices for Implementing High-Intensity Tasks for All Students</a:t>
            </a:r>
            <a:endParaRPr sz="2800" b="0" i="0" u="none" strike="noStrike" cap="none">
              <a:solidFill>
                <a:srgbClr val="50514F"/>
              </a:solidFill>
              <a:latin typeface="Lucida Sans"/>
              <a:ea typeface="Lucida Sans"/>
              <a:cs typeface="Lucida Sans"/>
              <a:sym typeface="Lucida Sans"/>
            </a:endParaRPr>
          </a:p>
        </p:txBody>
      </p:sp>
      <p:sp>
        <p:nvSpPr>
          <p:cNvPr id="994" name="Google Shape;994;p139"/>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December 4, 2019</a:t>
            </a:r>
            <a:endParaRPr/>
          </a:p>
        </p:txBody>
      </p:sp>
      <p:sp>
        <p:nvSpPr>
          <p:cNvPr id="995" name="Google Shape;995;p139"/>
          <p:cNvSpPr txBox="1"/>
          <p:nvPr/>
        </p:nvSpPr>
        <p:spPr>
          <a:xfrm>
            <a:off x="5306200" y="5275675"/>
            <a:ext cx="3704400" cy="14016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rgbClr val="575757"/>
                </a:solidFill>
                <a:latin typeface="Lucida Sans"/>
                <a:ea typeface="Lucida Sans"/>
                <a:cs typeface="Lucida Sans"/>
                <a:sym typeface="Lucida Sans"/>
              </a:rPr>
              <a:t>Estimate the total number of text messages that are sent monthly by all Americans.</a:t>
            </a:r>
            <a:endParaRPr sz="1200">
              <a:solidFill>
                <a:srgbClr val="575757"/>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sz="1200">
              <a:solidFill>
                <a:srgbClr val="575757"/>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sz="1200">
                <a:solidFill>
                  <a:srgbClr val="575757"/>
                </a:solidFill>
                <a:latin typeface="Lucida Sans"/>
                <a:ea typeface="Lucida Sans"/>
                <a:cs typeface="Lucida Sans"/>
                <a:sym typeface="Lucida Sans"/>
              </a:rPr>
              <a:t>Explain your answer using numbers, words, and/or pictures. Include any assumptions you used.</a:t>
            </a:r>
            <a:endParaRPr sz="1200">
              <a:solidFill>
                <a:srgbClr val="575757"/>
              </a:solidFill>
              <a:latin typeface="Lucida Sans"/>
              <a:ea typeface="Lucida Sans"/>
              <a:cs typeface="Lucida Sans"/>
              <a:sym typeface="Lucida Sans"/>
            </a:endParaRPr>
          </a:p>
          <a:p>
            <a:pPr marL="0" lvl="0" indent="0" algn="l" rtl="0">
              <a:spcBef>
                <a:spcPts val="0"/>
              </a:spcBef>
              <a:spcAft>
                <a:spcPts val="0"/>
              </a:spcAft>
              <a:buNone/>
            </a:pPr>
            <a:endParaRPr>
              <a:latin typeface="Allerta"/>
              <a:ea typeface="Allerta"/>
              <a:cs typeface="Allerta"/>
              <a:sym typeface="Allert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48"/>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 </a:t>
            </a:r>
            <a:r>
              <a:rPr lang="en-US"/>
              <a:t>What is Modeling?</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49"/>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What is Modeling?</a:t>
            </a:r>
            <a:endParaRPr>
              <a:latin typeface="Lucida Sans"/>
              <a:ea typeface="Lucida Sans"/>
              <a:cs typeface="Lucida Sans"/>
              <a:sym typeface="Lucida Sans"/>
            </a:endParaRPr>
          </a:p>
        </p:txBody>
      </p:sp>
      <p:pic>
        <p:nvPicPr>
          <p:cNvPr id="1081" name="Google Shape;1081;p149"/>
          <p:cNvPicPr preferRelativeResize="0"/>
          <p:nvPr/>
        </p:nvPicPr>
        <p:blipFill>
          <a:blip r:embed="rId3">
            <a:alphaModFix/>
          </a:blip>
          <a:stretch>
            <a:fillRect/>
          </a:stretch>
        </p:blipFill>
        <p:spPr>
          <a:xfrm>
            <a:off x="405375" y="2417175"/>
            <a:ext cx="7115249" cy="3840775"/>
          </a:xfrm>
          <a:prstGeom prst="rect">
            <a:avLst/>
          </a:prstGeom>
          <a:noFill/>
          <a:ln>
            <a:noFill/>
          </a:ln>
        </p:spPr>
      </p:pic>
      <p:sp>
        <p:nvSpPr>
          <p:cNvPr id="1082" name="Google Shape;1082;p149"/>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Lora"/>
                <a:ea typeface="Lora"/>
                <a:cs typeface="Lora"/>
                <a:sym typeface="Lora"/>
              </a:rPr>
              <a:t>“Model with mathematics” (MP.4) </a:t>
            </a:r>
            <a:endParaRPr sz="2400" b="1">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50"/>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What is Modeling?</a:t>
            </a:r>
            <a:endParaRPr>
              <a:latin typeface="Lucida Sans"/>
              <a:ea typeface="Lucida Sans"/>
              <a:cs typeface="Lucida Sans"/>
              <a:sym typeface="Lucida Sans"/>
            </a:endParaRPr>
          </a:p>
        </p:txBody>
      </p:sp>
      <p:pic>
        <p:nvPicPr>
          <p:cNvPr id="1089" name="Google Shape;1089;p150"/>
          <p:cNvPicPr preferRelativeResize="0"/>
          <p:nvPr/>
        </p:nvPicPr>
        <p:blipFill>
          <a:blip r:embed="rId3">
            <a:alphaModFix/>
          </a:blip>
          <a:stretch>
            <a:fillRect/>
          </a:stretch>
        </p:blipFill>
        <p:spPr>
          <a:xfrm>
            <a:off x="489700" y="2417175"/>
            <a:ext cx="7115250" cy="3827514"/>
          </a:xfrm>
          <a:prstGeom prst="rect">
            <a:avLst/>
          </a:prstGeom>
          <a:noFill/>
          <a:ln>
            <a:noFill/>
          </a:ln>
        </p:spPr>
      </p:pic>
      <p:sp>
        <p:nvSpPr>
          <p:cNvPr id="1090" name="Google Shape;1090;p150"/>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Lora"/>
                <a:ea typeface="Lora"/>
                <a:cs typeface="Lora"/>
                <a:sym typeface="Lora"/>
              </a:rPr>
              <a:t>“Model with mathematics” (MP.4) </a:t>
            </a:r>
            <a:endParaRPr sz="2400" b="1">
              <a:latin typeface="Lora"/>
              <a:ea typeface="Lora"/>
              <a:cs typeface="Lora"/>
              <a:sym typeface="Lor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51"/>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What is Modeling?</a:t>
            </a:r>
            <a:endParaRPr>
              <a:latin typeface="Lucida Sans"/>
              <a:ea typeface="Lucida Sans"/>
              <a:cs typeface="Lucida Sans"/>
              <a:sym typeface="Lucida Sans"/>
            </a:endParaRPr>
          </a:p>
        </p:txBody>
      </p:sp>
      <p:pic>
        <p:nvPicPr>
          <p:cNvPr id="1097" name="Google Shape;1097;p151"/>
          <p:cNvPicPr preferRelativeResize="0"/>
          <p:nvPr/>
        </p:nvPicPr>
        <p:blipFill>
          <a:blip r:embed="rId3">
            <a:alphaModFix/>
          </a:blip>
          <a:stretch>
            <a:fillRect/>
          </a:stretch>
        </p:blipFill>
        <p:spPr>
          <a:xfrm>
            <a:off x="489700" y="2417175"/>
            <a:ext cx="7115250" cy="3827514"/>
          </a:xfrm>
          <a:prstGeom prst="rect">
            <a:avLst/>
          </a:prstGeom>
          <a:noFill/>
          <a:ln>
            <a:noFill/>
          </a:ln>
        </p:spPr>
      </p:pic>
      <p:sp>
        <p:nvSpPr>
          <p:cNvPr id="1098" name="Google Shape;1098;p151"/>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Lora"/>
                <a:ea typeface="Lora"/>
                <a:cs typeface="Lora"/>
                <a:sym typeface="Lora"/>
              </a:rPr>
              <a:t>“Model with mathematics” (MP.4) means applying mathematics to solve a problem in context.</a:t>
            </a:r>
            <a:endParaRPr sz="2400" b="1">
              <a:latin typeface="Lora"/>
              <a:ea typeface="Lora"/>
              <a:cs typeface="Lora"/>
              <a:sym typeface="Lor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52"/>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in HS</a:t>
            </a:r>
            <a:endParaRPr sz="3000">
              <a:solidFill>
                <a:srgbClr val="FFFFFF"/>
              </a:solidFill>
            </a:endParaRPr>
          </a:p>
        </p:txBody>
      </p:sp>
      <p:pic>
        <p:nvPicPr>
          <p:cNvPr id="1105" name="Google Shape;1105;p152"/>
          <p:cNvPicPr preferRelativeResize="0"/>
          <p:nvPr/>
        </p:nvPicPr>
        <p:blipFill rotWithShape="1">
          <a:blip r:embed="rId3">
            <a:alphaModFix/>
          </a:blip>
          <a:srcRect/>
          <a:stretch/>
        </p:blipFill>
        <p:spPr>
          <a:xfrm>
            <a:off x="304800" y="1570024"/>
            <a:ext cx="7981950" cy="4829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53"/>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What is Modeling?</a:t>
            </a:r>
            <a:endParaRPr>
              <a:latin typeface="Lucida Sans"/>
              <a:ea typeface="Lucida Sans"/>
              <a:cs typeface="Lucida Sans"/>
              <a:sym typeface="Lucida Sans"/>
            </a:endParaRPr>
          </a:p>
        </p:txBody>
      </p:sp>
      <p:sp>
        <p:nvSpPr>
          <p:cNvPr id="1112" name="Google Shape;1112;p153"/>
          <p:cNvSpPr txBox="1"/>
          <p:nvPr/>
        </p:nvSpPr>
        <p:spPr>
          <a:xfrm>
            <a:off x="450250" y="1858750"/>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chemeClr val="dk1"/>
                </a:solidFill>
                <a:latin typeface="Lora"/>
                <a:ea typeface="Lora"/>
                <a:cs typeface="Lora"/>
                <a:sym typeface="Lora"/>
              </a:rPr>
              <a:t>“A process that uses mathematics to represent, analyze, make predictions or otherwise provide insight into real-world phenomena”</a:t>
            </a:r>
            <a:endParaRPr sz="24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a:solidFill>
                <a:schemeClr val="dk1"/>
              </a:solidFill>
              <a:latin typeface="Lora"/>
              <a:ea typeface="Lora"/>
              <a:cs typeface="Lora"/>
              <a:sym typeface="Lora"/>
            </a:endParaRPr>
          </a:p>
          <a:p>
            <a:pPr marL="4114800" lvl="0" indent="457200" algn="l" rtl="0">
              <a:lnSpc>
                <a:spcPct val="115000"/>
              </a:lnSpc>
              <a:spcBef>
                <a:spcPts val="0"/>
              </a:spcBef>
              <a:spcAft>
                <a:spcPts val="0"/>
              </a:spcAft>
              <a:buNone/>
            </a:pPr>
            <a:r>
              <a:rPr lang="en-US" sz="2400">
                <a:solidFill>
                  <a:schemeClr val="dk1"/>
                </a:solidFill>
                <a:latin typeface="Lora"/>
                <a:ea typeface="Lora"/>
                <a:cs typeface="Lora"/>
                <a:sym typeface="Lora"/>
              </a:rPr>
              <a:t>                      </a:t>
            </a:r>
            <a:r>
              <a:rPr lang="en-US" sz="1600">
                <a:solidFill>
                  <a:schemeClr val="dk1"/>
                </a:solidFill>
                <a:latin typeface="Lora"/>
                <a:ea typeface="Lora"/>
                <a:cs typeface="Lora"/>
                <a:sym typeface="Lora"/>
              </a:rPr>
              <a:t> GAIMME 2019, p. 8</a:t>
            </a:r>
            <a:endParaRPr sz="16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54"/>
          <p:cNvSpPr txBox="1">
            <a:spLocks noGrp="1"/>
          </p:cNvSpPr>
          <p:nvPr>
            <p:ph type="body" idx="1"/>
          </p:nvPr>
        </p:nvSpPr>
        <p:spPr>
          <a:xfrm>
            <a:off x="285750" y="1318490"/>
            <a:ext cx="8572500" cy="45261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The math techniques to be used are not stated explicitly in the problem.</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Various assumptions must be imposed by the students to apply the techniques; these assumptions are not explicitly stated in the problem; and differing sets of assumptions could all be considered reasonable.</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The task involves making a decision about something.</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The task involves an optimization of some kind.</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The context is not a pretext. While the task inevitably teaches mathematics, its primary focus is the situation or phenomenon at hand.</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The phenomenon or situation is interesting or worthwhile beyond the academic discourse of the classroom.</a:t>
            </a:r>
            <a:endParaRPr sz="2000">
              <a:solidFill>
                <a:schemeClr val="dk1"/>
              </a:solidFill>
              <a:latin typeface="Lora"/>
              <a:ea typeface="Lora"/>
              <a:cs typeface="Lora"/>
              <a:sym typeface="Lora"/>
            </a:endParaRPr>
          </a:p>
          <a:p>
            <a:pPr marL="0" lvl="0" indent="0" algn="l" rtl="0">
              <a:spcBef>
                <a:spcPts val="440"/>
              </a:spcBef>
              <a:spcAft>
                <a:spcPts val="0"/>
              </a:spcAft>
              <a:buNone/>
            </a:pPr>
            <a:endParaRPr/>
          </a:p>
        </p:txBody>
      </p:sp>
      <p:sp>
        <p:nvSpPr>
          <p:cNvPr id="1119" name="Google Shape;1119;p154"/>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Some Hallmarks of Modeling Tasks</a:t>
            </a:r>
            <a:endParaRPr sz="30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55"/>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How </a:t>
            </a:r>
            <a:r>
              <a:rPr lang="en-US" dirty="0"/>
              <a:t>often is modeling happening in your setting?</a:t>
            </a:r>
            <a:endParaRPr sz="2800" b="0" i="0" u="none" strike="noStrike" cap="none" dirty="0">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dirty="0">
                <a:solidFill>
                  <a:schemeClr val="lt1"/>
                </a:solidFill>
                <a:latin typeface="Lucida Sans"/>
                <a:ea typeface="Lucida Sans"/>
                <a:cs typeface="Lucida Sans"/>
                <a:sym typeface="Lucida Sans"/>
              </a:rPr>
              <a:t> </a:t>
            </a:r>
            <a:br>
              <a:rPr lang="en-US" sz="2800" b="0" i="0" u="none" strike="noStrike" cap="none" dirty="0">
                <a:solidFill>
                  <a:schemeClr val="lt1"/>
                </a:solidFill>
                <a:latin typeface="Lucida Sans"/>
                <a:ea typeface="Lucida Sans"/>
                <a:cs typeface="Lucida Sans"/>
                <a:sym typeface="Lucida Sans"/>
              </a:rPr>
            </a:br>
            <a:br>
              <a:rPr lang="en-US" sz="2800" b="0" i="0" u="none" strike="noStrike" cap="none" dirty="0">
                <a:solidFill>
                  <a:schemeClr val="lt1"/>
                </a:solidFill>
                <a:latin typeface="Lucida Sans"/>
                <a:ea typeface="Lucida Sans"/>
                <a:cs typeface="Lucida Sans"/>
                <a:sym typeface="Lucida Sans"/>
              </a:rPr>
            </a:br>
            <a:endParaRPr sz="1200" dirty="0">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56"/>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114300" lvl="0" indent="0" algn="l" rtl="0">
              <a:lnSpc>
                <a:spcPct val="115000"/>
              </a:lnSpc>
              <a:spcBef>
                <a:spcPts val="0"/>
              </a:spcBef>
              <a:spcAft>
                <a:spcPts val="0"/>
              </a:spcAft>
              <a:buClr>
                <a:schemeClr val="dk1"/>
              </a:buClr>
              <a:buSzPts val="1100"/>
              <a:buFont typeface="Arial"/>
              <a:buNone/>
            </a:pPr>
            <a:r>
              <a:rPr lang="en-US" sz="3200">
                <a:solidFill>
                  <a:srgbClr val="F2F2F2"/>
                </a:solidFill>
              </a:rPr>
              <a:t>Best Practices for Implementation</a:t>
            </a:r>
            <a:endParaRPr sz="2800">
              <a:solidFill>
                <a:srgbClr val="FFFFFF"/>
              </a:solidFill>
            </a:endParaRPr>
          </a:p>
        </p:txBody>
      </p:sp>
      <p:sp>
        <p:nvSpPr>
          <p:cNvPr id="1131" name="Google Shape;1131;p156"/>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Lora"/>
                <a:ea typeface="Lora"/>
                <a:cs typeface="Lora"/>
                <a:sym typeface="Lora"/>
              </a:rPr>
              <a:t>Guiding principles for teachers as they consider how to introduce mathematical modeling into their classrooms:</a:t>
            </a:r>
            <a:endParaRPr sz="2400" b="1">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rgbClr val="333333"/>
                </a:solidFill>
                <a:latin typeface="Lora"/>
                <a:ea typeface="Lora"/>
                <a:cs typeface="Lora"/>
                <a:sym typeface="Lora"/>
              </a:rPr>
              <a:t>Start small</a:t>
            </a:r>
            <a:endParaRPr sz="2000">
              <a:solidFill>
                <a:srgbClr val="333333"/>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rgbClr val="333333"/>
                </a:solidFill>
                <a:latin typeface="Lora"/>
                <a:ea typeface="Lora"/>
                <a:cs typeface="Lora"/>
                <a:sym typeface="Lora"/>
              </a:rPr>
              <a:t>Scaffold initial experiences with leading questions and class discussion</a:t>
            </a:r>
            <a:endParaRPr sz="2000">
              <a:solidFill>
                <a:srgbClr val="333333"/>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rgbClr val="333333"/>
                </a:solidFill>
                <a:latin typeface="Lora"/>
                <a:ea typeface="Lora"/>
                <a:cs typeface="Lora"/>
                <a:sym typeface="Lora"/>
              </a:rPr>
              <a:t>Use common, everyday experiences to motivate the use of mathematics</a:t>
            </a:r>
            <a:endParaRPr sz="2000">
              <a:solidFill>
                <a:srgbClr val="333333"/>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rgbClr val="333333"/>
                </a:solidFill>
                <a:latin typeface="Lora"/>
                <a:ea typeface="Lora"/>
                <a:cs typeface="Lora"/>
                <a:sym typeface="Lora"/>
              </a:rPr>
              <a:t>Use bite-sized modeling scenarios that require only one or two components of a full modeling cycle</a:t>
            </a:r>
            <a:endParaRPr sz="2000">
              <a:solidFill>
                <a:srgbClr val="333333"/>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rgbClr val="333333"/>
                </a:solidFill>
                <a:latin typeface="Lora"/>
                <a:ea typeface="Lora"/>
                <a:cs typeface="Lora"/>
                <a:sym typeface="Lora"/>
              </a:rPr>
              <a:t>Share your goals and instructional practices with parents and administrators</a:t>
            </a:r>
            <a:endParaRPr sz="2000">
              <a:solidFill>
                <a:srgbClr val="333333"/>
              </a:solidFill>
              <a:latin typeface="Lora"/>
              <a:ea typeface="Lora"/>
              <a:cs typeface="Lora"/>
              <a:sym typeface="Lora"/>
            </a:endParaRPr>
          </a:p>
          <a:p>
            <a:pPr marL="0" lvl="0" indent="0" algn="l" rtl="0">
              <a:lnSpc>
                <a:spcPct val="100000"/>
              </a:lnSpc>
              <a:spcBef>
                <a:spcPts val="0"/>
              </a:spcBef>
              <a:spcAft>
                <a:spcPts val="0"/>
              </a:spcAft>
              <a:buNone/>
            </a:pPr>
            <a:r>
              <a:rPr lang="en-US" sz="1600">
                <a:solidFill>
                  <a:srgbClr val="3F3F39"/>
                </a:solidFill>
                <a:latin typeface="Lora"/>
                <a:ea typeface="Lora"/>
                <a:cs typeface="Lora"/>
                <a:sym typeface="Lora"/>
              </a:rPr>
              <a:t>								</a:t>
            </a:r>
            <a:r>
              <a:rPr lang="en-US" sz="1600">
                <a:solidFill>
                  <a:schemeClr val="dk1"/>
                </a:solidFill>
                <a:latin typeface="Lora"/>
                <a:ea typeface="Lora"/>
                <a:cs typeface="Lora"/>
                <a:sym typeface="Lora"/>
              </a:rPr>
              <a:t>                                              GAIMME 2019, p. 75</a:t>
            </a:r>
            <a:endParaRPr sz="1600">
              <a:solidFill>
                <a:srgbClr val="3F3F39"/>
              </a:solidFill>
              <a:latin typeface="Lora"/>
              <a:ea typeface="Lora"/>
              <a:cs typeface="Lora"/>
              <a:sym typeface="Lor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57"/>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114300" lvl="0" indent="0" algn="l" rtl="0">
              <a:lnSpc>
                <a:spcPct val="115000"/>
              </a:lnSpc>
              <a:spcBef>
                <a:spcPts val="0"/>
              </a:spcBef>
              <a:spcAft>
                <a:spcPts val="0"/>
              </a:spcAft>
              <a:buClr>
                <a:schemeClr val="dk1"/>
              </a:buClr>
              <a:buSzPts val="1100"/>
              <a:buFont typeface="Arial"/>
              <a:buNone/>
            </a:pPr>
            <a:r>
              <a:rPr lang="en-US" sz="3200">
                <a:solidFill>
                  <a:srgbClr val="F2F2F2"/>
                </a:solidFill>
              </a:rPr>
              <a:t>Best Practices for Implementation</a:t>
            </a:r>
            <a:endParaRPr sz="2800">
              <a:solidFill>
                <a:srgbClr val="FFFFFF"/>
              </a:solidFill>
            </a:endParaRPr>
          </a:p>
        </p:txBody>
      </p:sp>
      <p:sp>
        <p:nvSpPr>
          <p:cNvPr id="1138" name="Google Shape;1138;p157"/>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Lora"/>
                <a:ea typeface="Lora"/>
                <a:cs typeface="Lora"/>
                <a:sym typeface="Lora"/>
              </a:rPr>
              <a:t>Teachers might ask themselves the following questions:</a:t>
            </a:r>
            <a:endParaRPr sz="2400" b="1">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What kinds of questions will the students have about the context?</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What additional information will they need or want? How will they get that additional information?</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What assumptions will they make as they begin to build their models? How can I help students feel comfortable about making assumptions?</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What kinds of problem-solving strategies are students likely to use?</a:t>
            </a:r>
            <a:endParaRPr sz="2000">
              <a:solidFill>
                <a:schemeClr val="dk1"/>
              </a:solidFill>
              <a:latin typeface="Lora"/>
              <a:ea typeface="Lora"/>
              <a:cs typeface="Lora"/>
              <a:sym typeface="Lora"/>
            </a:endParaRPr>
          </a:p>
          <a:p>
            <a:pPr marL="457200" lvl="0" indent="0" algn="l" rtl="0">
              <a:lnSpc>
                <a:spcPct val="115000"/>
              </a:lnSpc>
              <a:spcBef>
                <a:spcPts val="0"/>
              </a:spcBef>
              <a:spcAft>
                <a:spcPts val="0"/>
              </a:spcAft>
              <a:buNone/>
            </a:pPr>
            <a:endParaRPr sz="1200">
              <a:solidFill>
                <a:srgbClr val="3F3F39"/>
              </a:solidFill>
              <a:latin typeface="Lucida Sans"/>
              <a:ea typeface="Lucida Sans"/>
              <a:cs typeface="Lucida Sans"/>
              <a:sym typeface="Lucida Sans"/>
            </a:endParaRPr>
          </a:p>
          <a:p>
            <a:pPr marL="2743200" lvl="0" indent="457200" algn="l" rtl="0">
              <a:lnSpc>
                <a:spcPct val="115000"/>
              </a:lnSpc>
              <a:spcBef>
                <a:spcPts val="0"/>
              </a:spcBef>
              <a:spcAft>
                <a:spcPts val="0"/>
              </a:spcAft>
              <a:buNone/>
            </a:pPr>
            <a:endParaRPr sz="1200">
              <a:solidFill>
                <a:srgbClr val="3F3F39"/>
              </a:solidFill>
              <a:latin typeface="Lucida Sans"/>
              <a:ea typeface="Lucida Sans"/>
              <a:cs typeface="Lucida Sans"/>
              <a:sym typeface="Lucida Sans"/>
            </a:endParaRPr>
          </a:p>
          <a:p>
            <a:pPr marL="2743200" lvl="0" indent="457200" algn="l" rtl="0">
              <a:lnSpc>
                <a:spcPct val="115000"/>
              </a:lnSpc>
              <a:spcBef>
                <a:spcPts val="0"/>
              </a:spcBef>
              <a:spcAft>
                <a:spcPts val="0"/>
              </a:spcAft>
              <a:buNone/>
            </a:pPr>
            <a:endParaRPr sz="1200">
              <a:solidFill>
                <a:srgbClr val="3F3F39"/>
              </a:solidFill>
              <a:latin typeface="Lucida Sans"/>
              <a:ea typeface="Lucida Sans"/>
              <a:cs typeface="Lucida Sans"/>
              <a:sym typeface="Lucida Sans"/>
            </a:endParaRPr>
          </a:p>
          <a:p>
            <a:pPr marL="0" lvl="0" indent="0" algn="r" rtl="0">
              <a:lnSpc>
                <a:spcPct val="115000"/>
              </a:lnSpc>
              <a:spcBef>
                <a:spcPts val="0"/>
              </a:spcBef>
              <a:spcAft>
                <a:spcPts val="0"/>
              </a:spcAft>
              <a:buNone/>
            </a:pPr>
            <a:r>
              <a:rPr lang="en-US" sz="1600">
                <a:solidFill>
                  <a:srgbClr val="3F3F39"/>
                </a:solidFill>
                <a:latin typeface="Lora"/>
                <a:ea typeface="Lora"/>
                <a:cs typeface="Lora"/>
                <a:sym typeface="Lora"/>
              </a:rPr>
              <a:t>NCTM: Mathematical Modeling in the High School Curriculum</a:t>
            </a:r>
            <a:endParaRPr sz="1600">
              <a:solidFill>
                <a:srgbClr val="3F3F39"/>
              </a:solidFill>
              <a:latin typeface="Lora"/>
              <a:ea typeface="Lora"/>
              <a:cs typeface="Lora"/>
              <a:sym typeface="Lora"/>
            </a:endParaRPr>
          </a:p>
          <a:p>
            <a:pPr marL="457200" lvl="0" indent="0" algn="l" rtl="0">
              <a:lnSpc>
                <a:spcPct val="115000"/>
              </a:lnSpc>
              <a:spcBef>
                <a:spcPts val="0"/>
              </a:spcBef>
              <a:spcAft>
                <a:spcPts val="0"/>
              </a:spcAft>
              <a:buNone/>
            </a:pPr>
            <a:endParaRPr sz="1600">
              <a:solidFill>
                <a:schemeClr val="dk1"/>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40"/>
          <p:cNvSpPr txBox="1">
            <a:spLocks noGrp="1"/>
          </p:cNvSpPr>
          <p:nvPr>
            <p:ph type="title"/>
          </p:nvPr>
        </p:nvSpPr>
        <p:spPr>
          <a:xfrm>
            <a:off x="457200" y="-154063"/>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002" name="Google Shape;1002;p140"/>
          <p:cNvSpPr txBox="1">
            <a:spLocks noGrp="1"/>
          </p:cNvSpPr>
          <p:nvPr>
            <p:ph type="body" idx="1"/>
          </p:nvPr>
        </p:nvSpPr>
        <p:spPr>
          <a:xfrm>
            <a:off x="457200" y="988925"/>
            <a:ext cx="4856100" cy="2286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marL="0" marR="0" lvl="0" indent="0" algn="l" rtl="0">
              <a:lnSpc>
                <a:spcPct val="80000"/>
              </a:lnSpc>
              <a:spcBef>
                <a:spcPts val="0"/>
              </a:spcBef>
              <a:spcAft>
                <a:spcPts val="0"/>
              </a:spcAft>
              <a:buNone/>
            </a:pPr>
            <a:endParaRPr sz="1800" i="1"/>
          </a:p>
          <a:p>
            <a:pPr marL="0" marR="0" lvl="0" indent="0" algn="l" rtl="0">
              <a:lnSpc>
                <a:spcPct val="80000"/>
              </a:lnSpc>
              <a:spcBef>
                <a:spcPts val="0"/>
              </a:spcBef>
              <a:spcAft>
                <a:spcPts val="0"/>
              </a:spcAft>
              <a:buNone/>
            </a:pPr>
            <a:r>
              <a:rPr lang="en-US" sz="1800" b="1" i="1"/>
              <a:t>Pascale Joseph</a:t>
            </a:r>
            <a:br>
              <a:rPr lang="en-US" sz="1800" i="1"/>
            </a:br>
            <a:r>
              <a:rPr lang="en-US" sz="1800" i="1"/>
              <a:t>Project Coordinator, </a:t>
            </a:r>
            <a:endParaRPr sz="1800" i="1"/>
          </a:p>
          <a:p>
            <a:pPr marL="0" marR="0" lvl="0" indent="0" algn="l" rtl="0">
              <a:lnSpc>
                <a:spcPct val="80000"/>
              </a:lnSpc>
              <a:spcBef>
                <a:spcPts val="0"/>
              </a:spcBef>
              <a:spcAft>
                <a:spcPts val="0"/>
              </a:spcAft>
              <a:buNone/>
            </a:pPr>
            <a:r>
              <a:rPr lang="en-US" sz="1800" i="1"/>
              <a:t>Tools and Classroom Resources, SAP</a:t>
            </a:r>
            <a:br>
              <a:rPr lang="en-US" sz="1800" i="1"/>
            </a:br>
            <a:endParaRPr sz="1800" i="1"/>
          </a:p>
          <a:p>
            <a:pPr marL="0" marR="0" lvl="0" indent="0" algn="l" rtl="0">
              <a:lnSpc>
                <a:spcPct val="80000"/>
              </a:lnSpc>
              <a:spcBef>
                <a:spcPts val="0"/>
              </a:spcBef>
              <a:spcAft>
                <a:spcPts val="0"/>
              </a:spcAft>
              <a:buClr>
                <a:srgbClr val="3F3F39"/>
              </a:buClr>
              <a:buSzPts val="550"/>
              <a:buFont typeface="Arial"/>
              <a:buNone/>
            </a:pPr>
            <a:endParaRPr sz="600" b="0" i="0" u="none" strike="noStrike" cap="none">
              <a:solidFill>
                <a:schemeClr val="accent2"/>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This </a:t>
            </a:r>
            <a:r>
              <a:rPr lang="en-US">
                <a:solidFill>
                  <a:schemeClr val="accent2"/>
                </a:solidFill>
              </a:rPr>
              <a:t>m</a:t>
            </a:r>
            <a:r>
              <a:rPr lang="en-US" sz="2200" b="0" i="0" u="none" strike="noStrike" cap="none">
                <a:solidFill>
                  <a:schemeClr val="accent2"/>
                </a:solidFill>
                <a:latin typeface="Lucida Sans"/>
                <a:ea typeface="Lucida Sans"/>
                <a:cs typeface="Lucida Sans"/>
                <a:sym typeface="Lucida Sans"/>
              </a:rPr>
              <a:t>onth’s </a:t>
            </a:r>
            <a:r>
              <a:rPr lang="en-US">
                <a:solidFill>
                  <a:schemeClr val="accent2"/>
                </a:solidFill>
              </a:rPr>
              <a:t>presenter</a:t>
            </a:r>
            <a:r>
              <a:rPr lang="en-US" sz="2200" b="0" i="0" u="none" strike="noStrike" cap="none">
                <a:solidFill>
                  <a:schemeClr val="accent2"/>
                </a:solidFill>
                <a:latin typeface="Lucida Sans"/>
                <a:ea typeface="Lucida Sans"/>
                <a:cs typeface="Lucida Sans"/>
                <a:sym typeface="Lucida Sans"/>
              </a:rPr>
              <a:t>s</a:t>
            </a:r>
            <a:r>
              <a:rPr lang="en-US">
                <a:solidFill>
                  <a:schemeClr val="accent2"/>
                </a:solidFill>
              </a:rPr>
              <a:t>: </a:t>
            </a:r>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p:txBody>
      </p:sp>
      <p:sp>
        <p:nvSpPr>
          <p:cNvPr id="1003" name="Google Shape;1003;p140"/>
          <p:cNvSpPr txBox="1"/>
          <p:nvPr/>
        </p:nvSpPr>
        <p:spPr>
          <a:xfrm>
            <a:off x="457200" y="3160125"/>
            <a:ext cx="6768300" cy="2743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Barbara Beske</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Senior Mathematics Specialist, </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Tools and Classroom Resources, SAP</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Scott Meltzer</a:t>
            </a: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Director of Mathematics, American Paradigm Schools</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Arpi Lajinian</a:t>
            </a: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Teacher of Mathematics and Instructional Coach</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Northern Valley Regional HS at Old Tappan, NJ</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Kate Nowak</a:t>
            </a: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Director of K–12 Curriculum Strategy</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Illustrative Mathematics</a:t>
            </a:r>
            <a:endParaRPr sz="1800" i="1">
              <a:solidFill>
                <a:srgbClr val="595959"/>
              </a:solidFill>
              <a:latin typeface="Lucida Sans"/>
              <a:ea typeface="Lucida Sans"/>
              <a:cs typeface="Lucida Sans"/>
              <a:sym typeface="Lucida Sans"/>
            </a:endParaRPr>
          </a:p>
        </p:txBody>
      </p:sp>
      <p:pic>
        <p:nvPicPr>
          <p:cNvPr id="1004" name="Google Shape;1004;p140"/>
          <p:cNvPicPr preferRelativeResize="0"/>
          <p:nvPr/>
        </p:nvPicPr>
        <p:blipFill rotWithShape="1">
          <a:blip r:embed="rId3">
            <a:alphaModFix/>
          </a:blip>
          <a:srcRect/>
          <a:stretch/>
        </p:blipFill>
        <p:spPr>
          <a:xfrm>
            <a:off x="5510425" y="1094425"/>
            <a:ext cx="2429051" cy="1821823"/>
          </a:xfrm>
          <a:prstGeom prst="rect">
            <a:avLst/>
          </a:prstGeom>
          <a:noFill/>
          <a:ln w="28575" cap="flat" cmpd="sng">
            <a:solidFill>
              <a:schemeClr val="accent1"/>
            </a:solidFill>
            <a:prstDash val="solid"/>
            <a:round/>
            <a:headEnd type="none" w="sm" len="sm"/>
            <a:tailEnd type="none" w="sm" len="sm"/>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58"/>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114300" lvl="0" indent="0" algn="l" rtl="0">
              <a:lnSpc>
                <a:spcPct val="115000"/>
              </a:lnSpc>
              <a:spcBef>
                <a:spcPts val="0"/>
              </a:spcBef>
              <a:spcAft>
                <a:spcPts val="0"/>
              </a:spcAft>
              <a:buClr>
                <a:schemeClr val="dk1"/>
              </a:buClr>
              <a:buSzPts val="1100"/>
              <a:buFont typeface="Arial"/>
              <a:buNone/>
            </a:pPr>
            <a:r>
              <a:rPr lang="en-US" sz="3200">
                <a:solidFill>
                  <a:srgbClr val="F2F2F2"/>
                </a:solidFill>
              </a:rPr>
              <a:t>Best Practices for Implementation</a:t>
            </a:r>
            <a:endParaRPr sz="2800">
              <a:solidFill>
                <a:srgbClr val="FFFFFF"/>
              </a:solidFill>
            </a:endParaRPr>
          </a:p>
        </p:txBody>
      </p:sp>
      <p:sp>
        <p:nvSpPr>
          <p:cNvPr id="1145" name="Google Shape;1145;p158"/>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Lora"/>
                <a:ea typeface="Lora"/>
                <a:cs typeface="Lora"/>
                <a:sym typeface="Lora"/>
              </a:rPr>
              <a:t>Teachers might ask themselves the following questions:</a:t>
            </a:r>
            <a:endParaRPr sz="2400" b="1">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How do I want to balance small-group and whole-class discussions?</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At what point in the modeling process are students likely to get stuck?</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What kinds of strategies can I use to intervene without taking over the modeling process?</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What tools will students use to analyze their solutions and assess their models?</a:t>
            </a:r>
            <a:endParaRPr sz="20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1800">
              <a:solidFill>
                <a:srgbClr val="333333"/>
              </a:solidFill>
              <a:latin typeface="Lora"/>
              <a:ea typeface="Lora"/>
              <a:cs typeface="Lora"/>
              <a:sym typeface="Lora"/>
            </a:endParaRPr>
          </a:p>
          <a:p>
            <a:pPr marL="0" lvl="0" indent="0" algn="l" rtl="0">
              <a:spcBef>
                <a:spcPts val="0"/>
              </a:spcBef>
              <a:spcAft>
                <a:spcPts val="0"/>
              </a:spcAft>
              <a:buNone/>
            </a:pPr>
            <a:endParaRPr sz="1200">
              <a:solidFill>
                <a:srgbClr val="3F3F39"/>
              </a:solidFill>
              <a:latin typeface="Lucida Sans"/>
              <a:ea typeface="Lucida Sans"/>
              <a:cs typeface="Lucida Sans"/>
              <a:sym typeface="Lucida Sans"/>
            </a:endParaRPr>
          </a:p>
          <a:p>
            <a:pPr marL="0" lvl="0" indent="0" algn="l" rtl="0">
              <a:spcBef>
                <a:spcPts val="0"/>
              </a:spcBef>
              <a:spcAft>
                <a:spcPts val="0"/>
              </a:spcAft>
              <a:buNone/>
            </a:pPr>
            <a:endParaRPr sz="1200">
              <a:solidFill>
                <a:srgbClr val="3F3F39"/>
              </a:solidFill>
              <a:latin typeface="Lucida Sans"/>
              <a:ea typeface="Lucida Sans"/>
              <a:cs typeface="Lucida Sans"/>
              <a:sym typeface="Lucida Sans"/>
            </a:endParaRPr>
          </a:p>
          <a:p>
            <a:pPr marL="2743200" lvl="0" indent="457200" algn="l" rtl="0">
              <a:spcBef>
                <a:spcPts val="0"/>
              </a:spcBef>
              <a:spcAft>
                <a:spcPts val="0"/>
              </a:spcAft>
              <a:buClr>
                <a:schemeClr val="dk1"/>
              </a:buClr>
              <a:buSzPts val="1100"/>
              <a:buFont typeface="Arial"/>
              <a:buNone/>
            </a:pPr>
            <a:r>
              <a:rPr lang="en-US" sz="1200">
                <a:solidFill>
                  <a:srgbClr val="3F3F39"/>
                </a:solidFill>
                <a:latin typeface="Lucida Sans"/>
                <a:ea typeface="Lucida Sans"/>
                <a:cs typeface="Lucida Sans"/>
                <a:sym typeface="Lucida Sans"/>
              </a:rPr>
              <a:t>NCTM: Mathematical Modeling in the High School Curriculum</a:t>
            </a:r>
            <a:endParaRPr sz="1200">
              <a:solidFill>
                <a:srgbClr val="3F3F39"/>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sz="1800">
              <a:solidFill>
                <a:srgbClr val="333333"/>
              </a:solidFill>
              <a:latin typeface="Lora"/>
              <a:ea typeface="Lora"/>
              <a:cs typeface="Lora"/>
              <a:sym typeface="Lora"/>
            </a:endParaRPr>
          </a:p>
          <a:p>
            <a:pPr marL="0" lvl="0" indent="0" algn="l" rtl="0">
              <a:lnSpc>
                <a:spcPct val="100000"/>
              </a:lnSpc>
              <a:spcBef>
                <a:spcPts val="0"/>
              </a:spcBef>
              <a:spcAft>
                <a:spcPts val="0"/>
              </a:spcAft>
              <a:buNone/>
            </a:pPr>
            <a:endParaRPr sz="2000">
              <a:solidFill>
                <a:srgbClr val="3F3F39"/>
              </a:solidFill>
              <a:latin typeface="Lucida Sans"/>
              <a:ea typeface="Lucida Sans"/>
              <a:cs typeface="Lucida Sans"/>
              <a:sym typeface="Lucid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5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a:t>Scott Meltzer</a:t>
            </a:r>
            <a:endParaRPr/>
          </a:p>
          <a:p>
            <a:pPr marL="0" marR="0" lvl="0" indent="0" algn="l" rtl="0">
              <a:lnSpc>
                <a:spcPct val="100000"/>
              </a:lnSpc>
              <a:spcBef>
                <a:spcPts val="0"/>
              </a:spcBef>
              <a:spcAft>
                <a:spcPts val="0"/>
              </a:spcAft>
              <a:buClr>
                <a:schemeClr val="dk1"/>
              </a:buClr>
              <a:buSzPts val="1100"/>
              <a:buFont typeface="Arial"/>
              <a:buNone/>
            </a:pPr>
            <a:r>
              <a:rPr lang="en-US"/>
              <a:t>Director of Mathematics, </a:t>
            </a:r>
            <a:br>
              <a:rPr lang="en-US"/>
            </a:br>
            <a:r>
              <a:rPr lang="en-US"/>
              <a:t>American Paradigm Schools</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lt1"/>
              </a:buClr>
              <a:buSzPts val="2800"/>
              <a:buFont typeface="Allerta"/>
              <a:buNone/>
            </a:pPr>
            <a:endParaRPr/>
          </a:p>
        </p:txBody>
      </p:sp>
      <p:sp>
        <p:nvSpPr>
          <p:cNvPr id="1152" name="Google Shape;1152;p159"/>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sp>
        <p:nvSpPr>
          <p:cNvPr id="1153" name="Google Shape;1153;p159"/>
          <p:cNvSpPr/>
          <p:nvPr/>
        </p:nvSpPr>
        <p:spPr>
          <a:xfrm>
            <a:off x="5762077" y="1372001"/>
            <a:ext cx="2637600" cy="3103800"/>
          </a:xfrm>
          <a:prstGeom prst="rect">
            <a:avLst/>
          </a:prstGeom>
          <a:solidFill>
            <a:srgbClr val="0E6641"/>
          </a:solidFill>
          <a:ln w="25400" cap="flat" cmpd="sng">
            <a:solidFill>
              <a:srgbClr val="0A4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154" name="Google Shape;1154;p159"/>
          <p:cNvPicPr preferRelativeResize="0"/>
          <p:nvPr/>
        </p:nvPicPr>
        <p:blipFill rotWithShape="1">
          <a:blip r:embed="rId3">
            <a:alphaModFix/>
          </a:blip>
          <a:srcRect r="2276" b="21365"/>
          <a:stretch/>
        </p:blipFill>
        <p:spPr>
          <a:xfrm>
            <a:off x="5851775" y="1475300"/>
            <a:ext cx="2412100" cy="29105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60"/>
          <p:cNvSpPr txBox="1">
            <a:spLocks noGrp="1"/>
          </p:cNvSpPr>
          <p:nvPr>
            <p:ph type="title"/>
          </p:nvPr>
        </p:nvSpPr>
        <p:spPr>
          <a:xfrm>
            <a:off x="216568" y="2829677"/>
            <a:ext cx="8752334" cy="90574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2: </a:t>
            </a:r>
            <a:r>
              <a:rPr lang="en-US" sz="2600">
                <a:latin typeface="Lucida Sans"/>
                <a:ea typeface="Lucida Sans"/>
                <a:cs typeface="Lucida Sans"/>
                <a:sym typeface="Lucida Sans"/>
              </a:rPr>
              <a:t>How does modeling fit within the context of the high school standards?</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61"/>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in HS</a:t>
            </a:r>
            <a:endParaRPr sz="3000">
              <a:solidFill>
                <a:srgbClr val="FFFFFF"/>
              </a:solidFill>
            </a:endParaRPr>
          </a:p>
        </p:txBody>
      </p:sp>
      <p:pic>
        <p:nvPicPr>
          <p:cNvPr id="1167" name="Google Shape;1167;p161"/>
          <p:cNvPicPr preferRelativeResize="0"/>
          <p:nvPr/>
        </p:nvPicPr>
        <p:blipFill rotWithShape="1">
          <a:blip r:embed="rId3">
            <a:alphaModFix/>
          </a:blip>
          <a:srcRect b="20842"/>
          <a:stretch/>
        </p:blipFill>
        <p:spPr>
          <a:xfrm>
            <a:off x="304800" y="1570025"/>
            <a:ext cx="7981950" cy="3822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62"/>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in HS</a:t>
            </a:r>
            <a:endParaRPr sz="3000">
              <a:solidFill>
                <a:srgbClr val="FFFFFF"/>
              </a:solidFill>
            </a:endParaRPr>
          </a:p>
        </p:txBody>
      </p:sp>
      <p:sp>
        <p:nvSpPr>
          <p:cNvPr id="1174" name="Google Shape;1174;p162"/>
          <p:cNvSpPr txBox="1"/>
          <p:nvPr/>
        </p:nvSpPr>
        <p:spPr>
          <a:xfrm>
            <a:off x="304800" y="5536975"/>
            <a:ext cx="5622000" cy="53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u="sng">
                <a:solidFill>
                  <a:schemeClr val="hlink"/>
                </a:solidFill>
                <a:hlinkClick r:id="rId3"/>
              </a:rPr>
              <a:t>www.achievethecore.org/coherence-map</a:t>
            </a:r>
            <a:endParaRPr sz="1800" u="sng">
              <a:solidFill>
                <a:schemeClr val="dk1"/>
              </a:solidFill>
            </a:endParaRPr>
          </a:p>
          <a:p>
            <a:pPr marL="0" lvl="0" indent="0" algn="l" rtl="0">
              <a:lnSpc>
                <a:spcPct val="115000"/>
              </a:lnSpc>
              <a:spcBef>
                <a:spcPts val="0"/>
              </a:spcBef>
              <a:spcAft>
                <a:spcPts val="0"/>
              </a:spcAft>
              <a:buNone/>
            </a:pPr>
            <a:endParaRPr sz="1800" u="sng">
              <a:solidFill>
                <a:schemeClr val="dk1"/>
              </a:solidFill>
            </a:endParaRPr>
          </a:p>
        </p:txBody>
      </p:sp>
      <p:pic>
        <p:nvPicPr>
          <p:cNvPr id="1175" name="Google Shape;1175;p162"/>
          <p:cNvPicPr preferRelativeResize="0"/>
          <p:nvPr/>
        </p:nvPicPr>
        <p:blipFill>
          <a:blip r:embed="rId4">
            <a:alphaModFix/>
          </a:blip>
          <a:stretch>
            <a:fillRect/>
          </a:stretch>
        </p:blipFill>
        <p:spPr>
          <a:xfrm>
            <a:off x="152400" y="1570037"/>
            <a:ext cx="8617511" cy="3814536"/>
          </a:xfrm>
          <a:prstGeom prst="rect">
            <a:avLst/>
          </a:prstGeom>
          <a:noFill/>
          <a:ln>
            <a:noFill/>
          </a:ln>
        </p:spPr>
      </p:pic>
      <p:sp>
        <p:nvSpPr>
          <p:cNvPr id="1176" name="Google Shape;1176;p162"/>
          <p:cNvSpPr txBox="1"/>
          <p:nvPr/>
        </p:nvSpPr>
        <p:spPr>
          <a:xfrm>
            <a:off x="1059875" y="2872925"/>
            <a:ext cx="16698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FFFF"/>
                </a:solidFill>
                <a:latin typeface="Allerta"/>
                <a:ea typeface="Allerta"/>
                <a:cs typeface="Allerta"/>
                <a:sym typeface="Allerta"/>
              </a:rPr>
              <a:t>HS.N-Q.A.1</a:t>
            </a:r>
            <a:endParaRPr>
              <a:solidFill>
                <a:srgbClr val="00FFFF"/>
              </a:solidFill>
              <a:latin typeface="Allerta"/>
              <a:ea typeface="Allerta"/>
              <a:cs typeface="Allerta"/>
              <a:sym typeface="Allerta"/>
            </a:endParaRPr>
          </a:p>
        </p:txBody>
      </p:sp>
      <p:sp>
        <p:nvSpPr>
          <p:cNvPr id="1177" name="Google Shape;1177;p162"/>
          <p:cNvSpPr txBox="1"/>
          <p:nvPr/>
        </p:nvSpPr>
        <p:spPr>
          <a:xfrm>
            <a:off x="6192625" y="2872925"/>
            <a:ext cx="16698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FFFF"/>
                </a:solidFill>
                <a:latin typeface="Allerta"/>
                <a:ea typeface="Allerta"/>
                <a:cs typeface="Allerta"/>
                <a:sym typeface="Allerta"/>
              </a:rPr>
              <a:t>HS.F-TF.B.5</a:t>
            </a:r>
            <a:endParaRPr>
              <a:solidFill>
                <a:srgbClr val="00FFFF"/>
              </a:solidFill>
              <a:latin typeface="Allerta"/>
              <a:ea typeface="Allerta"/>
              <a:cs typeface="Allerta"/>
              <a:sym typeface="Allerta"/>
            </a:endParaRPr>
          </a:p>
        </p:txBody>
      </p:sp>
      <p:sp>
        <p:nvSpPr>
          <p:cNvPr id="1178" name="Google Shape;1178;p162"/>
          <p:cNvSpPr txBox="1"/>
          <p:nvPr/>
        </p:nvSpPr>
        <p:spPr>
          <a:xfrm>
            <a:off x="3626250" y="2872925"/>
            <a:ext cx="16698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FFFF"/>
                </a:solidFill>
                <a:latin typeface="Allerta"/>
                <a:ea typeface="Allerta"/>
                <a:cs typeface="Allerta"/>
                <a:sym typeface="Allerta"/>
              </a:rPr>
              <a:t>HS.A-SSE.A.1</a:t>
            </a:r>
            <a:endParaRPr>
              <a:solidFill>
                <a:srgbClr val="00FFFF"/>
              </a:solidFill>
              <a:latin typeface="Allerta"/>
              <a:ea typeface="Allerta"/>
              <a:cs typeface="Allerta"/>
              <a:sym typeface="Allerta"/>
            </a:endParaRPr>
          </a:p>
        </p:txBody>
      </p:sp>
      <p:sp>
        <p:nvSpPr>
          <p:cNvPr id="1179" name="Google Shape;1179;p162"/>
          <p:cNvSpPr txBox="1"/>
          <p:nvPr/>
        </p:nvSpPr>
        <p:spPr>
          <a:xfrm>
            <a:off x="3626250" y="4863425"/>
            <a:ext cx="16698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solidFill>
                  <a:srgbClr val="00FFFF"/>
                </a:solidFill>
                <a:latin typeface="Allerta"/>
                <a:ea typeface="Allerta"/>
                <a:cs typeface="Allerta"/>
                <a:sym typeface="Allerta"/>
              </a:rPr>
              <a:t>HS.G-MG.A.3</a:t>
            </a:r>
            <a:endParaRPr>
              <a:solidFill>
                <a:srgbClr val="00FFFF"/>
              </a:solidFill>
              <a:latin typeface="Allerta"/>
              <a:ea typeface="Allerta"/>
              <a:cs typeface="Allerta"/>
              <a:sym typeface="Allerta"/>
            </a:endParaRPr>
          </a:p>
        </p:txBody>
      </p:sp>
      <p:sp>
        <p:nvSpPr>
          <p:cNvPr id="1180" name="Google Shape;1180;p162"/>
          <p:cNvSpPr txBox="1"/>
          <p:nvPr/>
        </p:nvSpPr>
        <p:spPr>
          <a:xfrm>
            <a:off x="6192625" y="4863425"/>
            <a:ext cx="16698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FFFF"/>
                </a:solidFill>
                <a:latin typeface="Allerta"/>
                <a:ea typeface="Allerta"/>
                <a:cs typeface="Allerta"/>
                <a:sym typeface="Allerta"/>
              </a:rPr>
              <a:t>HS.S-ID.C.7</a:t>
            </a:r>
            <a:endParaRPr>
              <a:solidFill>
                <a:srgbClr val="00FFFF"/>
              </a:solidFill>
              <a:latin typeface="Allerta"/>
              <a:ea typeface="Allerta"/>
              <a:cs typeface="Allerta"/>
              <a:sym typeface="Allert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7"/>
                                        </p:tgtEl>
                                        <p:attrNameLst>
                                          <p:attrName>style.visibility</p:attrName>
                                        </p:attrNameLst>
                                      </p:cBhvr>
                                      <p:to>
                                        <p:strVal val="visible"/>
                                      </p:to>
                                    </p:set>
                                    <p:animEffect transition="in" filter="fade">
                                      <p:cBhvr>
                                        <p:cTn id="7" dur="1000"/>
                                        <p:tgtEl>
                                          <p:spTgt spid="1177"/>
                                        </p:tgtEl>
                                      </p:cBhvr>
                                    </p:animEffect>
                                  </p:childTnLst>
                                </p:cTn>
                              </p:par>
                              <p:par>
                                <p:cTn id="8" presetID="10" presetClass="entr" presetSubtype="0" fill="hold" nodeType="withEffect">
                                  <p:stCondLst>
                                    <p:cond delay="0"/>
                                  </p:stCondLst>
                                  <p:childTnLst>
                                    <p:set>
                                      <p:cBhvr>
                                        <p:cTn id="9" dur="1" fill="hold">
                                          <p:stCondLst>
                                            <p:cond delay="0"/>
                                          </p:stCondLst>
                                        </p:cTn>
                                        <p:tgtEl>
                                          <p:spTgt spid="1178"/>
                                        </p:tgtEl>
                                        <p:attrNameLst>
                                          <p:attrName>style.visibility</p:attrName>
                                        </p:attrNameLst>
                                      </p:cBhvr>
                                      <p:to>
                                        <p:strVal val="visible"/>
                                      </p:to>
                                    </p:set>
                                    <p:animEffect transition="in" filter="fade">
                                      <p:cBhvr>
                                        <p:cTn id="10" dur="1000"/>
                                        <p:tgtEl>
                                          <p:spTgt spid="1178"/>
                                        </p:tgtEl>
                                      </p:cBhvr>
                                    </p:animEffect>
                                  </p:childTnLst>
                                </p:cTn>
                              </p:par>
                              <p:par>
                                <p:cTn id="11" presetID="10" presetClass="entr" presetSubtype="0" fill="hold" nodeType="withEffect">
                                  <p:stCondLst>
                                    <p:cond delay="0"/>
                                  </p:stCondLst>
                                  <p:childTnLst>
                                    <p:set>
                                      <p:cBhvr>
                                        <p:cTn id="12" dur="1" fill="hold">
                                          <p:stCondLst>
                                            <p:cond delay="0"/>
                                          </p:stCondLst>
                                        </p:cTn>
                                        <p:tgtEl>
                                          <p:spTgt spid="1179"/>
                                        </p:tgtEl>
                                        <p:attrNameLst>
                                          <p:attrName>style.visibility</p:attrName>
                                        </p:attrNameLst>
                                      </p:cBhvr>
                                      <p:to>
                                        <p:strVal val="visible"/>
                                      </p:to>
                                    </p:set>
                                    <p:animEffect transition="in" filter="fade">
                                      <p:cBhvr>
                                        <p:cTn id="13" dur="1000"/>
                                        <p:tgtEl>
                                          <p:spTgt spid="1179"/>
                                        </p:tgtEl>
                                      </p:cBhvr>
                                    </p:animEffect>
                                  </p:childTnLst>
                                </p:cTn>
                              </p:par>
                              <p:par>
                                <p:cTn id="14" presetID="10" presetClass="entr" presetSubtype="0" fill="hold" nodeType="withEffect">
                                  <p:stCondLst>
                                    <p:cond delay="0"/>
                                  </p:stCondLst>
                                  <p:childTnLst>
                                    <p:set>
                                      <p:cBhvr>
                                        <p:cTn id="15" dur="1" fill="hold">
                                          <p:stCondLst>
                                            <p:cond delay="0"/>
                                          </p:stCondLst>
                                        </p:cTn>
                                        <p:tgtEl>
                                          <p:spTgt spid="1180"/>
                                        </p:tgtEl>
                                        <p:attrNameLst>
                                          <p:attrName>style.visibility</p:attrName>
                                        </p:attrNameLst>
                                      </p:cBhvr>
                                      <p:to>
                                        <p:strVal val="visible"/>
                                      </p:to>
                                    </p:set>
                                    <p:animEffect transition="in" filter="fade">
                                      <p:cBhvr>
                                        <p:cTn id="16" dur="1000"/>
                                        <p:tgtEl>
                                          <p:spTgt spid="1180"/>
                                        </p:tgtEl>
                                      </p:cBhvr>
                                    </p:animEffect>
                                  </p:childTnLst>
                                </p:cTn>
                              </p:par>
                              <p:par>
                                <p:cTn id="17" presetID="10" presetClass="entr" presetSubtype="0" fill="hold" nodeType="withEffect">
                                  <p:stCondLst>
                                    <p:cond delay="0"/>
                                  </p:stCondLst>
                                  <p:childTnLst>
                                    <p:set>
                                      <p:cBhvr>
                                        <p:cTn id="18" dur="1" fill="hold">
                                          <p:stCondLst>
                                            <p:cond delay="0"/>
                                          </p:stCondLst>
                                        </p:cTn>
                                        <p:tgtEl>
                                          <p:spTgt spid="1176"/>
                                        </p:tgtEl>
                                        <p:attrNameLst>
                                          <p:attrName>style.visibility</p:attrName>
                                        </p:attrNameLst>
                                      </p:cBhvr>
                                      <p:to>
                                        <p:strVal val="visible"/>
                                      </p:to>
                                    </p:set>
                                    <p:animEffect transition="in" filter="fade">
                                      <p:cBhvr>
                                        <p:cTn id="19" dur="1000"/>
                                        <p:tgtEl>
                                          <p:spTgt spid="1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63"/>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in HS</a:t>
            </a:r>
            <a:endParaRPr sz="3000">
              <a:solidFill>
                <a:srgbClr val="FFFFFF"/>
              </a:solidFill>
            </a:endParaRPr>
          </a:p>
        </p:txBody>
      </p:sp>
      <p:sp>
        <p:nvSpPr>
          <p:cNvPr id="1187" name="Google Shape;1187;p163"/>
          <p:cNvSpPr txBox="1"/>
          <p:nvPr/>
        </p:nvSpPr>
        <p:spPr>
          <a:xfrm>
            <a:off x="304800" y="5536975"/>
            <a:ext cx="5622000" cy="53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u="sng">
                <a:solidFill>
                  <a:schemeClr val="hlink"/>
                </a:solidFill>
                <a:hlinkClick r:id="rId3"/>
              </a:rPr>
              <a:t>www.achievethecore.org/coherence-map</a:t>
            </a:r>
            <a:endParaRPr sz="1800" u="sng">
              <a:solidFill>
                <a:schemeClr val="dk1"/>
              </a:solidFill>
            </a:endParaRPr>
          </a:p>
          <a:p>
            <a:pPr marL="0" lvl="0" indent="0" algn="l" rtl="0">
              <a:lnSpc>
                <a:spcPct val="115000"/>
              </a:lnSpc>
              <a:spcBef>
                <a:spcPts val="0"/>
              </a:spcBef>
              <a:spcAft>
                <a:spcPts val="0"/>
              </a:spcAft>
              <a:buNone/>
            </a:pPr>
            <a:endParaRPr sz="1800" u="sng">
              <a:solidFill>
                <a:schemeClr val="dk1"/>
              </a:solidFill>
            </a:endParaRPr>
          </a:p>
        </p:txBody>
      </p:sp>
      <p:pic>
        <p:nvPicPr>
          <p:cNvPr id="1188" name="Google Shape;1188;p163"/>
          <p:cNvPicPr preferRelativeResize="0"/>
          <p:nvPr/>
        </p:nvPicPr>
        <p:blipFill>
          <a:blip r:embed="rId4">
            <a:alphaModFix/>
          </a:blip>
          <a:stretch>
            <a:fillRect/>
          </a:stretch>
        </p:blipFill>
        <p:spPr>
          <a:xfrm>
            <a:off x="171450" y="2384037"/>
            <a:ext cx="8839202" cy="2480660"/>
          </a:xfrm>
          <a:prstGeom prst="rect">
            <a:avLst/>
          </a:prstGeom>
          <a:noFill/>
          <a:ln>
            <a:noFill/>
          </a:ln>
        </p:spPr>
      </p:pic>
      <p:sp>
        <p:nvSpPr>
          <p:cNvPr id="1189" name="Google Shape;1189;p163"/>
          <p:cNvSpPr/>
          <p:nvPr/>
        </p:nvSpPr>
        <p:spPr>
          <a:xfrm rot="920598">
            <a:off x="3632129" y="3541769"/>
            <a:ext cx="1094096" cy="288061"/>
          </a:xfrm>
          <a:prstGeom prst="leftArrow">
            <a:avLst>
              <a:gd name="adj1" fmla="val 30759"/>
              <a:gd name="adj2" fmla="val 73706"/>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9"/>
                                        </p:tgtEl>
                                        <p:attrNameLst>
                                          <p:attrName>style.visibility</p:attrName>
                                        </p:attrNameLst>
                                      </p:cBhvr>
                                      <p:to>
                                        <p:strVal val="visible"/>
                                      </p:to>
                                    </p:set>
                                    <p:animEffect transition="in" filter="fade">
                                      <p:cBhvr>
                                        <p:cTn id="7" dur="1000"/>
                                        <p:tgtEl>
                                          <p:spTgt spid="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164"/>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in HS</a:t>
            </a:r>
            <a:endParaRPr sz="3000">
              <a:solidFill>
                <a:srgbClr val="FFFFFF"/>
              </a:solidFill>
            </a:endParaRPr>
          </a:p>
        </p:txBody>
      </p:sp>
      <p:sp>
        <p:nvSpPr>
          <p:cNvPr id="1196" name="Google Shape;1196;p164"/>
          <p:cNvSpPr txBox="1"/>
          <p:nvPr/>
        </p:nvSpPr>
        <p:spPr>
          <a:xfrm>
            <a:off x="304800" y="5536975"/>
            <a:ext cx="5622000" cy="53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u="sng">
                <a:solidFill>
                  <a:schemeClr val="hlink"/>
                </a:solidFill>
                <a:hlinkClick r:id="rId3"/>
              </a:rPr>
              <a:t>www.achievethecore.org/coherence-map</a:t>
            </a:r>
            <a:endParaRPr sz="1800" u="sng">
              <a:solidFill>
                <a:schemeClr val="dk1"/>
              </a:solidFill>
            </a:endParaRPr>
          </a:p>
          <a:p>
            <a:pPr marL="0" lvl="0" indent="0" algn="l" rtl="0">
              <a:lnSpc>
                <a:spcPct val="115000"/>
              </a:lnSpc>
              <a:spcBef>
                <a:spcPts val="0"/>
              </a:spcBef>
              <a:spcAft>
                <a:spcPts val="0"/>
              </a:spcAft>
              <a:buNone/>
            </a:pPr>
            <a:endParaRPr sz="1800" u="sng">
              <a:solidFill>
                <a:schemeClr val="dk1"/>
              </a:solidFill>
            </a:endParaRPr>
          </a:p>
        </p:txBody>
      </p:sp>
      <p:pic>
        <p:nvPicPr>
          <p:cNvPr id="1197" name="Google Shape;1197;p164"/>
          <p:cNvPicPr preferRelativeResize="0"/>
          <p:nvPr/>
        </p:nvPicPr>
        <p:blipFill>
          <a:blip r:embed="rId4">
            <a:alphaModFix/>
          </a:blip>
          <a:stretch>
            <a:fillRect/>
          </a:stretch>
        </p:blipFill>
        <p:spPr>
          <a:xfrm>
            <a:off x="1373538" y="1570037"/>
            <a:ext cx="6435029" cy="3814538"/>
          </a:xfrm>
          <a:prstGeom prst="rect">
            <a:avLst/>
          </a:prstGeom>
          <a:noFill/>
          <a:ln>
            <a:noFill/>
          </a:ln>
        </p:spPr>
      </p:pic>
      <p:sp>
        <p:nvSpPr>
          <p:cNvPr id="1198" name="Google Shape;1198;p164"/>
          <p:cNvSpPr/>
          <p:nvPr/>
        </p:nvSpPr>
        <p:spPr>
          <a:xfrm>
            <a:off x="2429300" y="3614300"/>
            <a:ext cx="4901100" cy="600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8"/>
                                        </p:tgtEl>
                                        <p:attrNameLst>
                                          <p:attrName>style.visibility</p:attrName>
                                        </p:attrNameLst>
                                      </p:cBhvr>
                                      <p:to>
                                        <p:strVal val="visible"/>
                                      </p:to>
                                    </p:set>
                                    <p:animEffect transition="in" filter="fade">
                                      <p:cBhvr>
                                        <p:cTn id="7" dur="1000"/>
                                        <p:tgtEl>
                                          <p:spTgt spid="1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65"/>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in HS</a:t>
            </a:r>
            <a:endParaRPr sz="3000">
              <a:solidFill>
                <a:srgbClr val="FFFFFF"/>
              </a:solidFill>
            </a:endParaRPr>
          </a:p>
        </p:txBody>
      </p:sp>
      <p:sp>
        <p:nvSpPr>
          <p:cNvPr id="1205" name="Google Shape;1205;p165"/>
          <p:cNvSpPr txBox="1"/>
          <p:nvPr/>
        </p:nvSpPr>
        <p:spPr>
          <a:xfrm>
            <a:off x="304800" y="5536975"/>
            <a:ext cx="5622000" cy="53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u="sng">
                <a:solidFill>
                  <a:schemeClr val="hlink"/>
                </a:solidFill>
                <a:hlinkClick r:id="rId3"/>
              </a:rPr>
              <a:t>www.achievethecore.org/coherence-map</a:t>
            </a:r>
            <a:endParaRPr sz="1800" u="sng">
              <a:solidFill>
                <a:schemeClr val="dk1"/>
              </a:solidFill>
            </a:endParaRPr>
          </a:p>
          <a:p>
            <a:pPr marL="0" lvl="0" indent="0" algn="l" rtl="0">
              <a:lnSpc>
                <a:spcPct val="115000"/>
              </a:lnSpc>
              <a:spcBef>
                <a:spcPts val="0"/>
              </a:spcBef>
              <a:spcAft>
                <a:spcPts val="0"/>
              </a:spcAft>
              <a:buNone/>
            </a:pPr>
            <a:endParaRPr sz="1800" u="sng">
              <a:solidFill>
                <a:schemeClr val="dk1"/>
              </a:solidFill>
            </a:endParaRPr>
          </a:p>
        </p:txBody>
      </p:sp>
      <p:pic>
        <p:nvPicPr>
          <p:cNvPr id="1206" name="Google Shape;1206;p165"/>
          <p:cNvPicPr preferRelativeResize="0"/>
          <p:nvPr/>
        </p:nvPicPr>
        <p:blipFill>
          <a:blip r:embed="rId4">
            <a:alphaModFix/>
          </a:blip>
          <a:stretch>
            <a:fillRect/>
          </a:stretch>
        </p:blipFill>
        <p:spPr>
          <a:xfrm>
            <a:off x="152400" y="1570037"/>
            <a:ext cx="8617511" cy="3814536"/>
          </a:xfrm>
          <a:prstGeom prst="rect">
            <a:avLst/>
          </a:prstGeom>
          <a:noFill/>
          <a:ln>
            <a:noFill/>
          </a:ln>
        </p:spPr>
      </p:pic>
      <p:sp>
        <p:nvSpPr>
          <p:cNvPr id="1207" name="Google Shape;1207;p165"/>
          <p:cNvSpPr txBox="1"/>
          <p:nvPr/>
        </p:nvSpPr>
        <p:spPr>
          <a:xfrm>
            <a:off x="1059875" y="2872925"/>
            <a:ext cx="16698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FFFF"/>
                </a:solidFill>
                <a:latin typeface="Allerta"/>
                <a:ea typeface="Allerta"/>
                <a:cs typeface="Allerta"/>
                <a:sym typeface="Allerta"/>
              </a:rPr>
              <a:t>HS.N-Q.A.1</a:t>
            </a:r>
            <a:endParaRPr>
              <a:solidFill>
                <a:srgbClr val="00FFFF"/>
              </a:solidFill>
              <a:latin typeface="Allerta"/>
              <a:ea typeface="Allerta"/>
              <a:cs typeface="Allerta"/>
              <a:sym typeface="Allerta"/>
            </a:endParaRPr>
          </a:p>
        </p:txBody>
      </p:sp>
      <p:sp>
        <p:nvSpPr>
          <p:cNvPr id="1208" name="Google Shape;1208;p165"/>
          <p:cNvSpPr txBox="1"/>
          <p:nvPr/>
        </p:nvSpPr>
        <p:spPr>
          <a:xfrm>
            <a:off x="6192625" y="2872925"/>
            <a:ext cx="16698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FFFF"/>
                </a:solidFill>
                <a:latin typeface="Allerta"/>
                <a:ea typeface="Allerta"/>
                <a:cs typeface="Allerta"/>
                <a:sym typeface="Allerta"/>
              </a:rPr>
              <a:t>HS.F-TF.B.5</a:t>
            </a:r>
            <a:endParaRPr>
              <a:solidFill>
                <a:srgbClr val="00FFFF"/>
              </a:solidFill>
              <a:latin typeface="Allerta"/>
              <a:ea typeface="Allerta"/>
              <a:cs typeface="Allerta"/>
              <a:sym typeface="Allerta"/>
            </a:endParaRPr>
          </a:p>
        </p:txBody>
      </p:sp>
      <p:sp>
        <p:nvSpPr>
          <p:cNvPr id="1209" name="Google Shape;1209;p165"/>
          <p:cNvSpPr txBox="1"/>
          <p:nvPr/>
        </p:nvSpPr>
        <p:spPr>
          <a:xfrm>
            <a:off x="3626250" y="2872925"/>
            <a:ext cx="16698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FFFF"/>
                </a:solidFill>
                <a:latin typeface="Allerta"/>
                <a:ea typeface="Allerta"/>
                <a:cs typeface="Allerta"/>
                <a:sym typeface="Allerta"/>
              </a:rPr>
              <a:t>HS.A-SSE.A.1</a:t>
            </a:r>
            <a:endParaRPr>
              <a:solidFill>
                <a:srgbClr val="00FFFF"/>
              </a:solidFill>
              <a:latin typeface="Allerta"/>
              <a:ea typeface="Allerta"/>
              <a:cs typeface="Allerta"/>
              <a:sym typeface="Allerta"/>
            </a:endParaRPr>
          </a:p>
        </p:txBody>
      </p:sp>
      <p:sp>
        <p:nvSpPr>
          <p:cNvPr id="1210" name="Google Shape;1210;p165"/>
          <p:cNvSpPr txBox="1"/>
          <p:nvPr/>
        </p:nvSpPr>
        <p:spPr>
          <a:xfrm>
            <a:off x="3626250" y="4863425"/>
            <a:ext cx="16698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FFFF"/>
                </a:solidFill>
                <a:latin typeface="Allerta"/>
                <a:ea typeface="Allerta"/>
                <a:cs typeface="Allerta"/>
                <a:sym typeface="Allerta"/>
              </a:rPr>
              <a:t>HS.G-MG.A.3</a:t>
            </a:r>
            <a:endParaRPr>
              <a:solidFill>
                <a:srgbClr val="00FFFF"/>
              </a:solidFill>
              <a:latin typeface="Allerta"/>
              <a:ea typeface="Allerta"/>
              <a:cs typeface="Allerta"/>
              <a:sym typeface="Allerta"/>
            </a:endParaRPr>
          </a:p>
        </p:txBody>
      </p:sp>
      <p:sp>
        <p:nvSpPr>
          <p:cNvPr id="1211" name="Google Shape;1211;p165"/>
          <p:cNvSpPr txBox="1"/>
          <p:nvPr/>
        </p:nvSpPr>
        <p:spPr>
          <a:xfrm>
            <a:off x="6192625" y="4863425"/>
            <a:ext cx="16698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FFFF"/>
                </a:solidFill>
                <a:latin typeface="Allerta"/>
                <a:ea typeface="Allerta"/>
                <a:cs typeface="Allerta"/>
                <a:sym typeface="Allerta"/>
              </a:rPr>
              <a:t>HS.S-ID.C.7</a:t>
            </a:r>
            <a:endParaRPr>
              <a:solidFill>
                <a:srgbClr val="00FFFF"/>
              </a:solidFill>
              <a:latin typeface="Allerta"/>
              <a:ea typeface="Allerta"/>
              <a:cs typeface="Allerta"/>
              <a:sym typeface="Allert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166"/>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in HS</a:t>
            </a:r>
            <a:endParaRPr sz="3000">
              <a:solidFill>
                <a:srgbClr val="FFFFFF"/>
              </a:solidFill>
            </a:endParaRPr>
          </a:p>
        </p:txBody>
      </p:sp>
      <p:sp>
        <p:nvSpPr>
          <p:cNvPr id="1218" name="Google Shape;1218;p166"/>
          <p:cNvSpPr txBox="1"/>
          <p:nvPr/>
        </p:nvSpPr>
        <p:spPr>
          <a:xfrm>
            <a:off x="304800" y="5536975"/>
            <a:ext cx="5622000" cy="53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u="sng">
                <a:solidFill>
                  <a:schemeClr val="hlink"/>
                </a:solidFill>
                <a:hlinkClick r:id="rId3"/>
              </a:rPr>
              <a:t>www.achievethecore.org/coherence-map</a:t>
            </a:r>
            <a:endParaRPr sz="1800" u="sng">
              <a:solidFill>
                <a:schemeClr val="dk1"/>
              </a:solidFill>
            </a:endParaRPr>
          </a:p>
          <a:p>
            <a:pPr marL="0" lvl="0" indent="0" algn="l" rtl="0">
              <a:lnSpc>
                <a:spcPct val="115000"/>
              </a:lnSpc>
              <a:spcBef>
                <a:spcPts val="0"/>
              </a:spcBef>
              <a:spcAft>
                <a:spcPts val="0"/>
              </a:spcAft>
              <a:buNone/>
            </a:pPr>
            <a:endParaRPr sz="1800" u="sng">
              <a:solidFill>
                <a:schemeClr val="dk1"/>
              </a:solidFill>
            </a:endParaRPr>
          </a:p>
        </p:txBody>
      </p:sp>
      <p:pic>
        <p:nvPicPr>
          <p:cNvPr id="1219" name="Google Shape;1219;p166"/>
          <p:cNvPicPr preferRelativeResize="0"/>
          <p:nvPr/>
        </p:nvPicPr>
        <p:blipFill>
          <a:blip r:embed="rId4">
            <a:alphaModFix/>
          </a:blip>
          <a:stretch>
            <a:fillRect/>
          </a:stretch>
        </p:blipFill>
        <p:spPr>
          <a:xfrm>
            <a:off x="1276750" y="1518674"/>
            <a:ext cx="6628601" cy="4018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67"/>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chemeClr val="lt1"/>
                </a:solidFill>
              </a:rPr>
              <a:t>Modeling in HS</a:t>
            </a:r>
            <a:endParaRPr sz="3200">
              <a:solidFill>
                <a:srgbClr val="F2F2F2"/>
              </a:solidFill>
            </a:endParaRPr>
          </a:p>
        </p:txBody>
      </p:sp>
      <p:sp>
        <p:nvSpPr>
          <p:cNvPr id="1226" name="Google Shape;1226;p167"/>
          <p:cNvSpPr txBox="1"/>
          <p:nvPr/>
        </p:nvSpPr>
        <p:spPr>
          <a:xfrm>
            <a:off x="450300" y="2308700"/>
            <a:ext cx="8427000" cy="3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000">
                <a:solidFill>
                  <a:schemeClr val="dk1"/>
                </a:solidFill>
                <a:latin typeface="Lora"/>
                <a:ea typeface="Lora"/>
                <a:cs typeface="Lora"/>
                <a:sym typeface="Lora"/>
              </a:rPr>
              <a:t>“High schools focus on elementary applications of advanced mathematics whereas most people really make more use of sophisticated applications of elementary mathematics. … Many who master high school mathematics cannot think clearly about percentages or ratios.”</a:t>
            </a:r>
            <a:endParaRPr sz="2000">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a:solidFill>
                <a:schemeClr val="dk1"/>
              </a:solidFill>
              <a:latin typeface="Lora"/>
              <a:ea typeface="Lora"/>
              <a:cs typeface="Lora"/>
              <a:sym typeface="Lora"/>
            </a:endParaRPr>
          </a:p>
          <a:p>
            <a:pPr marL="0" lvl="0" indent="0" algn="r" rtl="0">
              <a:lnSpc>
                <a:spcPct val="100000"/>
              </a:lnSpc>
              <a:spcBef>
                <a:spcPts val="0"/>
              </a:spcBef>
              <a:spcAft>
                <a:spcPts val="0"/>
              </a:spcAft>
              <a:buNone/>
            </a:pPr>
            <a:r>
              <a:rPr lang="en-US" sz="1600">
                <a:solidFill>
                  <a:schemeClr val="dk1"/>
                </a:solidFill>
                <a:latin typeface="Lora"/>
                <a:ea typeface="Lora"/>
                <a:cs typeface="Lora"/>
                <a:sym typeface="Lora"/>
              </a:rPr>
              <a:t>Steen (2007)</a:t>
            </a:r>
            <a:endParaRPr sz="1600" b="1">
              <a:solidFill>
                <a:schemeClr val="dk1"/>
              </a:solidFill>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41"/>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How many Core Advocate Webinars have you attended?</a:t>
            </a:r>
            <a:endParaRPr sz="2800" b="0" i="0" u="none" strike="noStrike" cap="none" dirty="0">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dirty="0">
                <a:solidFill>
                  <a:schemeClr val="lt1"/>
                </a:solidFill>
                <a:latin typeface="Lucida Sans"/>
                <a:ea typeface="Lucida Sans"/>
                <a:cs typeface="Lucida Sans"/>
                <a:sym typeface="Lucida Sans"/>
              </a:rPr>
              <a:t> </a:t>
            </a:r>
            <a:br>
              <a:rPr lang="en-US" sz="2800" b="0" i="0" u="none" strike="noStrike" cap="none" dirty="0">
                <a:solidFill>
                  <a:schemeClr val="lt1"/>
                </a:solidFill>
                <a:latin typeface="Lucida Sans"/>
                <a:ea typeface="Lucida Sans"/>
                <a:cs typeface="Lucida Sans"/>
                <a:sym typeface="Lucida Sans"/>
              </a:rPr>
            </a:br>
            <a:endParaRPr sz="1200" dirty="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168"/>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in HS</a:t>
            </a:r>
            <a:endParaRPr>
              <a:latin typeface="Lucida Sans"/>
              <a:ea typeface="Lucida Sans"/>
              <a:cs typeface="Lucida Sans"/>
              <a:sym typeface="Lucida Sans"/>
            </a:endParaRPr>
          </a:p>
        </p:txBody>
      </p:sp>
      <p:sp>
        <p:nvSpPr>
          <p:cNvPr id="1233" name="Google Shape;1233;p168"/>
          <p:cNvSpPr txBox="1"/>
          <p:nvPr/>
        </p:nvSpPr>
        <p:spPr>
          <a:xfrm>
            <a:off x="220475" y="5778950"/>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a:solidFill>
                  <a:schemeClr val="dk1"/>
                </a:solidFill>
                <a:latin typeface="Lora"/>
                <a:ea typeface="Lora"/>
                <a:cs typeface="Lora"/>
                <a:sym typeface="Lora"/>
              </a:rPr>
              <a:t>From HS Publishers’ Criteria, </a:t>
            </a:r>
            <a:r>
              <a:rPr lang="en-US" sz="1800" u="sng">
                <a:solidFill>
                  <a:schemeClr val="hlink"/>
                </a:solidFill>
                <a:latin typeface="Lora"/>
                <a:ea typeface="Lora"/>
                <a:cs typeface="Lora"/>
                <a:sym typeface="Lora"/>
                <a:hlinkClick r:id="rId3"/>
              </a:rPr>
              <a:t>www.corestandards.org/resources</a:t>
            </a:r>
            <a:endParaRPr sz="1800">
              <a:solidFill>
                <a:schemeClr val="dk1"/>
              </a:solidFill>
              <a:latin typeface="Lora"/>
              <a:ea typeface="Lora"/>
              <a:cs typeface="Lora"/>
              <a:sym typeface="Lora"/>
            </a:endParaRPr>
          </a:p>
          <a:p>
            <a:pPr marL="0" lvl="0" indent="0" algn="l" rtl="0">
              <a:lnSpc>
                <a:spcPct val="115000"/>
              </a:lnSpc>
              <a:spcBef>
                <a:spcPts val="0"/>
              </a:spcBef>
              <a:spcAft>
                <a:spcPts val="0"/>
              </a:spcAft>
              <a:buNone/>
            </a:pPr>
            <a:r>
              <a:rPr lang="en-US" sz="1800">
                <a:solidFill>
                  <a:schemeClr val="dk1"/>
                </a:solidFill>
                <a:latin typeface="Lora"/>
                <a:ea typeface="Lora"/>
                <a:cs typeface="Lora"/>
                <a:sym typeface="Lora"/>
              </a:rPr>
              <a:t> Also at </a:t>
            </a:r>
            <a:r>
              <a:rPr lang="en-US" sz="1800" u="sng">
                <a:solidFill>
                  <a:schemeClr val="hlink"/>
                </a:solidFill>
                <a:latin typeface="Lora"/>
                <a:ea typeface="Lora"/>
                <a:cs typeface="Lora"/>
                <a:sym typeface="Lora"/>
                <a:hlinkClick r:id="rId4"/>
              </a:rPr>
              <a:t>www.achievethecore.org/focus</a:t>
            </a:r>
            <a:endParaRPr sz="18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0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0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0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0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p:txBody>
      </p:sp>
      <p:pic>
        <p:nvPicPr>
          <p:cNvPr id="1234" name="Google Shape;1234;p168"/>
          <p:cNvPicPr preferRelativeResize="0"/>
          <p:nvPr/>
        </p:nvPicPr>
        <p:blipFill>
          <a:blip r:embed="rId5">
            <a:alphaModFix/>
          </a:blip>
          <a:stretch>
            <a:fillRect/>
          </a:stretch>
        </p:blipFill>
        <p:spPr>
          <a:xfrm>
            <a:off x="881663" y="1570037"/>
            <a:ext cx="7380680" cy="40565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69"/>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in HS</a:t>
            </a:r>
            <a:endParaRPr>
              <a:latin typeface="Lucida Sans"/>
              <a:ea typeface="Lucida Sans"/>
              <a:cs typeface="Lucida Sans"/>
              <a:sym typeface="Lucida Sans"/>
            </a:endParaRPr>
          </a:p>
        </p:txBody>
      </p:sp>
      <p:sp>
        <p:nvSpPr>
          <p:cNvPr id="1241" name="Google Shape;1241;p169"/>
          <p:cNvSpPr txBox="1"/>
          <p:nvPr/>
        </p:nvSpPr>
        <p:spPr>
          <a:xfrm>
            <a:off x="450250" y="1507425"/>
            <a:ext cx="8427000" cy="91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400" b="1">
                <a:solidFill>
                  <a:schemeClr val="dk1"/>
                </a:solidFill>
                <a:latin typeface="Lora"/>
                <a:ea typeface="Lora"/>
                <a:cs typeface="Lora"/>
                <a:sym typeface="Lora"/>
              </a:rPr>
              <a:t>In High School courses, students should occasionally do a high-intensity modeling task.</a:t>
            </a: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000">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p:txBody>
      </p:sp>
      <p:sp>
        <p:nvSpPr>
          <p:cNvPr id="1242" name="Google Shape;1242;p169"/>
          <p:cNvSpPr txBox="1"/>
          <p:nvPr/>
        </p:nvSpPr>
        <p:spPr>
          <a:xfrm>
            <a:off x="358500" y="2516425"/>
            <a:ext cx="8427000" cy="14601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For some of these tasks, use content from the present course. </a:t>
            </a:r>
            <a:endParaRPr sz="2000">
              <a:solidFill>
                <a:schemeClr val="dk1"/>
              </a:solidFill>
              <a:latin typeface="Lora"/>
              <a:ea typeface="Lora"/>
              <a:cs typeface="Lora"/>
              <a:sym typeface="Lora"/>
            </a:endParaRPr>
          </a:p>
          <a:p>
            <a:pPr marL="914400" lvl="1"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Because the content is newer, don’t make the level of modeling sophistication excessively high.</a:t>
            </a:r>
            <a:endParaRPr sz="2400" b="1">
              <a:solidFill>
                <a:schemeClr val="dk1"/>
              </a:solidFill>
              <a:latin typeface="Lora"/>
              <a:ea typeface="Lora"/>
              <a:cs typeface="Lora"/>
              <a:sym typeface="Lora"/>
            </a:endParaRPr>
          </a:p>
        </p:txBody>
      </p:sp>
      <p:sp>
        <p:nvSpPr>
          <p:cNvPr id="1243" name="Google Shape;1243;p169"/>
          <p:cNvSpPr txBox="1"/>
          <p:nvPr/>
        </p:nvSpPr>
        <p:spPr>
          <a:xfrm>
            <a:off x="358500" y="3660925"/>
            <a:ext cx="8427000" cy="9192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For others, use content from previous courses and grades 6-8.</a:t>
            </a:r>
            <a:endParaRPr sz="2000">
              <a:solidFill>
                <a:schemeClr val="dk1"/>
              </a:solidFill>
              <a:latin typeface="Lora"/>
              <a:ea typeface="Lora"/>
              <a:cs typeface="Lora"/>
              <a:sym typeface="Lora"/>
            </a:endParaRPr>
          </a:p>
          <a:p>
            <a:pPr marL="914400" lvl="1"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Because the content is more familiar, don’t make the level of modeling sophistication excessively low.</a:t>
            </a:r>
            <a:br>
              <a:rPr lang="en-US" sz="2000">
                <a:solidFill>
                  <a:schemeClr val="dk1"/>
                </a:solidFill>
                <a:latin typeface="Lora"/>
                <a:ea typeface="Lora"/>
                <a:cs typeface="Lora"/>
                <a:sym typeface="Lora"/>
              </a:rPr>
            </a:br>
            <a:r>
              <a:rPr lang="en-US" sz="2000">
                <a:solidFill>
                  <a:schemeClr val="dk1"/>
                </a:solidFill>
                <a:latin typeface="Lora"/>
                <a:ea typeface="Lora"/>
                <a:cs typeface="Lora"/>
                <a:sym typeface="Lora"/>
              </a:rPr>
              <a:t>“HECLA” Tasks (High Expertise, Content-Lagged Applications)</a:t>
            </a:r>
            <a:endParaRPr sz="2000">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2"/>
                                        </p:tgtEl>
                                        <p:attrNameLst>
                                          <p:attrName>style.visibility</p:attrName>
                                        </p:attrNameLst>
                                      </p:cBhvr>
                                      <p:to>
                                        <p:strVal val="visible"/>
                                      </p:to>
                                    </p:set>
                                    <p:animEffect transition="in" filter="fade">
                                      <p:cBhvr>
                                        <p:cTn id="7" dur="1000"/>
                                        <p:tgtEl>
                                          <p:spTgt spid="1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3"/>
                                        </p:tgtEl>
                                        <p:attrNameLst>
                                          <p:attrName>style.visibility</p:attrName>
                                        </p:attrNameLst>
                                      </p:cBhvr>
                                      <p:to>
                                        <p:strVal val="visible"/>
                                      </p:to>
                                    </p:set>
                                    <p:animEffect transition="in" filter="fade">
                                      <p:cBhvr>
                                        <p:cTn id="12" dur="1000"/>
                                        <p:tgtEl>
                                          <p:spTgt spid="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70"/>
          <p:cNvSpPr txBox="1">
            <a:spLocks noGrp="1"/>
          </p:cNvSpPr>
          <p:nvPr>
            <p:ph type="title"/>
          </p:nvPr>
        </p:nvSpPr>
        <p:spPr>
          <a:xfrm>
            <a:off x="169800" y="1610775"/>
            <a:ext cx="8620500" cy="31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Arpi Lajinian</a:t>
            </a:r>
            <a:endParaRPr/>
          </a:p>
          <a:p>
            <a:pPr marL="0" marR="0" lvl="0" indent="0" algn="l" rtl="0">
              <a:lnSpc>
                <a:spcPct val="100000"/>
              </a:lnSpc>
              <a:spcBef>
                <a:spcPts val="0"/>
              </a:spcBef>
              <a:spcAft>
                <a:spcPts val="0"/>
              </a:spcAft>
              <a:buClr>
                <a:schemeClr val="lt1"/>
              </a:buClr>
              <a:buSzPts val="2800"/>
              <a:buFont typeface="Allerta"/>
              <a:buNone/>
            </a:pPr>
            <a:r>
              <a:rPr lang="en-US" i="1"/>
              <a:t>Teacher of Mathematics,</a:t>
            </a:r>
            <a:endParaRPr i="1"/>
          </a:p>
          <a:p>
            <a:pPr marL="0" marR="0" lvl="0" indent="0" algn="l" rtl="0">
              <a:lnSpc>
                <a:spcPct val="100000"/>
              </a:lnSpc>
              <a:spcBef>
                <a:spcPts val="0"/>
              </a:spcBef>
              <a:spcAft>
                <a:spcPts val="0"/>
              </a:spcAft>
              <a:buClr>
                <a:schemeClr val="lt1"/>
              </a:buClr>
              <a:buSzPts val="2800"/>
              <a:buFont typeface="Allerta"/>
              <a:buNone/>
            </a:pPr>
            <a:r>
              <a:rPr lang="en-US" i="1"/>
              <a:t>Instructional Coach,</a:t>
            </a:r>
            <a:endParaRPr i="1"/>
          </a:p>
          <a:p>
            <a:pPr marL="0" marR="0" lvl="0" indent="0" algn="l" rtl="0">
              <a:lnSpc>
                <a:spcPct val="100000"/>
              </a:lnSpc>
              <a:spcBef>
                <a:spcPts val="0"/>
              </a:spcBef>
              <a:spcAft>
                <a:spcPts val="0"/>
              </a:spcAft>
              <a:buClr>
                <a:schemeClr val="lt1"/>
              </a:buClr>
              <a:buSzPts val="2800"/>
              <a:buFont typeface="Allerta"/>
              <a:buNone/>
            </a:pPr>
            <a:r>
              <a:rPr lang="en-US" i="1"/>
              <a:t>Northern Valley Regional HS,</a:t>
            </a:r>
            <a:endParaRPr i="1"/>
          </a:p>
          <a:p>
            <a:pPr marL="0" marR="0" lvl="0" indent="0" algn="l" rtl="0">
              <a:lnSpc>
                <a:spcPct val="100000"/>
              </a:lnSpc>
              <a:spcBef>
                <a:spcPts val="0"/>
              </a:spcBef>
              <a:spcAft>
                <a:spcPts val="0"/>
              </a:spcAft>
              <a:buClr>
                <a:schemeClr val="lt1"/>
              </a:buClr>
              <a:buSzPts val="2800"/>
              <a:buFont typeface="Allerta"/>
              <a:buNone/>
            </a:pPr>
            <a:r>
              <a:rPr lang="en-US" i="1"/>
              <a:t>Old Tappan, NJ</a:t>
            </a:r>
            <a:endParaRPr i="1"/>
          </a:p>
        </p:txBody>
      </p:sp>
      <p:sp>
        <p:nvSpPr>
          <p:cNvPr id="1250" name="Google Shape;1250;p170"/>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sp>
        <p:nvSpPr>
          <p:cNvPr id="1251" name="Google Shape;1251;p170"/>
          <p:cNvSpPr/>
          <p:nvPr/>
        </p:nvSpPr>
        <p:spPr>
          <a:xfrm>
            <a:off x="5720200" y="1231525"/>
            <a:ext cx="2587200" cy="3158700"/>
          </a:xfrm>
          <a:prstGeom prst="rect">
            <a:avLst/>
          </a:prstGeom>
          <a:solidFill>
            <a:srgbClr val="0E6641"/>
          </a:solidFill>
          <a:ln w="25400" cap="flat" cmpd="sng">
            <a:solidFill>
              <a:srgbClr val="0A4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252" name="Google Shape;1252;p170"/>
          <p:cNvSpPr txBox="1"/>
          <p:nvPr/>
        </p:nvSpPr>
        <p:spPr>
          <a:xfrm>
            <a:off x="5966200" y="2374600"/>
            <a:ext cx="1807500" cy="7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please enter a head shot here</a:t>
            </a:r>
            <a:endParaRPr>
              <a:solidFill>
                <a:srgbClr val="FFFFFF"/>
              </a:solidFill>
            </a:endParaRPr>
          </a:p>
        </p:txBody>
      </p:sp>
      <p:pic>
        <p:nvPicPr>
          <p:cNvPr id="1253" name="Google Shape;1253;p170"/>
          <p:cNvPicPr preferRelativeResize="0"/>
          <p:nvPr/>
        </p:nvPicPr>
        <p:blipFill>
          <a:blip r:embed="rId3">
            <a:alphaModFix/>
          </a:blip>
          <a:stretch>
            <a:fillRect/>
          </a:stretch>
        </p:blipFill>
        <p:spPr>
          <a:xfrm rot="-13">
            <a:off x="5842811" y="1348927"/>
            <a:ext cx="2352024" cy="2940039"/>
          </a:xfrm>
          <a:prstGeom prst="rect">
            <a:avLst/>
          </a:prstGeom>
          <a:noFill/>
          <a:ln w="25400" cap="flat" cmpd="sng">
            <a:solidFill>
              <a:srgbClr val="0A4A2F"/>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171"/>
          <p:cNvSpPr txBox="1">
            <a:spLocks noGrp="1"/>
          </p:cNvSpPr>
          <p:nvPr>
            <p:ph type="title"/>
          </p:nvPr>
        </p:nvSpPr>
        <p:spPr>
          <a:xfrm>
            <a:off x="140368" y="2829678"/>
            <a:ext cx="9079832"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3: What are </a:t>
            </a:r>
            <a:r>
              <a:rPr lang="en-US" sz="2600">
                <a:latin typeface="Lucida Sans"/>
                <a:ea typeface="Lucida Sans"/>
                <a:cs typeface="Lucida Sans"/>
                <a:sym typeface="Lucida Sans"/>
              </a:rPr>
              <a:t>Hallmarks of the Modeling Cycle ?</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72"/>
          <p:cNvSpPr txBox="1"/>
          <p:nvPr/>
        </p:nvSpPr>
        <p:spPr>
          <a:xfrm>
            <a:off x="377550" y="181167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300" b="1">
                <a:solidFill>
                  <a:schemeClr val="dk1"/>
                </a:solidFill>
                <a:latin typeface="Lora"/>
                <a:ea typeface="Lora"/>
                <a:cs typeface="Lora"/>
                <a:sym typeface="Lora"/>
              </a:rPr>
              <a:t>In High School, students go deeply into the Modeling cycle.</a:t>
            </a:r>
            <a:endParaRPr sz="2300" b="1">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p:txBody>
      </p:sp>
      <p:pic>
        <p:nvPicPr>
          <p:cNvPr id="1266" name="Google Shape;1266;p172"/>
          <p:cNvPicPr preferRelativeResize="0"/>
          <p:nvPr/>
        </p:nvPicPr>
        <p:blipFill>
          <a:blip r:embed="rId3">
            <a:alphaModFix/>
          </a:blip>
          <a:stretch>
            <a:fillRect/>
          </a:stretch>
        </p:blipFill>
        <p:spPr>
          <a:xfrm>
            <a:off x="152400" y="2857025"/>
            <a:ext cx="8839197" cy="2176130"/>
          </a:xfrm>
          <a:prstGeom prst="rect">
            <a:avLst/>
          </a:prstGeom>
          <a:noFill/>
          <a:ln>
            <a:noFill/>
          </a:ln>
        </p:spPr>
      </p:pic>
      <p:sp>
        <p:nvSpPr>
          <p:cNvPr id="1267" name="Google Shape;1267;p172"/>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in HS</a:t>
            </a:r>
            <a:endParaRPr>
              <a:latin typeface="Lucida Sans"/>
              <a:ea typeface="Lucida Sans"/>
              <a:cs typeface="Lucida Sans"/>
              <a:sym typeface="Lucida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73"/>
          <p:cNvSpPr txBox="1">
            <a:spLocks noGrp="1"/>
          </p:cNvSpPr>
          <p:nvPr>
            <p:ph type="title"/>
          </p:nvPr>
        </p:nvSpPr>
        <p:spPr>
          <a:xfrm>
            <a:off x="304800" y="366183"/>
            <a:ext cx="8572500" cy="152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i="1"/>
              <a:t>Modeling Task: Karnataka</a:t>
            </a:r>
            <a:endParaRPr b="1" i="1"/>
          </a:p>
        </p:txBody>
      </p:sp>
      <p:sp>
        <p:nvSpPr>
          <p:cNvPr id="1273" name="Google Shape;1273;p173"/>
          <p:cNvSpPr txBox="1">
            <a:spLocks noGrp="1"/>
          </p:cNvSpPr>
          <p:nvPr>
            <p:ph type="body" idx="1"/>
          </p:nvPr>
        </p:nvSpPr>
        <p:spPr>
          <a:xfrm>
            <a:off x="426500" y="2094575"/>
            <a:ext cx="8450700" cy="6034800"/>
          </a:xfrm>
          <a:prstGeom prst="rect">
            <a:avLst/>
          </a:prstGeom>
        </p:spPr>
        <p:txBody>
          <a:bodyPr spcFirstLastPara="1" wrap="square" lIns="91425" tIns="91425" rIns="91425" bIns="91425" anchor="t" anchorCtr="0">
            <a:noAutofit/>
          </a:bodyPr>
          <a:lstStyle/>
          <a:p>
            <a:pPr marL="0" lvl="0" indent="0" algn="l" rtl="0">
              <a:lnSpc>
                <a:spcPct val="144000"/>
              </a:lnSpc>
              <a:spcBef>
                <a:spcPts val="0"/>
              </a:spcBef>
              <a:spcAft>
                <a:spcPts val="0"/>
              </a:spcAft>
              <a:buNone/>
            </a:pPr>
            <a:endParaRPr>
              <a:solidFill>
                <a:srgbClr val="464646"/>
              </a:solidFill>
              <a:highlight>
                <a:srgbClr val="FFFFFF"/>
              </a:highlight>
            </a:endParaRPr>
          </a:p>
          <a:p>
            <a:pPr marL="0" lvl="0" indent="0" algn="l" rtl="0">
              <a:lnSpc>
                <a:spcPct val="144000"/>
              </a:lnSpc>
              <a:spcBef>
                <a:spcPts val="0"/>
              </a:spcBef>
              <a:spcAft>
                <a:spcPts val="0"/>
              </a:spcAft>
              <a:buNone/>
            </a:pPr>
            <a:r>
              <a:rPr lang="en-US" b="1">
                <a:solidFill>
                  <a:schemeClr val="dk1"/>
                </a:solidFill>
                <a:highlight>
                  <a:srgbClr val="FFFFFF"/>
                </a:highlight>
                <a:latin typeface="Lora"/>
                <a:ea typeface="Lora"/>
                <a:cs typeface="Lora"/>
                <a:sym typeface="Lora"/>
              </a:rPr>
              <a:t>Karnataka</a:t>
            </a:r>
            <a:endParaRPr b="1">
              <a:solidFill>
                <a:schemeClr val="dk1"/>
              </a:solidFill>
              <a:highlight>
                <a:srgbClr val="FFFFFF"/>
              </a:highlight>
              <a:latin typeface="Lora"/>
              <a:ea typeface="Lora"/>
              <a:cs typeface="Lora"/>
              <a:sym typeface="Lora"/>
            </a:endParaRPr>
          </a:p>
          <a:p>
            <a:pPr marL="0" lvl="0" indent="0" algn="l" rtl="0">
              <a:lnSpc>
                <a:spcPct val="150000"/>
              </a:lnSpc>
              <a:spcBef>
                <a:spcPts val="400"/>
              </a:spcBef>
              <a:spcAft>
                <a:spcPts val="0"/>
              </a:spcAft>
              <a:buNone/>
            </a:pPr>
            <a:r>
              <a:rPr lang="en-US" sz="2000">
                <a:solidFill>
                  <a:schemeClr val="dk1"/>
                </a:solidFill>
                <a:highlight>
                  <a:srgbClr val="FFFFFF"/>
                </a:highlight>
                <a:latin typeface="Lora"/>
                <a:ea typeface="Lora"/>
                <a:cs typeface="Lora"/>
                <a:sym typeface="Lora"/>
              </a:rPr>
              <a:t>Source: </a:t>
            </a:r>
            <a:r>
              <a:rPr lang="en-US" sz="1800">
                <a:solidFill>
                  <a:schemeClr val="dk1"/>
                </a:solidFill>
                <a:highlight>
                  <a:srgbClr val="FFFFFF"/>
                </a:highlight>
                <a:uFill>
                  <a:noFill/>
                </a:uFill>
                <a:latin typeface="Lora"/>
                <a:ea typeface="Lora"/>
                <a:cs typeface="Lora"/>
                <a:sym typeface="Lora"/>
                <a:hlinkClick r:id="rId3"/>
              </a:rPr>
              <a:t>PARCC</a:t>
            </a:r>
            <a:endParaRPr sz="1800">
              <a:solidFill>
                <a:schemeClr val="dk1"/>
              </a:solidFill>
              <a:highlight>
                <a:srgbClr val="FFFFFF"/>
              </a:highlight>
              <a:latin typeface="Lora"/>
              <a:ea typeface="Lora"/>
              <a:cs typeface="Lora"/>
              <a:sym typeface="Lora"/>
            </a:endParaRPr>
          </a:p>
          <a:p>
            <a:pPr marL="0" lvl="0" indent="0" algn="l" rtl="0">
              <a:lnSpc>
                <a:spcPct val="150000"/>
              </a:lnSpc>
              <a:spcBef>
                <a:spcPts val="400"/>
              </a:spcBef>
              <a:spcAft>
                <a:spcPts val="0"/>
              </a:spcAft>
              <a:buNone/>
            </a:pPr>
            <a:endParaRPr sz="2000" u="sng">
              <a:solidFill>
                <a:schemeClr val="dk1"/>
              </a:solidFill>
              <a:highlight>
                <a:srgbClr val="FFFFFF"/>
              </a:highlight>
              <a:latin typeface="Lora"/>
              <a:ea typeface="Lora"/>
              <a:cs typeface="Lora"/>
              <a:sym typeface="Lora"/>
            </a:endParaRPr>
          </a:p>
          <a:p>
            <a:pPr marL="0" lvl="0" indent="0" algn="l" rtl="0">
              <a:lnSpc>
                <a:spcPct val="158000"/>
              </a:lnSpc>
              <a:spcBef>
                <a:spcPts val="900"/>
              </a:spcBef>
              <a:spcAft>
                <a:spcPts val="0"/>
              </a:spcAft>
              <a:buNone/>
            </a:pPr>
            <a:r>
              <a:rPr lang="en-US" sz="2000">
                <a:solidFill>
                  <a:schemeClr val="dk1"/>
                </a:solidFill>
                <a:highlight>
                  <a:srgbClr val="FFFFFF"/>
                </a:highlight>
                <a:latin typeface="Lora"/>
                <a:ea typeface="Lora"/>
                <a:cs typeface="Lora"/>
                <a:sym typeface="Lora"/>
              </a:rPr>
              <a:t>Create a model to represent the relationship between crop yield and fertilizer use to make predictions and recommendations.</a:t>
            </a:r>
            <a:endParaRPr sz="2000">
              <a:solidFill>
                <a:schemeClr val="dk1"/>
              </a:solidFill>
              <a:highlight>
                <a:srgbClr val="FFFFFF"/>
              </a:highlight>
              <a:latin typeface="Lora"/>
              <a:ea typeface="Lora"/>
              <a:cs typeface="Lora"/>
              <a:sym typeface="Lora"/>
            </a:endParaRPr>
          </a:p>
          <a:p>
            <a:pPr marL="0" lvl="0" indent="0" algn="l" rtl="0">
              <a:spcBef>
                <a:spcPts val="900"/>
              </a:spcBef>
              <a:spcAft>
                <a:spcPts val="0"/>
              </a:spcAft>
              <a:buNone/>
            </a:pPr>
            <a:endParaRPr/>
          </a:p>
        </p:txBody>
      </p:sp>
      <p:sp>
        <p:nvSpPr>
          <p:cNvPr id="1274" name="Google Shape;1274;p173"/>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Task: Karnataka</a:t>
            </a:r>
            <a:endParaRPr>
              <a:latin typeface="Lucida Sans"/>
              <a:ea typeface="Lucida Sans"/>
              <a:cs typeface="Lucida Sans"/>
              <a:sym typeface="Lucida Sans"/>
            </a:endParaRPr>
          </a:p>
        </p:txBody>
      </p:sp>
      <p:pic>
        <p:nvPicPr>
          <p:cNvPr id="1275" name="Google Shape;1275;p173"/>
          <p:cNvPicPr preferRelativeResize="0"/>
          <p:nvPr/>
        </p:nvPicPr>
        <p:blipFill>
          <a:blip r:embed="rId4">
            <a:alphaModFix/>
          </a:blip>
          <a:stretch>
            <a:fillRect/>
          </a:stretch>
        </p:blipFill>
        <p:spPr>
          <a:xfrm>
            <a:off x="5036600" y="1693151"/>
            <a:ext cx="2879101" cy="24484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174"/>
          <p:cNvSpPr txBox="1">
            <a:spLocks noGrp="1"/>
          </p:cNvSpPr>
          <p:nvPr>
            <p:ph type="body" idx="1"/>
          </p:nvPr>
        </p:nvSpPr>
        <p:spPr>
          <a:xfrm>
            <a:off x="304800" y="2094587"/>
            <a:ext cx="8572500" cy="60348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sz="2000">
              <a:latin typeface="Lora"/>
              <a:ea typeface="Lora"/>
              <a:cs typeface="Lora"/>
              <a:sym typeface="Lora"/>
            </a:endParaRPr>
          </a:p>
          <a:p>
            <a:pPr marL="0" lvl="0" indent="0" algn="l" rtl="0">
              <a:spcBef>
                <a:spcPts val="440"/>
              </a:spcBef>
              <a:spcAft>
                <a:spcPts val="0"/>
              </a:spcAft>
              <a:buNone/>
            </a:pPr>
            <a:endParaRPr sz="2000">
              <a:latin typeface="Lora"/>
              <a:ea typeface="Lora"/>
              <a:cs typeface="Lora"/>
              <a:sym typeface="Lora"/>
            </a:endParaRPr>
          </a:p>
          <a:p>
            <a:pPr marL="0" lvl="0" indent="0" algn="l" rtl="0">
              <a:spcBef>
                <a:spcPts val="440"/>
              </a:spcBef>
              <a:spcAft>
                <a:spcPts val="0"/>
              </a:spcAft>
              <a:buNone/>
            </a:pPr>
            <a:endParaRPr sz="2000">
              <a:latin typeface="Lora"/>
              <a:ea typeface="Lora"/>
              <a:cs typeface="Lora"/>
              <a:sym typeface="Lora"/>
            </a:endParaRPr>
          </a:p>
          <a:p>
            <a:pPr marL="0" lvl="0" indent="0" algn="l" rtl="0">
              <a:spcBef>
                <a:spcPts val="440"/>
              </a:spcBef>
              <a:spcAft>
                <a:spcPts val="0"/>
              </a:spcAft>
              <a:buNone/>
            </a:pPr>
            <a:endParaRPr sz="2000">
              <a:solidFill>
                <a:schemeClr val="dk1"/>
              </a:solidFill>
              <a:latin typeface="Lora"/>
              <a:ea typeface="Lora"/>
              <a:cs typeface="Lora"/>
              <a:sym typeface="Lora"/>
            </a:endParaRPr>
          </a:p>
          <a:p>
            <a:pPr marL="0" lvl="0" indent="0" algn="l" rtl="0">
              <a:spcBef>
                <a:spcPts val="440"/>
              </a:spcBef>
              <a:spcAft>
                <a:spcPts val="0"/>
              </a:spcAft>
              <a:buClr>
                <a:schemeClr val="dk1"/>
              </a:buClr>
              <a:buSzPts val="1100"/>
              <a:buFont typeface="Arial"/>
              <a:buNone/>
            </a:pPr>
            <a:r>
              <a:rPr lang="en-US" sz="2000">
                <a:solidFill>
                  <a:schemeClr val="dk1"/>
                </a:solidFill>
                <a:latin typeface="Lora"/>
                <a:ea typeface="Lora"/>
                <a:cs typeface="Lora"/>
                <a:sym typeface="Lora"/>
              </a:rPr>
              <a:t>  • Students make sense of the real world context of a problem. </a:t>
            </a:r>
            <a:endParaRPr sz="2000">
              <a:solidFill>
                <a:schemeClr val="dk1"/>
              </a:solidFill>
              <a:latin typeface="Lora"/>
              <a:ea typeface="Lora"/>
              <a:cs typeface="Lora"/>
              <a:sym typeface="Lora"/>
            </a:endParaRPr>
          </a:p>
          <a:p>
            <a:pPr marL="0" lvl="0" indent="0" algn="l" rtl="0">
              <a:spcBef>
                <a:spcPts val="440"/>
              </a:spcBef>
              <a:spcAft>
                <a:spcPts val="0"/>
              </a:spcAft>
              <a:buClr>
                <a:schemeClr val="dk1"/>
              </a:buClr>
              <a:buSzPts val="1100"/>
              <a:buFont typeface="Arial"/>
              <a:buNone/>
            </a:pPr>
            <a:endParaRPr sz="2000">
              <a:solidFill>
                <a:schemeClr val="dk1"/>
              </a:solidFill>
              <a:latin typeface="Lora"/>
              <a:ea typeface="Lora"/>
              <a:cs typeface="Lora"/>
              <a:sym typeface="Lora"/>
            </a:endParaRPr>
          </a:p>
          <a:p>
            <a:pPr marL="0" lvl="0" indent="0" algn="l" rtl="0">
              <a:spcBef>
                <a:spcPts val="440"/>
              </a:spcBef>
              <a:spcAft>
                <a:spcPts val="0"/>
              </a:spcAft>
              <a:buClr>
                <a:schemeClr val="dk1"/>
              </a:buClr>
              <a:buSzPts val="1100"/>
              <a:buFont typeface="Arial"/>
              <a:buNone/>
            </a:pPr>
            <a:r>
              <a:rPr lang="en-US" sz="2000">
                <a:solidFill>
                  <a:schemeClr val="dk1"/>
                </a:solidFill>
                <a:latin typeface="Lora"/>
                <a:ea typeface="Lora"/>
                <a:cs typeface="Lora"/>
                <a:sym typeface="Lora"/>
              </a:rPr>
              <a:t>  • Students identify the question.</a:t>
            </a:r>
            <a:endParaRPr sz="2000">
              <a:solidFill>
                <a:schemeClr val="dk1"/>
              </a:solidFill>
              <a:latin typeface="Lora"/>
              <a:ea typeface="Lora"/>
              <a:cs typeface="Lora"/>
              <a:sym typeface="Lora"/>
            </a:endParaRPr>
          </a:p>
          <a:p>
            <a:pPr marL="457200" lvl="0" indent="457200" algn="l" rtl="0">
              <a:spcBef>
                <a:spcPts val="440"/>
              </a:spcBef>
              <a:spcAft>
                <a:spcPts val="0"/>
              </a:spcAft>
              <a:buNone/>
            </a:pPr>
            <a:endParaRPr/>
          </a:p>
        </p:txBody>
      </p:sp>
      <p:sp>
        <p:nvSpPr>
          <p:cNvPr id="1282" name="Google Shape;1282;p174"/>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800">
                <a:solidFill>
                  <a:srgbClr val="FFFFFF"/>
                </a:solidFill>
              </a:rPr>
              <a:t>Make Sense of the Context and Identify the Question</a:t>
            </a:r>
            <a:endParaRPr sz="2800">
              <a:latin typeface="Lucida Sans"/>
              <a:ea typeface="Lucida Sans"/>
              <a:cs typeface="Lucida Sans"/>
              <a:sym typeface="Lucida Sans"/>
            </a:endParaRPr>
          </a:p>
        </p:txBody>
      </p:sp>
      <p:pic>
        <p:nvPicPr>
          <p:cNvPr id="1283" name="Google Shape;1283;p174"/>
          <p:cNvPicPr preferRelativeResize="0"/>
          <p:nvPr/>
        </p:nvPicPr>
        <p:blipFill>
          <a:blip r:embed="rId3">
            <a:alphaModFix/>
          </a:blip>
          <a:stretch>
            <a:fillRect/>
          </a:stretch>
        </p:blipFill>
        <p:spPr>
          <a:xfrm>
            <a:off x="3911352" y="1722676"/>
            <a:ext cx="4593166" cy="1551750"/>
          </a:xfrm>
          <a:prstGeom prst="rect">
            <a:avLst/>
          </a:prstGeom>
          <a:noFill/>
          <a:ln>
            <a:noFill/>
          </a:ln>
        </p:spPr>
      </p:pic>
      <p:sp>
        <p:nvSpPr>
          <p:cNvPr id="1284" name="Google Shape;1284;p174"/>
          <p:cNvSpPr/>
          <p:nvPr/>
        </p:nvSpPr>
        <p:spPr>
          <a:xfrm>
            <a:off x="3911350" y="1800350"/>
            <a:ext cx="1152600" cy="724200"/>
          </a:xfrm>
          <a:prstGeom prst="flowChartConnector">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175"/>
          <p:cNvSpPr txBox="1">
            <a:spLocks noGrp="1"/>
          </p:cNvSpPr>
          <p:nvPr>
            <p:ph type="body" idx="1"/>
          </p:nvPr>
        </p:nvSpPr>
        <p:spPr>
          <a:xfrm>
            <a:off x="304800" y="2094587"/>
            <a:ext cx="8572500" cy="60348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endParaRPr sz="2000">
              <a:solidFill>
                <a:schemeClr val="dk1"/>
              </a:solidFill>
              <a:latin typeface="Lora"/>
              <a:ea typeface="Lora"/>
              <a:cs typeface="Lora"/>
              <a:sym typeface="Lora"/>
            </a:endParaRPr>
          </a:p>
          <a:p>
            <a:pPr marL="0" lvl="0" indent="0" algn="l" rtl="0">
              <a:spcBef>
                <a:spcPts val="440"/>
              </a:spcBef>
              <a:spcAft>
                <a:spcPts val="0"/>
              </a:spcAft>
              <a:buNone/>
            </a:pP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Students identify quantities that are relevant to the task,</a:t>
            </a:r>
            <a:endParaRPr sz="2000">
              <a:solidFill>
                <a:schemeClr val="dk1"/>
              </a:solidFill>
              <a:latin typeface="Lora"/>
              <a:ea typeface="Lora"/>
              <a:cs typeface="Lora"/>
              <a:sym typeface="Lora"/>
            </a:endParaRPr>
          </a:p>
          <a:p>
            <a:pPr marL="0" lvl="0" indent="0" algn="l" rtl="0">
              <a:spcBef>
                <a:spcPts val="440"/>
              </a:spcBef>
              <a:spcAft>
                <a:spcPts val="0"/>
              </a:spcAft>
              <a:buNone/>
            </a:pP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They select the variables that represent essential features, and</a:t>
            </a:r>
            <a:endParaRPr sz="2000">
              <a:solidFill>
                <a:schemeClr val="dk1"/>
              </a:solidFill>
              <a:latin typeface="Lora"/>
              <a:ea typeface="Lora"/>
              <a:cs typeface="Lora"/>
              <a:sym typeface="Lora"/>
            </a:endParaRPr>
          </a:p>
          <a:p>
            <a:pPr marL="0" lvl="0" indent="0" algn="l" rtl="0">
              <a:spcBef>
                <a:spcPts val="440"/>
              </a:spcBef>
              <a:spcAft>
                <a:spcPts val="0"/>
              </a:spcAft>
              <a:buNone/>
            </a:pP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Make assumptions about variables that they will not consider.</a:t>
            </a:r>
            <a:endParaRPr sz="2000">
              <a:solidFill>
                <a:schemeClr val="dk1"/>
              </a:solidFill>
              <a:latin typeface="Lora"/>
              <a:ea typeface="Lora"/>
              <a:cs typeface="Lora"/>
              <a:sym typeface="Lora"/>
            </a:endParaRPr>
          </a:p>
          <a:p>
            <a:pPr marL="0" lvl="0" indent="0" algn="l" rtl="0">
              <a:spcBef>
                <a:spcPts val="440"/>
              </a:spcBef>
              <a:spcAft>
                <a:spcPts val="0"/>
              </a:spcAft>
              <a:buNone/>
            </a:pPr>
            <a:endParaRPr/>
          </a:p>
        </p:txBody>
      </p:sp>
      <p:pic>
        <p:nvPicPr>
          <p:cNvPr id="1290" name="Google Shape;1290;p175"/>
          <p:cNvPicPr preferRelativeResize="0"/>
          <p:nvPr/>
        </p:nvPicPr>
        <p:blipFill>
          <a:blip r:embed="rId3">
            <a:alphaModFix/>
          </a:blip>
          <a:stretch>
            <a:fillRect/>
          </a:stretch>
        </p:blipFill>
        <p:spPr>
          <a:xfrm>
            <a:off x="3987552" y="1570276"/>
            <a:ext cx="4593166" cy="1551750"/>
          </a:xfrm>
          <a:prstGeom prst="rect">
            <a:avLst/>
          </a:prstGeom>
          <a:noFill/>
          <a:ln>
            <a:noFill/>
          </a:ln>
        </p:spPr>
      </p:pic>
      <p:sp>
        <p:nvSpPr>
          <p:cNvPr id="1291" name="Google Shape;1291;p175"/>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Identify Variables and Make Assumptions </a:t>
            </a:r>
            <a:endParaRPr>
              <a:latin typeface="Lucida Sans"/>
              <a:ea typeface="Lucida Sans"/>
              <a:cs typeface="Lucida Sans"/>
              <a:sym typeface="Lucida Sans"/>
            </a:endParaRPr>
          </a:p>
        </p:txBody>
      </p:sp>
      <p:sp>
        <p:nvSpPr>
          <p:cNvPr id="1292" name="Google Shape;1292;p175"/>
          <p:cNvSpPr/>
          <p:nvPr/>
        </p:nvSpPr>
        <p:spPr>
          <a:xfrm>
            <a:off x="3987550" y="1647950"/>
            <a:ext cx="1152600" cy="724200"/>
          </a:xfrm>
          <a:prstGeom prst="flowChartConnector">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176"/>
          <p:cNvSpPr txBox="1">
            <a:spLocks noGrp="1"/>
          </p:cNvSpPr>
          <p:nvPr>
            <p:ph type="title"/>
          </p:nvPr>
        </p:nvSpPr>
        <p:spPr>
          <a:xfrm>
            <a:off x="304800" y="36617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i="1"/>
              <a:t>Modeling Task: Karnataka</a:t>
            </a:r>
            <a:endParaRPr b="1" i="1"/>
          </a:p>
        </p:txBody>
      </p:sp>
      <p:sp>
        <p:nvSpPr>
          <p:cNvPr id="1298" name="Google Shape;1298;p176"/>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Task: Karnataka</a:t>
            </a:r>
            <a:endParaRPr>
              <a:latin typeface="Lucida Sans"/>
              <a:ea typeface="Lucida Sans"/>
              <a:cs typeface="Lucida Sans"/>
              <a:sym typeface="Lucida Sans"/>
            </a:endParaRPr>
          </a:p>
        </p:txBody>
      </p:sp>
      <p:sp>
        <p:nvSpPr>
          <p:cNvPr id="1299" name="Google Shape;1299;p176"/>
          <p:cNvSpPr txBox="1"/>
          <p:nvPr/>
        </p:nvSpPr>
        <p:spPr>
          <a:xfrm>
            <a:off x="3085275" y="1565488"/>
            <a:ext cx="5248200" cy="4739700"/>
          </a:xfrm>
          <a:prstGeom prst="rect">
            <a:avLst/>
          </a:prstGeom>
          <a:noFill/>
          <a:ln>
            <a:noFill/>
          </a:ln>
        </p:spPr>
        <p:txBody>
          <a:bodyPr spcFirstLastPara="1" wrap="square" lIns="91425" tIns="91425" rIns="91425" bIns="91425" anchor="t" anchorCtr="0">
            <a:noAutofit/>
          </a:bodyPr>
          <a:lstStyle/>
          <a:p>
            <a:pPr marL="0" lvl="0" indent="0" algn="l" rtl="0">
              <a:spcBef>
                <a:spcPts val="440"/>
              </a:spcBef>
              <a:spcAft>
                <a:spcPts val="0"/>
              </a:spcAft>
              <a:buNone/>
            </a:pPr>
            <a:r>
              <a:rPr lang="en-US" sz="2000">
                <a:solidFill>
                  <a:schemeClr val="dk1"/>
                </a:solidFill>
                <a:latin typeface="Lora"/>
                <a:ea typeface="Lora"/>
                <a:cs typeface="Lora"/>
                <a:sym typeface="Lora"/>
              </a:rPr>
              <a:t>Karnataka is a state in </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southwest India. The </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accompanying table is </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agricultural data on </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highlight>
                  <a:srgbClr val="FFFFFF"/>
                </a:highlight>
                <a:latin typeface="Lora"/>
                <a:ea typeface="Lora"/>
                <a:cs typeface="Lora"/>
                <a:sym typeface="Lora"/>
              </a:rPr>
              <a:t>fertilizer use and grain </a:t>
            </a:r>
            <a:endParaRPr sz="2000">
              <a:solidFill>
                <a:schemeClr val="dk1"/>
              </a:solidFill>
              <a:highlight>
                <a:srgbClr val="FFFFFF"/>
              </a:highlight>
              <a:latin typeface="Lora"/>
              <a:ea typeface="Lora"/>
              <a:cs typeface="Lora"/>
              <a:sym typeface="Lora"/>
            </a:endParaRPr>
          </a:p>
          <a:p>
            <a:pPr marL="0" lvl="0" indent="0" algn="l" rtl="0">
              <a:spcBef>
                <a:spcPts val="440"/>
              </a:spcBef>
              <a:spcAft>
                <a:spcPts val="0"/>
              </a:spcAft>
              <a:buNone/>
            </a:pPr>
            <a:r>
              <a:rPr lang="en-US" sz="2000">
                <a:solidFill>
                  <a:schemeClr val="dk1"/>
                </a:solidFill>
                <a:highlight>
                  <a:srgbClr val="FFFFFF"/>
                </a:highlight>
                <a:latin typeface="Lora"/>
                <a:ea typeface="Lora"/>
                <a:cs typeface="Lora"/>
                <a:sym typeface="Lora"/>
              </a:rPr>
              <a:t>crop yield in Karnataka.</a:t>
            </a:r>
            <a:endParaRPr sz="2000">
              <a:solidFill>
                <a:schemeClr val="dk1"/>
              </a:solidFill>
              <a:highlight>
                <a:srgbClr val="FFFFFF"/>
              </a:highlight>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a:t>
            </a:r>
            <a:endParaRPr sz="16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highlight>
                  <a:srgbClr val="FFFFFF"/>
                </a:highlight>
                <a:latin typeface="Lora"/>
                <a:ea typeface="Lora"/>
                <a:cs typeface="Lora"/>
                <a:sym typeface="Lora"/>
              </a:rPr>
              <a:t>Fertilizer is measured in 100,000 tons. Crop yield is measured in 10 kilograms per hectare.</a:t>
            </a:r>
            <a:endParaRPr sz="2000">
              <a:solidFill>
                <a:schemeClr val="dk1"/>
              </a:solidFill>
              <a:highlight>
                <a:srgbClr val="FFFFFF"/>
              </a:highlight>
              <a:latin typeface="Lora"/>
              <a:ea typeface="Lora"/>
              <a:cs typeface="Lora"/>
              <a:sym typeface="Lora"/>
            </a:endParaRPr>
          </a:p>
          <a:p>
            <a:pPr marL="0" lvl="0" indent="0" algn="l" rtl="0">
              <a:spcBef>
                <a:spcPts val="440"/>
              </a:spcBef>
              <a:spcAft>
                <a:spcPts val="0"/>
              </a:spcAft>
              <a:buNone/>
            </a:pPr>
            <a:endParaRPr>
              <a:solidFill>
                <a:schemeClr val="dk1"/>
              </a:solidFill>
              <a:highlight>
                <a:srgbClr val="FFFFFF"/>
              </a:highlight>
              <a:latin typeface="Lora"/>
              <a:ea typeface="Lora"/>
              <a:cs typeface="Lora"/>
              <a:sym typeface="Lora"/>
            </a:endParaRPr>
          </a:p>
          <a:p>
            <a:pPr marL="0" lvl="0" indent="0" algn="l" rtl="0">
              <a:spcBef>
                <a:spcPts val="440"/>
              </a:spcBef>
              <a:spcAft>
                <a:spcPts val="0"/>
              </a:spcAft>
              <a:buClr>
                <a:schemeClr val="dk1"/>
              </a:buClr>
              <a:buSzPts val="1100"/>
              <a:buFont typeface="Arial"/>
              <a:buNone/>
            </a:pPr>
            <a:r>
              <a:rPr lang="en-US" sz="2000">
                <a:solidFill>
                  <a:schemeClr val="dk1"/>
                </a:solidFill>
                <a:highlight>
                  <a:srgbClr val="FFFFFF"/>
                </a:highlight>
                <a:latin typeface="Lora"/>
                <a:ea typeface="Lora"/>
                <a:cs typeface="Lora"/>
                <a:sym typeface="Lora"/>
              </a:rPr>
              <a:t>Throughout the years over which these data were gathered, the amount of land in cultivation remained fairly constant.</a:t>
            </a:r>
            <a:endParaRPr sz="2000">
              <a:solidFill>
                <a:schemeClr val="dk1"/>
              </a:solidFill>
              <a:highlight>
                <a:srgbClr val="FFFFFF"/>
              </a:highlight>
              <a:latin typeface="Lora"/>
              <a:ea typeface="Lora"/>
              <a:cs typeface="Lora"/>
              <a:sym typeface="Lora"/>
            </a:endParaRPr>
          </a:p>
        </p:txBody>
      </p:sp>
      <p:pic>
        <p:nvPicPr>
          <p:cNvPr id="1300" name="Google Shape;1300;p176"/>
          <p:cNvPicPr preferRelativeResize="0"/>
          <p:nvPr/>
        </p:nvPicPr>
        <p:blipFill>
          <a:blip r:embed="rId3">
            <a:alphaModFix/>
          </a:blip>
          <a:stretch>
            <a:fillRect/>
          </a:stretch>
        </p:blipFill>
        <p:spPr>
          <a:xfrm>
            <a:off x="285750" y="1634525"/>
            <a:ext cx="2785000" cy="4739675"/>
          </a:xfrm>
          <a:prstGeom prst="rect">
            <a:avLst/>
          </a:prstGeom>
          <a:noFill/>
          <a:ln>
            <a:noFill/>
          </a:ln>
        </p:spPr>
      </p:pic>
      <p:pic>
        <p:nvPicPr>
          <p:cNvPr id="1301" name="Google Shape;1301;p176"/>
          <p:cNvPicPr preferRelativeResize="0"/>
          <p:nvPr/>
        </p:nvPicPr>
        <p:blipFill>
          <a:blip r:embed="rId4">
            <a:alphaModFix/>
          </a:blip>
          <a:stretch>
            <a:fillRect/>
          </a:stretch>
        </p:blipFill>
        <p:spPr>
          <a:xfrm>
            <a:off x="6220450" y="1754825"/>
            <a:ext cx="2113025" cy="2205971"/>
          </a:xfrm>
          <a:prstGeom prst="rect">
            <a:avLst/>
          </a:prstGeom>
          <a:noFill/>
          <a:ln>
            <a:noFill/>
          </a:ln>
        </p:spPr>
      </p:pic>
      <p:cxnSp>
        <p:nvCxnSpPr>
          <p:cNvPr id="1302" name="Google Shape;1302;p176"/>
          <p:cNvCxnSpPr/>
          <p:nvPr/>
        </p:nvCxnSpPr>
        <p:spPr>
          <a:xfrm>
            <a:off x="3149175" y="3432725"/>
            <a:ext cx="1471200" cy="0"/>
          </a:xfrm>
          <a:prstGeom prst="straightConnector1">
            <a:avLst/>
          </a:prstGeom>
          <a:noFill/>
          <a:ln w="28575" cap="flat" cmpd="sng">
            <a:solidFill>
              <a:srgbClr val="FF0000"/>
            </a:solidFill>
            <a:prstDash val="solid"/>
            <a:round/>
            <a:headEnd type="none" w="med" len="med"/>
            <a:tailEnd type="none" w="med" len="med"/>
          </a:ln>
        </p:spPr>
      </p:cxnSp>
      <p:cxnSp>
        <p:nvCxnSpPr>
          <p:cNvPr id="1303" name="Google Shape;1303;p176"/>
          <p:cNvCxnSpPr/>
          <p:nvPr/>
        </p:nvCxnSpPr>
        <p:spPr>
          <a:xfrm>
            <a:off x="3149175" y="3822775"/>
            <a:ext cx="1222200" cy="6000"/>
          </a:xfrm>
          <a:prstGeom prst="straightConnector1">
            <a:avLst/>
          </a:prstGeom>
          <a:noFill/>
          <a:ln w="28575" cap="flat" cmpd="sng">
            <a:solidFill>
              <a:srgbClr val="FF0000"/>
            </a:solidFill>
            <a:prstDash val="solid"/>
            <a:round/>
            <a:headEnd type="none" w="med" len="med"/>
            <a:tailEnd type="none" w="med" len="med"/>
          </a:ln>
        </p:spPr>
      </p:cxnSp>
      <p:cxnSp>
        <p:nvCxnSpPr>
          <p:cNvPr id="1304" name="Google Shape;1304;p176"/>
          <p:cNvCxnSpPr/>
          <p:nvPr/>
        </p:nvCxnSpPr>
        <p:spPr>
          <a:xfrm>
            <a:off x="5196750" y="3455350"/>
            <a:ext cx="679800" cy="0"/>
          </a:xfrm>
          <a:prstGeom prst="straightConnector1">
            <a:avLst/>
          </a:prstGeom>
          <a:noFill/>
          <a:ln w="28575" cap="flat" cmpd="sng">
            <a:solidFill>
              <a:srgbClr val="FF0000"/>
            </a:solidFill>
            <a:prstDash val="solid"/>
            <a:round/>
            <a:headEnd type="none" w="med" len="med"/>
            <a:tailEnd type="none" w="med" len="med"/>
          </a:ln>
        </p:spPr>
      </p:cxnSp>
      <p:cxnSp>
        <p:nvCxnSpPr>
          <p:cNvPr id="1305" name="Google Shape;1305;p176"/>
          <p:cNvCxnSpPr/>
          <p:nvPr/>
        </p:nvCxnSpPr>
        <p:spPr>
          <a:xfrm>
            <a:off x="3149175" y="4547050"/>
            <a:ext cx="4470300" cy="6000"/>
          </a:xfrm>
          <a:prstGeom prst="straightConnector1">
            <a:avLst/>
          </a:prstGeom>
          <a:noFill/>
          <a:ln w="28575" cap="flat" cmpd="sng">
            <a:solidFill>
              <a:srgbClr val="FF0000"/>
            </a:solidFill>
            <a:prstDash val="solid"/>
            <a:round/>
            <a:headEnd type="none" w="med" len="med"/>
            <a:tailEnd type="none" w="med" len="med"/>
          </a:ln>
        </p:spPr>
      </p:cxnSp>
      <p:cxnSp>
        <p:nvCxnSpPr>
          <p:cNvPr id="1306" name="Google Shape;1306;p176"/>
          <p:cNvCxnSpPr/>
          <p:nvPr/>
        </p:nvCxnSpPr>
        <p:spPr>
          <a:xfrm>
            <a:off x="3149175" y="4835250"/>
            <a:ext cx="4968000" cy="900"/>
          </a:xfrm>
          <a:prstGeom prst="straightConnector1">
            <a:avLst/>
          </a:prstGeom>
          <a:noFill/>
          <a:ln w="28575" cap="flat" cmpd="sng">
            <a:solidFill>
              <a:srgbClr val="FF0000"/>
            </a:solidFill>
            <a:prstDash val="solid"/>
            <a:round/>
            <a:headEnd type="none" w="med" len="med"/>
            <a:tailEnd type="none" w="med" len="med"/>
          </a:ln>
        </p:spPr>
      </p:cxnSp>
      <p:cxnSp>
        <p:nvCxnSpPr>
          <p:cNvPr id="1307" name="Google Shape;1307;p176"/>
          <p:cNvCxnSpPr/>
          <p:nvPr/>
        </p:nvCxnSpPr>
        <p:spPr>
          <a:xfrm>
            <a:off x="3149175" y="5134775"/>
            <a:ext cx="939300" cy="6900"/>
          </a:xfrm>
          <a:prstGeom prst="straightConnector1">
            <a:avLst/>
          </a:prstGeom>
          <a:noFill/>
          <a:ln w="28575" cap="flat" cmpd="sng">
            <a:solidFill>
              <a:srgbClr val="FF0000"/>
            </a:solidFill>
            <a:prstDash val="solid"/>
            <a:round/>
            <a:headEnd type="none" w="med" len="med"/>
            <a:tailEnd type="none" w="med" len="med"/>
          </a:ln>
        </p:spPr>
      </p:cxnSp>
      <p:cxnSp>
        <p:nvCxnSpPr>
          <p:cNvPr id="1308" name="Google Shape;1308;p176"/>
          <p:cNvCxnSpPr/>
          <p:nvPr/>
        </p:nvCxnSpPr>
        <p:spPr>
          <a:xfrm>
            <a:off x="3149175" y="6376850"/>
            <a:ext cx="4232400" cy="7200"/>
          </a:xfrm>
          <a:prstGeom prst="straightConnector1">
            <a:avLst/>
          </a:prstGeom>
          <a:noFill/>
          <a:ln w="28575" cap="flat" cmpd="sng">
            <a:solidFill>
              <a:srgbClr val="FF0000"/>
            </a:solidFill>
            <a:prstDash val="solid"/>
            <a:round/>
            <a:headEnd type="none" w="med" len="med"/>
            <a:tailEnd type="none" w="med" len="med"/>
          </a:ln>
        </p:spPr>
      </p:cxnSp>
      <p:cxnSp>
        <p:nvCxnSpPr>
          <p:cNvPr id="1309" name="Google Shape;1309;p176"/>
          <p:cNvCxnSpPr/>
          <p:nvPr/>
        </p:nvCxnSpPr>
        <p:spPr>
          <a:xfrm>
            <a:off x="5609775" y="6086013"/>
            <a:ext cx="2507400" cy="9300"/>
          </a:xfrm>
          <a:prstGeom prst="straightConnector1">
            <a:avLst/>
          </a:prstGeom>
          <a:noFill/>
          <a:ln w="28575" cap="flat" cmpd="sng">
            <a:solidFill>
              <a:srgbClr val="FF0000"/>
            </a:solidFill>
            <a:prstDash val="solid"/>
            <a:round/>
            <a:headEnd type="none" w="med" len="med"/>
            <a:tailEnd type="none" w="med" len="med"/>
          </a:ln>
        </p:spPr>
      </p:cxnSp>
      <p:sp>
        <p:nvSpPr>
          <p:cNvPr id="1310" name="Google Shape;1310;p176"/>
          <p:cNvSpPr/>
          <p:nvPr/>
        </p:nvSpPr>
        <p:spPr>
          <a:xfrm>
            <a:off x="1290200" y="1754825"/>
            <a:ext cx="679800" cy="3621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6"/>
          <p:cNvSpPr/>
          <p:nvPr/>
        </p:nvSpPr>
        <p:spPr>
          <a:xfrm>
            <a:off x="2037100" y="1754825"/>
            <a:ext cx="780600" cy="3621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2"/>
                                        </p:tgtEl>
                                        <p:attrNameLst>
                                          <p:attrName>style.visibility</p:attrName>
                                        </p:attrNameLst>
                                      </p:cBhvr>
                                      <p:to>
                                        <p:strVal val="visible"/>
                                      </p:to>
                                    </p:set>
                                    <p:animEffect transition="in" filter="fade">
                                      <p:cBhvr>
                                        <p:cTn id="7" dur="1000"/>
                                        <p:tgtEl>
                                          <p:spTgt spid="1302"/>
                                        </p:tgtEl>
                                      </p:cBhvr>
                                    </p:animEffect>
                                  </p:childTnLst>
                                </p:cTn>
                              </p:par>
                              <p:par>
                                <p:cTn id="8" presetID="10" presetClass="entr" presetSubtype="0" fill="hold" nodeType="withEffect">
                                  <p:stCondLst>
                                    <p:cond delay="0"/>
                                  </p:stCondLst>
                                  <p:childTnLst>
                                    <p:set>
                                      <p:cBhvr>
                                        <p:cTn id="9" dur="1" fill="hold">
                                          <p:stCondLst>
                                            <p:cond delay="0"/>
                                          </p:stCondLst>
                                        </p:cTn>
                                        <p:tgtEl>
                                          <p:spTgt spid="1304"/>
                                        </p:tgtEl>
                                        <p:attrNameLst>
                                          <p:attrName>style.visibility</p:attrName>
                                        </p:attrNameLst>
                                      </p:cBhvr>
                                      <p:to>
                                        <p:strVal val="visible"/>
                                      </p:to>
                                    </p:set>
                                    <p:animEffect transition="in" filter="fade">
                                      <p:cBhvr>
                                        <p:cTn id="10" dur="1000"/>
                                        <p:tgtEl>
                                          <p:spTgt spid="1304"/>
                                        </p:tgtEl>
                                      </p:cBhvr>
                                    </p:animEffect>
                                  </p:childTnLst>
                                </p:cTn>
                              </p:par>
                              <p:par>
                                <p:cTn id="11" presetID="10" presetClass="entr" presetSubtype="0" fill="hold" nodeType="withEffect">
                                  <p:stCondLst>
                                    <p:cond delay="0"/>
                                  </p:stCondLst>
                                  <p:childTnLst>
                                    <p:set>
                                      <p:cBhvr>
                                        <p:cTn id="12" dur="1" fill="hold">
                                          <p:stCondLst>
                                            <p:cond delay="0"/>
                                          </p:stCondLst>
                                        </p:cTn>
                                        <p:tgtEl>
                                          <p:spTgt spid="1303"/>
                                        </p:tgtEl>
                                        <p:attrNameLst>
                                          <p:attrName>style.visibility</p:attrName>
                                        </p:attrNameLst>
                                      </p:cBhvr>
                                      <p:to>
                                        <p:strVal val="visible"/>
                                      </p:to>
                                    </p:set>
                                    <p:animEffect transition="in" filter="fade">
                                      <p:cBhvr>
                                        <p:cTn id="13" dur="1000"/>
                                        <p:tgtEl>
                                          <p:spTgt spid="130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05"/>
                                        </p:tgtEl>
                                        <p:attrNameLst>
                                          <p:attrName>style.visibility</p:attrName>
                                        </p:attrNameLst>
                                      </p:cBhvr>
                                      <p:to>
                                        <p:strVal val="visible"/>
                                      </p:to>
                                    </p:set>
                                    <p:animEffect transition="in" filter="fade">
                                      <p:cBhvr>
                                        <p:cTn id="18" dur="1000"/>
                                        <p:tgtEl>
                                          <p:spTgt spid="1305"/>
                                        </p:tgtEl>
                                      </p:cBhvr>
                                    </p:animEffect>
                                  </p:childTnLst>
                                </p:cTn>
                              </p:par>
                              <p:par>
                                <p:cTn id="19" presetID="10" presetClass="entr" presetSubtype="0" fill="hold" nodeType="withEffect">
                                  <p:stCondLst>
                                    <p:cond delay="0"/>
                                  </p:stCondLst>
                                  <p:childTnLst>
                                    <p:set>
                                      <p:cBhvr>
                                        <p:cTn id="20" dur="1" fill="hold">
                                          <p:stCondLst>
                                            <p:cond delay="0"/>
                                          </p:stCondLst>
                                        </p:cTn>
                                        <p:tgtEl>
                                          <p:spTgt spid="1310"/>
                                        </p:tgtEl>
                                        <p:attrNameLst>
                                          <p:attrName>style.visibility</p:attrName>
                                        </p:attrNameLst>
                                      </p:cBhvr>
                                      <p:to>
                                        <p:strVal val="visible"/>
                                      </p:to>
                                    </p:set>
                                    <p:animEffect transition="in" filter="fade">
                                      <p:cBhvr>
                                        <p:cTn id="21" dur="1000"/>
                                        <p:tgtEl>
                                          <p:spTgt spid="13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06"/>
                                        </p:tgtEl>
                                        <p:attrNameLst>
                                          <p:attrName>style.visibility</p:attrName>
                                        </p:attrNameLst>
                                      </p:cBhvr>
                                      <p:to>
                                        <p:strVal val="visible"/>
                                      </p:to>
                                    </p:set>
                                    <p:animEffect transition="in" filter="fade">
                                      <p:cBhvr>
                                        <p:cTn id="26" dur="2100"/>
                                        <p:tgtEl>
                                          <p:spTgt spid="1306"/>
                                        </p:tgtEl>
                                      </p:cBhvr>
                                    </p:animEffect>
                                  </p:childTnLst>
                                </p:cTn>
                              </p:par>
                              <p:par>
                                <p:cTn id="27" presetID="10" presetClass="entr" presetSubtype="0" fill="hold" nodeType="withEffect">
                                  <p:stCondLst>
                                    <p:cond delay="0"/>
                                  </p:stCondLst>
                                  <p:childTnLst>
                                    <p:set>
                                      <p:cBhvr>
                                        <p:cTn id="28" dur="1" fill="hold">
                                          <p:stCondLst>
                                            <p:cond delay="0"/>
                                          </p:stCondLst>
                                        </p:cTn>
                                        <p:tgtEl>
                                          <p:spTgt spid="1311"/>
                                        </p:tgtEl>
                                        <p:attrNameLst>
                                          <p:attrName>style.visibility</p:attrName>
                                        </p:attrNameLst>
                                      </p:cBhvr>
                                      <p:to>
                                        <p:strVal val="visible"/>
                                      </p:to>
                                    </p:set>
                                    <p:animEffect transition="in" filter="fade">
                                      <p:cBhvr>
                                        <p:cTn id="29" dur="1000"/>
                                        <p:tgtEl>
                                          <p:spTgt spid="1311"/>
                                        </p:tgtEl>
                                      </p:cBhvr>
                                    </p:animEffect>
                                  </p:childTnLst>
                                </p:cTn>
                              </p:par>
                              <p:par>
                                <p:cTn id="30" presetID="10" presetClass="entr" presetSubtype="0" fill="hold" nodeType="withEffect">
                                  <p:stCondLst>
                                    <p:cond delay="0"/>
                                  </p:stCondLst>
                                  <p:childTnLst>
                                    <p:set>
                                      <p:cBhvr>
                                        <p:cTn id="31" dur="1" fill="hold">
                                          <p:stCondLst>
                                            <p:cond delay="0"/>
                                          </p:stCondLst>
                                        </p:cTn>
                                        <p:tgtEl>
                                          <p:spTgt spid="1307"/>
                                        </p:tgtEl>
                                        <p:attrNameLst>
                                          <p:attrName>style.visibility</p:attrName>
                                        </p:attrNameLst>
                                      </p:cBhvr>
                                      <p:to>
                                        <p:strVal val="visible"/>
                                      </p:to>
                                    </p:set>
                                    <p:animEffect transition="in" filter="fade">
                                      <p:cBhvr>
                                        <p:cTn id="32" dur="1000"/>
                                        <p:tgtEl>
                                          <p:spTgt spid="130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09"/>
                                        </p:tgtEl>
                                        <p:attrNameLst>
                                          <p:attrName>style.visibility</p:attrName>
                                        </p:attrNameLst>
                                      </p:cBhvr>
                                      <p:to>
                                        <p:strVal val="visible"/>
                                      </p:to>
                                    </p:set>
                                    <p:animEffect transition="in" filter="fade">
                                      <p:cBhvr>
                                        <p:cTn id="37" dur="1000"/>
                                        <p:tgtEl>
                                          <p:spTgt spid="1309"/>
                                        </p:tgtEl>
                                      </p:cBhvr>
                                    </p:animEffect>
                                  </p:childTnLst>
                                </p:cTn>
                              </p:par>
                              <p:par>
                                <p:cTn id="38" presetID="10" presetClass="entr" presetSubtype="0" fill="hold" nodeType="withEffect">
                                  <p:stCondLst>
                                    <p:cond delay="0"/>
                                  </p:stCondLst>
                                  <p:childTnLst>
                                    <p:set>
                                      <p:cBhvr>
                                        <p:cTn id="39" dur="1" fill="hold">
                                          <p:stCondLst>
                                            <p:cond delay="0"/>
                                          </p:stCondLst>
                                        </p:cTn>
                                        <p:tgtEl>
                                          <p:spTgt spid="1308"/>
                                        </p:tgtEl>
                                        <p:attrNameLst>
                                          <p:attrName>style.visibility</p:attrName>
                                        </p:attrNameLst>
                                      </p:cBhvr>
                                      <p:to>
                                        <p:strVal val="visible"/>
                                      </p:to>
                                    </p:set>
                                    <p:animEffect transition="in" filter="fade">
                                      <p:cBhvr>
                                        <p:cTn id="40" dur="1000"/>
                                        <p:tgtEl>
                                          <p:spTgt spid="1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177"/>
          <p:cNvSpPr txBox="1">
            <a:spLocks noGrp="1"/>
          </p:cNvSpPr>
          <p:nvPr>
            <p:ph type="body" idx="1"/>
          </p:nvPr>
        </p:nvSpPr>
        <p:spPr>
          <a:xfrm>
            <a:off x="304800" y="1570933"/>
            <a:ext cx="86874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Students use mathematical tools to create a model that describes </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relationships between the variables they identified.</a:t>
            </a:r>
            <a:endParaRPr sz="2000">
              <a:solidFill>
                <a:schemeClr val="dk1"/>
              </a:solidFill>
              <a:latin typeface="Lora"/>
              <a:ea typeface="Lora"/>
              <a:cs typeface="Lora"/>
              <a:sym typeface="Lora"/>
            </a:endParaRPr>
          </a:p>
          <a:p>
            <a:pPr marL="0" lvl="0" indent="0" algn="l" rtl="0">
              <a:spcBef>
                <a:spcPts val="440"/>
              </a:spcBef>
              <a:spcAft>
                <a:spcPts val="0"/>
              </a:spcAft>
              <a:buNone/>
            </a:pP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Tools may include geometric, graphical, tabular, algebraic or  </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statistical representations of the variables. </a:t>
            </a:r>
            <a:endParaRPr sz="2000">
              <a:solidFill>
                <a:schemeClr val="dk1"/>
              </a:solidFill>
              <a:latin typeface="Lora"/>
              <a:ea typeface="Lora"/>
              <a:cs typeface="Lora"/>
              <a:sym typeface="Lora"/>
            </a:endParaRPr>
          </a:p>
        </p:txBody>
      </p:sp>
      <p:grpSp>
        <p:nvGrpSpPr>
          <p:cNvPr id="1317" name="Google Shape;1317;p177"/>
          <p:cNvGrpSpPr/>
          <p:nvPr/>
        </p:nvGrpSpPr>
        <p:grpSpPr>
          <a:xfrm>
            <a:off x="4051843" y="1460325"/>
            <a:ext cx="4477803" cy="1718725"/>
            <a:chOff x="4195313" y="1178200"/>
            <a:chExt cx="4353299" cy="1071725"/>
          </a:xfrm>
        </p:grpSpPr>
        <p:pic>
          <p:nvPicPr>
            <p:cNvPr id="1318" name="Google Shape;1318;p177"/>
            <p:cNvPicPr preferRelativeResize="0"/>
            <p:nvPr/>
          </p:nvPicPr>
          <p:blipFill>
            <a:blip r:embed="rId3">
              <a:alphaModFix/>
            </a:blip>
            <a:stretch>
              <a:fillRect/>
            </a:stretch>
          </p:blipFill>
          <p:spPr>
            <a:xfrm>
              <a:off x="4195313" y="1178200"/>
              <a:ext cx="4353299" cy="1071725"/>
            </a:xfrm>
            <a:prstGeom prst="rect">
              <a:avLst/>
            </a:prstGeom>
            <a:noFill/>
            <a:ln>
              <a:noFill/>
            </a:ln>
          </p:spPr>
        </p:pic>
        <p:sp>
          <p:nvSpPr>
            <p:cNvPr id="1319" name="Google Shape;1319;p177"/>
            <p:cNvSpPr/>
            <p:nvPr/>
          </p:nvSpPr>
          <p:spPr>
            <a:xfrm>
              <a:off x="5296700" y="1254400"/>
              <a:ext cx="1050000" cy="461700"/>
            </a:xfrm>
            <a:prstGeom prst="flowChartConnector">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177"/>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Formulate a Model</a:t>
            </a:r>
            <a:endParaRPr>
              <a:latin typeface="Lucida Sans"/>
              <a:ea typeface="Lucida Sans"/>
              <a:cs typeface="Lucida Sans"/>
              <a:sym typeface="Lucid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4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016" name="Google Shape;1016;p14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017" name="Google Shape;1017;p142" descr="Join Core Advocates.PNG"/>
          <p:cNvPicPr preferRelativeResize="0"/>
          <p:nvPr/>
        </p:nvPicPr>
        <p:blipFill rotWithShape="1">
          <a:blip r:embed="rId3">
            <a:alphaModFix/>
          </a:blip>
          <a:srcRect/>
          <a:stretch/>
        </p:blipFill>
        <p:spPr>
          <a:xfrm>
            <a:off x="0" y="1547832"/>
            <a:ext cx="9110167" cy="4802979"/>
          </a:xfrm>
          <a:prstGeom prst="rect">
            <a:avLst/>
          </a:prstGeom>
          <a:noFill/>
          <a:ln>
            <a:noFill/>
          </a:ln>
        </p:spPr>
      </p:pic>
      <p:sp>
        <p:nvSpPr>
          <p:cNvPr id="1018" name="Google Shape;1018;p142"/>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78"/>
          <p:cNvSpPr txBox="1">
            <a:spLocks noGrp="1"/>
          </p:cNvSpPr>
          <p:nvPr>
            <p:ph type="title"/>
          </p:nvPr>
        </p:nvSpPr>
        <p:spPr>
          <a:xfrm>
            <a:off x="304800" y="366183"/>
            <a:ext cx="8572500" cy="152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i="1"/>
              <a:t>Modeling Task: Karnataka</a:t>
            </a:r>
            <a:endParaRPr b="1" i="1"/>
          </a:p>
        </p:txBody>
      </p:sp>
      <p:sp>
        <p:nvSpPr>
          <p:cNvPr id="1326" name="Google Shape;1326;p178"/>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Karnataka - ct’d</a:t>
            </a:r>
            <a:endParaRPr>
              <a:latin typeface="Lucida Sans"/>
              <a:ea typeface="Lucida Sans"/>
              <a:cs typeface="Lucida Sans"/>
              <a:sym typeface="Lucida Sans"/>
            </a:endParaRPr>
          </a:p>
        </p:txBody>
      </p:sp>
      <p:pic>
        <p:nvPicPr>
          <p:cNvPr id="1327" name="Google Shape;1327;p178"/>
          <p:cNvPicPr preferRelativeResize="0"/>
          <p:nvPr/>
        </p:nvPicPr>
        <p:blipFill>
          <a:blip r:embed="rId3">
            <a:alphaModFix/>
          </a:blip>
          <a:stretch>
            <a:fillRect/>
          </a:stretch>
        </p:blipFill>
        <p:spPr>
          <a:xfrm>
            <a:off x="1516450" y="1538675"/>
            <a:ext cx="6212950" cy="4731800"/>
          </a:xfrm>
          <a:prstGeom prst="rect">
            <a:avLst/>
          </a:prstGeom>
          <a:noFill/>
          <a:ln>
            <a:noFill/>
          </a:ln>
        </p:spPr>
      </p:pic>
      <p:sp>
        <p:nvSpPr>
          <p:cNvPr id="1328" name="Google Shape;1328;p178"/>
          <p:cNvSpPr/>
          <p:nvPr/>
        </p:nvSpPr>
        <p:spPr>
          <a:xfrm>
            <a:off x="2897125" y="4776400"/>
            <a:ext cx="509400" cy="475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8"/>
                                        </p:tgtEl>
                                        <p:attrNameLst>
                                          <p:attrName>style.visibility</p:attrName>
                                        </p:attrNameLst>
                                      </p:cBhvr>
                                      <p:to>
                                        <p:strVal val="visible"/>
                                      </p:to>
                                    </p:set>
                                    <p:animEffect transition="in" filter="fade">
                                      <p:cBhvr>
                                        <p:cTn id="7" dur="1000"/>
                                        <p:tgtEl>
                                          <p:spTgt spid="1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79"/>
          <p:cNvSpPr txBox="1">
            <a:spLocks noGrp="1"/>
          </p:cNvSpPr>
          <p:nvPr>
            <p:ph type="title"/>
          </p:nvPr>
        </p:nvSpPr>
        <p:spPr>
          <a:xfrm>
            <a:off x="304800" y="366183"/>
            <a:ext cx="8572500" cy="152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i="1"/>
              <a:t>Modeling Task: Karnataka</a:t>
            </a:r>
            <a:endParaRPr b="1" i="1"/>
          </a:p>
        </p:txBody>
      </p:sp>
      <p:sp>
        <p:nvSpPr>
          <p:cNvPr id="1334" name="Google Shape;1334;p179"/>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Karnataka - ct’d</a:t>
            </a:r>
            <a:endParaRPr>
              <a:latin typeface="Lucida Sans"/>
              <a:ea typeface="Lucida Sans"/>
              <a:cs typeface="Lucida Sans"/>
              <a:sym typeface="Lucida Sans"/>
            </a:endParaRPr>
          </a:p>
        </p:txBody>
      </p:sp>
      <p:sp>
        <p:nvSpPr>
          <p:cNvPr id="1335" name="Google Shape;1335;p179"/>
          <p:cNvSpPr txBox="1"/>
          <p:nvPr/>
        </p:nvSpPr>
        <p:spPr>
          <a:xfrm>
            <a:off x="304800" y="1608325"/>
            <a:ext cx="8572500" cy="4601100"/>
          </a:xfrm>
          <a:prstGeom prst="rect">
            <a:avLst/>
          </a:prstGeom>
          <a:noFill/>
          <a:ln>
            <a:noFill/>
          </a:ln>
        </p:spPr>
        <p:txBody>
          <a:bodyPr spcFirstLastPara="1" wrap="square" lIns="91425" tIns="91425" rIns="91425" bIns="91425" anchor="t" anchorCtr="0">
            <a:noAutofit/>
          </a:bodyPr>
          <a:lstStyle/>
          <a:p>
            <a:pPr marL="0" lvl="0" indent="0" algn="l" rtl="0">
              <a:spcBef>
                <a:spcPts val="440"/>
              </a:spcBef>
              <a:spcAft>
                <a:spcPts val="0"/>
              </a:spcAft>
              <a:buNone/>
            </a:pPr>
            <a:r>
              <a:rPr lang="en-US" sz="2000">
                <a:solidFill>
                  <a:schemeClr val="dk1"/>
                </a:solidFill>
                <a:highlight>
                  <a:srgbClr val="FFFFFF"/>
                </a:highlight>
                <a:latin typeface="Lora"/>
                <a:ea typeface="Lora"/>
                <a:cs typeface="Lora"/>
                <a:sym typeface="Lora"/>
              </a:rPr>
              <a:t>Part 1: Write a mathematical function that models the relationship   </a:t>
            </a:r>
            <a:endParaRPr sz="2000">
              <a:solidFill>
                <a:schemeClr val="dk1"/>
              </a:solidFill>
              <a:highlight>
                <a:srgbClr val="FFFFFF"/>
              </a:highlight>
              <a:latin typeface="Lora"/>
              <a:ea typeface="Lora"/>
              <a:cs typeface="Lora"/>
              <a:sym typeface="Lora"/>
            </a:endParaRPr>
          </a:p>
          <a:p>
            <a:pPr marL="0" lvl="0" indent="0" algn="l" rtl="0">
              <a:spcBef>
                <a:spcPts val="440"/>
              </a:spcBef>
              <a:spcAft>
                <a:spcPts val="0"/>
              </a:spcAft>
              <a:buNone/>
            </a:pPr>
            <a:r>
              <a:rPr lang="en-US" sz="2000">
                <a:solidFill>
                  <a:schemeClr val="dk1"/>
                </a:solidFill>
                <a:highlight>
                  <a:srgbClr val="FFFFFF"/>
                </a:highlight>
                <a:latin typeface="Lora"/>
                <a:ea typeface="Lora"/>
                <a:cs typeface="Lora"/>
                <a:sym typeface="Lora"/>
              </a:rPr>
              <a:t>            between fertilizer use and grain crop yield. Show your work. </a:t>
            </a:r>
            <a:endParaRPr sz="2000">
              <a:solidFill>
                <a:schemeClr val="dk1"/>
              </a:solidFill>
              <a:highlight>
                <a:srgbClr val="FFFFFF"/>
              </a:highlight>
              <a:latin typeface="Lora"/>
              <a:ea typeface="Lora"/>
              <a:cs typeface="Lora"/>
              <a:sym typeface="Lora"/>
            </a:endParaRPr>
          </a:p>
        </p:txBody>
      </p:sp>
      <p:pic>
        <p:nvPicPr>
          <p:cNvPr id="1336" name="Google Shape;1336;p179"/>
          <p:cNvPicPr preferRelativeResize="0"/>
          <p:nvPr/>
        </p:nvPicPr>
        <p:blipFill>
          <a:blip r:embed="rId3">
            <a:alphaModFix/>
          </a:blip>
          <a:stretch>
            <a:fillRect/>
          </a:stretch>
        </p:blipFill>
        <p:spPr>
          <a:xfrm>
            <a:off x="1470600" y="2608475"/>
            <a:ext cx="6202800" cy="3753350"/>
          </a:xfrm>
          <a:prstGeom prst="rect">
            <a:avLst/>
          </a:prstGeom>
          <a:noFill/>
          <a:ln>
            <a:noFill/>
          </a:ln>
        </p:spPr>
      </p:pic>
      <p:pic>
        <p:nvPicPr>
          <p:cNvPr id="1337" name="Google Shape;1337;p179"/>
          <p:cNvPicPr preferRelativeResize="0"/>
          <p:nvPr/>
        </p:nvPicPr>
        <p:blipFill>
          <a:blip r:embed="rId4">
            <a:alphaModFix/>
          </a:blip>
          <a:stretch>
            <a:fillRect/>
          </a:stretch>
        </p:blipFill>
        <p:spPr>
          <a:xfrm>
            <a:off x="3384100" y="4465700"/>
            <a:ext cx="2641451" cy="22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6"/>
                                        </p:tgtEl>
                                        <p:attrNameLst>
                                          <p:attrName>style.visibility</p:attrName>
                                        </p:attrNameLst>
                                      </p:cBhvr>
                                      <p:to>
                                        <p:strVal val="visible"/>
                                      </p:to>
                                    </p:set>
                                    <p:animEffect transition="in" filter="fade">
                                      <p:cBhvr>
                                        <p:cTn id="7" dur="1000"/>
                                        <p:tgtEl>
                                          <p:spTgt spid="1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7"/>
                                        </p:tgtEl>
                                        <p:attrNameLst>
                                          <p:attrName>style.visibility</p:attrName>
                                        </p:attrNameLst>
                                      </p:cBhvr>
                                      <p:to>
                                        <p:strVal val="visible"/>
                                      </p:to>
                                    </p:set>
                                    <p:animEffect transition="in" filter="fade">
                                      <p:cBhvr>
                                        <p:cTn id="12" dur="1000"/>
                                        <p:tgtEl>
                                          <p:spTgt spid="1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180"/>
          <p:cNvSpPr txBox="1">
            <a:spLocks noGrp="1"/>
          </p:cNvSpPr>
          <p:nvPr>
            <p:ph type="body" idx="1"/>
          </p:nvPr>
        </p:nvSpPr>
        <p:spPr>
          <a:xfrm>
            <a:off x="304800" y="2094587"/>
            <a:ext cx="8572500" cy="60348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a:p>
          <a:p>
            <a:pPr marL="0" lvl="0" indent="0" algn="l" rtl="0">
              <a:spcBef>
                <a:spcPts val="440"/>
              </a:spcBef>
              <a:spcAft>
                <a:spcPts val="0"/>
              </a:spcAft>
              <a:buNone/>
            </a:pPr>
            <a:endParaRPr/>
          </a:p>
          <a:p>
            <a:pPr marL="0" lvl="0" indent="0" algn="l" rtl="0">
              <a:spcBef>
                <a:spcPts val="440"/>
              </a:spcBef>
              <a:spcAft>
                <a:spcPts val="0"/>
              </a:spcAft>
              <a:buNone/>
            </a:pPr>
            <a:endParaRPr/>
          </a:p>
          <a:p>
            <a:pPr marL="0" lvl="0" indent="0" algn="l" rtl="0">
              <a:spcBef>
                <a:spcPts val="440"/>
              </a:spcBef>
              <a:spcAft>
                <a:spcPts val="0"/>
              </a:spcAft>
              <a:buNone/>
            </a:pPr>
            <a:r>
              <a:rPr lang="en-US" sz="2000">
                <a:solidFill>
                  <a:schemeClr val="dk1"/>
                </a:solidFill>
                <a:latin typeface="Lora"/>
                <a:ea typeface="Lora"/>
                <a:cs typeface="Lora"/>
                <a:sym typeface="Lora"/>
              </a:rPr>
              <a:t>• Students analyze the model and use it to perform operations </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or calculations and draw conclusions. </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a:t>
            </a:r>
            <a:endParaRPr sz="2000">
              <a:solidFill>
                <a:schemeClr val="dk1"/>
              </a:solidFill>
              <a:latin typeface="Lora"/>
              <a:ea typeface="Lora"/>
              <a:cs typeface="Lora"/>
              <a:sym typeface="Lora"/>
            </a:endParaRPr>
          </a:p>
          <a:p>
            <a:pPr marL="0" lvl="0" indent="0" algn="l" rtl="0">
              <a:spcBef>
                <a:spcPts val="440"/>
              </a:spcBef>
              <a:spcAft>
                <a:spcPts val="0"/>
              </a:spcAft>
              <a:buNone/>
            </a:pP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b="1">
                <a:solidFill>
                  <a:schemeClr val="dk1"/>
                </a:solidFill>
                <a:latin typeface="Lora"/>
                <a:ea typeface="Lora"/>
                <a:cs typeface="Lora"/>
                <a:sym typeface="Lora"/>
              </a:rPr>
              <a:t>Karnataka - ct’d</a:t>
            </a:r>
            <a:endParaRPr sz="2000">
              <a:solidFill>
                <a:schemeClr val="dk1"/>
              </a:solidFill>
              <a:highlight>
                <a:schemeClr val="lt1"/>
              </a:highlight>
              <a:latin typeface="Lora"/>
              <a:ea typeface="Lora"/>
              <a:cs typeface="Lora"/>
              <a:sym typeface="Lora"/>
            </a:endParaRPr>
          </a:p>
          <a:p>
            <a:pPr marL="0" lvl="0" indent="0" algn="l" rtl="0">
              <a:spcBef>
                <a:spcPts val="440"/>
              </a:spcBef>
              <a:spcAft>
                <a:spcPts val="0"/>
              </a:spcAft>
              <a:buNone/>
            </a:pPr>
            <a:r>
              <a:rPr lang="en-US" sz="2000">
                <a:solidFill>
                  <a:schemeClr val="dk1"/>
                </a:solidFill>
                <a:highlight>
                  <a:schemeClr val="lt1"/>
                </a:highlight>
                <a:latin typeface="Lora"/>
                <a:ea typeface="Lora"/>
                <a:cs typeface="Lora"/>
                <a:sym typeface="Lora"/>
              </a:rPr>
              <a:t>Part 2:</a:t>
            </a:r>
            <a:r>
              <a:rPr lang="en-US" sz="2000">
                <a:solidFill>
                  <a:schemeClr val="dk1"/>
                </a:solidFill>
                <a:highlight>
                  <a:srgbClr val="FFFFFF"/>
                </a:highlight>
                <a:latin typeface="Lora"/>
                <a:ea typeface="Lora"/>
                <a:cs typeface="Lora"/>
                <a:sym typeface="Lora"/>
              </a:rPr>
              <a:t> Use the function you have chosen to predict the yield if the  </a:t>
            </a:r>
            <a:endParaRPr sz="2000">
              <a:solidFill>
                <a:schemeClr val="dk1"/>
              </a:solidFill>
              <a:highlight>
                <a:srgbClr val="FFFFFF"/>
              </a:highlight>
              <a:latin typeface="Lora"/>
              <a:ea typeface="Lora"/>
              <a:cs typeface="Lora"/>
              <a:sym typeface="Lora"/>
            </a:endParaRPr>
          </a:p>
          <a:p>
            <a:pPr marL="0" lvl="0" indent="0" algn="l" rtl="0">
              <a:spcBef>
                <a:spcPts val="440"/>
              </a:spcBef>
              <a:spcAft>
                <a:spcPts val="0"/>
              </a:spcAft>
              <a:buClr>
                <a:schemeClr val="dk1"/>
              </a:buClr>
              <a:buSzPts val="1100"/>
              <a:buFont typeface="Arial"/>
              <a:buNone/>
            </a:pPr>
            <a:r>
              <a:rPr lang="en-US" sz="2000">
                <a:solidFill>
                  <a:schemeClr val="dk1"/>
                </a:solidFill>
                <a:highlight>
                  <a:srgbClr val="FFFFFF"/>
                </a:highlight>
                <a:latin typeface="Lora"/>
                <a:ea typeface="Lora"/>
                <a:cs typeface="Lora"/>
                <a:sym typeface="Lora"/>
              </a:rPr>
              <a:t>            fertilizer use is 500,000 tons. </a:t>
            </a:r>
            <a:endParaRPr>
              <a:highlight>
                <a:srgbClr val="FFFFFF"/>
              </a:highlight>
            </a:endParaRPr>
          </a:p>
          <a:p>
            <a:pPr marL="0" lvl="0" indent="0" algn="l" rtl="0">
              <a:spcBef>
                <a:spcPts val="440"/>
              </a:spcBef>
              <a:spcAft>
                <a:spcPts val="0"/>
              </a:spcAft>
              <a:buNone/>
            </a:pPr>
            <a:r>
              <a:rPr lang="en-US">
                <a:highlight>
                  <a:srgbClr val="FFFFFF"/>
                </a:highlight>
              </a:rPr>
              <a:t> </a:t>
            </a:r>
            <a:endParaRPr>
              <a:highlight>
                <a:srgbClr val="FFFFFF"/>
              </a:highlight>
            </a:endParaRPr>
          </a:p>
        </p:txBody>
      </p:sp>
      <p:grpSp>
        <p:nvGrpSpPr>
          <p:cNvPr id="1343" name="Google Shape;1343;p180"/>
          <p:cNvGrpSpPr/>
          <p:nvPr/>
        </p:nvGrpSpPr>
        <p:grpSpPr>
          <a:xfrm>
            <a:off x="4067218" y="1515117"/>
            <a:ext cx="4513065" cy="1688074"/>
            <a:chOff x="4227200" y="1155375"/>
            <a:chExt cx="4353299" cy="1071725"/>
          </a:xfrm>
        </p:grpSpPr>
        <p:pic>
          <p:nvPicPr>
            <p:cNvPr id="1344" name="Google Shape;1344;p180"/>
            <p:cNvPicPr preferRelativeResize="0"/>
            <p:nvPr/>
          </p:nvPicPr>
          <p:blipFill>
            <a:blip r:embed="rId3">
              <a:alphaModFix/>
            </a:blip>
            <a:stretch>
              <a:fillRect/>
            </a:stretch>
          </p:blipFill>
          <p:spPr>
            <a:xfrm>
              <a:off x="4227200" y="1155375"/>
              <a:ext cx="4353299" cy="1071725"/>
            </a:xfrm>
            <a:prstGeom prst="rect">
              <a:avLst/>
            </a:prstGeom>
            <a:noFill/>
            <a:ln>
              <a:noFill/>
            </a:ln>
          </p:spPr>
        </p:pic>
        <p:sp>
          <p:nvSpPr>
            <p:cNvPr id="1345" name="Google Shape;1345;p180"/>
            <p:cNvSpPr/>
            <p:nvPr/>
          </p:nvSpPr>
          <p:spPr>
            <a:xfrm>
              <a:off x="5303121" y="1762548"/>
              <a:ext cx="1094100" cy="423600"/>
            </a:xfrm>
            <a:prstGeom prst="flowChartConnector">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180"/>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Compute Using the Model</a:t>
            </a:r>
            <a:endParaRPr>
              <a:latin typeface="Lucida Sans"/>
              <a:ea typeface="Lucida Sans"/>
              <a:cs typeface="Lucida Sans"/>
              <a:sym typeface="Lucida Sans"/>
            </a:endParaRPr>
          </a:p>
        </p:txBody>
      </p:sp>
      <p:cxnSp>
        <p:nvCxnSpPr>
          <p:cNvPr id="1347" name="Google Shape;1347;p180"/>
          <p:cNvCxnSpPr/>
          <p:nvPr/>
        </p:nvCxnSpPr>
        <p:spPr>
          <a:xfrm>
            <a:off x="1270100" y="5573550"/>
            <a:ext cx="6208800" cy="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7"/>
                                        </p:tgtEl>
                                        <p:attrNameLst>
                                          <p:attrName>style.visibility</p:attrName>
                                        </p:attrNameLst>
                                      </p:cBhvr>
                                      <p:to>
                                        <p:strVal val="visible"/>
                                      </p:to>
                                    </p:set>
                                    <p:animEffect transition="in" filter="fade">
                                      <p:cBhvr>
                                        <p:cTn id="7" dur="1000"/>
                                        <p:tgtEl>
                                          <p:spTgt spid="1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181"/>
          <p:cNvSpPr txBox="1">
            <a:spLocks noGrp="1"/>
          </p:cNvSpPr>
          <p:nvPr>
            <p:ph type="body" idx="1"/>
          </p:nvPr>
        </p:nvSpPr>
        <p:spPr>
          <a:xfrm>
            <a:off x="304800" y="2094587"/>
            <a:ext cx="8572500" cy="60348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endParaRPr sz="1200">
              <a:solidFill>
                <a:schemeClr val="dk2"/>
              </a:solidFill>
            </a:endParaRPr>
          </a:p>
          <a:p>
            <a:pPr marL="0" lvl="0" indent="0" algn="l" rtl="0">
              <a:spcBef>
                <a:spcPts val="440"/>
              </a:spcBef>
              <a:spcAft>
                <a:spcPts val="0"/>
              </a:spcAft>
              <a:buNone/>
            </a:pPr>
            <a:r>
              <a:rPr lang="en-US" sz="2000">
                <a:solidFill>
                  <a:schemeClr val="dk1"/>
                </a:solidFill>
                <a:latin typeface="Lora"/>
                <a:ea typeface="Lora"/>
                <a:cs typeface="Lora"/>
                <a:sym typeface="Lora"/>
              </a:rPr>
              <a:t>• Translate the mathematical results into the context of the task.</a:t>
            </a:r>
            <a:endParaRPr sz="2000">
              <a:solidFill>
                <a:schemeClr val="dk1"/>
              </a:solidFill>
              <a:latin typeface="Lora"/>
              <a:ea typeface="Lora"/>
              <a:cs typeface="Lora"/>
              <a:sym typeface="Lora"/>
            </a:endParaRPr>
          </a:p>
          <a:p>
            <a:pPr marL="0" lvl="0" indent="0" algn="l" rtl="0">
              <a:spcBef>
                <a:spcPts val="440"/>
              </a:spcBef>
              <a:spcAft>
                <a:spcPts val="0"/>
              </a:spcAft>
              <a:buNone/>
            </a:pPr>
            <a:endParaRPr sz="8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Interpret the results using the terminology of the task.</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a:t>
            </a:r>
            <a:endParaRPr sz="2000">
              <a:solidFill>
                <a:schemeClr val="dk1"/>
              </a:solidFill>
              <a:latin typeface="Lora"/>
              <a:ea typeface="Lora"/>
              <a:cs typeface="Lora"/>
              <a:sym typeface="Lora"/>
            </a:endParaRPr>
          </a:p>
          <a:p>
            <a:pPr marL="0" lvl="0" indent="0" algn="l" rtl="0">
              <a:spcBef>
                <a:spcPts val="440"/>
              </a:spcBef>
              <a:spcAft>
                <a:spcPts val="0"/>
              </a:spcAft>
              <a:buNone/>
            </a:pPr>
            <a:endParaRPr sz="2000">
              <a:solidFill>
                <a:schemeClr val="dk1"/>
              </a:solidFill>
              <a:latin typeface="Lora"/>
              <a:ea typeface="Lora"/>
              <a:cs typeface="Lora"/>
              <a:sym typeface="Lora"/>
            </a:endParaRPr>
          </a:p>
          <a:p>
            <a:pPr marL="0" lvl="0" indent="0" algn="l" rtl="0">
              <a:spcBef>
                <a:spcPts val="440"/>
              </a:spcBef>
              <a:spcAft>
                <a:spcPts val="0"/>
              </a:spcAft>
              <a:buClr>
                <a:schemeClr val="dk1"/>
              </a:buClr>
              <a:buSzPts val="1100"/>
              <a:buFont typeface="Arial"/>
              <a:buNone/>
            </a:pPr>
            <a:r>
              <a:rPr lang="en-US" sz="2000" b="1">
                <a:solidFill>
                  <a:schemeClr val="dk1"/>
                </a:solidFill>
                <a:latin typeface="Lora"/>
                <a:ea typeface="Lora"/>
                <a:cs typeface="Lora"/>
                <a:sym typeface="Lora"/>
              </a:rPr>
              <a:t>Karnataka - ct’d</a:t>
            </a:r>
            <a:endParaRPr sz="2000">
              <a:solidFill>
                <a:schemeClr val="dk1"/>
              </a:solidFill>
              <a:highlight>
                <a:schemeClr val="lt1"/>
              </a:highlight>
              <a:latin typeface="Lora"/>
              <a:ea typeface="Lora"/>
              <a:cs typeface="Lora"/>
              <a:sym typeface="Lora"/>
            </a:endParaRPr>
          </a:p>
          <a:p>
            <a:pPr marL="0" lvl="0" indent="0" algn="l" rtl="0">
              <a:spcBef>
                <a:spcPts val="440"/>
              </a:spcBef>
              <a:spcAft>
                <a:spcPts val="0"/>
              </a:spcAft>
              <a:buClr>
                <a:schemeClr val="dk1"/>
              </a:buClr>
              <a:buSzPts val="1100"/>
              <a:buFont typeface="Arial"/>
              <a:buNone/>
            </a:pPr>
            <a:r>
              <a:rPr lang="en-US" sz="2000">
                <a:solidFill>
                  <a:schemeClr val="dk1"/>
                </a:solidFill>
                <a:highlight>
                  <a:schemeClr val="lt1"/>
                </a:highlight>
                <a:latin typeface="Lora"/>
                <a:ea typeface="Lora"/>
                <a:cs typeface="Lora"/>
                <a:sym typeface="Lora"/>
              </a:rPr>
              <a:t>Part 2:</a:t>
            </a:r>
            <a:r>
              <a:rPr lang="en-US" sz="2000">
                <a:solidFill>
                  <a:schemeClr val="dk1"/>
                </a:solidFill>
                <a:highlight>
                  <a:srgbClr val="FFFFFF"/>
                </a:highlight>
                <a:latin typeface="Lora"/>
                <a:ea typeface="Lora"/>
                <a:cs typeface="Lora"/>
                <a:sym typeface="Lora"/>
              </a:rPr>
              <a:t> Use the function you have chosen to predict the yield if the  </a:t>
            </a:r>
            <a:endParaRPr sz="2000">
              <a:solidFill>
                <a:schemeClr val="dk1"/>
              </a:solidFill>
              <a:highlight>
                <a:srgbClr val="FFFFFF"/>
              </a:highlight>
              <a:latin typeface="Lora"/>
              <a:ea typeface="Lora"/>
              <a:cs typeface="Lora"/>
              <a:sym typeface="Lora"/>
            </a:endParaRPr>
          </a:p>
          <a:p>
            <a:pPr marL="0" lvl="0" indent="0" algn="l" rtl="0">
              <a:spcBef>
                <a:spcPts val="440"/>
              </a:spcBef>
              <a:spcAft>
                <a:spcPts val="0"/>
              </a:spcAft>
              <a:buClr>
                <a:schemeClr val="dk1"/>
              </a:buClr>
              <a:buSzPts val="1100"/>
              <a:buFont typeface="Arial"/>
              <a:buNone/>
            </a:pPr>
            <a:r>
              <a:rPr lang="en-US" sz="2000">
                <a:solidFill>
                  <a:schemeClr val="dk1"/>
                </a:solidFill>
                <a:highlight>
                  <a:srgbClr val="FFFFFF"/>
                </a:highlight>
                <a:latin typeface="Lora"/>
                <a:ea typeface="Lora"/>
                <a:cs typeface="Lora"/>
                <a:sym typeface="Lora"/>
              </a:rPr>
              <a:t>            fertilizer use is 500,000 tons. </a:t>
            </a:r>
            <a:endParaRPr>
              <a:highlight>
                <a:srgbClr val="FFFFFF"/>
              </a:highlight>
            </a:endParaRPr>
          </a:p>
          <a:p>
            <a:pPr marL="0" lvl="0" indent="0" algn="l" rtl="0">
              <a:spcBef>
                <a:spcPts val="440"/>
              </a:spcBef>
              <a:spcAft>
                <a:spcPts val="0"/>
              </a:spcAft>
              <a:buNone/>
            </a:pPr>
            <a:endParaRPr/>
          </a:p>
        </p:txBody>
      </p:sp>
      <p:grpSp>
        <p:nvGrpSpPr>
          <p:cNvPr id="1353" name="Google Shape;1353;p181"/>
          <p:cNvGrpSpPr/>
          <p:nvPr/>
        </p:nvGrpSpPr>
        <p:grpSpPr>
          <a:xfrm>
            <a:off x="4227200" y="1616662"/>
            <a:ext cx="4353299" cy="1428997"/>
            <a:chOff x="4227200" y="1155375"/>
            <a:chExt cx="4353299" cy="1071775"/>
          </a:xfrm>
        </p:grpSpPr>
        <p:pic>
          <p:nvPicPr>
            <p:cNvPr id="1354" name="Google Shape;1354;p181"/>
            <p:cNvPicPr preferRelativeResize="0"/>
            <p:nvPr/>
          </p:nvPicPr>
          <p:blipFill>
            <a:blip r:embed="rId3">
              <a:alphaModFix/>
            </a:blip>
            <a:stretch>
              <a:fillRect/>
            </a:stretch>
          </p:blipFill>
          <p:spPr>
            <a:xfrm>
              <a:off x="4227200" y="1155375"/>
              <a:ext cx="4353299" cy="1071725"/>
            </a:xfrm>
            <a:prstGeom prst="rect">
              <a:avLst/>
            </a:prstGeom>
            <a:noFill/>
            <a:ln>
              <a:noFill/>
            </a:ln>
          </p:spPr>
        </p:pic>
        <p:sp>
          <p:nvSpPr>
            <p:cNvPr id="1355" name="Google Shape;1355;p181"/>
            <p:cNvSpPr/>
            <p:nvPr/>
          </p:nvSpPr>
          <p:spPr>
            <a:xfrm>
              <a:off x="6417975" y="1743250"/>
              <a:ext cx="1046100" cy="483900"/>
            </a:xfrm>
            <a:prstGeom prst="flowChartConnector">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6" name="Google Shape;1356;p181"/>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Interpret the Solution</a:t>
            </a:r>
            <a:endParaRPr>
              <a:latin typeface="Lucida Sans"/>
              <a:ea typeface="Lucida Sans"/>
              <a:cs typeface="Lucida Sans"/>
              <a:sym typeface="Lucida Sans"/>
            </a:endParaRPr>
          </a:p>
        </p:txBody>
      </p:sp>
      <p:cxnSp>
        <p:nvCxnSpPr>
          <p:cNvPr id="1357" name="Google Shape;1357;p181"/>
          <p:cNvCxnSpPr/>
          <p:nvPr/>
        </p:nvCxnSpPr>
        <p:spPr>
          <a:xfrm rot="10800000" flipH="1">
            <a:off x="1207625" y="5921775"/>
            <a:ext cx="3393000" cy="186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7"/>
                                        </p:tgtEl>
                                        <p:attrNameLst>
                                          <p:attrName>style.visibility</p:attrName>
                                        </p:attrNameLst>
                                      </p:cBhvr>
                                      <p:to>
                                        <p:strVal val="visible"/>
                                      </p:to>
                                    </p:set>
                                    <p:animEffect transition="in" filter="fade">
                                      <p:cBhvr>
                                        <p:cTn id="7" dur="1000"/>
                                        <p:tgtEl>
                                          <p:spTgt spid="1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82"/>
          <p:cNvSpPr txBox="1">
            <a:spLocks noGrp="1"/>
          </p:cNvSpPr>
          <p:nvPr>
            <p:ph type="body" idx="1"/>
          </p:nvPr>
        </p:nvSpPr>
        <p:spPr>
          <a:xfrm>
            <a:off x="304800" y="2094575"/>
            <a:ext cx="8678400" cy="60348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r>
              <a:rPr lang="en-US" sz="2000">
                <a:solidFill>
                  <a:schemeClr val="dk1"/>
                </a:solidFill>
                <a:latin typeface="Lora"/>
                <a:ea typeface="Lora"/>
                <a:cs typeface="Lora"/>
                <a:sym typeface="Lora"/>
              </a:rPr>
              <a:t>Does the solution make sense when translated back to the real life context of the task? </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1200">
                <a:solidFill>
                  <a:schemeClr val="dk1"/>
                </a:solidFill>
                <a:latin typeface="Lora"/>
                <a:ea typeface="Lora"/>
                <a:cs typeface="Lora"/>
                <a:sym typeface="Lora"/>
              </a:rPr>
              <a:t>			</a:t>
            </a:r>
            <a:endParaRPr sz="1200">
              <a:solidFill>
                <a:schemeClr val="dk1"/>
              </a:solidFill>
              <a:latin typeface="Lora"/>
              <a:ea typeface="Lora"/>
              <a:cs typeface="Lora"/>
              <a:sym typeface="Lora"/>
            </a:endParaRPr>
          </a:p>
          <a:p>
            <a:pPr marL="0" lvl="0" indent="457200" algn="l" rtl="0">
              <a:spcBef>
                <a:spcPts val="440"/>
              </a:spcBef>
              <a:spcAft>
                <a:spcPts val="0"/>
              </a:spcAft>
              <a:buNone/>
            </a:pPr>
            <a:r>
              <a:rPr lang="en-US" sz="2000">
                <a:solidFill>
                  <a:schemeClr val="dk1"/>
                </a:solidFill>
                <a:latin typeface="Lora"/>
                <a:ea typeface="Lora"/>
                <a:cs typeface="Lora"/>
                <a:sym typeface="Lora"/>
              </a:rPr>
              <a:t>• Are the results practical?           </a:t>
            </a:r>
            <a:endParaRPr sz="2000">
              <a:solidFill>
                <a:schemeClr val="dk1"/>
              </a:solidFill>
              <a:latin typeface="Lora"/>
              <a:ea typeface="Lora"/>
              <a:cs typeface="Lora"/>
              <a:sym typeface="Lora"/>
            </a:endParaRPr>
          </a:p>
          <a:p>
            <a:pPr marL="0" lvl="0" indent="457200" algn="l" rtl="0">
              <a:spcBef>
                <a:spcPts val="440"/>
              </a:spcBef>
              <a:spcAft>
                <a:spcPts val="0"/>
              </a:spcAft>
              <a:buNone/>
            </a:pPr>
            <a:r>
              <a:rPr lang="en-US" sz="2000">
                <a:solidFill>
                  <a:schemeClr val="dk1"/>
                </a:solidFill>
                <a:latin typeface="Lora"/>
                <a:ea typeface="Lora"/>
                <a:cs typeface="Lora"/>
                <a:sym typeface="Lora"/>
              </a:rPr>
              <a:t>• Are the answers reasonable?</a:t>
            </a:r>
            <a:endParaRPr sz="2000">
              <a:solidFill>
                <a:schemeClr val="dk1"/>
              </a:solidFill>
              <a:latin typeface="Lora"/>
              <a:ea typeface="Lora"/>
              <a:cs typeface="Lora"/>
              <a:sym typeface="Lora"/>
            </a:endParaRPr>
          </a:p>
          <a:p>
            <a:pPr marL="0" lvl="0" indent="457200" algn="l" rtl="0">
              <a:spcBef>
                <a:spcPts val="440"/>
              </a:spcBef>
              <a:spcAft>
                <a:spcPts val="0"/>
              </a:spcAft>
              <a:buNone/>
            </a:pPr>
            <a:r>
              <a:rPr lang="en-US" sz="2000">
                <a:solidFill>
                  <a:schemeClr val="dk1"/>
                </a:solidFill>
                <a:latin typeface="Lora"/>
                <a:ea typeface="Lora"/>
                <a:cs typeface="Lora"/>
                <a:sym typeface="Lora"/>
              </a:rPr>
              <a:t>• Are the consequences acceptable?</a:t>
            </a:r>
            <a:endParaRPr sz="2000">
              <a:solidFill>
                <a:schemeClr val="dk1"/>
              </a:solidFill>
              <a:latin typeface="Lora"/>
              <a:ea typeface="Lora"/>
              <a:cs typeface="Lora"/>
              <a:sym typeface="Lora"/>
            </a:endParaRPr>
          </a:p>
          <a:p>
            <a:pPr marL="0" lvl="0" indent="457200" algn="l" rtl="0">
              <a:spcBef>
                <a:spcPts val="440"/>
              </a:spcBef>
              <a:spcAft>
                <a:spcPts val="0"/>
              </a:spcAft>
              <a:buNone/>
            </a:pPr>
            <a:r>
              <a:rPr lang="en-US" sz="2000">
                <a:solidFill>
                  <a:schemeClr val="dk1"/>
                </a:solidFill>
                <a:latin typeface="Lora"/>
                <a:ea typeface="Lora"/>
                <a:cs typeface="Lora"/>
                <a:sym typeface="Lora"/>
              </a:rPr>
              <a:t>• Can the model be improved? </a:t>
            </a:r>
            <a:endParaRPr/>
          </a:p>
        </p:txBody>
      </p:sp>
      <p:grpSp>
        <p:nvGrpSpPr>
          <p:cNvPr id="1363" name="Google Shape;1363;p182"/>
          <p:cNvGrpSpPr/>
          <p:nvPr/>
        </p:nvGrpSpPr>
        <p:grpSpPr>
          <a:xfrm>
            <a:off x="3457267" y="1591175"/>
            <a:ext cx="4784275" cy="1498807"/>
            <a:chOff x="4227200" y="1540500"/>
            <a:chExt cx="4353299" cy="1071725"/>
          </a:xfrm>
        </p:grpSpPr>
        <p:pic>
          <p:nvPicPr>
            <p:cNvPr id="1364" name="Google Shape;1364;p182"/>
            <p:cNvPicPr preferRelativeResize="0"/>
            <p:nvPr/>
          </p:nvPicPr>
          <p:blipFill>
            <a:blip r:embed="rId3">
              <a:alphaModFix/>
            </a:blip>
            <a:stretch>
              <a:fillRect/>
            </a:stretch>
          </p:blipFill>
          <p:spPr>
            <a:xfrm>
              <a:off x="4227200" y="1540500"/>
              <a:ext cx="4353299" cy="1071725"/>
            </a:xfrm>
            <a:prstGeom prst="rect">
              <a:avLst/>
            </a:prstGeom>
            <a:noFill/>
            <a:ln>
              <a:noFill/>
            </a:ln>
          </p:spPr>
        </p:pic>
        <p:sp>
          <p:nvSpPr>
            <p:cNvPr id="1365" name="Google Shape;1365;p182"/>
            <p:cNvSpPr/>
            <p:nvPr/>
          </p:nvSpPr>
          <p:spPr>
            <a:xfrm>
              <a:off x="6404414" y="1611558"/>
              <a:ext cx="1072200" cy="446700"/>
            </a:xfrm>
            <a:prstGeom prst="flowChartConnector">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82"/>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Validate and Assess the Solution</a:t>
            </a:r>
            <a:endParaRPr>
              <a:latin typeface="Lucida Sans"/>
              <a:ea typeface="Lucida Sans"/>
              <a:cs typeface="Lucida Sans"/>
              <a:sym typeface="Lucida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83"/>
          <p:cNvSpPr txBox="1">
            <a:spLocks noGrp="1"/>
          </p:cNvSpPr>
          <p:nvPr>
            <p:ph type="title"/>
          </p:nvPr>
        </p:nvSpPr>
        <p:spPr>
          <a:xfrm>
            <a:off x="304800" y="366183"/>
            <a:ext cx="8572500" cy="152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i="1"/>
              <a:t>Modeling Task: Karnataka</a:t>
            </a:r>
            <a:endParaRPr b="1" i="1"/>
          </a:p>
        </p:txBody>
      </p:sp>
      <p:sp>
        <p:nvSpPr>
          <p:cNvPr id="1372" name="Google Shape;1372;p183"/>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Karnataka - ct’d</a:t>
            </a:r>
            <a:endParaRPr>
              <a:latin typeface="Lucida Sans"/>
              <a:ea typeface="Lucida Sans"/>
              <a:cs typeface="Lucida Sans"/>
              <a:sym typeface="Lucida Sans"/>
            </a:endParaRPr>
          </a:p>
        </p:txBody>
      </p:sp>
      <p:sp>
        <p:nvSpPr>
          <p:cNvPr id="1373" name="Google Shape;1373;p183"/>
          <p:cNvSpPr txBox="1"/>
          <p:nvPr/>
        </p:nvSpPr>
        <p:spPr>
          <a:xfrm>
            <a:off x="304800" y="1890175"/>
            <a:ext cx="8572500" cy="4029600"/>
          </a:xfrm>
          <a:prstGeom prst="rect">
            <a:avLst/>
          </a:prstGeom>
          <a:noFill/>
          <a:ln>
            <a:noFill/>
          </a:ln>
        </p:spPr>
        <p:txBody>
          <a:bodyPr spcFirstLastPara="1" wrap="square" lIns="91425" tIns="91425" rIns="91425" bIns="91425" anchor="t" anchorCtr="0">
            <a:noAutofit/>
          </a:bodyPr>
          <a:lstStyle/>
          <a:p>
            <a:pPr marL="0" lvl="0" indent="0" algn="l" rtl="0">
              <a:spcBef>
                <a:spcPts val="440"/>
              </a:spcBef>
              <a:spcAft>
                <a:spcPts val="0"/>
              </a:spcAft>
              <a:buNone/>
            </a:pPr>
            <a:endParaRPr sz="2200">
              <a:solidFill>
                <a:srgbClr val="595959"/>
              </a:solidFill>
              <a:highlight>
                <a:srgbClr val="FFFFFF"/>
              </a:highlight>
            </a:endParaRPr>
          </a:p>
          <a:p>
            <a:pPr marL="0" lvl="0" indent="0" algn="l" rtl="0">
              <a:spcBef>
                <a:spcPts val="440"/>
              </a:spcBef>
              <a:spcAft>
                <a:spcPts val="0"/>
              </a:spcAft>
              <a:buNone/>
            </a:pPr>
            <a:endParaRPr sz="2200">
              <a:solidFill>
                <a:srgbClr val="595959"/>
              </a:solidFill>
              <a:highlight>
                <a:srgbClr val="FFFFFF"/>
              </a:highlight>
            </a:endParaRPr>
          </a:p>
          <a:p>
            <a:pPr marL="0" lvl="0" indent="0" algn="l" rtl="0">
              <a:spcBef>
                <a:spcPts val="440"/>
              </a:spcBef>
              <a:spcAft>
                <a:spcPts val="0"/>
              </a:spcAft>
              <a:buNone/>
            </a:pPr>
            <a:endParaRPr sz="2200">
              <a:solidFill>
                <a:srgbClr val="595959"/>
              </a:solidFill>
              <a:highlight>
                <a:srgbClr val="FFFFFF"/>
              </a:highlight>
            </a:endParaRPr>
          </a:p>
          <a:p>
            <a:pPr marL="0" lvl="0" indent="0" algn="l" rtl="0">
              <a:spcBef>
                <a:spcPts val="440"/>
              </a:spcBef>
              <a:spcAft>
                <a:spcPts val="0"/>
              </a:spcAft>
              <a:buNone/>
            </a:pPr>
            <a:endParaRPr sz="2200">
              <a:solidFill>
                <a:srgbClr val="595959"/>
              </a:solidFill>
              <a:highlight>
                <a:srgbClr val="FFFFFF"/>
              </a:highlight>
            </a:endParaRPr>
          </a:p>
          <a:p>
            <a:pPr marL="0" lvl="0" indent="0" algn="l" rtl="0">
              <a:spcBef>
                <a:spcPts val="440"/>
              </a:spcBef>
              <a:spcAft>
                <a:spcPts val="0"/>
              </a:spcAft>
              <a:buNone/>
            </a:pPr>
            <a:endParaRPr sz="2200">
              <a:solidFill>
                <a:srgbClr val="595959"/>
              </a:solidFill>
              <a:highlight>
                <a:srgbClr val="FFFFFF"/>
              </a:highlight>
            </a:endParaRPr>
          </a:p>
          <a:p>
            <a:pPr marL="0" lvl="0" indent="0" algn="l" rtl="0">
              <a:spcBef>
                <a:spcPts val="440"/>
              </a:spcBef>
              <a:spcAft>
                <a:spcPts val="0"/>
              </a:spcAft>
              <a:buNone/>
            </a:pPr>
            <a:r>
              <a:rPr lang="en-US" sz="2000">
                <a:solidFill>
                  <a:schemeClr val="dk1"/>
                </a:solidFill>
                <a:latin typeface="Lora"/>
                <a:ea typeface="Lora"/>
                <a:cs typeface="Lora"/>
                <a:sym typeface="Lora"/>
              </a:rPr>
              <a:t>  • If the model can be improved, </a:t>
            </a:r>
            <a:endParaRPr sz="2000">
              <a:solidFill>
                <a:schemeClr val="dk1"/>
              </a:solidFill>
              <a:latin typeface="Lora"/>
              <a:ea typeface="Lora"/>
              <a:cs typeface="Lora"/>
              <a:sym typeface="Lora"/>
            </a:endParaRPr>
          </a:p>
          <a:p>
            <a:pPr marL="0" lvl="0" indent="0" algn="l" rtl="0">
              <a:spcBef>
                <a:spcPts val="440"/>
              </a:spcBef>
              <a:spcAft>
                <a:spcPts val="0"/>
              </a:spcAft>
              <a:buClr>
                <a:schemeClr val="dk1"/>
              </a:buClr>
              <a:buSzPts val="1100"/>
              <a:buFont typeface="Arial"/>
              <a:buNone/>
            </a:pPr>
            <a:r>
              <a:rPr lang="en-US" sz="2000">
                <a:solidFill>
                  <a:schemeClr val="dk1"/>
                </a:solidFill>
                <a:latin typeface="Lora"/>
                <a:ea typeface="Lora"/>
                <a:cs typeface="Lora"/>
                <a:sym typeface="Lora"/>
              </a:rPr>
              <a:t>     then return to formulate and repeat the cycle for a new mode</a:t>
            </a:r>
            <a:r>
              <a:rPr lang="en-US" sz="2200">
                <a:solidFill>
                  <a:schemeClr val="dk2"/>
                </a:solidFill>
              </a:rPr>
              <a:t>l.</a:t>
            </a:r>
            <a:endParaRPr sz="2200">
              <a:solidFill>
                <a:srgbClr val="595959"/>
              </a:solidFill>
              <a:highlight>
                <a:srgbClr val="FFFFFF"/>
              </a:highlight>
            </a:endParaRPr>
          </a:p>
          <a:p>
            <a:pPr marL="0" lvl="0" indent="0" algn="l" rtl="0">
              <a:spcBef>
                <a:spcPts val="440"/>
              </a:spcBef>
              <a:spcAft>
                <a:spcPts val="0"/>
              </a:spcAft>
              <a:buNone/>
            </a:pPr>
            <a:endParaRPr sz="600">
              <a:solidFill>
                <a:schemeClr val="dk1"/>
              </a:solidFill>
              <a:highlight>
                <a:srgbClr val="FFFFFF"/>
              </a:highlight>
              <a:latin typeface="Lora"/>
              <a:ea typeface="Lora"/>
              <a:cs typeface="Lora"/>
              <a:sym typeface="Lora"/>
            </a:endParaRPr>
          </a:p>
          <a:p>
            <a:pPr marL="0" lvl="0" indent="0" algn="l" rtl="0">
              <a:spcBef>
                <a:spcPts val="440"/>
              </a:spcBef>
              <a:spcAft>
                <a:spcPts val="0"/>
              </a:spcAft>
              <a:buNone/>
            </a:pPr>
            <a:r>
              <a:rPr lang="en-US" sz="2200">
                <a:solidFill>
                  <a:srgbClr val="595959"/>
                </a:solidFill>
              </a:rPr>
              <a:t> </a:t>
            </a:r>
            <a:endParaRPr sz="2200">
              <a:solidFill>
                <a:srgbClr val="595959"/>
              </a:solidFill>
            </a:endParaRPr>
          </a:p>
        </p:txBody>
      </p:sp>
      <p:pic>
        <p:nvPicPr>
          <p:cNvPr id="1374" name="Google Shape;1374;p183"/>
          <p:cNvPicPr preferRelativeResize="0"/>
          <p:nvPr/>
        </p:nvPicPr>
        <p:blipFill>
          <a:blip r:embed="rId3">
            <a:alphaModFix/>
          </a:blip>
          <a:stretch>
            <a:fillRect/>
          </a:stretch>
        </p:blipFill>
        <p:spPr>
          <a:xfrm>
            <a:off x="3709030" y="2150049"/>
            <a:ext cx="4642871" cy="1524000"/>
          </a:xfrm>
          <a:prstGeom prst="rect">
            <a:avLst/>
          </a:prstGeom>
          <a:noFill/>
          <a:ln>
            <a:noFill/>
          </a:ln>
        </p:spPr>
      </p:pic>
      <p:sp>
        <p:nvSpPr>
          <p:cNvPr id="1375" name="Google Shape;1375;p183"/>
          <p:cNvSpPr/>
          <p:nvPr/>
        </p:nvSpPr>
        <p:spPr>
          <a:xfrm>
            <a:off x="4923500" y="2111825"/>
            <a:ext cx="2264400" cy="1657800"/>
          </a:xfrm>
          <a:prstGeom prst="roundRect">
            <a:avLst>
              <a:gd name="adj" fmla="val 16667"/>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3"/>
          <p:cNvSpPr/>
          <p:nvPr/>
        </p:nvSpPr>
        <p:spPr>
          <a:xfrm rot="10800000">
            <a:off x="5821069" y="2423564"/>
            <a:ext cx="418800" cy="209400"/>
          </a:xfrm>
          <a:prstGeom prst="chevron">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3"/>
          <p:cNvSpPr/>
          <p:nvPr/>
        </p:nvSpPr>
        <p:spPr>
          <a:xfrm>
            <a:off x="5821056" y="3221639"/>
            <a:ext cx="418800" cy="209400"/>
          </a:xfrm>
          <a:prstGeom prst="chevron">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3"/>
          <p:cNvSpPr/>
          <p:nvPr/>
        </p:nvSpPr>
        <p:spPr>
          <a:xfrm rot="5400000">
            <a:off x="5287669" y="2804564"/>
            <a:ext cx="418800" cy="209400"/>
          </a:xfrm>
          <a:prstGeom prst="chevron">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3"/>
          <p:cNvSpPr/>
          <p:nvPr/>
        </p:nvSpPr>
        <p:spPr>
          <a:xfrm rot="-5400000">
            <a:off x="6399844" y="2907539"/>
            <a:ext cx="418800" cy="209400"/>
          </a:xfrm>
          <a:prstGeom prst="chevron">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6"/>
                                        </p:tgtEl>
                                        <p:attrNameLst>
                                          <p:attrName>style.visibility</p:attrName>
                                        </p:attrNameLst>
                                      </p:cBhvr>
                                      <p:to>
                                        <p:strVal val="visible"/>
                                      </p:to>
                                    </p:set>
                                    <p:animEffect transition="in" filter="fade">
                                      <p:cBhvr>
                                        <p:cTn id="7" dur="500"/>
                                        <p:tgtEl>
                                          <p:spTgt spid="13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78"/>
                                        </p:tgtEl>
                                        <p:attrNameLst>
                                          <p:attrName>style.visibility</p:attrName>
                                        </p:attrNameLst>
                                      </p:cBhvr>
                                      <p:to>
                                        <p:strVal val="visible"/>
                                      </p:to>
                                    </p:set>
                                    <p:animEffect transition="in" filter="fade">
                                      <p:cBhvr>
                                        <p:cTn id="11" dur="1000"/>
                                        <p:tgtEl>
                                          <p:spTgt spid="137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77"/>
                                        </p:tgtEl>
                                        <p:attrNameLst>
                                          <p:attrName>style.visibility</p:attrName>
                                        </p:attrNameLst>
                                      </p:cBhvr>
                                      <p:to>
                                        <p:strVal val="visible"/>
                                      </p:to>
                                    </p:set>
                                    <p:animEffect transition="in" filter="fade">
                                      <p:cBhvr>
                                        <p:cTn id="15" dur="1500"/>
                                        <p:tgtEl>
                                          <p:spTgt spid="137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79"/>
                                        </p:tgtEl>
                                        <p:attrNameLst>
                                          <p:attrName>style.visibility</p:attrName>
                                        </p:attrNameLst>
                                      </p:cBhvr>
                                      <p:to>
                                        <p:strVal val="visible"/>
                                      </p:to>
                                    </p:set>
                                    <p:animEffect transition="in" filter="fade">
                                      <p:cBhvr>
                                        <p:cTn id="19" dur="2000"/>
                                        <p:tgtEl>
                                          <p:spTgt spid="1379"/>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375"/>
                                        </p:tgtEl>
                                        <p:attrNameLst>
                                          <p:attrName>style.visibility</p:attrName>
                                        </p:attrNameLst>
                                      </p:cBhvr>
                                      <p:to>
                                        <p:strVal val="visible"/>
                                      </p:to>
                                    </p:set>
                                    <p:animEffect transition="in" filter="fade">
                                      <p:cBhvr>
                                        <p:cTn id="23" dur="2500"/>
                                        <p:tgtEl>
                                          <p:spTgt spid="1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84"/>
          <p:cNvSpPr txBox="1">
            <a:spLocks noGrp="1"/>
          </p:cNvSpPr>
          <p:nvPr>
            <p:ph type="title"/>
          </p:nvPr>
        </p:nvSpPr>
        <p:spPr>
          <a:xfrm>
            <a:off x="304800" y="366183"/>
            <a:ext cx="8572500" cy="152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i="1"/>
              <a:t>Modeling Task: Karnataka</a:t>
            </a:r>
            <a:endParaRPr b="1" i="1"/>
          </a:p>
        </p:txBody>
      </p:sp>
      <p:sp>
        <p:nvSpPr>
          <p:cNvPr id="1385" name="Google Shape;1385;p184"/>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Karnataka - ct’d</a:t>
            </a:r>
            <a:endParaRPr>
              <a:latin typeface="Lucida Sans"/>
              <a:ea typeface="Lucida Sans"/>
              <a:cs typeface="Lucida Sans"/>
              <a:sym typeface="Lucida Sans"/>
            </a:endParaRPr>
          </a:p>
        </p:txBody>
      </p:sp>
      <p:sp>
        <p:nvSpPr>
          <p:cNvPr id="1386" name="Google Shape;1386;p184"/>
          <p:cNvSpPr txBox="1"/>
          <p:nvPr/>
        </p:nvSpPr>
        <p:spPr>
          <a:xfrm>
            <a:off x="285750" y="1417625"/>
            <a:ext cx="8572500" cy="4791900"/>
          </a:xfrm>
          <a:prstGeom prst="rect">
            <a:avLst/>
          </a:prstGeom>
          <a:noFill/>
          <a:ln>
            <a:noFill/>
          </a:ln>
        </p:spPr>
        <p:txBody>
          <a:bodyPr spcFirstLastPara="1" wrap="square" lIns="91425" tIns="91425" rIns="91425" bIns="91425" anchor="t" anchorCtr="0">
            <a:noAutofit/>
          </a:bodyPr>
          <a:lstStyle/>
          <a:p>
            <a:pPr marL="0" lvl="0" indent="0" algn="l" rtl="0">
              <a:spcBef>
                <a:spcPts val="440"/>
              </a:spcBef>
              <a:spcAft>
                <a:spcPts val="0"/>
              </a:spcAft>
              <a:buClr>
                <a:schemeClr val="dk1"/>
              </a:buClr>
              <a:buSzPts val="1100"/>
              <a:buFont typeface="Arial"/>
              <a:buNone/>
            </a:pPr>
            <a:r>
              <a:rPr lang="en-US" sz="2000">
                <a:solidFill>
                  <a:schemeClr val="dk1"/>
                </a:solidFill>
                <a:highlight>
                  <a:schemeClr val="lt1"/>
                </a:highlight>
                <a:latin typeface="Lora"/>
                <a:ea typeface="Lora"/>
                <a:cs typeface="Lora"/>
                <a:sym typeface="Lora"/>
              </a:rPr>
              <a:t>Part 3: </a:t>
            </a:r>
            <a:r>
              <a:rPr lang="en-US" sz="2000">
                <a:solidFill>
                  <a:schemeClr val="dk1"/>
                </a:solidFill>
                <a:highlight>
                  <a:srgbClr val="FFFFFF"/>
                </a:highlight>
                <a:latin typeface="Lora"/>
                <a:ea typeface="Lora"/>
                <a:cs typeface="Lora"/>
                <a:sym typeface="Lora"/>
              </a:rPr>
              <a:t>How precise is the prediction yo</a:t>
            </a:r>
            <a:r>
              <a:rPr lang="en-US" sz="2000">
                <a:solidFill>
                  <a:schemeClr val="dk1"/>
                </a:solidFill>
                <a:highlight>
                  <a:schemeClr val="lt1"/>
                </a:highlight>
                <a:latin typeface="Lora"/>
                <a:ea typeface="Lora"/>
                <a:cs typeface="Lora"/>
                <a:sym typeface="Lora"/>
              </a:rPr>
              <a:t>u made in Part 2? Explain. </a:t>
            </a:r>
            <a:endParaRPr sz="2000">
              <a:solidFill>
                <a:schemeClr val="dk1"/>
              </a:solidFill>
              <a:highlight>
                <a:schemeClr val="lt1"/>
              </a:highlight>
              <a:latin typeface="Lora"/>
              <a:ea typeface="Lora"/>
              <a:cs typeface="Lora"/>
              <a:sym typeface="Lora"/>
            </a:endParaRPr>
          </a:p>
          <a:p>
            <a:pPr marL="0" lvl="0" indent="0" algn="l" rtl="0">
              <a:spcBef>
                <a:spcPts val="440"/>
              </a:spcBef>
              <a:spcAft>
                <a:spcPts val="0"/>
              </a:spcAft>
              <a:buClr>
                <a:schemeClr val="dk1"/>
              </a:buClr>
              <a:buSzPts val="1100"/>
              <a:buFont typeface="Arial"/>
              <a:buNone/>
            </a:pPr>
            <a:endParaRPr sz="2200">
              <a:solidFill>
                <a:srgbClr val="595959"/>
              </a:solidFill>
            </a:endParaRPr>
          </a:p>
        </p:txBody>
      </p:sp>
      <p:pic>
        <p:nvPicPr>
          <p:cNvPr id="1387" name="Google Shape;1387;p184"/>
          <p:cNvPicPr preferRelativeResize="0"/>
          <p:nvPr/>
        </p:nvPicPr>
        <p:blipFill>
          <a:blip r:embed="rId3">
            <a:alphaModFix/>
          </a:blip>
          <a:stretch>
            <a:fillRect/>
          </a:stretch>
        </p:blipFill>
        <p:spPr>
          <a:xfrm>
            <a:off x="1347775" y="2155825"/>
            <a:ext cx="6448425" cy="4044025"/>
          </a:xfrm>
          <a:prstGeom prst="rect">
            <a:avLst/>
          </a:prstGeom>
          <a:noFill/>
          <a:ln>
            <a:noFill/>
          </a:ln>
        </p:spPr>
      </p:pic>
      <p:sp>
        <p:nvSpPr>
          <p:cNvPr id="1388" name="Google Shape;1388;p184"/>
          <p:cNvSpPr/>
          <p:nvPr/>
        </p:nvSpPr>
        <p:spPr>
          <a:xfrm rot="10800000">
            <a:off x="5277575" y="2456325"/>
            <a:ext cx="663300" cy="155100"/>
          </a:xfrm>
          <a:prstGeom prst="rightArrow">
            <a:avLst>
              <a:gd name="adj1" fmla="val 2724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4"/>
          <p:cNvSpPr/>
          <p:nvPr/>
        </p:nvSpPr>
        <p:spPr>
          <a:xfrm>
            <a:off x="1679325" y="4915750"/>
            <a:ext cx="5987100" cy="1143000"/>
          </a:xfrm>
          <a:prstGeom prst="ellipse">
            <a:avLst/>
          </a:prstGeom>
          <a:noFill/>
          <a:ln w="28575" cap="flat" cmpd="sng">
            <a:solidFill>
              <a:srgbClr val="93C47D"/>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0" name="Google Shape;1390;p184"/>
          <p:cNvPicPr preferRelativeResize="0"/>
          <p:nvPr/>
        </p:nvPicPr>
        <p:blipFill>
          <a:blip r:embed="rId4">
            <a:alphaModFix/>
          </a:blip>
          <a:stretch>
            <a:fillRect/>
          </a:stretch>
        </p:blipFill>
        <p:spPr>
          <a:xfrm>
            <a:off x="3398662" y="3652825"/>
            <a:ext cx="2384775" cy="207475"/>
          </a:xfrm>
          <a:prstGeom prst="rect">
            <a:avLst/>
          </a:prstGeom>
          <a:noFill/>
          <a:ln>
            <a:noFill/>
          </a:ln>
        </p:spPr>
      </p:pic>
      <p:cxnSp>
        <p:nvCxnSpPr>
          <p:cNvPr id="1391" name="Google Shape;1391;p184"/>
          <p:cNvCxnSpPr/>
          <p:nvPr/>
        </p:nvCxnSpPr>
        <p:spPr>
          <a:xfrm>
            <a:off x="1222125" y="1947000"/>
            <a:ext cx="5700900" cy="12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8"/>
                                        </p:tgtEl>
                                        <p:attrNameLst>
                                          <p:attrName>style.visibility</p:attrName>
                                        </p:attrNameLst>
                                      </p:cBhvr>
                                      <p:to>
                                        <p:strVal val="visible"/>
                                      </p:to>
                                    </p:set>
                                    <p:animEffect transition="in" filter="fade">
                                      <p:cBhvr>
                                        <p:cTn id="7" dur="1000"/>
                                        <p:tgtEl>
                                          <p:spTgt spid="1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9"/>
                                        </p:tgtEl>
                                        <p:attrNameLst>
                                          <p:attrName>style.visibility</p:attrName>
                                        </p:attrNameLst>
                                      </p:cBhvr>
                                      <p:to>
                                        <p:strVal val="visible"/>
                                      </p:to>
                                    </p:set>
                                    <p:animEffect transition="in" filter="fade">
                                      <p:cBhvr>
                                        <p:cTn id="12" dur="1000"/>
                                        <p:tgtEl>
                                          <p:spTgt spid="1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85"/>
          <p:cNvSpPr txBox="1">
            <a:spLocks noGrp="1"/>
          </p:cNvSpPr>
          <p:nvPr>
            <p:ph type="body" idx="1"/>
          </p:nvPr>
        </p:nvSpPr>
        <p:spPr>
          <a:xfrm>
            <a:off x="304800" y="2094587"/>
            <a:ext cx="8572500" cy="60348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r>
              <a:rPr lang="en-US">
                <a:solidFill>
                  <a:schemeClr val="dk2"/>
                </a:solidFill>
              </a:rPr>
              <a:t>	</a:t>
            </a:r>
            <a:r>
              <a:rPr lang="en-US" sz="2800">
                <a:solidFill>
                  <a:schemeClr val="dk2"/>
                </a:solidFill>
              </a:rPr>
              <a:t>	</a:t>
            </a:r>
            <a:endParaRPr sz="2800">
              <a:solidFill>
                <a:schemeClr val="dk2"/>
              </a:solidFill>
            </a:endParaRPr>
          </a:p>
          <a:p>
            <a:pPr marL="0" lvl="0" indent="0" algn="l" rtl="0">
              <a:spcBef>
                <a:spcPts val="440"/>
              </a:spcBef>
              <a:spcAft>
                <a:spcPts val="0"/>
              </a:spcAft>
              <a:buNone/>
            </a:pPr>
            <a:r>
              <a:rPr lang="en-US" sz="2000">
                <a:solidFill>
                  <a:schemeClr val="dk1"/>
                </a:solidFill>
                <a:latin typeface="Lora"/>
                <a:ea typeface="Lora"/>
                <a:cs typeface="Lora"/>
                <a:sym typeface="Lora"/>
              </a:rPr>
              <a:t>  • Report the conclusions and the reasoning that led to them.       </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This might include:</a:t>
            </a:r>
            <a:endParaRPr sz="2000">
              <a:solidFill>
                <a:schemeClr val="dk1"/>
              </a:solidFill>
              <a:latin typeface="Lora"/>
              <a:ea typeface="Lora"/>
              <a:cs typeface="Lora"/>
              <a:sym typeface="Lora"/>
            </a:endParaRPr>
          </a:p>
          <a:p>
            <a:pPr marL="0" lvl="0" indent="0" algn="l" rtl="0">
              <a:spcBef>
                <a:spcPts val="440"/>
              </a:spcBef>
              <a:spcAft>
                <a:spcPts val="0"/>
              </a:spcAft>
              <a:buNone/>
            </a:pPr>
            <a:r>
              <a:rPr lang="en-US" sz="2000">
                <a:solidFill>
                  <a:schemeClr val="dk1"/>
                </a:solidFill>
                <a:latin typeface="Lora"/>
                <a:ea typeface="Lora"/>
                <a:cs typeface="Lora"/>
                <a:sym typeface="Lora"/>
              </a:rPr>
              <a:t>			• Assumptions 			• The model 			</a:t>
            </a:r>
            <a:endParaRPr sz="2000">
              <a:solidFill>
                <a:schemeClr val="dk1"/>
              </a:solidFill>
              <a:latin typeface="Lora"/>
              <a:ea typeface="Lora"/>
              <a:cs typeface="Lora"/>
              <a:sym typeface="Lora"/>
            </a:endParaRPr>
          </a:p>
          <a:p>
            <a:pPr marL="914400" lvl="0" indent="457200" algn="l" rtl="0">
              <a:spcBef>
                <a:spcPts val="440"/>
              </a:spcBef>
              <a:spcAft>
                <a:spcPts val="0"/>
              </a:spcAft>
              <a:buNone/>
            </a:pPr>
            <a:r>
              <a:rPr lang="en-US" sz="2000">
                <a:solidFill>
                  <a:schemeClr val="dk1"/>
                </a:solidFill>
                <a:latin typeface="Lora"/>
                <a:ea typeface="Lora"/>
                <a:cs typeface="Lora"/>
                <a:sym typeface="Lora"/>
              </a:rPr>
              <a:t>• A conclusion			• Recommendations</a:t>
            </a:r>
            <a:endParaRPr sz="2000">
              <a:solidFill>
                <a:schemeClr val="dk1"/>
              </a:solidFill>
              <a:latin typeface="Lora"/>
              <a:ea typeface="Lora"/>
              <a:cs typeface="Lora"/>
              <a:sym typeface="Lora"/>
            </a:endParaRPr>
          </a:p>
          <a:p>
            <a:pPr marL="0" lvl="0" indent="0" algn="l" rtl="0">
              <a:spcBef>
                <a:spcPts val="440"/>
              </a:spcBef>
              <a:spcAft>
                <a:spcPts val="0"/>
              </a:spcAft>
              <a:buNone/>
            </a:pPr>
            <a:endParaRPr sz="2400">
              <a:solidFill>
                <a:schemeClr val="dk1"/>
              </a:solidFill>
              <a:latin typeface="Lora"/>
              <a:ea typeface="Lora"/>
              <a:cs typeface="Lora"/>
              <a:sym typeface="Lora"/>
            </a:endParaRPr>
          </a:p>
          <a:p>
            <a:pPr marL="0" lvl="0" indent="0" algn="l" rtl="0">
              <a:spcBef>
                <a:spcPts val="440"/>
              </a:spcBef>
              <a:spcAft>
                <a:spcPts val="0"/>
              </a:spcAft>
              <a:buNone/>
            </a:pPr>
            <a:r>
              <a:rPr lang="en-US" sz="2000" b="1">
                <a:solidFill>
                  <a:schemeClr val="dk1"/>
                </a:solidFill>
                <a:latin typeface="Lora"/>
                <a:ea typeface="Lora"/>
                <a:cs typeface="Lora"/>
                <a:sym typeface="Lora"/>
              </a:rPr>
              <a:t>Karnataka - ct’d</a:t>
            </a:r>
            <a:endParaRPr sz="2000" b="1">
              <a:solidFill>
                <a:schemeClr val="dk1"/>
              </a:solidFill>
              <a:latin typeface="Lora"/>
              <a:ea typeface="Lora"/>
              <a:cs typeface="Lora"/>
              <a:sym typeface="Lora"/>
            </a:endParaRPr>
          </a:p>
          <a:p>
            <a:pPr marL="0" lvl="0" indent="0" algn="l" rtl="0">
              <a:spcBef>
                <a:spcPts val="440"/>
              </a:spcBef>
              <a:spcAft>
                <a:spcPts val="0"/>
              </a:spcAft>
              <a:buClr>
                <a:schemeClr val="dk1"/>
              </a:buClr>
              <a:buSzPts val="1100"/>
              <a:buFont typeface="Arial"/>
              <a:buNone/>
            </a:pPr>
            <a:r>
              <a:rPr lang="en-US" sz="2000">
                <a:solidFill>
                  <a:schemeClr val="dk1"/>
                </a:solidFill>
                <a:highlight>
                  <a:schemeClr val="lt1"/>
                </a:highlight>
                <a:latin typeface="Lora"/>
                <a:ea typeface="Lora"/>
                <a:cs typeface="Lora"/>
                <a:sym typeface="Lora"/>
              </a:rPr>
              <a:t>Part 4: Based on the data and your functio</a:t>
            </a:r>
            <a:r>
              <a:rPr lang="en-US" sz="2000">
                <a:solidFill>
                  <a:schemeClr val="dk1"/>
                </a:solidFill>
                <a:highlight>
                  <a:srgbClr val="FFFFFF"/>
                </a:highlight>
                <a:latin typeface="Lora"/>
                <a:ea typeface="Lora"/>
                <a:cs typeface="Lora"/>
                <a:sym typeface="Lora"/>
              </a:rPr>
              <a:t>n, what advice can you offer the government of Karnataka about fertilizer use? </a:t>
            </a:r>
            <a:r>
              <a:rPr lang="en-US" sz="2000">
                <a:solidFill>
                  <a:schemeClr val="dk1"/>
                </a:solidFill>
                <a:highlight>
                  <a:schemeClr val="lt1"/>
                </a:highlight>
                <a:latin typeface="Lora"/>
                <a:ea typeface="Lora"/>
                <a:cs typeface="Lora"/>
                <a:sym typeface="Lora"/>
              </a:rPr>
              <a:t>Explain.</a:t>
            </a:r>
            <a:endParaRPr sz="2000">
              <a:solidFill>
                <a:schemeClr val="dk1"/>
              </a:solidFill>
              <a:highlight>
                <a:schemeClr val="lt1"/>
              </a:highlight>
              <a:latin typeface="Lora"/>
              <a:ea typeface="Lora"/>
              <a:cs typeface="Lora"/>
              <a:sym typeface="Lora"/>
            </a:endParaRPr>
          </a:p>
          <a:p>
            <a:pPr marL="0" lvl="0" indent="0" algn="l" rtl="0">
              <a:spcBef>
                <a:spcPts val="440"/>
              </a:spcBef>
              <a:spcAft>
                <a:spcPts val="0"/>
              </a:spcAft>
              <a:buClr>
                <a:schemeClr val="dk1"/>
              </a:buClr>
              <a:buSzPts val="1100"/>
              <a:buFont typeface="Arial"/>
              <a:buNone/>
            </a:pPr>
            <a:endParaRPr/>
          </a:p>
          <a:p>
            <a:pPr marL="0" lvl="0" indent="0" algn="l" rtl="0">
              <a:spcBef>
                <a:spcPts val="440"/>
              </a:spcBef>
              <a:spcAft>
                <a:spcPts val="0"/>
              </a:spcAft>
              <a:buNone/>
            </a:pPr>
            <a:r>
              <a:rPr lang="en-US"/>
              <a:t> </a:t>
            </a:r>
            <a:endParaRPr/>
          </a:p>
        </p:txBody>
      </p:sp>
      <p:grpSp>
        <p:nvGrpSpPr>
          <p:cNvPr id="1397" name="Google Shape;1397;p185"/>
          <p:cNvGrpSpPr/>
          <p:nvPr/>
        </p:nvGrpSpPr>
        <p:grpSpPr>
          <a:xfrm>
            <a:off x="3150334" y="1588334"/>
            <a:ext cx="5541942" cy="1364363"/>
            <a:chOff x="3261032" y="1590548"/>
            <a:chExt cx="5434875" cy="1338004"/>
          </a:xfrm>
        </p:grpSpPr>
        <p:pic>
          <p:nvPicPr>
            <p:cNvPr id="1398" name="Google Shape;1398;p185"/>
            <p:cNvPicPr preferRelativeResize="0"/>
            <p:nvPr/>
          </p:nvPicPr>
          <p:blipFill>
            <a:blip r:embed="rId3">
              <a:alphaModFix/>
            </a:blip>
            <a:stretch>
              <a:fillRect/>
            </a:stretch>
          </p:blipFill>
          <p:spPr>
            <a:xfrm>
              <a:off x="3261032" y="1590548"/>
              <a:ext cx="5434875" cy="1338004"/>
            </a:xfrm>
            <a:prstGeom prst="rect">
              <a:avLst/>
            </a:prstGeom>
            <a:noFill/>
            <a:ln>
              <a:noFill/>
            </a:ln>
          </p:spPr>
        </p:pic>
        <p:sp>
          <p:nvSpPr>
            <p:cNvPr id="1399" name="Google Shape;1399;p185"/>
            <p:cNvSpPr/>
            <p:nvPr/>
          </p:nvSpPr>
          <p:spPr>
            <a:xfrm>
              <a:off x="7341932" y="1648620"/>
              <a:ext cx="1353900" cy="631200"/>
            </a:xfrm>
            <a:prstGeom prst="flowChartConnector">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0" name="Google Shape;1400;p185"/>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Report Results</a:t>
            </a:r>
            <a:endParaRPr>
              <a:latin typeface="Lucida Sans"/>
              <a:ea typeface="Lucida Sans"/>
              <a:cs typeface="Lucida Sans"/>
              <a:sym typeface="Lucida Sans"/>
            </a:endParaRPr>
          </a:p>
        </p:txBody>
      </p:sp>
      <p:cxnSp>
        <p:nvCxnSpPr>
          <p:cNvPr id="1401" name="Google Shape;1401;p185"/>
          <p:cNvCxnSpPr/>
          <p:nvPr/>
        </p:nvCxnSpPr>
        <p:spPr>
          <a:xfrm>
            <a:off x="355700" y="5954550"/>
            <a:ext cx="5876400" cy="8100"/>
          </a:xfrm>
          <a:prstGeom prst="straightConnector1">
            <a:avLst/>
          </a:prstGeom>
          <a:noFill/>
          <a:ln w="28575" cap="flat" cmpd="sng">
            <a:solidFill>
              <a:srgbClr val="FF0000"/>
            </a:solidFill>
            <a:prstDash val="solid"/>
            <a:round/>
            <a:headEnd type="none" w="med" len="med"/>
            <a:tailEnd type="none" w="med" len="med"/>
          </a:ln>
        </p:spPr>
      </p:cxnSp>
      <p:cxnSp>
        <p:nvCxnSpPr>
          <p:cNvPr id="1402" name="Google Shape;1402;p185"/>
          <p:cNvCxnSpPr/>
          <p:nvPr/>
        </p:nvCxnSpPr>
        <p:spPr>
          <a:xfrm rot="10800000" flipH="1">
            <a:off x="5629375" y="5659825"/>
            <a:ext cx="2986800" cy="39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2"/>
                                        </p:tgtEl>
                                        <p:attrNameLst>
                                          <p:attrName>style.visibility</p:attrName>
                                        </p:attrNameLst>
                                      </p:cBhvr>
                                      <p:to>
                                        <p:strVal val="visible"/>
                                      </p:to>
                                    </p:set>
                                    <p:animEffect transition="in" filter="fade">
                                      <p:cBhvr>
                                        <p:cTn id="7" dur="1000"/>
                                        <p:tgtEl>
                                          <p:spTgt spid="1402"/>
                                        </p:tgtEl>
                                      </p:cBhvr>
                                    </p:animEffect>
                                  </p:childTnLst>
                                </p:cTn>
                              </p:par>
                              <p:par>
                                <p:cTn id="8" presetID="10" presetClass="entr" presetSubtype="0" fill="hold" nodeType="withEffect">
                                  <p:stCondLst>
                                    <p:cond delay="0"/>
                                  </p:stCondLst>
                                  <p:childTnLst>
                                    <p:set>
                                      <p:cBhvr>
                                        <p:cTn id="9" dur="1" fill="hold">
                                          <p:stCondLst>
                                            <p:cond delay="0"/>
                                          </p:stCondLst>
                                        </p:cTn>
                                        <p:tgtEl>
                                          <p:spTgt spid="1401"/>
                                        </p:tgtEl>
                                        <p:attrNameLst>
                                          <p:attrName>style.visibility</p:attrName>
                                        </p:attrNameLst>
                                      </p:cBhvr>
                                      <p:to>
                                        <p:strVal val="visible"/>
                                      </p:to>
                                    </p:set>
                                    <p:animEffect transition="in" filter="fade">
                                      <p:cBhvr>
                                        <p:cTn id="10" dur="1000"/>
                                        <p:tgtEl>
                                          <p:spTgt spid="1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86"/>
          <p:cNvSpPr txBox="1">
            <a:spLocks noGrp="1"/>
          </p:cNvSpPr>
          <p:nvPr>
            <p:ph type="body" idx="1"/>
          </p:nvPr>
        </p:nvSpPr>
        <p:spPr>
          <a:xfrm>
            <a:off x="1489625" y="-556676"/>
            <a:ext cx="8572500" cy="638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r>
              <a:rPr lang="en-US">
                <a:solidFill>
                  <a:schemeClr val="dk2"/>
                </a:solidFill>
              </a:rPr>
              <a:t>		</a:t>
            </a:r>
            <a:endParaRPr>
              <a:solidFill>
                <a:schemeClr val="dk2"/>
              </a:solidFill>
            </a:endParaRPr>
          </a:p>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endParaRPr>
              <a:solidFill>
                <a:schemeClr val="dk2"/>
              </a:solidFill>
            </a:endParaRPr>
          </a:p>
          <a:p>
            <a:pPr marL="0" lvl="0" indent="0" algn="l" rtl="0">
              <a:spcBef>
                <a:spcPts val="440"/>
              </a:spcBef>
              <a:spcAft>
                <a:spcPts val="0"/>
              </a:spcAft>
              <a:buNone/>
            </a:pPr>
            <a:r>
              <a:rPr lang="en-US"/>
              <a:t>       </a:t>
            </a:r>
            <a:endParaRPr/>
          </a:p>
        </p:txBody>
      </p:sp>
      <p:sp>
        <p:nvSpPr>
          <p:cNvPr id="1408" name="Google Shape;1408;p186"/>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Tasks in the HS Coherence Map</a:t>
            </a:r>
            <a:endParaRPr>
              <a:latin typeface="Lucida Sans"/>
              <a:ea typeface="Lucida Sans"/>
              <a:cs typeface="Lucida Sans"/>
              <a:sym typeface="Lucida Sans"/>
            </a:endParaRPr>
          </a:p>
        </p:txBody>
      </p:sp>
      <p:pic>
        <p:nvPicPr>
          <p:cNvPr id="1409" name="Google Shape;1409;p186"/>
          <p:cNvPicPr preferRelativeResize="0"/>
          <p:nvPr/>
        </p:nvPicPr>
        <p:blipFill>
          <a:blip r:embed="rId3">
            <a:alphaModFix/>
          </a:blip>
          <a:stretch>
            <a:fillRect/>
          </a:stretch>
        </p:blipFill>
        <p:spPr>
          <a:xfrm>
            <a:off x="502900" y="1664700"/>
            <a:ext cx="8138199" cy="4283676"/>
          </a:xfrm>
          <a:prstGeom prst="rect">
            <a:avLst/>
          </a:prstGeom>
          <a:noFill/>
          <a:ln>
            <a:noFill/>
          </a:ln>
        </p:spPr>
      </p:pic>
      <p:sp>
        <p:nvSpPr>
          <p:cNvPr id="1410" name="Google Shape;1410;p186"/>
          <p:cNvSpPr/>
          <p:nvPr/>
        </p:nvSpPr>
        <p:spPr>
          <a:xfrm rot="8100000">
            <a:off x="2694831" y="3773805"/>
            <a:ext cx="669064" cy="297409"/>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6"/>
          <p:cNvSpPr txBox="1"/>
          <p:nvPr/>
        </p:nvSpPr>
        <p:spPr>
          <a:xfrm>
            <a:off x="655150" y="5480950"/>
            <a:ext cx="5046000" cy="25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4"/>
              </a:rPr>
              <a:t>https://achievethecore.org/coherence-map/HS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187"/>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rPr>
              <a:t>Modeling Tasks in the HS Coherence Map</a:t>
            </a:r>
            <a:endParaRPr>
              <a:latin typeface="Lucida Sans"/>
              <a:ea typeface="Lucida Sans"/>
              <a:cs typeface="Lucida Sans"/>
              <a:sym typeface="Lucida Sans"/>
            </a:endParaRPr>
          </a:p>
        </p:txBody>
      </p:sp>
      <p:pic>
        <p:nvPicPr>
          <p:cNvPr id="1417" name="Google Shape;1417;p187"/>
          <p:cNvPicPr preferRelativeResize="0"/>
          <p:nvPr/>
        </p:nvPicPr>
        <p:blipFill>
          <a:blip r:embed="rId3">
            <a:alphaModFix/>
          </a:blip>
          <a:stretch>
            <a:fillRect/>
          </a:stretch>
        </p:blipFill>
        <p:spPr>
          <a:xfrm>
            <a:off x="1050063" y="1538275"/>
            <a:ext cx="7043876" cy="4716749"/>
          </a:xfrm>
          <a:prstGeom prst="rect">
            <a:avLst/>
          </a:prstGeom>
          <a:noFill/>
          <a:ln>
            <a:noFill/>
          </a:ln>
        </p:spPr>
      </p:pic>
      <p:sp>
        <p:nvSpPr>
          <p:cNvPr id="1418" name="Google Shape;1418;p187"/>
          <p:cNvSpPr/>
          <p:nvPr/>
        </p:nvSpPr>
        <p:spPr>
          <a:xfrm rot="8100000">
            <a:off x="6317106" y="4961405"/>
            <a:ext cx="669064" cy="297409"/>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25" name="Google Shape;1025;p143"/>
          <p:cNvSpPr txBox="1">
            <a:spLocks noGrp="1"/>
          </p:cNvSpPr>
          <p:nvPr>
            <p:ph type="body" idx="1"/>
          </p:nvPr>
        </p:nvSpPr>
        <p:spPr>
          <a:xfrm>
            <a:off x="457200" y="1165950"/>
            <a:ext cx="5580300" cy="45261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Contact Jennie Beltramini (</a:t>
            </a:r>
            <a:r>
              <a:rPr lang="en-US" sz="2000" b="0" i="0" u="sng" strike="noStrike" cap="none">
                <a:solidFill>
                  <a:schemeClr val="hlink"/>
                </a:solidFill>
                <a:latin typeface="Lucida Sans"/>
                <a:ea typeface="Lucida Sans"/>
                <a:cs typeface="Lucida Sans"/>
                <a:sym typeface="Lucida Sans"/>
                <a:hlinkClick r:id="rId3"/>
              </a:rPr>
              <a:t>jbeltramini@studentsachieve.net</a:t>
            </a:r>
            <a:r>
              <a:rPr lang="en-US" sz="2000" b="0" i="0" u="none" strike="noStrike" cap="none">
                <a:solidFill>
                  <a:srgbClr val="3F3F39"/>
                </a:solidFill>
                <a:latin typeface="Lucida Sans"/>
                <a:ea typeface="Lucida Sans"/>
                <a:cs typeface="Lucida Sans"/>
                <a:sym typeface="Lucida Sans"/>
              </a:rPr>
              <a:t> )</a:t>
            </a:r>
            <a:br>
              <a:rPr lang="en-US" sz="2000" b="0" i="0" u="none" strike="noStrike" cap="none">
                <a:solidFill>
                  <a:srgbClr val="3F3F39"/>
                </a:solidFill>
                <a:latin typeface="Lucida Sans"/>
                <a:ea typeface="Lucida Sans"/>
                <a:cs typeface="Lucida Sans"/>
                <a:sym typeface="Lucida Sans"/>
              </a:rPr>
            </a:br>
            <a:r>
              <a:rPr lang="en-US" sz="2000" b="0" i="0" u="none" strike="noStrike" cap="none">
                <a:solidFill>
                  <a:srgbClr val="3F3F39"/>
                </a:solidFill>
                <a:latin typeface="Lucida Sans"/>
                <a:ea typeface="Lucida Sans"/>
                <a:cs typeface="Lucida Sans"/>
                <a:sym typeface="Lucida Sans"/>
              </a:rPr>
              <a:t>Joy Delizo</a:t>
            </a:r>
            <a:r>
              <a:rPr lang="en-US" sz="2000">
                <a:solidFill>
                  <a:srgbClr val="3F3F39"/>
                </a:solidFill>
              </a:rPr>
              <a:t>-Osborne</a:t>
            </a:r>
            <a:endParaRPr sz="2000">
              <a:solidFill>
                <a:srgbClr val="3F3F39"/>
              </a:solidFill>
            </a:endParaRPr>
          </a:p>
          <a:p>
            <a:pPr marL="342900" marR="0" lvl="0" indent="0" algn="l" rtl="0">
              <a:lnSpc>
                <a:spcPct val="100000"/>
              </a:lnSpc>
              <a:spcBef>
                <a:spcPts val="0"/>
              </a:spcBef>
              <a:spcAft>
                <a:spcPts val="0"/>
              </a:spcAft>
              <a:buNone/>
            </a:pPr>
            <a:r>
              <a:rPr lang="en-US" sz="2000">
                <a:solidFill>
                  <a:srgbClr val="3F3F39"/>
                </a:solidFill>
              </a:rPr>
              <a:t>(</a:t>
            </a:r>
            <a:r>
              <a:rPr lang="en-US" sz="2000" u="sng">
                <a:solidFill>
                  <a:schemeClr val="hlink"/>
                </a:solidFill>
                <a:hlinkClick r:id="rId4"/>
              </a:rPr>
              <a:t>jdelizo-osborne@studentsachieve.net</a:t>
            </a:r>
            <a:r>
              <a:rPr lang="en-US" sz="2000">
                <a:solidFill>
                  <a:srgbClr val="3F3F39"/>
                </a:solidFill>
              </a:rPr>
              <a:t>)</a:t>
            </a:r>
            <a:endParaRPr sz="2000">
              <a:solidFill>
                <a:srgbClr val="3F3F39"/>
              </a:solidFill>
            </a:endParaRPr>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Complete this survey to join our database (and mailing list): </a:t>
            </a:r>
            <a:r>
              <a:rPr lang="en-US" sz="2000" b="0" i="0" u="sng" strike="noStrike" cap="none">
                <a:solidFill>
                  <a:schemeClr val="hlink"/>
                </a:solidFill>
                <a:latin typeface="Lucida Sans"/>
                <a:ea typeface="Lucida Sans"/>
                <a:cs typeface="Lucida Sans"/>
                <a:sym typeface="Lucida Sans"/>
                <a:hlinkClick r:id="rId5"/>
              </a:rPr>
              <a:t>www.achievethecore.org/ca-signup</a:t>
            </a:r>
            <a:endParaRPr sz="2000"/>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Visit our website: </a:t>
            </a:r>
            <a:r>
              <a:rPr lang="en-US" sz="2000" b="0" i="0" u="sng" strike="noStrike" cap="none">
                <a:solidFill>
                  <a:schemeClr val="hlink"/>
                </a:solidFill>
                <a:latin typeface="Lucida Sans"/>
                <a:ea typeface="Lucida Sans"/>
                <a:cs typeface="Lucida Sans"/>
                <a:sym typeface="Lucida Sans"/>
                <a:hlinkClick r:id="rId6"/>
              </a:rPr>
              <a:t>www.achievethecore.org</a:t>
            </a:r>
            <a:endParaRPr sz="2000"/>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26" name="Google Shape;1026;p143" descr="ATC Header.PNG"/>
          <p:cNvPicPr preferRelativeResize="0"/>
          <p:nvPr/>
        </p:nvPicPr>
        <p:blipFill rotWithShape="1">
          <a:blip r:embed="rId7">
            <a:alphaModFix/>
          </a:blip>
          <a:srcRect b="9132"/>
          <a:stretch/>
        </p:blipFill>
        <p:spPr>
          <a:xfrm>
            <a:off x="70125" y="4087149"/>
            <a:ext cx="9141024" cy="2364525"/>
          </a:xfrm>
          <a:prstGeom prst="rect">
            <a:avLst/>
          </a:prstGeom>
          <a:noFill/>
          <a:ln>
            <a:noFill/>
          </a:ln>
        </p:spPr>
      </p:pic>
      <p:pic>
        <p:nvPicPr>
          <p:cNvPr id="1027" name="Google Shape;1027;p143"/>
          <p:cNvPicPr preferRelativeResize="0"/>
          <p:nvPr/>
        </p:nvPicPr>
        <p:blipFill>
          <a:blip r:embed="rId8">
            <a:alphaModFix/>
          </a:blip>
          <a:stretch>
            <a:fillRect/>
          </a:stretch>
        </p:blipFill>
        <p:spPr>
          <a:xfrm>
            <a:off x="6189900" y="396005"/>
            <a:ext cx="2590851" cy="3352874"/>
          </a:xfrm>
          <a:prstGeom prst="rect">
            <a:avLst/>
          </a:prstGeom>
          <a:noFill/>
          <a:ln>
            <a:noFill/>
          </a:ln>
        </p:spPr>
      </p:pic>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188"/>
          <p:cNvSpPr txBox="1">
            <a:spLocks noGrp="1"/>
          </p:cNvSpPr>
          <p:nvPr>
            <p:ph type="title"/>
          </p:nvPr>
        </p:nvSpPr>
        <p:spPr>
          <a:xfrm>
            <a:off x="216575" y="1246700"/>
            <a:ext cx="8620500" cy="4605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200" dirty="0">
                <a:solidFill>
                  <a:srgbClr val="FFFFFF"/>
                </a:solidFill>
              </a:rPr>
              <a:t>Which of the following are true?</a:t>
            </a:r>
            <a:endParaRPr sz="2200" dirty="0">
              <a:solidFill>
                <a:srgbClr val="FFFFFF"/>
              </a:solidFill>
            </a:endParaRPr>
          </a:p>
          <a:p>
            <a:pPr marL="0" lvl="0" indent="0" algn="l" rtl="0">
              <a:spcBef>
                <a:spcPts val="0"/>
              </a:spcBef>
              <a:spcAft>
                <a:spcPts val="0"/>
              </a:spcAft>
              <a:buNone/>
            </a:pPr>
            <a:endParaRPr sz="2200" dirty="0">
              <a:solidFill>
                <a:srgbClr val="FFFFFF"/>
              </a:solidFill>
            </a:endParaRPr>
          </a:p>
          <a:p>
            <a:pPr marL="0" lvl="0" indent="0" algn="ctr" rtl="0">
              <a:spcBef>
                <a:spcPts val="0"/>
              </a:spcBef>
              <a:spcAft>
                <a:spcPts val="0"/>
              </a:spcAft>
              <a:buNone/>
            </a:pPr>
            <a:endParaRPr sz="2200" dirty="0">
              <a:solidFill>
                <a:srgbClr val="FFFFFF"/>
              </a:solidFill>
            </a:endParaRPr>
          </a:p>
          <a:p>
            <a:pPr marL="774700" lvl="0" indent="-457200" algn="l" rtl="0">
              <a:spcBef>
                <a:spcPts val="0"/>
              </a:spcBef>
              <a:spcAft>
                <a:spcPts val="0"/>
              </a:spcAft>
              <a:buClr>
                <a:srgbClr val="FFFFFF"/>
              </a:buClr>
              <a:buSzPts val="2200"/>
              <a:buFont typeface="+mj-lt"/>
              <a:buAutoNum type="alphaLcPeriod"/>
            </a:pPr>
            <a:r>
              <a:rPr lang="en-US" sz="2200" dirty="0">
                <a:solidFill>
                  <a:srgbClr val="FFFFFF"/>
                </a:solidFill>
              </a:rPr>
              <a:t> </a:t>
            </a:r>
            <a:r>
              <a:rPr lang="en-US" sz="2200" dirty="0"/>
              <a:t>All stages of the modeling cycle must occur in every modeling task.</a:t>
            </a:r>
            <a:endParaRPr sz="2200" dirty="0"/>
          </a:p>
          <a:p>
            <a:pPr marL="914400" lvl="0" indent="-457200" algn="l" rtl="0">
              <a:spcBef>
                <a:spcPts val="0"/>
              </a:spcBef>
              <a:spcAft>
                <a:spcPts val="0"/>
              </a:spcAft>
              <a:buFont typeface="+mj-lt"/>
              <a:buAutoNum type="alphaLcPeriod"/>
            </a:pPr>
            <a:endParaRPr sz="2200" dirty="0">
              <a:solidFill>
                <a:srgbClr val="FFFFFF"/>
              </a:solidFill>
            </a:endParaRPr>
          </a:p>
          <a:p>
            <a:pPr marL="774700" lvl="0" indent="-457200" algn="l" rtl="0">
              <a:spcBef>
                <a:spcPts val="0"/>
              </a:spcBef>
              <a:spcAft>
                <a:spcPts val="0"/>
              </a:spcAft>
              <a:buClr>
                <a:srgbClr val="FFFFFF"/>
              </a:buClr>
              <a:buSzPts val="2200"/>
              <a:buFont typeface="+mj-lt"/>
              <a:buAutoNum type="alphaLcPeriod"/>
            </a:pPr>
            <a:r>
              <a:rPr lang="en-US" sz="2200" dirty="0">
                <a:solidFill>
                  <a:srgbClr val="FFFFFF"/>
                </a:solidFill>
              </a:rPr>
              <a:t> </a:t>
            </a:r>
            <a:r>
              <a:rPr lang="en-US" sz="2200" dirty="0"/>
              <a:t>The validation stage may result in students creating a new model.</a:t>
            </a:r>
            <a:endParaRPr sz="2200" dirty="0">
              <a:solidFill>
                <a:srgbClr val="FFFFFF"/>
              </a:solidFill>
            </a:endParaRPr>
          </a:p>
          <a:p>
            <a:pPr marL="914400" lvl="0" indent="-457200" algn="l" rtl="0">
              <a:spcBef>
                <a:spcPts val="0"/>
              </a:spcBef>
              <a:spcAft>
                <a:spcPts val="0"/>
              </a:spcAft>
              <a:buFont typeface="+mj-lt"/>
              <a:buAutoNum type="alphaLcPeriod"/>
            </a:pPr>
            <a:endParaRPr sz="2200" dirty="0">
              <a:solidFill>
                <a:srgbClr val="FFFFFF"/>
              </a:solidFill>
            </a:endParaRPr>
          </a:p>
          <a:p>
            <a:pPr marL="774700" lvl="0" indent="-457200" algn="l" rtl="0">
              <a:spcBef>
                <a:spcPts val="0"/>
              </a:spcBef>
              <a:spcAft>
                <a:spcPts val="0"/>
              </a:spcAft>
              <a:buClr>
                <a:srgbClr val="FFFFFF"/>
              </a:buClr>
              <a:buSzPts val="2200"/>
              <a:buFont typeface="+mj-lt"/>
              <a:buAutoNum type="alphaLcPeriod"/>
            </a:pPr>
            <a:r>
              <a:rPr lang="en-US" sz="2200" dirty="0">
                <a:solidFill>
                  <a:srgbClr val="FFFFFF"/>
                </a:solidFill>
              </a:rPr>
              <a:t>  Modeling tasks need to be aligned to particular standards.</a:t>
            </a:r>
            <a:endParaRPr sz="2200" dirty="0">
              <a:solidFill>
                <a:srgbClr val="FFFFFF"/>
              </a:solidFill>
            </a:endParaRPr>
          </a:p>
          <a:p>
            <a:pPr marL="914400" lvl="0" indent="-457200" algn="l" rtl="0">
              <a:spcBef>
                <a:spcPts val="0"/>
              </a:spcBef>
              <a:spcAft>
                <a:spcPts val="0"/>
              </a:spcAft>
              <a:buFont typeface="+mj-lt"/>
              <a:buAutoNum type="alphaLcPeriod"/>
            </a:pPr>
            <a:endParaRPr sz="2200" dirty="0">
              <a:solidFill>
                <a:srgbClr val="FFFFFF"/>
              </a:solidFill>
            </a:endParaRPr>
          </a:p>
          <a:p>
            <a:pPr marL="774700" lvl="0" indent="-457200" algn="l" rtl="0">
              <a:spcBef>
                <a:spcPts val="0"/>
              </a:spcBef>
              <a:spcAft>
                <a:spcPts val="0"/>
              </a:spcAft>
              <a:buClr>
                <a:srgbClr val="FFFFFF"/>
              </a:buClr>
              <a:buSzPts val="2200"/>
              <a:buFont typeface="+mj-lt"/>
              <a:buAutoNum type="alphaLcPeriod"/>
            </a:pPr>
            <a:r>
              <a:rPr lang="en-US" sz="2200" dirty="0">
                <a:solidFill>
                  <a:srgbClr val="FFFFFF"/>
                </a:solidFill>
              </a:rPr>
              <a:t> Modeling tasks are meant to solve interesting problems.</a:t>
            </a:r>
            <a:endParaRPr sz="2200" dirty="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189"/>
          <p:cNvSpPr txBox="1">
            <a:spLocks noGrp="1"/>
          </p:cNvSpPr>
          <p:nvPr>
            <p:ph type="title"/>
          </p:nvPr>
        </p:nvSpPr>
        <p:spPr>
          <a:xfrm>
            <a:off x="140368" y="2829678"/>
            <a:ext cx="90798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a:t>
            </a:r>
            <a:r>
              <a:rPr lang="en-US" sz="2600">
                <a:latin typeface="Lucida Sans"/>
                <a:ea typeface="Lucida Sans"/>
                <a:cs typeface="Lucida Sans"/>
                <a:sym typeface="Lucida Sans"/>
              </a:rPr>
              <a:t>4</a:t>
            </a:r>
            <a:r>
              <a:rPr lang="en-US" sz="2600" b="0" i="0" u="none" strike="noStrike" cap="none">
                <a:solidFill>
                  <a:schemeClr val="lt1"/>
                </a:solidFill>
                <a:latin typeface="Lucida Sans"/>
                <a:ea typeface="Lucida Sans"/>
                <a:cs typeface="Lucida Sans"/>
                <a:sym typeface="Lucida Sans"/>
              </a:rPr>
              <a:t>: Modeling and Equity</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90"/>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800">
                <a:solidFill>
                  <a:srgbClr val="FFFFFF"/>
                </a:solidFill>
              </a:rPr>
              <a:t>Modeling and Equity</a:t>
            </a:r>
            <a:endParaRPr sz="2800">
              <a:solidFill>
                <a:srgbClr val="FFFFFF"/>
              </a:solidFill>
            </a:endParaRPr>
          </a:p>
        </p:txBody>
      </p:sp>
      <p:sp>
        <p:nvSpPr>
          <p:cNvPr id="1436" name="Google Shape;1436;p190"/>
          <p:cNvSpPr txBox="1"/>
          <p:nvPr/>
        </p:nvSpPr>
        <p:spPr>
          <a:xfrm>
            <a:off x="450300" y="170417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Lora"/>
                <a:ea typeface="Lora"/>
                <a:cs typeface="Lora"/>
                <a:sym typeface="Lora"/>
              </a:rPr>
              <a:t>Reflect on the following two questions. </a:t>
            </a:r>
            <a:endParaRPr sz="2400" b="1">
              <a:solidFill>
                <a:schemeClr val="dk1"/>
              </a:solidFill>
              <a:latin typeface="Lora"/>
              <a:ea typeface="Lora"/>
              <a:cs typeface="Lora"/>
              <a:sym typeface="Lora"/>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latin typeface="Lora"/>
              <a:ea typeface="Lora"/>
              <a:cs typeface="Lora"/>
              <a:sym typeface="Lora"/>
            </a:endParaRPr>
          </a:p>
          <a:p>
            <a:pPr marL="0" lvl="0" indent="0" algn="l" rtl="0">
              <a:lnSpc>
                <a:spcPct val="115000"/>
              </a:lnSpc>
              <a:spcBef>
                <a:spcPts val="0"/>
              </a:spcBef>
              <a:spcAft>
                <a:spcPts val="0"/>
              </a:spcAft>
              <a:buClr>
                <a:schemeClr val="dk1"/>
              </a:buClr>
              <a:buSzPts val="1100"/>
              <a:buFont typeface="Arial"/>
              <a:buNone/>
            </a:pPr>
            <a:r>
              <a:rPr lang="en-US" sz="2000">
                <a:solidFill>
                  <a:schemeClr val="dk1"/>
                </a:solidFill>
                <a:latin typeface="Lora"/>
                <a:ea typeface="Lora"/>
                <a:cs typeface="Lora"/>
                <a:sym typeface="Lora"/>
              </a:rPr>
              <a:t>In your setting:</a:t>
            </a:r>
            <a:endParaRPr sz="2000">
              <a:solidFill>
                <a:schemeClr val="dk1"/>
              </a:solidFill>
              <a:latin typeface="Lora"/>
              <a:ea typeface="Lora"/>
              <a:cs typeface="Lora"/>
              <a:sym typeface="Lora"/>
            </a:endParaRPr>
          </a:p>
          <a:p>
            <a:pPr marL="800100" lvl="0" indent="-3302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who gets to do the modeling?</a:t>
            </a:r>
            <a:endParaRPr sz="2000">
              <a:solidFill>
                <a:schemeClr val="dk1"/>
              </a:solidFill>
              <a:latin typeface="Lora"/>
              <a:ea typeface="Lora"/>
              <a:cs typeface="Lora"/>
              <a:sym typeface="Lora"/>
            </a:endParaRPr>
          </a:p>
          <a:p>
            <a:pPr marL="800100" lvl="0" indent="-3302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where you see modeling lacking, what do you think are some of the causes?</a:t>
            </a:r>
            <a:endParaRPr sz="2000">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191"/>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800">
                <a:solidFill>
                  <a:srgbClr val="FFFFFF"/>
                </a:solidFill>
              </a:rPr>
              <a:t>Why Modeling?</a:t>
            </a:r>
            <a:endParaRPr sz="3000">
              <a:solidFill>
                <a:srgbClr val="FFFFFF"/>
              </a:solidFill>
            </a:endParaRPr>
          </a:p>
        </p:txBody>
      </p:sp>
      <p:sp>
        <p:nvSpPr>
          <p:cNvPr id="1443" name="Google Shape;1443;p191"/>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400" b="1">
                <a:solidFill>
                  <a:schemeClr val="dk1"/>
                </a:solidFill>
                <a:latin typeface="Lora"/>
                <a:ea typeface="Lora"/>
                <a:cs typeface="Lora"/>
                <a:sym typeface="Lora"/>
              </a:rPr>
              <a:t>What are some of the benefits of modeling?</a:t>
            </a: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Opportunities to tackle unfinished learning</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Opportunities to do mathematics that are based in real world applications</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Opportunities to explore social justice issues</a:t>
            </a:r>
            <a:endParaRPr sz="2000">
              <a:solidFill>
                <a:schemeClr val="dk1"/>
              </a:solidFill>
              <a:latin typeface="Lora"/>
              <a:ea typeface="Lora"/>
              <a:cs typeface="Lora"/>
              <a:sym typeface="Lora"/>
            </a:endParaRPr>
          </a:p>
          <a:p>
            <a:pPr marL="457200" lvl="0" indent="0" algn="l" rtl="0">
              <a:lnSpc>
                <a:spcPct val="100000"/>
              </a:lnSpc>
              <a:spcBef>
                <a:spcPts val="0"/>
              </a:spcBef>
              <a:spcAft>
                <a:spcPts val="0"/>
              </a:spcAft>
              <a:buNone/>
            </a:pPr>
            <a:endParaRPr sz="2000">
              <a:solidFill>
                <a:schemeClr val="dk1"/>
              </a:solidFill>
              <a:latin typeface="Lora"/>
              <a:ea typeface="Lora"/>
              <a:cs typeface="Lora"/>
              <a:sym typeface="Lora"/>
            </a:endParaRPr>
          </a:p>
          <a:p>
            <a:pPr marL="457200" lvl="0" indent="0" algn="l" rtl="0">
              <a:lnSpc>
                <a:spcPct val="100000"/>
              </a:lnSpc>
              <a:spcBef>
                <a:spcPts val="0"/>
              </a:spcBef>
              <a:spcAft>
                <a:spcPts val="0"/>
              </a:spcAft>
              <a:buNone/>
            </a:pPr>
            <a:endParaRPr sz="2000">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92"/>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800">
                <a:solidFill>
                  <a:srgbClr val="FFFFFF"/>
                </a:solidFill>
              </a:rPr>
              <a:t>Modeling and Equity</a:t>
            </a:r>
            <a:endParaRPr sz="2800">
              <a:solidFill>
                <a:srgbClr val="FFFFFF"/>
              </a:solidFill>
            </a:endParaRPr>
          </a:p>
        </p:txBody>
      </p:sp>
      <p:sp>
        <p:nvSpPr>
          <p:cNvPr id="1450" name="Google Shape;1450;p192"/>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Lora"/>
                <a:ea typeface="Lora"/>
                <a:cs typeface="Lora"/>
                <a:sym typeface="Lora"/>
              </a:rPr>
              <a:t>What needs to occur for all HS students to be given experiences with high-intensity modeling?</a:t>
            </a:r>
            <a:br>
              <a:rPr lang="en-US" sz="2800">
                <a:solidFill>
                  <a:schemeClr val="dk1"/>
                </a:solidFill>
              </a:rPr>
            </a:br>
            <a:endParaRPr sz="2800">
              <a:solidFill>
                <a:schemeClr val="dk1"/>
              </a:solidFill>
            </a:endParaRPr>
          </a:p>
          <a:p>
            <a:pPr marL="0" lvl="0" indent="0" algn="l" rtl="0">
              <a:lnSpc>
                <a:spcPct val="115000"/>
              </a:lnSpc>
              <a:spcBef>
                <a:spcPts val="0"/>
              </a:spcBef>
              <a:spcAft>
                <a:spcPts val="0"/>
              </a:spcAft>
              <a:buNone/>
            </a:pPr>
            <a:r>
              <a:rPr lang="en-US" sz="2000" i="1">
                <a:solidFill>
                  <a:schemeClr val="dk1"/>
                </a:solidFill>
                <a:latin typeface="Lora"/>
                <a:ea typeface="Lora"/>
                <a:cs typeface="Lora"/>
                <a:sym typeface="Lora"/>
              </a:rPr>
              <a:t>"Providing all students with access is not enough; educators must have the knowledge, skills, and disposition necessary to support effective, equitable mathematics teaching and learning."</a:t>
            </a:r>
            <a:endParaRPr sz="2000" i="1">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1800" i="1">
              <a:solidFill>
                <a:schemeClr val="dk1"/>
              </a:solidFill>
              <a:latin typeface="Lora"/>
              <a:ea typeface="Lora"/>
              <a:cs typeface="Lora"/>
              <a:sym typeface="Lora"/>
            </a:endParaRPr>
          </a:p>
          <a:p>
            <a:pPr marL="0" lvl="0" indent="0" algn="l" rtl="0">
              <a:lnSpc>
                <a:spcPct val="115000"/>
              </a:lnSpc>
              <a:spcBef>
                <a:spcPts val="0"/>
              </a:spcBef>
              <a:spcAft>
                <a:spcPts val="0"/>
              </a:spcAft>
              <a:buNone/>
            </a:pPr>
            <a:r>
              <a:rPr lang="en-US" sz="1800">
                <a:solidFill>
                  <a:schemeClr val="dk1"/>
                </a:solidFill>
                <a:latin typeface="Lora"/>
                <a:ea typeface="Lora"/>
                <a:cs typeface="Lora"/>
                <a:sym typeface="Lora"/>
              </a:rPr>
              <a:t> NCTM Position Paper on Access and Equity in Math Education</a:t>
            </a:r>
            <a:endParaRPr sz="1800">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193"/>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800">
                <a:solidFill>
                  <a:srgbClr val="FFFFFF"/>
                </a:solidFill>
              </a:rPr>
              <a:t>Modeling and Equity</a:t>
            </a:r>
            <a:endParaRPr sz="2800">
              <a:solidFill>
                <a:srgbClr val="FFFFFF"/>
              </a:solidFill>
            </a:endParaRPr>
          </a:p>
        </p:txBody>
      </p:sp>
      <p:sp>
        <p:nvSpPr>
          <p:cNvPr id="1457" name="Google Shape;1457;p193"/>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Lora"/>
                <a:ea typeface="Lora"/>
                <a:cs typeface="Lora"/>
                <a:sym typeface="Lora"/>
              </a:rPr>
              <a:t>Flint Water Crisis:</a:t>
            </a:r>
            <a:endParaRPr sz="2400" b="1">
              <a:solidFill>
                <a:schemeClr val="dk1"/>
              </a:solidFill>
              <a:latin typeface="Lora"/>
              <a:ea typeface="Lora"/>
              <a:cs typeface="Lora"/>
              <a:sym typeface="Lora"/>
            </a:endParaRPr>
          </a:p>
          <a:p>
            <a:pPr marL="0" lvl="0" indent="0" algn="l" rtl="0">
              <a:lnSpc>
                <a:spcPct val="115000"/>
              </a:lnSpc>
              <a:spcBef>
                <a:spcPts val="0"/>
              </a:spcBef>
              <a:spcAft>
                <a:spcPts val="0"/>
              </a:spcAft>
              <a:buNone/>
            </a:pPr>
            <a:r>
              <a:rPr lang="en-US" sz="2000">
                <a:solidFill>
                  <a:schemeClr val="dk1"/>
                </a:solidFill>
                <a:latin typeface="Lora"/>
                <a:ea typeface="Lora"/>
                <a:cs typeface="Lora"/>
                <a:sym typeface="Lora"/>
              </a:rPr>
              <a:t>Walmart, Coca Cola, Nestlé, PepsiCo said that they will donate bottles of water for school children in Flint, Michigan, to help with the city’s public health crisis over lead contaminated water. On January 26 the companies said that they are planning to “collectively donate water to meet the daily needs of over 10,000 school children for the balance of the calendar year”. To do so, the companies will send 176 truckloads of bottled water – up to 6.5 million bottles – to Flint. </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How do we know how much water will be enough to meet the daily needs of Flint school children until December 31, 2016? </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US" sz="2000">
                <a:solidFill>
                  <a:schemeClr val="dk1"/>
                </a:solidFill>
                <a:latin typeface="Lora"/>
                <a:ea typeface="Lora"/>
                <a:cs typeface="Lora"/>
                <a:sym typeface="Lora"/>
              </a:rPr>
              <a:t>Is the companies’ plan a good one?</a:t>
            </a:r>
            <a:endParaRPr sz="20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194"/>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800">
                <a:solidFill>
                  <a:srgbClr val="FFFFFF"/>
                </a:solidFill>
              </a:rPr>
              <a:t>Modeling and Equity</a:t>
            </a:r>
            <a:endParaRPr sz="2800">
              <a:solidFill>
                <a:srgbClr val="FFFFFF"/>
              </a:solidFill>
            </a:endParaRPr>
          </a:p>
        </p:txBody>
      </p:sp>
      <p:sp>
        <p:nvSpPr>
          <p:cNvPr id="1464" name="Google Shape;1464;p194"/>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Lora"/>
                <a:ea typeface="Lora"/>
                <a:cs typeface="Lora"/>
                <a:sym typeface="Lora"/>
              </a:rPr>
              <a:t>Social Justice and Modeling</a:t>
            </a:r>
            <a:endParaRPr sz="2400" b="1">
              <a:solidFill>
                <a:schemeClr val="dk1"/>
              </a:solidFill>
              <a:latin typeface="Lora"/>
              <a:ea typeface="Lora"/>
              <a:cs typeface="Lora"/>
              <a:sym typeface="Lora"/>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How long will it take for the US to fill one football field sized landfill with trash?</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Is paying more for a hybrid car worth the investment?</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Investigate the mathematics behind gerrymandering.</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Estimating crowd sizes</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Examining national debt</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Water conservation: Shower or Bath?</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Prisons, racial profiling, death penalty</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Poverty, minimum/living wage</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Housing, gentrification, homeownership</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War, defense budgets, military recruiting</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Public Health                                            </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www.radicalmath.org</a:t>
            </a:r>
            <a:endParaRPr sz="2000">
              <a:solidFill>
                <a:srgbClr val="3F3F39"/>
              </a:solidFill>
              <a:latin typeface="Lucida Sans"/>
              <a:ea typeface="Lucida Sans"/>
              <a:cs typeface="Lucida Sans"/>
              <a:sym typeface="Lucida Sans"/>
            </a:endParaRPr>
          </a:p>
          <a:p>
            <a:pPr marL="457200" lvl="0" indent="-355600" algn="l" rtl="0">
              <a:lnSpc>
                <a:spcPct val="100000"/>
              </a:lnSpc>
              <a:spcBef>
                <a:spcPts val="0"/>
              </a:spcBef>
              <a:spcAft>
                <a:spcPts val="0"/>
              </a:spcAft>
              <a:buClr>
                <a:srgbClr val="3F3F39"/>
              </a:buClr>
              <a:buSzPts val="2000"/>
              <a:buFont typeface="Lucida Sans"/>
              <a:buChar char="●"/>
            </a:pPr>
            <a:r>
              <a:rPr lang="en-US" sz="2000">
                <a:solidFill>
                  <a:srgbClr val="3F3F39"/>
                </a:solidFill>
                <a:latin typeface="Lucida Sans"/>
                <a:ea typeface="Lucida Sans"/>
                <a:cs typeface="Lucida Sans"/>
                <a:sym typeface="Lucida Sans"/>
              </a:rPr>
              <a:t>Educational access</a:t>
            </a:r>
            <a:endParaRPr sz="2000">
              <a:solidFill>
                <a:srgbClr val="3F3F39"/>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a:p>
            <a:pPr marL="0" lvl="0" indent="0" algn="l" rtl="0">
              <a:lnSpc>
                <a:spcPct val="100000"/>
              </a:lnSpc>
              <a:spcBef>
                <a:spcPts val="0"/>
              </a:spcBef>
              <a:spcAft>
                <a:spcPts val="0"/>
              </a:spcAft>
              <a:buNone/>
            </a:pPr>
            <a:endParaRPr sz="2400" b="1">
              <a:solidFill>
                <a:schemeClr val="dk1"/>
              </a:solidFill>
              <a:latin typeface="Lora"/>
              <a:ea typeface="Lora"/>
              <a:cs typeface="Lora"/>
              <a:sym typeface="Lor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95"/>
          <p:cNvSpPr txBox="1">
            <a:spLocks noGrp="1"/>
          </p:cNvSpPr>
          <p:nvPr>
            <p:ph type="title"/>
          </p:nvPr>
        </p:nvSpPr>
        <p:spPr>
          <a:xfrm>
            <a:off x="140368" y="2829678"/>
            <a:ext cx="90798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a:t>
            </a:r>
            <a:r>
              <a:rPr lang="en-US" sz="2600">
                <a:latin typeface="Lucida Sans"/>
                <a:ea typeface="Lucida Sans"/>
                <a:cs typeface="Lucida Sans"/>
                <a:sym typeface="Lucida Sans"/>
              </a:rPr>
              <a:t>4</a:t>
            </a:r>
            <a:r>
              <a:rPr lang="en-US" sz="2600" b="0" i="0" u="none" strike="noStrike" cap="none">
                <a:solidFill>
                  <a:schemeClr val="lt1"/>
                </a:solidFill>
                <a:latin typeface="Lucida Sans"/>
                <a:ea typeface="Lucida Sans"/>
                <a:cs typeface="Lucida Sans"/>
                <a:sym typeface="Lucida Sans"/>
              </a:rPr>
              <a:t>: </a:t>
            </a:r>
            <a:r>
              <a:rPr lang="en-US" sz="2600">
                <a:latin typeface="Lucida Sans"/>
                <a:ea typeface="Lucida Sans"/>
                <a:cs typeface="Lucida Sans"/>
                <a:sym typeface="Lucida Sans"/>
              </a:rPr>
              <a:t>Best Practice for Implementation</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Google Shape;1476;p196"/>
          <p:cNvSpPr txBox="1">
            <a:spLocks noGrp="1"/>
          </p:cNvSpPr>
          <p:nvPr>
            <p:ph type="title"/>
          </p:nvPr>
        </p:nvSpPr>
        <p:spPr>
          <a:xfrm>
            <a:off x="169800" y="1610775"/>
            <a:ext cx="8620500" cy="31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a:t>Kate Nowak</a:t>
            </a:r>
            <a:endParaRPr/>
          </a:p>
          <a:p>
            <a:pPr marL="0" marR="0" lvl="0" indent="0" algn="l" rtl="0">
              <a:lnSpc>
                <a:spcPct val="100000"/>
              </a:lnSpc>
              <a:spcBef>
                <a:spcPts val="0"/>
              </a:spcBef>
              <a:spcAft>
                <a:spcPts val="0"/>
              </a:spcAft>
              <a:buClr>
                <a:schemeClr val="dk1"/>
              </a:buClr>
              <a:buSzPts val="1100"/>
              <a:buFont typeface="Arial"/>
              <a:buNone/>
            </a:pPr>
            <a:r>
              <a:rPr lang="en-US"/>
              <a:t>Director of K–12 </a:t>
            </a:r>
            <a:endParaRPr/>
          </a:p>
          <a:p>
            <a:pPr marL="0" marR="0" lvl="0" indent="0" algn="l" rtl="0">
              <a:lnSpc>
                <a:spcPct val="100000"/>
              </a:lnSpc>
              <a:spcBef>
                <a:spcPts val="0"/>
              </a:spcBef>
              <a:spcAft>
                <a:spcPts val="0"/>
              </a:spcAft>
              <a:buClr>
                <a:schemeClr val="dk1"/>
              </a:buClr>
              <a:buSzPts val="1100"/>
              <a:buFont typeface="Arial"/>
              <a:buNone/>
            </a:pPr>
            <a:r>
              <a:rPr lang="en-US"/>
              <a:t>Curriculum Strategy</a:t>
            </a:r>
            <a:endParaRPr/>
          </a:p>
          <a:p>
            <a:pPr marL="0" marR="0" lvl="0" indent="0" algn="l" rtl="0">
              <a:lnSpc>
                <a:spcPct val="100000"/>
              </a:lnSpc>
              <a:spcBef>
                <a:spcPts val="0"/>
              </a:spcBef>
              <a:spcAft>
                <a:spcPts val="0"/>
              </a:spcAft>
              <a:buClr>
                <a:schemeClr val="dk1"/>
              </a:buClr>
              <a:buSzPts val="1100"/>
              <a:buFont typeface="Arial"/>
              <a:buNone/>
            </a:pPr>
            <a:r>
              <a:rPr lang="en-US"/>
              <a:t>Illustrative Mathematics</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lt1"/>
              </a:buClr>
              <a:buSzPts val="2800"/>
              <a:buFont typeface="Allerta"/>
              <a:buNone/>
            </a:pPr>
            <a:endParaRPr/>
          </a:p>
        </p:txBody>
      </p:sp>
      <p:sp>
        <p:nvSpPr>
          <p:cNvPr id="1477" name="Google Shape;1477;p196"/>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sp>
        <p:nvSpPr>
          <p:cNvPr id="1478" name="Google Shape;1478;p196"/>
          <p:cNvSpPr/>
          <p:nvPr/>
        </p:nvSpPr>
        <p:spPr>
          <a:xfrm>
            <a:off x="5720200" y="1231525"/>
            <a:ext cx="2587200" cy="3158700"/>
          </a:xfrm>
          <a:prstGeom prst="rect">
            <a:avLst/>
          </a:prstGeom>
          <a:solidFill>
            <a:srgbClr val="0E6641"/>
          </a:solidFill>
          <a:ln w="25400" cap="flat" cmpd="sng">
            <a:solidFill>
              <a:srgbClr val="0A4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79" name="Google Shape;1479;p196"/>
          <p:cNvSpPr txBox="1"/>
          <p:nvPr/>
        </p:nvSpPr>
        <p:spPr>
          <a:xfrm>
            <a:off x="5966200" y="2374600"/>
            <a:ext cx="1807500" cy="7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please enter a head shot here</a:t>
            </a:r>
            <a:endParaRPr>
              <a:solidFill>
                <a:srgbClr val="FFFFFF"/>
              </a:solidFill>
            </a:endParaRPr>
          </a:p>
        </p:txBody>
      </p:sp>
      <p:pic>
        <p:nvPicPr>
          <p:cNvPr id="1480" name="Google Shape;1480;p196"/>
          <p:cNvPicPr preferRelativeResize="0"/>
          <p:nvPr/>
        </p:nvPicPr>
        <p:blipFill>
          <a:blip r:embed="rId3">
            <a:alphaModFix/>
          </a:blip>
          <a:stretch>
            <a:fillRect/>
          </a:stretch>
        </p:blipFill>
        <p:spPr>
          <a:xfrm>
            <a:off x="5851625" y="1391275"/>
            <a:ext cx="2320953" cy="286810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197"/>
          <p:cNvSpPr txBox="1">
            <a:spLocks noGrp="1"/>
          </p:cNvSpPr>
          <p:nvPr>
            <p:ph type="title"/>
          </p:nvPr>
        </p:nvSpPr>
        <p:spPr>
          <a:xfrm>
            <a:off x="216575" y="1603598"/>
            <a:ext cx="8620500" cy="4248000"/>
          </a:xfrm>
          <a:prstGeom prst="rect">
            <a:avLst/>
          </a:prstGeom>
          <a:noFill/>
          <a:ln>
            <a:noFill/>
          </a:ln>
        </p:spPr>
        <p:txBody>
          <a:bodyPr spcFirstLastPara="1" wrap="square" lIns="91425" tIns="45700" rIns="91425" bIns="45700" anchor="ctr" anchorCtr="0">
            <a:noAutofit/>
          </a:bodyPr>
          <a:lstStyle/>
          <a:p>
            <a:pPr marL="457200" lvl="0" indent="0" algn="ctr" rtl="0">
              <a:spcBef>
                <a:spcPts val="0"/>
              </a:spcBef>
              <a:spcAft>
                <a:spcPts val="0"/>
              </a:spcAft>
              <a:buNone/>
            </a:pPr>
            <a:r>
              <a:rPr lang="en-US" sz="2200">
                <a:solidFill>
                  <a:srgbClr val="FFFFFF"/>
                </a:solidFill>
              </a:rPr>
              <a:t>VIDEO</a:t>
            </a:r>
            <a:endParaRPr sz="22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44"/>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033" name="Google Shape;1033;p144"/>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@beske3</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3C4043"/>
                </a:solidFill>
                <a:highlight>
                  <a:srgbClr val="FFFFFF"/>
                </a:highlight>
                <a:latin typeface="Lucida Sans"/>
                <a:ea typeface="Lucida Sans"/>
                <a:cs typeface="Lucida Sans"/>
                <a:sym typeface="Lucida Sans"/>
              </a:rPr>
              <a:t>@ALajinian</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@k8nowak</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@APS_math</a:t>
            </a:r>
            <a:endParaRPr sz="2400">
              <a:solidFill>
                <a:srgbClr val="434343"/>
              </a:solidFill>
              <a:latin typeface="Lucida Sans"/>
              <a:ea typeface="Lucida Sans"/>
              <a:cs typeface="Lucida Sans"/>
              <a:sym typeface="Lucida Sans"/>
            </a:endParaRPr>
          </a:p>
        </p:txBody>
      </p:sp>
      <p:pic>
        <p:nvPicPr>
          <p:cNvPr id="1034" name="Google Shape;1034;p144"/>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1035" name="Google Shape;1035;p144"/>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1036" name="Google Shape;1036;p144"/>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4"/>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038" name="Google Shape;1038;p144"/>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198"/>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114300" lvl="0" indent="0" algn="l" rtl="0">
              <a:lnSpc>
                <a:spcPct val="115000"/>
              </a:lnSpc>
              <a:spcBef>
                <a:spcPts val="0"/>
              </a:spcBef>
              <a:spcAft>
                <a:spcPts val="0"/>
              </a:spcAft>
              <a:buClr>
                <a:schemeClr val="dk1"/>
              </a:buClr>
              <a:buSzPts val="1100"/>
              <a:buFont typeface="Arial"/>
              <a:buNone/>
            </a:pPr>
            <a:r>
              <a:rPr lang="en-US" sz="3200">
                <a:solidFill>
                  <a:srgbClr val="F2F2F2"/>
                </a:solidFill>
              </a:rPr>
              <a:t>Best Practices for Implementation</a:t>
            </a:r>
            <a:endParaRPr sz="2800">
              <a:solidFill>
                <a:srgbClr val="FFFFFF"/>
              </a:solidFill>
            </a:endParaRPr>
          </a:p>
        </p:txBody>
      </p:sp>
      <p:pic>
        <p:nvPicPr>
          <p:cNvPr id="1492" name="Google Shape;1492;p198"/>
          <p:cNvPicPr preferRelativeResize="0"/>
          <p:nvPr/>
        </p:nvPicPr>
        <p:blipFill rotWithShape="1">
          <a:blip r:embed="rId3">
            <a:alphaModFix/>
          </a:blip>
          <a:srcRect l="5500" t="4182" r="5500" b="6817"/>
          <a:stretch/>
        </p:blipFill>
        <p:spPr>
          <a:xfrm>
            <a:off x="152400" y="1570037"/>
            <a:ext cx="4388399" cy="5135562"/>
          </a:xfrm>
          <a:prstGeom prst="rect">
            <a:avLst/>
          </a:prstGeom>
          <a:noFill/>
          <a:ln>
            <a:noFill/>
          </a:ln>
        </p:spPr>
      </p:pic>
      <p:pic>
        <p:nvPicPr>
          <p:cNvPr id="1493" name="Google Shape;1493;p198"/>
          <p:cNvPicPr preferRelativeResize="0"/>
          <p:nvPr/>
        </p:nvPicPr>
        <p:blipFill rotWithShape="1">
          <a:blip r:embed="rId4">
            <a:alphaModFix/>
          </a:blip>
          <a:srcRect l="2546" t="2549" r="3486" b="3377"/>
          <a:stretch/>
        </p:blipFill>
        <p:spPr>
          <a:xfrm>
            <a:off x="4955300" y="1485700"/>
            <a:ext cx="3922000" cy="4727075"/>
          </a:xfrm>
          <a:prstGeom prst="rect">
            <a:avLst/>
          </a:prstGeom>
          <a:noFill/>
          <a:ln>
            <a:noFill/>
          </a:ln>
        </p:spPr>
      </p:pic>
      <p:sp>
        <p:nvSpPr>
          <p:cNvPr id="1494" name="Google Shape;1494;p198"/>
          <p:cNvSpPr txBox="1"/>
          <p:nvPr/>
        </p:nvSpPr>
        <p:spPr>
          <a:xfrm>
            <a:off x="5059725" y="6114400"/>
            <a:ext cx="3681900" cy="59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latin typeface="Lora"/>
                <a:ea typeface="Lora"/>
                <a:cs typeface="Lora"/>
                <a:sym typeface="Lora"/>
              </a:rPr>
              <a:t>Illustrative Mathematics</a:t>
            </a:r>
            <a:endParaRPr>
              <a:solidFill>
                <a:schemeClr val="dk1"/>
              </a:solidFill>
              <a:latin typeface="Lora"/>
              <a:ea typeface="Lora"/>
              <a:cs typeface="Lora"/>
              <a:sym typeface="Lora"/>
            </a:endParaRPr>
          </a:p>
          <a:p>
            <a:pPr marL="0" lvl="0" indent="0" algn="l" rtl="0">
              <a:lnSpc>
                <a:spcPct val="115000"/>
              </a:lnSpc>
              <a:spcBef>
                <a:spcPts val="0"/>
              </a:spcBef>
              <a:spcAft>
                <a:spcPts val="0"/>
              </a:spcAft>
              <a:buNone/>
            </a:pPr>
            <a:r>
              <a:rPr lang="en-US" u="sng">
                <a:solidFill>
                  <a:schemeClr val="hlink"/>
                </a:solidFill>
                <a:latin typeface="Lora"/>
                <a:ea typeface="Lora"/>
                <a:cs typeface="Lora"/>
                <a:sym typeface="Lora"/>
                <a:hlinkClick r:id="rId5"/>
              </a:rPr>
              <a:t>http://bit.ly/2mrtNHm</a:t>
            </a:r>
            <a:br>
              <a:rPr lang="en-US">
                <a:solidFill>
                  <a:schemeClr val="dk1"/>
                </a:solidFill>
                <a:latin typeface="Lora"/>
                <a:ea typeface="Lora"/>
                <a:cs typeface="Lora"/>
                <a:sym typeface="Lora"/>
              </a:rPr>
            </a:br>
            <a:endParaRPr>
              <a:solidFill>
                <a:schemeClr val="dk1"/>
              </a:solidFill>
              <a:latin typeface="Lora"/>
              <a:ea typeface="Lora"/>
              <a:cs typeface="Lora"/>
              <a:sym typeface="Lor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199"/>
          <p:cNvSpPr txBox="1">
            <a:spLocks noGrp="1"/>
          </p:cNvSpPr>
          <p:nvPr>
            <p:ph type="title"/>
          </p:nvPr>
        </p:nvSpPr>
        <p:spPr>
          <a:xfrm>
            <a:off x="304800" y="274637"/>
            <a:ext cx="8572500" cy="1143000"/>
          </a:xfrm>
          <a:prstGeom prst="rect">
            <a:avLst/>
          </a:prstGeom>
          <a:solidFill>
            <a:schemeClr val="accent1"/>
          </a:solidFill>
          <a:ln>
            <a:noFill/>
          </a:ln>
        </p:spPr>
        <p:txBody>
          <a:bodyPr spcFirstLastPara="1" wrap="square" lIns="91425" tIns="91425" rIns="91425" bIns="91425" anchor="ctr" anchorCtr="0">
            <a:noAutofit/>
          </a:bodyPr>
          <a:lstStyle/>
          <a:p>
            <a:pPr marL="114300" lvl="0" indent="0" algn="l" rtl="0">
              <a:lnSpc>
                <a:spcPct val="115000"/>
              </a:lnSpc>
              <a:spcBef>
                <a:spcPts val="0"/>
              </a:spcBef>
              <a:spcAft>
                <a:spcPts val="0"/>
              </a:spcAft>
              <a:buClr>
                <a:schemeClr val="dk1"/>
              </a:buClr>
              <a:buSzPts val="1100"/>
              <a:buFont typeface="Arial"/>
              <a:buNone/>
            </a:pPr>
            <a:r>
              <a:rPr lang="en-US" sz="3200">
                <a:solidFill>
                  <a:srgbClr val="F2F2F2"/>
                </a:solidFill>
              </a:rPr>
              <a:t>Best Practices for Implementation</a:t>
            </a:r>
            <a:endParaRPr sz="2800">
              <a:solidFill>
                <a:srgbClr val="FFFFFF"/>
              </a:solidFill>
            </a:endParaRPr>
          </a:p>
        </p:txBody>
      </p:sp>
      <p:sp>
        <p:nvSpPr>
          <p:cNvPr id="1501" name="Google Shape;1501;p199"/>
          <p:cNvSpPr txBox="1"/>
          <p:nvPr/>
        </p:nvSpPr>
        <p:spPr>
          <a:xfrm>
            <a:off x="450250" y="1507425"/>
            <a:ext cx="8427000" cy="6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Lora"/>
                <a:ea typeface="Lora"/>
                <a:cs typeface="Lora"/>
                <a:sym typeface="Lora"/>
              </a:rPr>
              <a:t>Other Burning Questions:</a:t>
            </a:r>
            <a:endParaRPr sz="2400" b="1">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2400" b="1">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How often?</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How long do they take?</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Independent work? Group work?</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In class? Projects?</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rgbClr val="333333"/>
              </a:buClr>
              <a:buSzPts val="2000"/>
              <a:buFont typeface="Lora"/>
              <a:buChar char="●"/>
            </a:pPr>
            <a:r>
              <a:rPr lang="en-US" sz="2000">
                <a:solidFill>
                  <a:schemeClr val="dk1"/>
                </a:solidFill>
                <a:latin typeface="Lora"/>
                <a:ea typeface="Lora"/>
                <a:cs typeface="Lora"/>
                <a:sym typeface="Lora"/>
              </a:rPr>
              <a:t>Should the math represent what is being taught in that unit?</a:t>
            </a:r>
            <a:endParaRPr sz="2000">
              <a:solidFill>
                <a:schemeClr val="dk1"/>
              </a:solidFill>
              <a:latin typeface="Lora"/>
              <a:ea typeface="Lora"/>
              <a:cs typeface="Lora"/>
              <a:sym typeface="Lora"/>
            </a:endParaRPr>
          </a:p>
          <a:p>
            <a:pPr marL="457200" lvl="0" indent="0" algn="l" rtl="0">
              <a:lnSpc>
                <a:spcPct val="115000"/>
              </a:lnSpc>
              <a:spcBef>
                <a:spcPts val="0"/>
              </a:spcBef>
              <a:spcAft>
                <a:spcPts val="0"/>
              </a:spcAft>
              <a:buNone/>
            </a:pPr>
            <a:endParaRPr sz="2000">
              <a:solidFill>
                <a:schemeClr val="dk1"/>
              </a:solidFill>
              <a:latin typeface="Lora"/>
              <a:ea typeface="Lora"/>
              <a:cs typeface="Lora"/>
              <a:sym typeface="Lora"/>
            </a:endParaRPr>
          </a:p>
          <a:p>
            <a:pPr marL="0" lvl="0" indent="0" algn="l" rtl="0">
              <a:lnSpc>
                <a:spcPct val="100000"/>
              </a:lnSpc>
              <a:spcBef>
                <a:spcPts val="0"/>
              </a:spcBef>
              <a:spcAft>
                <a:spcPts val="0"/>
              </a:spcAft>
              <a:buNone/>
            </a:pPr>
            <a:r>
              <a:rPr lang="en-US" sz="1800">
                <a:solidFill>
                  <a:srgbClr val="333333"/>
                </a:solidFill>
                <a:latin typeface="Lora"/>
                <a:ea typeface="Lora"/>
                <a:cs typeface="Lora"/>
                <a:sym typeface="Lora"/>
              </a:rPr>
              <a:t>Check out: </a:t>
            </a:r>
            <a:r>
              <a:rPr lang="en-US" sz="1800" u="sng">
                <a:solidFill>
                  <a:schemeClr val="hlink"/>
                </a:solidFill>
                <a:latin typeface="Lora"/>
                <a:ea typeface="Lora"/>
                <a:cs typeface="Lora"/>
                <a:sym typeface="Lora"/>
                <a:hlinkClick r:id="rId3"/>
              </a:rPr>
              <a:t>https://im.kendallhunt.com/HS/teachers/mathematical_modeling_prompts.html</a:t>
            </a:r>
            <a:endParaRPr sz="1800">
              <a:solidFill>
                <a:srgbClr val="333333"/>
              </a:solidFill>
              <a:latin typeface="Lora"/>
              <a:ea typeface="Lora"/>
              <a:cs typeface="Lora"/>
              <a:sym typeface="Lora"/>
            </a:endParaRPr>
          </a:p>
          <a:p>
            <a:pPr marL="0" lvl="0" indent="0" algn="l" rtl="0">
              <a:lnSpc>
                <a:spcPct val="100000"/>
              </a:lnSpc>
              <a:spcBef>
                <a:spcPts val="0"/>
              </a:spcBef>
              <a:spcAft>
                <a:spcPts val="0"/>
              </a:spcAft>
              <a:buNone/>
            </a:pPr>
            <a:endParaRPr sz="1800">
              <a:solidFill>
                <a:srgbClr val="333333"/>
              </a:solidFill>
              <a:latin typeface="Lora"/>
              <a:ea typeface="Lora"/>
              <a:cs typeface="Lora"/>
              <a:sym typeface="Lora"/>
            </a:endParaRPr>
          </a:p>
          <a:p>
            <a:pPr marL="0" lvl="0" indent="0" algn="l" rtl="0">
              <a:lnSpc>
                <a:spcPct val="100000"/>
              </a:lnSpc>
              <a:spcBef>
                <a:spcPts val="0"/>
              </a:spcBef>
              <a:spcAft>
                <a:spcPts val="0"/>
              </a:spcAft>
              <a:buNone/>
            </a:pPr>
            <a:endParaRPr sz="1800">
              <a:solidFill>
                <a:srgbClr val="333333"/>
              </a:solidFill>
              <a:latin typeface="Lora"/>
              <a:ea typeface="Lora"/>
              <a:cs typeface="Lora"/>
              <a:sym typeface="Lora"/>
            </a:endParaRPr>
          </a:p>
          <a:p>
            <a:pPr marL="0" lvl="0" indent="0" algn="l" rtl="0">
              <a:lnSpc>
                <a:spcPct val="100000"/>
              </a:lnSpc>
              <a:spcBef>
                <a:spcPts val="0"/>
              </a:spcBef>
              <a:spcAft>
                <a:spcPts val="0"/>
              </a:spcAft>
              <a:buNone/>
            </a:pPr>
            <a:endParaRPr sz="1800">
              <a:solidFill>
                <a:srgbClr val="333333"/>
              </a:solidFill>
              <a:latin typeface="Lora"/>
              <a:ea typeface="Lora"/>
              <a:cs typeface="Lora"/>
              <a:sym typeface="Lor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20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201"/>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a:p>
        </p:txBody>
      </p:sp>
      <p:sp>
        <p:nvSpPr>
          <p:cNvPr id="1514" name="Google Shape;1514;p201"/>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515" name="Google Shape;1515;p201"/>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516" name="Google Shape;1516;p201"/>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517" name="Google Shape;1517;p201"/>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518" name="Google Shape;1518;p201"/>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519" name="Google Shape;1519;p201"/>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520" name="Google Shape;1520;p201"/>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521" name="Google Shape;1521;p201"/>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522" name="Google Shape;1522;p201"/>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202"/>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529" name="Google Shape;1529;p202"/>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530" name="Google Shape;1530;p202"/>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531" name="Google Shape;1531;p202"/>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532" name="Google Shape;1532;p202"/>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533" name="Google Shape;1533;p202"/>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534" name="Google Shape;1534;p202"/>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535" name="Google Shape;1535;p202"/>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536" name="Google Shape;1536;p202"/>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537" name="Google Shape;1537;p202"/>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20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544" name="Google Shape;1544;p203"/>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595959"/>
              </a:buClr>
              <a:buSzPts val="2400"/>
              <a:buFont typeface="Lucida Sans"/>
              <a:buChar char="●"/>
            </a:pPr>
            <a:r>
              <a:rPr lang="en-US" sz="2400" i="0" u="none" strike="noStrike" cap="none"/>
              <a:t>Next month’s webinar: </a:t>
            </a:r>
            <a:br>
              <a:rPr lang="en-US" sz="2400" b="0" i="0" u="none" strike="noStrike" cap="none">
                <a:latin typeface="Lucida Sans"/>
                <a:ea typeface="Lucida Sans"/>
                <a:cs typeface="Lucida Sans"/>
                <a:sym typeface="Lucida Sans"/>
              </a:rPr>
            </a:br>
            <a:endParaRPr sz="2400" b="0" i="0" u="none" strike="noStrike" cap="none">
              <a:latin typeface="Lucida Sans"/>
              <a:ea typeface="Lucida Sans"/>
              <a:cs typeface="Lucida Sans"/>
              <a:sym typeface="Lucida Sans"/>
            </a:endParaRPr>
          </a:p>
          <a:p>
            <a:pPr marL="342900" marR="0" lvl="0" indent="0" algn="l" rtl="0">
              <a:lnSpc>
                <a:spcPct val="100000"/>
              </a:lnSpc>
              <a:spcBef>
                <a:spcPts val="0"/>
              </a:spcBef>
              <a:spcAft>
                <a:spcPts val="0"/>
              </a:spcAft>
              <a:buNone/>
            </a:pPr>
            <a:r>
              <a:rPr lang="en-US" sz="2400" b="1"/>
              <a:t>New Year, New Perspective: Questions Every Educator Should Ask Themselves When Planning and Reflecting</a:t>
            </a:r>
            <a:endParaRPr sz="2400" b="1"/>
          </a:p>
          <a:p>
            <a:pPr marL="342900" marR="0" lvl="0" indent="0" algn="l" rtl="0">
              <a:lnSpc>
                <a:spcPct val="100000"/>
              </a:lnSpc>
              <a:spcBef>
                <a:spcPts val="0"/>
              </a:spcBef>
              <a:spcAft>
                <a:spcPts val="0"/>
              </a:spcAft>
              <a:buNone/>
            </a:pPr>
            <a:br>
              <a:rPr lang="en-US" sz="2400" b="1" i="0" u="none" strike="noStrike" cap="none"/>
            </a:br>
            <a:r>
              <a:rPr lang="en-US" sz="2400" b="1" i="0" u="none" strike="noStrike" cap="none"/>
              <a:t>January 8</a:t>
            </a:r>
            <a:r>
              <a:rPr lang="en-US" sz="2400" b="1"/>
              <a:t>, 2020 @7pm EST</a:t>
            </a:r>
            <a:endParaRPr b="1"/>
          </a:p>
          <a:p>
            <a:pPr marL="0" marR="0" lvl="0" indent="0" algn="l" rtl="0">
              <a:lnSpc>
                <a:spcPct val="100000"/>
              </a:lnSpc>
              <a:spcBef>
                <a:spcPts val="0"/>
              </a:spcBef>
              <a:spcAft>
                <a:spcPts val="0"/>
              </a:spcAft>
              <a:buNone/>
            </a:pPr>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i="0" u="none" strike="noStrike" cap="none"/>
              <a:t>Register Here: </a:t>
            </a:r>
            <a:r>
              <a:rPr lang="en-US" sz="2200" i="0" u="none" strike="noStrike" cap="none">
                <a:solidFill>
                  <a:srgbClr val="999999"/>
                </a:solidFill>
              </a:rPr>
              <a:t> </a:t>
            </a:r>
            <a:br>
              <a:rPr lang="en-US" sz="2200" b="0" i="0" u="none" strike="noStrike" cap="none">
                <a:solidFill>
                  <a:srgbClr val="3F3F39"/>
                </a:solidFill>
                <a:latin typeface="Lucida Sans"/>
                <a:ea typeface="Lucida Sans"/>
                <a:cs typeface="Lucida Sans"/>
                <a:sym typeface="Lucida Sans"/>
              </a:rPr>
            </a:br>
            <a:endParaRPr sz="2200" b="0" i="0" u="none" strike="noStrike" cap="none">
              <a:solidFill>
                <a:srgbClr val="3F3F39"/>
              </a:solidFill>
              <a:latin typeface="Lucida Sans"/>
              <a:ea typeface="Lucida Sans"/>
              <a:cs typeface="Lucida Sans"/>
              <a:sym typeface="Lucida Sans"/>
            </a:endParaRPr>
          </a:p>
          <a:p>
            <a:pPr marL="342900" marR="0" lvl="0" indent="0" algn="l" rtl="0">
              <a:lnSpc>
                <a:spcPct val="100000"/>
              </a:lnSpc>
              <a:spcBef>
                <a:spcPts val="0"/>
              </a:spcBef>
              <a:spcAft>
                <a:spcPts val="0"/>
              </a:spcAft>
              <a:buNone/>
            </a:pPr>
            <a:r>
              <a:rPr lang="en-US" sz="2200" b="0" i="0" u="sng" strike="noStrike" cap="none">
                <a:solidFill>
                  <a:schemeClr val="hlink"/>
                </a:solidFill>
                <a:latin typeface="Lucida Sans"/>
                <a:ea typeface="Lucida Sans"/>
                <a:cs typeface="Lucida Sans"/>
                <a:sym typeface="Lucida Sans"/>
                <a:hlinkClick r:id="rId3"/>
              </a:rPr>
              <a:t>https://event.on24.com/wcc/r/2138260/A4B837A7084C29A4E4BE90AF76EEAB6D</a:t>
            </a:r>
            <a:endParaRPr sz="2200" b="0" i="0" u="none" strike="noStrike" cap="none">
              <a:solidFill>
                <a:srgbClr val="3F3F39"/>
              </a:solidFill>
              <a:latin typeface="Lucida Sans"/>
              <a:ea typeface="Lucida Sans"/>
              <a:cs typeface="Lucida Sans"/>
              <a:sym typeface="Lucida Sans"/>
            </a:endParaRPr>
          </a:p>
          <a:p>
            <a:pPr marL="342900" marR="0" lvl="0" indent="0" algn="l" rtl="0">
              <a:lnSpc>
                <a:spcPct val="100000"/>
              </a:lnSpc>
              <a:spcBef>
                <a:spcPts val="0"/>
              </a:spcBef>
              <a:spcAft>
                <a:spcPts val="0"/>
              </a:spcAft>
              <a:buNone/>
            </a:pPr>
            <a:endParaRPr>
              <a:solidFill>
                <a:srgbClr val="3F3F39"/>
              </a:solidFill>
            </a:endParaRPr>
          </a:p>
          <a:p>
            <a:pPr marL="342900" marR="0" lvl="0" indent="0" algn="l" rtl="0">
              <a:lnSpc>
                <a:spcPct val="100000"/>
              </a:lnSpc>
              <a:spcBef>
                <a:spcPts val="0"/>
              </a:spcBef>
              <a:spcAft>
                <a:spcPts val="0"/>
              </a:spcAft>
              <a:buNone/>
            </a:pPr>
            <a:endParaRPr>
              <a:solidFill>
                <a:srgbClr val="3F3F39"/>
              </a:solidFill>
            </a:endParaRPr>
          </a:p>
        </p:txBody>
      </p:sp>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204"/>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45"/>
          <p:cNvSpPr txBox="1">
            <a:spLocks noGrp="1"/>
          </p:cNvSpPr>
          <p:nvPr>
            <p:ph type="title"/>
          </p:nvPr>
        </p:nvSpPr>
        <p:spPr>
          <a:xfrm>
            <a:off x="382825" y="-1020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45" name="Google Shape;1045;p145"/>
          <p:cNvSpPr txBox="1">
            <a:spLocks noGrp="1"/>
          </p:cNvSpPr>
          <p:nvPr>
            <p:ph type="body" idx="1"/>
          </p:nvPr>
        </p:nvSpPr>
        <p:spPr>
          <a:xfrm>
            <a:off x="504450" y="1923650"/>
            <a:ext cx="73731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endParaRPr sz="1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i="1">
                <a:solidFill>
                  <a:srgbClr val="3F3F39"/>
                </a:solidFill>
              </a:rPr>
              <a:t>Take our survey in 2 weeks and receive a certificate verifying 1 hour of professional learning.</a:t>
            </a:r>
            <a:endParaRPr>
              <a:solidFill>
                <a:srgbClr val="3F3F39"/>
              </a:solidFill>
            </a:endParaRPr>
          </a:p>
        </p:txBody>
      </p:sp>
      <p:pic>
        <p:nvPicPr>
          <p:cNvPr id="1046" name="Google Shape;1046;p145"/>
          <p:cNvPicPr preferRelativeResize="0"/>
          <p:nvPr/>
        </p:nvPicPr>
        <p:blipFill rotWithShape="1">
          <a:blip r:embed="rId3">
            <a:alphaModFix/>
          </a:blip>
          <a:srcRect l="3208" t="15095" r="2139"/>
          <a:stretch/>
        </p:blipFill>
        <p:spPr>
          <a:xfrm>
            <a:off x="705475" y="2905388"/>
            <a:ext cx="7584300" cy="1095225"/>
          </a:xfrm>
          <a:prstGeom prst="rect">
            <a:avLst/>
          </a:prstGeom>
          <a:noFill/>
          <a:ln>
            <a:noFill/>
          </a:ln>
        </p:spPr>
      </p:pic>
      <p:sp>
        <p:nvSpPr>
          <p:cNvPr id="1047" name="Google Shape;1047;p145"/>
          <p:cNvSpPr/>
          <p:nvPr/>
        </p:nvSpPr>
        <p:spPr>
          <a:xfrm>
            <a:off x="5071725" y="2246375"/>
            <a:ext cx="777900" cy="589200"/>
          </a:xfrm>
          <a:prstGeom prst="downArrow">
            <a:avLst>
              <a:gd name="adj1" fmla="val 50000"/>
              <a:gd name="adj2" fmla="val 50000"/>
            </a:avLst>
          </a:prstGeom>
          <a:solidFill>
            <a:srgbClr val="1155C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5"/>
          <p:cNvSpPr/>
          <p:nvPr/>
        </p:nvSpPr>
        <p:spPr>
          <a:xfrm>
            <a:off x="2894925" y="2246325"/>
            <a:ext cx="777900" cy="589200"/>
          </a:xfrm>
          <a:prstGeom prst="downArrow">
            <a:avLst>
              <a:gd name="adj1" fmla="val 50000"/>
              <a:gd name="adj2" fmla="val 50000"/>
            </a:avLst>
          </a:prstGeom>
          <a:solidFill>
            <a:srgbClr val="9900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5"/>
          <p:cNvSpPr txBox="1"/>
          <p:nvPr/>
        </p:nvSpPr>
        <p:spPr>
          <a:xfrm>
            <a:off x="934125" y="1408750"/>
            <a:ext cx="25998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9900FF"/>
                </a:solidFill>
                <a:latin typeface="Lucida Sans"/>
                <a:ea typeface="Lucida Sans"/>
                <a:cs typeface="Lucida Sans"/>
                <a:sym typeface="Lucida Sans"/>
              </a:rPr>
              <a:t>Question just for the presenters/ tech help</a:t>
            </a:r>
            <a:endParaRPr sz="1800" b="1">
              <a:solidFill>
                <a:srgbClr val="9900FF"/>
              </a:solidFill>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sp>
        <p:nvSpPr>
          <p:cNvPr id="1050" name="Google Shape;1050;p145"/>
          <p:cNvSpPr txBox="1"/>
          <p:nvPr/>
        </p:nvSpPr>
        <p:spPr>
          <a:xfrm>
            <a:off x="4967600"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rgbClr val="0000FF"/>
                </a:solidFill>
                <a:latin typeface="Lucida Sans"/>
                <a:ea typeface="Lucida Sans"/>
                <a:cs typeface="Lucida Sans"/>
                <a:sym typeface="Lucida Sans"/>
              </a:rPr>
              <a:t>Group chat </a:t>
            </a:r>
            <a:endParaRPr sz="18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51" name="Google Shape;1051;p145"/>
          <p:cNvSpPr/>
          <p:nvPr/>
        </p:nvSpPr>
        <p:spPr>
          <a:xfrm>
            <a:off x="4059525" y="2246375"/>
            <a:ext cx="777900" cy="589200"/>
          </a:xfrm>
          <a:prstGeom prst="downArrow">
            <a:avLst>
              <a:gd name="adj1" fmla="val 50000"/>
              <a:gd name="adj2" fmla="val 50000"/>
            </a:avLst>
          </a:prstGeom>
          <a:solidFill>
            <a:schemeClr val="accent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5"/>
          <p:cNvSpPr txBox="1"/>
          <p:nvPr/>
        </p:nvSpPr>
        <p:spPr>
          <a:xfrm>
            <a:off x="3365775"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Resources </a:t>
            </a: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53" name="Google Shape;1053;p145"/>
          <p:cNvSpPr txBox="1"/>
          <p:nvPr/>
        </p:nvSpPr>
        <p:spPr>
          <a:xfrm>
            <a:off x="382825" y="758300"/>
            <a:ext cx="39099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4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a:t>Barbara Beske</a:t>
            </a:r>
            <a:endParaRPr/>
          </a:p>
          <a:p>
            <a:pPr marL="0" marR="0" lvl="0" indent="0" algn="l" rtl="0">
              <a:lnSpc>
                <a:spcPct val="100000"/>
              </a:lnSpc>
              <a:spcBef>
                <a:spcPts val="0"/>
              </a:spcBef>
              <a:spcAft>
                <a:spcPts val="0"/>
              </a:spcAft>
              <a:buClr>
                <a:schemeClr val="dk1"/>
              </a:buClr>
              <a:buSzPts val="1100"/>
              <a:buFont typeface="Arial"/>
              <a:buNone/>
            </a:pPr>
            <a:r>
              <a:rPr lang="en-US"/>
              <a:t>Senior Mathematics Specialist, </a:t>
            </a:r>
            <a:endParaRPr/>
          </a:p>
          <a:p>
            <a:pPr marL="0" marR="0" lvl="0" indent="0" algn="l" rtl="0">
              <a:lnSpc>
                <a:spcPct val="100000"/>
              </a:lnSpc>
              <a:spcBef>
                <a:spcPts val="0"/>
              </a:spcBef>
              <a:spcAft>
                <a:spcPts val="0"/>
              </a:spcAft>
              <a:buClr>
                <a:schemeClr val="dk1"/>
              </a:buClr>
              <a:buSzPts val="1100"/>
              <a:buFont typeface="Arial"/>
              <a:buNone/>
            </a:pPr>
            <a:r>
              <a:rPr lang="en-US"/>
              <a:t>Tools and Classroom Resources, SAP</a:t>
            </a:r>
            <a:endParaRPr/>
          </a:p>
          <a:p>
            <a:pPr marL="0" marR="0" lvl="0" indent="0" algn="l" rtl="0">
              <a:lnSpc>
                <a:spcPct val="100000"/>
              </a:lnSpc>
              <a:spcBef>
                <a:spcPts val="0"/>
              </a:spcBef>
              <a:spcAft>
                <a:spcPts val="0"/>
              </a:spcAft>
              <a:buClr>
                <a:schemeClr val="lt1"/>
              </a:buClr>
              <a:buSzPts val="2800"/>
              <a:buFont typeface="Allerta"/>
              <a:buNone/>
            </a:pPr>
            <a:endParaRPr/>
          </a:p>
        </p:txBody>
      </p:sp>
      <p:sp>
        <p:nvSpPr>
          <p:cNvPr id="1060" name="Google Shape;1060;p146"/>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sp>
        <p:nvSpPr>
          <p:cNvPr id="1061" name="Google Shape;1061;p146"/>
          <p:cNvSpPr/>
          <p:nvPr/>
        </p:nvSpPr>
        <p:spPr>
          <a:xfrm>
            <a:off x="6043125" y="763575"/>
            <a:ext cx="2637600" cy="2066100"/>
          </a:xfrm>
          <a:prstGeom prst="rect">
            <a:avLst/>
          </a:prstGeom>
          <a:solidFill>
            <a:srgbClr val="0E6641"/>
          </a:solidFill>
          <a:ln w="25400" cap="flat" cmpd="sng">
            <a:solidFill>
              <a:srgbClr val="0A4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062" name="Google Shape;1062;p146"/>
          <p:cNvPicPr preferRelativeResize="0"/>
          <p:nvPr/>
        </p:nvPicPr>
        <p:blipFill rotWithShape="1">
          <a:blip r:embed="rId3">
            <a:alphaModFix/>
          </a:blip>
          <a:srcRect l="6044" r="22847"/>
          <a:stretch/>
        </p:blipFill>
        <p:spPr>
          <a:xfrm>
            <a:off x="6147400" y="891700"/>
            <a:ext cx="2429049" cy="18218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47"/>
          <p:cNvSpPr txBox="1">
            <a:spLocks noGrp="1"/>
          </p:cNvSpPr>
          <p:nvPr>
            <p:ph type="title"/>
          </p:nvPr>
        </p:nvSpPr>
        <p:spPr>
          <a:xfrm>
            <a:off x="457200" y="274637"/>
            <a:ext cx="8229600" cy="1143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FFFFFF"/>
                </a:solidFill>
                <a:latin typeface="Lucida Sans"/>
                <a:ea typeface="Lucida Sans"/>
                <a:cs typeface="Lucida Sans"/>
                <a:sym typeface="Lucida Sans"/>
              </a:rPr>
              <a:t>Goals of the </a:t>
            </a:r>
            <a:r>
              <a:rPr lang="en-US" sz="2800">
                <a:solidFill>
                  <a:srgbClr val="FFFFFF"/>
                </a:solidFill>
              </a:rPr>
              <a:t>W</a:t>
            </a:r>
            <a:r>
              <a:rPr lang="en-US" sz="2800" b="0" i="0" u="none" strike="noStrike" cap="none">
                <a:solidFill>
                  <a:srgbClr val="FFFFFF"/>
                </a:solidFill>
                <a:latin typeface="Lucida Sans"/>
                <a:ea typeface="Lucida Sans"/>
                <a:cs typeface="Lucida Sans"/>
                <a:sym typeface="Lucida Sans"/>
              </a:rPr>
              <a:t>ebinar</a:t>
            </a:r>
            <a:endParaRPr sz="2400" b="0" i="0" u="none" strike="noStrike" cap="none">
              <a:solidFill>
                <a:srgbClr val="FFFFFF"/>
              </a:solidFill>
              <a:latin typeface="Lucida Sans"/>
              <a:ea typeface="Lucida Sans"/>
              <a:cs typeface="Lucida Sans"/>
              <a:sym typeface="Lucida Sans"/>
            </a:endParaRPr>
          </a:p>
        </p:txBody>
      </p:sp>
      <p:sp>
        <p:nvSpPr>
          <p:cNvPr id="1069" name="Google Shape;1069;p14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5800" lvl="0" indent="-355600" algn="l" rtl="0">
              <a:lnSpc>
                <a:spcPct val="150000"/>
              </a:lnSpc>
              <a:spcBef>
                <a:spcPts val="1200"/>
              </a:spcBef>
              <a:spcAft>
                <a:spcPts val="0"/>
              </a:spcAft>
              <a:buClr>
                <a:srgbClr val="666666"/>
              </a:buClr>
              <a:buSzPts val="2400"/>
              <a:buFont typeface="Lora"/>
              <a:buChar char="✓"/>
            </a:pPr>
            <a:r>
              <a:rPr lang="en-US" sz="2400">
                <a:solidFill>
                  <a:srgbClr val="666666"/>
                </a:solidFill>
                <a:latin typeface="Lora"/>
                <a:ea typeface="Lora"/>
                <a:cs typeface="Lora"/>
                <a:sym typeface="Lora"/>
              </a:rPr>
              <a:t>Develop an understanding of what it means to “model with mathematics.”</a:t>
            </a:r>
            <a:endParaRPr sz="2400">
              <a:solidFill>
                <a:srgbClr val="666666"/>
              </a:solidFill>
              <a:latin typeface="Lora"/>
              <a:ea typeface="Lora"/>
              <a:cs typeface="Lora"/>
              <a:sym typeface="Lora"/>
            </a:endParaRPr>
          </a:p>
          <a:p>
            <a:pPr marL="685800" lvl="0" indent="-355600" algn="l" rtl="0">
              <a:lnSpc>
                <a:spcPct val="150000"/>
              </a:lnSpc>
              <a:spcBef>
                <a:spcPts val="0"/>
              </a:spcBef>
              <a:spcAft>
                <a:spcPts val="0"/>
              </a:spcAft>
              <a:buClr>
                <a:srgbClr val="666666"/>
              </a:buClr>
              <a:buSzPts val="2400"/>
              <a:buFont typeface="Lora"/>
              <a:buChar char="✓"/>
            </a:pPr>
            <a:r>
              <a:rPr lang="en-US" sz="2400">
                <a:solidFill>
                  <a:srgbClr val="666666"/>
                </a:solidFill>
                <a:latin typeface="Lora"/>
                <a:ea typeface="Lora"/>
                <a:cs typeface="Lora"/>
                <a:sym typeface="Lora"/>
              </a:rPr>
              <a:t>Investigate the connections between modeling and equity. What content is covered in modeling tasks? Who has access to high-intensity modeling work? How can modeling address unfinished learning?</a:t>
            </a:r>
            <a:endParaRPr sz="2400">
              <a:solidFill>
                <a:srgbClr val="666666"/>
              </a:solidFill>
              <a:latin typeface="Lora"/>
              <a:ea typeface="Lora"/>
              <a:cs typeface="Lora"/>
              <a:sym typeface="Lora"/>
            </a:endParaRPr>
          </a:p>
          <a:p>
            <a:pPr marL="685800" lvl="0" indent="-355600" algn="l" rtl="0">
              <a:lnSpc>
                <a:spcPct val="150000"/>
              </a:lnSpc>
              <a:spcBef>
                <a:spcPts val="0"/>
              </a:spcBef>
              <a:spcAft>
                <a:spcPts val="0"/>
              </a:spcAft>
              <a:buClr>
                <a:srgbClr val="666666"/>
              </a:buClr>
              <a:buSzPts val="2400"/>
              <a:buFont typeface="Lora"/>
              <a:buChar char="✓"/>
            </a:pPr>
            <a:r>
              <a:rPr lang="en-US" sz="2400">
                <a:solidFill>
                  <a:srgbClr val="666666"/>
                </a:solidFill>
                <a:latin typeface="Lora"/>
                <a:ea typeface="Lora"/>
                <a:cs typeface="Lora"/>
                <a:sym typeface="Lora"/>
              </a:rPr>
              <a:t>Discuss best practices for implementing modeling.</a:t>
            </a:r>
            <a:endParaRPr sz="2400">
              <a:solidFill>
                <a:srgbClr val="666666"/>
              </a:solidFill>
              <a:latin typeface="Lora"/>
              <a:ea typeface="Lora"/>
              <a:cs typeface="Lora"/>
              <a:sym typeface="Lora"/>
            </a:endParaRPr>
          </a:p>
          <a:p>
            <a:pPr marL="685800" lvl="0" indent="-355600" algn="l" rtl="0">
              <a:lnSpc>
                <a:spcPct val="150000"/>
              </a:lnSpc>
              <a:spcBef>
                <a:spcPts val="0"/>
              </a:spcBef>
              <a:spcAft>
                <a:spcPts val="0"/>
              </a:spcAft>
              <a:buClr>
                <a:srgbClr val="666666"/>
              </a:buClr>
              <a:buSzPts val="2400"/>
              <a:buFont typeface="Lora"/>
              <a:buChar char="✓"/>
            </a:pPr>
            <a:r>
              <a:rPr lang="en-US" sz="2400">
                <a:solidFill>
                  <a:srgbClr val="666666"/>
                </a:solidFill>
                <a:latin typeface="Lora"/>
                <a:ea typeface="Lora"/>
                <a:cs typeface="Lora"/>
                <a:sym typeface="Lora"/>
              </a:rPr>
              <a:t>Learn where to find free modeling tasks.</a:t>
            </a:r>
            <a:endParaRPr sz="2400">
              <a:solidFill>
                <a:srgbClr val="666666"/>
              </a:solidFill>
              <a:latin typeface="Lora"/>
              <a:ea typeface="Lora"/>
              <a:cs typeface="Lora"/>
              <a:sym typeface="Lora"/>
            </a:endParaRPr>
          </a:p>
          <a:p>
            <a:pPr marL="685800" marR="0" lvl="0" indent="0" algn="l" rtl="0">
              <a:lnSpc>
                <a:spcPct val="115000"/>
              </a:lnSpc>
              <a:spcBef>
                <a:spcPts val="1200"/>
              </a:spcBef>
              <a:spcAft>
                <a:spcPts val="0"/>
              </a:spcAft>
              <a:buNone/>
            </a:pPr>
            <a:endParaRPr/>
          </a:p>
          <a:p>
            <a:pPr marL="685800" marR="0" lvl="0" indent="0" algn="l" rtl="0">
              <a:lnSpc>
                <a:spcPct val="115000"/>
              </a:lnSpc>
              <a:spcBef>
                <a:spcPts val="0"/>
              </a:spcBef>
              <a:spcAft>
                <a:spcPts val="0"/>
              </a:spcAft>
              <a:buNone/>
            </a:pPr>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2759</Words>
  <Application>Microsoft Office PowerPoint</Application>
  <PresentationFormat>On-screen Show (4:3)</PresentationFormat>
  <Paragraphs>459</Paragraphs>
  <Slides>66</Slides>
  <Notes>66</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66</vt:i4>
      </vt:variant>
    </vt:vector>
  </HeadingPairs>
  <TitlesOfParts>
    <vt:vector size="79" baseType="lpstr">
      <vt:lpstr>Arial</vt:lpstr>
      <vt:lpstr>Lucida Sans</vt:lpstr>
      <vt:lpstr>Calibri</vt:lpstr>
      <vt:lpstr>Allerta</vt:lpstr>
      <vt:lpstr>Noto Sans Symbols</vt:lpstr>
      <vt:lpstr>Georgia</vt:lpstr>
      <vt:lpstr>Lora</vt:lpstr>
      <vt:lpstr>July Webinar New Year's Resolution</vt:lpstr>
      <vt:lpstr>July Webinar New Year's Resolution</vt:lpstr>
      <vt:lpstr>SAP ATC PPT Template revised</vt:lpstr>
      <vt:lpstr>July Webinar New Year's Resolution</vt:lpstr>
      <vt:lpstr>July Webinar New Year's Resolution</vt:lpstr>
      <vt:lpstr>July Webinar New Year's Resolution</vt:lpstr>
      <vt:lpstr>High School Modeling: Best Practices for Implementing High-Intensity Tasks for All Students</vt:lpstr>
      <vt:lpstr>Introductions</vt:lpstr>
      <vt:lpstr>How many Core Advocate Webinars have you attended?   </vt:lpstr>
      <vt:lpstr>Join Our Network!</vt:lpstr>
      <vt:lpstr>Learn More About Us!</vt:lpstr>
      <vt:lpstr>PowerPoint Presentation</vt:lpstr>
      <vt:lpstr>Engage with Us!</vt:lpstr>
      <vt:lpstr>Barbara Beske Senior Mathematics Specialist,  Tools and Classroom Resources, SAP </vt:lpstr>
      <vt:lpstr>Goals of the Webinar</vt:lpstr>
      <vt:lpstr>Section 1: What is Modeling? </vt:lpstr>
      <vt:lpstr>What is Modeling?</vt:lpstr>
      <vt:lpstr>What is Modeling?</vt:lpstr>
      <vt:lpstr>What is Modeling?</vt:lpstr>
      <vt:lpstr>Modeling in HS</vt:lpstr>
      <vt:lpstr>What is Modeling?</vt:lpstr>
      <vt:lpstr>Some Hallmarks of Modeling Tasks</vt:lpstr>
      <vt:lpstr>How often is modeling happening in your setting?    </vt:lpstr>
      <vt:lpstr>Best Practices for Implementation</vt:lpstr>
      <vt:lpstr>Best Practices for Implementation</vt:lpstr>
      <vt:lpstr>Best Practices for Implementation</vt:lpstr>
      <vt:lpstr>Scott Meltzer Director of Mathematics,  American Paradigm Schools  </vt:lpstr>
      <vt:lpstr>Section 2: How does modeling fit within the context of the high school standards?</vt:lpstr>
      <vt:lpstr>Modeling in HS</vt:lpstr>
      <vt:lpstr>Modeling in HS</vt:lpstr>
      <vt:lpstr>Modeling in HS</vt:lpstr>
      <vt:lpstr>Modeling in HS</vt:lpstr>
      <vt:lpstr>Modeling in HS</vt:lpstr>
      <vt:lpstr>Modeling in HS</vt:lpstr>
      <vt:lpstr>Modeling in HS</vt:lpstr>
      <vt:lpstr>Modeling in HS</vt:lpstr>
      <vt:lpstr>Modeling in HS</vt:lpstr>
      <vt:lpstr>Arpi Lajinian Teacher of Mathematics, Instructional Coach, Northern Valley Regional HS, Old Tappan, NJ</vt:lpstr>
      <vt:lpstr>Section 3: What are Hallmarks of the Modeling Cycle ?</vt:lpstr>
      <vt:lpstr>Modeling in HS</vt:lpstr>
      <vt:lpstr>Modeling Task: Karnataka</vt:lpstr>
      <vt:lpstr>Make Sense of the Context and Identify the Question</vt:lpstr>
      <vt:lpstr>Identify Variables and Make Assumptions </vt:lpstr>
      <vt:lpstr>Modeling Task: Karnataka</vt:lpstr>
      <vt:lpstr>Formulate a Model</vt:lpstr>
      <vt:lpstr>Modeling Task: Karnataka</vt:lpstr>
      <vt:lpstr>Modeling Task: Karnataka</vt:lpstr>
      <vt:lpstr>Compute Using the Model</vt:lpstr>
      <vt:lpstr>Interpret the Solution</vt:lpstr>
      <vt:lpstr>Validate and Assess the Solution</vt:lpstr>
      <vt:lpstr>Modeling Task: Karnataka</vt:lpstr>
      <vt:lpstr>Modeling Task: Karnataka</vt:lpstr>
      <vt:lpstr>Report Results</vt:lpstr>
      <vt:lpstr>Modeling Tasks in the HS Coherence Map</vt:lpstr>
      <vt:lpstr>Modeling Tasks in the HS Coherence Map</vt:lpstr>
      <vt:lpstr>Which of the following are true?    All stages of the modeling cycle must occur in every modeling task.   The validation stage may result in students creating a new model.    Modeling tasks need to be aligned to particular standards.   Modeling tasks are meant to solve interesting problems.</vt:lpstr>
      <vt:lpstr>Section 4: Modeling and Equity</vt:lpstr>
      <vt:lpstr>Modeling and Equity</vt:lpstr>
      <vt:lpstr>Why Modeling?</vt:lpstr>
      <vt:lpstr>Modeling and Equity</vt:lpstr>
      <vt:lpstr>Modeling and Equity</vt:lpstr>
      <vt:lpstr>Modeling and Equity</vt:lpstr>
      <vt:lpstr>Section 4: Best Practice for Implementation</vt:lpstr>
      <vt:lpstr>Kate Nowak Director of K–12  Curriculum Strategy Illustrative Mathematics  </vt:lpstr>
      <vt:lpstr>VIDEO</vt:lpstr>
      <vt:lpstr>Best Practices for Implementation</vt:lpstr>
      <vt:lpstr>Best Practices for Implementation</vt:lpstr>
      <vt:lpstr>Questions for Our Guests?</vt:lpstr>
      <vt:lpstr>Join our network!</vt:lpstr>
      <vt:lpstr>Please Join Us!</vt:lpstr>
      <vt:lpstr>Please Join Us Again Next Month!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Modeling: Best Practices for Implementing High-Intensity Tasks for All Students</dc:title>
  <dc:creator>Pascale Joseph</dc:creator>
  <cp:lastModifiedBy>Pascale Joseph</cp:lastModifiedBy>
  <cp:revision>2</cp:revision>
  <dcterms:modified xsi:type="dcterms:W3CDTF">2019-12-04T21:14:39Z</dcterms:modified>
</cp:coreProperties>
</file>