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92" r:id="rId4"/>
    <p:sldMasterId id="2147483793" r:id="rId5"/>
    <p:sldMasterId id="2147483794" r:id="rId6"/>
    <p:sldMasterId id="2147483795" r:id="rId7"/>
    <p:sldMasterId id="2147483796" r:id="rId8"/>
    <p:sldMasterId id="2147483797" r:id="rId9"/>
    <p:sldMasterId id="2147483798" r:id="rId10"/>
    <p:sldMasterId id="2147483799"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Lst>
  <p:sldSz cy="6858000" cx="9144000"/>
  <p:notesSz cx="6858000" cy="9144000"/>
  <p:embeddedFontLst>
    <p:embeddedFont>
      <p:font typeface="Roboto"/>
      <p:regular r:id="rId64"/>
      <p:bold r:id="rId65"/>
      <p:italic r:id="rId66"/>
      <p:boldItalic r:id="rId67"/>
    </p:embeddedFont>
    <p:embeddedFont>
      <p:font typeface="Allerta"/>
      <p:regular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104302D-9F49-472A-97FF-5A9AA82C6F5F}">
  <a:tblStyle styleId="{C104302D-9F49-472A-97FF-5A9AA82C6F5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BB46F5B-6FD0-4E4E-A7AD-DD59C7C3747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font" Target="fonts/Roboto-regular.fntdata"/><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font" Target="fonts/Roboto-italic.fntdata"/><Relationship Id="rId21" Type="http://schemas.openxmlformats.org/officeDocument/2006/relationships/slide" Target="slides/slide9.xml"/><Relationship Id="rId65" Type="http://schemas.openxmlformats.org/officeDocument/2006/relationships/font" Target="fonts/Roboto-bold.fntdata"/><Relationship Id="rId24" Type="http://schemas.openxmlformats.org/officeDocument/2006/relationships/slide" Target="slides/slide12.xml"/><Relationship Id="rId68" Type="http://schemas.openxmlformats.org/officeDocument/2006/relationships/font" Target="fonts/Allerta-regular.fntdata"/><Relationship Id="rId23" Type="http://schemas.openxmlformats.org/officeDocument/2006/relationships/slide" Target="slides/slide11.xml"/><Relationship Id="rId67" Type="http://schemas.openxmlformats.org/officeDocument/2006/relationships/font" Target="fonts/Roboto-boldItalic.fntdata"/><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slide" Target="slides/slide43.xml"/><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Lucida Sans"/>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0" name="Shape 1070"/>
        <p:cNvGrpSpPr/>
        <p:nvPr/>
      </p:nvGrpSpPr>
      <p:grpSpPr>
        <a:xfrm>
          <a:off x="0" y="0"/>
          <a:ext cx="0" cy="0"/>
          <a:chOff x="0" y="0"/>
          <a:chExt cx="0" cy="0"/>
        </a:xfrm>
      </p:grpSpPr>
      <p:sp>
        <p:nvSpPr>
          <p:cNvPr id="1071" name="Google Shape;1071;g62bf8cc1b2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62bf8cc1b2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First timer poll</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Handouts:</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073" name="Google Shape;1073;g62bf8cc1b2_2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1" name="Shape 1151"/>
        <p:cNvGrpSpPr/>
        <p:nvPr/>
      </p:nvGrpSpPr>
      <p:grpSpPr>
        <a:xfrm>
          <a:off x="0" y="0"/>
          <a:ext cx="0" cy="0"/>
          <a:chOff x="0" y="0"/>
          <a:chExt cx="0" cy="0"/>
        </a:xfrm>
      </p:grpSpPr>
      <p:sp>
        <p:nvSpPr>
          <p:cNvPr id="1152" name="Google Shape;1152;g2ef3190c67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g2ef3190c67_0_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154" name="Google Shape;1154;g2ef3190c67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9" name="Shape 1159"/>
        <p:cNvGrpSpPr/>
        <p:nvPr/>
      </p:nvGrpSpPr>
      <p:grpSpPr>
        <a:xfrm>
          <a:off x="0" y="0"/>
          <a:ext cx="0" cy="0"/>
          <a:chOff x="0" y="0"/>
          <a:chExt cx="0" cy="0"/>
        </a:xfrm>
      </p:grpSpPr>
      <p:sp>
        <p:nvSpPr>
          <p:cNvPr id="1160" name="Google Shape;1160;g7e7d283673_0_2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g7e7d283673_0_2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162" name="Google Shape;1162;g7e7d283673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6" name="Shape 1166"/>
        <p:cNvGrpSpPr/>
        <p:nvPr/>
      </p:nvGrpSpPr>
      <p:grpSpPr>
        <a:xfrm>
          <a:off x="0" y="0"/>
          <a:ext cx="0" cy="0"/>
          <a:chOff x="0" y="0"/>
          <a:chExt cx="0" cy="0"/>
        </a:xfrm>
      </p:grpSpPr>
      <p:sp>
        <p:nvSpPr>
          <p:cNvPr id="1167" name="Google Shape;1167;g7e7d283673_0_2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g7e7d283673_0_2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169" name="Google Shape;1169;g7e7d283673_0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g81557f6178_1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6" name="Google Shape;1176;g81557f6178_1_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177" name="Google Shape;1177;g81557f6178_1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Google Shape;1182;g2f8331e4bd_1_5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2f8331e4bd_1_5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p:txBody>
      </p:sp>
      <p:sp>
        <p:nvSpPr>
          <p:cNvPr id="1184" name="Google Shape;1184;g2f8331e4bd_1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7" name="Shape 1187"/>
        <p:cNvGrpSpPr/>
        <p:nvPr/>
      </p:nvGrpSpPr>
      <p:grpSpPr>
        <a:xfrm>
          <a:off x="0" y="0"/>
          <a:ext cx="0" cy="0"/>
          <a:chOff x="0" y="0"/>
          <a:chExt cx="0" cy="0"/>
        </a:xfrm>
      </p:grpSpPr>
      <p:sp>
        <p:nvSpPr>
          <p:cNvPr id="1188" name="Google Shape;1188;g7e7d283673_0_1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g7e7d283673_0_17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90" name="Google Shape;1190;g7e7d283673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4" name="Shape 1194"/>
        <p:cNvGrpSpPr/>
        <p:nvPr/>
      </p:nvGrpSpPr>
      <p:grpSpPr>
        <a:xfrm>
          <a:off x="0" y="0"/>
          <a:ext cx="0" cy="0"/>
          <a:chOff x="0" y="0"/>
          <a:chExt cx="0" cy="0"/>
        </a:xfrm>
      </p:grpSpPr>
      <p:sp>
        <p:nvSpPr>
          <p:cNvPr id="1195" name="Google Shape;1195;g323629853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6" name="Google Shape;1196;g3236298530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197" name="Google Shape;1197;g323629853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2" name="Shape 1202"/>
        <p:cNvGrpSpPr/>
        <p:nvPr/>
      </p:nvGrpSpPr>
      <p:grpSpPr>
        <a:xfrm>
          <a:off x="0" y="0"/>
          <a:ext cx="0" cy="0"/>
          <a:chOff x="0" y="0"/>
          <a:chExt cx="0" cy="0"/>
        </a:xfrm>
      </p:grpSpPr>
      <p:sp>
        <p:nvSpPr>
          <p:cNvPr id="1203" name="Google Shape;1203;g7e7d283673_0_1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7e7d283673_0_19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05" name="Google Shape;1205;g7e7d283673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0" name="Shape 1210"/>
        <p:cNvGrpSpPr/>
        <p:nvPr/>
      </p:nvGrpSpPr>
      <p:grpSpPr>
        <a:xfrm>
          <a:off x="0" y="0"/>
          <a:ext cx="0" cy="0"/>
          <a:chOff x="0" y="0"/>
          <a:chExt cx="0" cy="0"/>
        </a:xfrm>
      </p:grpSpPr>
      <p:sp>
        <p:nvSpPr>
          <p:cNvPr id="1211" name="Google Shape;1211;g81557f6178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g81557f6178_0_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13" name="Google Shape;1213;g81557f6178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8" name="Shape 1218"/>
        <p:cNvGrpSpPr/>
        <p:nvPr/>
      </p:nvGrpSpPr>
      <p:grpSpPr>
        <a:xfrm>
          <a:off x="0" y="0"/>
          <a:ext cx="0" cy="0"/>
          <a:chOff x="0" y="0"/>
          <a:chExt cx="0" cy="0"/>
        </a:xfrm>
      </p:grpSpPr>
      <p:sp>
        <p:nvSpPr>
          <p:cNvPr id="1219" name="Google Shape;1219;g719f32356a_3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719f32356a_3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g719f32356a_3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g7d574ec63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g7d574ec63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a:p>
        </p:txBody>
      </p:sp>
      <p:sp>
        <p:nvSpPr>
          <p:cNvPr id="1085" name="Google Shape;1085;g7d574ec638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Google Shape;1227;g719f32356a_3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719f32356a_3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g719f32356a_3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4" name="Shape 1234"/>
        <p:cNvGrpSpPr/>
        <p:nvPr/>
      </p:nvGrpSpPr>
      <p:grpSpPr>
        <a:xfrm>
          <a:off x="0" y="0"/>
          <a:ext cx="0" cy="0"/>
          <a:chOff x="0" y="0"/>
          <a:chExt cx="0" cy="0"/>
        </a:xfrm>
      </p:grpSpPr>
      <p:sp>
        <p:nvSpPr>
          <p:cNvPr id="1235" name="Google Shape;1235;g81557f6178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g81557f6178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37" name="Google Shape;1237;g81557f617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2" name="Shape 1242"/>
        <p:cNvGrpSpPr/>
        <p:nvPr/>
      </p:nvGrpSpPr>
      <p:grpSpPr>
        <a:xfrm>
          <a:off x="0" y="0"/>
          <a:ext cx="0" cy="0"/>
          <a:chOff x="0" y="0"/>
          <a:chExt cx="0" cy="0"/>
        </a:xfrm>
      </p:grpSpPr>
      <p:sp>
        <p:nvSpPr>
          <p:cNvPr id="1243" name="Google Shape;1243;g719f32356a_3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719f32356a_3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g719f32356a_3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0" name="Shape 1250"/>
        <p:cNvGrpSpPr/>
        <p:nvPr/>
      </p:nvGrpSpPr>
      <p:grpSpPr>
        <a:xfrm>
          <a:off x="0" y="0"/>
          <a:ext cx="0" cy="0"/>
          <a:chOff x="0" y="0"/>
          <a:chExt cx="0" cy="0"/>
        </a:xfrm>
      </p:grpSpPr>
      <p:sp>
        <p:nvSpPr>
          <p:cNvPr id="1251" name="Google Shape;1251;g719f32356a_3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719f32356a_3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g719f32356a_3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8" name="Shape 1258"/>
        <p:cNvGrpSpPr/>
        <p:nvPr/>
      </p:nvGrpSpPr>
      <p:grpSpPr>
        <a:xfrm>
          <a:off x="0" y="0"/>
          <a:ext cx="0" cy="0"/>
          <a:chOff x="0" y="0"/>
          <a:chExt cx="0" cy="0"/>
        </a:xfrm>
      </p:grpSpPr>
      <p:sp>
        <p:nvSpPr>
          <p:cNvPr id="1259" name="Google Shape;1259;g81557f6178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0" name="Google Shape;1260;g81557f6178_0_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61" name="Google Shape;1261;g81557f6178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g719f32356a_3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719f32356a_3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g719f32356a_3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4" name="Shape 1274"/>
        <p:cNvGrpSpPr/>
        <p:nvPr/>
      </p:nvGrpSpPr>
      <p:grpSpPr>
        <a:xfrm>
          <a:off x="0" y="0"/>
          <a:ext cx="0" cy="0"/>
          <a:chOff x="0" y="0"/>
          <a:chExt cx="0" cy="0"/>
        </a:xfrm>
      </p:grpSpPr>
      <p:sp>
        <p:nvSpPr>
          <p:cNvPr id="1275" name="Google Shape;1275;g2f8331e4bd_1_6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g2f8331e4bd_1_6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77" name="Google Shape;1277;g2f8331e4bd_1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0" name="Shape 1280"/>
        <p:cNvGrpSpPr/>
        <p:nvPr/>
      </p:nvGrpSpPr>
      <p:grpSpPr>
        <a:xfrm>
          <a:off x="0" y="0"/>
          <a:ext cx="0" cy="0"/>
          <a:chOff x="0" y="0"/>
          <a:chExt cx="0" cy="0"/>
        </a:xfrm>
      </p:grpSpPr>
      <p:sp>
        <p:nvSpPr>
          <p:cNvPr id="1281" name="Google Shape;1281;g7e7d283673_0_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2" name="Google Shape;1282;g7e7d283673_0_17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283" name="Google Shape;1283;g7e7d283673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7" name="Shape 1287"/>
        <p:cNvGrpSpPr/>
        <p:nvPr/>
      </p:nvGrpSpPr>
      <p:grpSpPr>
        <a:xfrm>
          <a:off x="0" y="0"/>
          <a:ext cx="0" cy="0"/>
          <a:chOff x="0" y="0"/>
          <a:chExt cx="0" cy="0"/>
        </a:xfrm>
      </p:grpSpPr>
      <p:sp>
        <p:nvSpPr>
          <p:cNvPr id="1288" name="Google Shape;1288;g82b4d605d5_6_3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g82b4d605d5_6_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6" name="Shape 1296"/>
        <p:cNvGrpSpPr/>
        <p:nvPr/>
      </p:nvGrpSpPr>
      <p:grpSpPr>
        <a:xfrm>
          <a:off x="0" y="0"/>
          <a:ext cx="0" cy="0"/>
          <a:chOff x="0" y="0"/>
          <a:chExt cx="0" cy="0"/>
        </a:xfrm>
      </p:grpSpPr>
      <p:sp>
        <p:nvSpPr>
          <p:cNvPr id="1297" name="Google Shape;1297;g82b4d605d5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82b4d605d5_0_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99" name="Google Shape;1299;g82b4d605d5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1" name="Shape 1091"/>
        <p:cNvGrpSpPr/>
        <p:nvPr/>
      </p:nvGrpSpPr>
      <p:grpSpPr>
        <a:xfrm>
          <a:off x="0" y="0"/>
          <a:ext cx="0" cy="0"/>
          <a:chOff x="0" y="0"/>
          <a:chExt cx="0" cy="0"/>
        </a:xfrm>
      </p:grpSpPr>
      <p:sp>
        <p:nvSpPr>
          <p:cNvPr id="1092" name="Google Shape;1092;g6bdf9486c6_0_6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b="0" i="0" sz="1100" u="none" cap="none" strike="noStrike">
              <a:solidFill>
                <a:schemeClr val="dk1"/>
              </a:solidFill>
              <a:latin typeface="Calibri"/>
              <a:ea typeface="Calibri"/>
              <a:cs typeface="Calibri"/>
              <a:sym typeface="Calibri"/>
            </a:endParaRPr>
          </a:p>
        </p:txBody>
      </p:sp>
      <p:sp>
        <p:nvSpPr>
          <p:cNvPr id="1093" name="Google Shape;1093;g6bdf9486c6_0_6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4" name="Shape 1304"/>
        <p:cNvGrpSpPr/>
        <p:nvPr/>
      </p:nvGrpSpPr>
      <p:grpSpPr>
        <a:xfrm>
          <a:off x="0" y="0"/>
          <a:ext cx="0" cy="0"/>
          <a:chOff x="0" y="0"/>
          <a:chExt cx="0" cy="0"/>
        </a:xfrm>
      </p:grpSpPr>
      <p:sp>
        <p:nvSpPr>
          <p:cNvPr id="1305" name="Google Shape;1305;g82b4d605d5_6_40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g82b4d605d5_6_4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Google Shape;1314;g82b4d605d5_0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g82b4d605d5_0_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16" name="Google Shape;1316;g82b4d605d5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Google Shape;1322;g82b4d605d5_6_50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g82b4d605d5_6_5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0" name="Shape 1330"/>
        <p:cNvGrpSpPr/>
        <p:nvPr/>
      </p:nvGrpSpPr>
      <p:grpSpPr>
        <a:xfrm>
          <a:off x="0" y="0"/>
          <a:ext cx="0" cy="0"/>
          <a:chOff x="0" y="0"/>
          <a:chExt cx="0" cy="0"/>
        </a:xfrm>
      </p:grpSpPr>
      <p:sp>
        <p:nvSpPr>
          <p:cNvPr id="1331" name="Google Shape;1331;g7e7d283673_0_2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g7e7d283673_0_23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33" name="Google Shape;1333;g7e7d283673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6" name="Shape 1336"/>
        <p:cNvGrpSpPr/>
        <p:nvPr/>
      </p:nvGrpSpPr>
      <p:grpSpPr>
        <a:xfrm>
          <a:off x="0" y="0"/>
          <a:ext cx="0" cy="0"/>
          <a:chOff x="0" y="0"/>
          <a:chExt cx="0" cy="0"/>
        </a:xfrm>
      </p:grpSpPr>
      <p:sp>
        <p:nvSpPr>
          <p:cNvPr id="1337" name="Google Shape;1337;g7e7d283673_0_2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7e7d283673_0_26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39" name="Google Shape;1339;g7e7d283673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4" name="Shape 1344"/>
        <p:cNvGrpSpPr/>
        <p:nvPr/>
      </p:nvGrpSpPr>
      <p:grpSpPr>
        <a:xfrm>
          <a:off x="0" y="0"/>
          <a:ext cx="0" cy="0"/>
          <a:chOff x="0" y="0"/>
          <a:chExt cx="0" cy="0"/>
        </a:xfrm>
      </p:grpSpPr>
      <p:sp>
        <p:nvSpPr>
          <p:cNvPr id="1345" name="Google Shape;1345;g81557f6178_1_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81557f6178_1_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47" name="Google Shape;1347;g81557f6178_1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2" name="Shape 1352"/>
        <p:cNvGrpSpPr/>
        <p:nvPr/>
      </p:nvGrpSpPr>
      <p:grpSpPr>
        <a:xfrm>
          <a:off x="0" y="0"/>
          <a:ext cx="0" cy="0"/>
          <a:chOff x="0" y="0"/>
          <a:chExt cx="0" cy="0"/>
        </a:xfrm>
      </p:grpSpPr>
      <p:sp>
        <p:nvSpPr>
          <p:cNvPr id="1353" name="Google Shape;1353;g71fa5263e5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g71fa5263e5_2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55" name="Google Shape;1355;g71fa5263e5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Google Shape;1359;g7e7d283673_0_1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g7e7d283673_0_18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361" name="Google Shape;1361;g7e7d283673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5" name="Shape 1365"/>
        <p:cNvGrpSpPr/>
        <p:nvPr/>
      </p:nvGrpSpPr>
      <p:grpSpPr>
        <a:xfrm>
          <a:off x="0" y="0"/>
          <a:ext cx="0" cy="0"/>
          <a:chOff x="0" y="0"/>
          <a:chExt cx="0" cy="0"/>
        </a:xfrm>
      </p:grpSpPr>
      <p:sp>
        <p:nvSpPr>
          <p:cNvPr id="1366" name="Google Shape;1366;g2ef3190c67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7" name="Google Shape;1367;g2ef3190c67_0_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rPr lang="en-US" sz="1100"/>
              <a:t>#4 and to anticipate my punchline, TCUOS comes up short in all 4</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68" name="Google Shape;1368;g2ef3190c67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2" name="Shape 1372"/>
        <p:cNvGrpSpPr/>
        <p:nvPr/>
      </p:nvGrpSpPr>
      <p:grpSpPr>
        <a:xfrm>
          <a:off x="0" y="0"/>
          <a:ext cx="0" cy="0"/>
          <a:chOff x="0" y="0"/>
          <a:chExt cx="0" cy="0"/>
        </a:xfrm>
      </p:grpSpPr>
      <p:sp>
        <p:nvSpPr>
          <p:cNvPr id="1373" name="Google Shape;1373;g7e7d283673_0_2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g7e7d283673_0_2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75" name="Google Shape;1375;g7e7d283673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6" name="Shape 1096"/>
        <p:cNvGrpSpPr/>
        <p:nvPr/>
      </p:nvGrpSpPr>
      <p:grpSpPr>
        <a:xfrm>
          <a:off x="0" y="0"/>
          <a:ext cx="0" cy="0"/>
          <a:chOff x="0" y="0"/>
          <a:chExt cx="0" cy="0"/>
        </a:xfrm>
      </p:grpSpPr>
      <p:sp>
        <p:nvSpPr>
          <p:cNvPr id="1097" name="Google Shape;1097;g7e7d28367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7e7d28367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99" name="Google Shape;1099;g7e7d283673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Google Shape;1383;g7e7d283673_0_2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4" name="Google Shape;1384;g7e7d283673_0_2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40"/>
              </a:spcBef>
              <a:spcAft>
                <a:spcPts val="0"/>
              </a:spcAft>
              <a:buNone/>
            </a:pPr>
            <a:r>
              <a:rPr lang="en-US" sz="1000">
                <a:solidFill>
                  <a:srgbClr val="434343"/>
                </a:solidFill>
                <a:latin typeface="Arial"/>
                <a:ea typeface="Arial"/>
                <a:cs typeface="Arial"/>
                <a:sym typeface="Arial"/>
              </a:rPr>
              <a:t>more complex </a:t>
            </a:r>
            <a:r>
              <a:rPr lang="en-US" sz="1000">
                <a:solidFill>
                  <a:srgbClr val="434343"/>
                </a:solidFill>
                <a:latin typeface="Arial"/>
                <a:ea typeface="Arial"/>
                <a:cs typeface="Arial"/>
                <a:sym typeface="Arial"/>
              </a:rPr>
              <a:t>for students </a:t>
            </a:r>
            <a:r>
              <a:rPr b="1" lang="en-US" sz="1000" u="sng">
                <a:solidFill>
                  <a:srgbClr val="434343"/>
                </a:solidFill>
                <a:latin typeface="Arial"/>
                <a:ea typeface="Arial"/>
                <a:cs typeface="Arial"/>
                <a:sym typeface="Arial"/>
              </a:rPr>
              <a:t>and</a:t>
            </a:r>
            <a:r>
              <a:rPr lang="en-US" sz="1000">
                <a:solidFill>
                  <a:srgbClr val="434343"/>
                </a:solidFill>
                <a:latin typeface="Arial"/>
                <a:ea typeface="Arial"/>
                <a:cs typeface="Arial"/>
                <a:sym typeface="Arial"/>
              </a:rPr>
              <a:t> teachers</a:t>
            </a:r>
            <a:endParaRPr sz="200">
              <a:solidFill>
                <a:srgbClr val="575757"/>
              </a:solidFill>
              <a:latin typeface="Lucida Sans"/>
              <a:ea typeface="Lucida Sans"/>
              <a:cs typeface="Lucida Sans"/>
              <a:sym typeface="Lucida Sans"/>
            </a:endParaRPr>
          </a:p>
          <a:p>
            <a:pPr indent="0" lvl="0" marL="0" rtl="0" algn="l">
              <a:lnSpc>
                <a:spcPct val="115000"/>
              </a:lnSpc>
              <a:spcBef>
                <a:spcPts val="440"/>
              </a:spcBef>
              <a:spcAft>
                <a:spcPts val="1600"/>
              </a:spcAft>
              <a:buNone/>
            </a:pPr>
            <a:r>
              <a:rPr lang="en-US" sz="900">
                <a:solidFill>
                  <a:srgbClr val="575757"/>
                </a:solidFill>
                <a:latin typeface="Lucida Sans"/>
                <a:ea typeface="Lucida Sans"/>
                <a:cs typeface="Lucida Sans"/>
                <a:sym typeface="Lucida Sans"/>
              </a:rPr>
              <a:t>visuals, graphic organizers, physical activity and presentations, encouragement and supports for verbal participation, and primary language support such as brief translations and definitions of unfamiliar words in the students’ home language. Supports also include targeting language objectives along with content objectives, activating prior knowledge and building background knowledge needed to access texts, pointing out cognates, using very clear and explicit instructional language, and moderating rate of speech to facilitate comprehension.</a:t>
            </a:r>
            <a:r>
              <a:rPr lang="en-US" sz="1000">
                <a:solidFill>
                  <a:srgbClr val="575757"/>
                </a:solidFill>
                <a:latin typeface="Lucida Sans"/>
                <a:ea typeface="Lucida Sans"/>
                <a:cs typeface="Lucida Sans"/>
                <a:sym typeface="Lucida Sans"/>
              </a:rPr>
              <a:t> </a:t>
            </a:r>
            <a:endParaRPr b="0" i="0" sz="1200" u="none" cap="none" strike="noStrike">
              <a:solidFill>
                <a:schemeClr val="dk1"/>
              </a:solidFill>
              <a:latin typeface="Arial"/>
              <a:ea typeface="Arial"/>
              <a:cs typeface="Arial"/>
              <a:sym typeface="Arial"/>
            </a:endParaRPr>
          </a:p>
        </p:txBody>
      </p:sp>
      <p:sp>
        <p:nvSpPr>
          <p:cNvPr id="1385" name="Google Shape;1385;g7e7d283673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g7e7d283673_0_2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g7e7d283673_0_2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40"/>
              </a:spcBef>
              <a:spcAft>
                <a:spcPts val="0"/>
              </a:spcAft>
              <a:buClr>
                <a:schemeClr val="dk1"/>
              </a:buClr>
              <a:buSzPts val="1100"/>
              <a:buFont typeface="Arial"/>
              <a:buNone/>
            </a:pPr>
            <a:r>
              <a:rPr lang="en-US" sz="1000">
                <a:solidFill>
                  <a:srgbClr val="434343"/>
                </a:solidFill>
                <a:latin typeface="Arial"/>
                <a:ea typeface="Arial"/>
                <a:cs typeface="Arial"/>
                <a:sym typeface="Arial"/>
              </a:rPr>
              <a:t>more complex for students </a:t>
            </a:r>
            <a:r>
              <a:rPr b="1" lang="en-US" sz="1000" u="sng">
                <a:solidFill>
                  <a:srgbClr val="434343"/>
                </a:solidFill>
                <a:latin typeface="Arial"/>
                <a:ea typeface="Arial"/>
                <a:cs typeface="Arial"/>
                <a:sym typeface="Arial"/>
              </a:rPr>
              <a:t>and</a:t>
            </a:r>
            <a:r>
              <a:rPr lang="en-US" sz="1000">
                <a:solidFill>
                  <a:srgbClr val="434343"/>
                </a:solidFill>
                <a:latin typeface="Arial"/>
                <a:ea typeface="Arial"/>
                <a:cs typeface="Arial"/>
                <a:sym typeface="Arial"/>
              </a:rPr>
              <a:t> teachers</a:t>
            </a:r>
            <a:endParaRPr sz="200">
              <a:solidFill>
                <a:srgbClr val="575757"/>
              </a:solidFill>
              <a:latin typeface="Lucida Sans"/>
              <a:ea typeface="Lucida Sans"/>
              <a:cs typeface="Lucida Sans"/>
              <a:sym typeface="Lucida Sans"/>
            </a:endParaRPr>
          </a:p>
          <a:p>
            <a:pPr indent="0" lvl="0" marL="0" rtl="0" algn="l">
              <a:lnSpc>
                <a:spcPct val="115000"/>
              </a:lnSpc>
              <a:spcBef>
                <a:spcPts val="440"/>
              </a:spcBef>
              <a:spcAft>
                <a:spcPts val="0"/>
              </a:spcAft>
              <a:buClr>
                <a:schemeClr val="dk1"/>
              </a:buClr>
              <a:buSzPts val="1100"/>
              <a:buFont typeface="Arial"/>
              <a:buNone/>
            </a:pPr>
            <a:r>
              <a:t/>
            </a:r>
            <a:endParaRPr sz="1100"/>
          </a:p>
          <a:p>
            <a:pPr indent="76200" lvl="0" marL="0" marR="0" rtl="0" algn="l">
              <a:spcBef>
                <a:spcPts val="160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92" name="Google Shape;1392;g7e7d28367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6" name="Shape 1396"/>
        <p:cNvGrpSpPr/>
        <p:nvPr/>
      </p:nvGrpSpPr>
      <p:grpSpPr>
        <a:xfrm>
          <a:off x="0" y="0"/>
          <a:ext cx="0" cy="0"/>
          <a:chOff x="0" y="0"/>
          <a:chExt cx="0" cy="0"/>
        </a:xfrm>
      </p:grpSpPr>
      <p:sp>
        <p:nvSpPr>
          <p:cNvPr id="1397" name="Google Shape;1397;g8273d3f929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8273d3f929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g8273d3f92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3" name="Shape 1403"/>
        <p:cNvGrpSpPr/>
        <p:nvPr/>
      </p:nvGrpSpPr>
      <p:grpSpPr>
        <a:xfrm>
          <a:off x="0" y="0"/>
          <a:ext cx="0" cy="0"/>
          <a:chOff x="0" y="0"/>
          <a:chExt cx="0" cy="0"/>
        </a:xfrm>
      </p:grpSpPr>
      <p:sp>
        <p:nvSpPr>
          <p:cNvPr id="1404" name="Google Shape;1404;g81557f6178_1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g81557f6178_1_4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06" name="Google Shape;1406;g81557f6178_1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9" name="Shape 1409"/>
        <p:cNvGrpSpPr/>
        <p:nvPr/>
      </p:nvGrpSpPr>
      <p:grpSpPr>
        <a:xfrm>
          <a:off x="0" y="0"/>
          <a:ext cx="0" cy="0"/>
          <a:chOff x="0" y="0"/>
          <a:chExt cx="0" cy="0"/>
        </a:xfrm>
      </p:grpSpPr>
      <p:sp>
        <p:nvSpPr>
          <p:cNvPr id="1410" name="Google Shape;1410;g81557f6178_1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g81557f6178_1_4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rPr lang="en-US" sz="1050">
                <a:solidFill>
                  <a:srgbClr val="3C4043"/>
                </a:solidFill>
                <a:highlight>
                  <a:srgbClr val="FFFFFF"/>
                </a:highlight>
                <a:latin typeface="Roboto"/>
                <a:ea typeface="Roboto"/>
                <a:cs typeface="Roboto"/>
                <a:sym typeface="Roboto"/>
              </a:rPr>
              <a:t>Our reviews will be models of how to review a type of program</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12" name="Google Shape;1412;g81557f6178_1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7" name="Shape 1417"/>
        <p:cNvGrpSpPr/>
        <p:nvPr/>
      </p:nvGrpSpPr>
      <p:grpSpPr>
        <a:xfrm>
          <a:off x="0" y="0"/>
          <a:ext cx="0" cy="0"/>
          <a:chOff x="0" y="0"/>
          <a:chExt cx="0" cy="0"/>
        </a:xfrm>
      </p:grpSpPr>
      <p:sp>
        <p:nvSpPr>
          <p:cNvPr id="1418" name="Google Shape;1418;g81557f6178_1_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9" name="Google Shape;1419;g81557f6178_1_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20" name="Google Shape;1420;g81557f6178_1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4" name="Shape 1424"/>
        <p:cNvGrpSpPr/>
        <p:nvPr/>
      </p:nvGrpSpPr>
      <p:grpSpPr>
        <a:xfrm>
          <a:off x="0" y="0"/>
          <a:ext cx="0" cy="0"/>
          <a:chOff x="0" y="0"/>
          <a:chExt cx="0" cy="0"/>
        </a:xfrm>
      </p:grpSpPr>
      <p:sp>
        <p:nvSpPr>
          <p:cNvPr id="1425" name="Google Shape;1425;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a:p>
          <a:p>
            <a:pPr indent="0" lvl="0" marL="0" marR="0" rtl="0" algn="l">
              <a:spcBef>
                <a:spcPts val="0"/>
              </a:spcBef>
              <a:spcAft>
                <a:spcPts val="0"/>
              </a:spcAft>
              <a:buClr>
                <a:schemeClr val="dk1"/>
              </a:buClr>
              <a:buSzPts val="1200"/>
              <a:buFont typeface="Lucida Sans"/>
              <a:buNone/>
            </a:pPr>
            <a:r>
              <a:t/>
            </a:r>
            <a:endParaRPr/>
          </a:p>
        </p:txBody>
      </p:sp>
      <p:sp>
        <p:nvSpPr>
          <p:cNvPr id="1427" name="Google Shape;1427;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0" name="Shape 1430"/>
        <p:cNvGrpSpPr/>
        <p:nvPr/>
      </p:nvGrpSpPr>
      <p:grpSpPr>
        <a:xfrm>
          <a:off x="0" y="0"/>
          <a:ext cx="0" cy="0"/>
          <a:chOff x="0" y="0"/>
          <a:chExt cx="0" cy="0"/>
        </a:xfrm>
      </p:grpSpPr>
      <p:sp>
        <p:nvSpPr>
          <p:cNvPr id="1431" name="Google Shape;1431;g82b4d605d5_0_2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82b4d605d5_0_2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g82b4d605d5_0_2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6" name="Shape 1436"/>
        <p:cNvGrpSpPr/>
        <p:nvPr/>
      </p:nvGrpSpPr>
      <p:grpSpPr>
        <a:xfrm>
          <a:off x="0" y="0"/>
          <a:ext cx="0" cy="0"/>
          <a:chOff x="0" y="0"/>
          <a:chExt cx="0" cy="0"/>
        </a:xfrm>
      </p:grpSpPr>
      <p:sp>
        <p:nvSpPr>
          <p:cNvPr id="1437" name="Google Shape;1437;g403aa9954b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g403aa9954b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439" name="Google Shape;1439;g403aa9954b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1" name="Shape 1451"/>
        <p:cNvGrpSpPr/>
        <p:nvPr/>
      </p:nvGrpSpPr>
      <p:grpSpPr>
        <a:xfrm>
          <a:off x="0" y="0"/>
          <a:ext cx="0" cy="0"/>
          <a:chOff x="0" y="0"/>
          <a:chExt cx="0" cy="0"/>
        </a:xfrm>
      </p:grpSpPr>
      <p:sp>
        <p:nvSpPr>
          <p:cNvPr id="1452" name="Google Shape;1452;g403aa9954b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403aa9954b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indent="0" lvl="0" marL="0" rtl="0" algn="l">
              <a:spcBef>
                <a:spcPts val="0"/>
              </a:spcBef>
              <a:spcAft>
                <a:spcPts val="0"/>
              </a:spcAft>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454" name="Google Shape;1454;g403aa9954b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5" name="Shape 1105"/>
        <p:cNvGrpSpPr/>
        <p:nvPr/>
      </p:nvGrpSpPr>
      <p:grpSpPr>
        <a:xfrm>
          <a:off x="0" y="0"/>
          <a:ext cx="0" cy="0"/>
          <a:chOff x="0" y="0"/>
          <a:chExt cx="0" cy="0"/>
        </a:xfrm>
      </p:grpSpPr>
      <p:sp>
        <p:nvSpPr>
          <p:cNvPr id="1106" name="Google Shape;1106;p1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107" name="Google Shape;110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6" name="Shape 1466"/>
        <p:cNvGrpSpPr/>
        <p:nvPr/>
      </p:nvGrpSpPr>
      <p:grpSpPr>
        <a:xfrm>
          <a:off x="0" y="0"/>
          <a:ext cx="0" cy="0"/>
          <a:chOff x="0" y="0"/>
          <a:chExt cx="0" cy="0"/>
        </a:xfrm>
      </p:grpSpPr>
      <p:sp>
        <p:nvSpPr>
          <p:cNvPr id="1467" name="Google Shape;1467;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8" name="Google Shape;1468;p6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469" name="Google Shape;1469;p6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3" name="Shape 1473"/>
        <p:cNvGrpSpPr/>
        <p:nvPr/>
      </p:nvGrpSpPr>
      <p:grpSpPr>
        <a:xfrm>
          <a:off x="0" y="0"/>
          <a:ext cx="0" cy="0"/>
          <a:chOff x="0" y="0"/>
          <a:chExt cx="0" cy="0"/>
        </a:xfrm>
      </p:grpSpPr>
      <p:sp>
        <p:nvSpPr>
          <p:cNvPr id="1474" name="Google Shape;1474;p6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475" name="Google Shape;1475;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Google Shape;1117;g6bdf94888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8" name="Google Shape;1118;g6bdf94888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119" name="Google Shape;1119;g6bdf94888f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1" name="Shape 1131"/>
        <p:cNvGrpSpPr/>
        <p:nvPr/>
      </p:nvGrpSpPr>
      <p:grpSpPr>
        <a:xfrm>
          <a:off x="0" y="0"/>
          <a:ext cx="0" cy="0"/>
          <a:chOff x="0" y="0"/>
          <a:chExt cx="0" cy="0"/>
        </a:xfrm>
      </p:grpSpPr>
      <p:sp>
        <p:nvSpPr>
          <p:cNvPr id="1132" name="Google Shape;1132;g2f8331e4bd_1_18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33" name="Google Shape;1133;g2f8331e4bd_1_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6" name="Shape 1136"/>
        <p:cNvGrpSpPr/>
        <p:nvPr/>
      </p:nvGrpSpPr>
      <p:grpSpPr>
        <a:xfrm>
          <a:off x="0" y="0"/>
          <a:ext cx="0" cy="0"/>
          <a:chOff x="0" y="0"/>
          <a:chExt cx="0" cy="0"/>
        </a:xfrm>
      </p:grpSpPr>
      <p:sp>
        <p:nvSpPr>
          <p:cNvPr id="1137" name="Google Shape;1137;g2ad7fc6536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g2ad7fc6536_0_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39" name="Google Shape;1139;g2ad7fc6536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g2f8331e4bd_1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g2f8331e4bd_1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47" name="Google Shape;1147;g2f8331e4bd_1_17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www.achievethecore.org" TargetMode="Externa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5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www.achievethecore.org"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12" name="Shape 12"/>
        <p:cNvGrpSpPr/>
        <p:nvPr/>
      </p:nvGrpSpPr>
      <p:grpSpPr>
        <a:xfrm>
          <a:off x="0" y="0"/>
          <a:ext cx="0" cy="0"/>
          <a:chOff x="0" y="0"/>
          <a:chExt cx="0" cy="0"/>
        </a:xfrm>
      </p:grpSpPr>
      <p:sp>
        <p:nvSpPr>
          <p:cNvPr id="13" name="Google Shape;13;p2"/>
          <p:cNvSpPr txBox="1"/>
          <p:nvPr>
            <p:ph type="ctrTitle"/>
          </p:nvPr>
        </p:nvSpPr>
        <p:spPr>
          <a:xfrm>
            <a:off x="219317"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 name="Google Shape;14;p2"/>
          <p:cNvSpPr txBox="1"/>
          <p:nvPr>
            <p:ph idx="1" type="subTitle"/>
          </p:nvPr>
        </p:nvSpPr>
        <p:spPr>
          <a:xfrm>
            <a:off x="219318"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5" name="Google Shape;15;p2"/>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73" name="Shape 73"/>
        <p:cNvGrpSpPr/>
        <p:nvPr/>
      </p:nvGrpSpPr>
      <p:grpSpPr>
        <a:xfrm>
          <a:off x="0" y="0"/>
          <a:ext cx="0" cy="0"/>
          <a:chOff x="0" y="0"/>
          <a:chExt cx="0" cy="0"/>
        </a:xfrm>
      </p:grpSpPr>
      <p:sp>
        <p:nvSpPr>
          <p:cNvPr id="74" name="Google Shape;74;p11"/>
          <p:cNvSpPr txBox="1"/>
          <p:nvPr>
            <p:ph type="ctrTitle"/>
          </p:nvPr>
        </p:nvSpPr>
        <p:spPr>
          <a:xfrm>
            <a:off x="219317"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5" name="Google Shape;75;p11"/>
          <p:cNvSpPr txBox="1"/>
          <p:nvPr>
            <p:ph idx="1" type="subTitle"/>
          </p:nvPr>
        </p:nvSpPr>
        <p:spPr>
          <a:xfrm>
            <a:off x="219314"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6" name="Google Shape;76;p11"/>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 name="Google Shape;77;p11"/>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381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8" name="Google Shape;78;p1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743" name="Shape 743"/>
        <p:cNvGrpSpPr/>
        <p:nvPr/>
      </p:nvGrpSpPr>
      <p:grpSpPr>
        <a:xfrm>
          <a:off x="0" y="0"/>
          <a:ext cx="0" cy="0"/>
          <a:chOff x="0" y="0"/>
          <a:chExt cx="0" cy="0"/>
        </a:xfrm>
      </p:grpSpPr>
      <p:sp>
        <p:nvSpPr>
          <p:cNvPr id="744" name="Google Shape;744;p10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5" name="Shape 745"/>
        <p:cNvGrpSpPr/>
        <p:nvPr/>
      </p:nvGrpSpPr>
      <p:grpSpPr>
        <a:xfrm>
          <a:off x="0" y="0"/>
          <a:ext cx="0" cy="0"/>
          <a:chOff x="0" y="0"/>
          <a:chExt cx="0" cy="0"/>
        </a:xfrm>
      </p:grpSpPr>
      <p:sp>
        <p:nvSpPr>
          <p:cNvPr id="746" name="Google Shape;746;p106"/>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47" name="Google Shape;747;p10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750" name="Shape 750"/>
        <p:cNvGrpSpPr/>
        <p:nvPr/>
      </p:nvGrpSpPr>
      <p:grpSpPr>
        <a:xfrm>
          <a:off x="0" y="0"/>
          <a:ext cx="0" cy="0"/>
          <a:chOff x="0" y="0"/>
          <a:chExt cx="0" cy="0"/>
        </a:xfrm>
      </p:grpSpPr>
      <p:sp>
        <p:nvSpPr>
          <p:cNvPr id="751" name="Google Shape;751;p10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754" name="Shape 754"/>
        <p:cNvGrpSpPr/>
        <p:nvPr/>
      </p:nvGrpSpPr>
      <p:grpSpPr>
        <a:xfrm>
          <a:off x="0" y="0"/>
          <a:ext cx="0" cy="0"/>
          <a:chOff x="0" y="0"/>
          <a:chExt cx="0" cy="0"/>
        </a:xfrm>
      </p:grpSpPr>
      <p:sp>
        <p:nvSpPr>
          <p:cNvPr id="755" name="Google Shape;755;p108"/>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758" name="Google Shape;758;p108"/>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759" name="Shape 759"/>
        <p:cNvGrpSpPr/>
        <p:nvPr/>
      </p:nvGrpSpPr>
      <p:grpSpPr>
        <a:xfrm>
          <a:off x="0" y="0"/>
          <a:ext cx="0" cy="0"/>
          <a:chOff x="0" y="0"/>
          <a:chExt cx="0" cy="0"/>
        </a:xfrm>
      </p:grpSpPr>
      <p:sp>
        <p:nvSpPr>
          <p:cNvPr id="760" name="Google Shape;760;p10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763" name="Google Shape;763;p109"/>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64" name="Shape 764"/>
        <p:cNvGrpSpPr/>
        <p:nvPr/>
      </p:nvGrpSpPr>
      <p:grpSpPr>
        <a:xfrm>
          <a:off x="0" y="0"/>
          <a:ext cx="0" cy="0"/>
          <a:chOff x="0" y="0"/>
          <a:chExt cx="0" cy="0"/>
        </a:xfrm>
      </p:grpSpPr>
      <p:sp>
        <p:nvSpPr>
          <p:cNvPr id="765" name="Google Shape;765;p110"/>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66" name="Google Shape;766;p110"/>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7" name="Google Shape;767;p110"/>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8" name="Google Shape;768;p11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70" name="Google Shape;770;p110">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771" name="Shape 771"/>
        <p:cNvGrpSpPr/>
        <p:nvPr/>
      </p:nvGrpSpPr>
      <p:grpSpPr>
        <a:xfrm>
          <a:off x="0" y="0"/>
          <a:ext cx="0" cy="0"/>
          <a:chOff x="0" y="0"/>
          <a:chExt cx="0" cy="0"/>
        </a:xfrm>
      </p:grpSpPr>
      <p:sp>
        <p:nvSpPr>
          <p:cNvPr id="772" name="Google Shape;772;p111"/>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73" name="Google Shape;773;p111"/>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74" name="Google Shape;774;p11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5" name="Google Shape;775;p111"/>
          <p:cNvSpPr txBox="1"/>
          <p:nvPr>
            <p:ph idx="3" type="body"/>
          </p:nvPr>
        </p:nvSpPr>
        <p:spPr>
          <a:xfrm>
            <a:off x="4673600" y="5646677"/>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6" name="Google Shape;776;p11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778" name="Shape 778"/>
        <p:cNvGrpSpPr/>
        <p:nvPr/>
      </p:nvGrpSpPr>
      <p:grpSpPr>
        <a:xfrm>
          <a:off x="0" y="0"/>
          <a:ext cx="0" cy="0"/>
          <a:chOff x="0" y="0"/>
          <a:chExt cx="0" cy="0"/>
        </a:xfrm>
      </p:grpSpPr>
      <p:sp>
        <p:nvSpPr>
          <p:cNvPr id="779" name="Google Shape;779;p112"/>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0" name="Google Shape;780;p112"/>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1" name="Google Shape;781;p112"/>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82" name="Google Shape;782;p112"/>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3" name="Google Shape;783;p112"/>
          <p:cNvSpPr txBox="1"/>
          <p:nvPr>
            <p:ph idx="4" type="body"/>
          </p:nvPr>
        </p:nvSpPr>
        <p:spPr>
          <a:xfrm>
            <a:off x="4673600" y="5646677"/>
            <a:ext cx="4057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4" name="Google Shape;784;p112"/>
          <p:cNvSpPr txBox="1"/>
          <p:nvPr>
            <p:ph idx="5" type="body"/>
          </p:nvPr>
        </p:nvSpPr>
        <p:spPr>
          <a:xfrm>
            <a:off x="4673600" y="3354831"/>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5" name="Google Shape;785;p11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787" name="Shape 787"/>
        <p:cNvGrpSpPr/>
        <p:nvPr/>
      </p:nvGrpSpPr>
      <p:grpSpPr>
        <a:xfrm>
          <a:off x="0" y="0"/>
          <a:ext cx="0" cy="0"/>
          <a:chOff x="0" y="0"/>
          <a:chExt cx="0" cy="0"/>
        </a:xfrm>
      </p:grpSpPr>
      <p:sp>
        <p:nvSpPr>
          <p:cNvPr id="788" name="Google Shape;788;p113"/>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9" name="Google Shape;789;p11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90" name="Google Shape;790;p113"/>
          <p:cNvSpPr txBox="1"/>
          <p:nvPr>
            <p:ph idx="1" type="body"/>
          </p:nvPr>
        </p:nvSpPr>
        <p:spPr>
          <a:xfrm>
            <a:off x="4683120" y="5646677"/>
            <a:ext cx="4003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1" name="Google Shape;791;p113"/>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2" name="Google Shape;792;p113"/>
          <p:cNvSpPr txBox="1"/>
          <p:nvPr>
            <p:ph idx="4" type="body"/>
          </p:nvPr>
        </p:nvSpPr>
        <p:spPr>
          <a:xfrm>
            <a:off x="304800" y="5646677"/>
            <a:ext cx="4225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3" name="Google Shape;793;p11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795" name="Shape 795"/>
        <p:cNvGrpSpPr/>
        <p:nvPr/>
      </p:nvGrpSpPr>
      <p:grpSpPr>
        <a:xfrm>
          <a:off x="0" y="0"/>
          <a:ext cx="0" cy="0"/>
          <a:chOff x="0" y="0"/>
          <a:chExt cx="0" cy="0"/>
        </a:xfrm>
      </p:grpSpPr>
      <p:sp>
        <p:nvSpPr>
          <p:cNvPr id="796" name="Google Shape;796;p114"/>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7" name="Google Shape;797;p114"/>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8" name="Google Shape;798;p114"/>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9" name="Google Shape;799;p114"/>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0" name="Google Shape;800;p11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01" name="Google Shape;801;p114"/>
          <p:cNvSpPr txBox="1"/>
          <p:nvPr>
            <p:ph idx="1" type="body"/>
          </p:nvPr>
        </p:nvSpPr>
        <p:spPr>
          <a:xfrm>
            <a:off x="4533898" y="5646677"/>
            <a:ext cx="41529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2" name="Google Shape;802;p114"/>
          <p:cNvSpPr txBox="1"/>
          <p:nvPr>
            <p:ph idx="6" type="body"/>
          </p:nvPr>
        </p:nvSpPr>
        <p:spPr>
          <a:xfrm>
            <a:off x="304800" y="5646677"/>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3" name="Google Shape;803;p114"/>
          <p:cNvSpPr txBox="1"/>
          <p:nvPr>
            <p:ph idx="7" type="body"/>
          </p:nvPr>
        </p:nvSpPr>
        <p:spPr>
          <a:xfrm>
            <a:off x="4530722" y="3354831"/>
            <a:ext cx="4156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4" name="Google Shape;804;p114"/>
          <p:cNvSpPr txBox="1"/>
          <p:nvPr>
            <p:ph idx="8" type="body"/>
          </p:nvPr>
        </p:nvSpPr>
        <p:spPr>
          <a:xfrm>
            <a:off x="304801" y="3354831"/>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5" name="Google Shape;805;p11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79" name="Shape 79"/>
        <p:cNvGrpSpPr/>
        <p:nvPr/>
      </p:nvGrpSpPr>
      <p:grpSpPr>
        <a:xfrm>
          <a:off x="0" y="0"/>
          <a:ext cx="0" cy="0"/>
          <a:chOff x="0" y="0"/>
          <a:chExt cx="0" cy="0"/>
        </a:xfrm>
      </p:grpSpPr>
      <p:sp>
        <p:nvSpPr>
          <p:cNvPr id="80" name="Google Shape;80;p1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2" name="Google Shape;82;p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807" name="Shape 807"/>
        <p:cNvGrpSpPr/>
        <p:nvPr/>
      </p:nvGrpSpPr>
      <p:grpSpPr>
        <a:xfrm>
          <a:off x="0" y="0"/>
          <a:ext cx="0" cy="0"/>
          <a:chOff x="0" y="0"/>
          <a:chExt cx="0" cy="0"/>
        </a:xfrm>
      </p:grpSpPr>
      <p:sp>
        <p:nvSpPr>
          <p:cNvPr id="808" name="Google Shape;808;p115"/>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09" name="Google Shape;809;p115"/>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0" name="Google Shape;810;p115"/>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1" name="Google Shape;811;p115"/>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2" name="Google Shape;812;p115"/>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3" name="Google Shape;813;p115"/>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4" name="Google Shape;814;p115"/>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8"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815" name="Google Shape;815;p115"/>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6" name="Google Shape;816;p115"/>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817" name="Google Shape;817;p115"/>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818" name="Google Shape;818;p115"/>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819" name="Google Shape;819;p115"/>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820" name="Google Shape;820;p115"/>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21" name="Google Shape;821;p115"/>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22" name="Google Shape;822;p115"/>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823" name="Google Shape;823;p115"/>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827" name="Shape 827"/>
        <p:cNvGrpSpPr/>
        <p:nvPr/>
      </p:nvGrpSpPr>
      <p:grpSpPr>
        <a:xfrm>
          <a:off x="0" y="0"/>
          <a:ext cx="0" cy="0"/>
          <a:chOff x="0" y="0"/>
          <a:chExt cx="0" cy="0"/>
        </a:xfrm>
      </p:grpSpPr>
      <p:sp>
        <p:nvSpPr>
          <p:cNvPr id="828" name="Google Shape;828;p117"/>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29" name="Google Shape;829;p11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30" name="Google Shape;830;p117"/>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1" name="Google Shape;831;p117"/>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2" name="Google Shape;832;p11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33" name="Google Shape;833;p11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834" name="Shape 834"/>
        <p:cNvGrpSpPr/>
        <p:nvPr/>
      </p:nvGrpSpPr>
      <p:grpSpPr>
        <a:xfrm>
          <a:off x="0" y="0"/>
          <a:ext cx="0" cy="0"/>
          <a:chOff x="0" y="0"/>
          <a:chExt cx="0" cy="0"/>
        </a:xfrm>
      </p:grpSpPr>
      <p:sp>
        <p:nvSpPr>
          <p:cNvPr id="835" name="Google Shape;835;p118"/>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36" name="Google Shape;836;p118"/>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37" name="Google Shape;837;p118"/>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838" name="Google Shape;838;p118"/>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839" name="Google Shape;839;p118"/>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840" name="Shape 840"/>
        <p:cNvGrpSpPr/>
        <p:nvPr/>
      </p:nvGrpSpPr>
      <p:grpSpPr>
        <a:xfrm>
          <a:off x="0" y="0"/>
          <a:ext cx="0" cy="0"/>
          <a:chOff x="0" y="0"/>
          <a:chExt cx="0" cy="0"/>
        </a:xfrm>
      </p:grpSpPr>
      <p:sp>
        <p:nvSpPr>
          <p:cNvPr id="841" name="Google Shape;841;p119"/>
          <p:cNvSpPr/>
          <p:nvPr/>
        </p:nvSpPr>
        <p:spPr>
          <a:xfrm>
            <a:off x="0" y="0"/>
            <a:ext cx="9144000" cy="6858000"/>
          </a:xfrm>
          <a:prstGeom prst="rect">
            <a:avLst/>
          </a:prstGeom>
          <a:solidFill>
            <a:srgbClr val="1C9963"/>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42" name="Google Shape;842;p119"/>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43" name="Google Shape;843;p119"/>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44" name="Google Shape;844;p119"/>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45" name="Google Shape;845;p119"/>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46" name="Google Shape;846;p119"/>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47" name="Google Shape;847;p119"/>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848" name="Shape 848"/>
        <p:cNvGrpSpPr/>
        <p:nvPr/>
      </p:nvGrpSpPr>
      <p:grpSpPr>
        <a:xfrm>
          <a:off x="0" y="0"/>
          <a:ext cx="0" cy="0"/>
          <a:chOff x="0" y="0"/>
          <a:chExt cx="0" cy="0"/>
        </a:xfrm>
      </p:grpSpPr>
      <p:sp>
        <p:nvSpPr>
          <p:cNvPr id="849" name="Google Shape;849;p120"/>
          <p:cNvSpPr/>
          <p:nvPr/>
        </p:nvSpPr>
        <p:spPr>
          <a:xfrm>
            <a:off x="0" y="0"/>
            <a:ext cx="9144000" cy="6858000"/>
          </a:xfrm>
          <a:prstGeom prst="rect">
            <a:avLst/>
          </a:prstGeom>
          <a:solidFill>
            <a:srgbClr val="A9B0AC"/>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50" name="Google Shape;850;p120"/>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1" name="Google Shape;851;p120"/>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2" name="Google Shape;852;p120"/>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3" name="Google Shape;853;p120"/>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4" name="Google Shape;854;p120"/>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55" name="Google Shape;855;p120"/>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856" name="Shape 856"/>
        <p:cNvGrpSpPr/>
        <p:nvPr/>
      </p:nvGrpSpPr>
      <p:grpSpPr>
        <a:xfrm>
          <a:off x="0" y="0"/>
          <a:ext cx="0" cy="0"/>
          <a:chOff x="0" y="0"/>
          <a:chExt cx="0" cy="0"/>
        </a:xfrm>
      </p:grpSpPr>
      <p:sp>
        <p:nvSpPr>
          <p:cNvPr id="857" name="Google Shape;857;p121"/>
          <p:cNvSpPr/>
          <p:nvPr/>
        </p:nvSpPr>
        <p:spPr>
          <a:xfrm>
            <a:off x="0" y="0"/>
            <a:ext cx="9144000" cy="6858000"/>
          </a:xfrm>
          <a:prstGeom prst="rect">
            <a:avLst/>
          </a:prstGeom>
          <a:solidFill>
            <a:srgbClr val="464646"/>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58" name="Google Shape;858;p12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59" name="Google Shape;859;p12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0" name="Google Shape;860;p12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1" name="Google Shape;861;p12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62" name="Google Shape;862;p121"/>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63" name="Google Shape;863;p121"/>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64" name="Shape 864"/>
        <p:cNvGrpSpPr/>
        <p:nvPr/>
      </p:nvGrpSpPr>
      <p:grpSpPr>
        <a:xfrm>
          <a:off x="0" y="0"/>
          <a:ext cx="0" cy="0"/>
          <a:chOff x="0" y="0"/>
          <a:chExt cx="0" cy="0"/>
        </a:xfrm>
      </p:grpSpPr>
      <p:sp>
        <p:nvSpPr>
          <p:cNvPr id="865" name="Google Shape;865;p12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66" name="Google Shape;866;p122"/>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67" name="Google Shape;867;p122"/>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68" name="Google Shape;868;p122"/>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69" name="Google Shape;869;p122"/>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70" name="Google Shape;870;p12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71" name="Google Shape;871;p12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872" name="Google Shape;872;p122"/>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873" name="Shape 873"/>
        <p:cNvGrpSpPr/>
        <p:nvPr/>
      </p:nvGrpSpPr>
      <p:grpSpPr>
        <a:xfrm>
          <a:off x="0" y="0"/>
          <a:ext cx="0" cy="0"/>
          <a:chOff x="0" y="0"/>
          <a:chExt cx="0" cy="0"/>
        </a:xfrm>
      </p:grpSpPr>
      <p:sp>
        <p:nvSpPr>
          <p:cNvPr id="874" name="Google Shape;874;p123"/>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75" name="Google Shape;875;p123"/>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76" name="Google Shape;876;p123"/>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77" name="Google Shape;877;p123"/>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78" name="Google Shape;878;p123"/>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879" name="Shape 879"/>
        <p:cNvGrpSpPr/>
        <p:nvPr/>
      </p:nvGrpSpPr>
      <p:grpSpPr>
        <a:xfrm>
          <a:off x="0" y="0"/>
          <a:ext cx="0" cy="0"/>
          <a:chOff x="0" y="0"/>
          <a:chExt cx="0" cy="0"/>
        </a:xfrm>
      </p:grpSpPr>
      <p:sp>
        <p:nvSpPr>
          <p:cNvPr id="880" name="Google Shape;880;p124"/>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1" name="Google Shape;881;p124"/>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82" name="Google Shape;882;p124"/>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83" name="Google Shape;883;p124"/>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84" name="Google Shape;884;p124"/>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885" name="Shape 885"/>
        <p:cNvGrpSpPr/>
        <p:nvPr/>
      </p:nvGrpSpPr>
      <p:grpSpPr>
        <a:xfrm>
          <a:off x="0" y="0"/>
          <a:ext cx="0" cy="0"/>
          <a:chOff x="0" y="0"/>
          <a:chExt cx="0" cy="0"/>
        </a:xfrm>
      </p:grpSpPr>
      <p:sp>
        <p:nvSpPr>
          <p:cNvPr id="886" name="Google Shape;886;p125"/>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7" name="Google Shape;887;p12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88" name="Google Shape;888;p12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89" name="Google Shape;889;p125"/>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85" name="Shape 85"/>
        <p:cNvGrpSpPr/>
        <p:nvPr/>
      </p:nvGrpSpPr>
      <p:grpSpPr>
        <a:xfrm>
          <a:off x="0" y="0"/>
          <a:ext cx="0" cy="0"/>
          <a:chOff x="0" y="0"/>
          <a:chExt cx="0" cy="0"/>
        </a:xfrm>
      </p:grpSpPr>
      <p:sp>
        <p:nvSpPr>
          <p:cNvPr id="86" name="Google Shape;86;p1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 name="Google Shape;88;p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890" name="Shape 890"/>
        <p:cNvGrpSpPr/>
        <p:nvPr/>
      </p:nvGrpSpPr>
      <p:grpSpPr>
        <a:xfrm>
          <a:off x="0" y="0"/>
          <a:ext cx="0" cy="0"/>
          <a:chOff x="0" y="0"/>
          <a:chExt cx="0" cy="0"/>
        </a:xfrm>
      </p:grpSpPr>
      <p:sp>
        <p:nvSpPr>
          <p:cNvPr id="891" name="Google Shape;891;p126"/>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2" name="Google Shape;892;p126"/>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93" name="Google Shape;893;p12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4" name="Google Shape;894;p12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95" name="Google Shape;895;p12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896" name="Shape 896"/>
        <p:cNvGrpSpPr/>
        <p:nvPr/>
      </p:nvGrpSpPr>
      <p:grpSpPr>
        <a:xfrm>
          <a:off x="0" y="0"/>
          <a:ext cx="0" cy="0"/>
          <a:chOff x="0" y="0"/>
          <a:chExt cx="0" cy="0"/>
        </a:xfrm>
      </p:grpSpPr>
      <p:sp>
        <p:nvSpPr>
          <p:cNvPr id="897" name="Google Shape;897;p127"/>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8" name="Google Shape;898;p12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99" name="Google Shape;899;p12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00" name="Google Shape;900;p12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1" name="Google Shape;901;p12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902" name="Shape 902"/>
        <p:cNvGrpSpPr/>
        <p:nvPr/>
      </p:nvGrpSpPr>
      <p:grpSpPr>
        <a:xfrm>
          <a:off x="0" y="0"/>
          <a:ext cx="0" cy="0"/>
          <a:chOff x="0" y="0"/>
          <a:chExt cx="0" cy="0"/>
        </a:xfrm>
      </p:grpSpPr>
      <p:sp>
        <p:nvSpPr>
          <p:cNvPr id="903" name="Google Shape;903;p12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04" name="Google Shape;904;p12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05" name="Google Shape;905;p128"/>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06" name="Google Shape;906;p128"/>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7" name="Google Shape;907;p128"/>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8" name="Google Shape;908;p128"/>
          <p:cNvSpPr txBox="1"/>
          <p:nvPr>
            <p:ph idx="3" type="body"/>
          </p:nvPr>
        </p:nvSpPr>
        <p:spPr>
          <a:xfrm>
            <a:off x="4624612" y="240062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9" name="Google Shape;909;p128"/>
          <p:cNvSpPr txBox="1"/>
          <p:nvPr>
            <p:ph idx="4" type="body"/>
          </p:nvPr>
        </p:nvSpPr>
        <p:spPr>
          <a:xfrm>
            <a:off x="7209514" y="240062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0" name="Google Shape;910;p128"/>
          <p:cNvSpPr txBox="1"/>
          <p:nvPr>
            <p:ph idx="5" type="body"/>
          </p:nvPr>
        </p:nvSpPr>
        <p:spPr>
          <a:xfrm>
            <a:off x="4624612" y="295501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1" name="Google Shape;911;p128"/>
          <p:cNvSpPr txBox="1"/>
          <p:nvPr>
            <p:ph idx="6" type="body"/>
          </p:nvPr>
        </p:nvSpPr>
        <p:spPr>
          <a:xfrm>
            <a:off x="7209514" y="295501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2" name="Google Shape;912;p128"/>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3" name="Google Shape;913;p128"/>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4" name="Google Shape;914;p128"/>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5" name="Google Shape;915;p128"/>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6" name="Google Shape;916;p128"/>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7" name="Google Shape;917;p128"/>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18" name="Google Shape;918;p128"/>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919" name="Shape 919"/>
        <p:cNvGrpSpPr/>
        <p:nvPr/>
      </p:nvGrpSpPr>
      <p:grpSpPr>
        <a:xfrm>
          <a:off x="0" y="0"/>
          <a:ext cx="0" cy="0"/>
          <a:chOff x="0" y="0"/>
          <a:chExt cx="0" cy="0"/>
        </a:xfrm>
      </p:grpSpPr>
      <p:sp>
        <p:nvSpPr>
          <p:cNvPr id="920" name="Google Shape;920;p129"/>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21" name="Shape 921"/>
        <p:cNvGrpSpPr/>
        <p:nvPr/>
      </p:nvGrpSpPr>
      <p:grpSpPr>
        <a:xfrm>
          <a:off x="0" y="0"/>
          <a:ext cx="0" cy="0"/>
          <a:chOff x="0" y="0"/>
          <a:chExt cx="0" cy="0"/>
        </a:xfrm>
      </p:grpSpPr>
      <p:sp>
        <p:nvSpPr>
          <p:cNvPr id="922" name="Google Shape;922;p130"/>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23" name="Google Shape;923;p13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24" name="Google Shape;924;p13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25" name="Google Shape;925;p130"/>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926" name="Shape 926"/>
        <p:cNvGrpSpPr/>
        <p:nvPr/>
      </p:nvGrpSpPr>
      <p:grpSpPr>
        <a:xfrm>
          <a:off x="0" y="0"/>
          <a:ext cx="0" cy="0"/>
          <a:chOff x="0" y="0"/>
          <a:chExt cx="0" cy="0"/>
        </a:xfrm>
      </p:grpSpPr>
      <p:sp>
        <p:nvSpPr>
          <p:cNvPr id="927" name="Google Shape;927;p13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28" name="Google Shape;928;p13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29" name="Google Shape;929;p131"/>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930" name="Shape 930"/>
        <p:cNvGrpSpPr/>
        <p:nvPr/>
      </p:nvGrpSpPr>
      <p:grpSpPr>
        <a:xfrm>
          <a:off x="0" y="0"/>
          <a:ext cx="0" cy="0"/>
          <a:chOff x="0" y="0"/>
          <a:chExt cx="0" cy="0"/>
        </a:xfrm>
      </p:grpSpPr>
      <p:sp>
        <p:nvSpPr>
          <p:cNvPr id="931" name="Google Shape;931;p132"/>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32" name="Google Shape;932;p13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933" name="Google Shape;933;p13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934" name="Google Shape;934;p132"/>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935" name="Shape 935"/>
        <p:cNvGrpSpPr/>
        <p:nvPr/>
      </p:nvGrpSpPr>
      <p:grpSpPr>
        <a:xfrm>
          <a:off x="0" y="0"/>
          <a:ext cx="0" cy="0"/>
          <a:chOff x="0" y="0"/>
          <a:chExt cx="0" cy="0"/>
        </a:xfrm>
      </p:grpSpPr>
      <p:sp>
        <p:nvSpPr>
          <p:cNvPr id="936" name="Google Shape;936;p13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37" name="Google Shape;937;p13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38" name="Google Shape;938;p133"/>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939" name="Google Shape;939;p133"/>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940" name="Shape 940"/>
        <p:cNvGrpSpPr/>
        <p:nvPr/>
      </p:nvGrpSpPr>
      <p:grpSpPr>
        <a:xfrm>
          <a:off x="0" y="0"/>
          <a:ext cx="0" cy="0"/>
          <a:chOff x="0" y="0"/>
          <a:chExt cx="0" cy="0"/>
        </a:xfrm>
      </p:grpSpPr>
      <p:sp>
        <p:nvSpPr>
          <p:cNvPr id="941" name="Google Shape;941;p134"/>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42" name="Google Shape;942;p134"/>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3" name="Google Shape;943;p134"/>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4" name="Google Shape;944;p13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45" name="Google Shape;945;p13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46" name="Google Shape;946;p134"/>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947" name="Shape 947"/>
        <p:cNvGrpSpPr/>
        <p:nvPr/>
      </p:nvGrpSpPr>
      <p:grpSpPr>
        <a:xfrm>
          <a:off x="0" y="0"/>
          <a:ext cx="0" cy="0"/>
          <a:chOff x="0" y="0"/>
          <a:chExt cx="0" cy="0"/>
        </a:xfrm>
      </p:grpSpPr>
      <p:sp>
        <p:nvSpPr>
          <p:cNvPr id="948" name="Google Shape;948;p135"/>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49" name="Google Shape;949;p135"/>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0" name="Google Shape;950;p13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1" name="Google Shape;951;p135"/>
          <p:cNvSpPr txBox="1"/>
          <p:nvPr>
            <p:ph idx="3" type="body"/>
          </p:nvPr>
        </p:nvSpPr>
        <p:spPr>
          <a:xfrm>
            <a:off x="4673600" y="5646676"/>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2" name="Google Shape;952;p13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53" name="Google Shape;953;p13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9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4" name="Google Shape;94;p1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 name="Google Shape;95;p1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14"/>
          <p:cNvSpPr txBox="1"/>
          <p:nvPr>
            <p:ph idx="3" type="body"/>
          </p:nvPr>
        </p:nvSpPr>
        <p:spPr>
          <a:xfrm>
            <a:off x="4624612" y="240062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4"/>
          <p:cNvSpPr txBox="1"/>
          <p:nvPr>
            <p:ph idx="4" type="body"/>
          </p:nvPr>
        </p:nvSpPr>
        <p:spPr>
          <a:xfrm>
            <a:off x="7209514" y="240062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4"/>
          <p:cNvSpPr txBox="1"/>
          <p:nvPr>
            <p:ph idx="5" type="body"/>
          </p:nvPr>
        </p:nvSpPr>
        <p:spPr>
          <a:xfrm>
            <a:off x="4624612" y="295501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4"/>
          <p:cNvSpPr txBox="1"/>
          <p:nvPr>
            <p:ph idx="6" type="body"/>
          </p:nvPr>
        </p:nvSpPr>
        <p:spPr>
          <a:xfrm>
            <a:off x="7209514" y="295501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7" name="Google Shape;107;p1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954" name="Shape 954"/>
        <p:cNvGrpSpPr/>
        <p:nvPr/>
      </p:nvGrpSpPr>
      <p:grpSpPr>
        <a:xfrm>
          <a:off x="0" y="0"/>
          <a:ext cx="0" cy="0"/>
          <a:chOff x="0" y="0"/>
          <a:chExt cx="0" cy="0"/>
        </a:xfrm>
      </p:grpSpPr>
      <p:sp>
        <p:nvSpPr>
          <p:cNvPr id="955" name="Google Shape;955;p136"/>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6" name="Google Shape;956;p136"/>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7" name="Google Shape;957;p136"/>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8" name="Google Shape;958;p136"/>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9" name="Google Shape;959;p136"/>
          <p:cNvSpPr txBox="1"/>
          <p:nvPr>
            <p:ph idx="4" type="body"/>
          </p:nvPr>
        </p:nvSpPr>
        <p:spPr>
          <a:xfrm>
            <a:off x="4673600" y="5646676"/>
            <a:ext cx="4057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0" name="Google Shape;960;p136"/>
          <p:cNvSpPr txBox="1"/>
          <p:nvPr>
            <p:ph idx="5" type="body"/>
          </p:nvPr>
        </p:nvSpPr>
        <p:spPr>
          <a:xfrm>
            <a:off x="4673600" y="3354830"/>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1" name="Google Shape;961;p13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62" name="Google Shape;962;p13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963" name="Shape 963"/>
        <p:cNvGrpSpPr/>
        <p:nvPr/>
      </p:nvGrpSpPr>
      <p:grpSpPr>
        <a:xfrm>
          <a:off x="0" y="0"/>
          <a:ext cx="0" cy="0"/>
          <a:chOff x="0" y="0"/>
          <a:chExt cx="0" cy="0"/>
        </a:xfrm>
      </p:grpSpPr>
      <p:sp>
        <p:nvSpPr>
          <p:cNvPr id="964" name="Google Shape;964;p137"/>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65" name="Google Shape;965;p137"/>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66" name="Google Shape;966;p137"/>
          <p:cNvSpPr txBox="1"/>
          <p:nvPr>
            <p:ph idx="1" type="body"/>
          </p:nvPr>
        </p:nvSpPr>
        <p:spPr>
          <a:xfrm>
            <a:off x="4683119" y="5646676"/>
            <a:ext cx="4003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7" name="Google Shape;967;p137"/>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68" name="Google Shape;968;p137"/>
          <p:cNvSpPr txBox="1"/>
          <p:nvPr>
            <p:ph idx="4" type="body"/>
          </p:nvPr>
        </p:nvSpPr>
        <p:spPr>
          <a:xfrm>
            <a:off x="304800" y="5646676"/>
            <a:ext cx="4225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9" name="Google Shape;969;p13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70" name="Google Shape;970;p13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971" name="Shape 971"/>
        <p:cNvGrpSpPr/>
        <p:nvPr/>
      </p:nvGrpSpPr>
      <p:grpSpPr>
        <a:xfrm>
          <a:off x="0" y="0"/>
          <a:ext cx="0" cy="0"/>
          <a:chOff x="0" y="0"/>
          <a:chExt cx="0" cy="0"/>
        </a:xfrm>
      </p:grpSpPr>
      <p:sp>
        <p:nvSpPr>
          <p:cNvPr id="972" name="Google Shape;972;p138"/>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73" name="Google Shape;973;p138"/>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74" name="Google Shape;974;p138"/>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75" name="Google Shape;975;p138"/>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76" name="Google Shape;976;p138"/>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77" name="Google Shape;977;p138"/>
          <p:cNvSpPr txBox="1"/>
          <p:nvPr>
            <p:ph idx="1" type="body"/>
          </p:nvPr>
        </p:nvSpPr>
        <p:spPr>
          <a:xfrm>
            <a:off x="4533898" y="5646676"/>
            <a:ext cx="41529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8" name="Google Shape;978;p138"/>
          <p:cNvSpPr txBox="1"/>
          <p:nvPr>
            <p:ph idx="6" type="body"/>
          </p:nvPr>
        </p:nvSpPr>
        <p:spPr>
          <a:xfrm>
            <a:off x="304800" y="5646676"/>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9" name="Google Shape;979;p138"/>
          <p:cNvSpPr txBox="1"/>
          <p:nvPr>
            <p:ph idx="7" type="body"/>
          </p:nvPr>
        </p:nvSpPr>
        <p:spPr>
          <a:xfrm>
            <a:off x="4530721" y="3354830"/>
            <a:ext cx="4156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0" name="Google Shape;980;p138"/>
          <p:cNvSpPr txBox="1"/>
          <p:nvPr>
            <p:ph idx="8" type="body"/>
          </p:nvPr>
        </p:nvSpPr>
        <p:spPr>
          <a:xfrm>
            <a:off x="304801" y="3354830"/>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1" name="Google Shape;981;p13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82" name="Google Shape;982;p13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89" name="Shape 989"/>
        <p:cNvGrpSpPr/>
        <p:nvPr/>
      </p:nvGrpSpPr>
      <p:grpSpPr>
        <a:xfrm>
          <a:off x="0" y="0"/>
          <a:ext cx="0" cy="0"/>
          <a:chOff x="0" y="0"/>
          <a:chExt cx="0" cy="0"/>
        </a:xfrm>
      </p:grpSpPr>
      <p:sp>
        <p:nvSpPr>
          <p:cNvPr id="990" name="Google Shape;990;p14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1" name="Google Shape;991;p14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992" name="Google Shape;992;p14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3" name="Google Shape;993;p14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4" name="Google Shape;994;p14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01" name="Shape 1001"/>
        <p:cNvGrpSpPr/>
        <p:nvPr/>
      </p:nvGrpSpPr>
      <p:grpSpPr>
        <a:xfrm>
          <a:off x="0" y="0"/>
          <a:ext cx="0" cy="0"/>
          <a:chOff x="0" y="0"/>
          <a:chExt cx="0" cy="0"/>
        </a:xfrm>
      </p:grpSpPr>
      <p:sp>
        <p:nvSpPr>
          <p:cNvPr id="1002" name="Google Shape;1002;p142"/>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3" name="Google Shape;1003;p142"/>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04" name="Google Shape;1004;p14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5" name="Google Shape;1005;p14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6" name="Google Shape;1006;p14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07" name="Shape 1007"/>
        <p:cNvGrpSpPr/>
        <p:nvPr/>
      </p:nvGrpSpPr>
      <p:grpSpPr>
        <a:xfrm>
          <a:off x="0" y="0"/>
          <a:ext cx="0" cy="0"/>
          <a:chOff x="0" y="0"/>
          <a:chExt cx="0" cy="0"/>
        </a:xfrm>
      </p:grpSpPr>
      <p:sp>
        <p:nvSpPr>
          <p:cNvPr id="1008" name="Google Shape;1008;p143"/>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9" name="Google Shape;1009;p143"/>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010" name="Google Shape;1010;p14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1" name="Google Shape;1011;p14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2" name="Google Shape;1012;p14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13" name="Shape 1013"/>
        <p:cNvGrpSpPr/>
        <p:nvPr/>
      </p:nvGrpSpPr>
      <p:grpSpPr>
        <a:xfrm>
          <a:off x="0" y="0"/>
          <a:ext cx="0" cy="0"/>
          <a:chOff x="0" y="0"/>
          <a:chExt cx="0" cy="0"/>
        </a:xfrm>
      </p:grpSpPr>
      <p:sp>
        <p:nvSpPr>
          <p:cNvPr id="1014" name="Google Shape;1014;p144"/>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5" name="Google Shape;1015;p144"/>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16" name="Google Shape;1016;p14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7" name="Google Shape;1017;p14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8" name="Google Shape;1018;p14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19" name="Shape 1019"/>
        <p:cNvGrpSpPr/>
        <p:nvPr/>
      </p:nvGrpSpPr>
      <p:grpSpPr>
        <a:xfrm>
          <a:off x="0" y="0"/>
          <a:ext cx="0" cy="0"/>
          <a:chOff x="0" y="0"/>
          <a:chExt cx="0" cy="0"/>
        </a:xfrm>
      </p:grpSpPr>
      <p:sp>
        <p:nvSpPr>
          <p:cNvPr id="1020" name="Google Shape;1020;p14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1" name="Google Shape;1021;p145"/>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22" name="Google Shape;1022;p145"/>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23" name="Google Shape;1023;p14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4" name="Google Shape;1024;p14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5" name="Google Shape;1025;p14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026" name="Shape 1026"/>
        <p:cNvGrpSpPr/>
        <p:nvPr/>
      </p:nvGrpSpPr>
      <p:grpSpPr>
        <a:xfrm>
          <a:off x="0" y="0"/>
          <a:ext cx="0" cy="0"/>
          <a:chOff x="0" y="0"/>
          <a:chExt cx="0" cy="0"/>
        </a:xfrm>
      </p:grpSpPr>
      <p:sp>
        <p:nvSpPr>
          <p:cNvPr id="1027" name="Google Shape;1027;p146"/>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8" name="Google Shape;1028;p146"/>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9" name="Google Shape;1029;p146"/>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0" name="Google Shape;1030;p146"/>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31" name="Google Shape;1031;p146"/>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2" name="Google Shape;1032;p14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3" name="Google Shape;1033;p14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4" name="Google Shape;1034;p14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35" name="Shape 1035"/>
        <p:cNvGrpSpPr/>
        <p:nvPr/>
      </p:nvGrpSpPr>
      <p:grpSpPr>
        <a:xfrm>
          <a:off x="0" y="0"/>
          <a:ext cx="0" cy="0"/>
          <a:chOff x="0" y="0"/>
          <a:chExt cx="0" cy="0"/>
        </a:xfrm>
      </p:grpSpPr>
      <p:sp>
        <p:nvSpPr>
          <p:cNvPr id="1036" name="Google Shape;1036;p14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7" name="Google Shape;1037;p14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8" name="Google Shape;1038;p14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9" name="Google Shape;1039;p14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108" name="Shape 108"/>
        <p:cNvGrpSpPr/>
        <p:nvPr/>
      </p:nvGrpSpPr>
      <p:grpSpPr>
        <a:xfrm>
          <a:off x="0" y="0"/>
          <a:ext cx="0" cy="0"/>
          <a:chOff x="0" y="0"/>
          <a:chExt cx="0" cy="0"/>
        </a:xfrm>
      </p:grpSpPr>
      <p:sp>
        <p:nvSpPr>
          <p:cNvPr id="109" name="Google Shape;109;p1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40" name="Shape 1040"/>
        <p:cNvGrpSpPr/>
        <p:nvPr/>
      </p:nvGrpSpPr>
      <p:grpSpPr>
        <a:xfrm>
          <a:off x="0" y="0"/>
          <a:ext cx="0" cy="0"/>
          <a:chOff x="0" y="0"/>
          <a:chExt cx="0" cy="0"/>
        </a:xfrm>
      </p:grpSpPr>
      <p:sp>
        <p:nvSpPr>
          <p:cNvPr id="1041" name="Google Shape;1041;p14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2" name="Google Shape;1042;p14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3" name="Google Shape;1043;p14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44" name="Shape 1044"/>
        <p:cNvGrpSpPr/>
        <p:nvPr/>
      </p:nvGrpSpPr>
      <p:grpSpPr>
        <a:xfrm>
          <a:off x="0" y="0"/>
          <a:ext cx="0" cy="0"/>
          <a:chOff x="0" y="0"/>
          <a:chExt cx="0" cy="0"/>
        </a:xfrm>
      </p:grpSpPr>
      <p:sp>
        <p:nvSpPr>
          <p:cNvPr id="1045" name="Google Shape;1045;p149"/>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6" name="Google Shape;1046;p149"/>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47" name="Google Shape;1047;p149"/>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048" name="Google Shape;1048;p14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9" name="Google Shape;1049;p14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0" name="Google Shape;1050;p14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51" name="Shape 1051"/>
        <p:cNvGrpSpPr/>
        <p:nvPr/>
      </p:nvGrpSpPr>
      <p:grpSpPr>
        <a:xfrm>
          <a:off x="0" y="0"/>
          <a:ext cx="0" cy="0"/>
          <a:chOff x="0" y="0"/>
          <a:chExt cx="0" cy="0"/>
        </a:xfrm>
      </p:grpSpPr>
      <p:sp>
        <p:nvSpPr>
          <p:cNvPr id="1052" name="Google Shape;1052;p150"/>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3" name="Google Shape;1053;p150"/>
          <p:cNvSpPr/>
          <p:nvPr>
            <p:ph idx="2" type="pic"/>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54" name="Google Shape;1054;p150"/>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055" name="Google Shape;1055;p15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6" name="Google Shape;1056;p15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7" name="Google Shape;1057;p15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058" name="Shape 1058"/>
        <p:cNvGrpSpPr/>
        <p:nvPr/>
      </p:nvGrpSpPr>
      <p:grpSpPr>
        <a:xfrm>
          <a:off x="0" y="0"/>
          <a:ext cx="0" cy="0"/>
          <a:chOff x="0" y="0"/>
          <a:chExt cx="0" cy="0"/>
        </a:xfrm>
      </p:grpSpPr>
      <p:sp>
        <p:nvSpPr>
          <p:cNvPr id="1059" name="Google Shape;1059;p15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0" name="Google Shape;1060;p151"/>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61" name="Google Shape;1061;p15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2" name="Google Shape;1062;p15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3" name="Google Shape;1063;p15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64" name="Shape 1064"/>
        <p:cNvGrpSpPr/>
        <p:nvPr/>
      </p:nvGrpSpPr>
      <p:grpSpPr>
        <a:xfrm>
          <a:off x="0" y="0"/>
          <a:ext cx="0" cy="0"/>
          <a:chOff x="0" y="0"/>
          <a:chExt cx="0" cy="0"/>
        </a:xfrm>
      </p:grpSpPr>
      <p:sp>
        <p:nvSpPr>
          <p:cNvPr id="1065" name="Google Shape;1065;p152"/>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6" name="Google Shape;1066;p152"/>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67" name="Google Shape;1067;p15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8" name="Google Shape;1068;p15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9" name="Google Shape;1069;p15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0" name="Shape 110"/>
        <p:cNvGrpSpPr/>
        <p:nvPr/>
      </p:nvGrpSpPr>
      <p:grpSpPr>
        <a:xfrm>
          <a:off x="0" y="0"/>
          <a:ext cx="0" cy="0"/>
          <a:chOff x="0" y="0"/>
          <a:chExt cx="0" cy="0"/>
        </a:xfrm>
      </p:grpSpPr>
      <p:sp>
        <p:nvSpPr>
          <p:cNvPr id="111" name="Google Shape;111;p1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2" name="Google Shape;112;p1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115"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120"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5" name="Shape 125"/>
        <p:cNvGrpSpPr/>
        <p:nvPr/>
      </p:nvGrpSpPr>
      <p:grpSpPr>
        <a:xfrm>
          <a:off x="0" y="0"/>
          <a:ext cx="0" cy="0"/>
          <a:chOff x="0" y="0"/>
          <a:chExt cx="0" cy="0"/>
        </a:xfrm>
      </p:grpSpPr>
      <p:sp>
        <p:nvSpPr>
          <p:cNvPr id="126" name="Google Shape;126;p19"/>
          <p:cNvSpPr txBox="1"/>
          <p:nvPr>
            <p:ph type="title"/>
          </p:nvPr>
        </p:nvSpPr>
        <p:spPr>
          <a:xfrm>
            <a:off x="304800" y="279396"/>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27" name="Google Shape;127;p19"/>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19"/>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132" name="Shape 132"/>
        <p:cNvGrpSpPr/>
        <p:nvPr/>
      </p:nvGrpSpPr>
      <p:grpSpPr>
        <a:xfrm>
          <a:off x="0" y="0"/>
          <a:ext cx="0" cy="0"/>
          <a:chOff x="0" y="0"/>
          <a:chExt cx="0" cy="0"/>
        </a:xfrm>
      </p:grpSpPr>
      <p:sp>
        <p:nvSpPr>
          <p:cNvPr id="133" name="Google Shape;133;p20"/>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4" name="Google Shape;134;p20"/>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35" name="Google Shape;135;p20"/>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20"/>
          <p:cNvSpPr txBox="1"/>
          <p:nvPr>
            <p:ph idx="3" type="body"/>
          </p:nvPr>
        </p:nvSpPr>
        <p:spPr>
          <a:xfrm>
            <a:off x="4673600" y="5646676"/>
            <a:ext cx="40131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2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8"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0" name="Google Shape;20;p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 name="Google Shape;21;p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139" name="Shape 139"/>
        <p:cNvGrpSpPr/>
        <p:nvPr/>
      </p:nvGrpSpPr>
      <p:grpSpPr>
        <a:xfrm>
          <a:off x="0" y="0"/>
          <a:ext cx="0" cy="0"/>
          <a:chOff x="0" y="0"/>
          <a:chExt cx="0" cy="0"/>
        </a:xfrm>
      </p:grpSpPr>
      <p:sp>
        <p:nvSpPr>
          <p:cNvPr id="140" name="Google Shape;140;p21"/>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21"/>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2" name="Google Shape;142;p2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3" name="Google Shape;143;p2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21"/>
          <p:cNvSpPr txBox="1"/>
          <p:nvPr>
            <p:ph idx="4" type="body"/>
          </p:nvPr>
        </p:nvSpPr>
        <p:spPr>
          <a:xfrm>
            <a:off x="4673600" y="5646676"/>
            <a:ext cx="40578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21"/>
          <p:cNvSpPr txBox="1"/>
          <p:nvPr>
            <p:ph idx="5" type="body"/>
          </p:nvPr>
        </p:nvSpPr>
        <p:spPr>
          <a:xfrm>
            <a:off x="4673600" y="3354830"/>
            <a:ext cx="40131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2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148" name="Shape 148"/>
        <p:cNvGrpSpPr/>
        <p:nvPr/>
      </p:nvGrpSpPr>
      <p:grpSpPr>
        <a:xfrm>
          <a:off x="0" y="0"/>
          <a:ext cx="0" cy="0"/>
          <a:chOff x="0" y="0"/>
          <a:chExt cx="0" cy="0"/>
        </a:xfrm>
      </p:grpSpPr>
      <p:sp>
        <p:nvSpPr>
          <p:cNvPr id="149" name="Google Shape;149;p22"/>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0" name="Google Shape;150;p2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51" name="Google Shape;151;p22"/>
          <p:cNvSpPr txBox="1"/>
          <p:nvPr>
            <p:ph idx="1" type="body"/>
          </p:nvPr>
        </p:nvSpPr>
        <p:spPr>
          <a:xfrm>
            <a:off x="4683119" y="5646676"/>
            <a:ext cx="40038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22"/>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3" name="Google Shape;153;p22"/>
          <p:cNvSpPr txBox="1"/>
          <p:nvPr>
            <p:ph idx="4" type="body"/>
          </p:nvPr>
        </p:nvSpPr>
        <p:spPr>
          <a:xfrm>
            <a:off x="304800" y="5646676"/>
            <a:ext cx="42258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156" name="Shape 156"/>
        <p:cNvGrpSpPr/>
        <p:nvPr/>
      </p:nvGrpSpPr>
      <p:grpSpPr>
        <a:xfrm>
          <a:off x="0" y="0"/>
          <a:ext cx="0" cy="0"/>
          <a:chOff x="0" y="0"/>
          <a:chExt cx="0" cy="0"/>
        </a:xfrm>
      </p:grpSpPr>
      <p:sp>
        <p:nvSpPr>
          <p:cNvPr id="157" name="Google Shape;157;p23"/>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8" name="Google Shape;158;p23"/>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9" name="Google Shape;159;p23"/>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0" name="Google Shape;160;p23"/>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1" name="Google Shape;161;p2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62" name="Google Shape;162;p23"/>
          <p:cNvSpPr txBox="1"/>
          <p:nvPr>
            <p:ph idx="1" type="body"/>
          </p:nvPr>
        </p:nvSpPr>
        <p:spPr>
          <a:xfrm>
            <a:off x="4533898" y="5646676"/>
            <a:ext cx="41529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23"/>
          <p:cNvSpPr txBox="1"/>
          <p:nvPr>
            <p:ph idx="6" type="body"/>
          </p:nvPr>
        </p:nvSpPr>
        <p:spPr>
          <a:xfrm>
            <a:off x="304800" y="5646676"/>
            <a:ext cx="41592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23"/>
          <p:cNvSpPr txBox="1"/>
          <p:nvPr>
            <p:ph idx="7" type="body"/>
          </p:nvPr>
        </p:nvSpPr>
        <p:spPr>
          <a:xfrm>
            <a:off x="4530721" y="3354830"/>
            <a:ext cx="41562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3"/>
          <p:cNvSpPr txBox="1"/>
          <p:nvPr>
            <p:ph idx="8" type="body"/>
          </p:nvPr>
        </p:nvSpPr>
        <p:spPr>
          <a:xfrm>
            <a:off x="304801" y="3354830"/>
            <a:ext cx="4159200" cy="479400"/>
          </a:xfrm>
          <a:prstGeom prst="rect">
            <a:avLst/>
          </a:prstGeom>
          <a:solidFill>
            <a:srgbClr val="FFFFFF">
              <a:alpha val="4706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2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17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3" name="Google Shape;173;p2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4" name="Google Shape;174;p25"/>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25"/>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178"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4" name="Google Shape;184;p2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85" name="Google Shape;185;p2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186"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2" name="Google Shape;192;p2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93" name="Google Shape;193;p2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194"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00" name="Google Shape;200;p2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01" name="Google Shape;201;p2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202" name="Shape 202"/>
        <p:cNvGrpSpPr/>
        <p:nvPr/>
      </p:nvGrpSpPr>
      <p:grpSpPr>
        <a:xfrm>
          <a:off x="0" y="0"/>
          <a:ext cx="0" cy="0"/>
          <a:chOff x="0" y="0"/>
          <a:chExt cx="0" cy="0"/>
        </a:xfrm>
      </p:grpSpPr>
      <p:sp>
        <p:nvSpPr>
          <p:cNvPr id="203" name="Google Shape;203;p29"/>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04" name="Google Shape;204;p29"/>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5" name="Google Shape;205;p29"/>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8" name="Shape 208"/>
        <p:cNvGrpSpPr/>
        <p:nvPr/>
      </p:nvGrpSpPr>
      <p:grpSpPr>
        <a:xfrm>
          <a:off x="0" y="0"/>
          <a:ext cx="0" cy="0"/>
          <a:chOff x="0" y="0"/>
          <a:chExt cx="0" cy="0"/>
        </a:xfrm>
      </p:grpSpPr>
      <p:sp>
        <p:nvSpPr>
          <p:cNvPr id="209" name="Google Shape;209;p30"/>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0" name="Google Shape;210;p30"/>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1" name="Google Shape;211;p30"/>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2" name="Google Shape;212;p30"/>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3" name="Google Shape;213;p30"/>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4" name="Google Shape;214;p3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217" name="Shape 217"/>
        <p:cNvGrpSpPr/>
        <p:nvPr/>
      </p:nvGrpSpPr>
      <p:grpSpPr>
        <a:xfrm>
          <a:off x="0" y="0"/>
          <a:ext cx="0" cy="0"/>
          <a:chOff x="0" y="0"/>
          <a:chExt cx="0" cy="0"/>
        </a:xfrm>
      </p:grpSpPr>
      <p:sp>
        <p:nvSpPr>
          <p:cNvPr id="218" name="Google Shape;218;p31"/>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9" name="Google Shape;219;p31"/>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0" name="Google Shape;220;p31"/>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1" name="Google Shape;221;p31"/>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2" name="Google Shape;222;p3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25"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1" name="Google Shape;31;p4"/>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2" name="Google Shape;32;p4"/>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223" name="Shape 223"/>
        <p:cNvGrpSpPr/>
        <p:nvPr/>
      </p:nvGrpSpPr>
      <p:grpSpPr>
        <a:xfrm>
          <a:off x="0" y="0"/>
          <a:ext cx="0" cy="0"/>
          <a:chOff x="0" y="0"/>
          <a:chExt cx="0" cy="0"/>
        </a:xfrm>
      </p:grpSpPr>
      <p:sp>
        <p:nvSpPr>
          <p:cNvPr id="224" name="Google Shape;224;p32"/>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25" name="Google Shape;225;p32"/>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6" name="Google Shape;226;p32"/>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7" name="Google Shape;227;p32"/>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8" name="Google Shape;228;p3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229" name="Shape 229"/>
        <p:cNvGrpSpPr/>
        <p:nvPr/>
      </p:nvGrpSpPr>
      <p:grpSpPr>
        <a:xfrm>
          <a:off x="0" y="0"/>
          <a:ext cx="0" cy="0"/>
          <a:chOff x="0" y="0"/>
          <a:chExt cx="0" cy="0"/>
        </a:xfrm>
      </p:grpSpPr>
      <p:sp>
        <p:nvSpPr>
          <p:cNvPr id="230" name="Google Shape;230;p3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1" name="Google Shape;231;p3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234" name="Shape 234"/>
        <p:cNvGrpSpPr/>
        <p:nvPr/>
      </p:nvGrpSpPr>
      <p:grpSpPr>
        <a:xfrm>
          <a:off x="0" y="0"/>
          <a:ext cx="0" cy="0"/>
          <a:chOff x="0" y="0"/>
          <a:chExt cx="0" cy="0"/>
        </a:xfrm>
      </p:grpSpPr>
      <p:sp>
        <p:nvSpPr>
          <p:cNvPr id="235" name="Google Shape;235;p34"/>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3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7" name="Google Shape;237;p3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240" name="Shape 240"/>
        <p:cNvGrpSpPr/>
        <p:nvPr/>
      </p:nvGrpSpPr>
      <p:grpSpPr>
        <a:xfrm>
          <a:off x="0" y="0"/>
          <a:ext cx="0" cy="0"/>
          <a:chOff x="0" y="0"/>
          <a:chExt cx="0" cy="0"/>
        </a:xfrm>
      </p:grpSpPr>
      <p:sp>
        <p:nvSpPr>
          <p:cNvPr id="241" name="Google Shape;241;p35"/>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2" name="Google Shape;242;p3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43" name="Google Shape;243;p3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246"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49" name="Google Shape;249;p36"/>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50" name="Google Shape;250;p36"/>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36"/>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36"/>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36"/>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36"/>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5" name="Google Shape;255;p36"/>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36"/>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36"/>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36"/>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9" name="Google Shape;259;p36"/>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0" name="Google Shape;260;p36"/>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36"/>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62" name="Google Shape;262;p3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263" name="Shape 263"/>
        <p:cNvGrpSpPr/>
        <p:nvPr/>
      </p:nvGrpSpPr>
      <p:grpSpPr>
        <a:xfrm>
          <a:off x="0" y="0"/>
          <a:ext cx="0" cy="0"/>
          <a:chOff x="0" y="0"/>
          <a:chExt cx="0" cy="0"/>
        </a:xfrm>
      </p:grpSpPr>
      <p:sp>
        <p:nvSpPr>
          <p:cNvPr id="264" name="Google Shape;264;p37"/>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5" name="Shape 265"/>
        <p:cNvGrpSpPr/>
        <p:nvPr/>
      </p:nvGrpSpPr>
      <p:grpSpPr>
        <a:xfrm>
          <a:off x="0" y="0"/>
          <a:ext cx="0" cy="0"/>
          <a:chOff x="0" y="0"/>
          <a:chExt cx="0" cy="0"/>
        </a:xfrm>
      </p:grpSpPr>
      <p:sp>
        <p:nvSpPr>
          <p:cNvPr id="266" name="Google Shape;266;p38"/>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67" name="Google Shape;267;p3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270"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274"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279"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33"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9" name="Google Shape;39;p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0" name="Google Shape;40;p5"/>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84" name="Shape 284"/>
        <p:cNvGrpSpPr/>
        <p:nvPr/>
      </p:nvGrpSpPr>
      <p:grpSpPr>
        <a:xfrm>
          <a:off x="0" y="0"/>
          <a:ext cx="0" cy="0"/>
          <a:chOff x="0" y="0"/>
          <a:chExt cx="0" cy="0"/>
        </a:xfrm>
      </p:grpSpPr>
      <p:sp>
        <p:nvSpPr>
          <p:cNvPr id="285" name="Google Shape;285;p42"/>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86" name="Google Shape;286;p42"/>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42"/>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4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291" name="Shape 291"/>
        <p:cNvGrpSpPr/>
        <p:nvPr/>
      </p:nvGrpSpPr>
      <p:grpSpPr>
        <a:xfrm>
          <a:off x="0" y="0"/>
          <a:ext cx="0" cy="0"/>
          <a:chOff x="0" y="0"/>
          <a:chExt cx="0" cy="0"/>
        </a:xfrm>
      </p:grpSpPr>
      <p:sp>
        <p:nvSpPr>
          <p:cNvPr id="292" name="Google Shape;292;p43"/>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3" name="Google Shape;293;p4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94" name="Google Shape;294;p43"/>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5" name="Google Shape;295;p43"/>
          <p:cNvSpPr txBox="1"/>
          <p:nvPr>
            <p:ph idx="3" type="body"/>
          </p:nvPr>
        </p:nvSpPr>
        <p:spPr>
          <a:xfrm>
            <a:off x="4673600" y="5646677"/>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6" name="Google Shape;296;p4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298" name="Shape 298"/>
        <p:cNvGrpSpPr/>
        <p:nvPr/>
      </p:nvGrpSpPr>
      <p:grpSpPr>
        <a:xfrm>
          <a:off x="0" y="0"/>
          <a:ext cx="0" cy="0"/>
          <a:chOff x="0" y="0"/>
          <a:chExt cx="0" cy="0"/>
        </a:xfrm>
      </p:grpSpPr>
      <p:sp>
        <p:nvSpPr>
          <p:cNvPr id="299" name="Google Shape;299;p44"/>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0" name="Google Shape;300;p44"/>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1" name="Google Shape;301;p4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02" name="Google Shape;302;p4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44"/>
          <p:cNvSpPr txBox="1"/>
          <p:nvPr>
            <p:ph idx="4" type="body"/>
          </p:nvPr>
        </p:nvSpPr>
        <p:spPr>
          <a:xfrm>
            <a:off x="4673600" y="5646677"/>
            <a:ext cx="4057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4" name="Google Shape;304;p44"/>
          <p:cNvSpPr txBox="1"/>
          <p:nvPr>
            <p:ph idx="5" type="body"/>
          </p:nvPr>
        </p:nvSpPr>
        <p:spPr>
          <a:xfrm>
            <a:off x="4673600" y="3354831"/>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5" name="Google Shape;305;p4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307" name="Shape 307"/>
        <p:cNvGrpSpPr/>
        <p:nvPr/>
      </p:nvGrpSpPr>
      <p:grpSpPr>
        <a:xfrm>
          <a:off x="0" y="0"/>
          <a:ext cx="0" cy="0"/>
          <a:chOff x="0" y="0"/>
          <a:chExt cx="0" cy="0"/>
        </a:xfrm>
      </p:grpSpPr>
      <p:sp>
        <p:nvSpPr>
          <p:cNvPr id="308" name="Google Shape;308;p45"/>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9" name="Google Shape;309;p4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10" name="Google Shape;310;p45"/>
          <p:cNvSpPr txBox="1"/>
          <p:nvPr>
            <p:ph idx="1" type="body"/>
          </p:nvPr>
        </p:nvSpPr>
        <p:spPr>
          <a:xfrm>
            <a:off x="4683120" y="5646677"/>
            <a:ext cx="4003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45"/>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2" name="Google Shape;312;p45"/>
          <p:cNvSpPr txBox="1"/>
          <p:nvPr>
            <p:ph idx="4" type="body"/>
          </p:nvPr>
        </p:nvSpPr>
        <p:spPr>
          <a:xfrm>
            <a:off x="304800" y="5646677"/>
            <a:ext cx="4225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3" name="Google Shape;313;p4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315" name="Shape 315"/>
        <p:cNvGrpSpPr/>
        <p:nvPr/>
      </p:nvGrpSpPr>
      <p:grpSpPr>
        <a:xfrm>
          <a:off x="0" y="0"/>
          <a:ext cx="0" cy="0"/>
          <a:chOff x="0" y="0"/>
          <a:chExt cx="0" cy="0"/>
        </a:xfrm>
      </p:grpSpPr>
      <p:sp>
        <p:nvSpPr>
          <p:cNvPr id="316" name="Google Shape;316;p46"/>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7" name="Google Shape;317;p46"/>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8" name="Google Shape;318;p46"/>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9" name="Google Shape;319;p46"/>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0" name="Google Shape;320;p4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21" name="Google Shape;321;p46"/>
          <p:cNvSpPr txBox="1"/>
          <p:nvPr>
            <p:ph idx="1" type="body"/>
          </p:nvPr>
        </p:nvSpPr>
        <p:spPr>
          <a:xfrm>
            <a:off x="4533898" y="5646677"/>
            <a:ext cx="41529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2" name="Google Shape;322;p46"/>
          <p:cNvSpPr txBox="1"/>
          <p:nvPr>
            <p:ph idx="6" type="body"/>
          </p:nvPr>
        </p:nvSpPr>
        <p:spPr>
          <a:xfrm>
            <a:off x="304800" y="5646677"/>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3" name="Google Shape;323;p46"/>
          <p:cNvSpPr txBox="1"/>
          <p:nvPr>
            <p:ph idx="7" type="body"/>
          </p:nvPr>
        </p:nvSpPr>
        <p:spPr>
          <a:xfrm>
            <a:off x="4530722" y="3354831"/>
            <a:ext cx="4156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4" name="Google Shape;324;p46"/>
          <p:cNvSpPr txBox="1"/>
          <p:nvPr>
            <p:ph idx="8" type="body"/>
          </p:nvPr>
        </p:nvSpPr>
        <p:spPr>
          <a:xfrm>
            <a:off x="304801" y="3354831"/>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Google Shape;325;p4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327"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4" name="Google Shape;334;p47"/>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335" name="Google Shape;335;p47"/>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7" name="Google Shape;337;p47"/>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338" name="Google Shape;338;p47"/>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339" name="Google Shape;339;p47"/>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340" name="Google Shape;340;p47"/>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2" name="Google Shape;342;p47"/>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343" name="Google Shape;343;p47"/>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347"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9" name="Google Shape;349;p49"/>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0" name="Google Shape;350;p49"/>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49"/>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354" name="Shape 354"/>
        <p:cNvGrpSpPr/>
        <p:nvPr/>
      </p:nvGrpSpPr>
      <p:grpSpPr>
        <a:xfrm>
          <a:off x="0" y="0"/>
          <a:ext cx="0" cy="0"/>
          <a:chOff x="0" y="0"/>
          <a:chExt cx="0" cy="0"/>
        </a:xfrm>
      </p:grpSpPr>
      <p:sp>
        <p:nvSpPr>
          <p:cNvPr id="355" name="Google Shape;355;p50"/>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6" name="Google Shape;356;p50"/>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57" name="Google Shape;357;p50"/>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b="0" l="0" r="0" t="0"/>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360"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6" name="Google Shape;366;p51"/>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67" name="Google Shape;367;p51"/>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368" name="Shape 368"/>
        <p:cNvGrpSpPr/>
        <p:nvPr/>
      </p:nvGrpSpPr>
      <p:grpSpPr>
        <a:xfrm>
          <a:off x="0" y="0"/>
          <a:ext cx="0" cy="0"/>
          <a:chOff x="0" y="0"/>
          <a:chExt cx="0" cy="0"/>
        </a:xfrm>
      </p:grpSpPr>
      <p:sp>
        <p:nvSpPr>
          <p:cNvPr id="369" name="Google Shape;369;p52"/>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0" name="Google Shape;370;p52"/>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1" name="Google Shape;371;p52"/>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2" name="Google Shape;372;p52"/>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3" name="Google Shape;373;p52"/>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4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374" name="Shape 374"/>
        <p:cNvGrpSpPr/>
        <p:nvPr/>
      </p:nvGrpSpPr>
      <p:grpSpPr>
        <a:xfrm>
          <a:off x="0" y="0"/>
          <a:ext cx="0" cy="0"/>
          <a:chOff x="0" y="0"/>
          <a:chExt cx="0" cy="0"/>
        </a:xfrm>
      </p:grpSpPr>
      <p:sp>
        <p:nvSpPr>
          <p:cNvPr id="375" name="Google Shape;375;p53"/>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6" name="Google Shape;376;p53"/>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7" name="Google Shape;377;p53"/>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8" name="Google Shape;378;p53"/>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9" name="Google Shape;379;p53"/>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380"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6" name="Google Shape;386;p54"/>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87" name="Google Shape;387;p54"/>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388"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4" name="Google Shape;394;p55"/>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95" name="Google Shape;395;p55"/>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396" name="Shape 396"/>
        <p:cNvGrpSpPr/>
        <p:nvPr/>
      </p:nvGrpSpPr>
      <p:grpSpPr>
        <a:xfrm>
          <a:off x="0" y="0"/>
          <a:ext cx="0" cy="0"/>
          <a:chOff x="0" y="0"/>
          <a:chExt cx="0" cy="0"/>
        </a:xfrm>
      </p:grpSpPr>
      <p:sp>
        <p:nvSpPr>
          <p:cNvPr id="397" name="Google Shape;397;p5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98" name="Google Shape;398;p5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401" name="Shape 401"/>
        <p:cNvGrpSpPr/>
        <p:nvPr/>
      </p:nvGrpSpPr>
      <p:grpSpPr>
        <a:xfrm>
          <a:off x="0" y="0"/>
          <a:ext cx="0" cy="0"/>
          <a:chOff x="0" y="0"/>
          <a:chExt cx="0" cy="0"/>
        </a:xfrm>
      </p:grpSpPr>
      <p:sp>
        <p:nvSpPr>
          <p:cNvPr id="402" name="Google Shape;402;p57"/>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5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04" name="Google Shape;404;p5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407" name="Shape 407"/>
        <p:cNvGrpSpPr/>
        <p:nvPr/>
      </p:nvGrpSpPr>
      <p:grpSpPr>
        <a:xfrm>
          <a:off x="0" y="0"/>
          <a:ext cx="0" cy="0"/>
          <a:chOff x="0" y="0"/>
          <a:chExt cx="0" cy="0"/>
        </a:xfrm>
      </p:grpSpPr>
      <p:sp>
        <p:nvSpPr>
          <p:cNvPr id="408" name="Google Shape;408;p58"/>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9" name="Shape 409"/>
        <p:cNvGrpSpPr/>
        <p:nvPr/>
      </p:nvGrpSpPr>
      <p:grpSpPr>
        <a:xfrm>
          <a:off x="0" y="0"/>
          <a:ext cx="0" cy="0"/>
          <a:chOff x="0" y="0"/>
          <a:chExt cx="0" cy="0"/>
        </a:xfrm>
      </p:grpSpPr>
      <p:sp>
        <p:nvSpPr>
          <p:cNvPr id="410" name="Google Shape;410;p59"/>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11" name="Google Shape;411;p5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414"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418"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423"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b="0" l="0" r="0" t="0"/>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45" name="Shape 45"/>
        <p:cNvGrpSpPr/>
        <p:nvPr/>
      </p:nvGrpSpPr>
      <p:grpSpPr>
        <a:xfrm>
          <a:off x="0" y="0"/>
          <a:ext cx="0" cy="0"/>
          <a:chOff x="0" y="0"/>
          <a:chExt cx="0" cy="0"/>
        </a:xfrm>
      </p:grpSpPr>
      <p:sp>
        <p:nvSpPr>
          <p:cNvPr id="46" name="Google Shape;46;p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 name="Google Shape;47;p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8" name="Shape 428"/>
        <p:cNvGrpSpPr/>
        <p:nvPr/>
      </p:nvGrpSpPr>
      <p:grpSpPr>
        <a:xfrm>
          <a:off x="0" y="0"/>
          <a:ext cx="0" cy="0"/>
          <a:chOff x="0" y="0"/>
          <a:chExt cx="0" cy="0"/>
        </a:xfrm>
      </p:grpSpPr>
      <p:sp>
        <p:nvSpPr>
          <p:cNvPr id="429" name="Google Shape;429;p63"/>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0" name="Google Shape;430;p63"/>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1" name="Google Shape;431;p63"/>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2" name="Google Shape;432;p6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35" name="Shape 435"/>
        <p:cNvGrpSpPr/>
        <p:nvPr/>
      </p:nvGrpSpPr>
      <p:grpSpPr>
        <a:xfrm>
          <a:off x="0" y="0"/>
          <a:ext cx="0" cy="0"/>
          <a:chOff x="0" y="0"/>
          <a:chExt cx="0" cy="0"/>
        </a:xfrm>
      </p:grpSpPr>
      <p:sp>
        <p:nvSpPr>
          <p:cNvPr id="436" name="Google Shape;436;p64"/>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7" name="Google Shape;437;p64"/>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8" name="Google Shape;438;p64"/>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9" name="Google Shape;439;p64"/>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0" name="Google Shape;440;p6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1" name="Google Shape;441;p6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444" name="Shape 444"/>
        <p:cNvGrpSpPr/>
        <p:nvPr/>
      </p:nvGrpSpPr>
      <p:grpSpPr>
        <a:xfrm>
          <a:off x="0" y="0"/>
          <a:ext cx="0" cy="0"/>
          <a:chOff x="0" y="0"/>
          <a:chExt cx="0" cy="0"/>
        </a:xfrm>
      </p:grpSpPr>
      <p:sp>
        <p:nvSpPr>
          <p:cNvPr id="445" name="Google Shape;445;p65"/>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46" name="Google Shape;446;p65"/>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47" name="Google Shape;447;p6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8" name="Google Shape;448;p65"/>
          <p:cNvSpPr txBox="1"/>
          <p:nvPr>
            <p:ph idx="3" type="body"/>
          </p:nvPr>
        </p:nvSpPr>
        <p:spPr>
          <a:xfrm>
            <a:off x="4673600" y="5646676"/>
            <a:ext cx="40131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9" name="Google Shape;449;p6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451" name="Shape 451"/>
        <p:cNvGrpSpPr/>
        <p:nvPr/>
      </p:nvGrpSpPr>
      <p:grpSpPr>
        <a:xfrm>
          <a:off x="0" y="0"/>
          <a:ext cx="0" cy="0"/>
          <a:chOff x="0" y="0"/>
          <a:chExt cx="0" cy="0"/>
        </a:xfrm>
      </p:grpSpPr>
      <p:sp>
        <p:nvSpPr>
          <p:cNvPr id="452" name="Google Shape;452;p66"/>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3" name="Google Shape;453;p66"/>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4" name="Google Shape;454;p66"/>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55" name="Google Shape;455;p66"/>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6" name="Google Shape;456;p66"/>
          <p:cNvSpPr txBox="1"/>
          <p:nvPr>
            <p:ph idx="4" type="body"/>
          </p:nvPr>
        </p:nvSpPr>
        <p:spPr>
          <a:xfrm>
            <a:off x="4673600" y="5646676"/>
            <a:ext cx="40578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7" name="Google Shape;457;p66"/>
          <p:cNvSpPr txBox="1"/>
          <p:nvPr>
            <p:ph idx="5" type="body"/>
          </p:nvPr>
        </p:nvSpPr>
        <p:spPr>
          <a:xfrm>
            <a:off x="4673600" y="3354830"/>
            <a:ext cx="40131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8" name="Google Shape;458;p6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460" name="Shape 460"/>
        <p:cNvGrpSpPr/>
        <p:nvPr/>
      </p:nvGrpSpPr>
      <p:grpSpPr>
        <a:xfrm>
          <a:off x="0" y="0"/>
          <a:ext cx="0" cy="0"/>
          <a:chOff x="0" y="0"/>
          <a:chExt cx="0" cy="0"/>
        </a:xfrm>
      </p:grpSpPr>
      <p:sp>
        <p:nvSpPr>
          <p:cNvPr id="461" name="Google Shape;461;p67"/>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2" name="Google Shape;462;p67"/>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63" name="Google Shape;463;p67"/>
          <p:cNvSpPr txBox="1"/>
          <p:nvPr>
            <p:ph idx="1" type="body"/>
          </p:nvPr>
        </p:nvSpPr>
        <p:spPr>
          <a:xfrm>
            <a:off x="4683119" y="5646676"/>
            <a:ext cx="40038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4" name="Google Shape;464;p67"/>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5" name="Google Shape;465;p67"/>
          <p:cNvSpPr txBox="1"/>
          <p:nvPr>
            <p:ph idx="4" type="body"/>
          </p:nvPr>
        </p:nvSpPr>
        <p:spPr>
          <a:xfrm>
            <a:off x="304800" y="5646676"/>
            <a:ext cx="42258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6" name="Google Shape;466;p6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468" name="Shape 468"/>
        <p:cNvGrpSpPr/>
        <p:nvPr/>
      </p:nvGrpSpPr>
      <p:grpSpPr>
        <a:xfrm>
          <a:off x="0" y="0"/>
          <a:ext cx="0" cy="0"/>
          <a:chOff x="0" y="0"/>
          <a:chExt cx="0" cy="0"/>
        </a:xfrm>
      </p:grpSpPr>
      <p:sp>
        <p:nvSpPr>
          <p:cNvPr id="469" name="Google Shape;469;p68"/>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0" name="Google Shape;470;p68"/>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Google Shape;471;p68"/>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2" name="Google Shape;472;p68"/>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3" name="Google Shape;473;p68"/>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4" name="Google Shape;474;p68"/>
          <p:cNvSpPr txBox="1"/>
          <p:nvPr>
            <p:ph idx="1" type="body"/>
          </p:nvPr>
        </p:nvSpPr>
        <p:spPr>
          <a:xfrm>
            <a:off x="4533898" y="5646676"/>
            <a:ext cx="41529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5" name="Google Shape;475;p68"/>
          <p:cNvSpPr txBox="1"/>
          <p:nvPr>
            <p:ph idx="6" type="body"/>
          </p:nvPr>
        </p:nvSpPr>
        <p:spPr>
          <a:xfrm>
            <a:off x="304800" y="5646676"/>
            <a:ext cx="41592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6" name="Google Shape;476;p68"/>
          <p:cNvSpPr txBox="1"/>
          <p:nvPr>
            <p:ph idx="7" type="body"/>
          </p:nvPr>
        </p:nvSpPr>
        <p:spPr>
          <a:xfrm>
            <a:off x="4530721" y="3354830"/>
            <a:ext cx="41562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7" name="Google Shape;477;p68"/>
          <p:cNvSpPr txBox="1"/>
          <p:nvPr>
            <p:ph idx="8" type="body"/>
          </p:nvPr>
        </p:nvSpPr>
        <p:spPr>
          <a:xfrm>
            <a:off x="304801" y="3354830"/>
            <a:ext cx="41592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8" name="Google Shape;478;p6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483"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9" name="Google Shape;489;p70"/>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90" name="Google Shape;490;p70"/>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49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7" name="Google Shape;497;p71"/>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98" name="Google Shape;498;p71"/>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499"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1" name="Google Shape;501;p72"/>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2" name="Google Shape;502;p72"/>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3" name="Google Shape;503;p72"/>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506" name="Shape 506"/>
        <p:cNvGrpSpPr/>
        <p:nvPr/>
      </p:nvGrpSpPr>
      <p:grpSpPr>
        <a:xfrm>
          <a:off x="0" y="0"/>
          <a:ext cx="0" cy="0"/>
          <a:chOff x="0" y="0"/>
          <a:chExt cx="0" cy="0"/>
        </a:xfrm>
      </p:grpSpPr>
      <p:sp>
        <p:nvSpPr>
          <p:cNvPr id="507" name="Google Shape;507;p73"/>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8" name="Google Shape;508;p73"/>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09" name="Google Shape;509;p73"/>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50"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6" name="Google Shape;56;p8"/>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7" name="Google Shape;57;p8"/>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12" name="Shape 512"/>
        <p:cNvGrpSpPr/>
        <p:nvPr/>
      </p:nvGrpSpPr>
      <p:grpSpPr>
        <a:xfrm>
          <a:off x="0" y="0"/>
          <a:ext cx="0" cy="0"/>
          <a:chOff x="0" y="0"/>
          <a:chExt cx="0" cy="0"/>
        </a:xfrm>
      </p:grpSpPr>
      <p:sp>
        <p:nvSpPr>
          <p:cNvPr id="513" name="Google Shape;513;p7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14" name="Google Shape;514;p74"/>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5" name="Google Shape;515;p74"/>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16" name="Google Shape;516;p74"/>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7" name="Google Shape;517;p7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18" name="Google Shape;518;p7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521" name="Shape 521"/>
        <p:cNvGrpSpPr/>
        <p:nvPr/>
      </p:nvGrpSpPr>
      <p:grpSpPr>
        <a:xfrm>
          <a:off x="0" y="0"/>
          <a:ext cx="0" cy="0"/>
          <a:chOff x="0" y="0"/>
          <a:chExt cx="0" cy="0"/>
        </a:xfrm>
      </p:grpSpPr>
      <p:sp>
        <p:nvSpPr>
          <p:cNvPr id="522" name="Google Shape;522;p75"/>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3" name="Google Shape;523;p75"/>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24" name="Google Shape;524;p75"/>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5" name="Google Shape;525;p75"/>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26" name="Google Shape;526;p75"/>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527" name="Shape 527"/>
        <p:cNvGrpSpPr/>
        <p:nvPr/>
      </p:nvGrpSpPr>
      <p:grpSpPr>
        <a:xfrm>
          <a:off x="0" y="0"/>
          <a:ext cx="0" cy="0"/>
          <a:chOff x="0" y="0"/>
          <a:chExt cx="0" cy="0"/>
        </a:xfrm>
      </p:grpSpPr>
      <p:sp>
        <p:nvSpPr>
          <p:cNvPr id="528" name="Google Shape;528;p76"/>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9" name="Google Shape;529;p76"/>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30" name="Google Shape;530;p76"/>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1" name="Google Shape;531;p76"/>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32" name="Google Shape;532;p76"/>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533" name="Shape 533"/>
        <p:cNvGrpSpPr/>
        <p:nvPr/>
      </p:nvGrpSpPr>
      <p:grpSpPr>
        <a:xfrm>
          <a:off x="0" y="0"/>
          <a:ext cx="0" cy="0"/>
          <a:chOff x="0" y="0"/>
          <a:chExt cx="0" cy="0"/>
        </a:xfrm>
      </p:grpSpPr>
      <p:sp>
        <p:nvSpPr>
          <p:cNvPr id="534" name="Google Shape;534;p77"/>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5" name="Google Shape;535;p7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538" name="Shape 538"/>
        <p:cNvGrpSpPr/>
        <p:nvPr/>
      </p:nvGrpSpPr>
      <p:grpSpPr>
        <a:xfrm>
          <a:off x="0" y="0"/>
          <a:ext cx="0" cy="0"/>
          <a:chOff x="0" y="0"/>
          <a:chExt cx="0" cy="0"/>
        </a:xfrm>
      </p:grpSpPr>
      <p:sp>
        <p:nvSpPr>
          <p:cNvPr id="539" name="Google Shape;539;p78"/>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0" name="Google Shape;540;p78"/>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1" name="Google Shape;541;p7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544" name="Shape 544"/>
        <p:cNvGrpSpPr/>
        <p:nvPr/>
      </p:nvGrpSpPr>
      <p:grpSpPr>
        <a:xfrm>
          <a:off x="0" y="0"/>
          <a:ext cx="0" cy="0"/>
          <a:chOff x="0" y="0"/>
          <a:chExt cx="0" cy="0"/>
        </a:xfrm>
      </p:grpSpPr>
      <p:sp>
        <p:nvSpPr>
          <p:cNvPr id="545" name="Google Shape;545;p79"/>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6" name="Google Shape;546;p79"/>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7" name="Google Shape;547;p7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550"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53" name="Google Shape;553;p80"/>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4" name="Google Shape;554;p80"/>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5" name="Google Shape;555;p80"/>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6" name="Google Shape;556;p80"/>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7" name="Google Shape;557;p80"/>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8" name="Google Shape;558;p80"/>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9" name="Google Shape;559;p80"/>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0" name="Google Shape;560;p80"/>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1" name="Google Shape;561;p80"/>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2" name="Google Shape;562;p80"/>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3" name="Google Shape;563;p80"/>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4" name="Google Shape;564;p80"/>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5" name="Google Shape;565;p80"/>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66" name="Google Shape;566;p8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Bleed Image">
  <p:cSld name="Full Bleed Image">
    <p:spTree>
      <p:nvGrpSpPr>
        <p:cNvPr id="567" name="Shape 567"/>
        <p:cNvGrpSpPr/>
        <p:nvPr/>
      </p:nvGrpSpPr>
      <p:grpSpPr>
        <a:xfrm>
          <a:off x="0" y="0"/>
          <a:ext cx="0" cy="0"/>
          <a:chOff x="0" y="0"/>
          <a:chExt cx="0" cy="0"/>
        </a:xfrm>
      </p:grpSpPr>
      <p:sp>
        <p:nvSpPr>
          <p:cNvPr id="568" name="Google Shape;568;p81"/>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9" name="Shape 569"/>
        <p:cNvGrpSpPr/>
        <p:nvPr/>
      </p:nvGrpSpPr>
      <p:grpSpPr>
        <a:xfrm>
          <a:off x="0" y="0"/>
          <a:ext cx="0" cy="0"/>
          <a:chOff x="0" y="0"/>
          <a:chExt cx="0" cy="0"/>
        </a:xfrm>
      </p:grpSpPr>
      <p:sp>
        <p:nvSpPr>
          <p:cNvPr id="570" name="Google Shape;570;p82"/>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71" name="Google Shape;571;p8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A" type="blank">
  <p:cSld name="BLANK">
    <p:spTree>
      <p:nvGrpSpPr>
        <p:cNvPr id="574"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 name="Google Shape;60;p9"/>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304800" y="2015408"/>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3" name="Google Shape;63;p9"/>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4" name="Google Shape;64;p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lank_CA Green">
  <p:cSld name="2_Blank_CA Green">
    <p:spTree>
      <p:nvGrpSpPr>
        <p:cNvPr id="578"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_CA and SAP">
  <p:cSld name="1_Blank_CA and SAP">
    <p:spTree>
      <p:nvGrpSpPr>
        <p:cNvPr id="583"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88" name="Shape 588"/>
        <p:cNvGrpSpPr/>
        <p:nvPr/>
      </p:nvGrpSpPr>
      <p:grpSpPr>
        <a:xfrm>
          <a:off x="0" y="0"/>
          <a:ext cx="0" cy="0"/>
          <a:chOff x="0" y="0"/>
          <a:chExt cx="0" cy="0"/>
        </a:xfrm>
      </p:grpSpPr>
      <p:sp>
        <p:nvSpPr>
          <p:cNvPr id="589" name="Google Shape;589;p86"/>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0" name="Google Shape;590;p86"/>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1" name="Google Shape;591;p86"/>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2" name="Google Shape;592;p8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nd Text">
  <p:cSld name="Image and Text">
    <p:spTree>
      <p:nvGrpSpPr>
        <p:cNvPr id="595" name="Shape 595"/>
        <p:cNvGrpSpPr/>
        <p:nvPr/>
      </p:nvGrpSpPr>
      <p:grpSpPr>
        <a:xfrm>
          <a:off x="0" y="0"/>
          <a:ext cx="0" cy="0"/>
          <a:chOff x="0" y="0"/>
          <a:chExt cx="0" cy="0"/>
        </a:xfrm>
      </p:grpSpPr>
      <p:sp>
        <p:nvSpPr>
          <p:cNvPr id="596" name="Google Shape;596;p87"/>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97" name="Google Shape;597;p87"/>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8" name="Google Shape;598;p87"/>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9" name="Google Shape;599;p87"/>
          <p:cNvSpPr txBox="1"/>
          <p:nvPr>
            <p:ph idx="3" type="body"/>
          </p:nvPr>
        </p:nvSpPr>
        <p:spPr>
          <a:xfrm>
            <a:off x="4673600" y="5646677"/>
            <a:ext cx="40131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0" name="Google Shape;600;p8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and Text">
  <p:cSld name="2 Images and Text">
    <p:spTree>
      <p:nvGrpSpPr>
        <p:cNvPr id="602" name="Shape 602"/>
        <p:cNvGrpSpPr/>
        <p:nvPr/>
      </p:nvGrpSpPr>
      <p:grpSpPr>
        <a:xfrm>
          <a:off x="0" y="0"/>
          <a:ext cx="0" cy="0"/>
          <a:chOff x="0" y="0"/>
          <a:chExt cx="0" cy="0"/>
        </a:xfrm>
      </p:grpSpPr>
      <p:sp>
        <p:nvSpPr>
          <p:cNvPr id="603" name="Google Shape;603;p88"/>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4" name="Google Shape;604;p88"/>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5" name="Google Shape;605;p88"/>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6" name="Google Shape;606;p88"/>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88"/>
          <p:cNvSpPr txBox="1"/>
          <p:nvPr>
            <p:ph idx="4" type="body"/>
          </p:nvPr>
        </p:nvSpPr>
        <p:spPr>
          <a:xfrm>
            <a:off x="4673600" y="5646677"/>
            <a:ext cx="40578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8" name="Google Shape;608;p88"/>
          <p:cNvSpPr txBox="1"/>
          <p:nvPr>
            <p:ph idx="5" type="body"/>
          </p:nvPr>
        </p:nvSpPr>
        <p:spPr>
          <a:xfrm>
            <a:off x="4673600" y="3354831"/>
            <a:ext cx="40131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9" name="Google Shape;609;p8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611" name="Shape 611"/>
        <p:cNvGrpSpPr/>
        <p:nvPr/>
      </p:nvGrpSpPr>
      <p:grpSpPr>
        <a:xfrm>
          <a:off x="0" y="0"/>
          <a:ext cx="0" cy="0"/>
          <a:chOff x="0" y="0"/>
          <a:chExt cx="0" cy="0"/>
        </a:xfrm>
      </p:grpSpPr>
      <p:sp>
        <p:nvSpPr>
          <p:cNvPr id="612" name="Google Shape;612;p89"/>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3" name="Google Shape;613;p89"/>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14" name="Google Shape;614;p89"/>
          <p:cNvSpPr txBox="1"/>
          <p:nvPr>
            <p:ph idx="1" type="body"/>
          </p:nvPr>
        </p:nvSpPr>
        <p:spPr>
          <a:xfrm>
            <a:off x="4683120" y="5646677"/>
            <a:ext cx="40038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5" name="Google Shape;615;p89"/>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6" name="Google Shape;616;p89"/>
          <p:cNvSpPr txBox="1"/>
          <p:nvPr>
            <p:ph idx="4" type="body"/>
          </p:nvPr>
        </p:nvSpPr>
        <p:spPr>
          <a:xfrm>
            <a:off x="304800" y="5646677"/>
            <a:ext cx="42258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7" name="Google Shape;617;p8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Images">
  <p:cSld name="Four Images">
    <p:spTree>
      <p:nvGrpSpPr>
        <p:cNvPr id="619" name="Shape 619"/>
        <p:cNvGrpSpPr/>
        <p:nvPr/>
      </p:nvGrpSpPr>
      <p:grpSpPr>
        <a:xfrm>
          <a:off x="0" y="0"/>
          <a:ext cx="0" cy="0"/>
          <a:chOff x="0" y="0"/>
          <a:chExt cx="0" cy="0"/>
        </a:xfrm>
      </p:grpSpPr>
      <p:sp>
        <p:nvSpPr>
          <p:cNvPr id="620" name="Google Shape;620;p90"/>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1" name="Google Shape;621;p90"/>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2" name="Google Shape;622;p90"/>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3" name="Google Shape;623;p90"/>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4" name="Google Shape;624;p90"/>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25" name="Google Shape;625;p90"/>
          <p:cNvSpPr txBox="1"/>
          <p:nvPr>
            <p:ph idx="1" type="body"/>
          </p:nvPr>
        </p:nvSpPr>
        <p:spPr>
          <a:xfrm>
            <a:off x="4533898" y="5646677"/>
            <a:ext cx="41529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6" name="Google Shape;626;p90"/>
          <p:cNvSpPr txBox="1"/>
          <p:nvPr>
            <p:ph idx="6" type="body"/>
          </p:nvPr>
        </p:nvSpPr>
        <p:spPr>
          <a:xfrm>
            <a:off x="304800" y="5646677"/>
            <a:ext cx="41592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7" name="Google Shape;627;p90"/>
          <p:cNvSpPr txBox="1"/>
          <p:nvPr>
            <p:ph idx="7" type="body"/>
          </p:nvPr>
        </p:nvSpPr>
        <p:spPr>
          <a:xfrm>
            <a:off x="4530722" y="3354831"/>
            <a:ext cx="41562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8" name="Google Shape;628;p90"/>
          <p:cNvSpPr txBox="1"/>
          <p:nvPr>
            <p:ph idx="8" type="body"/>
          </p:nvPr>
        </p:nvSpPr>
        <p:spPr>
          <a:xfrm>
            <a:off x="304801" y="3354831"/>
            <a:ext cx="4159200" cy="479400"/>
          </a:xfrm>
          <a:prstGeom prst="rect">
            <a:avLst/>
          </a:prstGeom>
          <a:solidFill>
            <a:srgbClr val="FFFFFF">
              <a:alpha val="478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9" name="Google Shape;629;p9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63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8" name="Google Shape;638;p91"/>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639" name="Google Shape;639;p91"/>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1" name="Google Shape;641;p91"/>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642" name="Google Shape;642;p91"/>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643" name="Google Shape;643;p91"/>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644" name="Google Shape;644;p91"/>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6" name="Google Shape;646;p91"/>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647" name="Google Shape;647;p91"/>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Copy" type="obj">
  <p:cSld name="OBJECT">
    <p:spTree>
      <p:nvGrpSpPr>
        <p:cNvPr id="651" name="Shape 651"/>
        <p:cNvGrpSpPr/>
        <p:nvPr/>
      </p:nvGrpSpPr>
      <p:grpSpPr>
        <a:xfrm>
          <a:off x="0" y="0"/>
          <a:ext cx="0" cy="0"/>
          <a:chOff x="0" y="0"/>
          <a:chExt cx="0" cy="0"/>
        </a:xfrm>
      </p:grpSpPr>
      <p:sp>
        <p:nvSpPr>
          <p:cNvPr id="652" name="Google Shape;652;p93"/>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3" name="Google Shape;653;p9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54" name="Google Shape;654;p9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5" name="Google Shape;655;p93"/>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4">
  <p:cSld name="Section Header 4">
    <p:spTree>
      <p:nvGrpSpPr>
        <p:cNvPr id="658" name="Shape 658"/>
        <p:cNvGrpSpPr/>
        <p:nvPr/>
      </p:nvGrpSpPr>
      <p:grpSpPr>
        <a:xfrm>
          <a:off x="0" y="0"/>
          <a:ext cx="0" cy="0"/>
          <a:chOff x="0" y="0"/>
          <a:chExt cx="0" cy="0"/>
        </a:xfrm>
      </p:grpSpPr>
      <p:sp>
        <p:nvSpPr>
          <p:cNvPr id="659" name="Google Shape;659;p94"/>
          <p:cNvSpPr/>
          <p:nvPr/>
        </p:nvSpPr>
        <p:spPr>
          <a:xfrm>
            <a:off x="0" y="0"/>
            <a:ext cx="9144000" cy="6858000"/>
          </a:xfrm>
          <a:prstGeom prst="rect">
            <a:avLst/>
          </a:prstGeom>
          <a:solidFill>
            <a:srgbClr val="1C996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60" name="Google Shape;660;p94"/>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1" name="Google Shape;661;p94"/>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2" name="Google Shape;662;p94"/>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3" name="Google Shape;663;p94"/>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4" name="Google Shape;664;p94"/>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65" name="Google Shape;665;p94"/>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67" name="Shape 67"/>
        <p:cNvGrpSpPr/>
        <p:nvPr/>
      </p:nvGrpSpPr>
      <p:grpSpPr>
        <a:xfrm>
          <a:off x="0" y="0"/>
          <a:ext cx="0" cy="0"/>
          <a:chOff x="0" y="0"/>
          <a:chExt cx="0" cy="0"/>
        </a:xfrm>
      </p:grpSpPr>
      <p:sp>
        <p:nvSpPr>
          <p:cNvPr id="68" name="Google Shape;68;p10"/>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 name="Google Shape;69;p10"/>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 name="Google Shape;70;p10"/>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 name="Google Shape;71;p10"/>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165100" lvl="0" marL="5080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2" name="Google Shape;72;p1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3">
  <p:cSld name="Section Header 3">
    <p:spTree>
      <p:nvGrpSpPr>
        <p:cNvPr id="666" name="Shape 666"/>
        <p:cNvGrpSpPr/>
        <p:nvPr/>
      </p:nvGrpSpPr>
      <p:grpSpPr>
        <a:xfrm>
          <a:off x="0" y="0"/>
          <a:ext cx="0" cy="0"/>
          <a:chOff x="0" y="0"/>
          <a:chExt cx="0" cy="0"/>
        </a:xfrm>
      </p:grpSpPr>
      <p:sp>
        <p:nvSpPr>
          <p:cNvPr id="667" name="Google Shape;667;p95"/>
          <p:cNvSpPr/>
          <p:nvPr/>
        </p:nvSpPr>
        <p:spPr>
          <a:xfrm>
            <a:off x="0" y="0"/>
            <a:ext cx="9144000" cy="6858000"/>
          </a:xfrm>
          <a:prstGeom prst="rect">
            <a:avLst/>
          </a:prstGeom>
          <a:solidFill>
            <a:srgbClr val="A9B0AC"/>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68" name="Google Shape;668;p95"/>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9" name="Google Shape;669;p95"/>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0" name="Google Shape;670;p95"/>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1" name="Google Shape;671;p95"/>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2" name="Google Shape;672;p95"/>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73" name="Google Shape;673;p95"/>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 Header 2">
    <p:spTree>
      <p:nvGrpSpPr>
        <p:cNvPr id="674" name="Shape 674"/>
        <p:cNvGrpSpPr/>
        <p:nvPr/>
      </p:nvGrpSpPr>
      <p:grpSpPr>
        <a:xfrm>
          <a:off x="0" y="0"/>
          <a:ext cx="0" cy="0"/>
          <a:chOff x="0" y="0"/>
          <a:chExt cx="0" cy="0"/>
        </a:xfrm>
      </p:grpSpPr>
      <p:sp>
        <p:nvSpPr>
          <p:cNvPr id="675" name="Google Shape;675;p96"/>
          <p:cNvSpPr/>
          <p:nvPr/>
        </p:nvSpPr>
        <p:spPr>
          <a:xfrm>
            <a:off x="0" y="0"/>
            <a:ext cx="9144000" cy="6858000"/>
          </a:xfrm>
          <a:prstGeom prst="rect">
            <a:avLst/>
          </a:prstGeom>
          <a:solidFill>
            <a:srgbClr val="464646"/>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76" name="Google Shape;676;p9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7" name="Google Shape;677;p9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8" name="Google Shape;678;p9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9" name="Google Shape;679;p9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0" name="Google Shape;680;p9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81" name="Google Shape;681;p9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and SAP">
  <p:cSld name="Title Slide CA and SAP">
    <p:spTree>
      <p:nvGrpSpPr>
        <p:cNvPr id="682" name="Shape 682"/>
        <p:cNvGrpSpPr/>
        <p:nvPr/>
      </p:nvGrpSpPr>
      <p:grpSpPr>
        <a:xfrm>
          <a:off x="0" y="0"/>
          <a:ext cx="0" cy="0"/>
          <a:chOff x="0" y="0"/>
          <a:chExt cx="0" cy="0"/>
        </a:xfrm>
      </p:grpSpPr>
      <p:sp>
        <p:nvSpPr>
          <p:cNvPr id="683" name="Google Shape;683;p97"/>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84" name="Google Shape;684;p97"/>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85" name="Google Shape;685;p97"/>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686" name="Google Shape;686;p97"/>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687" name="Google Shape;687;p97"/>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88" name="Shape 688"/>
        <p:cNvGrpSpPr/>
        <p:nvPr/>
      </p:nvGrpSpPr>
      <p:grpSpPr>
        <a:xfrm>
          <a:off x="0" y="0"/>
          <a:ext cx="0" cy="0"/>
          <a:chOff x="0" y="0"/>
          <a:chExt cx="0" cy="0"/>
        </a:xfrm>
      </p:grpSpPr>
      <p:sp>
        <p:nvSpPr>
          <p:cNvPr id="689" name="Google Shape;689;p98"/>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0" name="Google Shape;690;p98"/>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1" name="Google Shape;691;p98"/>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92" name="Google Shape;692;p98"/>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3" name="Google Shape;693;p98"/>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94" name="Google Shape;694;p9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96" name="Google Shape;696;p98">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CA 2">
  <p:cSld name="Title Slide CA 2">
    <p:spTree>
      <p:nvGrpSpPr>
        <p:cNvPr id="697" name="Shape 697"/>
        <p:cNvGrpSpPr/>
        <p:nvPr/>
      </p:nvGrpSpPr>
      <p:grpSpPr>
        <a:xfrm>
          <a:off x="0" y="0"/>
          <a:ext cx="0" cy="0"/>
          <a:chOff x="0" y="0"/>
          <a:chExt cx="0" cy="0"/>
        </a:xfrm>
      </p:grpSpPr>
      <p:sp>
        <p:nvSpPr>
          <p:cNvPr id="698" name="Google Shape;698;p99"/>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9" name="Google Shape;699;p99"/>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0" name="Google Shape;700;p99"/>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1" name="Google Shape;701;p99"/>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02" name="Google Shape;702;p9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AP Co-Branded">
  <p:cSld name="Title Slide SAP Co-Branded">
    <p:spTree>
      <p:nvGrpSpPr>
        <p:cNvPr id="703" name="Shape 703"/>
        <p:cNvGrpSpPr/>
        <p:nvPr/>
      </p:nvGrpSpPr>
      <p:grpSpPr>
        <a:xfrm>
          <a:off x="0" y="0"/>
          <a:ext cx="0" cy="0"/>
          <a:chOff x="0" y="0"/>
          <a:chExt cx="0" cy="0"/>
        </a:xfrm>
      </p:grpSpPr>
      <p:sp>
        <p:nvSpPr>
          <p:cNvPr id="704" name="Google Shape;704;p100"/>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05" name="Google Shape;705;p100"/>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6" name="Google Shape;706;p100"/>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7" name="Google Shape;707;p100"/>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08" name="Google Shape;708;p10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Page">
  <p:cSld name="Table Page">
    <p:spTree>
      <p:nvGrpSpPr>
        <p:cNvPr id="709" name="Shape 709"/>
        <p:cNvGrpSpPr/>
        <p:nvPr/>
      </p:nvGrpSpPr>
      <p:grpSpPr>
        <a:xfrm>
          <a:off x="0" y="0"/>
          <a:ext cx="0" cy="0"/>
          <a:chOff x="0" y="0"/>
          <a:chExt cx="0" cy="0"/>
        </a:xfrm>
      </p:grpSpPr>
      <p:sp>
        <p:nvSpPr>
          <p:cNvPr id="710" name="Google Shape;710;p101"/>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1" name="Google Shape;711;p10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age">
  <p:cSld name="Chart Page">
    <p:spTree>
      <p:nvGrpSpPr>
        <p:cNvPr id="714" name="Shape 714"/>
        <p:cNvGrpSpPr/>
        <p:nvPr/>
      </p:nvGrpSpPr>
      <p:grpSpPr>
        <a:xfrm>
          <a:off x="0" y="0"/>
          <a:ext cx="0" cy="0"/>
          <a:chOff x="0" y="0"/>
          <a:chExt cx="0" cy="0"/>
        </a:xfrm>
      </p:grpSpPr>
      <p:sp>
        <p:nvSpPr>
          <p:cNvPr id="715" name="Google Shape;715;p10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6" name="Google Shape;716;p102"/>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7" name="Google Shape;717;p10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or graphic">
  <p:cSld name="Picture or graphic">
    <p:spTree>
      <p:nvGrpSpPr>
        <p:cNvPr id="720" name="Shape 720"/>
        <p:cNvGrpSpPr/>
        <p:nvPr/>
      </p:nvGrpSpPr>
      <p:grpSpPr>
        <a:xfrm>
          <a:off x="0" y="0"/>
          <a:ext cx="0" cy="0"/>
          <a:chOff x="0" y="0"/>
          <a:chExt cx="0" cy="0"/>
        </a:xfrm>
      </p:grpSpPr>
      <p:sp>
        <p:nvSpPr>
          <p:cNvPr id="721" name="Google Shape;721;p10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2" name="Google Shape;722;p10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23" name="Google Shape;723;p10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age">
  <p:cSld name="Contents Page">
    <p:spTree>
      <p:nvGrpSpPr>
        <p:cNvPr id="726" name="Shape 726"/>
        <p:cNvGrpSpPr/>
        <p:nvPr/>
      </p:nvGrpSpPr>
      <p:grpSpPr>
        <a:xfrm>
          <a:off x="0" y="0"/>
          <a:ext cx="0" cy="0"/>
          <a:chOff x="0" y="0"/>
          <a:chExt cx="0" cy="0"/>
        </a:xfrm>
      </p:grpSpPr>
      <p:sp>
        <p:nvSpPr>
          <p:cNvPr id="727" name="Google Shape;727;p10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29" name="Google Shape;729;p10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30" name="Google Shape;730;p104"/>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1" name="Google Shape;731;p104"/>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2" name="Google Shape;732;p104"/>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3" name="Google Shape;733;p104"/>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4" name="Google Shape;734;p104"/>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5" name="Google Shape;735;p104"/>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6" name="Google Shape;736;p104"/>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7" name="Google Shape;737;p104"/>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8" name="Google Shape;738;p104"/>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9" name="Google Shape;739;p104"/>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0" name="Google Shape;740;p104"/>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1" name="Google Shape;741;p104"/>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42" name="Google Shape;742;p10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7.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24" Type="http://schemas.openxmlformats.org/officeDocument/2006/relationships/theme" Target="../theme/theme3.xml"/><Relationship Id="rId12" Type="http://schemas.openxmlformats.org/officeDocument/2006/relationships/slideLayout" Target="../slideLayouts/slideLayout34.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21" Type="http://schemas.openxmlformats.org/officeDocument/2006/relationships/theme" Target="../theme/theme4.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11" Type="http://schemas.openxmlformats.org/officeDocument/2006/relationships/slideLayout" Target="../slideLayouts/slideLayout76.xml"/><Relationship Id="rId22" Type="http://schemas.openxmlformats.org/officeDocument/2006/relationships/slideLayout" Target="../slideLayouts/slideLayout87.xml"/><Relationship Id="rId10" Type="http://schemas.openxmlformats.org/officeDocument/2006/relationships/slideLayout" Target="../slideLayouts/slideLayout75.xml"/><Relationship Id="rId21" Type="http://schemas.openxmlformats.org/officeDocument/2006/relationships/slideLayout" Target="../slideLayouts/slideLayout86.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23" Type="http://schemas.openxmlformats.org/officeDocument/2006/relationships/theme" Target="../theme/theme9.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6" Type="http://schemas.openxmlformats.org/officeDocument/2006/relationships/slideLayout" Target="../slideLayouts/slideLayout71.xml"/><Relationship Id="rId18" Type="http://schemas.openxmlformats.org/officeDocument/2006/relationships/slideLayout" Target="../slideLayouts/slideLayout83.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7.xml"/><Relationship Id="rId11" Type="http://schemas.openxmlformats.org/officeDocument/2006/relationships/slideLayout" Target="../slideLayouts/slideLayout98.xml"/><Relationship Id="rId22" Type="http://schemas.openxmlformats.org/officeDocument/2006/relationships/slideLayout" Target="../slideLayouts/slideLayout109.xml"/><Relationship Id="rId10" Type="http://schemas.openxmlformats.org/officeDocument/2006/relationships/slideLayout" Target="../slideLayouts/slideLayout97.xml"/><Relationship Id="rId21" Type="http://schemas.openxmlformats.org/officeDocument/2006/relationships/slideLayout" Target="../slideLayouts/slideLayout108.xml"/><Relationship Id="rId13" Type="http://schemas.openxmlformats.org/officeDocument/2006/relationships/slideLayout" Target="../slideLayouts/slideLayout100.xml"/><Relationship Id="rId24" Type="http://schemas.openxmlformats.org/officeDocument/2006/relationships/theme" Target="../theme/theme1.xml"/><Relationship Id="rId12" Type="http://schemas.openxmlformats.org/officeDocument/2006/relationships/slideLayout" Target="../slideLayouts/slideLayout99.xml"/><Relationship Id="rId23" Type="http://schemas.openxmlformats.org/officeDocument/2006/relationships/slideLayout" Target="../slideLayouts/slideLayout110.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5" Type="http://schemas.openxmlformats.org/officeDocument/2006/relationships/slideLayout" Target="../slideLayouts/slideLayout92.xml"/><Relationship Id="rId19" Type="http://schemas.openxmlformats.org/officeDocument/2006/relationships/slideLayout" Target="../slideLayouts/slideLayout106.xml"/><Relationship Id="rId6" Type="http://schemas.openxmlformats.org/officeDocument/2006/relationships/slideLayout" Target="../slideLayouts/slideLayout93.xml"/><Relationship Id="rId18" Type="http://schemas.openxmlformats.org/officeDocument/2006/relationships/slideLayout" Target="../slideLayouts/slideLayout105.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0.xml"/><Relationship Id="rId11" Type="http://schemas.openxmlformats.org/officeDocument/2006/relationships/slideLayout" Target="../slideLayouts/slideLayout121.xml"/><Relationship Id="rId22" Type="http://schemas.openxmlformats.org/officeDocument/2006/relationships/slideLayout" Target="../slideLayouts/slideLayout132.xml"/><Relationship Id="rId10" Type="http://schemas.openxmlformats.org/officeDocument/2006/relationships/slideLayout" Target="../slideLayouts/slideLayout120.xml"/><Relationship Id="rId21" Type="http://schemas.openxmlformats.org/officeDocument/2006/relationships/slideLayout" Target="../slideLayouts/slideLayout131.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23" Type="http://schemas.openxmlformats.org/officeDocument/2006/relationships/theme" Target="../theme/theme5.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5" Type="http://schemas.openxmlformats.org/officeDocument/2006/relationships/slideLayout" Target="../slideLayouts/slideLayout125.xml"/><Relationship Id="rId14" Type="http://schemas.openxmlformats.org/officeDocument/2006/relationships/slideLayout" Target="../slideLayouts/slideLayout124.xml"/><Relationship Id="rId17" Type="http://schemas.openxmlformats.org/officeDocument/2006/relationships/slideLayout" Target="../slideLayouts/slideLayout127.xml"/><Relationship Id="rId16" Type="http://schemas.openxmlformats.org/officeDocument/2006/relationships/slideLayout" Target="../slideLayouts/slideLayout126.xml"/><Relationship Id="rId5" Type="http://schemas.openxmlformats.org/officeDocument/2006/relationships/slideLayout" Target="../slideLayouts/slideLayout115.xml"/><Relationship Id="rId19" Type="http://schemas.openxmlformats.org/officeDocument/2006/relationships/slideLayout" Target="../slideLayouts/slideLayout129.xml"/><Relationship Id="rId6" Type="http://schemas.openxmlformats.org/officeDocument/2006/relationships/slideLayout" Target="../slideLayouts/slideLayout116.xml"/><Relationship Id="rId18" Type="http://schemas.openxmlformats.org/officeDocument/2006/relationships/slideLayout" Target="../slideLayouts/slideLayout128.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theme" Target="../theme/theme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44.xml"/><Relationship Id="rId10" Type="http://schemas.openxmlformats.org/officeDocument/2006/relationships/slideLayout" Target="../slideLayouts/slideLayout143.xml"/><Relationship Id="rId12" Type="http://schemas.openxmlformats.org/officeDocument/2006/relationships/theme" Target="../theme/theme2.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8" name="Shape 168"/>
        <p:cNvGrpSpPr/>
        <p:nvPr/>
      </p:nvGrpSpPr>
      <p:grpSpPr>
        <a:xfrm>
          <a:off x="0" y="0"/>
          <a:ext cx="0" cy="0"/>
          <a:chOff x="0" y="0"/>
          <a:chExt cx="0" cy="0"/>
        </a:xfrm>
      </p:grpSpPr>
      <p:sp>
        <p:nvSpPr>
          <p:cNvPr id="169" name="Google Shape;169;p2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0" name="Google Shape;170;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4" name="Shape 344"/>
        <p:cNvGrpSpPr/>
        <p:nvPr/>
      </p:nvGrpSpPr>
      <p:grpSpPr>
        <a:xfrm>
          <a:off x="0" y="0"/>
          <a:ext cx="0" cy="0"/>
          <a:chOff x="0" y="0"/>
          <a:chExt cx="0" cy="0"/>
        </a:xfrm>
      </p:grpSpPr>
      <p:sp>
        <p:nvSpPr>
          <p:cNvPr id="345" name="Google Shape;345;p4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46" name="Google Shape;346;p48"/>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80" name="Shape 480"/>
        <p:cNvGrpSpPr/>
        <p:nvPr/>
      </p:nvGrpSpPr>
      <p:grpSpPr>
        <a:xfrm>
          <a:off x="0" y="0"/>
          <a:ext cx="0" cy="0"/>
          <a:chOff x="0" y="0"/>
          <a:chExt cx="0" cy="0"/>
        </a:xfrm>
      </p:grpSpPr>
      <p:sp>
        <p:nvSpPr>
          <p:cNvPr id="481" name="Google Shape;481;p6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82" name="Google Shape;482;p6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48" name="Shape 648"/>
        <p:cNvGrpSpPr/>
        <p:nvPr/>
      </p:nvGrpSpPr>
      <p:grpSpPr>
        <a:xfrm>
          <a:off x="0" y="0"/>
          <a:ext cx="0" cy="0"/>
          <a:chOff x="0" y="0"/>
          <a:chExt cx="0" cy="0"/>
        </a:xfrm>
      </p:grpSpPr>
      <p:sp>
        <p:nvSpPr>
          <p:cNvPr id="649" name="Google Shape;649;p9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50" name="Google Shape;650;p9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24" name="Shape 824"/>
        <p:cNvGrpSpPr/>
        <p:nvPr/>
      </p:nvGrpSpPr>
      <p:grpSpPr>
        <a:xfrm>
          <a:off x="0" y="0"/>
          <a:ext cx="0" cy="0"/>
          <a:chOff x="0" y="0"/>
          <a:chExt cx="0" cy="0"/>
        </a:xfrm>
      </p:grpSpPr>
      <p:sp>
        <p:nvSpPr>
          <p:cNvPr id="825" name="Google Shape;825;p11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26" name="Google Shape;826;p11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83" name="Shape 983"/>
        <p:cNvGrpSpPr/>
        <p:nvPr/>
      </p:nvGrpSpPr>
      <p:grpSpPr>
        <a:xfrm>
          <a:off x="0" y="0"/>
          <a:ext cx="0" cy="0"/>
          <a:chOff x="0" y="0"/>
          <a:chExt cx="0" cy="0"/>
        </a:xfrm>
      </p:grpSpPr>
      <p:sp>
        <p:nvSpPr>
          <p:cNvPr id="984" name="Google Shape;984;p13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85" name="Google Shape;985;p13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986" name="Google Shape;986;p13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87" name="Google Shape;987;p13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88" name="Google Shape;988;p13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95" name="Shape 995"/>
        <p:cNvGrpSpPr/>
        <p:nvPr/>
      </p:nvGrpSpPr>
      <p:grpSpPr>
        <a:xfrm>
          <a:off x="0" y="0"/>
          <a:ext cx="0" cy="0"/>
          <a:chOff x="0" y="0"/>
          <a:chExt cx="0" cy="0"/>
        </a:xfrm>
      </p:grpSpPr>
      <p:sp>
        <p:nvSpPr>
          <p:cNvPr id="996" name="Google Shape;996;p14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97" name="Google Shape;997;p14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8" name="Google Shape;998;p14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9" name="Google Shape;999;p14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0" name="Google Shape;1000;p14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7.xml"/><Relationship Id="rId3"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7.xml"/><Relationship Id="rId3"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xml"/><Relationship Id="rId3" Type="http://schemas.openxmlformats.org/officeDocument/2006/relationships/hyperlink" Target="mailto:jfann@studentsachieve.net" TargetMode="External"/><Relationship Id="rId4" Type="http://schemas.openxmlformats.org/officeDocument/2006/relationships/hyperlink" Target="mailto:jdelizo-osborne@studentsachieve.net" TargetMode="External"/><Relationship Id="rId5" Type="http://schemas.openxmlformats.org/officeDocument/2006/relationships/hyperlink" Target="http://www.achievethecore.org/ca-signup" TargetMode="External"/><Relationship Id="rId6" Type="http://schemas.openxmlformats.org/officeDocument/2006/relationships/hyperlink" Target="http://www.achievethecore.org" TargetMode="External"/><Relationship Id="rId7" Type="http://schemas.openxmlformats.org/officeDocument/2006/relationships/image" Target="../media/image56.png"/><Relationship Id="rId8"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www.achievethecore.org/ca-signup" TargetMode="External"/><Relationship Id="rId4" Type="http://schemas.openxmlformats.org/officeDocument/2006/relationships/hyperlink" Target="https://achievethecore.org/content/upload/Comparing%20Reading%20Research%20to%20Program%20Design_An%20Examination%20of%20Teachers%20College%20Units%20of%20Study%20FINAL.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54.png"/><Relationship Id="rId6" Type="http://schemas.openxmlformats.org/officeDocument/2006/relationships/image" Target="../media/image41.png"/><Relationship Id="rId7"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9.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2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0.xml"/><Relationship Id="rId3" Type="http://schemas.openxmlformats.org/officeDocument/2006/relationships/hyperlink" Target="https://event.on24.com/wcc/r/2255621/80B1125BB5D3164A0997F3D9850531EB" TargetMode="External"/><Relationship Id="rId4" Type="http://schemas.openxmlformats.org/officeDocument/2006/relationships/hyperlink" Target="https://event.on24.com/wcc/r/2258898/4892BBD9D5CC0AA4607F8118466C2798"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4" name="Shape 1074"/>
        <p:cNvGrpSpPr/>
        <p:nvPr/>
      </p:nvGrpSpPr>
      <p:grpSpPr>
        <a:xfrm>
          <a:off x="0" y="0"/>
          <a:ext cx="0" cy="0"/>
          <a:chOff x="0" y="0"/>
          <a:chExt cx="0" cy="0"/>
        </a:xfrm>
      </p:grpSpPr>
      <p:sp>
        <p:nvSpPr>
          <p:cNvPr id="1075" name="Google Shape;1075;p153"/>
          <p:cNvSpPr txBox="1"/>
          <p:nvPr/>
        </p:nvSpPr>
        <p:spPr>
          <a:xfrm>
            <a:off x="-2518771" y="5036553"/>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grpSp>
        <p:nvGrpSpPr>
          <p:cNvPr id="1076" name="Google Shape;1076;p153"/>
          <p:cNvGrpSpPr/>
          <p:nvPr/>
        </p:nvGrpSpPr>
        <p:grpSpPr>
          <a:xfrm>
            <a:off x="2791500" y="4149600"/>
            <a:ext cx="6047725" cy="2407800"/>
            <a:chOff x="2746950" y="4450200"/>
            <a:chExt cx="6047725" cy="2407800"/>
          </a:xfrm>
        </p:grpSpPr>
        <p:sp>
          <p:nvSpPr>
            <p:cNvPr id="1077" name="Google Shape;1077;p153"/>
            <p:cNvSpPr/>
            <p:nvPr/>
          </p:nvSpPr>
          <p:spPr>
            <a:xfrm>
              <a:off x="5192875" y="5443950"/>
              <a:ext cx="933300" cy="710100"/>
            </a:xfrm>
            <a:prstGeom prst="leftArrow">
              <a:avLst>
                <a:gd fmla="val 50000" name="adj1"/>
                <a:gd fmla="val 50000" name="adj2"/>
              </a:avLst>
            </a:prstGeom>
            <a:solidFill>
              <a:srgbClr val="0E5A1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53"/>
            <p:cNvSpPr txBox="1"/>
            <p:nvPr/>
          </p:nvSpPr>
          <p:spPr>
            <a:xfrm>
              <a:off x="6126175" y="4450200"/>
              <a:ext cx="2668500" cy="24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Check </a:t>
              </a:r>
              <a:r>
                <a:rPr lang="en-US" sz="1800">
                  <a:solidFill>
                    <a:srgbClr val="666666"/>
                  </a:solidFill>
                  <a:latin typeface="Lucida Sans"/>
                  <a:ea typeface="Lucida Sans"/>
                  <a:cs typeface="Lucida Sans"/>
                  <a:sym typeface="Lucida Sans"/>
                </a:rPr>
                <a:t>your</a:t>
              </a:r>
              <a:r>
                <a:rPr lang="en-US" sz="1800">
                  <a:solidFill>
                    <a:srgbClr val="666666"/>
                  </a:solidFill>
                  <a:latin typeface="Lucida Sans"/>
                  <a:ea typeface="Lucida Sans"/>
                  <a:cs typeface="Lucida Sans"/>
                  <a:sym typeface="Lucida Sans"/>
                </a:rPr>
                <a:t> Resource widget to preview the resources for today’s </a:t>
              </a:r>
              <a:r>
                <a:rPr lang="en-US" sz="1800">
                  <a:solidFill>
                    <a:srgbClr val="666666"/>
                  </a:solidFill>
                  <a:latin typeface="Lucida Sans"/>
                  <a:ea typeface="Lucida Sans"/>
                  <a:cs typeface="Lucida Sans"/>
                  <a:sym typeface="Lucida Sans"/>
                </a:rPr>
                <a:t>session</a:t>
              </a:r>
              <a:r>
                <a:rPr lang="en-US" sz="1800">
                  <a:solidFill>
                    <a:srgbClr val="666666"/>
                  </a:solidFill>
                  <a:latin typeface="Lucida Sans"/>
                  <a:ea typeface="Lucida Sans"/>
                  <a:cs typeface="Lucida Sans"/>
                  <a:sym typeface="Lucida Sans"/>
                </a:rPr>
                <a:t>! Use the Group Chat to introduce yourself!</a:t>
              </a:r>
              <a:endParaRPr sz="1800">
                <a:solidFill>
                  <a:srgbClr val="666666"/>
                </a:solidFill>
                <a:latin typeface="Lucida Sans"/>
                <a:ea typeface="Lucida Sans"/>
                <a:cs typeface="Lucida Sans"/>
                <a:sym typeface="Lucida Sans"/>
              </a:endParaRPr>
            </a:p>
          </p:txBody>
        </p:sp>
        <p:pic>
          <p:nvPicPr>
            <p:cNvPr id="1079" name="Google Shape;1079;p153"/>
            <p:cNvPicPr preferRelativeResize="0"/>
            <p:nvPr/>
          </p:nvPicPr>
          <p:blipFill rotWithShape="1">
            <a:blip r:embed="rId3">
              <a:alphaModFix/>
            </a:blip>
            <a:srcRect b="0" l="55253" r="16117" t="0"/>
            <a:stretch/>
          </p:blipFill>
          <p:spPr>
            <a:xfrm>
              <a:off x="2746950" y="5191328"/>
              <a:ext cx="2237499" cy="1118750"/>
            </a:xfrm>
            <a:prstGeom prst="rect">
              <a:avLst/>
            </a:prstGeom>
            <a:noFill/>
            <a:ln>
              <a:noFill/>
            </a:ln>
          </p:spPr>
        </p:pic>
      </p:grpSp>
      <p:sp>
        <p:nvSpPr>
          <p:cNvPr id="1080" name="Google Shape;1080;p153"/>
          <p:cNvSpPr txBox="1"/>
          <p:nvPr>
            <p:ph type="ctrTitle"/>
          </p:nvPr>
        </p:nvSpPr>
        <p:spPr>
          <a:xfrm>
            <a:off x="219317" y="2982072"/>
            <a:ext cx="8619900" cy="8505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750"/>
              <a:buFont typeface="Arial"/>
              <a:buNone/>
            </a:pPr>
            <a:r>
              <a:rPr b="1" lang="en-US" sz="3000">
                <a:solidFill>
                  <a:srgbClr val="575757"/>
                </a:solidFill>
              </a:rPr>
              <a:t>Comparing Reading Research to Program Design</a:t>
            </a:r>
            <a:endParaRPr b="0" i="0" sz="2800" u="none" cap="none" strike="noStrike">
              <a:solidFill>
                <a:srgbClr val="50514F"/>
              </a:solidFill>
              <a:latin typeface="Lucida Sans"/>
              <a:ea typeface="Lucida Sans"/>
              <a:cs typeface="Lucida Sans"/>
              <a:sym typeface="Lucida Sans"/>
            </a:endParaRPr>
          </a:p>
        </p:txBody>
      </p:sp>
      <p:sp>
        <p:nvSpPr>
          <p:cNvPr id="1081" name="Google Shape;1081;p153"/>
          <p:cNvSpPr txBox="1"/>
          <p:nvPr>
            <p:ph idx="1" type="subTitle"/>
          </p:nvPr>
        </p:nvSpPr>
        <p:spPr>
          <a:xfrm>
            <a:off x="219318" y="3832457"/>
            <a:ext cx="8619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500"/>
              <a:buFont typeface="Arial"/>
              <a:buNone/>
            </a:pPr>
            <a:r>
              <a:rPr b="0" i="0" lang="en-US" sz="2000" u="none" cap="none" strike="noStrike">
                <a:solidFill>
                  <a:srgbClr val="575757"/>
                </a:solidFill>
                <a:latin typeface="Lucida Sans"/>
                <a:ea typeface="Lucida Sans"/>
                <a:cs typeface="Lucida Sans"/>
                <a:sym typeface="Lucida Sans"/>
              </a:rPr>
              <a:t>Core Advocates Monthly Webinar</a:t>
            </a:r>
            <a:endParaRPr/>
          </a:p>
          <a:p>
            <a:pPr indent="0" lvl="0" marL="0" marR="0" rtl="0" algn="l">
              <a:lnSpc>
                <a:spcPct val="100000"/>
              </a:lnSpc>
              <a:spcBef>
                <a:spcPts val="400"/>
              </a:spcBef>
              <a:spcAft>
                <a:spcPts val="0"/>
              </a:spcAft>
              <a:buClr>
                <a:srgbClr val="595959"/>
              </a:buClr>
              <a:buSzPts val="500"/>
              <a:buFont typeface="Arial"/>
              <a:buNone/>
            </a:pPr>
            <a:r>
              <a:rPr lang="en-US">
                <a:solidFill>
                  <a:srgbClr val="575757"/>
                </a:solidFill>
              </a:rPr>
              <a:t>April 1,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5" name="Shape 1155"/>
        <p:cNvGrpSpPr/>
        <p:nvPr/>
      </p:nvGrpSpPr>
      <p:grpSpPr>
        <a:xfrm>
          <a:off x="0" y="0"/>
          <a:ext cx="0" cy="0"/>
          <a:chOff x="0" y="0"/>
          <a:chExt cx="0" cy="0"/>
        </a:xfrm>
      </p:grpSpPr>
      <p:sp>
        <p:nvSpPr>
          <p:cNvPr id="1156" name="Google Shape;1156;p162"/>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Why is SAP undertaking research reviews of various curricula?</a:t>
            </a:r>
            <a:endParaRPr b="1" i="0" sz="2400" u="none" cap="none" strike="noStrike">
              <a:solidFill>
                <a:srgbClr val="595959"/>
              </a:solidFill>
              <a:latin typeface="Lucida Sans"/>
              <a:ea typeface="Lucida Sans"/>
              <a:cs typeface="Lucida Sans"/>
              <a:sym typeface="Lucida Sans"/>
            </a:endParaRPr>
          </a:p>
        </p:txBody>
      </p:sp>
      <p:sp>
        <p:nvSpPr>
          <p:cNvPr id="1157" name="Google Shape;1157;p162"/>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Reading achievement is stagnant—particularly for students living in poverty or student who are of color.</a:t>
            </a:r>
            <a:br>
              <a:rPr lang="en-US" sz="2000">
                <a:latin typeface="Lucida Sans"/>
                <a:ea typeface="Lucida Sans"/>
                <a:cs typeface="Lucida Sans"/>
                <a:sym typeface="Lucida Sans"/>
              </a:rPr>
            </a:br>
            <a:endParaRPr sz="2000">
              <a:latin typeface="Lucida Sans"/>
              <a:ea typeface="Lucida Sans"/>
              <a:cs typeface="Lucida Sans"/>
              <a:sym typeface="Lucida Sans"/>
            </a:endParaRPr>
          </a:p>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Educators rightly worry that the curriculum they are using doesn’t adequately align to the reading science. </a:t>
            </a:r>
            <a:br>
              <a:rPr lang="en-US" sz="2000">
                <a:latin typeface="Lucida Sans"/>
                <a:ea typeface="Lucida Sans"/>
                <a:cs typeface="Lucida Sans"/>
                <a:sym typeface="Lucida Sans"/>
              </a:rPr>
            </a:br>
            <a:endParaRPr sz="2000">
              <a:latin typeface="Lucida Sans"/>
              <a:ea typeface="Lucida Sans"/>
              <a:cs typeface="Lucida Sans"/>
              <a:sym typeface="Lucida Sans"/>
            </a:endParaRPr>
          </a:p>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Need to make transparent for those responsible for adopting materials, the research-based practices that should be evident in curricular programs. </a:t>
            </a:r>
            <a:endParaRPr sz="2000">
              <a:latin typeface="Lucida Sans"/>
              <a:ea typeface="Lucida Sans"/>
              <a:cs typeface="Lucida Sans"/>
              <a:sym typeface="Lucida Sans"/>
            </a:endParaRPr>
          </a:p>
        </p:txBody>
      </p:sp>
      <p:pic>
        <p:nvPicPr>
          <p:cNvPr id="1158" name="Google Shape;1158;p162"/>
          <p:cNvPicPr preferRelativeResize="0"/>
          <p:nvPr/>
        </p:nvPicPr>
        <p:blipFill>
          <a:blip r:embed="rId3">
            <a:alphaModFix/>
          </a:blip>
          <a:stretch>
            <a:fillRect/>
          </a:stretch>
        </p:blipFill>
        <p:spPr>
          <a:xfrm>
            <a:off x="5833450" y="4463675"/>
            <a:ext cx="2708775" cy="233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3" name="Shape 1163"/>
        <p:cNvGrpSpPr/>
        <p:nvPr/>
      </p:nvGrpSpPr>
      <p:grpSpPr>
        <a:xfrm>
          <a:off x="0" y="0"/>
          <a:ext cx="0" cy="0"/>
          <a:chOff x="0" y="0"/>
          <a:chExt cx="0" cy="0"/>
        </a:xfrm>
      </p:grpSpPr>
      <p:sp>
        <p:nvSpPr>
          <p:cNvPr id="1164" name="Google Shape;1164;p16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How is this curriculum analysis different from an EdReports-Type Review?</a:t>
            </a:r>
            <a:endParaRPr b="1" i="0" sz="2400" u="none" cap="none" strike="noStrike">
              <a:solidFill>
                <a:srgbClr val="595959"/>
              </a:solidFill>
              <a:latin typeface="Lucida Sans"/>
              <a:ea typeface="Lucida Sans"/>
              <a:cs typeface="Lucida Sans"/>
              <a:sym typeface="Lucida Sans"/>
            </a:endParaRPr>
          </a:p>
        </p:txBody>
      </p:sp>
      <p:graphicFrame>
        <p:nvGraphicFramePr>
          <p:cNvPr id="1165" name="Google Shape;1165;p163"/>
          <p:cNvGraphicFramePr/>
          <p:nvPr/>
        </p:nvGraphicFramePr>
        <p:xfrm>
          <a:off x="304800" y="1354250"/>
          <a:ext cx="3000000" cy="3000000"/>
        </p:xfrm>
        <a:graphic>
          <a:graphicData uri="http://schemas.openxmlformats.org/drawingml/2006/table">
            <a:tbl>
              <a:tblPr>
                <a:noFill/>
                <a:tableStyleId>{C104302D-9F49-472A-97FF-5A9AA82C6F5F}</a:tableStyleId>
              </a:tblPr>
              <a:tblGrid>
                <a:gridCol w="4267200"/>
                <a:gridCol w="4267200"/>
              </a:tblGrid>
              <a:tr h="632225">
                <a:tc>
                  <a:txBody>
                    <a:bodyPr/>
                    <a:lstStyle/>
                    <a:p>
                      <a:pPr indent="0" lvl="0" marL="0" rtl="0" algn="l">
                        <a:lnSpc>
                          <a:spcPct val="115000"/>
                        </a:lnSpc>
                        <a:spcBef>
                          <a:spcPts val="0"/>
                        </a:spcBef>
                        <a:spcAft>
                          <a:spcPts val="0"/>
                        </a:spcAft>
                        <a:buNone/>
                      </a:pPr>
                      <a:r>
                        <a:rPr b="1" lang="en-US" sz="2000">
                          <a:solidFill>
                            <a:srgbClr val="FFFFFF"/>
                          </a:solidFill>
                          <a:latin typeface="Lucida Sans"/>
                          <a:ea typeface="Lucida Sans"/>
                          <a:cs typeface="Lucida Sans"/>
                          <a:sym typeface="Lucida Sans"/>
                        </a:rPr>
                        <a:t>EdReports-Type Reviews</a:t>
                      </a:r>
                      <a:endParaRPr b="1" sz="2000">
                        <a:solidFill>
                          <a:srgbClr val="FFFFFF"/>
                        </a:solidFill>
                        <a:latin typeface="Lucida Sans"/>
                        <a:ea typeface="Lucida Sans"/>
                        <a:cs typeface="Lucida Sans"/>
                        <a:sym typeface="Lucida Sans"/>
                      </a:endParaRPr>
                    </a:p>
                  </a:txBody>
                  <a:tcPr marT="91425" marB="91425" marR="91425" marL="91425">
                    <a:solidFill>
                      <a:schemeClr val="accent1"/>
                    </a:solidFill>
                  </a:tcPr>
                </a:tc>
                <a:tc>
                  <a:txBody>
                    <a:bodyPr/>
                    <a:lstStyle/>
                    <a:p>
                      <a:pPr indent="0" lvl="0" marL="0" rtl="0" algn="ctr">
                        <a:lnSpc>
                          <a:spcPct val="115000"/>
                        </a:lnSpc>
                        <a:spcBef>
                          <a:spcPts val="0"/>
                        </a:spcBef>
                        <a:spcAft>
                          <a:spcPts val="0"/>
                        </a:spcAft>
                        <a:buNone/>
                      </a:pPr>
                      <a:r>
                        <a:rPr b="1" lang="en-US" sz="2000">
                          <a:solidFill>
                            <a:srgbClr val="FFFFFF"/>
                          </a:solidFill>
                          <a:latin typeface="Lucida Sans"/>
                          <a:ea typeface="Lucida Sans"/>
                          <a:cs typeface="Lucida Sans"/>
                          <a:sym typeface="Lucida Sans"/>
                        </a:rPr>
                        <a:t>SAP Research Reviews</a:t>
                      </a:r>
                      <a:endParaRPr b="1" sz="2000">
                        <a:solidFill>
                          <a:srgbClr val="FFFFFF"/>
                        </a:solidFill>
                        <a:latin typeface="Lucida Sans"/>
                        <a:ea typeface="Lucida Sans"/>
                        <a:cs typeface="Lucida Sans"/>
                        <a:sym typeface="Lucida Sans"/>
                      </a:endParaRPr>
                    </a:p>
                  </a:txBody>
                  <a:tcPr marT="91425" marB="91425" marR="91425" marL="91425">
                    <a:solidFill>
                      <a:schemeClr val="accent1"/>
                    </a:solidFill>
                  </a:tcPr>
                </a:tc>
              </a:tr>
              <a:tr h="1219200">
                <a:tc>
                  <a:txBody>
                    <a:bodyPr/>
                    <a:lstStyle/>
                    <a:p>
                      <a:pPr indent="0" lvl="0" marL="0" rtl="0" algn="l">
                        <a:lnSpc>
                          <a:spcPct val="115000"/>
                        </a:lnSpc>
                        <a:spcBef>
                          <a:spcPts val="600"/>
                        </a:spcBef>
                        <a:spcAft>
                          <a:spcPts val="0"/>
                        </a:spcAft>
                        <a:buNone/>
                      </a:pPr>
                      <a:r>
                        <a:rPr lang="en-US" sz="2000">
                          <a:solidFill>
                            <a:srgbClr val="454645"/>
                          </a:solidFill>
                          <a:latin typeface="Lucida Sans"/>
                          <a:ea typeface="Lucida Sans"/>
                          <a:cs typeface="Lucida Sans"/>
                          <a:sym typeface="Lucida Sans"/>
                        </a:rPr>
                        <a:t>Look at how closely curriculum aligns to research-based standards.</a:t>
                      </a:r>
                      <a:endParaRPr sz="2000">
                        <a:solidFill>
                          <a:srgbClr val="454645"/>
                        </a:solidFill>
                        <a:latin typeface="Lucida Sans"/>
                        <a:ea typeface="Lucida Sans"/>
                        <a:cs typeface="Lucida Sans"/>
                        <a:sym typeface="Lucida Sans"/>
                      </a:endParaRPr>
                    </a:p>
                  </a:txBody>
                  <a:tcPr marT="91425" marB="91425" marR="91425" marL="91425">
                    <a:solidFill>
                      <a:srgbClr val="A9B0AC"/>
                    </a:solidFill>
                  </a:tcPr>
                </a:tc>
                <a:tc>
                  <a:txBody>
                    <a:bodyPr/>
                    <a:lstStyle/>
                    <a:p>
                      <a:pPr indent="0" lvl="0" marL="0" rtl="0" algn="l">
                        <a:lnSpc>
                          <a:spcPct val="115000"/>
                        </a:lnSpc>
                        <a:spcBef>
                          <a:spcPts val="600"/>
                        </a:spcBef>
                        <a:spcAft>
                          <a:spcPts val="0"/>
                        </a:spcAft>
                        <a:buNone/>
                      </a:pPr>
                      <a:r>
                        <a:rPr lang="en-US" sz="2000">
                          <a:solidFill>
                            <a:srgbClr val="454645"/>
                          </a:solidFill>
                          <a:latin typeface="Lucida Sans"/>
                          <a:ea typeface="Lucida Sans"/>
                          <a:cs typeface="Lucida Sans"/>
                          <a:sym typeface="Lucida Sans"/>
                        </a:rPr>
                        <a:t>Look at how closely curriculum aligns to the reading research base.</a:t>
                      </a:r>
                      <a:endParaRPr sz="2000">
                        <a:solidFill>
                          <a:srgbClr val="454645"/>
                        </a:solidFill>
                        <a:latin typeface="Lucida Sans"/>
                        <a:ea typeface="Lucida Sans"/>
                        <a:cs typeface="Lucida Sans"/>
                        <a:sym typeface="Lucida Sans"/>
                      </a:endParaRPr>
                    </a:p>
                  </a:txBody>
                  <a:tcPr marT="91425" marB="91425" marR="91425" marL="91425">
                    <a:solidFill>
                      <a:srgbClr val="A9B0AC"/>
                    </a:solidFill>
                  </a:tcPr>
                </a:tc>
              </a:tr>
              <a:tr h="1085850">
                <a:tc>
                  <a:txBody>
                    <a:bodyPr/>
                    <a:lstStyle/>
                    <a:p>
                      <a:pPr indent="0" lvl="0" marL="0" rtl="0" algn="l">
                        <a:lnSpc>
                          <a:spcPct val="115000"/>
                        </a:lnSpc>
                        <a:spcBef>
                          <a:spcPts val="600"/>
                        </a:spcBef>
                        <a:spcAft>
                          <a:spcPts val="0"/>
                        </a:spcAft>
                        <a:buNone/>
                      </a:pPr>
                      <a:r>
                        <a:rPr lang="en-US" sz="2000">
                          <a:solidFill>
                            <a:srgbClr val="454645"/>
                          </a:solidFill>
                          <a:latin typeface="Lucida Sans"/>
                          <a:ea typeface="Lucida Sans"/>
                          <a:cs typeface="Lucida Sans"/>
                          <a:sym typeface="Lucida Sans"/>
                        </a:rPr>
                        <a:t>Standards define the “what,” not the “how” of instruction.</a:t>
                      </a:r>
                      <a:endParaRPr sz="2000">
                        <a:solidFill>
                          <a:srgbClr val="454645"/>
                        </a:solidFill>
                        <a:latin typeface="Lucida Sans"/>
                        <a:ea typeface="Lucida Sans"/>
                        <a:cs typeface="Lucida Sans"/>
                        <a:sym typeface="Lucida Sans"/>
                      </a:endParaRPr>
                    </a:p>
                  </a:txBody>
                  <a:tcPr marT="91425" marB="91425" marR="91425" marL="91425">
                    <a:solidFill>
                      <a:srgbClr val="D9D9D9"/>
                    </a:solidFill>
                  </a:tcPr>
                </a:tc>
                <a:tc>
                  <a:txBody>
                    <a:bodyPr/>
                    <a:lstStyle/>
                    <a:p>
                      <a:pPr indent="0" lvl="0" marL="0" rtl="0" algn="l">
                        <a:lnSpc>
                          <a:spcPct val="115000"/>
                        </a:lnSpc>
                        <a:spcBef>
                          <a:spcPts val="600"/>
                        </a:spcBef>
                        <a:spcAft>
                          <a:spcPts val="0"/>
                        </a:spcAft>
                        <a:buNone/>
                      </a:pPr>
                      <a:r>
                        <a:rPr lang="en-US" sz="2000">
                          <a:solidFill>
                            <a:srgbClr val="454645"/>
                          </a:solidFill>
                          <a:latin typeface="Lucida Sans"/>
                          <a:ea typeface="Lucida Sans"/>
                          <a:cs typeface="Lucida Sans"/>
                          <a:sym typeface="Lucida Sans"/>
                        </a:rPr>
                        <a:t>Reading research explains “how” to teach the “what” with nuance and fidelity.</a:t>
                      </a:r>
                      <a:endParaRPr sz="2000">
                        <a:solidFill>
                          <a:srgbClr val="454645"/>
                        </a:solidFill>
                        <a:latin typeface="Lucida Sans"/>
                        <a:ea typeface="Lucida Sans"/>
                        <a:cs typeface="Lucida Sans"/>
                        <a:sym typeface="Lucida Sans"/>
                      </a:endParaRPr>
                    </a:p>
                  </a:txBody>
                  <a:tcPr marT="91425" marB="91425" marR="91425" marL="91425">
                    <a:solidFill>
                      <a:srgbClr val="D9D9D9"/>
                    </a:solidFill>
                  </a:tcPr>
                </a:tc>
              </a:tr>
              <a:tr h="1419225">
                <a:tc>
                  <a:txBody>
                    <a:bodyPr/>
                    <a:lstStyle/>
                    <a:p>
                      <a:pPr indent="0" lvl="0" marL="0" rtl="0" algn="l">
                        <a:lnSpc>
                          <a:spcPct val="115000"/>
                        </a:lnSpc>
                        <a:spcBef>
                          <a:spcPts val="600"/>
                        </a:spcBef>
                        <a:spcAft>
                          <a:spcPts val="0"/>
                        </a:spcAft>
                        <a:buNone/>
                      </a:pPr>
                      <a:r>
                        <a:rPr lang="en-US" sz="2000">
                          <a:solidFill>
                            <a:srgbClr val="454645"/>
                          </a:solidFill>
                          <a:latin typeface="Lucida Sans"/>
                          <a:ea typeface="Lucida Sans"/>
                          <a:cs typeface="Lucida Sans"/>
                          <a:sym typeface="Lucida Sans"/>
                        </a:rPr>
                        <a:t>Ex.: The standards set clear expectations for text complexity and vocabulary development.</a:t>
                      </a:r>
                      <a:endParaRPr sz="2000">
                        <a:solidFill>
                          <a:srgbClr val="454645"/>
                        </a:solidFill>
                        <a:latin typeface="Lucida Sans"/>
                        <a:ea typeface="Lucida Sans"/>
                        <a:cs typeface="Lucida Sans"/>
                        <a:sym typeface="Lucida Sans"/>
                      </a:endParaRPr>
                    </a:p>
                  </a:txBody>
                  <a:tcPr marT="91425" marB="91425" marR="91425" marL="91425">
                    <a:solidFill>
                      <a:schemeClr val="lt2"/>
                    </a:solidFill>
                  </a:tcPr>
                </a:tc>
                <a:tc>
                  <a:txBody>
                    <a:bodyPr/>
                    <a:lstStyle/>
                    <a:p>
                      <a:pPr indent="0" lvl="0" marL="0" rtl="0" algn="l">
                        <a:lnSpc>
                          <a:spcPct val="115000"/>
                        </a:lnSpc>
                        <a:spcBef>
                          <a:spcPts val="600"/>
                        </a:spcBef>
                        <a:spcAft>
                          <a:spcPts val="0"/>
                        </a:spcAft>
                        <a:buNone/>
                      </a:pPr>
                      <a:r>
                        <a:rPr lang="en-US" sz="2000">
                          <a:solidFill>
                            <a:srgbClr val="454645"/>
                          </a:solidFill>
                          <a:latin typeface="Lucida Sans"/>
                          <a:ea typeface="Lucida Sans"/>
                          <a:cs typeface="Lucida Sans"/>
                          <a:sym typeface="Lucida Sans"/>
                        </a:rPr>
                        <a:t>Ex: Research explains how to build students’ vocabularies and teach complex texts efficiently and effectively.</a:t>
                      </a:r>
                      <a:endParaRPr sz="2000">
                        <a:solidFill>
                          <a:srgbClr val="454645"/>
                        </a:solidFill>
                        <a:latin typeface="Lucida Sans"/>
                        <a:ea typeface="Lucida Sans"/>
                        <a:cs typeface="Lucida Sans"/>
                        <a:sym typeface="Lucida Sans"/>
                      </a:endParaRPr>
                    </a:p>
                  </a:txBody>
                  <a:tcPr marT="91425" marB="91425" marR="91425" marL="91425">
                    <a:solidFill>
                      <a:schemeClr val="lt2"/>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0" name="Shape 1170"/>
        <p:cNvGrpSpPr/>
        <p:nvPr/>
      </p:nvGrpSpPr>
      <p:grpSpPr>
        <a:xfrm>
          <a:off x="0" y="0"/>
          <a:ext cx="0" cy="0"/>
          <a:chOff x="0" y="0"/>
          <a:chExt cx="0" cy="0"/>
        </a:xfrm>
      </p:grpSpPr>
      <p:sp>
        <p:nvSpPr>
          <p:cNvPr id="1171" name="Google Shape;1171;p164"/>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a:latin typeface="Lucida Sans"/>
                <a:ea typeface="Lucida Sans"/>
                <a:cs typeface="Lucida Sans"/>
                <a:sym typeface="Lucida Sans"/>
              </a:rPr>
              <a:t>Why review Teachers’ College Units of Study?</a:t>
            </a:r>
            <a:endParaRPr b="1">
              <a:latin typeface="Lucida Sans"/>
              <a:ea typeface="Lucida Sans"/>
              <a:cs typeface="Lucida Sans"/>
              <a:sym typeface="Lucida Sans"/>
            </a:endParaRPr>
          </a:p>
        </p:txBody>
      </p:sp>
      <p:sp>
        <p:nvSpPr>
          <p:cNvPr id="1172" name="Google Shape;1172;p164"/>
          <p:cNvSpPr txBox="1"/>
          <p:nvPr>
            <p:ph idx="1" type="body"/>
          </p:nvPr>
        </p:nvSpPr>
        <p:spPr>
          <a:xfrm>
            <a:off x="304800" y="1570950"/>
            <a:ext cx="3883800" cy="4526100"/>
          </a:xfrm>
          <a:prstGeom prst="rect">
            <a:avLst/>
          </a:prstGeom>
          <a:noFill/>
          <a:ln>
            <a:noFill/>
          </a:ln>
        </p:spPr>
        <p:txBody>
          <a:bodyPr anchorCtr="0" anchor="t" bIns="91425" lIns="91425" spcFirstLastPara="1" rIns="91425" wrap="square" tIns="91425">
            <a:noAutofit/>
          </a:bodyPr>
          <a:lstStyle/>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TC Units of Study is a curriculum in broad use.</a:t>
            </a:r>
            <a:br>
              <a:rPr lang="en-US" sz="2000">
                <a:latin typeface="Lucida Sans"/>
                <a:ea typeface="Lucida Sans"/>
                <a:cs typeface="Lucida Sans"/>
                <a:sym typeface="Lucida Sans"/>
              </a:rPr>
            </a:br>
            <a:endParaRPr sz="2000">
              <a:latin typeface="Lucida Sans"/>
              <a:ea typeface="Lucida Sans"/>
              <a:cs typeface="Lucida Sans"/>
              <a:sym typeface="Lucida Sans"/>
            </a:endParaRPr>
          </a:p>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Regularly, we get questions about the program.</a:t>
            </a:r>
            <a:br>
              <a:rPr lang="en-US" sz="2000">
                <a:latin typeface="Lucida Sans"/>
                <a:ea typeface="Lucida Sans"/>
                <a:cs typeface="Lucida Sans"/>
                <a:sym typeface="Lucida Sans"/>
              </a:rPr>
            </a:br>
            <a:endParaRPr sz="2000">
              <a:latin typeface="Lucida Sans"/>
              <a:ea typeface="Lucida Sans"/>
              <a:cs typeface="Lucida Sans"/>
              <a:sym typeface="Lucida Sans"/>
            </a:endParaRPr>
          </a:p>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And it is not a curriculum that EdReports had reviewed.</a:t>
            </a:r>
            <a:endParaRPr sz="2000">
              <a:latin typeface="Lucida Sans"/>
              <a:ea typeface="Lucida Sans"/>
              <a:cs typeface="Lucida Sans"/>
              <a:sym typeface="Lucida Sans"/>
            </a:endParaRPr>
          </a:p>
        </p:txBody>
      </p:sp>
      <p:pic>
        <p:nvPicPr>
          <p:cNvPr id="1173" name="Google Shape;1173;p164"/>
          <p:cNvPicPr preferRelativeResize="0"/>
          <p:nvPr/>
        </p:nvPicPr>
        <p:blipFill>
          <a:blip r:embed="rId3">
            <a:alphaModFix/>
          </a:blip>
          <a:stretch>
            <a:fillRect/>
          </a:stretch>
        </p:blipFill>
        <p:spPr>
          <a:xfrm>
            <a:off x="4314850" y="1270575"/>
            <a:ext cx="4630250" cy="3902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8" name="Shape 1178"/>
        <p:cNvGrpSpPr/>
        <p:nvPr/>
      </p:nvGrpSpPr>
      <p:grpSpPr>
        <a:xfrm>
          <a:off x="0" y="0"/>
          <a:ext cx="0" cy="0"/>
          <a:chOff x="0" y="0"/>
          <a:chExt cx="0" cy="0"/>
        </a:xfrm>
      </p:grpSpPr>
      <p:sp>
        <p:nvSpPr>
          <p:cNvPr id="1179" name="Google Shape;1179;p165"/>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a:latin typeface="Lucida Sans"/>
                <a:ea typeface="Lucida Sans"/>
                <a:cs typeface="Lucida Sans"/>
                <a:sym typeface="Lucida Sans"/>
              </a:rPr>
              <a:t>Seven preeminent experts weighed in on four fundamental areas of literacy:</a:t>
            </a:r>
            <a:endParaRPr b="1">
              <a:latin typeface="Lucida Sans"/>
              <a:ea typeface="Lucida Sans"/>
              <a:cs typeface="Lucida Sans"/>
              <a:sym typeface="Lucida Sans"/>
            </a:endParaRPr>
          </a:p>
        </p:txBody>
      </p:sp>
      <p:sp>
        <p:nvSpPr>
          <p:cNvPr id="1180" name="Google Shape;1180;p165"/>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30200" lvl="0" marL="80010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Drs. David Paige and Timothy Rasinski analyzed the sufficiency of </a:t>
            </a:r>
            <a:r>
              <a:rPr b="1" lang="en-US" sz="2000">
                <a:latin typeface="Lucida Sans"/>
                <a:ea typeface="Lucida Sans"/>
                <a:cs typeface="Lucida Sans"/>
                <a:sym typeface="Lucida Sans"/>
              </a:rPr>
              <a:t>foundational skills instruction</a:t>
            </a:r>
            <a:r>
              <a:rPr lang="en-US" sz="2000">
                <a:latin typeface="Lucida Sans"/>
                <a:ea typeface="Lucida Sans"/>
                <a:cs typeface="Lucida Sans"/>
                <a:sym typeface="Lucida Sans"/>
              </a:rPr>
              <a:t>, including reading fluency.</a:t>
            </a:r>
            <a:br>
              <a:rPr lang="en-US" sz="2000">
                <a:latin typeface="Lucida Sans"/>
                <a:ea typeface="Lucida Sans"/>
                <a:cs typeface="Lucida Sans"/>
                <a:sym typeface="Lucida Sans"/>
              </a:rPr>
            </a:br>
            <a:endParaRPr sz="800">
              <a:latin typeface="Lucida Sans"/>
              <a:ea typeface="Lucida Sans"/>
              <a:cs typeface="Lucida Sans"/>
              <a:sym typeface="Lucida Sans"/>
            </a:endParaRPr>
          </a:p>
          <a:p>
            <a:pPr indent="-330200" lvl="0" marL="80010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Drs. Timothy Shanahan and Lily Wong Fillmore analyzed the extent to which TC provides students with </a:t>
            </a:r>
            <a:r>
              <a:rPr b="1" lang="en-US" sz="2000">
                <a:latin typeface="Lucida Sans"/>
                <a:ea typeface="Lucida Sans"/>
                <a:cs typeface="Lucida Sans"/>
                <a:sym typeface="Lucida Sans"/>
              </a:rPr>
              <a:t>regular opportunities to read complex text and develop academic language</a:t>
            </a:r>
            <a:r>
              <a:rPr lang="en-US" sz="2000">
                <a:latin typeface="Lucida Sans"/>
                <a:ea typeface="Lucida Sans"/>
                <a:cs typeface="Lucida Sans"/>
                <a:sym typeface="Lucida Sans"/>
              </a:rPr>
              <a:t>.</a:t>
            </a:r>
            <a:br>
              <a:rPr lang="en-US" sz="2000">
                <a:latin typeface="Lucida Sans"/>
                <a:ea typeface="Lucida Sans"/>
                <a:cs typeface="Lucida Sans"/>
                <a:sym typeface="Lucida Sans"/>
              </a:rPr>
            </a:br>
            <a:endParaRPr sz="800">
              <a:latin typeface="Lucida Sans"/>
              <a:ea typeface="Lucida Sans"/>
              <a:cs typeface="Lucida Sans"/>
              <a:sym typeface="Lucida Sans"/>
            </a:endParaRPr>
          </a:p>
          <a:p>
            <a:pPr indent="-330200" lvl="0" marL="80010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Drs. Marilyn Jager Adams and Jane Oakhill analyzed the program for its attention to </a:t>
            </a:r>
            <a:r>
              <a:rPr b="1" lang="en-US" sz="2000">
                <a:latin typeface="Lucida Sans"/>
                <a:ea typeface="Lucida Sans"/>
                <a:cs typeface="Lucida Sans"/>
                <a:sym typeface="Lucida Sans"/>
              </a:rPr>
              <a:t>building vocabulary and knowledge about the world</a:t>
            </a:r>
            <a:r>
              <a:rPr lang="en-US" sz="2000">
                <a:latin typeface="Lucida Sans"/>
                <a:ea typeface="Lucida Sans"/>
                <a:cs typeface="Lucida Sans"/>
                <a:sym typeface="Lucida Sans"/>
              </a:rPr>
              <a:t>.  </a:t>
            </a:r>
            <a:br>
              <a:rPr lang="en-US" sz="2000">
                <a:latin typeface="Lucida Sans"/>
                <a:ea typeface="Lucida Sans"/>
                <a:cs typeface="Lucida Sans"/>
                <a:sym typeface="Lucida Sans"/>
              </a:rPr>
            </a:br>
            <a:endParaRPr sz="800">
              <a:latin typeface="Lucida Sans"/>
              <a:ea typeface="Lucida Sans"/>
              <a:cs typeface="Lucida Sans"/>
              <a:sym typeface="Lucida Sans"/>
            </a:endParaRPr>
          </a:p>
          <a:p>
            <a:pPr indent="-330200" lvl="0" marL="80010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Dr. Claude Goldenberg analyzed the </a:t>
            </a:r>
            <a:r>
              <a:rPr b="1" lang="en-US" sz="2000">
                <a:latin typeface="Lucida Sans"/>
                <a:ea typeface="Lucida Sans"/>
                <a:cs typeface="Lucida Sans"/>
                <a:sym typeface="Lucida Sans"/>
              </a:rPr>
              <a:t>adequacy of supports for English learners </a:t>
            </a:r>
            <a:r>
              <a:rPr lang="en-US" sz="2000">
                <a:latin typeface="Lucida Sans"/>
                <a:ea typeface="Lucida Sans"/>
                <a:cs typeface="Lucida Sans"/>
                <a:sym typeface="Lucida Sans"/>
              </a:rPr>
              <a:t>present in the program. </a:t>
            </a:r>
            <a:endParaRPr sz="2000">
              <a:latin typeface="Lucida Sans"/>
              <a:ea typeface="Lucida Sans"/>
              <a:cs typeface="Lucida Sans"/>
              <a:sym typeface="Lucid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5" name="Shape 1185"/>
        <p:cNvGrpSpPr/>
        <p:nvPr/>
      </p:nvGrpSpPr>
      <p:grpSpPr>
        <a:xfrm>
          <a:off x="0" y="0"/>
          <a:ext cx="0" cy="0"/>
          <a:chOff x="0" y="0"/>
          <a:chExt cx="0" cy="0"/>
        </a:xfrm>
      </p:grpSpPr>
      <p:sp>
        <p:nvSpPr>
          <p:cNvPr id="1186" name="Google Shape;1186;p166"/>
          <p:cNvSpPr txBox="1"/>
          <p:nvPr>
            <p:ph type="title"/>
          </p:nvPr>
        </p:nvSpPr>
        <p:spPr>
          <a:xfrm>
            <a:off x="216568" y="2829677"/>
            <a:ext cx="8752334" cy="9057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2: Foundational Skills </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1" name="Shape 1191"/>
        <p:cNvGrpSpPr/>
        <p:nvPr/>
      </p:nvGrpSpPr>
      <p:grpSpPr>
        <a:xfrm>
          <a:off x="0" y="0"/>
          <a:ext cx="0" cy="0"/>
          <a:chOff x="0" y="0"/>
          <a:chExt cx="0" cy="0"/>
        </a:xfrm>
      </p:grpSpPr>
      <p:pic>
        <p:nvPicPr>
          <p:cNvPr id="1192" name="Google Shape;1192;p167"/>
          <p:cNvPicPr preferRelativeResize="0"/>
          <p:nvPr/>
        </p:nvPicPr>
        <p:blipFill>
          <a:blip r:embed="rId3">
            <a:alphaModFix/>
          </a:blip>
          <a:stretch>
            <a:fillRect/>
          </a:stretch>
        </p:blipFill>
        <p:spPr>
          <a:xfrm>
            <a:off x="5631000" y="307150"/>
            <a:ext cx="3201624" cy="3377424"/>
          </a:xfrm>
          <a:prstGeom prst="rect">
            <a:avLst/>
          </a:prstGeom>
          <a:noFill/>
          <a:ln cap="flat" cmpd="sng" w="76200">
            <a:solidFill>
              <a:srgbClr val="2A7251"/>
            </a:solidFill>
            <a:prstDash val="solid"/>
            <a:round/>
            <a:headEnd len="sm" w="sm" type="none"/>
            <a:tailEnd len="sm" w="sm" type="none"/>
          </a:ln>
        </p:spPr>
      </p:pic>
      <p:sp>
        <p:nvSpPr>
          <p:cNvPr id="1193" name="Google Shape;1193;p167"/>
          <p:cNvSpPr txBox="1"/>
          <p:nvPr>
            <p:ph type="title"/>
          </p:nvPr>
        </p:nvSpPr>
        <p:spPr>
          <a:xfrm>
            <a:off x="216575" y="2829674"/>
            <a:ext cx="8620500" cy="129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1" lang="en-US" sz="2750"/>
              <a:t>David Paige</a:t>
            </a:r>
            <a:endParaRPr b="1" sz="2750"/>
          </a:p>
          <a:p>
            <a:pPr indent="0" lvl="0" marL="0" marR="0" rtl="0" algn="l">
              <a:lnSpc>
                <a:spcPct val="100000"/>
              </a:lnSpc>
              <a:spcBef>
                <a:spcPts val="0"/>
              </a:spcBef>
              <a:spcAft>
                <a:spcPts val="0"/>
              </a:spcAft>
              <a:buClr>
                <a:schemeClr val="lt1"/>
              </a:buClr>
              <a:buSzPts val="2800"/>
              <a:buFont typeface="Allerta"/>
              <a:buNone/>
            </a:pPr>
            <a:r>
              <a:rPr i="1" lang="en-US" sz="2750"/>
              <a:t>Associate Professor</a:t>
            </a:r>
            <a:endParaRPr i="1" sz="2750"/>
          </a:p>
          <a:p>
            <a:pPr indent="0" lvl="0" marL="0" marR="0" rtl="0" algn="l">
              <a:lnSpc>
                <a:spcPct val="100000"/>
              </a:lnSpc>
              <a:spcBef>
                <a:spcPts val="0"/>
              </a:spcBef>
              <a:spcAft>
                <a:spcPts val="0"/>
              </a:spcAft>
              <a:buClr>
                <a:schemeClr val="lt1"/>
              </a:buClr>
              <a:buSzPts val="2800"/>
              <a:buFont typeface="Allerta"/>
              <a:buNone/>
            </a:pPr>
            <a:r>
              <a:rPr i="1" lang="en-US" sz="2750"/>
              <a:t>Bellarmine University </a:t>
            </a:r>
            <a:endParaRPr i="1" sz="2750"/>
          </a:p>
          <a:p>
            <a:pPr indent="0" lvl="0" marL="0" marR="0" rtl="0" algn="l">
              <a:lnSpc>
                <a:spcPct val="100000"/>
              </a:lnSpc>
              <a:spcBef>
                <a:spcPts val="0"/>
              </a:spcBef>
              <a:spcAft>
                <a:spcPts val="0"/>
              </a:spcAft>
              <a:buClr>
                <a:schemeClr val="lt1"/>
              </a:buClr>
              <a:buSzPts val="2800"/>
              <a:buFont typeface="Allerta"/>
              <a:buNone/>
            </a:pPr>
            <a:r>
              <a:rPr i="1" lang="en-US" sz="2750"/>
              <a:t>Louisville, KY</a:t>
            </a:r>
            <a:endParaRPr i="1" sz="2750"/>
          </a:p>
          <a:p>
            <a:pPr indent="0" lvl="0" marL="0" marR="0" rtl="0" algn="l">
              <a:lnSpc>
                <a:spcPct val="100000"/>
              </a:lnSpc>
              <a:spcBef>
                <a:spcPts val="0"/>
              </a:spcBef>
              <a:spcAft>
                <a:spcPts val="0"/>
              </a:spcAft>
              <a:buClr>
                <a:schemeClr val="lt1"/>
              </a:buClr>
              <a:buSzPts val="2800"/>
              <a:buFont typeface="Allerta"/>
              <a:buNone/>
            </a:pPr>
            <a:r>
              <a:rPr i="1" lang="en-US" sz="2400"/>
              <a:t>(soon to be Northern Illinois, DeKalb, IL)</a:t>
            </a:r>
            <a:endParaRPr i="1"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8" name="Shape 1198"/>
        <p:cNvGrpSpPr/>
        <p:nvPr/>
      </p:nvGrpSpPr>
      <p:grpSpPr>
        <a:xfrm>
          <a:off x="0" y="0"/>
          <a:ext cx="0" cy="0"/>
          <a:chOff x="0" y="0"/>
          <a:chExt cx="0" cy="0"/>
        </a:xfrm>
      </p:grpSpPr>
      <p:sp>
        <p:nvSpPr>
          <p:cNvPr id="1199" name="Google Shape;1199;p168"/>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30200" lvl="0" marL="80010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By foundational reading skills we mean:</a:t>
            </a:r>
            <a:endParaRPr sz="2000">
              <a:latin typeface="Lucida Sans"/>
              <a:ea typeface="Lucida Sans"/>
              <a:cs typeface="Lucida Sans"/>
              <a:sym typeface="Lucida Sans"/>
            </a:endParaRPr>
          </a:p>
          <a:p>
            <a:pPr indent="-355600" lvl="2" marL="1371600" rtl="0" algn="l">
              <a:lnSpc>
                <a:spcPct val="115000"/>
              </a:lnSpc>
              <a:spcBef>
                <a:spcPts val="0"/>
              </a:spcBef>
              <a:spcAft>
                <a:spcPts val="0"/>
              </a:spcAft>
              <a:buSzPts val="2000"/>
              <a:buFont typeface="Lucida Sans"/>
              <a:buChar char="•"/>
            </a:pPr>
            <a:r>
              <a:rPr lang="en-US" sz="2000">
                <a:latin typeface="Lucida Sans"/>
                <a:ea typeface="Lucida Sans"/>
                <a:cs typeface="Lucida Sans"/>
                <a:sym typeface="Lucida Sans"/>
              </a:rPr>
              <a:t>The reading processes necessary for a student to become a fluent reader. These include:</a:t>
            </a:r>
            <a:endParaRPr sz="2000">
              <a:latin typeface="Lucida Sans"/>
              <a:ea typeface="Lucida Sans"/>
              <a:cs typeface="Lucida Sans"/>
              <a:sym typeface="Lucida Sans"/>
            </a:endParaRPr>
          </a:p>
          <a:p>
            <a:pPr indent="-355600" lvl="3" marL="1828800" rtl="0" algn="l">
              <a:lnSpc>
                <a:spcPct val="115000"/>
              </a:lnSpc>
              <a:spcBef>
                <a:spcPts val="0"/>
              </a:spcBef>
              <a:spcAft>
                <a:spcPts val="0"/>
              </a:spcAft>
              <a:buSzPts val="2000"/>
              <a:buFont typeface="Lucida Sans"/>
              <a:buChar char="–"/>
            </a:pPr>
            <a:r>
              <a:rPr lang="en-US" sz="2000">
                <a:latin typeface="Lucida Sans"/>
                <a:ea typeface="Lucida Sans"/>
                <a:cs typeface="Lucida Sans"/>
                <a:sym typeface="Lucida Sans"/>
              </a:rPr>
              <a:t>Concepts of print</a:t>
            </a:r>
            <a:endParaRPr sz="2000">
              <a:latin typeface="Lucida Sans"/>
              <a:ea typeface="Lucida Sans"/>
              <a:cs typeface="Lucida Sans"/>
              <a:sym typeface="Lucida Sans"/>
            </a:endParaRPr>
          </a:p>
          <a:p>
            <a:pPr indent="-355600" lvl="3" marL="1828800" rtl="0" algn="l">
              <a:lnSpc>
                <a:spcPct val="115000"/>
              </a:lnSpc>
              <a:spcBef>
                <a:spcPts val="0"/>
              </a:spcBef>
              <a:spcAft>
                <a:spcPts val="0"/>
              </a:spcAft>
              <a:buSzPts val="2000"/>
              <a:buFont typeface="Lucida Sans"/>
              <a:buChar char="–"/>
            </a:pPr>
            <a:r>
              <a:rPr lang="en-US" sz="2000">
                <a:latin typeface="Lucida Sans"/>
                <a:ea typeface="Lucida Sans"/>
                <a:cs typeface="Lucida Sans"/>
                <a:sym typeface="Lucida Sans"/>
              </a:rPr>
              <a:t>Awareness that words are composed of letters that link to sounds and that there is a systematic relationship between letters and sounds (alphabetic principle, phonological and phonemic awareness)</a:t>
            </a:r>
            <a:endParaRPr sz="2000">
              <a:latin typeface="Lucida Sans"/>
              <a:ea typeface="Lucida Sans"/>
              <a:cs typeface="Lucida Sans"/>
              <a:sym typeface="Lucida Sans"/>
            </a:endParaRPr>
          </a:p>
          <a:p>
            <a:pPr indent="-355600" lvl="3" marL="1828800" rtl="0" algn="l">
              <a:lnSpc>
                <a:spcPct val="115000"/>
              </a:lnSpc>
              <a:spcBef>
                <a:spcPts val="0"/>
              </a:spcBef>
              <a:spcAft>
                <a:spcPts val="0"/>
              </a:spcAft>
              <a:buSzPts val="2000"/>
              <a:buFont typeface="Lucida Sans"/>
              <a:buChar char="–"/>
            </a:pPr>
            <a:r>
              <a:rPr lang="en-US" sz="2000">
                <a:latin typeface="Lucida Sans"/>
                <a:ea typeface="Lucida Sans"/>
                <a:cs typeface="Lucida Sans"/>
                <a:sym typeface="Lucida Sans"/>
              </a:rPr>
              <a:t>Phonics and word recognition skills</a:t>
            </a:r>
            <a:endParaRPr sz="2000">
              <a:latin typeface="Lucida Sans"/>
              <a:ea typeface="Lucida Sans"/>
              <a:cs typeface="Lucida Sans"/>
              <a:sym typeface="Lucida Sans"/>
            </a:endParaRPr>
          </a:p>
          <a:p>
            <a:pPr indent="-355600" lvl="3" marL="1828800" rtl="0" algn="l">
              <a:lnSpc>
                <a:spcPct val="115000"/>
              </a:lnSpc>
              <a:spcBef>
                <a:spcPts val="0"/>
              </a:spcBef>
              <a:spcAft>
                <a:spcPts val="0"/>
              </a:spcAft>
              <a:buSzPts val="2000"/>
              <a:buFont typeface="Lucida Sans"/>
              <a:buChar char="–"/>
            </a:pPr>
            <a:r>
              <a:rPr lang="en-US" sz="2000">
                <a:latin typeface="Lucida Sans"/>
                <a:ea typeface="Lucida Sans"/>
                <a:cs typeface="Lucida Sans"/>
                <a:sym typeface="Lucida Sans"/>
              </a:rPr>
              <a:t>Fluent reading of connected text</a:t>
            </a:r>
            <a:endParaRPr sz="20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00" name="Google Shape;1200;p168"/>
          <p:cNvSpPr txBox="1"/>
          <p:nvPr>
            <p:ph type="title"/>
          </p:nvPr>
        </p:nvSpPr>
        <p:spPr>
          <a:xfrm>
            <a:off x="285750" y="2548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Foundational Reading Skills are Critical to Reading Success</a:t>
            </a:r>
            <a:endParaRPr b="1" i="0" sz="2400" u="none" cap="none" strike="noStrike">
              <a:solidFill>
                <a:srgbClr val="595959"/>
              </a:solidFill>
              <a:latin typeface="Lucida Sans"/>
              <a:ea typeface="Lucida Sans"/>
              <a:cs typeface="Lucida Sans"/>
              <a:sym typeface="Lucida Sans"/>
            </a:endParaRPr>
          </a:p>
        </p:txBody>
      </p:sp>
      <p:pic>
        <p:nvPicPr>
          <p:cNvPr id="1201" name="Google Shape;1201;p168"/>
          <p:cNvPicPr preferRelativeResize="0"/>
          <p:nvPr/>
        </p:nvPicPr>
        <p:blipFill>
          <a:blip r:embed="rId3">
            <a:alphaModFix/>
          </a:blip>
          <a:stretch>
            <a:fillRect/>
          </a:stretch>
        </p:blipFill>
        <p:spPr>
          <a:xfrm>
            <a:off x="6229063" y="4537713"/>
            <a:ext cx="2143125" cy="2143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169"/>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An explicit scope and sequence, the “Instructional Roadmap,” is made available online</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N</a:t>
            </a:r>
            <a:r>
              <a:rPr i="1" lang="en-US" sz="2400">
                <a:latin typeface="Lucida Sans"/>
                <a:ea typeface="Lucida Sans"/>
                <a:cs typeface="Lucida Sans"/>
                <a:sym typeface="Lucida Sans"/>
              </a:rPr>
              <a:t>ot embedded, not explicit</a:t>
            </a:r>
            <a:r>
              <a:rPr lang="en-US" sz="2400">
                <a:latin typeface="Lucida Sans"/>
                <a:ea typeface="Lucida Sans"/>
                <a:cs typeface="Lucida Sans"/>
                <a:sym typeface="Lucida Sans"/>
              </a:rPr>
              <a:t> across daily lessons which is what most teachers will access</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The scope and sequence is packed into K-1</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i="1" lang="en-US" sz="2400">
                <a:latin typeface="Lucida Sans"/>
                <a:ea typeface="Lucida Sans"/>
                <a:cs typeface="Lucida Sans"/>
                <a:sym typeface="Lucida Sans"/>
              </a:rPr>
              <a:t>Too fast and too thin</a:t>
            </a:r>
            <a:r>
              <a:rPr lang="en-US" sz="2400">
                <a:latin typeface="Lucida Sans"/>
                <a:ea typeface="Lucida Sans"/>
                <a:cs typeface="Lucida Sans"/>
                <a:sym typeface="Lucida Sans"/>
              </a:rPr>
              <a:t> for many readers who need deep instruction across K-2, if not K-3</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Very likely that many children will be left with insufficient instruction</a:t>
            </a:r>
            <a:endParaRPr sz="20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08" name="Google Shape;1208;p169"/>
          <p:cNvSpPr txBox="1"/>
          <p:nvPr>
            <p:ph type="title"/>
          </p:nvPr>
        </p:nvSpPr>
        <p:spPr>
          <a:xfrm>
            <a:off x="285750" y="2548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Findings: Scope and Sequence</a:t>
            </a:r>
            <a:endParaRPr b="1" i="0" sz="2400" u="none" cap="none" strike="noStrike">
              <a:solidFill>
                <a:srgbClr val="595959"/>
              </a:solidFill>
              <a:latin typeface="Lucida Sans"/>
              <a:ea typeface="Lucida Sans"/>
              <a:cs typeface="Lucida Sans"/>
              <a:sym typeface="Lucida Sans"/>
            </a:endParaRPr>
          </a:p>
        </p:txBody>
      </p:sp>
      <p:pic>
        <p:nvPicPr>
          <p:cNvPr id="1209" name="Google Shape;1209;p169"/>
          <p:cNvPicPr preferRelativeResize="0"/>
          <p:nvPr/>
        </p:nvPicPr>
        <p:blipFill>
          <a:blip r:embed="rId3">
            <a:alphaModFix/>
          </a:blip>
          <a:stretch>
            <a:fillRect/>
          </a:stretch>
        </p:blipFill>
        <p:spPr>
          <a:xfrm>
            <a:off x="5820799" y="4686325"/>
            <a:ext cx="2343675" cy="1680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4" name="Shape 1214"/>
        <p:cNvGrpSpPr/>
        <p:nvPr/>
      </p:nvGrpSpPr>
      <p:grpSpPr>
        <a:xfrm>
          <a:off x="0" y="0"/>
          <a:ext cx="0" cy="0"/>
          <a:chOff x="0" y="0"/>
          <a:chExt cx="0" cy="0"/>
        </a:xfrm>
      </p:grpSpPr>
      <p:sp>
        <p:nvSpPr>
          <p:cNvPr id="1215" name="Google Shape;1215;p170"/>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Units of Study lessons across K-2 lack the instruction necessary for many students to acquire phonemic awareness at the isolation and manipulation level</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This will quickly become problematic for many children </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Puts adequate growth with decoding skills in jeopardy.</a:t>
            </a:r>
            <a:endParaRPr sz="24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16" name="Google Shape;1216;p170"/>
          <p:cNvSpPr txBox="1"/>
          <p:nvPr>
            <p:ph type="title"/>
          </p:nvPr>
        </p:nvSpPr>
        <p:spPr>
          <a:xfrm>
            <a:off x="285750" y="2548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Findings: Phonemic Awareness</a:t>
            </a:r>
            <a:endParaRPr b="1" i="0" sz="2400" u="none" cap="none" strike="noStrike">
              <a:solidFill>
                <a:srgbClr val="595959"/>
              </a:solidFill>
              <a:latin typeface="Lucida Sans"/>
              <a:ea typeface="Lucida Sans"/>
              <a:cs typeface="Lucida Sans"/>
              <a:sym typeface="Lucida Sans"/>
            </a:endParaRPr>
          </a:p>
        </p:txBody>
      </p:sp>
      <p:pic>
        <p:nvPicPr>
          <p:cNvPr id="1217" name="Google Shape;1217;p170"/>
          <p:cNvPicPr preferRelativeResize="0"/>
          <p:nvPr/>
        </p:nvPicPr>
        <p:blipFill>
          <a:blip r:embed="rId3">
            <a:alphaModFix/>
          </a:blip>
          <a:stretch>
            <a:fillRect/>
          </a:stretch>
        </p:blipFill>
        <p:spPr>
          <a:xfrm>
            <a:off x="6455800" y="4310475"/>
            <a:ext cx="1708275" cy="2031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2" name="Shape 1222"/>
        <p:cNvGrpSpPr/>
        <p:nvPr/>
      </p:nvGrpSpPr>
      <p:grpSpPr>
        <a:xfrm>
          <a:off x="0" y="0"/>
          <a:ext cx="0" cy="0"/>
          <a:chOff x="0" y="0"/>
          <a:chExt cx="0" cy="0"/>
        </a:xfrm>
      </p:grpSpPr>
      <p:sp>
        <p:nvSpPr>
          <p:cNvPr id="1223" name="Google Shape;1223;p171"/>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The authors emphasize the teaching of                             “high utility” letter features</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Assumption is the learner will fill in the rest</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Many children need explicit instruction across the broader scope of features</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The pace across K-1 and early 2nd-grade is very fast</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Many students will not be able to keep up</a:t>
            </a:r>
            <a:endParaRPr sz="24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24" name="Google Shape;1224;p171"/>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Lucida Sans"/>
                <a:ea typeface="Lucida Sans"/>
                <a:cs typeface="Lucida Sans"/>
                <a:sym typeface="Lucida Sans"/>
              </a:rPr>
              <a:t>Findings: Developmental Spelling</a:t>
            </a:r>
            <a:endParaRPr b="1">
              <a:latin typeface="Lucida Sans"/>
              <a:ea typeface="Lucida Sans"/>
              <a:cs typeface="Lucida Sans"/>
              <a:sym typeface="Lucida Sans"/>
            </a:endParaRPr>
          </a:p>
        </p:txBody>
      </p:sp>
      <p:pic>
        <p:nvPicPr>
          <p:cNvPr id="1225" name="Google Shape;1225;p171"/>
          <p:cNvPicPr preferRelativeResize="0"/>
          <p:nvPr/>
        </p:nvPicPr>
        <p:blipFill>
          <a:blip r:embed="rId3">
            <a:alphaModFix/>
          </a:blip>
          <a:stretch>
            <a:fillRect/>
          </a:stretch>
        </p:blipFill>
        <p:spPr>
          <a:xfrm>
            <a:off x="6466098" y="4607173"/>
            <a:ext cx="1848100" cy="184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6" name="Shape 1086"/>
        <p:cNvGrpSpPr/>
        <p:nvPr/>
      </p:nvGrpSpPr>
      <p:grpSpPr>
        <a:xfrm>
          <a:off x="0" y="0"/>
          <a:ext cx="0" cy="0"/>
          <a:chOff x="0" y="0"/>
          <a:chExt cx="0" cy="0"/>
        </a:xfrm>
      </p:grpSpPr>
      <p:sp>
        <p:nvSpPr>
          <p:cNvPr id="1087" name="Google Shape;1087;p154"/>
          <p:cNvSpPr txBox="1"/>
          <p:nvPr>
            <p:ph type="title"/>
          </p:nvPr>
        </p:nvSpPr>
        <p:spPr>
          <a:xfrm>
            <a:off x="457200" y="-154063"/>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595959"/>
                </a:solidFill>
                <a:latin typeface="Lucida Sans"/>
                <a:ea typeface="Lucida Sans"/>
                <a:cs typeface="Lucida Sans"/>
                <a:sym typeface="Lucida Sans"/>
              </a:rPr>
              <a:t>Introductions</a:t>
            </a:r>
            <a:endParaRPr/>
          </a:p>
        </p:txBody>
      </p:sp>
      <p:sp>
        <p:nvSpPr>
          <p:cNvPr id="1088" name="Google Shape;1088;p154"/>
          <p:cNvSpPr txBox="1"/>
          <p:nvPr>
            <p:ph idx="1" type="body"/>
          </p:nvPr>
        </p:nvSpPr>
        <p:spPr>
          <a:xfrm>
            <a:off x="457200" y="760325"/>
            <a:ext cx="4856100" cy="2286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indent="0" lvl="0" marL="0" marR="0" rtl="0" algn="l">
              <a:lnSpc>
                <a:spcPct val="80000"/>
              </a:lnSpc>
              <a:spcBef>
                <a:spcPts val="0"/>
              </a:spcBef>
              <a:spcAft>
                <a:spcPts val="0"/>
              </a:spcAft>
              <a:buNone/>
            </a:pPr>
            <a:r>
              <a:t/>
            </a:r>
            <a:endParaRPr i="1" sz="1800"/>
          </a:p>
          <a:p>
            <a:pPr indent="0" lvl="0" marL="0" marR="0" rtl="0" algn="l">
              <a:lnSpc>
                <a:spcPct val="80000"/>
              </a:lnSpc>
              <a:spcBef>
                <a:spcPts val="0"/>
              </a:spcBef>
              <a:spcAft>
                <a:spcPts val="0"/>
              </a:spcAft>
              <a:buNone/>
            </a:pPr>
            <a:r>
              <a:rPr b="1" i="1" lang="en-US" sz="1800"/>
              <a:t>Pascale Joseph</a:t>
            </a:r>
            <a:br>
              <a:rPr i="1" lang="en-US" sz="1800"/>
            </a:br>
            <a:r>
              <a:rPr i="1" lang="en-US" sz="1800"/>
              <a:t>Project Coordinator, </a:t>
            </a:r>
            <a:endParaRPr i="1" sz="1800"/>
          </a:p>
          <a:p>
            <a:pPr indent="0" lvl="0" marL="0" marR="0" rtl="0" algn="l">
              <a:lnSpc>
                <a:spcPct val="80000"/>
              </a:lnSpc>
              <a:spcBef>
                <a:spcPts val="0"/>
              </a:spcBef>
              <a:spcAft>
                <a:spcPts val="0"/>
              </a:spcAft>
              <a:buNone/>
            </a:pPr>
            <a:r>
              <a:rPr i="1" lang="en-US" sz="1800"/>
              <a:t>Tools and Classroom Resources, SAP</a:t>
            </a:r>
            <a:br>
              <a:rPr i="1" lang="en-US" sz="1800"/>
            </a:br>
            <a:endParaRPr i="1" sz="1800"/>
          </a:p>
          <a:p>
            <a:pPr indent="0" lvl="0" marL="0" marR="0" rtl="0" algn="l">
              <a:lnSpc>
                <a:spcPct val="80000"/>
              </a:lnSpc>
              <a:spcBef>
                <a:spcPts val="0"/>
              </a:spcBef>
              <a:spcAft>
                <a:spcPts val="0"/>
              </a:spcAft>
              <a:buClr>
                <a:srgbClr val="3F3F39"/>
              </a:buClr>
              <a:buSzPts val="550"/>
              <a:buFont typeface="Arial"/>
              <a:buNone/>
            </a:pPr>
            <a:r>
              <a:t/>
            </a:r>
            <a:endParaRPr b="0" i="0" sz="600" u="none" cap="none" strike="noStrike">
              <a:solidFill>
                <a:schemeClr val="accent2"/>
              </a:solidFill>
              <a:latin typeface="Lucida Sans"/>
              <a:ea typeface="Lucida Sans"/>
              <a:cs typeface="Lucida Sans"/>
              <a:sym typeface="Lucida Sans"/>
            </a:endParaRPr>
          </a:p>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This </a:t>
            </a:r>
            <a:r>
              <a:rPr lang="en-US">
                <a:solidFill>
                  <a:schemeClr val="accent2"/>
                </a:solidFill>
              </a:rPr>
              <a:t>m</a:t>
            </a:r>
            <a:r>
              <a:rPr b="0" i="0" lang="en-US" sz="2200" u="none" cap="none" strike="noStrike">
                <a:solidFill>
                  <a:schemeClr val="accent2"/>
                </a:solidFill>
                <a:latin typeface="Lucida Sans"/>
                <a:ea typeface="Lucida Sans"/>
                <a:cs typeface="Lucida Sans"/>
                <a:sym typeface="Lucida Sans"/>
              </a:rPr>
              <a:t>onth’s </a:t>
            </a:r>
            <a:r>
              <a:rPr lang="en-US">
                <a:solidFill>
                  <a:schemeClr val="accent2"/>
                </a:solidFill>
              </a:rPr>
              <a:t>presenter</a:t>
            </a:r>
            <a:r>
              <a:rPr b="0" i="0" lang="en-US" sz="2200" u="none" cap="none" strike="noStrike">
                <a:solidFill>
                  <a:schemeClr val="accent2"/>
                </a:solidFill>
                <a:latin typeface="Lucida Sans"/>
                <a:ea typeface="Lucida Sans"/>
                <a:cs typeface="Lucida Sans"/>
                <a:sym typeface="Lucida Sans"/>
              </a:rPr>
              <a:t>s</a:t>
            </a:r>
            <a:r>
              <a:rPr lang="en-US">
                <a:solidFill>
                  <a:schemeClr val="accent2"/>
                </a:solidFill>
              </a:rPr>
              <a:t>: </a:t>
            </a:r>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p:txBody>
      </p:sp>
      <p:sp>
        <p:nvSpPr>
          <p:cNvPr id="1089" name="Google Shape;1089;p154"/>
          <p:cNvSpPr txBox="1"/>
          <p:nvPr/>
        </p:nvSpPr>
        <p:spPr>
          <a:xfrm>
            <a:off x="457200" y="2931525"/>
            <a:ext cx="6768300" cy="27432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i="1" lang="en-US" sz="1800">
                <a:solidFill>
                  <a:srgbClr val="595959"/>
                </a:solidFill>
                <a:latin typeface="Lucida Sans"/>
                <a:ea typeface="Lucida Sans"/>
                <a:cs typeface="Lucida Sans"/>
                <a:sym typeface="Lucida Sans"/>
              </a:rPr>
              <a:t>Susan Pimentel</a:t>
            </a:r>
            <a:br>
              <a:rPr i="1" lang="en-US" sz="1800">
                <a:solidFill>
                  <a:srgbClr val="595959"/>
                </a:solidFill>
                <a:latin typeface="Lucida Sans"/>
                <a:ea typeface="Lucida Sans"/>
                <a:cs typeface="Lucida Sans"/>
                <a:sym typeface="Lucida Sans"/>
              </a:rPr>
            </a:br>
            <a:r>
              <a:rPr i="1" lang="en-US" sz="1800">
                <a:solidFill>
                  <a:srgbClr val="595959"/>
                </a:solidFill>
                <a:latin typeface="Lucida Sans"/>
                <a:ea typeface="Lucida Sans"/>
                <a:cs typeface="Lucida Sans"/>
                <a:sym typeface="Lucida Sans"/>
              </a:rPr>
              <a:t>Founding Partner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rPr i="1" lang="en-US" sz="1800">
                <a:solidFill>
                  <a:srgbClr val="595959"/>
                </a:solidFill>
                <a:latin typeface="Lucida Sans"/>
                <a:ea typeface="Lucida Sans"/>
                <a:cs typeface="Lucida Sans"/>
                <a:sym typeface="Lucida Sans"/>
              </a:rPr>
              <a:t>Student Achievement Partners</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David Paige</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Associate Professor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Bellarmine University, Louisville, KY</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Timothy Shanahan</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Distinguished Professor, Emeritus</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University of Illinois at Chicago</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Claude Goldenberg</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Nomellini &amp; Olivier Professor of Education Emeritus</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Stanford University</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p:txBody>
      </p:sp>
      <p:pic>
        <p:nvPicPr>
          <p:cNvPr id="1090" name="Google Shape;1090;p154"/>
          <p:cNvPicPr preferRelativeResize="0"/>
          <p:nvPr/>
        </p:nvPicPr>
        <p:blipFill rotWithShape="1">
          <a:blip r:embed="rId3">
            <a:alphaModFix/>
          </a:blip>
          <a:srcRect b="0" l="0" r="0" t="0"/>
          <a:stretch/>
        </p:blipFill>
        <p:spPr>
          <a:xfrm>
            <a:off x="5510425" y="1094425"/>
            <a:ext cx="2429051" cy="1821823"/>
          </a:xfrm>
          <a:prstGeom prst="rect">
            <a:avLst/>
          </a:prstGeom>
          <a:noFill/>
          <a:ln cap="flat" cmpd="sng" w="28575">
            <a:solidFill>
              <a:schemeClr val="accent1"/>
            </a:solidFill>
            <a:prstDash val="solid"/>
            <a:round/>
            <a:headEnd len="sm" w="sm" type="none"/>
            <a:tailEnd len="sm" w="sm" type="none"/>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0" name="Shape 1230"/>
        <p:cNvGrpSpPr/>
        <p:nvPr/>
      </p:nvGrpSpPr>
      <p:grpSpPr>
        <a:xfrm>
          <a:off x="0" y="0"/>
          <a:ext cx="0" cy="0"/>
          <a:chOff x="0" y="0"/>
          <a:chExt cx="0" cy="0"/>
        </a:xfrm>
      </p:grpSpPr>
      <p:sp>
        <p:nvSpPr>
          <p:cNvPr id="1231" name="Google Shape;1231;p172"/>
          <p:cNvSpPr txBox="1"/>
          <p:nvPr>
            <p:ph idx="1" type="body"/>
          </p:nvPr>
        </p:nvSpPr>
        <p:spPr>
          <a:xfrm>
            <a:off x="101700" y="1240475"/>
            <a:ext cx="5478600" cy="4526100"/>
          </a:xfrm>
          <a:prstGeom prst="rect">
            <a:avLst/>
          </a:prstGeom>
          <a:noFill/>
          <a:ln>
            <a:noFill/>
          </a:ln>
        </p:spPr>
        <p:txBody>
          <a:bodyPr anchorCtr="0" anchor="t" bIns="91425" lIns="91425" spcFirstLastPara="1" rIns="91425" wrap="square" tIns="91425">
            <a:noAutofit/>
          </a:bodyPr>
          <a:lstStyle/>
          <a:p>
            <a:pPr indent="-355600" lvl="0" marL="80010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Units of Study provides 50 words to be memorized in kindergarten</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Another 100 in 1st-grade with the focus continuing into 2nd-grade</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There is little research to guide the volume of words to be memorized by early readers</a:t>
            </a:r>
            <a:endParaRPr sz="24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32" name="Google Shape;1232;p172"/>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Lucida Sans"/>
                <a:ea typeface="Lucida Sans"/>
                <a:cs typeface="Lucida Sans"/>
                <a:sym typeface="Lucida Sans"/>
              </a:rPr>
              <a:t>Findings: Memorized Word (sight-word) Instruction</a:t>
            </a:r>
            <a:endParaRPr b="1">
              <a:latin typeface="Lucida Sans"/>
              <a:ea typeface="Lucida Sans"/>
              <a:cs typeface="Lucida Sans"/>
              <a:sym typeface="Lucida Sans"/>
            </a:endParaRPr>
          </a:p>
        </p:txBody>
      </p:sp>
      <p:pic>
        <p:nvPicPr>
          <p:cNvPr id="1233" name="Google Shape;1233;p172"/>
          <p:cNvPicPr preferRelativeResize="0"/>
          <p:nvPr/>
        </p:nvPicPr>
        <p:blipFill>
          <a:blip r:embed="rId3">
            <a:alphaModFix/>
          </a:blip>
          <a:stretch>
            <a:fillRect/>
          </a:stretch>
        </p:blipFill>
        <p:spPr>
          <a:xfrm>
            <a:off x="5727302" y="1076325"/>
            <a:ext cx="3150000" cy="1896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8" name="Shape 1238"/>
        <p:cNvGrpSpPr/>
        <p:nvPr/>
      </p:nvGrpSpPr>
      <p:grpSpPr>
        <a:xfrm>
          <a:off x="0" y="0"/>
          <a:ext cx="0" cy="0"/>
          <a:chOff x="0" y="0"/>
          <a:chExt cx="0" cy="0"/>
        </a:xfrm>
      </p:grpSpPr>
      <p:sp>
        <p:nvSpPr>
          <p:cNvPr id="1239" name="Google Shape;1239;p173"/>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The authors recommend:  </a:t>
            </a:r>
            <a:endParaRPr sz="2400">
              <a:latin typeface="Lucida Sans"/>
              <a:ea typeface="Lucida Sans"/>
              <a:cs typeface="Lucida Sans"/>
              <a:sym typeface="Lucida Sans"/>
            </a:endParaRPr>
          </a:p>
          <a:p>
            <a:pPr indent="-381000" lvl="2" marL="13716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20 minutes/day for whole-class </a:t>
            </a:r>
            <a:endParaRPr sz="2400">
              <a:latin typeface="Lucida Sans"/>
              <a:ea typeface="Lucida Sans"/>
              <a:cs typeface="Lucida Sans"/>
              <a:sym typeface="Lucida Sans"/>
            </a:endParaRPr>
          </a:p>
          <a:p>
            <a:pPr indent="-381000" lvl="2" marL="13716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7 -10 minutes for small groups</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Reading and writing workshop lessons: do not “talk back” to the phonics units.</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Extension activities are optional</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Authors state:</a:t>
            </a:r>
            <a:br>
              <a:rPr lang="en-US" sz="2400">
                <a:latin typeface="Lucida Sans"/>
                <a:ea typeface="Lucida Sans"/>
                <a:cs typeface="Lucida Sans"/>
                <a:sym typeface="Lucida Sans"/>
              </a:rPr>
            </a:br>
            <a:r>
              <a:rPr lang="en-US">
                <a:latin typeface="Lucida Sans"/>
                <a:ea typeface="Lucida Sans"/>
                <a:cs typeface="Lucida Sans"/>
                <a:sym typeface="Lucida Sans"/>
              </a:rPr>
              <a:t>“</a:t>
            </a:r>
            <a:r>
              <a:rPr i="1" lang="en-US">
                <a:latin typeface="Lucida Sans"/>
                <a:ea typeface="Lucida Sans"/>
                <a:cs typeface="Lucida Sans"/>
                <a:sym typeface="Lucida Sans"/>
              </a:rPr>
              <a:t>Every minute you spend teaching phonics (or preparing phonics materials to use in your lessons) is less time spent teaching other things</a:t>
            </a:r>
            <a:r>
              <a:rPr lang="en-US">
                <a:latin typeface="Lucida Sans"/>
                <a:ea typeface="Lucida Sans"/>
                <a:cs typeface="Lucida Sans"/>
                <a:sym typeface="Lucida Sans"/>
              </a:rPr>
              <a:t>.” </a:t>
            </a:r>
            <a:br>
              <a:rPr lang="en-US" sz="2400">
                <a:latin typeface="Lucida Sans"/>
                <a:ea typeface="Lucida Sans"/>
                <a:cs typeface="Lucida Sans"/>
                <a:sym typeface="Lucida Sans"/>
              </a:rPr>
            </a:br>
            <a:r>
              <a:rPr lang="en-US" sz="2000">
                <a:latin typeface="Lucida Sans"/>
                <a:ea typeface="Lucida Sans"/>
                <a:cs typeface="Lucida Sans"/>
                <a:sym typeface="Lucida Sans"/>
              </a:rPr>
              <a:t>(p. 4, A Guide to the Phonics Unit of Study).</a:t>
            </a:r>
            <a:endParaRPr sz="2000">
              <a:latin typeface="Lucida Sans"/>
              <a:ea typeface="Lucida Sans"/>
              <a:cs typeface="Lucida Sans"/>
              <a:sym typeface="Lucida Sans"/>
            </a:endParaRPr>
          </a:p>
        </p:txBody>
      </p:sp>
      <p:sp>
        <p:nvSpPr>
          <p:cNvPr id="1240" name="Google Shape;1240;p173"/>
          <p:cNvSpPr txBox="1"/>
          <p:nvPr>
            <p:ph type="title"/>
          </p:nvPr>
        </p:nvSpPr>
        <p:spPr>
          <a:xfrm>
            <a:off x="285750" y="2548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Findings: Instructional Time</a:t>
            </a:r>
            <a:endParaRPr b="1" i="0" sz="2400" u="none" cap="none" strike="noStrike">
              <a:solidFill>
                <a:srgbClr val="595959"/>
              </a:solidFill>
              <a:latin typeface="Lucida Sans"/>
              <a:ea typeface="Lucida Sans"/>
              <a:cs typeface="Lucida Sans"/>
              <a:sym typeface="Lucida Sans"/>
            </a:endParaRPr>
          </a:p>
        </p:txBody>
      </p:sp>
      <p:pic>
        <p:nvPicPr>
          <p:cNvPr id="1241" name="Google Shape;1241;p173"/>
          <p:cNvPicPr preferRelativeResize="0"/>
          <p:nvPr/>
        </p:nvPicPr>
        <p:blipFill>
          <a:blip r:embed="rId3">
            <a:alphaModFix/>
          </a:blip>
          <a:stretch>
            <a:fillRect/>
          </a:stretch>
        </p:blipFill>
        <p:spPr>
          <a:xfrm>
            <a:off x="6775463" y="139513"/>
            <a:ext cx="2143125" cy="2143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6" name="Shape 1246"/>
        <p:cNvGrpSpPr/>
        <p:nvPr/>
      </p:nvGrpSpPr>
      <p:grpSpPr>
        <a:xfrm>
          <a:off x="0" y="0"/>
          <a:ext cx="0" cy="0"/>
          <a:chOff x="0" y="0"/>
          <a:chExt cx="0" cy="0"/>
        </a:xfrm>
      </p:grpSpPr>
      <p:sp>
        <p:nvSpPr>
          <p:cNvPr id="1247" name="Google Shape;1247;p174"/>
          <p:cNvSpPr txBox="1"/>
          <p:nvPr>
            <p:ph idx="1" type="body"/>
          </p:nvPr>
        </p:nvSpPr>
        <p:spPr>
          <a:xfrm>
            <a:off x="101700" y="1240475"/>
            <a:ext cx="5061000" cy="4526100"/>
          </a:xfrm>
          <a:prstGeom prst="rect">
            <a:avLst/>
          </a:prstGeom>
          <a:noFill/>
          <a:ln>
            <a:noFill/>
          </a:ln>
        </p:spPr>
        <p:txBody>
          <a:bodyPr anchorCtr="0" anchor="t" bIns="91425" lIns="91425" spcFirstLastPara="1" rIns="91425" wrap="square" tIns="91425">
            <a:noAutofit/>
          </a:bodyPr>
          <a:lstStyle/>
          <a:p>
            <a:pPr indent="-355600" lvl="0" marL="80010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7-10 minutes to work in pairs during rug time.</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This may be sufficient for some students</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i="1" lang="en-US" sz="2400">
                <a:latin typeface="Lucida Sans"/>
                <a:ea typeface="Lucida Sans"/>
                <a:cs typeface="Lucida Sans"/>
                <a:sym typeface="Lucida Sans"/>
              </a:rPr>
              <a:t>Inadequate for many students</a:t>
            </a:r>
            <a:r>
              <a:rPr lang="en-US" sz="2400">
                <a:latin typeface="Lucida Sans"/>
                <a:ea typeface="Lucida Sans"/>
                <a:cs typeface="Lucida Sans"/>
                <a:sym typeface="Lucida Sans"/>
              </a:rPr>
              <a:t> who require more time working with decoding concepts.</a:t>
            </a:r>
            <a:endParaRPr sz="20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48" name="Google Shape;1248;p174"/>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Lucida Sans"/>
                <a:ea typeface="Lucida Sans"/>
                <a:cs typeface="Lucida Sans"/>
                <a:sym typeface="Lucida Sans"/>
              </a:rPr>
              <a:t>Findings: Independent Practice</a:t>
            </a:r>
            <a:endParaRPr b="1">
              <a:latin typeface="Lucida Sans"/>
              <a:ea typeface="Lucida Sans"/>
              <a:cs typeface="Lucida Sans"/>
              <a:sym typeface="Lucida Sans"/>
            </a:endParaRPr>
          </a:p>
        </p:txBody>
      </p:sp>
      <p:pic>
        <p:nvPicPr>
          <p:cNvPr id="1249" name="Google Shape;1249;p174"/>
          <p:cNvPicPr preferRelativeResize="0"/>
          <p:nvPr/>
        </p:nvPicPr>
        <p:blipFill>
          <a:blip r:embed="rId3">
            <a:alphaModFix/>
          </a:blip>
          <a:stretch>
            <a:fillRect/>
          </a:stretch>
        </p:blipFill>
        <p:spPr>
          <a:xfrm>
            <a:off x="5614228" y="1417625"/>
            <a:ext cx="3089025" cy="2313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4" name="Shape 1254"/>
        <p:cNvGrpSpPr/>
        <p:nvPr/>
      </p:nvGrpSpPr>
      <p:grpSpPr>
        <a:xfrm>
          <a:off x="0" y="0"/>
          <a:ext cx="0" cy="0"/>
          <a:chOff x="0" y="0"/>
          <a:chExt cx="0" cy="0"/>
        </a:xfrm>
      </p:grpSpPr>
      <p:sp>
        <p:nvSpPr>
          <p:cNvPr id="1255" name="Google Shape;1255;p175"/>
          <p:cNvSpPr txBox="1"/>
          <p:nvPr>
            <p:ph idx="1" type="body"/>
          </p:nvPr>
        </p:nvSpPr>
        <p:spPr>
          <a:xfrm>
            <a:off x="392725" y="1683350"/>
            <a:ext cx="4743600" cy="4526100"/>
          </a:xfrm>
          <a:prstGeom prst="rect">
            <a:avLst/>
          </a:prstGeom>
          <a:noFill/>
          <a:ln>
            <a:noFill/>
          </a:ln>
        </p:spPr>
        <p:txBody>
          <a:bodyPr anchorCtr="0" anchor="t" bIns="91425" lIns="91425" spcFirstLastPara="1" rIns="91425" wrap="square" tIns="91425">
            <a:noAutofit/>
          </a:bodyPr>
          <a:lstStyle/>
          <a:p>
            <a:pPr indent="-342900" lvl="0" marL="800100" rtl="0" algn="l">
              <a:spcBef>
                <a:spcPts val="440"/>
              </a:spcBef>
              <a:spcAft>
                <a:spcPts val="0"/>
              </a:spcAft>
              <a:buClr>
                <a:srgbClr val="595959"/>
              </a:buClr>
              <a:buSzPts val="2200"/>
              <a:buFont typeface="Lucida Sans"/>
              <a:buChar char="-"/>
            </a:pPr>
            <a:r>
              <a:rPr lang="en-US">
                <a:latin typeface="Lucida Sans"/>
                <a:ea typeface="Lucida Sans"/>
                <a:cs typeface="Lucida Sans"/>
                <a:sym typeface="Lucida Sans"/>
              </a:rPr>
              <a:t>Is the </a:t>
            </a:r>
            <a:r>
              <a:rPr i="1" lang="en-US">
                <a:latin typeface="Lucida Sans"/>
                <a:ea typeface="Lucida Sans"/>
                <a:cs typeface="Lucida Sans"/>
                <a:sym typeface="Lucida Sans"/>
              </a:rPr>
              <a:t>least effective</a:t>
            </a:r>
            <a:r>
              <a:rPr lang="en-US">
                <a:latin typeface="Lucida Sans"/>
                <a:ea typeface="Lucida Sans"/>
                <a:cs typeface="Lucida Sans"/>
                <a:sym typeface="Lucida Sans"/>
              </a:rPr>
              <a:t> method of word identification</a:t>
            </a:r>
            <a:endParaRPr>
              <a:latin typeface="Lucida Sans"/>
              <a:ea typeface="Lucida Sans"/>
              <a:cs typeface="Lucida Sans"/>
              <a:sym typeface="Lucida Sans"/>
            </a:endParaRPr>
          </a:p>
          <a:p>
            <a:pPr indent="-342900" lvl="0" marL="800100" rtl="0" algn="l">
              <a:spcBef>
                <a:spcPts val="0"/>
              </a:spcBef>
              <a:spcAft>
                <a:spcPts val="0"/>
              </a:spcAft>
              <a:buClr>
                <a:srgbClr val="595959"/>
              </a:buClr>
              <a:buSzPts val="2200"/>
              <a:buFont typeface="Lucida Sans"/>
              <a:buChar char="-"/>
            </a:pPr>
            <a:r>
              <a:rPr lang="en-US">
                <a:latin typeface="Lucida Sans"/>
                <a:ea typeface="Lucida Sans"/>
                <a:cs typeface="Lucida Sans"/>
                <a:sym typeface="Lucida Sans"/>
              </a:rPr>
              <a:t>Actually gives </a:t>
            </a:r>
            <a:r>
              <a:rPr i="1" lang="en-US">
                <a:latin typeface="Lucida Sans"/>
                <a:ea typeface="Lucida Sans"/>
                <a:cs typeface="Lucida Sans"/>
                <a:sym typeface="Lucida Sans"/>
              </a:rPr>
              <a:t>implicit permission</a:t>
            </a:r>
            <a:r>
              <a:rPr lang="en-US">
                <a:latin typeface="Lucida Sans"/>
                <a:ea typeface="Lucida Sans"/>
                <a:cs typeface="Lucida Sans"/>
                <a:sym typeface="Lucida Sans"/>
              </a:rPr>
              <a:t> to cease and desist from phonics instruction </a:t>
            </a:r>
            <a:endParaRPr>
              <a:latin typeface="Lucida Sans"/>
              <a:ea typeface="Lucida Sans"/>
              <a:cs typeface="Lucida Sans"/>
              <a:sym typeface="Lucida Sans"/>
            </a:endParaRPr>
          </a:p>
          <a:p>
            <a:pPr indent="-342900" lvl="0" marL="800100" rtl="0" algn="l">
              <a:spcBef>
                <a:spcPts val="0"/>
              </a:spcBef>
              <a:spcAft>
                <a:spcPts val="0"/>
              </a:spcAft>
              <a:buClr>
                <a:srgbClr val="595959"/>
              </a:buClr>
              <a:buSzPts val="2200"/>
              <a:buFont typeface="Lucida Sans"/>
              <a:buChar char="-"/>
            </a:pPr>
            <a:r>
              <a:rPr i="1" lang="en-US">
                <a:latin typeface="Lucida Sans"/>
                <a:ea typeface="Lucida Sans"/>
                <a:cs typeface="Lucida Sans"/>
                <a:sym typeface="Lucida Sans"/>
              </a:rPr>
              <a:t>Does harm</a:t>
            </a:r>
            <a:r>
              <a:rPr lang="en-US">
                <a:latin typeface="Lucida Sans"/>
                <a:ea typeface="Lucida Sans"/>
                <a:cs typeface="Lucida Sans"/>
                <a:sym typeface="Lucida Sans"/>
              </a:rPr>
              <a:t> by withholding efficacious instruction</a:t>
            </a:r>
            <a:endParaRPr>
              <a:latin typeface="Lucida Sans"/>
              <a:ea typeface="Lucida Sans"/>
              <a:cs typeface="Lucida Sans"/>
              <a:sym typeface="Lucida Sans"/>
            </a:endParaRPr>
          </a:p>
          <a:p>
            <a:pPr indent="-342900" lvl="0" marL="800100" rtl="0" algn="l">
              <a:spcBef>
                <a:spcPts val="0"/>
              </a:spcBef>
              <a:spcAft>
                <a:spcPts val="0"/>
              </a:spcAft>
              <a:buClr>
                <a:srgbClr val="595959"/>
              </a:buClr>
              <a:buSzPts val="2200"/>
              <a:buFont typeface="Lucida Sans"/>
              <a:buChar char="-"/>
            </a:pPr>
            <a:r>
              <a:rPr lang="en-US">
                <a:latin typeface="Lucida Sans"/>
                <a:ea typeface="Lucida Sans"/>
                <a:cs typeface="Lucida Sans"/>
                <a:sym typeface="Lucida Sans"/>
              </a:rPr>
              <a:t>Reinforces the </a:t>
            </a:r>
            <a:r>
              <a:rPr i="1" lang="en-US">
                <a:latin typeface="Lucida Sans"/>
                <a:ea typeface="Lucida Sans"/>
                <a:cs typeface="Lucida Sans"/>
                <a:sym typeface="Lucida Sans"/>
              </a:rPr>
              <a:t>avoidance</a:t>
            </a:r>
            <a:r>
              <a:rPr lang="en-US">
                <a:latin typeface="Lucida Sans"/>
                <a:ea typeface="Lucida Sans"/>
                <a:cs typeface="Lucida Sans"/>
                <a:sym typeface="Lucida Sans"/>
              </a:rPr>
              <a:t> of assessments that track decoding development</a:t>
            </a:r>
            <a:endParaRPr>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a:latin typeface="Lucida Sans"/>
              <a:ea typeface="Lucida Sans"/>
              <a:cs typeface="Lucida Sans"/>
              <a:sym typeface="Lucida Sans"/>
            </a:endParaRPr>
          </a:p>
        </p:txBody>
      </p:sp>
      <p:sp>
        <p:nvSpPr>
          <p:cNvPr id="1256" name="Google Shape;1256;p175"/>
          <p:cNvSpPr txBox="1"/>
          <p:nvPr>
            <p:ph type="title"/>
          </p:nvPr>
        </p:nvSpPr>
        <p:spPr>
          <a:xfrm>
            <a:off x="443625" y="419300"/>
            <a:ext cx="43854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Lucida Sans"/>
                <a:ea typeface="Lucida Sans"/>
                <a:cs typeface="Lucida Sans"/>
                <a:sym typeface="Lucida Sans"/>
              </a:rPr>
              <a:t>Findings: Units of Study Promotes Strong Use of the </a:t>
            </a:r>
            <a:r>
              <a:rPr b="1" lang="en-US">
                <a:latin typeface="Lucida Sans"/>
                <a:ea typeface="Lucida Sans"/>
                <a:cs typeface="Lucida Sans"/>
                <a:sym typeface="Lucida Sans"/>
              </a:rPr>
              <a:t>Three-Cueing System</a:t>
            </a:r>
            <a:endParaRPr b="1">
              <a:latin typeface="Lucida Sans"/>
              <a:ea typeface="Lucida Sans"/>
              <a:cs typeface="Lucida Sans"/>
              <a:sym typeface="Lucida Sans"/>
            </a:endParaRPr>
          </a:p>
        </p:txBody>
      </p:sp>
      <p:pic>
        <p:nvPicPr>
          <p:cNvPr id="1257" name="Google Shape;1257;p175"/>
          <p:cNvPicPr preferRelativeResize="0"/>
          <p:nvPr/>
        </p:nvPicPr>
        <p:blipFill>
          <a:blip r:embed="rId3">
            <a:alphaModFix/>
          </a:blip>
          <a:stretch>
            <a:fillRect/>
          </a:stretch>
        </p:blipFill>
        <p:spPr>
          <a:xfrm>
            <a:off x="5136424" y="354299"/>
            <a:ext cx="3893700" cy="3257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2" name="Shape 1262"/>
        <p:cNvGrpSpPr/>
        <p:nvPr/>
      </p:nvGrpSpPr>
      <p:grpSpPr>
        <a:xfrm>
          <a:off x="0" y="0"/>
          <a:ext cx="0" cy="0"/>
          <a:chOff x="0" y="0"/>
          <a:chExt cx="0" cy="0"/>
        </a:xfrm>
      </p:grpSpPr>
      <p:pic>
        <p:nvPicPr>
          <p:cNvPr id="1263" name="Google Shape;1263;p176"/>
          <p:cNvPicPr preferRelativeResize="0"/>
          <p:nvPr/>
        </p:nvPicPr>
        <p:blipFill>
          <a:blip r:embed="rId3">
            <a:alphaModFix/>
          </a:blip>
          <a:stretch>
            <a:fillRect/>
          </a:stretch>
        </p:blipFill>
        <p:spPr>
          <a:xfrm>
            <a:off x="6769775" y="253900"/>
            <a:ext cx="2260200" cy="2260175"/>
          </a:xfrm>
          <a:prstGeom prst="rect">
            <a:avLst/>
          </a:prstGeom>
          <a:noFill/>
          <a:ln>
            <a:noFill/>
          </a:ln>
        </p:spPr>
      </p:pic>
      <p:sp>
        <p:nvSpPr>
          <p:cNvPr id="1264" name="Google Shape;1264;p176"/>
          <p:cNvSpPr txBox="1"/>
          <p:nvPr>
            <p:ph idx="1" type="body"/>
          </p:nvPr>
        </p:nvSpPr>
        <p:spPr>
          <a:xfrm>
            <a:off x="101700" y="1240475"/>
            <a:ext cx="8009400" cy="45261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There are assessments in the program materials </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Not part of the daily lessons which is what most teachers will use to guide instruction</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Little guidance on how to use the assessments and interpret the results</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Particularly problematic: </a:t>
            </a:r>
            <a:br>
              <a:rPr lang="en-US" sz="2400">
                <a:latin typeface="Lucida Sans"/>
                <a:ea typeface="Lucida Sans"/>
                <a:cs typeface="Lucida Sans"/>
                <a:sym typeface="Lucida Sans"/>
              </a:rPr>
            </a:br>
            <a:r>
              <a:rPr lang="en-US">
                <a:latin typeface="Lucida Sans"/>
                <a:ea typeface="Lucida Sans"/>
                <a:cs typeface="Lucida Sans"/>
                <a:sym typeface="Lucida Sans"/>
              </a:rPr>
              <a:t>“</a:t>
            </a:r>
            <a:r>
              <a:rPr i="1" lang="en-US">
                <a:latin typeface="Lucida Sans"/>
                <a:ea typeface="Lucida Sans"/>
                <a:cs typeface="Lucida Sans"/>
                <a:sym typeface="Lucida Sans"/>
              </a:rPr>
              <a:t>In small groups, you’ll launch kids to work in ways that lead </a:t>
            </a:r>
            <a:r>
              <a:rPr i="1" lang="en-US" u="sng">
                <a:latin typeface="Lucida Sans"/>
                <a:ea typeface="Lucida Sans"/>
                <a:cs typeface="Lucida Sans"/>
                <a:sym typeface="Lucida Sans"/>
              </a:rPr>
              <a:t>not to correctness, necessarily,</a:t>
            </a:r>
            <a:r>
              <a:rPr i="1" lang="en-US">
                <a:latin typeface="Lucida Sans"/>
                <a:ea typeface="Lucida Sans"/>
                <a:cs typeface="Lucida Sans"/>
                <a:sym typeface="Lucida Sans"/>
              </a:rPr>
              <a:t> but to continual improvement”</a:t>
            </a:r>
            <a:r>
              <a:rPr lang="en-US">
                <a:latin typeface="Lucida Sans"/>
                <a:ea typeface="Lucida Sans"/>
                <a:cs typeface="Lucida Sans"/>
                <a:sym typeface="Lucida Sans"/>
              </a:rPr>
              <a:t> (Small Groups, p. 66). </a:t>
            </a:r>
            <a:endParaRPr sz="24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65" name="Google Shape;1265;p176"/>
          <p:cNvSpPr txBox="1"/>
          <p:nvPr>
            <p:ph type="title"/>
          </p:nvPr>
        </p:nvSpPr>
        <p:spPr>
          <a:xfrm>
            <a:off x="203250" y="974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Findings: The Role of Assessment </a:t>
            </a:r>
            <a:endParaRPr b="1" i="0" sz="2400" u="none" cap="none" strike="noStrike">
              <a:solidFill>
                <a:srgbClr val="595959"/>
              </a:solidFill>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0" name="Shape 1270"/>
        <p:cNvGrpSpPr/>
        <p:nvPr/>
      </p:nvGrpSpPr>
      <p:grpSpPr>
        <a:xfrm>
          <a:off x="0" y="0"/>
          <a:ext cx="0" cy="0"/>
          <a:chOff x="0" y="0"/>
          <a:chExt cx="0" cy="0"/>
        </a:xfrm>
      </p:grpSpPr>
      <p:sp>
        <p:nvSpPr>
          <p:cNvPr id="1271" name="Google Shape;1271;p177"/>
          <p:cNvSpPr txBox="1"/>
          <p:nvPr>
            <p:ph idx="1" type="body"/>
          </p:nvPr>
        </p:nvSpPr>
        <p:spPr>
          <a:xfrm>
            <a:off x="101700" y="1240475"/>
            <a:ext cx="8775600" cy="4526100"/>
          </a:xfrm>
          <a:prstGeom prst="rect">
            <a:avLst/>
          </a:prstGeom>
          <a:noFill/>
          <a:ln>
            <a:noFill/>
          </a:ln>
        </p:spPr>
        <p:txBody>
          <a:bodyPr anchorCtr="0" anchor="t" bIns="91425" lIns="91425" spcFirstLastPara="1" rIns="91425" wrap="square" tIns="91425">
            <a:noAutofit/>
          </a:bodyPr>
          <a:lstStyle/>
          <a:p>
            <a:pPr indent="-355600" lvl="0" marL="80010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Because students quickly diverge in their rate of reading acquisition, differentiation of instruction becomes important</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Units of Study relies on a whole-class delivery method</a:t>
            </a:r>
            <a:endParaRPr sz="2400">
              <a:latin typeface="Lucida Sans"/>
              <a:ea typeface="Lucida Sans"/>
              <a:cs typeface="Lucida Sans"/>
              <a:sym typeface="Lucida Sans"/>
            </a:endParaRPr>
          </a:p>
          <a:p>
            <a:pPr indent="-355600" lvl="0" marL="800100" rtl="0" algn="l">
              <a:spcBef>
                <a:spcPts val="0"/>
              </a:spcBef>
              <a:spcAft>
                <a:spcPts val="0"/>
              </a:spcAft>
              <a:buClr>
                <a:srgbClr val="595959"/>
              </a:buClr>
              <a:buSzPts val="2400"/>
              <a:buFont typeface="Lucida Sans"/>
              <a:buChar char="-"/>
            </a:pPr>
            <a:r>
              <a:rPr i="1" lang="en-US" sz="2400">
                <a:latin typeface="Lucida Sans"/>
                <a:ea typeface="Lucida Sans"/>
                <a:cs typeface="Lucida Sans"/>
                <a:sym typeface="Lucida Sans"/>
              </a:rPr>
              <a:t>Many</a:t>
            </a:r>
            <a:r>
              <a:rPr lang="en-US" sz="2400">
                <a:latin typeface="Lucida Sans"/>
                <a:ea typeface="Lucida Sans"/>
                <a:cs typeface="Lucida Sans"/>
                <a:sym typeface="Lucida Sans"/>
              </a:rPr>
              <a:t> students will have unmet instructional needs</a:t>
            </a:r>
            <a:endParaRPr sz="2400">
              <a:latin typeface="Lucida Sans"/>
              <a:ea typeface="Lucida Sans"/>
              <a:cs typeface="Lucida Sans"/>
              <a:sym typeface="Lucida Sans"/>
            </a:endParaRPr>
          </a:p>
          <a:p>
            <a:pPr indent="0" lvl="0" marL="457200" rtl="0" algn="l">
              <a:lnSpc>
                <a:spcPct val="115000"/>
              </a:lnSpc>
              <a:spcBef>
                <a:spcPts val="0"/>
              </a:spcBef>
              <a:spcAft>
                <a:spcPts val="0"/>
              </a:spcAft>
              <a:buNone/>
            </a:pPr>
            <a:r>
              <a:t/>
            </a:r>
            <a:endParaRPr sz="2000">
              <a:latin typeface="Lucida Sans"/>
              <a:ea typeface="Lucida Sans"/>
              <a:cs typeface="Lucida Sans"/>
              <a:sym typeface="Lucida Sans"/>
            </a:endParaRPr>
          </a:p>
        </p:txBody>
      </p:sp>
      <p:sp>
        <p:nvSpPr>
          <p:cNvPr id="1272" name="Google Shape;1272;p177"/>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Lucida Sans"/>
                <a:ea typeface="Lucida Sans"/>
                <a:cs typeface="Lucida Sans"/>
                <a:sym typeface="Lucida Sans"/>
              </a:rPr>
              <a:t>Findings: Differentiation</a:t>
            </a:r>
            <a:endParaRPr b="1">
              <a:latin typeface="Lucida Sans"/>
              <a:ea typeface="Lucida Sans"/>
              <a:cs typeface="Lucida Sans"/>
              <a:sym typeface="Lucida Sans"/>
            </a:endParaRPr>
          </a:p>
        </p:txBody>
      </p:sp>
      <p:pic>
        <p:nvPicPr>
          <p:cNvPr id="1273" name="Google Shape;1273;p177"/>
          <p:cNvPicPr preferRelativeResize="0"/>
          <p:nvPr/>
        </p:nvPicPr>
        <p:blipFill>
          <a:blip r:embed="rId3">
            <a:alphaModFix/>
          </a:blip>
          <a:stretch>
            <a:fillRect/>
          </a:stretch>
        </p:blipFill>
        <p:spPr>
          <a:xfrm>
            <a:off x="2792725" y="3746875"/>
            <a:ext cx="3558550" cy="2554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8" name="Shape 1278"/>
        <p:cNvGrpSpPr/>
        <p:nvPr/>
      </p:nvGrpSpPr>
      <p:grpSpPr>
        <a:xfrm>
          <a:off x="0" y="0"/>
          <a:ext cx="0" cy="0"/>
          <a:chOff x="0" y="0"/>
          <a:chExt cx="0" cy="0"/>
        </a:xfrm>
      </p:grpSpPr>
      <p:sp>
        <p:nvSpPr>
          <p:cNvPr id="1279" name="Google Shape;1279;p178"/>
          <p:cNvSpPr txBox="1"/>
          <p:nvPr>
            <p:ph type="title"/>
          </p:nvPr>
        </p:nvSpPr>
        <p:spPr>
          <a:xfrm>
            <a:off x="140368" y="2829678"/>
            <a:ext cx="9079832"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3: Te</a:t>
            </a:r>
            <a:r>
              <a:rPr lang="en-US" sz="2600">
                <a:latin typeface="Lucida Sans"/>
                <a:ea typeface="Lucida Sans"/>
                <a:cs typeface="Lucida Sans"/>
                <a:sym typeface="Lucida Sans"/>
              </a:rPr>
              <a:t>xt Complexity</a:t>
            </a:r>
            <a:r>
              <a:rPr b="0" i="0" lang="en-US" sz="2600" u="none" cap="none" strike="noStrike">
                <a:solidFill>
                  <a:schemeClr val="lt1"/>
                </a:solidFill>
                <a:latin typeface="Lucida Sans"/>
                <a:ea typeface="Lucida Sans"/>
                <a:cs typeface="Lucida Sans"/>
                <a:sym typeface="Lucida Sans"/>
              </a:rPr>
              <a:t> </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pic>
        <p:nvPicPr>
          <p:cNvPr id="1285" name="Google Shape;1285;p179"/>
          <p:cNvPicPr preferRelativeResize="0"/>
          <p:nvPr/>
        </p:nvPicPr>
        <p:blipFill rotWithShape="1">
          <a:blip r:embed="rId3">
            <a:alphaModFix/>
          </a:blip>
          <a:srcRect b="15267" l="2916" r="18256" t="2291"/>
          <a:stretch/>
        </p:blipFill>
        <p:spPr>
          <a:xfrm>
            <a:off x="6062075" y="391550"/>
            <a:ext cx="2775000" cy="2798225"/>
          </a:xfrm>
          <a:prstGeom prst="rect">
            <a:avLst/>
          </a:prstGeom>
          <a:noFill/>
          <a:ln cap="flat" cmpd="sng" w="76200">
            <a:solidFill>
              <a:srgbClr val="2A7251"/>
            </a:solidFill>
            <a:prstDash val="solid"/>
            <a:round/>
            <a:headEnd len="sm" w="sm" type="none"/>
            <a:tailEnd len="sm" w="sm" type="none"/>
          </a:ln>
        </p:spPr>
      </p:pic>
      <p:sp>
        <p:nvSpPr>
          <p:cNvPr id="1286" name="Google Shape;1286;p179"/>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t/>
            </a:r>
            <a:endParaRPr sz="2750"/>
          </a:p>
          <a:p>
            <a:pPr indent="0" lvl="0" marL="0" marR="0" rtl="0" algn="l">
              <a:lnSpc>
                <a:spcPct val="100000"/>
              </a:lnSpc>
              <a:spcBef>
                <a:spcPts val="0"/>
              </a:spcBef>
              <a:spcAft>
                <a:spcPts val="0"/>
              </a:spcAft>
              <a:buClr>
                <a:schemeClr val="lt1"/>
              </a:buClr>
              <a:buSzPts val="2800"/>
              <a:buFont typeface="Allerta"/>
              <a:buNone/>
            </a:pPr>
            <a:r>
              <a:rPr b="1" lang="en-US" sz="2750"/>
              <a:t>Timothy Shanahan</a:t>
            </a:r>
            <a:endParaRPr b="1" sz="2750"/>
          </a:p>
          <a:p>
            <a:pPr indent="0" lvl="0" marL="0" marR="0" rtl="0" algn="l">
              <a:lnSpc>
                <a:spcPct val="100000"/>
              </a:lnSpc>
              <a:spcBef>
                <a:spcPts val="0"/>
              </a:spcBef>
              <a:spcAft>
                <a:spcPts val="0"/>
              </a:spcAft>
              <a:buClr>
                <a:schemeClr val="lt1"/>
              </a:buClr>
              <a:buSzPts val="2800"/>
              <a:buFont typeface="Allerta"/>
              <a:buNone/>
            </a:pPr>
            <a:r>
              <a:rPr i="1" lang="en-US" sz="2750"/>
              <a:t>Distinguished Professor, Emeritus</a:t>
            </a:r>
            <a:endParaRPr i="1" sz="2750"/>
          </a:p>
          <a:p>
            <a:pPr indent="0" lvl="0" marL="0" marR="0" rtl="0" algn="l">
              <a:lnSpc>
                <a:spcPct val="100000"/>
              </a:lnSpc>
              <a:spcBef>
                <a:spcPts val="0"/>
              </a:spcBef>
              <a:spcAft>
                <a:spcPts val="0"/>
              </a:spcAft>
              <a:buClr>
                <a:schemeClr val="lt1"/>
              </a:buClr>
              <a:buSzPts val="2800"/>
              <a:buFont typeface="Allerta"/>
              <a:buNone/>
            </a:pPr>
            <a:r>
              <a:rPr i="1" lang="en-US" sz="2750"/>
              <a:t>University of Illinois at Chicago</a:t>
            </a:r>
            <a:endParaRPr i="1" sz="275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90" name="Shape 1290"/>
        <p:cNvGrpSpPr/>
        <p:nvPr/>
      </p:nvGrpSpPr>
      <p:grpSpPr>
        <a:xfrm>
          <a:off x="0" y="0"/>
          <a:ext cx="0" cy="0"/>
          <a:chOff x="0" y="0"/>
          <a:chExt cx="0" cy="0"/>
        </a:xfrm>
      </p:grpSpPr>
      <p:sp>
        <p:nvSpPr>
          <p:cNvPr id="1291" name="Google Shape;1291;p180"/>
          <p:cNvSpPr/>
          <p:nvPr/>
        </p:nvSpPr>
        <p:spPr>
          <a:xfrm>
            <a:off x="0" y="0"/>
            <a:ext cx="8182800" cy="6858000"/>
          </a:xfrm>
          <a:prstGeom prst="rect">
            <a:avLst/>
          </a:prstGeom>
          <a:gradFill>
            <a:gsLst>
              <a:gs pos="0">
                <a:schemeClr val="accent6"/>
              </a:gs>
              <a:gs pos="25000">
                <a:schemeClr val="accent6"/>
              </a:gs>
              <a:gs pos="94000">
                <a:schemeClr val="accent1"/>
              </a:gs>
              <a:gs pos="100000">
                <a:schemeClr val="accent1"/>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92" name="Google Shape;1292;p180"/>
          <p:cNvPicPr preferRelativeResize="0"/>
          <p:nvPr/>
        </p:nvPicPr>
        <p:blipFill rotWithShape="1">
          <a:blip r:embed="rId3">
            <a:alphaModFix/>
          </a:blip>
          <a:srcRect b="3959" l="42951" r="0" t="3968"/>
          <a:stretch/>
        </p:blipFill>
        <p:spPr>
          <a:xfrm>
            <a:off x="0" y="1"/>
            <a:ext cx="5665604" cy="6857999"/>
          </a:xfrm>
          <a:custGeom>
            <a:rect b="b" l="l" r="r" t="t"/>
            <a:pathLst>
              <a:path extrusionOk="0" h="6857999" w="7554138">
                <a:moveTo>
                  <a:pt x="0" y="0"/>
                </a:moveTo>
                <a:lnTo>
                  <a:pt x="7554138" y="0"/>
                </a:lnTo>
                <a:lnTo>
                  <a:pt x="7554138" y="6857999"/>
                </a:lnTo>
                <a:lnTo>
                  <a:pt x="0" y="6857999"/>
                </a:lnTo>
                <a:close/>
              </a:path>
            </a:pathLst>
          </a:custGeom>
          <a:noFill/>
          <a:ln>
            <a:noFill/>
          </a:ln>
        </p:spPr>
      </p:pic>
      <p:sp>
        <p:nvSpPr>
          <p:cNvPr id="1293" name="Google Shape;1293;p180"/>
          <p:cNvSpPr txBox="1"/>
          <p:nvPr>
            <p:ph type="title"/>
          </p:nvPr>
        </p:nvSpPr>
        <p:spPr>
          <a:xfrm>
            <a:off x="480060" y="1243013"/>
            <a:ext cx="2891700" cy="4371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4400"/>
              <a:buFont typeface="Lucida Sans"/>
              <a:buNone/>
            </a:pPr>
            <a:r>
              <a:rPr lang="en-US" sz="3000">
                <a:solidFill>
                  <a:srgbClr val="FFFFFF"/>
                </a:solidFill>
                <a:latin typeface="Lucida Sans"/>
                <a:ea typeface="Lucida Sans"/>
                <a:cs typeface="Lucida Sans"/>
                <a:sym typeface="Lucida Sans"/>
              </a:rPr>
              <a:t>Texts Used to Teach Reading are Important</a:t>
            </a:r>
            <a:endParaRPr sz="3000">
              <a:latin typeface="Lucida Sans"/>
              <a:ea typeface="Lucida Sans"/>
              <a:cs typeface="Lucida Sans"/>
              <a:sym typeface="Lucida Sans"/>
            </a:endParaRPr>
          </a:p>
        </p:txBody>
      </p:sp>
      <p:sp>
        <p:nvSpPr>
          <p:cNvPr id="1294" name="Google Shape;1294;p180"/>
          <p:cNvSpPr/>
          <p:nvPr/>
        </p:nvSpPr>
        <p:spPr>
          <a:xfrm>
            <a:off x="5100637" y="0"/>
            <a:ext cx="4043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95" name="Google Shape;1295;p180"/>
          <p:cNvSpPr txBox="1"/>
          <p:nvPr>
            <p:ph idx="1" type="body"/>
          </p:nvPr>
        </p:nvSpPr>
        <p:spPr>
          <a:xfrm>
            <a:off x="4629150" y="804672"/>
            <a:ext cx="3915900" cy="5230500"/>
          </a:xfrm>
          <a:prstGeom prst="rect">
            <a:avLst/>
          </a:prstGeom>
          <a:noFill/>
          <a:ln>
            <a:noFill/>
          </a:ln>
        </p:spPr>
        <p:txBody>
          <a:bodyPr anchorCtr="0" anchor="ctr" bIns="45700" lIns="91425" spcFirstLastPara="1" rIns="91425" wrap="square" tIns="45700">
            <a:noAutofit/>
          </a:bodyPr>
          <a:lstStyle/>
          <a:p>
            <a:pPr indent="-266700" lvl="0" marL="600075" rtl="0" algn="l">
              <a:lnSpc>
                <a:spcPct val="8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Texts used to teach reading impact student reading progress</a:t>
            </a:r>
            <a:endParaRPr/>
          </a:p>
          <a:p>
            <a:pPr indent="-266700" lvl="0" marL="600075" rtl="0" algn="l">
              <a:lnSpc>
                <a:spcPct val="8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A review of a traditional program would examine the books and draw conclusions about what’s likely to be learned</a:t>
            </a:r>
            <a:endParaRPr/>
          </a:p>
          <a:p>
            <a:pPr indent="-266700" lvl="0" marL="600075" rtl="0" algn="l">
              <a:lnSpc>
                <a:spcPct val="8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That’s more difficult with Units of Study because it includes no specific books</a:t>
            </a:r>
            <a:endParaRPr/>
          </a:p>
          <a:p>
            <a:pPr indent="-266700" lvl="0" marL="600075" rtl="0" algn="l">
              <a:lnSpc>
                <a:spcPct val="8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It builds lessons around a few anchor texts that are read to the students and recommends the purchase of a library of books, but none of this is required</a:t>
            </a:r>
            <a:endParaRPr/>
          </a:p>
          <a:p>
            <a:pPr indent="0" lvl="0" marL="0" rtl="0" algn="l">
              <a:lnSpc>
                <a:spcPct val="80000"/>
              </a:lnSpc>
              <a:spcBef>
                <a:spcPts val="1000"/>
              </a:spcBef>
              <a:spcAft>
                <a:spcPts val="0"/>
              </a:spcAft>
              <a:buClr>
                <a:schemeClr val="lt1"/>
              </a:buClr>
              <a:buSzPts val="1900"/>
              <a:buNone/>
            </a:pPr>
            <a:r>
              <a:t/>
            </a:r>
            <a:endParaRPr sz="19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0" name="Shape 1300"/>
        <p:cNvGrpSpPr/>
        <p:nvPr/>
      </p:nvGrpSpPr>
      <p:grpSpPr>
        <a:xfrm>
          <a:off x="0" y="0"/>
          <a:ext cx="0" cy="0"/>
          <a:chOff x="0" y="0"/>
          <a:chExt cx="0" cy="0"/>
        </a:xfrm>
      </p:grpSpPr>
      <p:pic>
        <p:nvPicPr>
          <p:cNvPr id="1301" name="Google Shape;1301;p181"/>
          <p:cNvPicPr preferRelativeResize="0"/>
          <p:nvPr/>
        </p:nvPicPr>
        <p:blipFill>
          <a:blip r:embed="rId3">
            <a:alphaModFix/>
          </a:blip>
          <a:stretch>
            <a:fillRect/>
          </a:stretch>
        </p:blipFill>
        <p:spPr>
          <a:xfrm>
            <a:off x="5006275" y="1177100"/>
            <a:ext cx="3619500" cy="2381250"/>
          </a:xfrm>
          <a:prstGeom prst="rect">
            <a:avLst/>
          </a:prstGeom>
          <a:noFill/>
          <a:ln>
            <a:noFill/>
          </a:ln>
        </p:spPr>
      </p:pic>
      <p:sp>
        <p:nvSpPr>
          <p:cNvPr id="1302" name="Google Shape;1302;p181"/>
          <p:cNvSpPr txBox="1"/>
          <p:nvPr>
            <p:ph idx="1" type="body"/>
          </p:nvPr>
        </p:nvSpPr>
        <p:spPr>
          <a:xfrm>
            <a:off x="101700" y="1240475"/>
            <a:ext cx="5222700" cy="4526100"/>
          </a:xfrm>
          <a:prstGeom prst="rect">
            <a:avLst/>
          </a:prstGeom>
          <a:noFill/>
          <a:ln>
            <a:noFill/>
          </a:ln>
        </p:spPr>
        <p:txBody>
          <a:bodyPr anchorCtr="0" anchor="t" bIns="91425" lIns="91425" spcFirstLastPara="1" rIns="91425" wrap="square" tIns="91425">
            <a:noAutofit/>
          </a:bodyPr>
          <a:lstStyle/>
          <a:p>
            <a:pPr indent="-323850" lvl="0" marL="800100" rtl="0" algn="l">
              <a:lnSpc>
                <a:spcPct val="90000"/>
              </a:lnSpc>
              <a:spcBef>
                <a:spcPts val="1000"/>
              </a:spcBef>
              <a:spcAft>
                <a:spcPts val="0"/>
              </a:spcAft>
              <a:buClr>
                <a:schemeClr val="dk1"/>
              </a:buClr>
              <a:buSzPts val="1900"/>
              <a:buFont typeface="Lucida Sans"/>
              <a:buChar char="-"/>
            </a:pPr>
            <a:r>
              <a:rPr lang="en-US" sz="1900">
                <a:solidFill>
                  <a:schemeClr val="dk1"/>
                </a:solidFill>
                <a:latin typeface="Lucida Sans"/>
                <a:ea typeface="Lucida Sans"/>
                <a:cs typeface="Lucida Sans"/>
                <a:sym typeface="Lucida Sans"/>
              </a:rPr>
              <a:t>Teachers are expected to use different collections of books and student choices drive the program, so each student will read different books </a:t>
            </a:r>
            <a:endParaRPr sz="1900">
              <a:solidFill>
                <a:schemeClr val="dk1"/>
              </a:solidFill>
              <a:latin typeface="Lucida Sans"/>
              <a:ea typeface="Lucida Sans"/>
              <a:cs typeface="Lucida Sans"/>
              <a:sym typeface="Lucida Sans"/>
            </a:endParaRPr>
          </a:p>
          <a:p>
            <a:pPr indent="-323850" lvl="0" marL="800100" rtl="0" algn="l">
              <a:lnSpc>
                <a:spcPct val="90000"/>
              </a:lnSpc>
              <a:spcBef>
                <a:spcPts val="0"/>
              </a:spcBef>
              <a:spcAft>
                <a:spcPts val="0"/>
              </a:spcAft>
              <a:buClr>
                <a:schemeClr val="dk1"/>
              </a:buClr>
              <a:buSzPts val="1900"/>
              <a:buFont typeface="Lucida Sans"/>
              <a:buChar char="-"/>
            </a:pPr>
            <a:r>
              <a:rPr lang="en-US" sz="1900">
                <a:solidFill>
                  <a:schemeClr val="dk1"/>
                </a:solidFill>
                <a:latin typeface="Lucida Sans"/>
                <a:ea typeface="Lucida Sans"/>
                <a:cs typeface="Lucida Sans"/>
                <a:sym typeface="Lucida Sans"/>
              </a:rPr>
              <a:t>This design means there is no guarantee that students will be exposed to a powerful collection of readings</a:t>
            </a:r>
            <a:endParaRPr sz="1900">
              <a:solidFill>
                <a:schemeClr val="dk1"/>
              </a:solidFill>
              <a:latin typeface="Lucida Sans"/>
              <a:ea typeface="Lucida Sans"/>
              <a:cs typeface="Lucida Sans"/>
              <a:sym typeface="Lucida Sans"/>
            </a:endParaRPr>
          </a:p>
          <a:p>
            <a:pPr indent="-323850" lvl="0" marL="800100" rtl="0" algn="l">
              <a:lnSpc>
                <a:spcPct val="90000"/>
              </a:lnSpc>
              <a:spcBef>
                <a:spcPts val="0"/>
              </a:spcBef>
              <a:spcAft>
                <a:spcPts val="0"/>
              </a:spcAft>
              <a:buClr>
                <a:schemeClr val="dk1"/>
              </a:buClr>
              <a:buSzPts val="1900"/>
              <a:buFont typeface="Lucida Sans"/>
              <a:buChar char="-"/>
            </a:pPr>
            <a:r>
              <a:rPr lang="en-US" sz="1900">
                <a:solidFill>
                  <a:schemeClr val="dk1"/>
                </a:solidFill>
                <a:latin typeface="Lucida Sans"/>
                <a:ea typeface="Lucida Sans"/>
                <a:cs typeface="Lucida Sans"/>
                <a:sym typeface="Lucida Sans"/>
              </a:rPr>
              <a:t>This means that I couldn’t review book complexity, we could only review the relevant theories, claims, instructional recommendations and guidance that the program provides </a:t>
            </a:r>
            <a:endParaRPr sz="1900">
              <a:solidFill>
                <a:schemeClr val="dk1"/>
              </a:solidFill>
              <a:latin typeface="Lucida Sans"/>
              <a:ea typeface="Lucida Sans"/>
              <a:cs typeface="Lucida Sans"/>
              <a:sym typeface="Lucida Sans"/>
            </a:endParaRPr>
          </a:p>
        </p:txBody>
      </p:sp>
      <p:sp>
        <p:nvSpPr>
          <p:cNvPr id="1303" name="Google Shape;1303;p181"/>
          <p:cNvSpPr txBox="1"/>
          <p:nvPr>
            <p:ph type="title"/>
          </p:nvPr>
        </p:nvSpPr>
        <p:spPr>
          <a:xfrm>
            <a:off x="285750" y="2548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a:latin typeface="Lucida Sans"/>
                <a:ea typeface="Lucida Sans"/>
                <a:cs typeface="Lucida Sans"/>
                <a:sym typeface="Lucida Sans"/>
              </a:rPr>
              <a:t>Analyzing the Texts of a Program</a:t>
            </a:r>
            <a:endParaRPr b="1">
              <a:latin typeface="Lucida Sans"/>
              <a:ea typeface="Lucida Sans"/>
              <a:cs typeface="Lucida Sans"/>
              <a:sym typeface="Lucid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4" name="Shape 1094"/>
        <p:cNvGrpSpPr/>
        <p:nvPr/>
      </p:nvGrpSpPr>
      <p:grpSpPr>
        <a:xfrm>
          <a:off x="0" y="0"/>
          <a:ext cx="0" cy="0"/>
          <a:chOff x="0" y="0"/>
          <a:chExt cx="0" cy="0"/>
        </a:xfrm>
      </p:grpSpPr>
      <p:sp>
        <p:nvSpPr>
          <p:cNvPr id="1095" name="Google Shape;1095;p155"/>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 </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07" name="Shape 1307"/>
        <p:cNvGrpSpPr/>
        <p:nvPr/>
      </p:nvGrpSpPr>
      <p:grpSpPr>
        <a:xfrm>
          <a:off x="0" y="0"/>
          <a:ext cx="0" cy="0"/>
          <a:chOff x="0" y="0"/>
          <a:chExt cx="0" cy="0"/>
        </a:xfrm>
      </p:grpSpPr>
      <p:sp>
        <p:nvSpPr>
          <p:cNvPr id="1308" name="Google Shape;1308;p182"/>
          <p:cNvSpPr/>
          <p:nvPr/>
        </p:nvSpPr>
        <p:spPr>
          <a:xfrm>
            <a:off x="0" y="0"/>
            <a:ext cx="8182800" cy="6858000"/>
          </a:xfrm>
          <a:prstGeom prst="rect">
            <a:avLst/>
          </a:prstGeom>
          <a:gradFill>
            <a:gsLst>
              <a:gs pos="0">
                <a:schemeClr val="accent6"/>
              </a:gs>
              <a:gs pos="25000">
                <a:schemeClr val="accent6"/>
              </a:gs>
              <a:gs pos="94000">
                <a:schemeClr val="accent1"/>
              </a:gs>
              <a:gs pos="100000">
                <a:schemeClr val="accent1"/>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09" name="Google Shape;1309;p182"/>
          <p:cNvPicPr preferRelativeResize="0"/>
          <p:nvPr/>
        </p:nvPicPr>
        <p:blipFill rotWithShape="1">
          <a:blip r:embed="rId3">
            <a:alphaModFix/>
          </a:blip>
          <a:srcRect b="3959" l="42951" r="0" t="3968"/>
          <a:stretch/>
        </p:blipFill>
        <p:spPr>
          <a:xfrm>
            <a:off x="0" y="1"/>
            <a:ext cx="5665604" cy="6857999"/>
          </a:xfrm>
          <a:custGeom>
            <a:rect b="b" l="l" r="r" t="t"/>
            <a:pathLst>
              <a:path extrusionOk="0" h="6857999" w="7554138">
                <a:moveTo>
                  <a:pt x="0" y="0"/>
                </a:moveTo>
                <a:lnTo>
                  <a:pt x="7554138" y="0"/>
                </a:lnTo>
                <a:lnTo>
                  <a:pt x="7554138" y="6857999"/>
                </a:lnTo>
                <a:lnTo>
                  <a:pt x="0" y="6857999"/>
                </a:lnTo>
                <a:close/>
              </a:path>
            </a:pathLst>
          </a:custGeom>
          <a:noFill/>
          <a:ln>
            <a:noFill/>
          </a:ln>
        </p:spPr>
      </p:pic>
      <p:sp>
        <p:nvSpPr>
          <p:cNvPr id="1310" name="Google Shape;1310;p182"/>
          <p:cNvSpPr txBox="1"/>
          <p:nvPr>
            <p:ph type="title"/>
          </p:nvPr>
        </p:nvSpPr>
        <p:spPr>
          <a:xfrm>
            <a:off x="480060" y="1243013"/>
            <a:ext cx="2891700" cy="4371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4400"/>
              <a:buFont typeface="Lucida Sans"/>
              <a:buNone/>
            </a:pPr>
            <a:r>
              <a:rPr lang="en-US" sz="3000">
                <a:solidFill>
                  <a:srgbClr val="FFFFFF"/>
                </a:solidFill>
                <a:latin typeface="Lucida Sans"/>
                <a:ea typeface="Lucida Sans"/>
                <a:cs typeface="Lucida Sans"/>
                <a:sym typeface="Lucida Sans"/>
              </a:rPr>
              <a:t>Texts Read to Students are Too Easy</a:t>
            </a:r>
            <a:endParaRPr sz="3000">
              <a:solidFill>
                <a:srgbClr val="FFFFFF"/>
              </a:solidFill>
              <a:latin typeface="Lucida Sans"/>
              <a:ea typeface="Lucida Sans"/>
              <a:cs typeface="Lucida Sans"/>
              <a:sym typeface="Lucida Sans"/>
            </a:endParaRPr>
          </a:p>
        </p:txBody>
      </p:sp>
      <p:sp>
        <p:nvSpPr>
          <p:cNvPr id="1311" name="Google Shape;1311;p182"/>
          <p:cNvSpPr/>
          <p:nvPr/>
        </p:nvSpPr>
        <p:spPr>
          <a:xfrm>
            <a:off x="5100637" y="0"/>
            <a:ext cx="4043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2" name="Google Shape;1312;p182"/>
          <p:cNvSpPr txBox="1"/>
          <p:nvPr>
            <p:ph idx="1" type="body"/>
          </p:nvPr>
        </p:nvSpPr>
        <p:spPr>
          <a:xfrm>
            <a:off x="4501705" y="357809"/>
            <a:ext cx="4161000" cy="6182100"/>
          </a:xfrm>
          <a:prstGeom prst="rect">
            <a:avLst/>
          </a:prstGeom>
          <a:noFill/>
          <a:ln>
            <a:noFill/>
          </a:ln>
        </p:spPr>
        <p:txBody>
          <a:bodyPr anchorCtr="0" anchor="ctr" bIns="45700" lIns="91425" spcFirstLastPara="1" rIns="91425" wrap="square" tIns="45700">
            <a:noAutofit/>
          </a:bodyPr>
          <a:lstStyle/>
          <a:p>
            <a:pPr indent="-266700" lvl="0" marL="600075" rtl="0" algn="l">
              <a:lnSpc>
                <a:spcPct val="9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What are the chances Units of Study will teach students to read complex texts?</a:t>
            </a:r>
            <a:endParaRPr/>
          </a:p>
          <a:p>
            <a:pPr indent="-266700" lvl="0" marL="600075" rtl="0" algn="l">
              <a:lnSpc>
                <a:spcPct val="9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Anchor books to be read aloud to students are at levels most states have adopted for the kids to read</a:t>
            </a:r>
            <a:endParaRPr/>
          </a:p>
          <a:p>
            <a:pPr indent="-266700" lvl="0" marL="600075" rtl="0" algn="l">
              <a:lnSpc>
                <a:spcPct val="9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Reading to students is an opportunity to expose them to content/language exceeding their current abilities </a:t>
            </a:r>
            <a:endParaRPr/>
          </a:p>
          <a:p>
            <a:pPr indent="-266700" lvl="0" marL="600075" rtl="0" algn="l">
              <a:lnSpc>
                <a:spcPct val="90000"/>
              </a:lnSpc>
              <a:spcBef>
                <a:spcPts val="0"/>
              </a:spcBef>
              <a:spcAft>
                <a:spcPts val="0"/>
              </a:spcAft>
              <a:buClr>
                <a:schemeClr val="dk1"/>
              </a:buClr>
              <a:buSzPts val="2400"/>
              <a:buFont typeface="Lucida Sans"/>
              <a:buChar char="-"/>
            </a:pPr>
            <a:r>
              <a:rPr lang="en-US" sz="2000">
                <a:solidFill>
                  <a:srgbClr val="000000"/>
                </a:solidFill>
                <a:latin typeface="Lucida Sans"/>
                <a:ea typeface="Lucida Sans"/>
                <a:cs typeface="Lucida Sans"/>
                <a:sym typeface="Lucida Sans"/>
              </a:rPr>
              <a:t>The recommended texts are at an appropriate range of complexity, but students might not choose to read sufficiently challenging text</a:t>
            </a:r>
            <a:endParaRPr/>
          </a:p>
          <a:p>
            <a:pPr indent="0" lvl="0" marL="0" rtl="0" algn="l">
              <a:lnSpc>
                <a:spcPct val="90000"/>
              </a:lnSpc>
              <a:spcBef>
                <a:spcPts val="1000"/>
              </a:spcBef>
              <a:spcAft>
                <a:spcPts val="0"/>
              </a:spcAft>
              <a:buClr>
                <a:schemeClr val="lt1"/>
              </a:buClr>
              <a:buSzPts val="1800"/>
              <a:buNone/>
            </a:pPr>
            <a:r>
              <a:t/>
            </a:r>
            <a:endParaRPr sz="18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7" name="Shape 1317"/>
        <p:cNvGrpSpPr/>
        <p:nvPr/>
      </p:nvGrpSpPr>
      <p:grpSpPr>
        <a:xfrm>
          <a:off x="0" y="0"/>
          <a:ext cx="0" cy="0"/>
          <a:chOff x="0" y="0"/>
          <a:chExt cx="0" cy="0"/>
        </a:xfrm>
      </p:grpSpPr>
      <p:sp>
        <p:nvSpPr>
          <p:cNvPr id="1318" name="Google Shape;1318;p183"/>
          <p:cNvSpPr txBox="1"/>
          <p:nvPr>
            <p:ph idx="1" type="body"/>
          </p:nvPr>
        </p:nvSpPr>
        <p:spPr>
          <a:xfrm>
            <a:off x="101700" y="1240475"/>
            <a:ext cx="5466000" cy="4526100"/>
          </a:xfrm>
          <a:prstGeom prst="rect">
            <a:avLst/>
          </a:prstGeom>
          <a:noFill/>
          <a:ln>
            <a:noFill/>
          </a:ln>
        </p:spPr>
        <p:txBody>
          <a:bodyPr anchorCtr="0" anchor="t" bIns="91425" lIns="91425" spcFirstLastPara="1" rIns="91425" wrap="square" tIns="91425">
            <a:noAutofit/>
          </a:bodyPr>
          <a:lstStyle/>
          <a:p>
            <a:pPr indent="-323850" lvl="0" marL="800100" rtl="0" algn="l">
              <a:lnSpc>
                <a:spcPct val="90000"/>
              </a:lnSpc>
              <a:spcBef>
                <a:spcPts val="1000"/>
              </a:spcBef>
              <a:spcAft>
                <a:spcPts val="0"/>
              </a:spcAft>
              <a:buClr>
                <a:schemeClr val="dk1"/>
              </a:buClr>
              <a:buSzPts val="1900"/>
              <a:buFont typeface="Lucida Sans"/>
              <a:buChar char="-"/>
            </a:pPr>
            <a:r>
              <a:rPr lang="en-US" sz="1900">
                <a:solidFill>
                  <a:schemeClr val="dk1"/>
                </a:solidFill>
                <a:latin typeface="Lucida Sans"/>
                <a:ea typeface="Lucida Sans"/>
                <a:cs typeface="Lucida Sans"/>
                <a:sym typeface="Lucida Sans"/>
              </a:rPr>
              <a:t>Even if students choose complex texts, Units tells teachers to discourage this</a:t>
            </a:r>
            <a:endParaRPr sz="1900">
              <a:solidFill>
                <a:schemeClr val="dk1"/>
              </a:solidFill>
              <a:latin typeface="Lucida Sans"/>
              <a:ea typeface="Lucida Sans"/>
              <a:cs typeface="Lucida Sans"/>
              <a:sym typeface="Lucida Sans"/>
            </a:endParaRPr>
          </a:p>
          <a:p>
            <a:pPr indent="-323850" lvl="0" marL="800100" rtl="0" algn="l">
              <a:lnSpc>
                <a:spcPct val="90000"/>
              </a:lnSpc>
              <a:spcBef>
                <a:spcPts val="0"/>
              </a:spcBef>
              <a:spcAft>
                <a:spcPts val="0"/>
              </a:spcAft>
              <a:buClr>
                <a:schemeClr val="dk1"/>
              </a:buClr>
              <a:buSzPts val="1900"/>
              <a:buFont typeface="Lucida Sans"/>
              <a:buChar char="-"/>
            </a:pPr>
            <a:r>
              <a:rPr lang="en-US" sz="1900">
                <a:solidFill>
                  <a:schemeClr val="dk1"/>
                </a:solidFill>
                <a:latin typeface="Lucida Sans"/>
                <a:ea typeface="Lucida Sans"/>
                <a:cs typeface="Lucida Sans"/>
                <a:sym typeface="Lucida Sans"/>
              </a:rPr>
              <a:t>The teacher’s guides espouse “instructional level theory” (the idea that learning comes from reading books that students can read with 95-98% accuracy and 75-89% comprehension) – students are discouraged from reading books harder than this</a:t>
            </a:r>
            <a:endParaRPr sz="1900">
              <a:solidFill>
                <a:schemeClr val="dk1"/>
              </a:solidFill>
              <a:latin typeface="Lucida Sans"/>
              <a:ea typeface="Lucida Sans"/>
              <a:cs typeface="Lucida Sans"/>
              <a:sym typeface="Lucida Sans"/>
            </a:endParaRPr>
          </a:p>
          <a:p>
            <a:pPr indent="-323850" lvl="0" marL="800100" rtl="0" algn="l">
              <a:lnSpc>
                <a:spcPct val="90000"/>
              </a:lnSpc>
              <a:spcBef>
                <a:spcPts val="0"/>
              </a:spcBef>
              <a:spcAft>
                <a:spcPts val="0"/>
              </a:spcAft>
              <a:buClr>
                <a:schemeClr val="dk1"/>
              </a:buClr>
              <a:buSzPts val="1900"/>
              <a:buFont typeface="Lucida Sans"/>
              <a:buChar char="-"/>
            </a:pPr>
            <a:r>
              <a:rPr lang="en-US" sz="1900">
                <a:solidFill>
                  <a:schemeClr val="dk1"/>
                </a:solidFill>
                <a:latin typeface="Lucida Sans"/>
                <a:ea typeface="Lucida Sans"/>
                <a:cs typeface="Lucida Sans"/>
                <a:sym typeface="Lucida Sans"/>
              </a:rPr>
              <a:t>Research shows that students make greater reading progress when they work with books harder than those encouraged in the program and most state standards require that students learn to read more challenging texts</a:t>
            </a:r>
            <a:endParaRPr sz="1900">
              <a:solidFill>
                <a:schemeClr val="dk1"/>
              </a:solidFill>
              <a:latin typeface="Lucida Sans"/>
              <a:ea typeface="Lucida Sans"/>
              <a:cs typeface="Lucida Sans"/>
              <a:sym typeface="Lucida Sans"/>
            </a:endParaRPr>
          </a:p>
        </p:txBody>
      </p:sp>
      <p:sp>
        <p:nvSpPr>
          <p:cNvPr id="1319" name="Google Shape;1319;p183"/>
          <p:cNvSpPr txBox="1"/>
          <p:nvPr>
            <p:ph type="title"/>
          </p:nvPr>
        </p:nvSpPr>
        <p:spPr>
          <a:xfrm>
            <a:off x="285750" y="25488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a:latin typeface="Lucida Sans"/>
                <a:ea typeface="Lucida Sans"/>
                <a:cs typeface="Lucida Sans"/>
                <a:sym typeface="Lucida Sans"/>
              </a:rPr>
              <a:t>Discouraging Reading of Complex Texts</a:t>
            </a:r>
            <a:endParaRPr b="1">
              <a:latin typeface="Lucida Sans"/>
              <a:ea typeface="Lucida Sans"/>
              <a:cs typeface="Lucida Sans"/>
              <a:sym typeface="Lucida Sans"/>
            </a:endParaRPr>
          </a:p>
        </p:txBody>
      </p:sp>
      <p:pic>
        <p:nvPicPr>
          <p:cNvPr id="1320" name="Google Shape;1320;p183"/>
          <p:cNvPicPr preferRelativeResize="0"/>
          <p:nvPr/>
        </p:nvPicPr>
        <p:blipFill rotWithShape="1">
          <a:blip r:embed="rId3">
            <a:alphaModFix/>
          </a:blip>
          <a:srcRect b="0" l="14358" r="11435" t="0"/>
          <a:stretch/>
        </p:blipFill>
        <p:spPr>
          <a:xfrm>
            <a:off x="5441103" y="1397875"/>
            <a:ext cx="3429672" cy="4621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24" name="Shape 1324"/>
        <p:cNvGrpSpPr/>
        <p:nvPr/>
      </p:nvGrpSpPr>
      <p:grpSpPr>
        <a:xfrm>
          <a:off x="0" y="0"/>
          <a:ext cx="0" cy="0"/>
          <a:chOff x="0" y="0"/>
          <a:chExt cx="0" cy="0"/>
        </a:xfrm>
      </p:grpSpPr>
      <p:sp>
        <p:nvSpPr>
          <p:cNvPr id="1325" name="Google Shape;1325;p184"/>
          <p:cNvSpPr/>
          <p:nvPr/>
        </p:nvSpPr>
        <p:spPr>
          <a:xfrm>
            <a:off x="0" y="0"/>
            <a:ext cx="4561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6" name="Google Shape;1326;p184"/>
          <p:cNvSpPr/>
          <p:nvPr/>
        </p:nvSpPr>
        <p:spPr>
          <a:xfrm>
            <a:off x="0" y="0"/>
            <a:ext cx="9144000" cy="6858000"/>
          </a:xfrm>
          <a:prstGeom prst="rect">
            <a:avLst/>
          </a:prstGeom>
          <a:gradFill>
            <a:gsLst>
              <a:gs pos="0">
                <a:schemeClr val="accent6"/>
              </a:gs>
              <a:gs pos="25000">
                <a:schemeClr val="accent6"/>
              </a:gs>
              <a:gs pos="94000">
                <a:schemeClr val="accent1"/>
              </a:gs>
              <a:gs pos="100000">
                <a:schemeClr val="accent1"/>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27" name="Google Shape;1327;p18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328" name="Google Shape;1328;p184"/>
          <p:cNvSpPr txBox="1"/>
          <p:nvPr>
            <p:ph type="title"/>
          </p:nvPr>
        </p:nvSpPr>
        <p:spPr>
          <a:xfrm>
            <a:off x="480059" y="2053641"/>
            <a:ext cx="2751900" cy="27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4100"/>
              <a:buFont typeface="Lucida Sans"/>
              <a:buNone/>
            </a:pPr>
            <a:r>
              <a:rPr lang="en-US" sz="3000">
                <a:solidFill>
                  <a:srgbClr val="FFFFFF"/>
                </a:solidFill>
                <a:latin typeface="Lucida Sans"/>
                <a:ea typeface="Lucida Sans"/>
                <a:cs typeface="Lucida Sans"/>
                <a:sym typeface="Lucida Sans"/>
              </a:rPr>
              <a:t>Weak Reading Guidance</a:t>
            </a:r>
            <a:endParaRPr sz="3000">
              <a:solidFill>
                <a:srgbClr val="FFFFFF"/>
              </a:solidFill>
              <a:latin typeface="Lucida Sans"/>
              <a:ea typeface="Lucida Sans"/>
              <a:cs typeface="Lucida Sans"/>
              <a:sym typeface="Lucida Sans"/>
            </a:endParaRPr>
          </a:p>
        </p:txBody>
      </p:sp>
      <p:sp>
        <p:nvSpPr>
          <p:cNvPr id="1329" name="Google Shape;1329;p184"/>
          <p:cNvSpPr txBox="1"/>
          <p:nvPr>
            <p:ph idx="1" type="body"/>
          </p:nvPr>
        </p:nvSpPr>
        <p:spPr>
          <a:xfrm>
            <a:off x="4224610" y="-159026"/>
            <a:ext cx="4561500" cy="6669300"/>
          </a:xfrm>
          <a:prstGeom prst="rect">
            <a:avLst/>
          </a:prstGeom>
          <a:noFill/>
          <a:ln>
            <a:noFill/>
          </a:ln>
        </p:spPr>
        <p:txBody>
          <a:bodyPr anchorCtr="0" anchor="ctr" bIns="45700" lIns="91425" spcFirstLastPara="1" rIns="91425" wrap="square" tIns="45700">
            <a:noAutofit/>
          </a:bodyPr>
          <a:lstStyle/>
          <a:p>
            <a:pPr indent="-349250" lvl="0" marL="800100" rtl="0" algn="l">
              <a:lnSpc>
                <a:spcPct val="90000"/>
              </a:lnSpc>
              <a:spcBef>
                <a:spcPts val="0"/>
              </a:spcBef>
              <a:spcAft>
                <a:spcPts val="0"/>
              </a:spcAft>
              <a:buClr>
                <a:schemeClr val="dk1"/>
              </a:buClr>
              <a:buSzPts val="2300"/>
              <a:buFont typeface="Lucida Sans"/>
              <a:buChar char="-"/>
            </a:pPr>
            <a:r>
              <a:rPr lang="en-US" sz="2000">
                <a:solidFill>
                  <a:srgbClr val="000000"/>
                </a:solidFill>
                <a:latin typeface="Lucida Sans"/>
                <a:ea typeface="Lucida Sans"/>
                <a:cs typeface="Lucida Sans"/>
                <a:sym typeface="Lucida Sans"/>
              </a:rPr>
              <a:t>Units includes mini-lessons, some group work, and occasionally other learning activities</a:t>
            </a:r>
            <a:endParaRPr/>
          </a:p>
          <a:p>
            <a:pPr indent="-349250" lvl="0" marL="800100" rtl="0" algn="l">
              <a:lnSpc>
                <a:spcPct val="90000"/>
              </a:lnSpc>
              <a:spcBef>
                <a:spcPts val="0"/>
              </a:spcBef>
              <a:spcAft>
                <a:spcPts val="0"/>
              </a:spcAft>
              <a:buClr>
                <a:schemeClr val="dk1"/>
              </a:buClr>
              <a:buSzPts val="2300"/>
              <a:buFont typeface="Lucida Sans"/>
              <a:buChar char="-"/>
            </a:pPr>
            <a:r>
              <a:rPr lang="en-US" sz="2000">
                <a:solidFill>
                  <a:srgbClr val="000000"/>
                </a:solidFill>
                <a:latin typeface="Lucida Sans"/>
                <a:ea typeface="Lucida Sans"/>
                <a:cs typeface="Lucida Sans"/>
                <a:sym typeface="Lucida Sans"/>
              </a:rPr>
              <a:t>Most reading guidance is provided through individual reading conferences</a:t>
            </a:r>
            <a:endParaRPr/>
          </a:p>
          <a:p>
            <a:pPr indent="-349250" lvl="0" marL="800100" rtl="0" algn="l">
              <a:lnSpc>
                <a:spcPct val="90000"/>
              </a:lnSpc>
              <a:spcBef>
                <a:spcPts val="0"/>
              </a:spcBef>
              <a:spcAft>
                <a:spcPts val="0"/>
              </a:spcAft>
              <a:buClr>
                <a:schemeClr val="dk1"/>
              </a:buClr>
              <a:buSzPts val="2300"/>
              <a:buFont typeface="Lucida Sans"/>
              <a:buChar char="-"/>
            </a:pPr>
            <a:r>
              <a:rPr lang="en-US" sz="2000">
                <a:solidFill>
                  <a:srgbClr val="000000"/>
                </a:solidFill>
                <a:latin typeface="Lucida Sans"/>
                <a:ea typeface="Lucida Sans"/>
                <a:cs typeface="Lucida Sans"/>
                <a:sym typeface="Lucida Sans"/>
              </a:rPr>
              <a:t>Students read on their own and then teachers discuss text with them for 1-3 minutes</a:t>
            </a:r>
            <a:endParaRPr/>
          </a:p>
          <a:p>
            <a:pPr indent="-349250" lvl="0" marL="800100" rtl="0" algn="l">
              <a:lnSpc>
                <a:spcPct val="90000"/>
              </a:lnSpc>
              <a:spcBef>
                <a:spcPts val="0"/>
              </a:spcBef>
              <a:spcAft>
                <a:spcPts val="0"/>
              </a:spcAft>
              <a:buClr>
                <a:schemeClr val="dk1"/>
              </a:buClr>
              <a:buSzPts val="2300"/>
              <a:buFont typeface="Lucida Sans"/>
              <a:buChar char="-"/>
            </a:pPr>
            <a:r>
              <a:rPr lang="en-US" sz="2000">
                <a:solidFill>
                  <a:srgbClr val="000000"/>
                </a:solidFill>
                <a:latin typeface="Lucida Sans"/>
                <a:ea typeface="Lucida Sans"/>
                <a:cs typeface="Lucida Sans"/>
                <a:sym typeface="Lucida Sans"/>
              </a:rPr>
              <a:t>Teachers will often not know the books students are reading, so these discussions are unlikely to identify problems or to provide explanations that would help kids to improve their reading</a:t>
            </a:r>
            <a:endParaRPr/>
          </a:p>
          <a:p>
            <a:pPr indent="-127000" lvl="0" marL="228600" rtl="0" algn="l">
              <a:lnSpc>
                <a:spcPct val="90000"/>
              </a:lnSpc>
              <a:spcBef>
                <a:spcPts val="1000"/>
              </a:spcBef>
              <a:spcAft>
                <a:spcPts val="0"/>
              </a:spcAft>
              <a:buClr>
                <a:schemeClr val="dk1"/>
              </a:buClr>
              <a:buSzPts val="1600"/>
              <a:buNone/>
            </a:pPr>
            <a:r>
              <a:t/>
            </a:r>
            <a:endParaRPr sz="160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4" name="Shape 1334"/>
        <p:cNvGrpSpPr/>
        <p:nvPr/>
      </p:nvGrpSpPr>
      <p:grpSpPr>
        <a:xfrm>
          <a:off x="0" y="0"/>
          <a:ext cx="0" cy="0"/>
          <a:chOff x="0" y="0"/>
          <a:chExt cx="0" cy="0"/>
        </a:xfrm>
      </p:grpSpPr>
      <p:sp>
        <p:nvSpPr>
          <p:cNvPr id="1335" name="Google Shape;1335;p185"/>
          <p:cNvSpPr txBox="1"/>
          <p:nvPr>
            <p:ph type="title"/>
          </p:nvPr>
        </p:nvSpPr>
        <p:spPr>
          <a:xfrm>
            <a:off x="140368" y="2829678"/>
            <a:ext cx="90798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4</a:t>
            </a:r>
            <a:r>
              <a:rPr b="0" i="0" lang="en-US" sz="2600" u="none" cap="none" strike="noStrike">
                <a:solidFill>
                  <a:schemeClr val="lt1"/>
                </a:solidFill>
                <a:latin typeface="Lucida Sans"/>
                <a:ea typeface="Lucida Sans"/>
                <a:cs typeface="Lucida Sans"/>
                <a:sym typeface="Lucida Sans"/>
              </a:rPr>
              <a:t>: </a:t>
            </a:r>
            <a:r>
              <a:rPr lang="en-US" sz="2600">
                <a:latin typeface="Lucida Sans"/>
                <a:ea typeface="Lucida Sans"/>
                <a:cs typeface="Lucida Sans"/>
                <a:sym typeface="Lucida Sans"/>
              </a:rPr>
              <a:t>Building Knowledge and Vocabulary</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0" name="Shape 1340"/>
        <p:cNvGrpSpPr/>
        <p:nvPr/>
      </p:nvGrpSpPr>
      <p:grpSpPr>
        <a:xfrm>
          <a:off x="0" y="0"/>
          <a:ext cx="0" cy="0"/>
          <a:chOff x="0" y="0"/>
          <a:chExt cx="0" cy="0"/>
        </a:xfrm>
      </p:grpSpPr>
      <p:sp>
        <p:nvSpPr>
          <p:cNvPr id="1341" name="Google Shape;1341;p18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TC Units of Study Fall Short on Building Knowledge</a:t>
            </a:r>
            <a:endParaRPr i="0" sz="2400" u="none" cap="none" strike="noStrike">
              <a:solidFill>
                <a:srgbClr val="595959"/>
              </a:solidFill>
              <a:latin typeface="Lucida Sans"/>
              <a:ea typeface="Lucida Sans"/>
              <a:cs typeface="Lucida Sans"/>
              <a:sym typeface="Lucida Sans"/>
            </a:endParaRPr>
          </a:p>
        </p:txBody>
      </p:sp>
      <p:sp>
        <p:nvSpPr>
          <p:cNvPr id="1342" name="Google Shape;1342;p186"/>
          <p:cNvSpPr txBox="1"/>
          <p:nvPr>
            <p:ph idx="1" type="body"/>
          </p:nvPr>
        </p:nvSpPr>
        <p:spPr>
          <a:xfrm>
            <a:off x="304800" y="1285100"/>
            <a:ext cx="6933900" cy="4941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SzPts val="2200"/>
              <a:buFont typeface="Lucida Sans"/>
              <a:buChar char="-"/>
            </a:pPr>
            <a:r>
              <a:rPr lang="en-US">
                <a:latin typeface="Lucida Sans"/>
                <a:ea typeface="Lucida Sans"/>
                <a:cs typeface="Lucida Sans"/>
                <a:sym typeface="Lucida Sans"/>
              </a:rPr>
              <a:t>Students frequently read different books of their own choosing and limited to their current comfort level. </a:t>
            </a:r>
            <a:endParaRPr>
              <a:latin typeface="Lucida Sans"/>
              <a:ea typeface="Lucida Sans"/>
              <a:cs typeface="Lucida Sans"/>
              <a:sym typeface="Lucida Sans"/>
            </a:endParaRPr>
          </a:p>
          <a:p>
            <a:pPr indent="-368300" lvl="0" marL="457200" marR="0" rtl="0" algn="l">
              <a:lnSpc>
                <a:spcPct val="115000"/>
              </a:lnSpc>
              <a:spcBef>
                <a:spcPts val="0"/>
              </a:spcBef>
              <a:spcAft>
                <a:spcPts val="0"/>
              </a:spcAft>
              <a:buSzPts val="2200"/>
              <a:buFont typeface="Lucida Sans"/>
              <a:buChar char="-"/>
            </a:pPr>
            <a:r>
              <a:rPr lang="en-US">
                <a:latin typeface="Lucida Sans"/>
                <a:ea typeface="Lucida Sans"/>
                <a:cs typeface="Lucida Sans"/>
                <a:sym typeface="Lucida Sans"/>
              </a:rPr>
              <a:t>They do so largely without regard for the topic of mentor texts so the opportunity for building knowledge is unfulfilled, variable, and weak.</a:t>
            </a:r>
            <a:endParaRPr>
              <a:latin typeface="Lucida Sans"/>
              <a:ea typeface="Lucida Sans"/>
              <a:cs typeface="Lucida Sans"/>
              <a:sym typeface="Lucida Sans"/>
            </a:endParaRPr>
          </a:p>
          <a:p>
            <a:pPr indent="-368300" lvl="0" marL="457200" marR="0" rtl="0" algn="l">
              <a:lnSpc>
                <a:spcPct val="115000"/>
              </a:lnSpc>
              <a:spcBef>
                <a:spcPts val="0"/>
              </a:spcBef>
              <a:spcAft>
                <a:spcPts val="0"/>
              </a:spcAft>
              <a:buSzPts val="2200"/>
              <a:buFont typeface="Lucida Sans"/>
              <a:buChar char="-"/>
            </a:pPr>
            <a:r>
              <a:rPr lang="en-US">
                <a:latin typeface="Lucida Sans"/>
                <a:ea typeface="Lucida Sans"/>
                <a:cs typeface="Lucida Sans"/>
                <a:sym typeface="Lucida Sans"/>
              </a:rPr>
              <a:t>Students whose comfort level is below grade level suffer greater impacts because their opportunities for knowledge are not maximized. </a:t>
            </a:r>
            <a:endParaRPr>
              <a:latin typeface="Lucida Sans"/>
              <a:ea typeface="Lucida Sans"/>
              <a:cs typeface="Lucida Sans"/>
              <a:sym typeface="Lucida Sans"/>
            </a:endParaRPr>
          </a:p>
        </p:txBody>
      </p:sp>
      <p:pic>
        <p:nvPicPr>
          <p:cNvPr id="1343" name="Google Shape;1343;p186"/>
          <p:cNvPicPr preferRelativeResize="0"/>
          <p:nvPr/>
        </p:nvPicPr>
        <p:blipFill>
          <a:blip r:embed="rId3">
            <a:alphaModFix/>
          </a:blip>
          <a:stretch>
            <a:fillRect/>
          </a:stretch>
        </p:blipFill>
        <p:spPr>
          <a:xfrm>
            <a:off x="7315200" y="1519337"/>
            <a:ext cx="1562100" cy="4057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8" name="Shape 1348"/>
        <p:cNvGrpSpPr/>
        <p:nvPr/>
      </p:nvGrpSpPr>
      <p:grpSpPr>
        <a:xfrm>
          <a:off x="0" y="0"/>
          <a:ext cx="0" cy="0"/>
          <a:chOff x="0" y="0"/>
          <a:chExt cx="0" cy="0"/>
        </a:xfrm>
      </p:grpSpPr>
      <p:sp>
        <p:nvSpPr>
          <p:cNvPr id="1349" name="Google Shape;1349;p18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TC Units of Study Provide Little Guidance on How to Build Children’s Vocabularies and Word Acumen</a:t>
            </a:r>
            <a:endParaRPr i="0" sz="2400" u="none" cap="none" strike="noStrike">
              <a:solidFill>
                <a:srgbClr val="595959"/>
              </a:solidFill>
              <a:latin typeface="Lucida Sans"/>
              <a:ea typeface="Lucida Sans"/>
              <a:cs typeface="Lucida Sans"/>
              <a:sym typeface="Lucida Sans"/>
            </a:endParaRPr>
          </a:p>
        </p:txBody>
      </p:sp>
      <p:sp>
        <p:nvSpPr>
          <p:cNvPr id="1350" name="Google Shape;1350;p187"/>
          <p:cNvSpPr txBox="1"/>
          <p:nvPr>
            <p:ph idx="1" type="body"/>
          </p:nvPr>
        </p:nvSpPr>
        <p:spPr>
          <a:xfrm>
            <a:off x="0" y="1285100"/>
            <a:ext cx="8877300" cy="4526100"/>
          </a:xfrm>
          <a:prstGeom prst="rect">
            <a:avLst/>
          </a:prstGeom>
          <a:noFill/>
          <a:ln>
            <a:noFill/>
          </a:ln>
        </p:spPr>
        <p:txBody>
          <a:bodyPr anchorCtr="0" anchor="t" bIns="91425" lIns="91425" spcFirstLastPara="1" rIns="91425" wrap="square" tIns="91425">
            <a:noAutofit/>
          </a:bodyPr>
          <a:lstStyle/>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Vocabulary supports rely heavily on implicit vocabulary acquisition by readers. </a:t>
            </a:r>
            <a:br>
              <a:rPr lang="en-US" sz="2000">
                <a:latin typeface="Lucida Sans"/>
                <a:ea typeface="Lucida Sans"/>
                <a:cs typeface="Lucida Sans"/>
                <a:sym typeface="Lucida Sans"/>
              </a:rPr>
            </a:br>
            <a:endParaRPr sz="800">
              <a:latin typeface="Lucida Sans"/>
              <a:ea typeface="Lucida Sans"/>
              <a:cs typeface="Lucida Sans"/>
              <a:sym typeface="Lucida Sans"/>
            </a:endParaRPr>
          </a:p>
          <a:p>
            <a:pPr indent="-330200" lvl="0" marL="800100" marR="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Because most instructional time is dedicated to student-selected “just-right” books, students don’t have the teacher supports required to build their knowledge of unfamiliar words.</a:t>
            </a:r>
            <a:r>
              <a:rPr lang="en-US" sz="2000">
                <a:latin typeface="Lucida Sans"/>
                <a:ea typeface="Lucida Sans"/>
                <a:cs typeface="Lucida Sans"/>
                <a:sym typeface="Lucida Sans"/>
              </a:rPr>
              <a:t> </a:t>
            </a:r>
            <a:endParaRPr sz="2000">
              <a:latin typeface="Lucida Sans"/>
              <a:ea typeface="Lucida Sans"/>
              <a:cs typeface="Lucida Sans"/>
              <a:sym typeface="Lucida Sans"/>
            </a:endParaRPr>
          </a:p>
          <a:p>
            <a:pPr indent="-330200" lvl="0" marL="800100" rtl="0" algn="l">
              <a:lnSpc>
                <a:spcPct val="115000"/>
              </a:lnSpc>
              <a:spcBef>
                <a:spcPts val="0"/>
              </a:spcBef>
              <a:spcAft>
                <a:spcPts val="0"/>
              </a:spcAft>
              <a:buClr>
                <a:srgbClr val="595959"/>
              </a:buClr>
              <a:buSzPts val="2000"/>
              <a:buFont typeface="Lucida Sans"/>
              <a:buChar char="-"/>
            </a:pPr>
            <a:r>
              <a:rPr lang="en-US" sz="2000">
                <a:latin typeface="Lucida Sans"/>
                <a:ea typeface="Lucida Sans"/>
                <a:cs typeface="Lucida Sans"/>
                <a:sym typeface="Lucida Sans"/>
              </a:rPr>
              <a:t>This is coupled with insufficient support from other vocabulary strategies: attention on core meanings, similarities/differences in the meanings of near-synonyms, and morphology. </a:t>
            </a:r>
            <a:endParaRPr sz="2000">
              <a:latin typeface="Lucida Sans"/>
              <a:ea typeface="Lucida Sans"/>
              <a:cs typeface="Lucida Sans"/>
              <a:sym typeface="Lucida Sans"/>
            </a:endParaRPr>
          </a:p>
        </p:txBody>
      </p:sp>
      <p:pic>
        <p:nvPicPr>
          <p:cNvPr id="1351" name="Google Shape;1351;p187"/>
          <p:cNvPicPr preferRelativeResize="0"/>
          <p:nvPr/>
        </p:nvPicPr>
        <p:blipFill>
          <a:blip r:embed="rId3">
            <a:alphaModFix/>
          </a:blip>
          <a:stretch>
            <a:fillRect/>
          </a:stretch>
        </p:blipFill>
        <p:spPr>
          <a:xfrm>
            <a:off x="1892849" y="4800925"/>
            <a:ext cx="6131825" cy="1778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6" name="Shape 1356"/>
        <p:cNvGrpSpPr/>
        <p:nvPr/>
      </p:nvGrpSpPr>
      <p:grpSpPr>
        <a:xfrm>
          <a:off x="0" y="0"/>
          <a:ext cx="0" cy="0"/>
          <a:chOff x="0" y="0"/>
          <a:chExt cx="0" cy="0"/>
        </a:xfrm>
      </p:grpSpPr>
      <p:sp>
        <p:nvSpPr>
          <p:cNvPr id="1357" name="Google Shape;1357;p188"/>
          <p:cNvSpPr txBox="1"/>
          <p:nvPr>
            <p:ph type="title"/>
          </p:nvPr>
        </p:nvSpPr>
        <p:spPr>
          <a:xfrm>
            <a:off x="140368" y="2829678"/>
            <a:ext cx="90798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5</a:t>
            </a:r>
            <a:r>
              <a:rPr b="0" i="0" lang="en-US" sz="2600" u="none" cap="none" strike="noStrike">
                <a:solidFill>
                  <a:schemeClr val="lt1"/>
                </a:solidFill>
                <a:latin typeface="Lucida Sans"/>
                <a:ea typeface="Lucida Sans"/>
                <a:cs typeface="Lucida Sans"/>
                <a:sym typeface="Lucida Sans"/>
              </a:rPr>
              <a:t>: </a:t>
            </a:r>
            <a:r>
              <a:rPr lang="en-US" sz="2600">
                <a:latin typeface="Lucida Sans"/>
                <a:ea typeface="Lucida Sans"/>
                <a:cs typeface="Lucida Sans"/>
                <a:sym typeface="Lucida Sans"/>
              </a:rPr>
              <a:t>Support for English Learners</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2" name="Shape 1362"/>
        <p:cNvGrpSpPr/>
        <p:nvPr/>
      </p:nvGrpSpPr>
      <p:grpSpPr>
        <a:xfrm>
          <a:off x="0" y="0"/>
          <a:ext cx="0" cy="0"/>
          <a:chOff x="0" y="0"/>
          <a:chExt cx="0" cy="0"/>
        </a:xfrm>
      </p:grpSpPr>
      <p:pic>
        <p:nvPicPr>
          <p:cNvPr id="1363" name="Google Shape;1363;p189"/>
          <p:cNvPicPr preferRelativeResize="0"/>
          <p:nvPr/>
        </p:nvPicPr>
        <p:blipFill rotWithShape="1">
          <a:blip r:embed="rId3">
            <a:alphaModFix/>
          </a:blip>
          <a:srcRect b="15110" l="1512" r="1512" t="0"/>
          <a:stretch/>
        </p:blipFill>
        <p:spPr>
          <a:xfrm>
            <a:off x="5884050" y="391550"/>
            <a:ext cx="2949450" cy="2974151"/>
          </a:xfrm>
          <a:prstGeom prst="rect">
            <a:avLst/>
          </a:prstGeom>
          <a:noFill/>
          <a:ln cap="flat" cmpd="sng" w="76200">
            <a:solidFill>
              <a:srgbClr val="2A7251"/>
            </a:solidFill>
            <a:prstDash val="solid"/>
            <a:round/>
            <a:headEnd len="sm" w="sm" type="none"/>
            <a:tailEnd len="sm" w="sm" type="none"/>
          </a:ln>
        </p:spPr>
      </p:pic>
      <p:sp>
        <p:nvSpPr>
          <p:cNvPr id="1364" name="Google Shape;1364;p189"/>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lt1"/>
              </a:buClr>
              <a:buSzPts val="2800"/>
              <a:buFont typeface="Allerta"/>
              <a:buNone/>
            </a:pPr>
            <a:r>
              <a:t/>
            </a:r>
            <a:endParaRPr b="1" sz="2750"/>
          </a:p>
          <a:p>
            <a:pPr indent="0" lvl="0" marL="0" rtl="0" algn="l">
              <a:spcBef>
                <a:spcPts val="0"/>
              </a:spcBef>
              <a:spcAft>
                <a:spcPts val="0"/>
              </a:spcAft>
              <a:buClr>
                <a:schemeClr val="lt1"/>
              </a:buClr>
              <a:buSzPts val="2800"/>
              <a:buFont typeface="Allerta"/>
              <a:buNone/>
            </a:pPr>
            <a:r>
              <a:rPr b="1" lang="en-US" sz="2750"/>
              <a:t>Claude Goldenberg</a:t>
            </a:r>
            <a:endParaRPr b="1" sz="2750"/>
          </a:p>
          <a:p>
            <a:pPr indent="0" lvl="0" marL="0" rtl="0" algn="l">
              <a:lnSpc>
                <a:spcPct val="80000"/>
              </a:lnSpc>
              <a:spcBef>
                <a:spcPts val="0"/>
              </a:spcBef>
              <a:spcAft>
                <a:spcPts val="0"/>
              </a:spcAft>
              <a:buClr>
                <a:schemeClr val="dk1"/>
              </a:buClr>
              <a:buSzPts val="1100"/>
              <a:buFont typeface="Arial"/>
              <a:buNone/>
            </a:pPr>
            <a:r>
              <a:rPr i="1" lang="en-US" sz="2750"/>
              <a:t>Nomellini &amp; Olivier </a:t>
            </a:r>
            <a:endParaRPr i="1" sz="2750"/>
          </a:p>
          <a:p>
            <a:pPr indent="0" lvl="0" marL="0" rtl="0" algn="l">
              <a:lnSpc>
                <a:spcPct val="80000"/>
              </a:lnSpc>
              <a:spcBef>
                <a:spcPts val="0"/>
              </a:spcBef>
              <a:spcAft>
                <a:spcPts val="0"/>
              </a:spcAft>
              <a:buClr>
                <a:schemeClr val="dk1"/>
              </a:buClr>
              <a:buSzPts val="1100"/>
              <a:buFont typeface="Arial"/>
              <a:buNone/>
            </a:pPr>
            <a:r>
              <a:rPr i="1" lang="en-US" sz="2750"/>
              <a:t>Professor of Education, Emeritus</a:t>
            </a:r>
            <a:endParaRPr i="1" sz="2750"/>
          </a:p>
          <a:p>
            <a:pPr indent="0" lvl="0" marL="0" rtl="0" algn="l">
              <a:lnSpc>
                <a:spcPct val="80000"/>
              </a:lnSpc>
              <a:spcBef>
                <a:spcPts val="0"/>
              </a:spcBef>
              <a:spcAft>
                <a:spcPts val="0"/>
              </a:spcAft>
              <a:buClr>
                <a:schemeClr val="dk1"/>
              </a:buClr>
              <a:buSzPts val="1100"/>
              <a:buFont typeface="Arial"/>
              <a:buNone/>
            </a:pPr>
            <a:r>
              <a:rPr i="1" lang="en-US" sz="2750"/>
              <a:t>Stanford University</a:t>
            </a:r>
            <a:endParaRPr i="1" sz="275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9" name="Shape 1369"/>
        <p:cNvGrpSpPr/>
        <p:nvPr/>
      </p:nvGrpSpPr>
      <p:grpSpPr>
        <a:xfrm>
          <a:off x="0" y="0"/>
          <a:ext cx="0" cy="0"/>
          <a:chOff x="0" y="0"/>
          <a:chExt cx="0" cy="0"/>
        </a:xfrm>
      </p:grpSpPr>
      <p:sp>
        <p:nvSpPr>
          <p:cNvPr id="1370" name="Google Shape;1370;p190"/>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marR="0" rtl="0" algn="l">
              <a:spcBef>
                <a:spcPts val="0"/>
              </a:spcBef>
              <a:spcAft>
                <a:spcPts val="0"/>
              </a:spcAft>
              <a:buNone/>
            </a:pPr>
            <a:r>
              <a:rPr b="1" lang="en-US">
                <a:latin typeface="Lucida Sans"/>
                <a:ea typeface="Lucida Sans"/>
                <a:cs typeface="Lucida Sans"/>
                <a:sym typeface="Lucida Sans"/>
              </a:rPr>
              <a:t>Key points for teaching English Learners (ELs) </a:t>
            </a:r>
            <a:endParaRPr b="1" i="0" u="none" cap="none" strike="noStrike">
              <a:latin typeface="Lucida Sans"/>
              <a:ea typeface="Lucida Sans"/>
              <a:cs typeface="Lucida Sans"/>
              <a:sym typeface="Lucida Sans"/>
            </a:endParaRPr>
          </a:p>
        </p:txBody>
      </p:sp>
      <p:sp>
        <p:nvSpPr>
          <p:cNvPr id="1371" name="Google Shape;1371;p190"/>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52425" lvl="0" marL="171450" rtl="0" algn="l">
              <a:spcBef>
                <a:spcPts val="440"/>
              </a:spcBef>
              <a:spcAft>
                <a:spcPts val="0"/>
              </a:spcAft>
              <a:buSzPts val="2400"/>
              <a:buFont typeface="Lucida Sans"/>
              <a:buChar char="-"/>
            </a:pPr>
            <a:r>
              <a:rPr lang="en-US" sz="2400">
                <a:latin typeface="Lucida Sans"/>
                <a:ea typeface="Lucida Sans"/>
                <a:cs typeface="Lucida Sans"/>
                <a:sym typeface="Lucida Sans"/>
              </a:rPr>
              <a:t>The foundation of effective literacy practices for ELs is the same as effective literacy practices for non ELs.</a:t>
            </a:r>
            <a:endParaRPr sz="2400">
              <a:latin typeface="Lucida Sans"/>
              <a:ea typeface="Lucida Sans"/>
              <a:cs typeface="Lucida Sans"/>
              <a:sym typeface="Lucida Sans"/>
            </a:endParaRPr>
          </a:p>
          <a:p>
            <a:pPr indent="-352425" lvl="0" marL="171450" rtl="0" algn="l">
              <a:spcBef>
                <a:spcPts val="440"/>
              </a:spcBef>
              <a:spcAft>
                <a:spcPts val="0"/>
              </a:spcAft>
              <a:buSzPts val="2400"/>
              <a:buFont typeface="Lucida Sans"/>
              <a:buChar char="-"/>
            </a:pPr>
            <a:r>
              <a:rPr lang="en-US" sz="2400">
                <a:latin typeface="Lucida Sans"/>
                <a:ea typeface="Lucida Sans"/>
                <a:cs typeface="Lucida Sans"/>
                <a:sym typeface="Lucida Sans"/>
              </a:rPr>
              <a:t>ELs learning to read in English face a dual challenge and require additional supports.</a:t>
            </a:r>
            <a:endParaRPr sz="2400">
              <a:latin typeface="Lucida Sans"/>
              <a:ea typeface="Lucida Sans"/>
              <a:cs typeface="Lucida Sans"/>
              <a:sym typeface="Lucida Sans"/>
            </a:endParaRPr>
          </a:p>
          <a:p>
            <a:pPr indent="-352425" lvl="0" marL="171450" rtl="0" algn="l">
              <a:spcBef>
                <a:spcPts val="440"/>
              </a:spcBef>
              <a:spcAft>
                <a:spcPts val="0"/>
              </a:spcAft>
              <a:buSzPts val="2400"/>
              <a:buFont typeface="Lucida Sans"/>
              <a:buChar char="-"/>
            </a:pPr>
            <a:r>
              <a:rPr lang="en-US" sz="2400">
                <a:latin typeface="Lucida Sans"/>
                <a:ea typeface="Lucida Sans"/>
                <a:cs typeface="Lucida Sans"/>
                <a:sym typeface="Lucida Sans"/>
              </a:rPr>
              <a:t>Teachers of ELs also require additional supports.</a:t>
            </a:r>
            <a:endParaRPr sz="2400">
              <a:latin typeface="Lucida Sans"/>
              <a:ea typeface="Lucida Sans"/>
              <a:cs typeface="Lucida Sans"/>
              <a:sym typeface="Lucida Sans"/>
            </a:endParaRPr>
          </a:p>
          <a:p>
            <a:pPr indent="-352425" lvl="0" marL="171450" rtl="0" algn="l">
              <a:spcBef>
                <a:spcPts val="440"/>
              </a:spcBef>
              <a:spcAft>
                <a:spcPts val="0"/>
              </a:spcAft>
              <a:buSzPts val="2400"/>
              <a:buFont typeface="Lucida Sans"/>
              <a:buChar char="-"/>
            </a:pPr>
            <a:r>
              <a:rPr lang="en-US" sz="2400">
                <a:latin typeface="Lucida Sans"/>
                <a:ea typeface="Lucida Sans"/>
                <a:cs typeface="Lucida Sans"/>
                <a:sym typeface="Lucida Sans"/>
              </a:rPr>
              <a:t>All of the above will be more effective if done in a structured and systematic way.</a:t>
            </a:r>
            <a:endParaRPr sz="2400">
              <a:latin typeface="Lucida Sans"/>
              <a:ea typeface="Lucida Sans"/>
              <a:cs typeface="Lucida Sans"/>
              <a:sym typeface="Lucid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6" name="Shape 1376"/>
        <p:cNvGrpSpPr/>
        <p:nvPr/>
      </p:nvGrpSpPr>
      <p:grpSpPr>
        <a:xfrm>
          <a:off x="0" y="0"/>
          <a:ext cx="0" cy="0"/>
          <a:chOff x="0" y="0"/>
          <a:chExt cx="0" cy="0"/>
        </a:xfrm>
      </p:grpSpPr>
      <p:sp>
        <p:nvSpPr>
          <p:cNvPr id="1377" name="Google Shape;1377;p191"/>
          <p:cNvSpPr txBox="1"/>
          <p:nvPr>
            <p:ph idx="1" type="body"/>
          </p:nvPr>
        </p:nvSpPr>
        <p:spPr>
          <a:xfrm>
            <a:off x="886075" y="1571500"/>
            <a:ext cx="7991400" cy="2291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700">
                <a:latin typeface="Lucida Sans"/>
                <a:ea typeface="Lucida Sans"/>
                <a:cs typeface="Lucida Sans"/>
                <a:sym typeface="Lucida Sans"/>
              </a:rPr>
              <a:t>Same ones already identified:</a:t>
            </a:r>
            <a:endParaRPr sz="2700">
              <a:latin typeface="Lucida Sans"/>
              <a:ea typeface="Lucida Sans"/>
              <a:cs typeface="Lucida Sans"/>
              <a:sym typeface="Lucida Sans"/>
            </a:endParaRPr>
          </a:p>
          <a:p>
            <a:pPr indent="-352425" lvl="0" marL="17145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phonological awareness</a:t>
            </a:r>
            <a:endParaRPr sz="2400">
              <a:latin typeface="Lucida Sans"/>
              <a:ea typeface="Lucida Sans"/>
              <a:cs typeface="Lucida Sans"/>
              <a:sym typeface="Lucida Sans"/>
            </a:endParaRPr>
          </a:p>
          <a:p>
            <a:pPr indent="-352425" lvl="0" marL="17145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phonics</a:t>
            </a:r>
            <a:endParaRPr sz="2400">
              <a:latin typeface="Lucida Sans"/>
              <a:ea typeface="Lucida Sans"/>
              <a:cs typeface="Lucida Sans"/>
              <a:sym typeface="Lucida Sans"/>
            </a:endParaRPr>
          </a:p>
          <a:p>
            <a:pPr indent="-352425" lvl="0" marL="17145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fluency</a:t>
            </a:r>
            <a:endParaRPr sz="2400">
              <a:latin typeface="Lucida Sans"/>
              <a:ea typeface="Lucida Sans"/>
              <a:cs typeface="Lucida Sans"/>
              <a:sym typeface="Lucida Sans"/>
            </a:endParaRPr>
          </a:p>
          <a:p>
            <a:pPr indent="-352425" lvl="0" marL="17145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vocabulary</a:t>
            </a:r>
            <a:endParaRPr sz="2400">
              <a:latin typeface="Lucida Sans"/>
              <a:ea typeface="Lucida Sans"/>
              <a:cs typeface="Lucida Sans"/>
              <a:sym typeface="Lucida Sans"/>
            </a:endParaRPr>
          </a:p>
          <a:p>
            <a:pPr indent="-352425" lvl="0" marL="171450" rtl="0" algn="l">
              <a:spcBef>
                <a:spcPts val="440"/>
              </a:spcBef>
              <a:spcAft>
                <a:spcPts val="0"/>
              </a:spcAft>
              <a:buClr>
                <a:srgbClr val="595959"/>
              </a:buClr>
              <a:buSzPts val="2400"/>
              <a:buFont typeface="Lucida Sans"/>
              <a:buChar char="-"/>
            </a:pPr>
            <a:r>
              <a:rPr lang="en-US" sz="2400">
                <a:latin typeface="Lucida Sans"/>
                <a:ea typeface="Lucida Sans"/>
                <a:cs typeface="Lucida Sans"/>
                <a:sym typeface="Lucida Sans"/>
              </a:rPr>
              <a:t>comprehension instruction</a:t>
            </a:r>
            <a:endParaRPr sz="2400">
              <a:latin typeface="Lucida Sans"/>
              <a:ea typeface="Lucida Sans"/>
              <a:cs typeface="Lucida Sans"/>
              <a:sym typeface="Lucida Sans"/>
            </a:endParaRPr>
          </a:p>
        </p:txBody>
      </p:sp>
      <p:sp>
        <p:nvSpPr>
          <p:cNvPr id="1378" name="Google Shape;1378;p191"/>
          <p:cNvSpPr txBox="1"/>
          <p:nvPr>
            <p:ph type="title"/>
          </p:nvPr>
        </p:nvSpPr>
        <p:spPr>
          <a:xfrm>
            <a:off x="190150" y="274625"/>
            <a:ext cx="8687100" cy="1143000"/>
          </a:xfrm>
          <a:prstGeom prst="rect">
            <a:avLst/>
          </a:prstGeom>
          <a:noFill/>
          <a:ln>
            <a:noFill/>
          </a:ln>
        </p:spPr>
        <p:txBody>
          <a:bodyPr anchorCtr="0" anchor="ctr" bIns="91425" lIns="91425" spcFirstLastPara="1" rIns="91425" wrap="square" tIns="91425">
            <a:noAutofit/>
          </a:bodyPr>
          <a:lstStyle/>
          <a:p>
            <a:pPr indent="0" lvl="0" marL="285750" rtl="0" algn="l">
              <a:lnSpc>
                <a:spcPct val="115000"/>
              </a:lnSpc>
              <a:spcBef>
                <a:spcPts val="0"/>
              </a:spcBef>
              <a:spcAft>
                <a:spcPts val="0"/>
              </a:spcAft>
              <a:buNone/>
            </a:pPr>
            <a:r>
              <a:rPr b="1" lang="en-US">
                <a:solidFill>
                  <a:srgbClr val="575757"/>
                </a:solidFill>
                <a:latin typeface="Lucida Sans"/>
                <a:ea typeface="Lucida Sans"/>
                <a:cs typeface="Lucida Sans"/>
                <a:sym typeface="Lucida Sans"/>
              </a:rPr>
              <a:t>The foundation of effective literacy practices for ELs = effective literacy practices for nonELs</a:t>
            </a:r>
            <a:endParaRPr b="1" i="0" sz="2400" u="none" cap="none" strike="noStrike">
              <a:solidFill>
                <a:srgbClr val="595959"/>
              </a:solidFill>
              <a:latin typeface="Lucida Sans"/>
              <a:ea typeface="Lucida Sans"/>
              <a:cs typeface="Lucida Sans"/>
              <a:sym typeface="Lucida Sans"/>
            </a:endParaRPr>
          </a:p>
        </p:txBody>
      </p:sp>
      <p:sp>
        <p:nvSpPr>
          <p:cNvPr id="1379" name="Google Shape;1379;p191"/>
          <p:cNvSpPr/>
          <p:nvPr/>
        </p:nvSpPr>
        <p:spPr>
          <a:xfrm>
            <a:off x="596200" y="2203825"/>
            <a:ext cx="4398900" cy="1232700"/>
          </a:xfrm>
          <a:prstGeom prst="bracePair">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ucida Sans"/>
              <a:ea typeface="Lucida Sans"/>
              <a:cs typeface="Lucida Sans"/>
              <a:sym typeface="Lucida Sans"/>
            </a:endParaRPr>
          </a:p>
        </p:txBody>
      </p:sp>
      <p:sp>
        <p:nvSpPr>
          <p:cNvPr id="1380" name="Google Shape;1380;p191"/>
          <p:cNvSpPr txBox="1"/>
          <p:nvPr/>
        </p:nvSpPr>
        <p:spPr>
          <a:xfrm>
            <a:off x="5494675" y="2203825"/>
            <a:ext cx="3312300" cy="14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Lucida Sans"/>
                <a:ea typeface="Lucida Sans"/>
                <a:cs typeface="Lucida Sans"/>
                <a:sym typeface="Lucida Sans"/>
              </a:rPr>
              <a:t>FOUNDATIONAL for efficient application of sound/symbol mapping system </a:t>
            </a:r>
            <a:r>
              <a:rPr b="1" lang="en-US" sz="1800">
                <a:solidFill>
                  <a:srgbClr val="FF0000"/>
                </a:solidFill>
                <a:latin typeface="Lucida Sans"/>
                <a:ea typeface="Lucida Sans"/>
                <a:cs typeface="Lucida Sans"/>
                <a:sym typeface="Lucida Sans"/>
              </a:rPr>
              <a:t>→</a:t>
            </a:r>
            <a:r>
              <a:rPr lang="en-US" sz="1600">
                <a:solidFill>
                  <a:srgbClr val="FF0000"/>
                </a:solidFill>
                <a:latin typeface="Lucida Sans"/>
                <a:ea typeface="Lucida Sans"/>
                <a:cs typeface="Lucida Sans"/>
                <a:sym typeface="Lucida Sans"/>
              </a:rPr>
              <a:t> speech can be turned into writing; writing can be turned into speech</a:t>
            </a:r>
            <a:endParaRPr sz="1600">
              <a:solidFill>
                <a:srgbClr val="FF0000"/>
              </a:solidFill>
              <a:latin typeface="Lucida Sans"/>
              <a:ea typeface="Lucida Sans"/>
              <a:cs typeface="Lucida Sans"/>
              <a:sym typeface="Lucida Sans"/>
            </a:endParaRPr>
          </a:p>
        </p:txBody>
      </p:sp>
      <p:sp>
        <p:nvSpPr>
          <p:cNvPr id="1381" name="Google Shape;1381;p191"/>
          <p:cNvSpPr txBox="1"/>
          <p:nvPr/>
        </p:nvSpPr>
        <p:spPr>
          <a:xfrm>
            <a:off x="190150" y="4495525"/>
            <a:ext cx="8572500" cy="1507800"/>
          </a:xfrm>
          <a:prstGeom prst="rect">
            <a:avLst/>
          </a:prstGeom>
          <a:noFill/>
          <a:ln>
            <a:noFill/>
          </a:ln>
        </p:spPr>
        <p:txBody>
          <a:bodyPr anchorCtr="0" anchor="t" bIns="91425" lIns="91425" spcFirstLastPara="1" rIns="91425" wrap="square" tIns="91425">
            <a:noAutofit/>
          </a:bodyPr>
          <a:lstStyle/>
          <a:p>
            <a:pPr indent="0" lvl="0" marL="800100" rtl="0" algn="l">
              <a:spcBef>
                <a:spcPts val="0"/>
              </a:spcBef>
              <a:spcAft>
                <a:spcPts val="0"/>
              </a:spcAft>
              <a:buNone/>
            </a:pPr>
            <a:r>
              <a:t/>
            </a:r>
            <a:endParaRPr i="1" sz="2000">
              <a:solidFill>
                <a:srgbClr val="575757"/>
              </a:solidFill>
              <a:latin typeface="Lucida Sans"/>
              <a:ea typeface="Lucida Sans"/>
              <a:cs typeface="Lucida Sans"/>
              <a:sym typeface="Lucida Sans"/>
            </a:endParaRPr>
          </a:p>
          <a:p>
            <a:pPr indent="0" lvl="0" marL="800100" rtl="0" algn="l">
              <a:spcBef>
                <a:spcPts val="0"/>
              </a:spcBef>
              <a:spcAft>
                <a:spcPts val="0"/>
              </a:spcAft>
              <a:buNone/>
            </a:pPr>
            <a:r>
              <a:rPr i="1" lang="en-US" sz="2000">
                <a:solidFill>
                  <a:srgbClr val="575757"/>
                </a:solidFill>
                <a:latin typeface="Lucida Sans"/>
                <a:ea typeface="Lucida Sans"/>
                <a:cs typeface="Lucida Sans"/>
                <a:sym typeface="Lucida Sans"/>
              </a:rPr>
              <a:t> 	Ample practice &amp; opportunities to engage in meaningful and motivating reading and writing.</a:t>
            </a:r>
            <a:endParaRPr>
              <a:latin typeface="Allerta"/>
              <a:ea typeface="Allerta"/>
              <a:cs typeface="Allerta"/>
              <a:sym typeface="Aller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380"/>
                                        </p:tgtEl>
                                        <p:attrNameLst>
                                          <p:attrName>style.visibility</p:attrName>
                                        </p:attrNameLst>
                                      </p:cBhvr>
                                      <p:to>
                                        <p:strVal val="visible"/>
                                      </p:to>
                                    </p:set>
                                    <p:animEffect filter="fade" transition="in">
                                      <p:cBhvr>
                                        <p:cTn dur="4000"/>
                                        <p:tgtEl>
                                          <p:spTgt spid="1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0" name="Shape 1100"/>
        <p:cNvGrpSpPr/>
        <p:nvPr/>
      </p:nvGrpSpPr>
      <p:grpSpPr>
        <a:xfrm>
          <a:off x="0" y="0"/>
          <a:ext cx="0" cy="0"/>
          <a:chOff x="0" y="0"/>
          <a:chExt cx="0" cy="0"/>
        </a:xfrm>
      </p:grpSpPr>
      <p:sp>
        <p:nvSpPr>
          <p:cNvPr id="1101" name="Google Shape;1101;p15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Learn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ore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bout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102" name="Google Shape;1102;p156"/>
          <p:cNvSpPr txBox="1"/>
          <p:nvPr>
            <p:ph idx="1" type="body"/>
          </p:nvPr>
        </p:nvSpPr>
        <p:spPr>
          <a:xfrm>
            <a:off x="457200" y="1165950"/>
            <a:ext cx="55803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Contact Jennie Beltramini (</a:t>
            </a:r>
            <a:r>
              <a:rPr b="0" i="0" lang="en-US" sz="2000" u="sng" cap="none" strike="noStrike">
                <a:solidFill>
                  <a:schemeClr val="hlink"/>
                </a:solidFill>
                <a:latin typeface="Lucida Sans"/>
                <a:ea typeface="Lucida Sans"/>
                <a:cs typeface="Lucida Sans"/>
                <a:sym typeface="Lucida Sans"/>
                <a:hlinkClick r:id="rId3"/>
              </a:rPr>
              <a:t>jbeltramini@studentsachieve.net</a:t>
            </a:r>
            <a:r>
              <a:rPr b="0" i="0" lang="en-US" sz="2000" u="none" cap="none" strike="noStrike">
                <a:solidFill>
                  <a:srgbClr val="3F3F39"/>
                </a:solidFill>
                <a:latin typeface="Lucida Sans"/>
                <a:ea typeface="Lucida Sans"/>
                <a:cs typeface="Lucida Sans"/>
                <a:sym typeface="Lucida Sans"/>
              </a:rPr>
              <a:t> )</a:t>
            </a:r>
            <a:br>
              <a:rPr b="0" i="0" lang="en-US" sz="2000" u="none" cap="none" strike="noStrike">
                <a:solidFill>
                  <a:srgbClr val="3F3F39"/>
                </a:solidFill>
                <a:latin typeface="Lucida Sans"/>
                <a:ea typeface="Lucida Sans"/>
                <a:cs typeface="Lucida Sans"/>
                <a:sym typeface="Lucida Sans"/>
              </a:rPr>
            </a:br>
            <a:r>
              <a:rPr b="0" i="0" lang="en-US" sz="2000" u="none" cap="none" strike="noStrik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indent="0" lvl="0" marL="342900" marR="0" rtl="0" algn="l">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indent="-317500" lvl="0" marL="342900" marR="0" rtl="0" algn="l">
              <a:lnSpc>
                <a:spcPct val="100000"/>
              </a:lnSpc>
              <a:spcBef>
                <a:spcPts val="48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Complete this survey to join our database (and mailing list): </a:t>
            </a:r>
            <a:r>
              <a:rPr b="0" i="0" lang="en-US" sz="2000" u="sng" cap="none" strike="noStrike">
                <a:solidFill>
                  <a:schemeClr val="hlink"/>
                </a:solidFill>
                <a:latin typeface="Lucida Sans"/>
                <a:ea typeface="Lucida Sans"/>
                <a:cs typeface="Lucida Sans"/>
                <a:sym typeface="Lucida Sans"/>
                <a:hlinkClick r:id="rId5"/>
              </a:rPr>
              <a:t>www.achievethecore.org/ca-signup</a:t>
            </a:r>
            <a:endParaRPr sz="2000"/>
          </a:p>
          <a:p>
            <a:pPr indent="-317500" lvl="0" marL="342900" marR="0" rtl="0" algn="l">
              <a:lnSpc>
                <a:spcPct val="100000"/>
              </a:lnSpc>
              <a:spcBef>
                <a:spcPts val="48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Visit our website: </a:t>
            </a:r>
            <a:r>
              <a:rPr b="0" i="0" lang="en-US" sz="2000" u="sng" cap="none" strike="noStrike">
                <a:solidFill>
                  <a:schemeClr val="hlink"/>
                </a:solidFill>
                <a:latin typeface="Lucida Sans"/>
                <a:ea typeface="Lucida Sans"/>
                <a:cs typeface="Lucida Sans"/>
                <a:sym typeface="Lucida Sans"/>
                <a:hlinkClick r:id="rId6"/>
              </a:rPr>
              <a:t>www.achievethecore.org</a:t>
            </a:r>
            <a:endParaRPr sz="2000"/>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p:txBody>
      </p:sp>
      <p:pic>
        <p:nvPicPr>
          <p:cNvPr id="1103" name="Google Shape;1103;p156"/>
          <p:cNvPicPr preferRelativeResize="0"/>
          <p:nvPr/>
        </p:nvPicPr>
        <p:blipFill>
          <a:blip r:embed="rId7">
            <a:alphaModFix/>
          </a:blip>
          <a:stretch>
            <a:fillRect/>
          </a:stretch>
        </p:blipFill>
        <p:spPr>
          <a:xfrm>
            <a:off x="6189900" y="396005"/>
            <a:ext cx="2590851" cy="3352874"/>
          </a:xfrm>
          <a:prstGeom prst="rect">
            <a:avLst/>
          </a:prstGeom>
          <a:noFill/>
          <a:ln>
            <a:noFill/>
          </a:ln>
        </p:spPr>
      </p:pic>
      <p:pic>
        <p:nvPicPr>
          <p:cNvPr id="1104" name="Google Shape;1104;p156"/>
          <p:cNvPicPr preferRelativeResize="0"/>
          <p:nvPr/>
        </p:nvPicPr>
        <p:blipFill rotWithShape="1">
          <a:blip r:embed="rId8">
            <a:alphaModFix/>
          </a:blip>
          <a:srcRect b="57841" l="0" r="0" t="0"/>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6" name="Shape 1386"/>
        <p:cNvGrpSpPr/>
        <p:nvPr/>
      </p:nvGrpSpPr>
      <p:grpSpPr>
        <a:xfrm>
          <a:off x="0" y="0"/>
          <a:ext cx="0" cy="0"/>
          <a:chOff x="0" y="0"/>
          <a:chExt cx="0" cy="0"/>
        </a:xfrm>
      </p:grpSpPr>
      <p:sp>
        <p:nvSpPr>
          <p:cNvPr id="1387" name="Google Shape;1387;p192"/>
          <p:cNvSpPr txBox="1"/>
          <p:nvPr>
            <p:ph type="title"/>
          </p:nvPr>
        </p:nvSpPr>
        <p:spPr>
          <a:xfrm>
            <a:off x="304800" y="312612"/>
            <a:ext cx="8572500" cy="1143000"/>
          </a:xfrm>
          <a:prstGeom prst="rect">
            <a:avLst/>
          </a:prstGeom>
        </p:spPr>
        <p:txBody>
          <a:bodyPr anchorCtr="0" anchor="ctr" bIns="91425" lIns="91425" spcFirstLastPara="1" rIns="91425" wrap="square" tIns="91425">
            <a:noAutofit/>
          </a:bodyPr>
          <a:lstStyle/>
          <a:p>
            <a:pPr indent="0" lvl="0" marL="171450" marR="0" rtl="0" algn="l">
              <a:spcBef>
                <a:spcPts val="0"/>
              </a:spcBef>
              <a:spcAft>
                <a:spcPts val="0"/>
              </a:spcAft>
              <a:buNone/>
            </a:pPr>
            <a:r>
              <a:rPr b="1" lang="en-US">
                <a:latin typeface="Lucida Sans"/>
                <a:ea typeface="Lucida Sans"/>
                <a:cs typeface="Lucida Sans"/>
                <a:sym typeface="Lucida Sans"/>
              </a:rPr>
              <a:t>ELs learning to read in English face dual challenge and therefore require additional supports</a:t>
            </a:r>
            <a:endParaRPr b="1" i="0" u="none" cap="none" strike="noStrike">
              <a:latin typeface="Lucida Sans"/>
              <a:ea typeface="Lucida Sans"/>
              <a:cs typeface="Lucida Sans"/>
              <a:sym typeface="Lucida Sans"/>
            </a:endParaRPr>
          </a:p>
        </p:txBody>
      </p:sp>
      <p:sp>
        <p:nvSpPr>
          <p:cNvPr id="1388" name="Google Shape;1388;p192"/>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52425" lvl="0" marL="228600" marR="0" rtl="0" algn="l">
              <a:spcBef>
                <a:spcPts val="440"/>
              </a:spcBef>
              <a:spcAft>
                <a:spcPts val="0"/>
              </a:spcAft>
              <a:buSzPts val="2400"/>
              <a:buChar char="-"/>
            </a:pPr>
            <a:r>
              <a:rPr lang="en-US" sz="2400">
                <a:latin typeface="Lucida Sans"/>
                <a:ea typeface="Lucida Sans"/>
                <a:cs typeface="Lucida Sans"/>
                <a:sym typeface="Lucida Sans"/>
              </a:rPr>
              <a:t>Learning </a:t>
            </a:r>
            <a:r>
              <a:rPr lang="en-US" sz="2400">
                <a:latin typeface="Lucida Sans"/>
                <a:ea typeface="Lucida Sans"/>
                <a:cs typeface="Lucida Sans"/>
                <a:sym typeface="Lucida Sans"/>
              </a:rPr>
              <a:t>English</a:t>
            </a:r>
            <a:r>
              <a:rPr lang="en-US" sz="2400">
                <a:latin typeface="Lucida Sans"/>
                <a:ea typeface="Lucida Sans"/>
                <a:cs typeface="Lucida Sans"/>
                <a:sym typeface="Lucida Sans"/>
              </a:rPr>
              <a:t> literacy </a:t>
            </a:r>
            <a:r>
              <a:rPr b="1" lang="en-US" sz="2400" u="sng">
                <a:latin typeface="Lucida Sans"/>
                <a:ea typeface="Lucida Sans"/>
                <a:cs typeface="Lucida Sans"/>
                <a:sym typeface="Lucida Sans"/>
              </a:rPr>
              <a:t>while </a:t>
            </a:r>
            <a:r>
              <a:rPr b="1" i="1" lang="en-US" sz="2400" u="sng">
                <a:latin typeface="Lucida Sans"/>
                <a:ea typeface="Lucida Sans"/>
                <a:cs typeface="Lucida Sans"/>
                <a:sym typeface="Lucida Sans"/>
              </a:rPr>
              <a:t>learning</a:t>
            </a:r>
            <a:r>
              <a:rPr b="1" lang="en-US" sz="2400" u="sng">
                <a:latin typeface="Lucida Sans"/>
                <a:ea typeface="Lucida Sans"/>
                <a:cs typeface="Lucida Sans"/>
                <a:sym typeface="Lucida Sans"/>
              </a:rPr>
              <a:t> to speak and understand</a:t>
            </a:r>
            <a:r>
              <a:rPr b="1" lang="en-US" sz="2400">
                <a:latin typeface="Lucida Sans"/>
                <a:ea typeface="Lucida Sans"/>
                <a:cs typeface="Lucida Sans"/>
                <a:sym typeface="Lucida Sans"/>
              </a:rPr>
              <a:t> </a:t>
            </a:r>
            <a:r>
              <a:rPr lang="en-US" sz="2400">
                <a:latin typeface="Lucida Sans"/>
                <a:ea typeface="Lucida Sans"/>
                <a:cs typeface="Lucida Sans"/>
                <a:sym typeface="Lucida Sans"/>
              </a:rPr>
              <a:t>English</a:t>
            </a:r>
            <a:endParaRPr b="1" sz="2400">
              <a:latin typeface="Lucida Sans"/>
              <a:ea typeface="Lucida Sans"/>
              <a:cs typeface="Lucida Sans"/>
              <a:sym typeface="Lucida Sans"/>
            </a:endParaRPr>
          </a:p>
          <a:p>
            <a:pPr indent="-352425" lvl="0" marL="228600" marR="0" rtl="0" algn="l">
              <a:spcBef>
                <a:spcPts val="440"/>
              </a:spcBef>
              <a:spcAft>
                <a:spcPts val="0"/>
              </a:spcAft>
              <a:buSzPts val="2400"/>
              <a:buFont typeface="Lucida Sans"/>
              <a:buChar char="-"/>
            </a:pPr>
            <a:r>
              <a:rPr lang="en-US" sz="2400">
                <a:latin typeface="Lucida Sans"/>
                <a:ea typeface="Lucida Sans"/>
                <a:cs typeface="Lucida Sans"/>
                <a:sym typeface="Lucida Sans"/>
              </a:rPr>
              <a:t>Necessarily more complex</a:t>
            </a:r>
            <a:endParaRPr sz="2400">
              <a:latin typeface="Lucida Sans"/>
              <a:ea typeface="Lucida Sans"/>
              <a:cs typeface="Lucida Sans"/>
              <a:sym typeface="Lucida Sans"/>
            </a:endParaRPr>
          </a:p>
          <a:p>
            <a:pPr indent="-352425" lvl="0" marL="228600" marR="0" rtl="0" algn="l">
              <a:spcBef>
                <a:spcPts val="440"/>
              </a:spcBef>
              <a:spcAft>
                <a:spcPts val="0"/>
              </a:spcAft>
              <a:buSzPts val="2400"/>
              <a:buFont typeface="Lucida Sans"/>
              <a:buChar char="-"/>
            </a:pPr>
            <a:r>
              <a:rPr lang="en-US" sz="2400">
                <a:latin typeface="Lucida Sans"/>
                <a:ea typeface="Lucida Sans"/>
                <a:cs typeface="Lucida Sans"/>
                <a:sym typeface="Lucida Sans"/>
              </a:rPr>
              <a:t>Must learn the </a:t>
            </a:r>
            <a:r>
              <a:rPr lang="en-US" sz="2400">
                <a:latin typeface="Lucida Sans"/>
                <a:ea typeface="Lucida Sans"/>
                <a:cs typeface="Lucida Sans"/>
                <a:sym typeface="Lucida Sans"/>
              </a:rPr>
              <a:t>sound-symbol (</a:t>
            </a:r>
            <a:r>
              <a:rPr lang="en-US" sz="2400">
                <a:latin typeface="Lucida Sans"/>
                <a:ea typeface="Lucida Sans"/>
                <a:cs typeface="Lucida Sans"/>
                <a:sym typeface="Lucida Sans"/>
              </a:rPr>
              <a:t>alphabetic) system to become literate</a:t>
            </a:r>
            <a:endParaRPr sz="2400">
              <a:latin typeface="Lucida Sans"/>
              <a:ea typeface="Lucida Sans"/>
              <a:cs typeface="Lucida Sans"/>
              <a:sym typeface="Lucida Sans"/>
            </a:endParaRPr>
          </a:p>
          <a:p>
            <a:pPr indent="-352425" lvl="0" marL="228600" marR="0" rtl="0" algn="l">
              <a:spcBef>
                <a:spcPts val="440"/>
              </a:spcBef>
              <a:spcAft>
                <a:spcPts val="0"/>
              </a:spcAft>
              <a:buSzPts val="2400"/>
              <a:buFont typeface="Lucida Sans"/>
              <a:buChar char="-"/>
            </a:pPr>
            <a:r>
              <a:rPr lang="en-US" sz="2400">
                <a:latin typeface="Lucida Sans"/>
                <a:ea typeface="Lucida Sans"/>
                <a:cs typeface="Lucida Sans"/>
                <a:sym typeface="Lucida Sans"/>
              </a:rPr>
              <a:t>Can make good progress with structured, systematic instruction</a:t>
            </a:r>
            <a:endParaRPr sz="2400">
              <a:latin typeface="Lucida Sans"/>
              <a:ea typeface="Lucida Sans"/>
              <a:cs typeface="Lucida Sans"/>
              <a:sym typeface="Lucida Sans"/>
            </a:endParaRPr>
          </a:p>
          <a:p>
            <a:pPr indent="-352425" lvl="0" marL="228600" marR="0" rtl="0" algn="l">
              <a:spcBef>
                <a:spcPts val="440"/>
              </a:spcBef>
              <a:spcAft>
                <a:spcPts val="0"/>
              </a:spcAft>
              <a:buSzPts val="2400"/>
              <a:buFont typeface="Lucida Sans"/>
              <a:buChar char="-"/>
            </a:pPr>
            <a:r>
              <a:rPr lang="en-US" sz="2400">
                <a:latin typeface="Lucida Sans"/>
                <a:ea typeface="Lucida Sans"/>
                <a:cs typeface="Lucida Sans"/>
                <a:sym typeface="Lucida Sans"/>
              </a:rPr>
              <a:t>Must learn</a:t>
            </a:r>
            <a:r>
              <a:rPr lang="en-US" sz="2400">
                <a:latin typeface="Lucida Sans"/>
                <a:ea typeface="Lucida Sans"/>
                <a:cs typeface="Lucida Sans"/>
                <a:sym typeface="Lucida Sans"/>
              </a:rPr>
              <a:t> vocabulary as they learn the system</a:t>
            </a:r>
            <a:endParaRPr sz="2400">
              <a:latin typeface="Lucida Sans"/>
              <a:ea typeface="Lucida Sans"/>
              <a:cs typeface="Lucida Sans"/>
              <a:sym typeface="Lucida Sans"/>
            </a:endParaRPr>
          </a:p>
          <a:p>
            <a:pPr indent="-352425" lvl="0" marL="228600" rtl="0" algn="l">
              <a:spcBef>
                <a:spcPts val="440"/>
              </a:spcBef>
              <a:spcAft>
                <a:spcPts val="0"/>
              </a:spcAft>
              <a:buSzPts val="2400"/>
              <a:buChar char="-"/>
            </a:pPr>
            <a:r>
              <a:rPr b="1" i="1" lang="en-US" sz="2400">
                <a:latin typeface="Lucida Sans"/>
                <a:ea typeface="Lucida Sans"/>
                <a:cs typeface="Lucida Sans"/>
                <a:sym typeface="Lucida Sans"/>
              </a:rPr>
              <a:t>Also </a:t>
            </a:r>
            <a:r>
              <a:rPr lang="en-US" sz="2400">
                <a:latin typeface="Lucida Sans"/>
                <a:ea typeface="Lucida Sans"/>
                <a:cs typeface="Lucida Sans"/>
                <a:sym typeface="Lucida Sans"/>
              </a:rPr>
              <a:t>need separate ELD, emphasizing oral English, but reinforcing text connections as possible</a:t>
            </a:r>
            <a:endParaRPr sz="2400">
              <a:latin typeface="Lucida Sans"/>
              <a:ea typeface="Lucida Sans"/>
              <a:cs typeface="Lucida Sans"/>
              <a:sym typeface="Lucid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3" name="Shape 1393"/>
        <p:cNvGrpSpPr/>
        <p:nvPr/>
      </p:nvGrpSpPr>
      <p:grpSpPr>
        <a:xfrm>
          <a:off x="0" y="0"/>
          <a:ext cx="0" cy="0"/>
          <a:chOff x="0" y="0"/>
          <a:chExt cx="0" cy="0"/>
        </a:xfrm>
      </p:grpSpPr>
      <p:sp>
        <p:nvSpPr>
          <p:cNvPr id="1394" name="Google Shape;1394;p193"/>
          <p:cNvSpPr txBox="1"/>
          <p:nvPr>
            <p:ph type="title"/>
          </p:nvPr>
        </p:nvSpPr>
        <p:spPr>
          <a:xfrm>
            <a:off x="285750" y="274637"/>
            <a:ext cx="8572500" cy="1143000"/>
          </a:xfrm>
          <a:prstGeom prst="rect">
            <a:avLst/>
          </a:prstGeom>
          <a:noFill/>
          <a:ln>
            <a:noFill/>
          </a:ln>
        </p:spPr>
        <p:txBody>
          <a:bodyPr anchorCtr="0" anchor="ctr" bIns="91425" lIns="91425" spcFirstLastPara="1" rIns="91425" wrap="square" tIns="91425">
            <a:noAutofit/>
          </a:bodyPr>
          <a:lstStyle/>
          <a:p>
            <a:pPr indent="0" lvl="0" marL="228600" rtl="0" algn="l">
              <a:lnSpc>
                <a:spcPct val="115000"/>
              </a:lnSpc>
              <a:spcBef>
                <a:spcPts val="0"/>
              </a:spcBef>
              <a:spcAft>
                <a:spcPts val="0"/>
              </a:spcAft>
              <a:buNone/>
            </a:pPr>
            <a:r>
              <a:rPr b="1" lang="en-US">
                <a:solidFill>
                  <a:srgbClr val="575757"/>
                </a:solidFill>
                <a:latin typeface="Lucida Sans"/>
                <a:ea typeface="Lucida Sans"/>
                <a:cs typeface="Lucida Sans"/>
                <a:sym typeface="Lucida Sans"/>
              </a:rPr>
              <a:t>Teachers of ELs require supports</a:t>
            </a:r>
            <a:endParaRPr b="1" i="0" sz="2400" u="none" cap="none" strike="noStrike">
              <a:solidFill>
                <a:srgbClr val="595959"/>
              </a:solidFill>
              <a:latin typeface="Lucida Sans"/>
              <a:ea typeface="Lucida Sans"/>
              <a:cs typeface="Lucida Sans"/>
              <a:sym typeface="Lucida Sans"/>
            </a:endParaRPr>
          </a:p>
        </p:txBody>
      </p:sp>
      <p:sp>
        <p:nvSpPr>
          <p:cNvPr id="1395" name="Google Shape;1395;p193"/>
          <p:cNvSpPr txBox="1"/>
          <p:nvPr>
            <p:ph idx="1" type="body"/>
          </p:nvPr>
        </p:nvSpPr>
        <p:spPr>
          <a:xfrm>
            <a:off x="304800" y="1189951"/>
            <a:ext cx="8572500" cy="4986300"/>
          </a:xfrm>
          <a:prstGeom prst="rect">
            <a:avLst/>
          </a:prstGeom>
          <a:noFill/>
          <a:ln>
            <a:noFill/>
          </a:ln>
        </p:spPr>
        <p:txBody>
          <a:bodyPr anchorCtr="0" anchor="t" bIns="91425" lIns="91425" spcFirstLastPara="1" rIns="91425" wrap="square" tIns="91425">
            <a:noAutofit/>
          </a:bodyPr>
          <a:lstStyle/>
          <a:p>
            <a:pPr indent="-317500" lvl="0" marL="800100" marR="0" rtl="0" algn="l">
              <a:lnSpc>
                <a:spcPct val="115000"/>
              </a:lnSpc>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Effective direct and explicit teaching strategies</a:t>
            </a:r>
            <a:r>
              <a:rPr lang="en-US" sz="1800">
                <a:latin typeface="Lucida Sans"/>
                <a:ea typeface="Lucida Sans"/>
                <a:cs typeface="Lucida Sans"/>
                <a:sym typeface="Lucida Sans"/>
              </a:rPr>
              <a:t>, e.g.:</a:t>
            </a:r>
            <a:endParaRPr sz="1800">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clear objectives and learning outcomes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clear instructions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checking for student understanding</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active student engagement</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informative feedback to students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ongoing formative assessment</a:t>
            </a:r>
            <a:endParaRPr sz="1400">
              <a:solidFill>
                <a:srgbClr val="575757"/>
              </a:solidFill>
              <a:latin typeface="Lucida Sans"/>
              <a:ea typeface="Lucida Sans"/>
              <a:cs typeface="Lucida Sans"/>
              <a:sym typeface="Lucida Sans"/>
            </a:endParaRPr>
          </a:p>
          <a:p>
            <a:pPr indent="0" lvl="0" marL="0" rtl="0" algn="l">
              <a:lnSpc>
                <a:spcPct val="75000"/>
              </a:lnSpc>
              <a:spcBef>
                <a:spcPts val="0"/>
              </a:spcBef>
              <a:spcAft>
                <a:spcPts val="0"/>
              </a:spcAft>
              <a:buNone/>
            </a:pPr>
            <a:r>
              <a:t/>
            </a:r>
            <a:endParaRPr sz="1400">
              <a:solidFill>
                <a:srgbClr val="575757"/>
              </a:solidFill>
              <a:latin typeface="Lucida Sans"/>
              <a:ea typeface="Lucida Sans"/>
              <a:cs typeface="Lucida Sans"/>
              <a:sym typeface="Lucida Sans"/>
            </a:endParaRPr>
          </a:p>
          <a:p>
            <a:pPr indent="-317500" lvl="0" marL="800100" marR="0" rtl="0" algn="l">
              <a:lnSpc>
                <a:spcPct val="115000"/>
              </a:lnSpc>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AND additional supports (aka sheltered techniques), e.g.:</a:t>
            </a:r>
            <a:endParaRPr sz="1800">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visuals, graphic organizers, videos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physical activity and presentations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encouragement and supports for verbal participation (e.g., sentence frames)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primary language support (e.g., brief translations, cognates)</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very clear and explicit instructional language</a:t>
            </a:r>
            <a:endParaRPr sz="1400">
              <a:solidFill>
                <a:srgbClr val="575757"/>
              </a:solidFill>
              <a:latin typeface="Lucida Sans"/>
              <a:ea typeface="Lucida Sans"/>
              <a:cs typeface="Lucida Sans"/>
              <a:sym typeface="Lucida Sans"/>
            </a:endParaRPr>
          </a:p>
          <a:p>
            <a:pPr indent="-374650" lvl="2" marL="1371600" rtl="0" algn="l">
              <a:lnSpc>
                <a:spcPct val="75000"/>
              </a:lnSpc>
              <a:spcBef>
                <a:spcPts val="0"/>
              </a:spcBef>
              <a:spcAft>
                <a:spcPts val="0"/>
              </a:spcAft>
              <a:buSzPts val="2300"/>
              <a:buFont typeface="Lucida Sans"/>
              <a:buChar char="•"/>
            </a:pPr>
            <a:r>
              <a:rPr lang="en-US" sz="1400">
                <a:solidFill>
                  <a:srgbClr val="575757"/>
                </a:solidFill>
                <a:latin typeface="Lucida Sans"/>
                <a:ea typeface="Lucida Sans"/>
                <a:cs typeface="Lucida Sans"/>
                <a:sym typeface="Lucida Sans"/>
              </a:rPr>
              <a:t>moderating rate of speech</a:t>
            </a:r>
            <a:endParaRPr sz="1400">
              <a:solidFill>
                <a:srgbClr val="575757"/>
              </a:solidFill>
              <a:latin typeface="Lucida Sans"/>
              <a:ea typeface="Lucida Sans"/>
              <a:cs typeface="Lucida Sans"/>
              <a:sym typeface="Lucida Sans"/>
            </a:endParaRPr>
          </a:p>
          <a:p>
            <a:pPr indent="0" lvl="0" marL="457200" rtl="0" algn="l">
              <a:lnSpc>
                <a:spcPct val="75000"/>
              </a:lnSpc>
              <a:spcBef>
                <a:spcPts val="0"/>
              </a:spcBef>
              <a:spcAft>
                <a:spcPts val="0"/>
              </a:spcAft>
              <a:buNone/>
            </a:pPr>
            <a:r>
              <a:t/>
            </a:r>
            <a:endParaRPr sz="1200">
              <a:solidFill>
                <a:srgbClr val="575757"/>
              </a:solidFill>
              <a:latin typeface="Lucida Sans"/>
              <a:ea typeface="Lucida Sans"/>
              <a:cs typeface="Lucida Sans"/>
              <a:sym typeface="Lucida Sans"/>
            </a:endParaRPr>
          </a:p>
          <a:p>
            <a:pPr indent="-317500" lvl="0" marL="800100" rtl="0" algn="l">
              <a:lnSpc>
                <a:spcPct val="115000"/>
              </a:lnSpc>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Well-organized and sequenced curriculum</a:t>
            </a:r>
            <a:endParaRPr sz="1800">
              <a:latin typeface="Lucida Sans"/>
              <a:ea typeface="Lucida Sans"/>
              <a:cs typeface="Lucida Sans"/>
              <a:sym typeface="Lucida Sans"/>
            </a:endParaRPr>
          </a:p>
          <a:p>
            <a:pPr indent="-317500" lvl="0" marL="800100" rtl="0" algn="l">
              <a:lnSpc>
                <a:spcPct val="115000"/>
              </a:lnSpc>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Embedded supports that are specific to lesson and activity content</a:t>
            </a:r>
            <a:endParaRPr sz="1800">
              <a:latin typeface="Lucida Sans"/>
              <a:ea typeface="Lucida Sans"/>
              <a:cs typeface="Lucida Sans"/>
              <a:sym typeface="Lucid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xEl>
                                              <p:pRg end="17" st="1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0" name="Shape 1400"/>
        <p:cNvGrpSpPr/>
        <p:nvPr/>
      </p:nvGrpSpPr>
      <p:grpSpPr>
        <a:xfrm>
          <a:off x="0" y="0"/>
          <a:ext cx="0" cy="0"/>
          <a:chOff x="0" y="0"/>
          <a:chExt cx="0" cy="0"/>
        </a:xfrm>
      </p:grpSpPr>
      <p:sp>
        <p:nvSpPr>
          <p:cNvPr id="1401" name="Google Shape;1401;p194"/>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52425" lvl="0" marL="228600" rtl="0" algn="l">
              <a:spcBef>
                <a:spcPts val="440"/>
              </a:spcBef>
              <a:spcAft>
                <a:spcPts val="0"/>
              </a:spcAft>
              <a:buSzPts val="2400"/>
              <a:buChar char="-"/>
            </a:pPr>
            <a:r>
              <a:rPr lang="en-US" sz="2400">
                <a:latin typeface="Lucida Sans"/>
                <a:ea typeface="Lucida Sans"/>
                <a:cs typeface="Lucida Sans"/>
                <a:sym typeface="Lucida Sans"/>
              </a:rPr>
              <a:t>do not provide adequate materials and instruction for the development of ELs’ foundational literacy skills;</a:t>
            </a:r>
            <a:endParaRPr sz="2400">
              <a:latin typeface="Lucida Sans"/>
              <a:ea typeface="Lucida Sans"/>
              <a:cs typeface="Lucida Sans"/>
              <a:sym typeface="Lucida Sans"/>
            </a:endParaRPr>
          </a:p>
          <a:p>
            <a:pPr indent="0" lvl="0" marL="800100" rtl="0" algn="l">
              <a:spcBef>
                <a:spcPts val="440"/>
              </a:spcBef>
              <a:spcAft>
                <a:spcPts val="0"/>
              </a:spcAft>
              <a:buNone/>
            </a:pPr>
            <a:r>
              <a:t/>
            </a:r>
            <a:endParaRPr sz="2400">
              <a:latin typeface="Lucida Sans"/>
              <a:ea typeface="Lucida Sans"/>
              <a:cs typeface="Lucida Sans"/>
              <a:sym typeface="Lucida Sans"/>
            </a:endParaRPr>
          </a:p>
          <a:p>
            <a:pPr indent="-352425" lvl="0" marL="228600" rtl="0" algn="l">
              <a:spcBef>
                <a:spcPts val="440"/>
              </a:spcBef>
              <a:spcAft>
                <a:spcPts val="0"/>
              </a:spcAft>
              <a:buSzPts val="2400"/>
              <a:buChar char="-"/>
            </a:pPr>
            <a:r>
              <a:rPr lang="en-US" sz="2400">
                <a:latin typeface="Lucida Sans"/>
                <a:ea typeface="Lucida Sans"/>
                <a:cs typeface="Lucida Sans"/>
                <a:sym typeface="Lucida Sans"/>
              </a:rPr>
              <a:t>do not provide adequate embedded supports for ELs and teachers;</a:t>
            </a:r>
            <a:endParaRPr sz="2400">
              <a:latin typeface="Lucida Sans"/>
              <a:ea typeface="Lucida Sans"/>
              <a:cs typeface="Lucida Sans"/>
              <a:sym typeface="Lucida Sans"/>
            </a:endParaRPr>
          </a:p>
          <a:p>
            <a:pPr indent="0" lvl="0" marL="800100" rtl="0" algn="l">
              <a:spcBef>
                <a:spcPts val="440"/>
              </a:spcBef>
              <a:spcAft>
                <a:spcPts val="0"/>
              </a:spcAft>
              <a:buNone/>
            </a:pPr>
            <a:r>
              <a:t/>
            </a:r>
            <a:endParaRPr sz="2400">
              <a:latin typeface="Lucida Sans"/>
              <a:ea typeface="Lucida Sans"/>
              <a:cs typeface="Lucida Sans"/>
              <a:sym typeface="Lucida Sans"/>
            </a:endParaRPr>
          </a:p>
          <a:p>
            <a:pPr indent="0" lvl="0" marL="800100" rtl="0" algn="l">
              <a:spcBef>
                <a:spcPts val="440"/>
              </a:spcBef>
              <a:spcAft>
                <a:spcPts val="0"/>
              </a:spcAft>
              <a:buNone/>
            </a:pPr>
            <a:r>
              <a:rPr b="1" lang="en-US" sz="2400">
                <a:latin typeface="Lucida Sans"/>
                <a:ea typeface="Lucida Sans"/>
                <a:cs typeface="Lucida Sans"/>
                <a:sym typeface="Lucida Sans"/>
              </a:rPr>
              <a:t>and</a:t>
            </a:r>
            <a:endParaRPr b="1" sz="2400">
              <a:latin typeface="Lucida Sans"/>
              <a:ea typeface="Lucida Sans"/>
              <a:cs typeface="Lucida Sans"/>
              <a:sym typeface="Lucida Sans"/>
            </a:endParaRPr>
          </a:p>
          <a:p>
            <a:pPr indent="0" lvl="0" marL="800100" rtl="0" algn="l">
              <a:spcBef>
                <a:spcPts val="440"/>
              </a:spcBef>
              <a:spcAft>
                <a:spcPts val="0"/>
              </a:spcAft>
              <a:buNone/>
            </a:pPr>
            <a:r>
              <a:t/>
            </a:r>
            <a:endParaRPr sz="2400">
              <a:latin typeface="Lucida Sans"/>
              <a:ea typeface="Lucida Sans"/>
              <a:cs typeface="Lucida Sans"/>
              <a:sym typeface="Lucida Sans"/>
            </a:endParaRPr>
          </a:p>
          <a:p>
            <a:pPr indent="-352425" lvl="0" marL="228600" rtl="0" algn="l">
              <a:spcBef>
                <a:spcPts val="440"/>
              </a:spcBef>
              <a:spcAft>
                <a:spcPts val="0"/>
              </a:spcAft>
              <a:buSzPts val="2400"/>
              <a:buChar char="-"/>
            </a:pPr>
            <a:r>
              <a:rPr lang="en-US" sz="2400">
                <a:latin typeface="Lucida Sans"/>
                <a:ea typeface="Lucida Sans"/>
                <a:cs typeface="Lucida Sans"/>
                <a:sym typeface="Lucida Sans"/>
              </a:rPr>
              <a:t>purport to provide needed ELD instruction but do not.</a:t>
            </a:r>
            <a:endParaRPr sz="2400">
              <a:latin typeface="Lucida Sans"/>
              <a:ea typeface="Lucida Sans"/>
              <a:cs typeface="Lucida Sans"/>
              <a:sym typeface="Lucida Sans"/>
            </a:endParaRPr>
          </a:p>
          <a:p>
            <a:pPr indent="0" lvl="0" marL="800100" rtl="0" algn="l">
              <a:spcBef>
                <a:spcPts val="440"/>
              </a:spcBef>
              <a:spcAft>
                <a:spcPts val="0"/>
              </a:spcAft>
              <a:buNone/>
            </a:pPr>
            <a:r>
              <a:t/>
            </a:r>
            <a:endParaRPr sz="2400">
              <a:latin typeface="Lucida Sans"/>
              <a:ea typeface="Lucida Sans"/>
              <a:cs typeface="Lucida Sans"/>
              <a:sym typeface="Lucida Sans"/>
            </a:endParaRPr>
          </a:p>
          <a:p>
            <a:pPr indent="-352425" lvl="0" marL="228600" rtl="0" algn="l">
              <a:spcBef>
                <a:spcPts val="440"/>
              </a:spcBef>
              <a:spcAft>
                <a:spcPts val="0"/>
              </a:spcAft>
              <a:buSzPts val="2400"/>
              <a:buFont typeface="Lucida Sans"/>
              <a:buChar char="-"/>
            </a:pPr>
            <a:r>
              <a:t/>
            </a:r>
            <a:endParaRPr sz="2400">
              <a:latin typeface="Lucida Sans"/>
              <a:ea typeface="Lucida Sans"/>
              <a:cs typeface="Lucida Sans"/>
              <a:sym typeface="Lucida Sans"/>
            </a:endParaRPr>
          </a:p>
        </p:txBody>
      </p:sp>
      <p:sp>
        <p:nvSpPr>
          <p:cNvPr id="1402" name="Google Shape;1402;p194"/>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lnSpc>
                <a:spcPct val="115000"/>
              </a:lnSpc>
              <a:spcBef>
                <a:spcPts val="440"/>
              </a:spcBef>
              <a:spcAft>
                <a:spcPts val="1600"/>
              </a:spcAft>
              <a:buClr>
                <a:schemeClr val="dk1"/>
              </a:buClr>
              <a:buSzPts val="1100"/>
              <a:buFont typeface="Arial"/>
              <a:buNone/>
            </a:pPr>
            <a:r>
              <a:rPr b="1" lang="en-US">
                <a:solidFill>
                  <a:srgbClr val="575757"/>
                </a:solidFill>
                <a:latin typeface="Lucida Sans"/>
                <a:ea typeface="Lucida Sans"/>
                <a:cs typeface="Lucida Sans"/>
                <a:sym typeface="Lucida Sans"/>
              </a:rPr>
              <a:t>The problem with </a:t>
            </a:r>
            <a:r>
              <a:rPr b="1" lang="en-US">
                <a:solidFill>
                  <a:srgbClr val="575757"/>
                </a:solidFill>
                <a:latin typeface="Lucida Sans"/>
                <a:ea typeface="Lucida Sans"/>
                <a:cs typeface="Lucida Sans"/>
                <a:sym typeface="Lucida Sans"/>
              </a:rPr>
              <a:t>the TC Units of Study is that they...</a:t>
            </a:r>
            <a:endParaRPr b="1">
              <a:solidFill>
                <a:srgbClr val="575757"/>
              </a:solidFill>
              <a:latin typeface="Lucida Sans"/>
              <a:ea typeface="Lucida Sans"/>
              <a:cs typeface="Lucida Sans"/>
              <a:sym typeface="Lucid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0" st="0"/>
                                            </p:txEl>
                                          </p:spTgt>
                                        </p:tgtEl>
                                        <p:attrNameLst>
                                          <p:attrName>style.visibility</p:attrName>
                                        </p:attrNameLst>
                                      </p:cBhvr>
                                      <p:to>
                                        <p:strVal val="visible"/>
                                      </p:to>
                                    </p:set>
                                    <p:animEffect filter="fade" transition="in">
                                      <p:cBhvr>
                                        <p:cTn dur="1000"/>
                                        <p:tgtEl>
                                          <p:spTgt spid="14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1" st="1"/>
                                            </p:txEl>
                                          </p:spTgt>
                                        </p:tgtEl>
                                        <p:attrNameLst>
                                          <p:attrName>style.visibility</p:attrName>
                                        </p:attrNameLst>
                                      </p:cBhvr>
                                      <p:to>
                                        <p:strVal val="visible"/>
                                      </p:to>
                                    </p:set>
                                    <p:animEffect filter="fade" transition="in">
                                      <p:cBhvr>
                                        <p:cTn dur="1000"/>
                                        <p:tgtEl>
                                          <p:spTgt spid="14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2" st="2"/>
                                            </p:txEl>
                                          </p:spTgt>
                                        </p:tgtEl>
                                        <p:attrNameLst>
                                          <p:attrName>style.visibility</p:attrName>
                                        </p:attrNameLst>
                                      </p:cBhvr>
                                      <p:to>
                                        <p:strVal val="visible"/>
                                      </p:to>
                                    </p:set>
                                    <p:animEffect filter="fade" transition="in">
                                      <p:cBhvr>
                                        <p:cTn dur="1000"/>
                                        <p:tgtEl>
                                          <p:spTgt spid="14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3" st="3"/>
                                            </p:txEl>
                                          </p:spTgt>
                                        </p:tgtEl>
                                        <p:attrNameLst>
                                          <p:attrName>style.visibility</p:attrName>
                                        </p:attrNameLst>
                                      </p:cBhvr>
                                      <p:to>
                                        <p:strVal val="visible"/>
                                      </p:to>
                                    </p:set>
                                    <p:animEffect filter="fade" transition="in">
                                      <p:cBhvr>
                                        <p:cTn dur="1000"/>
                                        <p:tgtEl>
                                          <p:spTgt spid="14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4" st="4"/>
                                            </p:txEl>
                                          </p:spTgt>
                                        </p:tgtEl>
                                        <p:attrNameLst>
                                          <p:attrName>style.visibility</p:attrName>
                                        </p:attrNameLst>
                                      </p:cBhvr>
                                      <p:to>
                                        <p:strVal val="visible"/>
                                      </p:to>
                                    </p:set>
                                    <p:animEffect filter="fade" transition="in">
                                      <p:cBhvr>
                                        <p:cTn dur="1000"/>
                                        <p:tgtEl>
                                          <p:spTgt spid="14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5" st="5"/>
                                            </p:txEl>
                                          </p:spTgt>
                                        </p:tgtEl>
                                        <p:attrNameLst>
                                          <p:attrName>style.visibility</p:attrName>
                                        </p:attrNameLst>
                                      </p:cBhvr>
                                      <p:to>
                                        <p:strVal val="visible"/>
                                      </p:to>
                                    </p:set>
                                    <p:animEffect filter="fade" transition="in">
                                      <p:cBhvr>
                                        <p:cTn dur="1000"/>
                                        <p:tgtEl>
                                          <p:spTgt spid="14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6" st="6"/>
                                            </p:txEl>
                                          </p:spTgt>
                                        </p:tgtEl>
                                        <p:attrNameLst>
                                          <p:attrName>style.visibility</p:attrName>
                                        </p:attrNameLst>
                                      </p:cBhvr>
                                      <p:to>
                                        <p:strVal val="visible"/>
                                      </p:to>
                                    </p:set>
                                    <p:animEffect filter="fade" transition="in">
                                      <p:cBhvr>
                                        <p:cTn dur="1000"/>
                                        <p:tgtEl>
                                          <p:spTgt spid="140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7" st="7"/>
                                            </p:txEl>
                                          </p:spTgt>
                                        </p:tgtEl>
                                        <p:attrNameLst>
                                          <p:attrName>style.visibility</p:attrName>
                                        </p:attrNameLst>
                                      </p:cBhvr>
                                      <p:to>
                                        <p:strVal val="visible"/>
                                      </p:to>
                                    </p:set>
                                    <p:animEffect filter="fade" transition="in">
                                      <p:cBhvr>
                                        <p:cTn dur="1000"/>
                                        <p:tgtEl>
                                          <p:spTgt spid="140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xEl>
                                              <p:pRg end="8" st="8"/>
                                            </p:txEl>
                                          </p:spTgt>
                                        </p:tgtEl>
                                        <p:attrNameLst>
                                          <p:attrName>style.visibility</p:attrName>
                                        </p:attrNameLst>
                                      </p:cBhvr>
                                      <p:to>
                                        <p:strVal val="visible"/>
                                      </p:to>
                                    </p:set>
                                    <p:animEffect filter="fade" transition="in">
                                      <p:cBhvr>
                                        <p:cTn dur="1000"/>
                                        <p:tgtEl>
                                          <p:spTgt spid="140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7" name="Shape 1407"/>
        <p:cNvGrpSpPr/>
        <p:nvPr/>
      </p:nvGrpSpPr>
      <p:grpSpPr>
        <a:xfrm>
          <a:off x="0" y="0"/>
          <a:ext cx="0" cy="0"/>
          <a:chOff x="0" y="0"/>
          <a:chExt cx="0" cy="0"/>
        </a:xfrm>
      </p:grpSpPr>
      <p:sp>
        <p:nvSpPr>
          <p:cNvPr id="1408" name="Google Shape;1408;p195"/>
          <p:cNvSpPr txBox="1"/>
          <p:nvPr>
            <p:ph type="title"/>
          </p:nvPr>
        </p:nvSpPr>
        <p:spPr>
          <a:xfrm>
            <a:off x="140368" y="2829678"/>
            <a:ext cx="90798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6</a:t>
            </a:r>
            <a:r>
              <a:rPr b="0" i="0" lang="en-US" sz="2600" u="none" cap="none" strike="noStrike">
                <a:solidFill>
                  <a:schemeClr val="lt1"/>
                </a:solidFill>
                <a:latin typeface="Lucida Sans"/>
                <a:ea typeface="Lucida Sans"/>
                <a:cs typeface="Lucida Sans"/>
                <a:sym typeface="Lucida Sans"/>
              </a:rPr>
              <a:t>: Looking Forward</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3" name="Shape 1413"/>
        <p:cNvGrpSpPr/>
        <p:nvPr/>
      </p:nvGrpSpPr>
      <p:grpSpPr>
        <a:xfrm>
          <a:off x="0" y="0"/>
          <a:ext cx="0" cy="0"/>
          <a:chOff x="0" y="0"/>
          <a:chExt cx="0" cy="0"/>
        </a:xfrm>
      </p:grpSpPr>
      <p:pic>
        <p:nvPicPr>
          <p:cNvPr id="1414" name="Google Shape;1414;p196"/>
          <p:cNvPicPr preferRelativeResize="0"/>
          <p:nvPr/>
        </p:nvPicPr>
        <p:blipFill>
          <a:blip r:embed="rId3">
            <a:alphaModFix/>
          </a:blip>
          <a:stretch>
            <a:fillRect/>
          </a:stretch>
        </p:blipFill>
        <p:spPr>
          <a:xfrm>
            <a:off x="7162750" y="112937"/>
            <a:ext cx="1695500" cy="1466375"/>
          </a:xfrm>
          <a:prstGeom prst="rect">
            <a:avLst/>
          </a:prstGeom>
          <a:noFill/>
          <a:ln>
            <a:noFill/>
          </a:ln>
        </p:spPr>
      </p:pic>
      <p:sp>
        <p:nvSpPr>
          <p:cNvPr id="1415" name="Google Shape;1415;p19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What’s Next?</a:t>
            </a:r>
            <a:endParaRPr b="1" i="0" sz="2400" u="none" cap="none" strike="noStrike">
              <a:solidFill>
                <a:srgbClr val="595959"/>
              </a:solidFill>
              <a:latin typeface="Lucida Sans"/>
              <a:ea typeface="Lucida Sans"/>
              <a:cs typeface="Lucida Sans"/>
              <a:sym typeface="Lucida Sans"/>
            </a:endParaRPr>
          </a:p>
        </p:txBody>
      </p:sp>
      <p:sp>
        <p:nvSpPr>
          <p:cNvPr id="1416" name="Google Shape;1416;p196"/>
          <p:cNvSpPr txBox="1"/>
          <p:nvPr>
            <p:ph idx="1" type="body"/>
          </p:nvPr>
        </p:nvSpPr>
        <p:spPr>
          <a:xfrm>
            <a:off x="285750" y="1417615"/>
            <a:ext cx="8572500" cy="45261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TC Units of Study is first in a short series of research reviews SAP plans to undertake in 2020-2021.</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Research reviews will follow for </a:t>
            </a:r>
            <a:r>
              <a:rPr i="1" lang="en-US" sz="2400">
                <a:latin typeface="Lucida Sans"/>
                <a:ea typeface="Lucida Sans"/>
                <a:cs typeface="Lucida Sans"/>
                <a:sym typeface="Lucida Sans"/>
              </a:rPr>
              <a:t>three</a:t>
            </a:r>
            <a:r>
              <a:rPr lang="en-US" sz="2400">
                <a:latin typeface="Lucida Sans"/>
                <a:ea typeface="Lucida Sans"/>
                <a:cs typeface="Lucida Sans"/>
                <a:sym typeface="Lucida Sans"/>
              </a:rPr>
              <a:t> other types of programs, including:</a:t>
            </a:r>
            <a:endParaRPr sz="2400">
              <a:latin typeface="Lucida Sans"/>
              <a:ea typeface="Lucida Sans"/>
              <a:cs typeface="Lucida Sans"/>
              <a:sym typeface="Lucida Sans"/>
            </a:endParaRPr>
          </a:p>
          <a:p>
            <a:pPr indent="-381000" lvl="2" marL="13716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One basal reading program,</a:t>
            </a:r>
            <a:endParaRPr sz="2400">
              <a:latin typeface="Lucida Sans"/>
              <a:ea typeface="Lucida Sans"/>
              <a:cs typeface="Lucida Sans"/>
              <a:sym typeface="Lucida Sans"/>
            </a:endParaRPr>
          </a:p>
          <a:p>
            <a:pPr indent="-381000" lvl="2" marL="13716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One knowledge-based curriculum, and</a:t>
            </a:r>
            <a:endParaRPr sz="2400">
              <a:latin typeface="Lucida Sans"/>
              <a:ea typeface="Lucida Sans"/>
              <a:cs typeface="Lucida Sans"/>
              <a:sym typeface="Lucida Sans"/>
            </a:endParaRPr>
          </a:p>
          <a:p>
            <a:pPr indent="-381000" lvl="2" marL="13716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One innovative model that doesn’t neatly fit into any category. </a:t>
            </a:r>
            <a:endParaRPr sz="2400">
              <a:latin typeface="Lucida Sans"/>
              <a:ea typeface="Lucida Sans"/>
              <a:cs typeface="Lucida Sans"/>
              <a:sym typeface="Lucida Sans"/>
            </a:endParaRPr>
          </a:p>
          <a:p>
            <a:pPr indent="-381000" lvl="1" marL="9144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Each review will be a model of how to</a:t>
            </a:r>
            <a:endParaRPr sz="2400">
              <a:latin typeface="Lucida Sans"/>
              <a:ea typeface="Lucida Sans"/>
              <a:cs typeface="Lucida Sans"/>
              <a:sym typeface="Lucida Sans"/>
            </a:endParaRPr>
          </a:p>
          <a:p>
            <a:pPr indent="457200" lvl="0" marL="457200" rtl="0" algn="l">
              <a:lnSpc>
                <a:spcPct val="115000"/>
              </a:lnSpc>
              <a:spcBef>
                <a:spcPts val="0"/>
              </a:spcBef>
              <a:spcAft>
                <a:spcPts val="0"/>
              </a:spcAft>
              <a:buNone/>
            </a:pPr>
            <a:r>
              <a:rPr lang="en-US" sz="2400">
                <a:latin typeface="Lucida Sans"/>
                <a:ea typeface="Lucida Sans"/>
                <a:cs typeface="Lucida Sans"/>
                <a:sym typeface="Lucida Sans"/>
              </a:rPr>
              <a:t>review a type of program.</a:t>
            </a:r>
            <a:endParaRPr sz="2400">
              <a:latin typeface="Lucida Sans"/>
              <a:ea typeface="Lucida Sans"/>
              <a:cs typeface="Lucida Sans"/>
              <a:sym typeface="Lucida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1" name="Shape 1421"/>
        <p:cNvGrpSpPr/>
        <p:nvPr/>
      </p:nvGrpSpPr>
      <p:grpSpPr>
        <a:xfrm>
          <a:off x="0" y="0"/>
          <a:ext cx="0" cy="0"/>
          <a:chOff x="0" y="0"/>
          <a:chExt cx="0" cy="0"/>
        </a:xfrm>
      </p:grpSpPr>
      <p:sp>
        <p:nvSpPr>
          <p:cNvPr id="1422" name="Google Shape;1422;p19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lang="en-US">
                <a:latin typeface="Lucida Sans"/>
                <a:ea typeface="Lucida Sans"/>
                <a:cs typeface="Lucida Sans"/>
                <a:sym typeface="Lucida Sans"/>
              </a:rPr>
              <a:t>Future Research Reviews Will Look at the Same Four Literacy Areas Against the Relevant Research</a:t>
            </a:r>
            <a:endParaRPr b="1" i="0" sz="2400" u="none" cap="none" strike="noStrike">
              <a:solidFill>
                <a:srgbClr val="595959"/>
              </a:solidFill>
              <a:latin typeface="Lucida Sans"/>
              <a:ea typeface="Lucida Sans"/>
              <a:cs typeface="Lucida Sans"/>
              <a:sym typeface="Lucida Sans"/>
            </a:endParaRPr>
          </a:p>
        </p:txBody>
      </p:sp>
      <p:sp>
        <p:nvSpPr>
          <p:cNvPr id="1423" name="Google Shape;1423;p197"/>
          <p:cNvSpPr txBox="1"/>
          <p:nvPr>
            <p:ph idx="1" type="body"/>
          </p:nvPr>
        </p:nvSpPr>
        <p:spPr>
          <a:xfrm>
            <a:off x="285750" y="1620975"/>
            <a:ext cx="8572500" cy="4322700"/>
          </a:xfrm>
          <a:prstGeom prst="rect">
            <a:avLst/>
          </a:prstGeom>
          <a:noFill/>
          <a:ln>
            <a:noFill/>
          </a:ln>
        </p:spPr>
        <p:txBody>
          <a:bodyPr anchorCtr="0" anchor="t" bIns="91425" lIns="91425" spcFirstLastPara="1" rIns="91425" wrap="square" tIns="91425">
            <a:noAutofit/>
          </a:bodyPr>
          <a:lstStyle/>
          <a:p>
            <a:pPr indent="-355600" lvl="0" marL="800100" rtl="0" algn="l">
              <a:lnSpc>
                <a:spcPct val="115000"/>
              </a:lnSpc>
              <a:spcBef>
                <a:spcPts val="0"/>
              </a:spcBef>
              <a:spcAft>
                <a:spcPts val="0"/>
              </a:spcAft>
              <a:buClr>
                <a:srgbClr val="595959"/>
              </a:buClr>
              <a:buSzPts val="2400"/>
              <a:buFont typeface="Lucida Sans"/>
              <a:buAutoNum type="arabicPeriod"/>
            </a:pPr>
            <a:r>
              <a:rPr lang="en-US" sz="2400">
                <a:latin typeface="Lucida Sans"/>
                <a:ea typeface="Lucida Sans"/>
                <a:cs typeface="Lucida Sans"/>
                <a:sym typeface="Lucida Sans"/>
              </a:rPr>
              <a:t>Foundational skills and fluency</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AutoNum type="arabicPeriod"/>
            </a:pPr>
            <a:r>
              <a:rPr lang="en-US" sz="2400">
                <a:latin typeface="Lucida Sans"/>
                <a:ea typeface="Lucida Sans"/>
                <a:cs typeface="Lucida Sans"/>
                <a:sym typeface="Lucida Sans"/>
              </a:rPr>
              <a:t>Regular opportunities to read complex text and develop academic language</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AutoNum type="arabicPeriod"/>
            </a:pPr>
            <a:r>
              <a:rPr lang="en-US" sz="2400">
                <a:latin typeface="Lucida Sans"/>
                <a:ea typeface="Lucida Sans"/>
                <a:cs typeface="Lucida Sans"/>
                <a:sym typeface="Lucida Sans"/>
              </a:rPr>
              <a:t>Building vocabulary and knowledge</a:t>
            </a:r>
            <a:endParaRPr sz="2400">
              <a:latin typeface="Lucida Sans"/>
              <a:ea typeface="Lucida Sans"/>
              <a:cs typeface="Lucida Sans"/>
              <a:sym typeface="Lucida Sans"/>
            </a:endParaRPr>
          </a:p>
          <a:p>
            <a:pPr indent="-355600" lvl="0" marL="800100" rtl="0" algn="l">
              <a:lnSpc>
                <a:spcPct val="115000"/>
              </a:lnSpc>
              <a:spcBef>
                <a:spcPts val="0"/>
              </a:spcBef>
              <a:spcAft>
                <a:spcPts val="0"/>
              </a:spcAft>
              <a:buClr>
                <a:srgbClr val="595959"/>
              </a:buClr>
              <a:buSzPts val="2400"/>
              <a:buFont typeface="Lucida Sans"/>
              <a:buAutoNum type="arabicPeriod"/>
            </a:pPr>
            <a:r>
              <a:rPr lang="en-US" sz="2400">
                <a:latin typeface="Lucida Sans"/>
                <a:ea typeface="Lucida Sans"/>
                <a:cs typeface="Lucida Sans"/>
                <a:sym typeface="Lucida Sans"/>
              </a:rPr>
              <a:t>Adequacy of supports for English learners</a:t>
            </a:r>
            <a:endParaRPr sz="2400">
              <a:latin typeface="Lucida Sans"/>
              <a:ea typeface="Lucida Sans"/>
              <a:cs typeface="Lucida Sans"/>
              <a:sym typeface="Lucida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8" name="Shape 1428"/>
        <p:cNvGrpSpPr/>
        <p:nvPr/>
      </p:nvGrpSpPr>
      <p:grpSpPr>
        <a:xfrm>
          <a:off x="0" y="0"/>
          <a:ext cx="0" cy="0"/>
          <a:chOff x="0" y="0"/>
          <a:chExt cx="0" cy="0"/>
        </a:xfrm>
      </p:grpSpPr>
      <p:sp>
        <p:nvSpPr>
          <p:cNvPr id="1429" name="Google Shape;1429;p19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800" u="none" cap="none" strike="noStrike">
                <a:solidFill>
                  <a:schemeClr val="lt1"/>
                </a:solidFill>
                <a:latin typeface="Lucida Sans"/>
                <a:ea typeface="Lucida Sans"/>
                <a:cs typeface="Lucida Sans"/>
                <a:sym typeface="Lucida Sans"/>
              </a:rPr>
              <a:t>Questions for </a:t>
            </a:r>
            <a:r>
              <a:rPr lang="en-US"/>
              <a:t>O</a:t>
            </a:r>
            <a:r>
              <a:rPr b="0" i="0" lang="en-US" sz="2800" u="none" cap="none" strike="noStrike">
                <a:solidFill>
                  <a:schemeClr val="lt1"/>
                </a:solidFill>
                <a:latin typeface="Lucida Sans"/>
                <a:ea typeface="Lucida Sans"/>
                <a:cs typeface="Lucida Sans"/>
                <a:sym typeface="Lucida Sans"/>
              </a:rPr>
              <a:t>ur Guests?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434" name="Shape 1434"/>
        <p:cNvGrpSpPr/>
        <p:nvPr/>
      </p:nvGrpSpPr>
      <p:grpSpPr>
        <a:xfrm>
          <a:off x="0" y="0"/>
          <a:ext cx="0" cy="0"/>
          <a:chOff x="0" y="0"/>
          <a:chExt cx="0" cy="0"/>
        </a:xfrm>
      </p:grpSpPr>
      <p:graphicFrame>
        <p:nvGraphicFramePr>
          <p:cNvPr id="1435" name="Google Shape;1435;p199"/>
          <p:cNvGraphicFramePr/>
          <p:nvPr/>
        </p:nvGraphicFramePr>
        <p:xfrm>
          <a:off x="793875" y="758125"/>
          <a:ext cx="3000000" cy="3000000"/>
        </p:xfrm>
        <a:graphic>
          <a:graphicData uri="http://schemas.openxmlformats.org/drawingml/2006/table">
            <a:tbl>
              <a:tblPr>
                <a:noFill/>
                <a:tableStyleId>{7BB46F5B-6FD0-4E4E-A7AD-DD59C7C3747E}</a:tableStyleId>
              </a:tblPr>
              <a:tblGrid>
                <a:gridCol w="3619500"/>
                <a:gridCol w="3619500"/>
              </a:tblGrid>
              <a:tr h="381000">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Resource Name</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Link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lang="en-US" sz="1800">
                          <a:solidFill>
                            <a:srgbClr val="464646"/>
                          </a:solidFill>
                          <a:latin typeface="Lucida Sans"/>
                          <a:ea typeface="Lucida Sans"/>
                          <a:cs typeface="Lucida Sans"/>
                          <a:sym typeface="Lucida Sans"/>
                        </a:rPr>
                        <a:t>Join Our Network!</a:t>
                      </a:r>
                      <a:endParaRPr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Clr>
                          <a:schemeClr val="accent5"/>
                        </a:buClr>
                        <a:buSzPts val="1800"/>
                        <a:buFont typeface="Lucida Sans"/>
                        <a:buNone/>
                      </a:pPr>
                      <a:r>
                        <a:rPr lang="en-US" sz="1800" u="sng">
                          <a:solidFill>
                            <a:srgbClr val="464646"/>
                          </a:solidFill>
                          <a:latin typeface="Lucida Sans"/>
                          <a:ea typeface="Lucida Sans"/>
                          <a:cs typeface="Lucida Sans"/>
                          <a:sym typeface="Lucida Sans"/>
                          <a:hlinkClick r:id="rId3"/>
                        </a:rPr>
                        <a:t>www.achievethecore.org/ca-signup</a:t>
                      </a:r>
                      <a:endParaRPr sz="1800" u="sng">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lang="en-US" sz="1800">
                          <a:solidFill>
                            <a:srgbClr val="464646"/>
                          </a:solidFill>
                          <a:latin typeface="Lucida Sans"/>
                          <a:ea typeface="Lucida Sans"/>
                          <a:cs typeface="Lucida Sans"/>
                          <a:sym typeface="Lucida Sans"/>
                        </a:rPr>
                        <a:t>Comparing Reading Research to Program Design: An Examination of Teachers College Units of Study</a:t>
                      </a:r>
                      <a:endParaRPr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lang="en-US" sz="1800" u="sng">
                          <a:solidFill>
                            <a:schemeClr val="hlink"/>
                          </a:solidFill>
                          <a:latin typeface="Lucida Sans"/>
                          <a:ea typeface="Lucida Sans"/>
                          <a:cs typeface="Lucida Sans"/>
                          <a:sym typeface="Lucida Sans"/>
                          <a:hlinkClick r:id="rId4"/>
                        </a:rPr>
                        <a:t>https://achievethecore.org/content/upload/Comparing%20Reading%20Research%20to%20Program%20Design_An%20Examination%20of%20Teachers%20College%20Units%20of%20Study%20FINAL.pdf</a:t>
                      </a:r>
                      <a:endParaRPr sz="1800">
                        <a:latin typeface="Lucida Sans"/>
                        <a:ea typeface="Lucida Sans"/>
                        <a:cs typeface="Lucida Sans"/>
                        <a:sym typeface="Lucida Sans"/>
                      </a:endParaRPr>
                    </a:p>
                  </a:txBody>
                  <a:tcPr marT="91425" marB="91425" marR="91425" marL="91425"/>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0" name="Shape 1440"/>
        <p:cNvGrpSpPr/>
        <p:nvPr/>
      </p:nvGrpSpPr>
      <p:grpSpPr>
        <a:xfrm>
          <a:off x="0" y="0"/>
          <a:ext cx="0" cy="0"/>
          <a:chOff x="0" y="0"/>
          <a:chExt cx="0" cy="0"/>
        </a:xfrm>
      </p:grpSpPr>
      <p:sp>
        <p:nvSpPr>
          <p:cNvPr id="1441" name="Google Shape;1441;p200"/>
          <p:cNvSpPr txBox="1"/>
          <p:nvPr>
            <p:ph type="title"/>
          </p:nvPr>
        </p:nvSpPr>
        <p:spPr>
          <a:xfrm>
            <a:off x="304800" y="274647"/>
            <a:ext cx="8572500" cy="87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1" i="0" lang="en-US" sz="2400" u="none" cap="none" strike="noStrike">
                <a:solidFill>
                  <a:srgbClr val="595959"/>
                </a:solidFill>
              </a:rPr>
              <a:t>Join our network!</a:t>
            </a:r>
            <a:endParaRPr b="1"/>
          </a:p>
        </p:txBody>
      </p:sp>
      <p:sp>
        <p:nvSpPr>
          <p:cNvPr id="1442" name="Google Shape;1442;p200"/>
          <p:cNvSpPr txBox="1"/>
          <p:nvPr/>
        </p:nvSpPr>
        <p:spPr>
          <a:xfrm>
            <a:off x="393775" y="284602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443" name="Google Shape;1443;p200"/>
          <p:cNvSpPr txBox="1"/>
          <p:nvPr/>
        </p:nvSpPr>
        <p:spPr>
          <a:xfrm>
            <a:off x="4848450" y="3336838"/>
            <a:ext cx="4012800" cy="52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444" name="Google Shape;1444;p200"/>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445" name="Google Shape;1445;p200"/>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446" name="Google Shape;1446;p200"/>
          <p:cNvSpPr txBox="1"/>
          <p:nvPr/>
        </p:nvSpPr>
        <p:spPr>
          <a:xfrm>
            <a:off x="845600" y="516857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447" name="Google Shape;1447;p200"/>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448" name="Google Shape;1448;p200"/>
          <p:cNvSpPr txBox="1"/>
          <p:nvPr/>
        </p:nvSpPr>
        <p:spPr>
          <a:xfrm>
            <a:off x="5848100" y="4780600"/>
            <a:ext cx="2738700" cy="74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indent="0" lvl="0" marL="0" rtl="0" algn="ctr">
              <a:spcBef>
                <a:spcPts val="0"/>
              </a:spcBef>
              <a:spcAft>
                <a:spcPts val="0"/>
              </a:spcAft>
              <a:buNone/>
            </a:pPr>
            <a:r>
              <a:t/>
            </a:r>
            <a:endParaRPr sz="1600">
              <a:solidFill>
                <a:srgbClr val="2A7251"/>
              </a:solidFill>
              <a:latin typeface="Lucida Sans"/>
              <a:ea typeface="Lucida Sans"/>
              <a:cs typeface="Lucida Sans"/>
              <a:sym typeface="Lucida Sans"/>
            </a:endParaRPr>
          </a:p>
        </p:txBody>
      </p:sp>
      <p:pic>
        <p:nvPicPr>
          <p:cNvPr id="1449" name="Google Shape;1449;p200"/>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450" name="Google Shape;1450;p200"/>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5" name="Shape 1455"/>
        <p:cNvGrpSpPr/>
        <p:nvPr/>
      </p:nvGrpSpPr>
      <p:grpSpPr>
        <a:xfrm>
          <a:off x="0" y="0"/>
          <a:ext cx="0" cy="0"/>
          <a:chOff x="0" y="0"/>
          <a:chExt cx="0" cy="0"/>
        </a:xfrm>
      </p:grpSpPr>
      <p:sp>
        <p:nvSpPr>
          <p:cNvPr id="1456" name="Google Shape;1456;p201"/>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2800"/>
              <a:t>Please J</a:t>
            </a:r>
            <a:r>
              <a:rPr b="1" lang="en-US" sz="2800"/>
              <a:t>oin </a:t>
            </a:r>
            <a:r>
              <a:rPr b="1" lang="en-US" sz="2800"/>
              <a:t>U</a:t>
            </a:r>
            <a:r>
              <a:rPr b="1" lang="en-US" sz="2800"/>
              <a:t>s!</a:t>
            </a:r>
            <a:endParaRPr b="1" sz="2800"/>
          </a:p>
        </p:txBody>
      </p:sp>
      <p:sp>
        <p:nvSpPr>
          <p:cNvPr id="1457" name="Google Shape;1457;p201"/>
          <p:cNvSpPr txBox="1"/>
          <p:nvPr/>
        </p:nvSpPr>
        <p:spPr>
          <a:xfrm>
            <a:off x="1879950" y="1937688"/>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458" name="Google Shape;1458;p201"/>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459" name="Google Shape;1459;p201"/>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460" name="Google Shape;1460;p201"/>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461" name="Google Shape;1461;p201"/>
          <p:cNvSpPr txBox="1"/>
          <p:nvPr/>
        </p:nvSpPr>
        <p:spPr>
          <a:xfrm>
            <a:off x="1879950" y="298740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462" name="Google Shape;1462;p201"/>
          <p:cNvSpPr txBox="1"/>
          <p:nvPr/>
        </p:nvSpPr>
        <p:spPr>
          <a:xfrm>
            <a:off x="1879950" y="3959075"/>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463" name="Google Shape;1463;p201"/>
          <p:cNvSpPr txBox="1"/>
          <p:nvPr/>
        </p:nvSpPr>
        <p:spPr>
          <a:xfrm>
            <a:off x="1879950" y="493075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464" name="Google Shape;1464;p201"/>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465" name="Google Shape;1465;p201"/>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8" name="Shape 1108"/>
        <p:cNvGrpSpPr/>
        <p:nvPr/>
      </p:nvGrpSpPr>
      <p:grpSpPr>
        <a:xfrm>
          <a:off x="0" y="0"/>
          <a:ext cx="0" cy="0"/>
          <a:chOff x="0" y="0"/>
          <a:chExt cx="0" cy="0"/>
        </a:xfrm>
      </p:grpSpPr>
      <p:sp>
        <p:nvSpPr>
          <p:cNvPr id="1109" name="Google Shape;1109;p157"/>
          <p:cNvSpPr txBox="1"/>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110" name="Google Shape;1110;p157"/>
          <p:cNvSpPr txBox="1"/>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indent="0" lvl="0" marL="0" rtl="0" algn="l">
              <a:spcBef>
                <a:spcPts val="480"/>
              </a:spcBef>
              <a:spcAft>
                <a:spcPts val="0"/>
              </a:spcAft>
              <a:buNone/>
            </a:pPr>
            <a:r>
              <a:t/>
            </a:r>
            <a:endParaRPr sz="2400">
              <a:solidFill>
                <a:srgbClr val="3F3F39"/>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indent="-342900" lvl="0" marL="342900" rtl="0" algn="l">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@ReadingShanahan</a:t>
            </a:r>
            <a:endParaRPr sz="2400">
              <a:solidFill>
                <a:srgbClr val="434343"/>
              </a:solidFill>
              <a:latin typeface="Lucida Sans"/>
              <a:ea typeface="Lucida Sans"/>
              <a:cs typeface="Lucida Sans"/>
              <a:sym typeface="Lucida Sans"/>
            </a:endParaRPr>
          </a:p>
        </p:txBody>
      </p:sp>
      <p:pic>
        <p:nvPicPr>
          <p:cNvPr id="1111" name="Google Shape;1111;p157"/>
          <p:cNvPicPr preferRelativeResize="0"/>
          <p:nvPr/>
        </p:nvPicPr>
        <p:blipFill rotWithShape="1">
          <a:blip r:embed="rId3">
            <a:alphaModFix/>
          </a:blip>
          <a:srcRect b="0" l="0" r="0" t="0"/>
          <a:stretch/>
        </p:blipFill>
        <p:spPr>
          <a:xfrm>
            <a:off x="7197163" y="157850"/>
            <a:ext cx="1750287" cy="1259775"/>
          </a:xfrm>
          <a:prstGeom prst="rect">
            <a:avLst/>
          </a:prstGeom>
          <a:noFill/>
          <a:ln>
            <a:noFill/>
          </a:ln>
        </p:spPr>
      </p:pic>
      <p:pic>
        <p:nvPicPr>
          <p:cNvPr id="1112" name="Google Shape;1112;p157"/>
          <p:cNvPicPr preferRelativeResize="0"/>
          <p:nvPr/>
        </p:nvPicPr>
        <p:blipFill rotWithShape="1">
          <a:blip r:embed="rId4">
            <a:alphaModFix/>
          </a:blip>
          <a:srcRect b="0" l="0" r="0" t="8475"/>
          <a:stretch/>
        </p:blipFill>
        <p:spPr>
          <a:xfrm>
            <a:off x="4041201" y="2136513"/>
            <a:ext cx="4983101" cy="3420449"/>
          </a:xfrm>
          <a:prstGeom prst="rect">
            <a:avLst/>
          </a:prstGeom>
          <a:noFill/>
          <a:ln>
            <a:noFill/>
          </a:ln>
        </p:spPr>
      </p:pic>
      <p:sp>
        <p:nvSpPr>
          <p:cNvPr id="1113" name="Google Shape;1113;p157"/>
          <p:cNvSpPr/>
          <p:nvPr/>
        </p:nvSpPr>
        <p:spPr>
          <a:xfrm>
            <a:off x="6994825" y="5195450"/>
            <a:ext cx="410400" cy="361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57"/>
          <p:cNvSpPr txBox="1"/>
          <p:nvPr/>
        </p:nvSpPr>
        <p:spPr>
          <a:xfrm>
            <a:off x="6515875" y="6126175"/>
            <a:ext cx="1750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115" name="Google Shape;1115;p157"/>
          <p:cNvSpPr/>
          <p:nvPr/>
        </p:nvSpPr>
        <p:spPr>
          <a:xfrm>
            <a:off x="7097425" y="5643750"/>
            <a:ext cx="307800" cy="583800"/>
          </a:xfrm>
          <a:prstGeom prst="upArrow">
            <a:avLst>
              <a:gd fmla="val 50000" name="adj1"/>
              <a:gd fmla="val 50000" name="adj2"/>
            </a:avLst>
          </a:prstGeom>
          <a:solidFill>
            <a:srgbClr val="FF0000"/>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0" name="Shape 1470"/>
        <p:cNvGrpSpPr/>
        <p:nvPr/>
      </p:nvGrpSpPr>
      <p:grpSpPr>
        <a:xfrm>
          <a:off x="0" y="0"/>
          <a:ext cx="0" cy="0"/>
          <a:chOff x="0" y="0"/>
          <a:chExt cx="0" cy="0"/>
        </a:xfrm>
      </p:grpSpPr>
      <p:sp>
        <p:nvSpPr>
          <p:cNvPr id="1471" name="Google Shape;1471;p20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1" i="0" lang="en-US" sz="2800" u="none" cap="none" strike="noStrike">
                <a:solidFill>
                  <a:srgbClr val="575757"/>
                </a:solidFill>
              </a:rPr>
              <a:t>Please </a:t>
            </a:r>
            <a:r>
              <a:rPr b="1" lang="en-US" sz="2800">
                <a:solidFill>
                  <a:srgbClr val="575757"/>
                </a:solidFill>
              </a:rPr>
              <a:t>J</a:t>
            </a:r>
            <a:r>
              <a:rPr b="1" i="0" lang="en-US" sz="2800" u="none" cap="none" strike="noStrike">
                <a:solidFill>
                  <a:srgbClr val="575757"/>
                </a:solidFill>
              </a:rPr>
              <a:t>oin </a:t>
            </a:r>
            <a:r>
              <a:rPr b="1" lang="en-US" sz="2800">
                <a:solidFill>
                  <a:srgbClr val="575757"/>
                </a:solidFill>
              </a:rPr>
              <a:t>U</a:t>
            </a:r>
            <a:r>
              <a:rPr b="1" i="0" lang="en-US" sz="2800" u="none" cap="none" strike="noStrike">
                <a:solidFill>
                  <a:srgbClr val="575757"/>
                </a:solidFill>
              </a:rPr>
              <a:t>s </a:t>
            </a:r>
            <a:r>
              <a:rPr b="1" lang="en-US" sz="2800">
                <a:solidFill>
                  <a:srgbClr val="575757"/>
                </a:solidFill>
              </a:rPr>
              <a:t>A</a:t>
            </a:r>
            <a:r>
              <a:rPr b="1" i="0" lang="en-US" sz="2800" u="none" cap="none" strike="noStrike">
                <a:solidFill>
                  <a:srgbClr val="575757"/>
                </a:solidFill>
              </a:rPr>
              <a:t>gain!</a:t>
            </a:r>
            <a:endParaRPr b="1">
              <a:solidFill>
                <a:srgbClr val="575757"/>
              </a:solidFill>
            </a:endParaRPr>
          </a:p>
        </p:txBody>
      </p:sp>
      <p:sp>
        <p:nvSpPr>
          <p:cNvPr id="1472" name="Google Shape;1472;p202"/>
          <p:cNvSpPr txBox="1"/>
          <p:nvPr>
            <p:ph idx="1" type="body"/>
          </p:nvPr>
        </p:nvSpPr>
        <p:spPr>
          <a:xfrm>
            <a:off x="386950" y="1234250"/>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575757"/>
              </a:buClr>
              <a:buSzPts val="2400"/>
              <a:buFont typeface="Lucida Sans"/>
              <a:buChar char="●"/>
            </a:pPr>
            <a:r>
              <a:rPr b="1" lang="en-US" sz="2400">
                <a:solidFill>
                  <a:srgbClr val="575757"/>
                </a:solidFill>
              </a:rPr>
              <a:t>April Special Edition</a:t>
            </a:r>
            <a:r>
              <a:rPr b="1" i="0" lang="en-US" sz="2400" u="none" cap="none" strike="noStrike">
                <a:solidFill>
                  <a:srgbClr val="575757"/>
                </a:solidFill>
              </a:rPr>
              <a:t> webinar: </a:t>
            </a:r>
            <a:br>
              <a:rPr b="1" lang="en-US">
                <a:solidFill>
                  <a:srgbClr val="575757"/>
                </a:solidFill>
              </a:rPr>
            </a:br>
            <a:r>
              <a:rPr b="1" lang="en-US" sz="2000">
                <a:solidFill>
                  <a:srgbClr val="575757"/>
                </a:solidFill>
              </a:rPr>
              <a:t>Reading Practice in a Time of Remote Learning</a:t>
            </a:r>
            <a:endParaRPr b="1" sz="2000">
              <a:solidFill>
                <a:srgbClr val="575757"/>
              </a:solidFill>
            </a:endParaRPr>
          </a:p>
          <a:p>
            <a:pPr indent="0" lvl="0" marL="342900" marR="0" rtl="0" algn="l">
              <a:lnSpc>
                <a:spcPct val="100000"/>
              </a:lnSpc>
              <a:spcBef>
                <a:spcPts val="0"/>
              </a:spcBef>
              <a:spcAft>
                <a:spcPts val="0"/>
              </a:spcAft>
              <a:buNone/>
            </a:pPr>
            <a:r>
              <a:rPr lang="en-US" sz="2000">
                <a:solidFill>
                  <a:srgbClr val="575757"/>
                </a:solidFill>
              </a:rPr>
              <a:t>April 15, 2020 @7PM EST</a:t>
            </a:r>
            <a:endParaRPr sz="2000">
              <a:solidFill>
                <a:srgbClr val="575757"/>
              </a:solidFill>
            </a:endParaRPr>
          </a:p>
          <a:p>
            <a:pPr indent="-342900" lvl="0" marL="342900" marR="0" rtl="0" algn="l">
              <a:lnSpc>
                <a:spcPct val="100000"/>
              </a:lnSpc>
              <a:spcBef>
                <a:spcPts val="0"/>
              </a:spcBef>
              <a:spcAft>
                <a:spcPts val="0"/>
              </a:spcAft>
              <a:buClr>
                <a:srgbClr val="3F3F39"/>
              </a:buClr>
              <a:buSzPts val="2400"/>
              <a:buFont typeface="Arial"/>
              <a:buNone/>
            </a:pPr>
            <a:r>
              <a:t/>
            </a:r>
            <a:endParaRPr i="0" sz="2000" u="none" cap="none" strike="noStrike">
              <a:solidFill>
                <a:srgbClr val="575757"/>
              </a:solidFill>
            </a:endParaRPr>
          </a:p>
          <a:p>
            <a:pPr indent="0" lvl="0" marL="342900" marR="0" rtl="0" algn="l">
              <a:lnSpc>
                <a:spcPct val="100000"/>
              </a:lnSpc>
              <a:spcBef>
                <a:spcPts val="0"/>
              </a:spcBef>
              <a:spcAft>
                <a:spcPts val="0"/>
              </a:spcAft>
              <a:buNone/>
            </a:pPr>
            <a:r>
              <a:rPr b="1" i="0" lang="en-US" sz="2000" u="none" cap="none" strike="noStrike">
                <a:solidFill>
                  <a:srgbClr val="575757"/>
                </a:solidFill>
              </a:rPr>
              <a:t>Register Here: </a:t>
            </a:r>
            <a:br>
              <a:rPr i="0" lang="en-US" sz="2000" u="none" cap="none" strike="noStrike">
                <a:solidFill>
                  <a:srgbClr val="575757"/>
                </a:solidFill>
              </a:rPr>
            </a:br>
            <a:r>
              <a:rPr i="0" lang="en-US" sz="2000" u="sng" cap="none" strike="noStrike">
                <a:solidFill>
                  <a:schemeClr val="hlink"/>
                </a:solidFill>
                <a:hlinkClick r:id="rId3"/>
              </a:rPr>
              <a:t>https://event.on24.com/wcc/r/2255621/80B1125BB5D3164A0997F3D9850531EB </a:t>
            </a:r>
            <a:endParaRPr sz="2000">
              <a:solidFill>
                <a:srgbClr val="575757"/>
              </a:solidFill>
            </a:endParaRPr>
          </a:p>
          <a:p>
            <a:pPr indent="0" lvl="0" marL="342900" marR="0" rtl="0" algn="l">
              <a:lnSpc>
                <a:spcPct val="100000"/>
              </a:lnSpc>
              <a:spcBef>
                <a:spcPts val="0"/>
              </a:spcBef>
              <a:spcAft>
                <a:spcPts val="0"/>
              </a:spcAft>
              <a:buNone/>
            </a:pPr>
            <a:r>
              <a:t/>
            </a:r>
            <a:endParaRPr sz="2400">
              <a:solidFill>
                <a:srgbClr val="575757"/>
              </a:solidFill>
            </a:endParaRPr>
          </a:p>
          <a:p>
            <a:pPr indent="-342900" lvl="0" marL="342900" rtl="0" algn="l">
              <a:spcBef>
                <a:spcPts val="0"/>
              </a:spcBef>
              <a:spcAft>
                <a:spcPts val="0"/>
              </a:spcAft>
              <a:buClr>
                <a:srgbClr val="575757"/>
              </a:buClr>
              <a:buSzPts val="2400"/>
              <a:buFont typeface="Lucida Sans"/>
              <a:buChar char="●"/>
            </a:pPr>
            <a:r>
              <a:rPr b="1" lang="en-US" sz="2400">
                <a:solidFill>
                  <a:srgbClr val="575757"/>
                </a:solidFill>
              </a:rPr>
              <a:t>May W</a:t>
            </a:r>
            <a:r>
              <a:rPr b="1" lang="en-US" sz="2400">
                <a:solidFill>
                  <a:srgbClr val="575757"/>
                </a:solidFill>
              </a:rPr>
              <a:t>ebinar: </a:t>
            </a:r>
            <a:br>
              <a:rPr b="1" lang="en-US">
                <a:solidFill>
                  <a:srgbClr val="575757"/>
                </a:solidFill>
              </a:rPr>
            </a:br>
            <a:r>
              <a:rPr b="1" lang="en-US" sz="2000">
                <a:solidFill>
                  <a:srgbClr val="575757"/>
                </a:solidFill>
              </a:rPr>
              <a:t>Math Resource Fixers Uppers with Jason Zimba</a:t>
            </a:r>
            <a:endParaRPr b="1" sz="2000">
              <a:solidFill>
                <a:srgbClr val="575757"/>
              </a:solidFill>
            </a:endParaRPr>
          </a:p>
          <a:p>
            <a:pPr indent="0" lvl="0" marL="342900" rtl="0" algn="l">
              <a:spcBef>
                <a:spcPts val="0"/>
              </a:spcBef>
              <a:spcAft>
                <a:spcPts val="0"/>
              </a:spcAft>
              <a:buClr>
                <a:schemeClr val="dk1"/>
              </a:buClr>
              <a:buSzPts val="1100"/>
              <a:buFont typeface="Arial"/>
              <a:buNone/>
            </a:pPr>
            <a:r>
              <a:rPr lang="en-US" sz="2000">
                <a:solidFill>
                  <a:srgbClr val="575757"/>
                </a:solidFill>
              </a:rPr>
              <a:t>May 6, 2020 @7PM EST</a:t>
            </a:r>
            <a:endParaRPr sz="2000">
              <a:solidFill>
                <a:srgbClr val="575757"/>
              </a:solidFill>
            </a:endParaRPr>
          </a:p>
          <a:p>
            <a:pPr indent="-342900" lvl="0" marL="342900" rtl="0" algn="l">
              <a:spcBef>
                <a:spcPts val="0"/>
              </a:spcBef>
              <a:spcAft>
                <a:spcPts val="0"/>
              </a:spcAft>
              <a:buClr>
                <a:srgbClr val="3F3F39"/>
              </a:buClr>
              <a:buSzPts val="2400"/>
              <a:buFont typeface="Arial"/>
              <a:buNone/>
            </a:pPr>
            <a:r>
              <a:t/>
            </a:r>
            <a:endParaRPr sz="2000">
              <a:solidFill>
                <a:srgbClr val="575757"/>
              </a:solidFill>
            </a:endParaRPr>
          </a:p>
          <a:p>
            <a:pPr indent="0" lvl="0" marL="342900" rtl="0" algn="l">
              <a:spcBef>
                <a:spcPts val="0"/>
              </a:spcBef>
              <a:spcAft>
                <a:spcPts val="0"/>
              </a:spcAft>
              <a:buNone/>
            </a:pPr>
            <a:r>
              <a:rPr b="1" lang="en-US" sz="2000">
                <a:solidFill>
                  <a:srgbClr val="575757"/>
                </a:solidFill>
              </a:rPr>
              <a:t>Register Here: </a:t>
            </a:r>
            <a:br>
              <a:rPr lang="en-US" sz="2000">
                <a:solidFill>
                  <a:srgbClr val="575757"/>
                </a:solidFill>
              </a:rPr>
            </a:br>
            <a:r>
              <a:rPr lang="en-US" sz="2000" u="sng">
                <a:solidFill>
                  <a:schemeClr val="hlink"/>
                </a:solidFill>
                <a:hlinkClick r:id="rId4"/>
              </a:rPr>
              <a:t>https://event.on24.com/wcc/r/2258898/4892BBD9D5CC0AA4607F8118466C2798</a:t>
            </a:r>
            <a:endParaRPr sz="2000">
              <a:solidFill>
                <a:srgbClr val="575757"/>
              </a:solidFill>
            </a:endParaRPr>
          </a:p>
          <a:p>
            <a:pPr indent="0" lvl="0" marL="342900" rtl="0" algn="l">
              <a:spcBef>
                <a:spcPts val="0"/>
              </a:spcBef>
              <a:spcAft>
                <a:spcPts val="0"/>
              </a:spcAft>
              <a:buClr>
                <a:schemeClr val="dk1"/>
              </a:buClr>
              <a:buSzPts val="1100"/>
              <a:buFont typeface="Arial"/>
              <a:buNone/>
            </a:pPr>
            <a:r>
              <a:t/>
            </a:r>
            <a:endParaRPr sz="2000">
              <a:solidFill>
                <a:srgbClr val="575757"/>
              </a:solidFill>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6" name="Shape 1476"/>
        <p:cNvGrpSpPr/>
        <p:nvPr/>
      </p:nvGrpSpPr>
      <p:grpSpPr>
        <a:xfrm>
          <a:off x="0" y="0"/>
          <a:ext cx="0" cy="0"/>
          <a:chOff x="0" y="0"/>
          <a:chExt cx="0" cy="0"/>
        </a:xfrm>
      </p:grpSpPr>
      <p:sp>
        <p:nvSpPr>
          <p:cNvPr id="1477" name="Google Shape;1477;p203"/>
          <p:cNvSpPr txBox="1"/>
          <p:nvPr>
            <p:ph type="title"/>
          </p:nvPr>
        </p:nvSpPr>
        <p:spPr>
          <a:xfrm>
            <a:off x="216568" y="2829678"/>
            <a:ext cx="8620552" cy="8683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Google Shape;1121;p158"/>
          <p:cNvSpPr txBox="1"/>
          <p:nvPr>
            <p:ph type="title"/>
          </p:nvPr>
        </p:nvSpPr>
        <p:spPr>
          <a:xfrm>
            <a:off x="382825" y="-102063"/>
            <a:ext cx="82296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llerta"/>
              <a:buNone/>
            </a:pPr>
            <a:r>
              <a:rPr b="0" i="0" lang="en-US" sz="2800" u="none" cap="none" strike="noStrike">
                <a:solidFill>
                  <a:srgbClr val="3F3F39"/>
                </a:solidFill>
                <a:latin typeface="Lucida Sans"/>
                <a:ea typeface="Lucida Sans"/>
                <a:cs typeface="Lucida Sans"/>
                <a:sym typeface="Lucida Sans"/>
              </a:rPr>
              <a:t>Engage with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122" name="Google Shape;1122;p158"/>
          <p:cNvSpPr txBox="1"/>
          <p:nvPr>
            <p:ph idx="1" type="body"/>
          </p:nvPr>
        </p:nvSpPr>
        <p:spPr>
          <a:xfrm>
            <a:off x="504450" y="1923650"/>
            <a:ext cx="7373100" cy="45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sz="2400">
              <a:solidFill>
                <a:srgbClr val="3F3F39"/>
              </a:solidFill>
            </a:endParaRPr>
          </a:p>
          <a:p>
            <a:pPr indent="0" lvl="0" marL="0" rtl="0" algn="l">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t/>
            </a:r>
            <a:endParaRPr sz="1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rPr i="1" lang="en-US" sz="2000">
                <a:solidFill>
                  <a:srgbClr val="3F3F39"/>
                </a:solidFill>
              </a:rPr>
              <a:t>Take our survey in 2 weeks and receive a certificate verifying 1 hour of professional learning.</a:t>
            </a:r>
            <a:endParaRPr>
              <a:solidFill>
                <a:srgbClr val="3F3F39"/>
              </a:solidFill>
            </a:endParaRPr>
          </a:p>
        </p:txBody>
      </p:sp>
      <p:pic>
        <p:nvPicPr>
          <p:cNvPr id="1123" name="Google Shape;1123;p158"/>
          <p:cNvPicPr preferRelativeResize="0"/>
          <p:nvPr/>
        </p:nvPicPr>
        <p:blipFill rotWithShape="1">
          <a:blip r:embed="rId3">
            <a:alphaModFix/>
          </a:blip>
          <a:srcRect b="0" l="3208" r="2139" t="15095"/>
          <a:stretch/>
        </p:blipFill>
        <p:spPr>
          <a:xfrm>
            <a:off x="705475" y="2905388"/>
            <a:ext cx="7584300" cy="1095225"/>
          </a:xfrm>
          <a:prstGeom prst="rect">
            <a:avLst/>
          </a:prstGeom>
          <a:noFill/>
          <a:ln>
            <a:noFill/>
          </a:ln>
        </p:spPr>
      </p:pic>
      <p:sp>
        <p:nvSpPr>
          <p:cNvPr id="1124" name="Google Shape;1124;p158"/>
          <p:cNvSpPr/>
          <p:nvPr/>
        </p:nvSpPr>
        <p:spPr>
          <a:xfrm>
            <a:off x="5071725" y="2246375"/>
            <a:ext cx="777900" cy="589200"/>
          </a:xfrm>
          <a:prstGeom prst="downArrow">
            <a:avLst>
              <a:gd fmla="val 50000" name="adj1"/>
              <a:gd fmla="val 50000" name="adj2"/>
            </a:avLst>
          </a:prstGeom>
          <a:solidFill>
            <a:srgbClr val="1155C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58"/>
          <p:cNvSpPr/>
          <p:nvPr/>
        </p:nvSpPr>
        <p:spPr>
          <a:xfrm>
            <a:off x="2894925" y="2246325"/>
            <a:ext cx="777900" cy="589200"/>
          </a:xfrm>
          <a:prstGeom prst="downArrow">
            <a:avLst>
              <a:gd fmla="val 50000" name="adj1"/>
              <a:gd fmla="val 50000" name="adj2"/>
            </a:avLst>
          </a:prstGeom>
          <a:solidFill>
            <a:srgbClr val="9900FF"/>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58"/>
          <p:cNvSpPr txBox="1"/>
          <p:nvPr/>
        </p:nvSpPr>
        <p:spPr>
          <a:xfrm>
            <a:off x="934125" y="1408750"/>
            <a:ext cx="25998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9900FF"/>
                </a:solidFill>
                <a:latin typeface="Lucida Sans"/>
                <a:ea typeface="Lucida Sans"/>
                <a:cs typeface="Lucida Sans"/>
                <a:sym typeface="Lucida Sans"/>
              </a:rPr>
              <a:t>Question just for the presenters/ tech help</a:t>
            </a:r>
            <a:endParaRPr b="1" sz="1800">
              <a:solidFill>
                <a:srgbClr val="9900FF"/>
              </a:solidFill>
              <a:latin typeface="Lucida Sans"/>
              <a:ea typeface="Lucida Sans"/>
              <a:cs typeface="Lucida Sans"/>
              <a:sym typeface="Lucida Sans"/>
            </a:endParaRPr>
          </a:p>
          <a:p>
            <a:pPr indent="0" lvl="0" marL="0" rtl="0" algn="ctr">
              <a:spcBef>
                <a:spcPts val="0"/>
              </a:spcBef>
              <a:spcAft>
                <a:spcPts val="0"/>
              </a:spcAft>
              <a:buNone/>
            </a:pPr>
            <a:r>
              <a:t/>
            </a:r>
            <a:endParaRPr>
              <a:latin typeface="Lucida Sans"/>
              <a:ea typeface="Lucida Sans"/>
              <a:cs typeface="Lucida Sans"/>
              <a:sym typeface="Lucida Sans"/>
            </a:endParaRPr>
          </a:p>
        </p:txBody>
      </p:sp>
      <p:sp>
        <p:nvSpPr>
          <p:cNvPr id="1127" name="Google Shape;1127;p158"/>
          <p:cNvSpPr txBox="1"/>
          <p:nvPr/>
        </p:nvSpPr>
        <p:spPr>
          <a:xfrm>
            <a:off x="4967600" y="1319600"/>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rgbClr val="0000FF"/>
                </a:solidFill>
                <a:latin typeface="Lucida Sans"/>
                <a:ea typeface="Lucida Sans"/>
                <a:cs typeface="Lucida Sans"/>
                <a:sym typeface="Lucida Sans"/>
              </a:rPr>
              <a:t>Group chat </a:t>
            </a:r>
            <a:endParaRPr b="1" sz="1800">
              <a:solidFill>
                <a:srgbClr val="0000FF"/>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1128" name="Google Shape;1128;p158"/>
          <p:cNvSpPr/>
          <p:nvPr/>
        </p:nvSpPr>
        <p:spPr>
          <a:xfrm>
            <a:off x="4059525" y="2246375"/>
            <a:ext cx="777900" cy="589200"/>
          </a:xfrm>
          <a:prstGeom prst="downArrow">
            <a:avLst>
              <a:gd fmla="val 50000" name="adj1"/>
              <a:gd fmla="val 50000" name="adj2"/>
            </a:avLst>
          </a:prstGeom>
          <a:solidFill>
            <a:schemeClr val="accent2"/>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58"/>
          <p:cNvSpPr txBox="1"/>
          <p:nvPr/>
        </p:nvSpPr>
        <p:spPr>
          <a:xfrm>
            <a:off x="3365775" y="1319600"/>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chemeClr val="accent2"/>
                </a:solidFill>
                <a:latin typeface="Lucida Sans"/>
                <a:ea typeface="Lucida Sans"/>
                <a:cs typeface="Lucida Sans"/>
                <a:sym typeface="Lucida Sans"/>
              </a:rPr>
              <a:t>Resources </a:t>
            </a:r>
            <a:endParaRPr b="1" sz="1800">
              <a:solidFill>
                <a:schemeClr val="accent2"/>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1130" name="Google Shape;1130;p158"/>
          <p:cNvSpPr txBox="1"/>
          <p:nvPr/>
        </p:nvSpPr>
        <p:spPr>
          <a:xfrm>
            <a:off x="382825" y="758300"/>
            <a:ext cx="3909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4" name="Shape 1134"/>
        <p:cNvGrpSpPr/>
        <p:nvPr/>
      </p:nvGrpSpPr>
      <p:grpSpPr>
        <a:xfrm>
          <a:off x="0" y="0"/>
          <a:ext cx="0" cy="0"/>
          <a:chOff x="0" y="0"/>
          <a:chExt cx="0" cy="0"/>
        </a:xfrm>
      </p:grpSpPr>
      <p:sp>
        <p:nvSpPr>
          <p:cNvPr id="1135" name="Google Shape;1135;p159"/>
          <p:cNvSpPr txBox="1"/>
          <p:nvPr>
            <p:ph type="title"/>
          </p:nvPr>
        </p:nvSpPr>
        <p:spPr>
          <a:xfrm>
            <a:off x="216568" y="2416482"/>
            <a:ext cx="8620552" cy="167674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Section 1: </a:t>
            </a:r>
            <a:r>
              <a:rPr lang="en-US"/>
              <a:t>Discussion Overview</a:t>
            </a:r>
            <a:endParaRPr b="0" i="0" sz="28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sp>
        <p:nvSpPr>
          <p:cNvPr id="1141" name="Google Shape;1141;p160"/>
          <p:cNvSpPr txBox="1"/>
          <p:nvPr>
            <p:ph type="title"/>
          </p:nvPr>
        </p:nvSpPr>
        <p:spPr>
          <a:xfrm>
            <a:off x="216575" y="2829675"/>
            <a:ext cx="84258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1" lang="en-US"/>
              <a:t>Susan Pimentel</a:t>
            </a:r>
            <a:endParaRPr b="1"/>
          </a:p>
          <a:p>
            <a:pPr indent="0" lvl="0" marL="0" marR="0" rtl="0" algn="l">
              <a:lnSpc>
                <a:spcPct val="100000"/>
              </a:lnSpc>
              <a:spcBef>
                <a:spcPts val="0"/>
              </a:spcBef>
              <a:spcAft>
                <a:spcPts val="0"/>
              </a:spcAft>
              <a:buClr>
                <a:schemeClr val="lt1"/>
              </a:buClr>
              <a:buSzPts val="2800"/>
              <a:buFont typeface="Allerta"/>
              <a:buNone/>
            </a:pPr>
            <a:r>
              <a:rPr i="1" lang="en-US"/>
              <a:t>Founding Partner</a:t>
            </a:r>
            <a:endParaRPr i="1"/>
          </a:p>
          <a:p>
            <a:pPr indent="0" lvl="0" marL="0" marR="0" rtl="0" algn="l">
              <a:lnSpc>
                <a:spcPct val="100000"/>
              </a:lnSpc>
              <a:spcBef>
                <a:spcPts val="0"/>
              </a:spcBef>
              <a:spcAft>
                <a:spcPts val="0"/>
              </a:spcAft>
              <a:buClr>
                <a:schemeClr val="lt1"/>
              </a:buClr>
              <a:buSzPts val="2800"/>
              <a:buFont typeface="Allerta"/>
              <a:buNone/>
            </a:pPr>
            <a:r>
              <a:rPr i="1" lang="en-US"/>
              <a:t>Student Achievement Partners</a:t>
            </a:r>
            <a:endParaRPr i="1"/>
          </a:p>
        </p:txBody>
      </p:sp>
      <p:sp>
        <p:nvSpPr>
          <p:cNvPr id="1142" name="Google Shape;1142;p160"/>
          <p:cNvSpPr txBox="1"/>
          <p:nvPr/>
        </p:nvSpPr>
        <p:spPr>
          <a:xfrm>
            <a:off x="6604825" y="2425225"/>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pic>
        <p:nvPicPr>
          <p:cNvPr id="1143" name="Google Shape;1143;p160"/>
          <p:cNvPicPr preferRelativeResize="0"/>
          <p:nvPr/>
        </p:nvPicPr>
        <p:blipFill rotWithShape="1">
          <a:blip r:embed="rId3">
            <a:alphaModFix/>
          </a:blip>
          <a:srcRect b="0" l="23556" r="23556" t="0"/>
          <a:stretch/>
        </p:blipFill>
        <p:spPr>
          <a:xfrm>
            <a:off x="5730812" y="391550"/>
            <a:ext cx="3106263" cy="3132275"/>
          </a:xfrm>
          <a:prstGeom prst="rect">
            <a:avLst/>
          </a:prstGeom>
          <a:noFill/>
          <a:ln cap="flat" cmpd="sng" w="76200">
            <a:solidFill>
              <a:schemeClr val="accen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8" name="Shape 1148"/>
        <p:cNvGrpSpPr/>
        <p:nvPr/>
      </p:nvGrpSpPr>
      <p:grpSpPr>
        <a:xfrm>
          <a:off x="0" y="0"/>
          <a:ext cx="0" cy="0"/>
          <a:chOff x="0" y="0"/>
          <a:chExt cx="0" cy="0"/>
        </a:xfrm>
      </p:grpSpPr>
      <p:sp>
        <p:nvSpPr>
          <p:cNvPr id="1149" name="Google Shape;1149;p16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1" i="0" lang="en-US" u="none" cap="none" strike="noStrike">
                <a:solidFill>
                  <a:srgbClr val="666666"/>
                </a:solidFill>
              </a:rPr>
              <a:t>Goals of the </a:t>
            </a:r>
            <a:r>
              <a:rPr b="1" lang="en-US">
                <a:solidFill>
                  <a:srgbClr val="666666"/>
                </a:solidFill>
              </a:rPr>
              <a:t>W</a:t>
            </a:r>
            <a:r>
              <a:rPr b="1" i="0" lang="en-US" u="none" cap="none" strike="noStrike">
                <a:solidFill>
                  <a:srgbClr val="666666"/>
                </a:solidFill>
              </a:rPr>
              <a:t>ebinar</a:t>
            </a:r>
            <a:endParaRPr b="1" i="0" u="none" cap="none" strike="noStrike">
              <a:solidFill>
                <a:srgbClr val="595959"/>
              </a:solidFill>
            </a:endParaRPr>
          </a:p>
        </p:txBody>
      </p:sp>
      <p:sp>
        <p:nvSpPr>
          <p:cNvPr id="1150" name="Google Shape;1150;p161"/>
          <p:cNvSpPr txBox="1"/>
          <p:nvPr>
            <p:ph idx="1" type="body"/>
          </p:nvPr>
        </p:nvSpPr>
        <p:spPr>
          <a:xfrm>
            <a:off x="457200" y="1417625"/>
            <a:ext cx="8229600" cy="4526100"/>
          </a:xfrm>
          <a:prstGeom prst="rect">
            <a:avLst/>
          </a:prstGeom>
          <a:noFill/>
          <a:ln>
            <a:noFill/>
          </a:ln>
        </p:spPr>
        <p:txBody>
          <a:bodyPr anchorCtr="0" anchor="t" bIns="45700" lIns="91425" spcFirstLastPara="1" rIns="91425" wrap="square" tIns="45700">
            <a:noAutofit/>
          </a:bodyPr>
          <a:lstStyle/>
          <a:p>
            <a:pPr indent="-355600" lvl="1" marL="914400" marR="0" rtl="0" algn="l">
              <a:lnSpc>
                <a:spcPct val="150000"/>
              </a:lnSpc>
              <a:spcBef>
                <a:spcPts val="0"/>
              </a:spcBef>
              <a:spcAft>
                <a:spcPts val="0"/>
              </a:spcAft>
              <a:buSzPts val="2000"/>
              <a:buFont typeface="Lucida Sans"/>
              <a:buChar char="–"/>
            </a:pPr>
            <a:r>
              <a:rPr lang="en-US">
                <a:latin typeface="Lucida Sans"/>
                <a:ea typeface="Lucida Sans"/>
                <a:cs typeface="Lucida Sans"/>
                <a:sym typeface="Lucida Sans"/>
              </a:rPr>
              <a:t>Show how you can use Student Achievement Partners’ research reviews of curriculum.</a:t>
            </a:r>
            <a:endParaRPr>
              <a:latin typeface="Lucida Sans"/>
              <a:ea typeface="Lucida Sans"/>
              <a:cs typeface="Lucida Sans"/>
              <a:sym typeface="Lucida Sans"/>
            </a:endParaRPr>
          </a:p>
          <a:p>
            <a:pPr indent="-355600" lvl="1" marL="914400" marR="0" rtl="0" algn="l">
              <a:lnSpc>
                <a:spcPct val="150000"/>
              </a:lnSpc>
              <a:spcBef>
                <a:spcPts val="0"/>
              </a:spcBef>
              <a:spcAft>
                <a:spcPts val="0"/>
              </a:spcAft>
              <a:buSzPts val="2000"/>
              <a:buFont typeface="Lucida Sans"/>
              <a:buChar char="–"/>
            </a:pPr>
            <a:r>
              <a:rPr lang="en-US">
                <a:latin typeface="Lucida Sans"/>
                <a:ea typeface="Lucida Sans"/>
                <a:cs typeface="Lucida Sans"/>
                <a:sym typeface="Lucida Sans"/>
              </a:rPr>
              <a:t>Share the key research findings of Teachers College Units of Study in the following four areas:</a:t>
            </a:r>
            <a:endParaRPr>
              <a:latin typeface="Lucida Sans"/>
              <a:ea typeface="Lucida Sans"/>
              <a:cs typeface="Lucida Sans"/>
              <a:sym typeface="Lucida Sans"/>
            </a:endParaRPr>
          </a:p>
          <a:p>
            <a:pPr indent="-342900" lvl="2" marL="1371600" marR="0" rtl="0" algn="l">
              <a:lnSpc>
                <a:spcPct val="150000"/>
              </a:lnSpc>
              <a:spcBef>
                <a:spcPts val="0"/>
              </a:spcBef>
              <a:spcAft>
                <a:spcPts val="0"/>
              </a:spcAft>
              <a:buSzPts val="1800"/>
              <a:buFont typeface="Lucida Sans"/>
              <a:buChar char="•"/>
            </a:pPr>
            <a:r>
              <a:rPr lang="en-US">
                <a:latin typeface="Lucida Sans"/>
                <a:ea typeface="Lucida Sans"/>
                <a:cs typeface="Lucida Sans"/>
                <a:sym typeface="Lucida Sans"/>
              </a:rPr>
              <a:t>Sufficiency of Foundational Reading Skills instruction</a:t>
            </a:r>
            <a:endParaRPr>
              <a:latin typeface="Lucida Sans"/>
              <a:ea typeface="Lucida Sans"/>
              <a:cs typeface="Lucida Sans"/>
              <a:sym typeface="Lucida Sans"/>
            </a:endParaRPr>
          </a:p>
          <a:p>
            <a:pPr indent="-342900" lvl="2" marL="1371600" marR="0" rtl="0" algn="l">
              <a:lnSpc>
                <a:spcPct val="150000"/>
              </a:lnSpc>
              <a:spcBef>
                <a:spcPts val="0"/>
              </a:spcBef>
              <a:spcAft>
                <a:spcPts val="0"/>
              </a:spcAft>
              <a:buSzPts val="1800"/>
              <a:buFont typeface="Lucida Sans"/>
              <a:buChar char="•"/>
            </a:pPr>
            <a:r>
              <a:rPr lang="en-US">
                <a:latin typeface="Lucida Sans"/>
                <a:ea typeface="Lucida Sans"/>
                <a:cs typeface="Lucida Sans"/>
                <a:sym typeface="Lucida Sans"/>
              </a:rPr>
              <a:t>Regular opportunities to read complex texts and develop language</a:t>
            </a:r>
            <a:endParaRPr>
              <a:latin typeface="Lucida Sans"/>
              <a:ea typeface="Lucida Sans"/>
              <a:cs typeface="Lucida Sans"/>
              <a:sym typeface="Lucida Sans"/>
            </a:endParaRPr>
          </a:p>
          <a:p>
            <a:pPr indent="-342900" lvl="2" marL="1371600" marR="0" rtl="0" algn="l">
              <a:lnSpc>
                <a:spcPct val="150000"/>
              </a:lnSpc>
              <a:spcBef>
                <a:spcPts val="0"/>
              </a:spcBef>
              <a:spcAft>
                <a:spcPts val="0"/>
              </a:spcAft>
              <a:buSzPts val="1800"/>
              <a:buFont typeface="Lucida Sans"/>
              <a:buChar char="•"/>
            </a:pPr>
            <a:r>
              <a:rPr lang="en-US">
                <a:latin typeface="Lucida Sans"/>
                <a:ea typeface="Lucida Sans"/>
                <a:cs typeface="Lucida Sans"/>
                <a:sym typeface="Lucida Sans"/>
              </a:rPr>
              <a:t>Building knowledge and vocabulary</a:t>
            </a:r>
            <a:endParaRPr>
              <a:latin typeface="Lucida Sans"/>
              <a:ea typeface="Lucida Sans"/>
              <a:cs typeface="Lucida Sans"/>
              <a:sym typeface="Lucida Sans"/>
            </a:endParaRPr>
          </a:p>
          <a:p>
            <a:pPr indent="-342900" lvl="2" marL="1371600" marR="0" rtl="0" algn="l">
              <a:lnSpc>
                <a:spcPct val="150000"/>
              </a:lnSpc>
              <a:spcBef>
                <a:spcPts val="0"/>
              </a:spcBef>
              <a:spcAft>
                <a:spcPts val="0"/>
              </a:spcAft>
              <a:buSzPts val="1800"/>
              <a:buFont typeface="Lucida Sans"/>
              <a:buChar char="•"/>
            </a:pPr>
            <a:r>
              <a:rPr lang="en-US">
                <a:latin typeface="Lucida Sans"/>
                <a:ea typeface="Lucida Sans"/>
                <a:cs typeface="Lucida Sans"/>
                <a:sym typeface="Lucida Sans"/>
              </a:rPr>
              <a:t>Adequacy of English learner supports</a:t>
            </a:r>
            <a:endParaRPr>
              <a:latin typeface="Lucida Sans"/>
              <a:ea typeface="Lucida Sans"/>
              <a:cs typeface="Lucida Sans"/>
              <a:sym typeface="Lucida Sans"/>
            </a:endParaRPr>
          </a:p>
          <a:p>
            <a:pPr indent="-355600" lvl="1" marL="914400" marR="0" rtl="0" algn="l">
              <a:lnSpc>
                <a:spcPct val="150000"/>
              </a:lnSpc>
              <a:spcBef>
                <a:spcPts val="0"/>
              </a:spcBef>
              <a:spcAft>
                <a:spcPts val="0"/>
              </a:spcAft>
              <a:buSzPts val="2000"/>
              <a:buFont typeface="Lucida Sans"/>
              <a:buChar char="–"/>
            </a:pPr>
            <a:r>
              <a:rPr lang="en-US">
                <a:latin typeface="Lucida Sans"/>
                <a:ea typeface="Lucida Sans"/>
                <a:cs typeface="Lucida Sans"/>
                <a:sym typeface="Lucida Sans"/>
              </a:rPr>
              <a:t>Share what’s coming next.</a:t>
            </a:r>
            <a:endParaRPr>
              <a:latin typeface="Lucida Sans"/>
              <a:ea typeface="Lucida Sans"/>
              <a:cs typeface="Lucida Sans"/>
              <a:sym typeface="Lucida Sans"/>
            </a:endParaRPr>
          </a:p>
          <a:p>
            <a:pPr indent="0" lvl="0" marL="685800" marR="0" rtl="0" algn="l">
              <a:lnSpc>
                <a:spcPct val="100000"/>
              </a:lnSpc>
              <a:spcBef>
                <a:spcPts val="0"/>
              </a:spcBef>
              <a:spcAft>
                <a:spcPts val="0"/>
              </a:spcAft>
              <a:buNone/>
            </a:pPr>
            <a:r>
              <a:t/>
            </a:r>
            <a:endParaRPr i="0" sz="2400" u="none" cap="none" strike="noStrike">
              <a:solidFill>
                <a:srgbClr val="3F3F39"/>
              </a:solidFill>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