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6" r:id="rId1"/>
    <p:sldMasterId id="2147483797" r:id="rId2"/>
    <p:sldMasterId id="2147483798" r:id="rId3"/>
    <p:sldMasterId id="2147483799" r:id="rId4"/>
    <p:sldMasterId id="2147483800" r:id="rId5"/>
    <p:sldMasterId id="2147483801" r:id="rId6"/>
    <p:sldMasterId id="2147483802" r:id="rId7"/>
  </p:sldMasterIdLst>
  <p:notesMasterIdLst>
    <p:notesMasterId r:id="rId74"/>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x="9144000" cy="6858000" type="screen4x3"/>
  <p:notesSz cx="6858000" cy="9144000"/>
  <p:embeddedFontLst>
    <p:embeddedFont>
      <p:font typeface="Allerta" panose="020B0604020202020204" charset="0"/>
      <p:regular r:id="rId75"/>
    </p:embeddedFont>
    <p:embeddedFont>
      <p:font typeface="Calibri" panose="020F0502020204030204" pitchFamily="34"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Helvetica Neue" panose="020B0604020202020204" charset="0"/>
      <p:regular r:id="rId84"/>
      <p:bold r:id="rId85"/>
      <p:italic r:id="rId86"/>
      <p:boldItalic r:id="rId87"/>
    </p:embeddedFont>
    <p:embeddedFont>
      <p:font typeface="Lucida Sans" panose="020B0602030504020204" pitchFamily="34" charset="0"/>
      <p:regular r:id="rId88"/>
      <p:bold r:id="rId89"/>
      <p:italic r:id="rId90"/>
      <p:boldItalic r:id="rId91"/>
    </p:embeddedFont>
    <p:embeddedFont>
      <p:font typeface="Open Sans" panose="020B0604020202020204" charset="0"/>
      <p:regular r:id="rId92"/>
      <p:bold r:id="rId93"/>
      <p:italic r:id="rId94"/>
      <p:boldItalic r:id="rId95"/>
    </p:embeddedFont>
    <p:embeddedFont>
      <p:font typeface="Permanent Marker" panose="020B0604020202020204" charset="0"/>
      <p:regular r:id="rId96"/>
    </p:embeddedFont>
    <p:embeddedFont>
      <p:font typeface="Roboto" panose="020B060402020202020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ri Filler" initials="" lastIdx="4" clrIdx="0"/>
  <p:cmAuthor id="1" name="ZACHARY CHAN" initials="" lastIdx="3" clrIdx="1"/>
  <p:cmAuthor id="2" name="Carey Swanson" initials="" lastIdx="2" clrIdx="2"/>
  <p:cmAuthor id="3" name="Pascale Joseph" initials="PJ" lastIdx="1" clrIdx="3">
    <p:extLst>
      <p:ext uri="{19B8F6BF-5375-455C-9EA6-DF929625EA0E}">
        <p15:presenceInfo xmlns:p15="http://schemas.microsoft.com/office/powerpoint/2012/main" userId="S::pjoseph@studentsachieve.net::e94fd994-5d6d-4c9a-b0b9-ec8b194457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E6DBBD-9FBC-4A24-A99C-4E9479D7CD11}">
  <a:tblStyle styleId="{24E6DBBD-9FBC-4A24-A99C-4E9479D7CD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3.fntdata"/><Relationship Id="rId61" Type="http://schemas.openxmlformats.org/officeDocument/2006/relationships/slide" Target="slides/slide54.xml"/><Relationship Id="rId82" Type="http://schemas.openxmlformats.org/officeDocument/2006/relationships/font" Target="fonts/font8.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yslexiaida.org/scarboroughs-reading-rope-a-groundbreaking-infographi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chievethecore.org/content/upload/CORAL%20REEFS%20Expert%20Pack.pdf"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commonlit.org/en/text-sets/ancient-egypt" TargetMode="External"/><Relationship Id="rId4" Type="http://schemas.openxmlformats.org/officeDocument/2006/relationships/hyperlink" Target="https://achievethecore.org/content/upload/Text%20Set%20Guidance.pdf?utm_source=Subscriber+Master+List&amp;utm_campaign=825f01c19f-EMAIL_CAMPAIGN_2020_04_09_07_59&amp;utm_medium=email&amp;utm_term=0_a3f2445f50-825f01c19f-320962437"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oleran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olerance.org/magazine/why-the-texas-policestop-video-is-a-problem" TargetMode="External"/><Relationship Id="rId7" Type="http://schemas.openxmlformats.org/officeDocument/2006/relationships/hyperlink" Target="https://www.washingtonpost.com/graphics/investigations/police-shootings-database/"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tolerance.org/classroom-resources/texts/confrontation-at-the-bridge" TargetMode="External"/><Relationship Id="rId5" Type="http://schemas.openxmlformats.org/officeDocument/2006/relationships/hyperlink" Target="https://www.tolerance.org/classroom-resources/texts/yall-still-dont-hear-me-though" TargetMode="External"/><Relationship Id="rId4" Type="http://schemas.openxmlformats.org/officeDocument/2006/relationships/hyperlink" Target="https://www.tolerance.org/magazine/police-violence-new-jersey-bill-puts-onus-and-blame-on-childre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readinga-z.com/book.php?id=2528"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brainpop.com/socialstudies/ancientcultures/greekgods/" TargetMode="External"/><Relationship Id="rId5" Type="http://schemas.openxmlformats.org/officeDocument/2006/relationships/hyperlink" Target="https://newsela.com/read/lib-ushistory-greek-mythology" TargetMode="External"/><Relationship Id="rId4" Type="http://schemas.openxmlformats.org/officeDocument/2006/relationships/hyperlink" Target="https://www.readworks.org/article/Ancient-Greece---Greek-Mythology/72b7d7da-9cd8-4c37-998f-9ffce9ac1aa9#!articleTab:cont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atchfishtank.org/curriculum/english-language-arts/7th-grade-english/pursuing-dreams-a-raisin-in-the-sun/" TargetMode="External"/><Relationship Id="rId7" Type="http://schemas.openxmlformats.org/officeDocument/2006/relationships/hyperlink" Target="https://www.wnycstudios.org/story/scarlet-e-eviction-40-acres?tab=transcript"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eb.archive.org/web/20160131231231/https:/priceonomics.com/the-great-migration-the-african-american-exodus/" TargetMode="External"/><Relationship Id="rId5" Type="http://schemas.openxmlformats.org/officeDocument/2006/relationships/hyperlink" Target="http://americanradioworks.publicradio.org/features/americandream/a1.html" TargetMode="External"/><Relationship Id="rId4" Type="http://schemas.openxmlformats.org/officeDocument/2006/relationships/hyperlink" Target="http://www.poetryfoundation.org/poem/175884"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dpolicy.education.jhu.edu/wp-content/uploads/2018/04/ELsFINAL.pdf?mc_cid=1a7546050f&amp;mc_eid=89e5d6fb61" TargetMode="External"/><Relationship Id="rId7" Type="http://schemas.openxmlformats.org/officeDocument/2006/relationships/hyperlink" Target="https://www.colorincolorado.org/content-instruction-ells"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wida.us/get.aspx?id=712" TargetMode="External"/><Relationship Id="rId5" Type="http://schemas.openxmlformats.org/officeDocument/2006/relationships/hyperlink" Target="https://www.empoweringells.com/text-set/" TargetMode="External"/><Relationship Id="rId4" Type="http://schemas.openxmlformats.org/officeDocument/2006/relationships/hyperlink" Target="https://knowledgematterscampaign.or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1061" name="Google Shape;1061;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87ea8b3c7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87ea8b3c7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At the time of this recording in June 2020 there are many things on our collective minds.  Educators have either just finished or are in the midst of teaching via some form of distance learning during a global pandemic, communities across the country are processing, protesting, and reacting to the recent murders of Ahmaud Arbery, Breonna Taylor, and George Floyd - among others - and many of us are angry, many of us have heavy hearts…...</a:t>
            </a:r>
            <a:endParaRPr/>
          </a:p>
          <a:p>
            <a:pPr marL="0" lvl="0" indent="0" algn="l" rtl="0">
              <a:spcBef>
                <a:spcPts val="0"/>
              </a:spcBef>
              <a:spcAft>
                <a:spcPts val="0"/>
              </a:spcAft>
              <a:buNone/>
            </a:pPr>
            <a:endParaRPr/>
          </a:p>
          <a:p>
            <a:pPr marL="0" lvl="0" indent="0" algn="l" rtl="0">
              <a:spcBef>
                <a:spcPts val="0"/>
              </a:spcBef>
              <a:spcAft>
                <a:spcPts val="0"/>
              </a:spcAft>
              <a:buNone/>
            </a:pPr>
            <a:r>
              <a:rPr lang="en-US"/>
              <a:t>As we think about our time together tonight and the topic of building knowledge with students… </a:t>
            </a:r>
            <a:endParaRPr/>
          </a:p>
          <a:p>
            <a:pPr marL="0" lvl="0" indent="0" algn="l" rtl="0">
              <a:spcBef>
                <a:spcPts val="0"/>
              </a:spcBef>
              <a:spcAft>
                <a:spcPts val="0"/>
              </a:spcAft>
              <a:buNone/>
            </a:pPr>
            <a:r>
              <a:rPr lang="en-US"/>
              <a:t>We know that historically, the choices of which knowledge to prioritize, whose voices are amplified, and what stories get told in the classroom have reinforced systems that benefit some and oppress other, that benefit white children and oppress Black children and students of color. </a:t>
            </a:r>
            <a:endParaRPr/>
          </a:p>
          <a:p>
            <a:pPr marL="457200" lvl="0" indent="-304800" algn="l" rtl="0">
              <a:spcBef>
                <a:spcPts val="0"/>
              </a:spcBef>
              <a:spcAft>
                <a:spcPts val="0"/>
              </a:spcAft>
              <a:buSzPts val="1200"/>
              <a:buAutoNum type="arabicParenR"/>
            </a:pPr>
            <a:r>
              <a:rPr lang="en-US"/>
              <a:t>Part of thinking about building knowledge is creating space for all students to learn about themselves and their communities, to see pieces of their identities reflected in texts in positive and affirming ways...AND to also to ensure that students are exposed to learning about the many identities and experiences that are different from their own. Representation matters. Learning about the experiences of others’ matters. </a:t>
            </a:r>
            <a:endParaRPr/>
          </a:p>
          <a:p>
            <a:pPr marL="457200" lvl="0" indent="-304800" algn="l" rtl="0">
              <a:spcBef>
                <a:spcPts val="0"/>
              </a:spcBef>
              <a:spcAft>
                <a:spcPts val="0"/>
              </a:spcAft>
              <a:buSzPts val="1200"/>
              <a:buAutoNum type="arabicParenR"/>
            </a:pPr>
            <a:r>
              <a:rPr lang="en-US"/>
              <a:t>Framing our literacy instruction with the lens of what knowledge will my students connect to or learn about the world has the potential to be a transformative practice. </a:t>
            </a:r>
            <a:endParaRPr/>
          </a:p>
          <a:p>
            <a:pPr marL="457200" lvl="0" indent="-304800" algn="l" rtl="0">
              <a:spcBef>
                <a:spcPts val="0"/>
              </a:spcBef>
              <a:spcAft>
                <a:spcPts val="0"/>
              </a:spcAft>
              <a:buSzPts val="1200"/>
              <a:buAutoNum type="arabicParenR"/>
            </a:pPr>
            <a:r>
              <a:rPr lang="en-US"/>
              <a:t>When we create environments where students regularly engage in the practice of building knowledge about the world around them, we are helping them build the muscles they need to be informed changemakers in their communities, lifelong knowledge seekers, and empathetic community members.</a:t>
            </a:r>
            <a:endParaRPr/>
          </a:p>
          <a:p>
            <a:pPr marL="0" lvl="0" indent="0" algn="l" rtl="0">
              <a:spcBef>
                <a:spcPts val="0"/>
              </a:spcBef>
              <a:spcAft>
                <a:spcPts val="0"/>
              </a:spcAft>
              <a:buNone/>
            </a:pPr>
            <a:endParaRPr/>
          </a:p>
          <a:p>
            <a:pPr marL="0" lvl="0" indent="0" algn="l" rtl="0">
              <a:spcBef>
                <a:spcPts val="0"/>
              </a:spcBef>
              <a:spcAft>
                <a:spcPts val="0"/>
              </a:spcAft>
              <a:buNone/>
            </a:pPr>
            <a:r>
              <a:rPr lang="en-US"/>
              <a:t>So in this webinar, as many of you are thinking about ways to engage your students about what is happening around us - either now, or when you return to teaching in the fall -we want to start a conversation and learn from you too. We certainly don’t have all the answers but we hope that tonight we can share ideas and potentially surface some things we can all do as we move forward together.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50" name="Google Shape;1150;g87ea8b3c7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56" name="Google Shape;1156;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63" name="Google Shape;1163;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77dd891780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77dd891780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Very quick Q and A about what Zoe remembers learning about the post (pre K- solar system, K-3 science “Project lead the way”) and what she’s picking to learn about now (Megan Rapinoe, Ruth Bader Ginsberg, history of legos) and why she likes learning about real stuff. </a:t>
            </a:r>
            <a:endParaRPr/>
          </a:p>
        </p:txBody>
      </p:sp>
      <p:sp>
        <p:nvSpPr>
          <p:cNvPr id="1169" name="Google Shape;1169;g77dd891780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8066f3f880_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8066f3f88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This is how research tells us that reading work. Background knowledge and vocabulary play an important role and weave their way into what it means to be a proficient reader. </a:t>
            </a:r>
            <a:endParaRPr/>
          </a:p>
          <a:p>
            <a:pPr marL="0" lvl="0" indent="0" algn="l" rtl="0">
              <a:spcBef>
                <a:spcPts val="0"/>
              </a:spcBef>
              <a:spcAft>
                <a:spcPts val="0"/>
              </a:spcAft>
              <a:buNone/>
            </a:pPr>
            <a:endParaRPr/>
          </a:p>
          <a:p>
            <a:pPr marL="0" lvl="0" indent="0" algn="l" rtl="0">
              <a:spcBef>
                <a:spcPts val="0"/>
              </a:spcBef>
              <a:spcAft>
                <a:spcPts val="0"/>
              </a:spcAft>
              <a:buNone/>
            </a:pPr>
            <a:r>
              <a:rPr lang="en-US" sz="1100" u="sng">
                <a:solidFill>
                  <a:schemeClr val="hlink"/>
                </a:solidFill>
                <a:hlinkClick r:id="rId3"/>
              </a:rPr>
              <a:t>https://dyslexiaida.org/scarboroughs-reading-rope-a-groundbreaking-infographic/</a:t>
            </a:r>
            <a:r>
              <a:rPr lang="en-US"/>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8066f3f880_1_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8066f3f880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dk1"/>
                </a:solidFill>
              </a:rPr>
              <a:t>We often hear that educators talk about students’ </a:t>
            </a:r>
            <a:r>
              <a:rPr lang="en-US" i="1">
                <a:solidFill>
                  <a:schemeClr val="dk1"/>
                </a:solidFill>
              </a:rPr>
              <a:t>perceived lack</a:t>
            </a:r>
            <a:r>
              <a:rPr lang="en-US">
                <a:solidFill>
                  <a:schemeClr val="dk1"/>
                </a:solidFill>
              </a:rPr>
              <a:t> of background knowledge and the challenges this can pose while reading.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What if instead of saying “they don’t have the background knowledge” - we asked ourselves these two questions: </a:t>
            </a:r>
            <a:endParaRPr>
              <a:solidFill>
                <a:schemeClr val="dk1"/>
              </a:solidFill>
            </a:endParaRPr>
          </a:p>
          <a:p>
            <a:pPr marL="457200" lvl="0" indent="-311150" algn="l" rtl="0">
              <a:spcBef>
                <a:spcPts val="0"/>
              </a:spcBef>
              <a:spcAft>
                <a:spcPts val="0"/>
              </a:spcAft>
              <a:buSzPts val="1300"/>
              <a:buFont typeface="Lucida Sans"/>
              <a:buAutoNum type="arabicPeriod"/>
            </a:pPr>
            <a:r>
              <a:rPr lang="en-US" sz="1300">
                <a:latin typeface="Lucida Sans"/>
                <a:ea typeface="Lucida Sans"/>
                <a:cs typeface="Lucida Sans"/>
                <a:sym typeface="Lucida Sans"/>
              </a:rPr>
              <a:t>What do funds of knowledge do my students already have that can be leveraged in service of understanding this text?</a:t>
            </a:r>
            <a:endParaRPr sz="1300">
              <a:latin typeface="Lucida Sans"/>
              <a:ea typeface="Lucida Sans"/>
              <a:cs typeface="Lucida Sans"/>
              <a:sym typeface="Lucida Sans"/>
            </a:endParaRPr>
          </a:p>
          <a:p>
            <a:pPr marL="457200" lvl="0" indent="-311150" algn="l" rtl="0">
              <a:spcBef>
                <a:spcPts val="0"/>
              </a:spcBef>
              <a:spcAft>
                <a:spcPts val="0"/>
              </a:spcAft>
              <a:buSzPts val="1300"/>
              <a:buFont typeface="Lucida Sans"/>
              <a:buAutoNum type="arabicPeriod"/>
            </a:pPr>
            <a:r>
              <a:rPr lang="en-US" sz="1300">
                <a:latin typeface="Lucida Sans"/>
                <a:ea typeface="Lucida Sans"/>
                <a:cs typeface="Lucida Sans"/>
                <a:sym typeface="Lucida Sans"/>
              </a:rPr>
              <a:t>What background knowledge do students need to access this text? How can I ensure all students have access to that knowledge?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We must keep in mind that</a:t>
            </a:r>
            <a:r>
              <a:rPr lang="en-US" b="1">
                <a:solidFill>
                  <a:schemeClr val="dk1"/>
                </a:solidFill>
              </a:rPr>
              <a:t> all </a:t>
            </a:r>
            <a:r>
              <a:rPr lang="en-US">
                <a:solidFill>
                  <a:schemeClr val="dk1"/>
                </a:solidFill>
              </a:rPr>
              <a:t>students have rich funds of knowledge. Sometimes these funds of knowledge are a match for the text the teacher has selected, while other times they will not support their access to the content selected. You’ll hear much more about that in the next section. As educators, we can consider our students, whether they are their likely funds of knowledge will or won’t be represented in the texts we have chosen, and determine how to support or scaffold their access accordingly.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77dd891780_4_279:notes"/>
          <p:cNvSpPr>
            <a:spLocks noGrp="1" noRot="1" noChangeAspect="1"/>
          </p:cNvSpPr>
          <p:nvPr>
            <p:ph type="sldImg" idx="2"/>
          </p:nvPr>
        </p:nvSpPr>
        <p:spPr>
          <a:xfrm>
            <a:off x="1338263" y="1143000"/>
            <a:ext cx="4181475"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g77dd891780_4_2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 one disputes that prior knowledge is important to comprehension, but when students struggle with comprehension, we rarely focus on building knowledge as our primary intervention.  Instead we practice comprehension strategies, attempt to build stamina, or simply ask kids to practice.  </a:t>
            </a:r>
            <a:endParaRPr/>
          </a:p>
          <a:p>
            <a:pPr marL="0" lvl="0" indent="0" algn="l" rtl="0">
              <a:spcBef>
                <a:spcPts val="0"/>
              </a:spcBef>
              <a:spcAft>
                <a:spcPts val="0"/>
              </a:spcAft>
              <a:buNone/>
            </a:pPr>
            <a:endParaRPr/>
          </a:p>
          <a:p>
            <a:pPr marL="0" lvl="0" indent="0" algn="l" rtl="0">
              <a:spcBef>
                <a:spcPts val="0"/>
              </a:spcBef>
              <a:spcAft>
                <a:spcPts val="0"/>
              </a:spcAft>
              <a:buNone/>
            </a:pPr>
            <a:r>
              <a:rPr lang="en-US"/>
              <a:t>When many things seems important, knowing how big the impact of each factor is helps us to choose an area to focus on.</a:t>
            </a:r>
            <a:endParaRPr/>
          </a:p>
          <a:p>
            <a:pPr marL="0" lvl="0" indent="0" algn="l" rtl="0">
              <a:spcBef>
                <a:spcPts val="0"/>
              </a:spcBef>
              <a:spcAft>
                <a:spcPts val="0"/>
              </a:spcAft>
              <a:buNone/>
            </a:pPr>
            <a:endParaRPr/>
          </a:p>
        </p:txBody>
      </p:sp>
      <p:sp>
        <p:nvSpPr>
          <p:cNvPr id="1194" name="Google Shape;1194;g77dd891780_4_279:notes"/>
          <p:cNvSpPr txBox="1">
            <a:spLocks noGrp="1"/>
          </p:cNvSpPr>
          <p:nvPr>
            <p:ph type="sldNum" idx="12"/>
          </p:nvPr>
        </p:nvSpPr>
        <p:spPr>
          <a:xfrm>
            <a:off x="3884613" y="8685214"/>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85fa34ae2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85fa34ae2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Let’s take a look at what this looks like when trying to build knowledge of unfamiliar world content. On the screen you see a sample of a 3rd grade student writing prompt when given the question “what do you know about endangered animals.” The response is in blue- take a quick read.</a:t>
            </a:r>
            <a:endParaRPr/>
          </a:p>
        </p:txBody>
      </p:sp>
      <p:sp>
        <p:nvSpPr>
          <p:cNvPr id="1202" name="Google Shape;1202;g85fa34ae2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85fa34ae26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85fa34ae26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Next, the student spent time reading through the texts from a text set on endangered animals, which came from Learning A-Z’s text set collection. You can see a few samples from the resources here.</a:t>
            </a:r>
            <a:endParaRPr/>
          </a:p>
        </p:txBody>
      </p:sp>
      <p:sp>
        <p:nvSpPr>
          <p:cNvPr id="1210" name="Google Shape;1210;g85fa34ae2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85fa34ae26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85fa34ae26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After reading multiple texts on this topic, the prompt was given again. Here is the same students’ work after interacting with this content. What do you notice/ what do you wonder. </a:t>
            </a:r>
            <a:endParaRPr/>
          </a:p>
        </p:txBody>
      </p:sp>
      <p:sp>
        <p:nvSpPr>
          <p:cNvPr id="1219" name="Google Shape;1219;g85fa34ae26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82c8f5c60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82c8f5c60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73" name="Google Shape;1073;g82c8f5c608_0_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77dd891780_4_301:notes"/>
          <p:cNvSpPr>
            <a:spLocks noGrp="1" noRot="1" noChangeAspect="1"/>
          </p:cNvSpPr>
          <p:nvPr>
            <p:ph type="sldImg" idx="2"/>
          </p:nvPr>
        </p:nvSpPr>
        <p:spPr>
          <a:xfrm>
            <a:off x="1338263" y="1143000"/>
            <a:ext cx="4181475"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77dd891780_4_3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10"/>
              <a:buFont typeface="Calibri"/>
              <a:buNone/>
            </a:pPr>
            <a:endParaRPr sz="1110" b="1" u="sng">
              <a:solidFill>
                <a:schemeClr val="dk1"/>
              </a:solidFill>
            </a:endParaRPr>
          </a:p>
          <a:p>
            <a:pPr marL="0" lvl="0" indent="0" algn="l" rtl="0">
              <a:lnSpc>
                <a:spcPct val="90000"/>
              </a:lnSpc>
              <a:spcBef>
                <a:spcPts val="0"/>
              </a:spcBef>
              <a:spcAft>
                <a:spcPts val="0"/>
              </a:spcAft>
              <a:buClr>
                <a:schemeClr val="dk1"/>
              </a:buClr>
              <a:buFont typeface="Arial"/>
              <a:buNone/>
            </a:pPr>
            <a:r>
              <a:rPr lang="en-US" sz="1110" b="1" u="sng">
                <a:solidFill>
                  <a:schemeClr val="dk1"/>
                </a:solidFill>
              </a:rPr>
              <a:t>Key Idea:</a:t>
            </a:r>
            <a:endParaRPr sz="1110" b="1" u="sng">
              <a:solidFill>
                <a:schemeClr val="dk1"/>
              </a:solidFill>
            </a:endParaRPr>
          </a:p>
          <a:p>
            <a:pPr marL="0" lvl="0" indent="0" algn="l" rtl="0">
              <a:lnSpc>
                <a:spcPct val="90000"/>
              </a:lnSpc>
              <a:spcBef>
                <a:spcPts val="0"/>
              </a:spcBef>
              <a:spcAft>
                <a:spcPts val="0"/>
              </a:spcAft>
              <a:buClr>
                <a:schemeClr val="dk1"/>
              </a:buClr>
              <a:buFont typeface="Arial"/>
              <a:buNone/>
            </a:pPr>
            <a:r>
              <a:rPr lang="en-US" sz="1110">
                <a:solidFill>
                  <a:schemeClr val="dk1"/>
                </a:solidFill>
              </a:rPr>
              <a:t>The students in these 4 groups read a passage about baseball and then took a test of their comprehension.  </a:t>
            </a:r>
            <a:endParaRPr sz="1110">
              <a:solidFill>
                <a:schemeClr val="dk1"/>
              </a:solidFill>
            </a:endParaRPr>
          </a:p>
          <a:p>
            <a:pPr marL="0" lvl="0" indent="0" algn="l" rtl="0">
              <a:lnSpc>
                <a:spcPct val="90000"/>
              </a:lnSpc>
              <a:spcBef>
                <a:spcPts val="0"/>
              </a:spcBef>
              <a:spcAft>
                <a:spcPts val="0"/>
              </a:spcAft>
              <a:buClr>
                <a:schemeClr val="dk1"/>
              </a:buClr>
              <a:buFont typeface="Arial"/>
              <a:buNone/>
            </a:pPr>
            <a:endParaRPr sz="1110">
              <a:solidFill>
                <a:schemeClr val="dk1"/>
              </a:solidFill>
            </a:endParaRPr>
          </a:p>
          <a:p>
            <a:pPr marL="0" lvl="0" indent="0" algn="l" rtl="0">
              <a:lnSpc>
                <a:spcPct val="90000"/>
              </a:lnSpc>
              <a:spcBef>
                <a:spcPts val="0"/>
              </a:spcBef>
              <a:spcAft>
                <a:spcPts val="0"/>
              </a:spcAft>
              <a:buClr>
                <a:schemeClr val="dk1"/>
              </a:buClr>
              <a:buFont typeface="Arial"/>
              <a:buNone/>
            </a:pPr>
            <a:r>
              <a:rPr lang="en-US" sz="1110" b="1" u="sng">
                <a:solidFill>
                  <a:schemeClr val="dk1"/>
                </a:solidFill>
              </a:rPr>
              <a:t>Talking Points:</a:t>
            </a:r>
            <a:endParaRPr sz="1110" b="1" u="sng">
              <a:solidFill>
                <a:schemeClr val="dk1"/>
              </a:solidFill>
            </a:endParaRPr>
          </a:p>
          <a:p>
            <a:pPr marL="457200" lvl="0" indent="-299085" algn="l" rtl="0">
              <a:lnSpc>
                <a:spcPct val="90000"/>
              </a:lnSpc>
              <a:spcBef>
                <a:spcPts val="0"/>
              </a:spcBef>
              <a:spcAft>
                <a:spcPts val="0"/>
              </a:spcAft>
              <a:buClr>
                <a:schemeClr val="dk1"/>
              </a:buClr>
              <a:buSzPts val="1110"/>
              <a:buChar char="●"/>
            </a:pPr>
            <a:r>
              <a:rPr lang="en-US" sz="1110">
                <a:solidFill>
                  <a:schemeClr val="dk1"/>
                </a:solidFill>
              </a:rPr>
              <a:t>Groups were divided in two ways: reading ability and knowledge of baseball. </a:t>
            </a:r>
            <a:endParaRPr sz="1110">
              <a:solidFill>
                <a:schemeClr val="dk1"/>
              </a:solidFill>
            </a:endParaRPr>
          </a:p>
          <a:p>
            <a:pPr marL="457200" lvl="0" indent="-299085" algn="l" rtl="0">
              <a:lnSpc>
                <a:spcPct val="90000"/>
              </a:lnSpc>
              <a:spcBef>
                <a:spcPts val="0"/>
              </a:spcBef>
              <a:spcAft>
                <a:spcPts val="0"/>
              </a:spcAft>
              <a:buClr>
                <a:schemeClr val="dk1"/>
              </a:buClr>
              <a:buSzPts val="1110"/>
              <a:buChar char="●"/>
            </a:pPr>
            <a:r>
              <a:rPr lang="en-US" sz="1110">
                <a:solidFill>
                  <a:schemeClr val="dk1"/>
                </a:solidFill>
              </a:rPr>
              <a:t>They were then subdivided further into high reading ability, high knowledge of baseball, high reading ability, low knowledge of baseball, low reading ability, high knowledge of baseball, and low reading ability, low knowledge of baseball. </a:t>
            </a:r>
            <a:endParaRPr sz="1110">
              <a:solidFill>
                <a:schemeClr val="dk1"/>
              </a:solidFill>
            </a:endParaRPr>
          </a:p>
          <a:p>
            <a:pPr marL="0" lvl="0" indent="0" algn="l" rtl="0">
              <a:lnSpc>
                <a:spcPct val="90000"/>
              </a:lnSpc>
              <a:spcBef>
                <a:spcPts val="0"/>
              </a:spcBef>
              <a:spcAft>
                <a:spcPts val="0"/>
              </a:spcAft>
              <a:buNone/>
            </a:pPr>
            <a:endParaRPr sz="1100">
              <a:solidFill>
                <a:schemeClr val="dk1"/>
              </a:solidFill>
            </a:endParaRPr>
          </a:p>
          <a:p>
            <a:pPr marL="0" lvl="0" indent="0" algn="l" rtl="0">
              <a:lnSpc>
                <a:spcPct val="90000"/>
              </a:lnSpc>
              <a:spcBef>
                <a:spcPts val="0"/>
              </a:spcBef>
              <a:spcAft>
                <a:spcPts val="0"/>
              </a:spcAft>
              <a:buClr>
                <a:schemeClr val="dk1"/>
              </a:buClr>
              <a:buFont typeface="Arial"/>
              <a:buNone/>
            </a:pPr>
            <a:endParaRPr sz="1110">
              <a:solidFill>
                <a:schemeClr val="dk1"/>
              </a:solidFill>
            </a:endParaRPr>
          </a:p>
          <a:p>
            <a:pPr marL="0" lvl="0" indent="0" algn="l" rtl="0">
              <a:lnSpc>
                <a:spcPct val="90000"/>
              </a:lnSpc>
              <a:spcBef>
                <a:spcPts val="0"/>
              </a:spcBef>
              <a:spcAft>
                <a:spcPts val="0"/>
              </a:spcAft>
              <a:buClr>
                <a:schemeClr val="dk1"/>
              </a:buClr>
              <a:buFont typeface="Arial"/>
              <a:buNone/>
            </a:pPr>
            <a:r>
              <a:rPr lang="en-US" sz="1110" b="1">
                <a:solidFill>
                  <a:schemeClr val="dk1"/>
                </a:solidFill>
              </a:rPr>
              <a:t>Technical Notes:</a:t>
            </a:r>
            <a:endParaRPr sz="1110">
              <a:solidFill>
                <a:schemeClr val="dk1"/>
              </a:solidFill>
            </a:endParaRPr>
          </a:p>
          <a:p>
            <a:pPr marL="457200" lvl="0" indent="-299085" algn="l" rtl="0">
              <a:lnSpc>
                <a:spcPct val="90000"/>
              </a:lnSpc>
              <a:spcBef>
                <a:spcPts val="0"/>
              </a:spcBef>
              <a:spcAft>
                <a:spcPts val="0"/>
              </a:spcAft>
              <a:buClr>
                <a:schemeClr val="dk1"/>
              </a:buClr>
              <a:buSzPts val="1110"/>
              <a:buChar char="●"/>
            </a:pPr>
            <a:r>
              <a:rPr lang="en-US" sz="1110">
                <a:solidFill>
                  <a:schemeClr val="dk1"/>
                </a:solidFill>
              </a:rPr>
              <a:t>High reading ability was defined as 70</a:t>
            </a:r>
            <a:r>
              <a:rPr lang="en-US" sz="1110" baseline="30000">
                <a:solidFill>
                  <a:schemeClr val="dk1"/>
                </a:solidFill>
              </a:rPr>
              <a:t>th</a:t>
            </a:r>
            <a:r>
              <a:rPr lang="en-US" sz="1110">
                <a:solidFill>
                  <a:schemeClr val="dk1"/>
                </a:solidFill>
              </a:rPr>
              <a:t> percentile or higher on a standardized test of reading.  Low reading ability was defined as 30</a:t>
            </a:r>
            <a:r>
              <a:rPr lang="en-US" sz="1110" baseline="30000">
                <a:solidFill>
                  <a:schemeClr val="dk1"/>
                </a:solidFill>
              </a:rPr>
              <a:t>th</a:t>
            </a:r>
            <a:r>
              <a:rPr lang="en-US" sz="1110">
                <a:solidFill>
                  <a:schemeClr val="dk1"/>
                </a:solidFill>
              </a:rPr>
              <a:t> percentile or lower.</a:t>
            </a:r>
            <a:endParaRPr sz="1110">
              <a:solidFill>
                <a:schemeClr val="dk1"/>
              </a:solidFill>
            </a:endParaRPr>
          </a:p>
          <a:p>
            <a:pPr marL="457200" lvl="0" indent="-299085" algn="l" rtl="0">
              <a:lnSpc>
                <a:spcPct val="90000"/>
              </a:lnSpc>
              <a:spcBef>
                <a:spcPts val="0"/>
              </a:spcBef>
              <a:spcAft>
                <a:spcPts val="0"/>
              </a:spcAft>
              <a:buClr>
                <a:schemeClr val="dk1"/>
              </a:buClr>
              <a:buSzPts val="1110"/>
              <a:buChar char="●"/>
            </a:pPr>
            <a:r>
              <a:rPr lang="en-US" sz="1110">
                <a:solidFill>
                  <a:schemeClr val="dk1"/>
                </a:solidFill>
              </a:rPr>
              <a:t>High knowledge of baseball was defined as 70</a:t>
            </a:r>
            <a:r>
              <a:rPr lang="en-US" sz="1110" baseline="30000">
                <a:solidFill>
                  <a:schemeClr val="dk1"/>
                </a:solidFill>
              </a:rPr>
              <a:t>th</a:t>
            </a:r>
            <a:r>
              <a:rPr lang="en-US" sz="1110">
                <a:solidFill>
                  <a:schemeClr val="dk1"/>
                </a:solidFill>
              </a:rPr>
              <a:t> percentile or higher on a test of baseball knowledge. Low baseball ability was defined as 30</a:t>
            </a:r>
            <a:r>
              <a:rPr lang="en-US" sz="1110" baseline="30000">
                <a:solidFill>
                  <a:schemeClr val="dk1"/>
                </a:solidFill>
              </a:rPr>
              <a:t>th</a:t>
            </a:r>
            <a:r>
              <a:rPr lang="en-US" sz="1110">
                <a:solidFill>
                  <a:schemeClr val="dk1"/>
                </a:solidFill>
              </a:rPr>
              <a:t> percentile or lower.</a:t>
            </a:r>
            <a:endParaRPr sz="1110">
              <a:solidFill>
                <a:schemeClr val="dk1"/>
              </a:solidFill>
            </a:endParaRPr>
          </a:p>
          <a:p>
            <a:pPr marL="0" lvl="0" indent="0" algn="l" rtl="0">
              <a:lnSpc>
                <a:spcPct val="90000"/>
              </a:lnSpc>
              <a:spcBef>
                <a:spcPts val="0"/>
              </a:spcBef>
              <a:spcAft>
                <a:spcPts val="0"/>
              </a:spcAft>
              <a:buClr>
                <a:schemeClr val="dk1"/>
              </a:buClr>
              <a:buSzPts val="1110"/>
              <a:buFont typeface="Calibri"/>
              <a:buNone/>
            </a:pPr>
            <a:endParaRPr sz="1110" b="1" u="sng">
              <a:solidFill>
                <a:schemeClr val="dk1"/>
              </a:solidFill>
            </a:endParaRPr>
          </a:p>
          <a:p>
            <a:pPr marL="0" lvl="0" indent="0" algn="l" rtl="0">
              <a:lnSpc>
                <a:spcPct val="90000"/>
              </a:lnSpc>
              <a:spcBef>
                <a:spcPts val="0"/>
              </a:spcBef>
              <a:spcAft>
                <a:spcPts val="0"/>
              </a:spcAft>
              <a:buClr>
                <a:schemeClr val="dk1"/>
              </a:buClr>
              <a:buSzPts val="1110"/>
              <a:buFont typeface="Calibri"/>
              <a:buNone/>
            </a:pPr>
            <a:endParaRPr sz="1110" b="1" u="sng">
              <a:solidFill>
                <a:schemeClr val="dk1"/>
              </a:solidFill>
            </a:endParaRPr>
          </a:p>
          <a:p>
            <a:pPr marL="0" lvl="0" indent="0" algn="l" rtl="0">
              <a:lnSpc>
                <a:spcPct val="90000"/>
              </a:lnSpc>
              <a:spcBef>
                <a:spcPts val="0"/>
              </a:spcBef>
              <a:spcAft>
                <a:spcPts val="0"/>
              </a:spcAft>
              <a:buClr>
                <a:schemeClr val="dk1"/>
              </a:buClr>
              <a:buSzPts val="1110"/>
              <a:buFont typeface="Calibri"/>
              <a:buNone/>
            </a:pPr>
            <a:r>
              <a:rPr lang="en-US" sz="1110" b="1" u="sng">
                <a:solidFill>
                  <a:schemeClr val="dk1"/>
                </a:solidFill>
              </a:rPr>
              <a:t>Key Idea:</a:t>
            </a:r>
            <a:endParaRPr sz="1110" b="1" u="sng">
              <a:solidFill>
                <a:schemeClr val="dk1"/>
              </a:solidFill>
            </a:endParaRPr>
          </a:p>
          <a:p>
            <a:pPr marL="0" lvl="0" indent="0" algn="l" rtl="0">
              <a:lnSpc>
                <a:spcPct val="90000"/>
              </a:lnSpc>
              <a:spcBef>
                <a:spcPts val="0"/>
              </a:spcBef>
              <a:spcAft>
                <a:spcPts val="0"/>
              </a:spcAft>
              <a:buClr>
                <a:schemeClr val="dk1"/>
              </a:buClr>
              <a:buSzPts val="1110"/>
              <a:buFont typeface="Calibri"/>
              <a:buNone/>
            </a:pPr>
            <a:r>
              <a:rPr lang="en-US" sz="1110">
                <a:solidFill>
                  <a:schemeClr val="dk1"/>
                </a:solidFill>
              </a:rPr>
              <a:t>Knowledge of baseball played a huge role in students success on the assessment. </a:t>
            </a:r>
            <a:endParaRPr sz="1110">
              <a:solidFill>
                <a:schemeClr val="dk1"/>
              </a:solidFill>
            </a:endParaRPr>
          </a:p>
          <a:p>
            <a:pPr marL="0" lvl="0" indent="0" algn="l" rtl="0">
              <a:lnSpc>
                <a:spcPct val="90000"/>
              </a:lnSpc>
              <a:spcBef>
                <a:spcPts val="0"/>
              </a:spcBef>
              <a:spcAft>
                <a:spcPts val="0"/>
              </a:spcAft>
              <a:buClr>
                <a:schemeClr val="dk1"/>
              </a:buClr>
              <a:buSzPts val="1110"/>
              <a:buFont typeface="Calibri"/>
              <a:buNone/>
            </a:pPr>
            <a:endParaRPr sz="1110">
              <a:solidFill>
                <a:schemeClr val="dk1"/>
              </a:solidFill>
            </a:endParaRPr>
          </a:p>
          <a:p>
            <a:pPr marL="0" lvl="0" indent="0" algn="l" rtl="0">
              <a:lnSpc>
                <a:spcPct val="90000"/>
              </a:lnSpc>
              <a:spcBef>
                <a:spcPts val="0"/>
              </a:spcBef>
              <a:spcAft>
                <a:spcPts val="0"/>
              </a:spcAft>
              <a:buClr>
                <a:schemeClr val="dk1"/>
              </a:buClr>
              <a:buSzPts val="1110"/>
              <a:buFont typeface="Calibri"/>
              <a:buNone/>
            </a:pPr>
            <a:r>
              <a:rPr lang="en-US" sz="1110" b="1" u="sng">
                <a:solidFill>
                  <a:schemeClr val="dk1"/>
                </a:solidFill>
              </a:rPr>
              <a:t>Talking Points:</a:t>
            </a:r>
            <a:endParaRPr sz="1110" b="1" u="sng">
              <a:solidFill>
                <a:schemeClr val="dk1"/>
              </a:solidFill>
            </a:endParaRPr>
          </a:p>
          <a:p>
            <a:pPr marL="457200" lvl="0" indent="-299085" algn="l" rtl="0">
              <a:lnSpc>
                <a:spcPct val="90000"/>
              </a:lnSpc>
              <a:spcBef>
                <a:spcPts val="0"/>
              </a:spcBef>
              <a:spcAft>
                <a:spcPts val="0"/>
              </a:spcAft>
              <a:buClr>
                <a:schemeClr val="dk1"/>
              </a:buClr>
              <a:buSzPts val="1110"/>
              <a:buChar char="●"/>
            </a:pPr>
            <a:r>
              <a:rPr lang="en-US" sz="1110">
                <a:solidFill>
                  <a:schemeClr val="dk1"/>
                </a:solidFill>
              </a:rPr>
              <a:t>Students with ”low reading ability and high knowledge” performed almost equally as well as students with “high reading ability and high knowledge.” </a:t>
            </a:r>
            <a:endParaRPr sz="1110">
              <a:solidFill>
                <a:schemeClr val="dk1"/>
              </a:solidFill>
            </a:endParaRPr>
          </a:p>
          <a:p>
            <a:pPr marL="457200" lvl="0" indent="-299085" algn="l" rtl="0">
              <a:lnSpc>
                <a:spcPct val="90000"/>
              </a:lnSpc>
              <a:spcBef>
                <a:spcPts val="0"/>
              </a:spcBef>
              <a:spcAft>
                <a:spcPts val="0"/>
              </a:spcAft>
              <a:buClr>
                <a:schemeClr val="dk1"/>
              </a:buClr>
              <a:buSzPts val="1110"/>
              <a:buChar char="●"/>
            </a:pPr>
            <a:r>
              <a:rPr lang="en-US" sz="1110">
                <a:solidFill>
                  <a:schemeClr val="dk1"/>
                </a:solidFill>
              </a:rPr>
              <a:t>In addition there is little difference between the two high knowledge groups and the two low knowledge groups.</a:t>
            </a:r>
            <a:endParaRPr sz="1110">
              <a:solidFill>
                <a:schemeClr val="dk1"/>
              </a:solidFill>
            </a:endParaRPr>
          </a:p>
          <a:p>
            <a:pPr marL="457200" lvl="0" indent="0" algn="l" rtl="0">
              <a:lnSpc>
                <a:spcPct val="90000"/>
              </a:lnSpc>
              <a:spcBef>
                <a:spcPts val="0"/>
              </a:spcBef>
              <a:spcAft>
                <a:spcPts val="0"/>
              </a:spcAft>
              <a:buNone/>
            </a:pPr>
            <a:endParaRPr sz="111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10"/>
              <a:buFont typeface="Calibri"/>
              <a:buNone/>
            </a:pPr>
            <a:endParaRPr sz="111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10"/>
              <a:buFont typeface="Calibri"/>
              <a:buNone/>
            </a:pPr>
            <a:r>
              <a:rPr lang="en-US" sz="1110">
                <a:solidFill>
                  <a:schemeClr val="dk1"/>
                </a:solidFill>
                <a:latin typeface="Calibri"/>
                <a:ea typeface="Calibri"/>
                <a:cs typeface="Calibri"/>
                <a:sym typeface="Calibri"/>
              </a:rPr>
              <a:t>from pg. 18, table 1, Recht &amp; Leslie 1988. (Qualitative Measure) </a:t>
            </a:r>
            <a:r>
              <a:rPr lang="en-US" sz="1110" i="1">
                <a:solidFill>
                  <a:schemeClr val="dk1"/>
                </a:solidFill>
                <a:latin typeface="Calibri"/>
                <a:ea typeface="Calibri"/>
                <a:cs typeface="Calibri"/>
                <a:sym typeface="Calibri"/>
              </a:rPr>
              <a:t>Note: conversion from raw numbers to percentages achieved by dividing score by achieved by total possible score.</a:t>
            </a:r>
            <a:endParaRPr sz="1100">
              <a:solidFill>
                <a:schemeClr val="dk1"/>
              </a:solidFill>
            </a:endParaRPr>
          </a:p>
          <a:p>
            <a:pPr marL="0" lvl="0" indent="0" algn="l" rtl="0">
              <a:lnSpc>
                <a:spcPct val="90000"/>
              </a:lnSpc>
              <a:spcBef>
                <a:spcPts val="0"/>
              </a:spcBef>
              <a:spcAft>
                <a:spcPts val="0"/>
              </a:spcAft>
              <a:buClr>
                <a:schemeClr val="dk1"/>
              </a:buClr>
              <a:buSzPts val="1110"/>
              <a:buFont typeface="Calibri"/>
              <a:buNone/>
            </a:pPr>
            <a:endParaRPr sz="1110" i="1">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Font typeface="Arial"/>
              <a:buNone/>
            </a:pPr>
            <a:endParaRPr sz="1110">
              <a:solidFill>
                <a:schemeClr val="dk1"/>
              </a:solidFill>
            </a:endParaRPr>
          </a:p>
          <a:p>
            <a:pPr marL="0" marR="0" lvl="0" indent="0" algn="l" rtl="0">
              <a:lnSpc>
                <a:spcPct val="100000"/>
              </a:lnSpc>
              <a:spcBef>
                <a:spcPts val="0"/>
              </a:spcBef>
              <a:spcAft>
                <a:spcPts val="0"/>
              </a:spcAft>
              <a:buClr>
                <a:schemeClr val="dk1"/>
              </a:buClr>
              <a:buSzPts val="111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10"/>
              <a:buFont typeface="Calibri"/>
              <a:buNone/>
            </a:pPr>
            <a:endParaRPr b="0" i="0" u="none" strike="noStrike">
              <a:solidFill>
                <a:schemeClr val="dk1"/>
              </a:solidFill>
              <a:latin typeface="Calibri"/>
              <a:ea typeface="Calibri"/>
              <a:cs typeface="Calibri"/>
              <a:sym typeface="Calibri"/>
            </a:endParaRPr>
          </a:p>
          <a:p>
            <a:pPr marL="228600" marR="0" lvl="0" indent="-158115" algn="l" rtl="0">
              <a:lnSpc>
                <a:spcPct val="100000"/>
              </a:lnSpc>
              <a:spcBef>
                <a:spcPts val="0"/>
              </a:spcBef>
              <a:spcAft>
                <a:spcPts val="0"/>
              </a:spcAft>
              <a:buClr>
                <a:schemeClr val="dk1"/>
              </a:buClr>
              <a:buSzPts val="1110"/>
              <a:buFont typeface="Calibri"/>
              <a:buNone/>
            </a:pPr>
            <a:endParaRPr sz="1110" b="0" i="0"/>
          </a:p>
          <a:p>
            <a:pPr marL="228600" marR="0" lvl="0" indent="-158115" algn="l" rtl="0">
              <a:lnSpc>
                <a:spcPct val="100000"/>
              </a:lnSpc>
              <a:spcBef>
                <a:spcPts val="0"/>
              </a:spcBef>
              <a:spcAft>
                <a:spcPts val="0"/>
              </a:spcAft>
              <a:buClr>
                <a:schemeClr val="dk1"/>
              </a:buClr>
              <a:buSzPts val="1110"/>
              <a:buFont typeface="Calibri"/>
              <a:buNone/>
            </a:pPr>
            <a:endParaRPr sz="1110" b="0" i="0"/>
          </a:p>
          <a:p>
            <a:pPr marL="0" lvl="0" indent="0" algn="l" rtl="0">
              <a:spcBef>
                <a:spcPts val="0"/>
              </a:spcBef>
              <a:spcAft>
                <a:spcPts val="0"/>
              </a:spcAft>
              <a:buNone/>
            </a:pPr>
            <a:endParaRPr sz="1110"/>
          </a:p>
        </p:txBody>
      </p:sp>
      <p:sp>
        <p:nvSpPr>
          <p:cNvPr id="1229" name="Google Shape;1229;g77dd891780_4_301: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85fa34ae26_1_0:notes"/>
          <p:cNvSpPr>
            <a:spLocks noGrp="1" noRot="1" noChangeAspect="1"/>
          </p:cNvSpPr>
          <p:nvPr>
            <p:ph type="sldImg" idx="2"/>
          </p:nvPr>
        </p:nvSpPr>
        <p:spPr>
          <a:xfrm>
            <a:off x="13382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g85fa34ae2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6" name="Google Shape;1236;g85fa34ae26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85fa34ae26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85fa34ae26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t>The WHAT of knowledge building is not defined by college- and career-ready standards. </a:t>
            </a:r>
            <a:endParaRPr sz="1000"/>
          </a:p>
          <a:p>
            <a:pPr marL="0" lvl="0" indent="0" algn="l" rtl="0">
              <a:spcBef>
                <a:spcPts val="0"/>
              </a:spcBef>
              <a:spcAft>
                <a:spcPts val="0"/>
              </a:spcAft>
              <a:buNone/>
            </a:pPr>
            <a:r>
              <a:rPr lang="en-US" sz="1000"/>
              <a:t>As we discussed at the start of our time together, we need to make choices as educators about what knowledge we prioritize for instruction. </a:t>
            </a:r>
            <a:endParaRPr sz="1000"/>
          </a:p>
          <a:p>
            <a:pPr marL="0" lvl="0" indent="0" algn="l" rtl="0">
              <a:spcBef>
                <a:spcPts val="0"/>
              </a:spcBef>
              <a:spcAft>
                <a:spcPts val="0"/>
              </a:spcAft>
              <a:buNone/>
            </a:pPr>
            <a:r>
              <a:rPr lang="en-US" sz="1000"/>
              <a:t>This involves thinking about how we can connect to knowledge about current events, student identities/interests, the core curriculum, and content areas. </a:t>
            </a:r>
            <a:endParaRPr sz="1000"/>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263" name="Google Shape;1263;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85fa34ae26_1_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85fa34ae26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There is a handy resource in your resource tab titled “The Power of Text Sets.” We’ll talk through some of the key content on this webinar.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85fa34ae26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g85fa34ae26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298450" algn="l" rtl="0">
              <a:spcBef>
                <a:spcPts val="0"/>
              </a:spcBef>
              <a:spcAft>
                <a:spcPts val="0"/>
              </a:spcAft>
              <a:buClr>
                <a:srgbClr val="000000"/>
              </a:buClr>
              <a:buSzPts val="1100"/>
              <a:buChar char="●"/>
            </a:pPr>
            <a:r>
              <a:rPr lang="en-US" sz="1100">
                <a:latin typeface="Lucida Sans"/>
                <a:ea typeface="Lucida Sans"/>
                <a:cs typeface="Lucida Sans"/>
                <a:sym typeface="Lucida Sans"/>
              </a:rPr>
              <a:t>Multiple resources grouped around a</a:t>
            </a:r>
            <a:r>
              <a:rPr lang="en-US" sz="1100" b="1">
                <a:latin typeface="Lucida Sans"/>
                <a:ea typeface="Lucida Sans"/>
                <a:cs typeface="Lucida Sans"/>
                <a:sym typeface="Lucida Sans"/>
              </a:rPr>
              <a:t> tight topic</a:t>
            </a:r>
            <a:endParaRPr sz="1100" b="1">
              <a:latin typeface="Lucida Sans"/>
              <a:ea typeface="Lucida Sans"/>
              <a:cs typeface="Lucida Sans"/>
              <a:sym typeface="Lucida Sans"/>
            </a:endParaRPr>
          </a:p>
          <a:p>
            <a:pPr marL="457200" lvl="0" indent="-298450" algn="l" rtl="0">
              <a:spcBef>
                <a:spcPts val="0"/>
              </a:spcBef>
              <a:spcAft>
                <a:spcPts val="0"/>
              </a:spcAft>
              <a:buSzPts val="1100"/>
              <a:buFont typeface="Lucida Sans"/>
              <a:buChar char="●"/>
            </a:pPr>
            <a:r>
              <a:rPr lang="en-US" sz="1100">
                <a:highlight>
                  <a:schemeClr val="lt1"/>
                </a:highlight>
                <a:latin typeface="Lucida Sans"/>
                <a:ea typeface="Lucida Sans"/>
                <a:cs typeface="Lucida Sans"/>
                <a:sym typeface="Lucida Sans"/>
              </a:rPr>
              <a:t>Text sets may include varied genres (fiction, nonfiction, poetry, and so forth) and media (such as blogs, maps, photographs, art, primary-source documents, and audio recordings).</a:t>
            </a:r>
            <a:endParaRPr sz="1100" b="1">
              <a:latin typeface="Lucida Sans"/>
              <a:ea typeface="Lucida Sans"/>
              <a:cs typeface="Lucida Sans"/>
              <a:sym typeface="Lucida Sans"/>
            </a:endParaRPr>
          </a:p>
          <a:p>
            <a:pPr marL="457200" lvl="0" indent="-298450" algn="l" rtl="0">
              <a:spcBef>
                <a:spcPts val="0"/>
              </a:spcBef>
              <a:spcAft>
                <a:spcPts val="0"/>
              </a:spcAft>
              <a:buClr>
                <a:srgbClr val="000000"/>
              </a:buClr>
              <a:buSzPts val="1100"/>
              <a:buFont typeface="Lucida Sans"/>
              <a:buChar char="●"/>
            </a:pPr>
            <a:r>
              <a:rPr lang="en-US" sz="1100">
                <a:latin typeface="Lucida Sans"/>
                <a:ea typeface="Lucida Sans"/>
                <a:cs typeface="Lucida Sans"/>
                <a:sym typeface="Lucida Sans"/>
              </a:rPr>
              <a:t>Can be used </a:t>
            </a:r>
            <a:r>
              <a:rPr lang="en-US" sz="1100" b="1">
                <a:latin typeface="Lucida Sans"/>
                <a:ea typeface="Lucida Sans"/>
                <a:cs typeface="Lucida Sans"/>
                <a:sym typeface="Lucida Sans"/>
              </a:rPr>
              <a:t>small group, whole group, </a:t>
            </a:r>
            <a:r>
              <a:rPr lang="en-US" sz="1100">
                <a:latin typeface="Lucida Sans"/>
                <a:ea typeface="Lucida Sans"/>
                <a:cs typeface="Lucida Sans"/>
                <a:sym typeface="Lucida Sans"/>
              </a:rPr>
              <a:t>or</a:t>
            </a:r>
            <a:r>
              <a:rPr lang="en-US" sz="1100" b="1">
                <a:latin typeface="Lucida Sans"/>
                <a:ea typeface="Lucida Sans"/>
                <a:cs typeface="Lucida Sans"/>
                <a:sym typeface="Lucida Sans"/>
              </a:rPr>
              <a:t> independently </a:t>
            </a:r>
            <a:endParaRPr sz="1100" b="1">
              <a:latin typeface="Lucida Sans"/>
              <a:ea typeface="Lucida Sans"/>
              <a:cs typeface="Lucida Sans"/>
              <a:sym typeface="Lucida Sans"/>
            </a:endParaRPr>
          </a:p>
          <a:p>
            <a:pPr marL="457200" lvl="0" indent="-298450" algn="l" rtl="0">
              <a:spcBef>
                <a:spcPts val="0"/>
              </a:spcBef>
              <a:spcAft>
                <a:spcPts val="0"/>
              </a:spcAft>
              <a:buClr>
                <a:srgbClr val="000000"/>
              </a:buClr>
              <a:buSzPts val="1100"/>
              <a:buFont typeface="Lucida Sans"/>
              <a:buChar char="●"/>
            </a:pPr>
            <a:r>
              <a:rPr lang="en-US" sz="1100">
                <a:latin typeface="Lucida Sans"/>
                <a:ea typeface="Lucida Sans"/>
                <a:cs typeface="Lucida Sans"/>
                <a:sym typeface="Lucida Sans"/>
              </a:rPr>
              <a:t>Best text sets are </a:t>
            </a:r>
            <a:r>
              <a:rPr lang="en-US" sz="1100" b="1">
                <a:latin typeface="Lucida Sans"/>
                <a:ea typeface="Lucida Sans"/>
                <a:cs typeface="Lucida Sans"/>
                <a:sym typeface="Lucida Sans"/>
              </a:rPr>
              <a:t>ordered</a:t>
            </a:r>
            <a:r>
              <a:rPr lang="en-US" sz="1100">
                <a:latin typeface="Lucida Sans"/>
                <a:ea typeface="Lucida Sans"/>
                <a:cs typeface="Lucida Sans"/>
                <a:sym typeface="Lucida Sans"/>
              </a:rPr>
              <a:t> from easiest texts to most challenging texts and include ways for students to keep track of/share their cumulative knowledge</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Example: </a:t>
            </a:r>
            <a:r>
              <a:rPr lang="en-US" sz="1050">
                <a:solidFill>
                  <a:srgbClr val="1A73E8"/>
                </a:solidFill>
                <a:highlight>
                  <a:srgbClr val="FFFFFF"/>
                </a:highlight>
                <a:uFill>
                  <a:noFill/>
                </a:uFill>
                <a:latin typeface="Roboto"/>
                <a:ea typeface="Roboto"/>
                <a:cs typeface="Roboto"/>
                <a:sym typeface="Roboto"/>
                <a:hlinkClick r:id="rId3"/>
              </a:rPr>
              <a:t>https://achievethecore.org/content/upload/CORAL%20REEFS%20Expert%20Pack.pdf</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About text sets: </a:t>
            </a:r>
            <a:r>
              <a:rPr lang="en-US" u="sng">
                <a:solidFill>
                  <a:schemeClr val="hlink"/>
                </a:solidFill>
                <a:hlinkClick r:id="rId4"/>
              </a:rPr>
              <a:t>https://achievethecore.org/content/upload/Text%20Set%20Guidance.pdf?utm_source=Subscriber+Master+List&amp;utm_campaign=825f01c19f-EMAIL_CAMPAIGN_2020_04_09_07_59&amp;utm_medium=email&amp;utm_term=0_a3f2445f50-825f01c19f-320962437</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Premade text set: </a:t>
            </a: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100" u="sng">
                <a:solidFill>
                  <a:schemeClr val="hlink"/>
                </a:solidFill>
                <a:hlinkClick r:id="rId5"/>
              </a:rPr>
              <a:t>https://www.commonlit.org/en/text-sets/ancient-egypt</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87ea8b3c72_0_6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87ea8b3c72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Here are some sources of text sets online.</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861be9578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861be9578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Tonight we wanted to highlight resources from Teaching Tolerance, a project from the Southern Poverty Law Center. This site has a plethora of resources for anti-bias education - including lesson plans, texts for students, and professional development resources. </a:t>
            </a:r>
            <a:endParaRPr/>
          </a:p>
          <a:p>
            <a:pPr marL="0" lvl="0" indent="0" algn="l" rtl="0">
              <a:spcBef>
                <a:spcPts val="0"/>
              </a:spcBef>
              <a:spcAft>
                <a:spcPts val="0"/>
              </a:spcAft>
              <a:buNone/>
            </a:pPr>
            <a:r>
              <a:rPr lang="en-US"/>
              <a:t>This upcoming text set was built using resources primarily form the Teaching Tolerance website, </a:t>
            </a:r>
            <a:r>
              <a:rPr lang="en-US" sz="1100" u="sng">
                <a:solidFill>
                  <a:schemeClr val="hlink"/>
                </a:solidFill>
                <a:latin typeface="Arial"/>
                <a:ea typeface="Arial"/>
                <a:cs typeface="Arial"/>
                <a:sym typeface="Arial"/>
                <a:hlinkClick r:id="rId3"/>
              </a:rPr>
              <a:t>https://www.tolerance.org/</a:t>
            </a:r>
            <a:r>
              <a:rPr lang="en-US"/>
              <a:t> . </a:t>
            </a:r>
            <a:endParaRPr/>
          </a:p>
          <a:p>
            <a:pPr marL="0" lvl="0" indent="0" algn="l" rtl="0">
              <a:spcBef>
                <a:spcPts val="0"/>
              </a:spcBef>
              <a:spcAft>
                <a:spcPts val="0"/>
              </a:spcAft>
              <a:buNone/>
            </a:pPr>
            <a:endParaRPr/>
          </a:p>
          <a:p>
            <a:pPr marL="0" lvl="0" indent="0" algn="l" rtl="0">
              <a:lnSpc>
                <a:spcPct val="115000"/>
              </a:lnSpc>
              <a:spcBef>
                <a:spcPts val="1400"/>
              </a:spcBef>
              <a:spcAft>
                <a:spcPts val="0"/>
              </a:spcAft>
              <a:buClr>
                <a:schemeClr val="dk1"/>
              </a:buClr>
              <a:buSzPts val="1100"/>
              <a:buFont typeface="Arial"/>
              <a:buNone/>
            </a:pPr>
            <a:r>
              <a:rPr lang="en-US" sz="1350">
                <a:solidFill>
                  <a:srgbClr val="282828"/>
                </a:solidFill>
                <a:latin typeface="Times New Roman"/>
                <a:ea typeface="Times New Roman"/>
                <a:cs typeface="Times New Roman"/>
                <a:sym typeface="Times New Roman"/>
              </a:rPr>
              <a:t>Teaching Tolerance provides free resources to educators—teachers, administrators, counselors and other practitioners—who work with children from kindergarten through high school. Educators use our materials to supplement the curriculum, to inform their practices, and to create civil and inclusive school communities where children are respected, valued and welcome participants.</a:t>
            </a:r>
            <a:endParaRPr sz="1350">
              <a:solidFill>
                <a:srgbClr val="282828"/>
              </a:solidFill>
              <a:latin typeface="Times New Roman"/>
              <a:ea typeface="Times New Roman"/>
              <a:cs typeface="Times New Roman"/>
              <a:sym typeface="Times New Roman"/>
            </a:endParaRPr>
          </a:p>
          <a:p>
            <a:pPr marL="0" lvl="0" indent="0" algn="l" rtl="0">
              <a:lnSpc>
                <a:spcPct val="115000"/>
              </a:lnSpc>
              <a:spcBef>
                <a:spcPts val="1400"/>
              </a:spcBef>
              <a:spcAft>
                <a:spcPts val="0"/>
              </a:spcAft>
              <a:buClr>
                <a:schemeClr val="dk1"/>
              </a:buClr>
              <a:buSzPts val="1100"/>
              <a:buFont typeface="Arial"/>
              <a:buNone/>
            </a:pPr>
            <a:r>
              <a:rPr lang="en-US" sz="1350">
                <a:solidFill>
                  <a:srgbClr val="282828"/>
                </a:solidFill>
                <a:latin typeface="Times New Roman"/>
                <a:ea typeface="Times New Roman"/>
                <a:cs typeface="Times New Roman"/>
                <a:sym typeface="Times New Roman"/>
              </a:rPr>
              <a:t>Our program emphasizes social justice and anti-bias. The anti-bias approach encourages children and young people to challenge prejudice and learn how to be agents of change in their own lives. Our Social Justice Standards show how anti-bias education works through the four domains of identity, diversity, justice and action.</a:t>
            </a:r>
            <a:endParaRPr sz="1350">
              <a:solidFill>
                <a:srgbClr val="282828"/>
              </a:solidFill>
              <a:latin typeface="Times New Roman"/>
              <a:ea typeface="Times New Roman"/>
              <a:cs typeface="Times New Roman"/>
              <a:sym typeface="Times New Roman"/>
            </a:endParaRPr>
          </a:p>
          <a:p>
            <a:pPr marL="0" lvl="0" indent="0" algn="l" rtl="0">
              <a:spcBef>
                <a:spcPts val="1100"/>
              </a:spcBef>
              <a:spcAft>
                <a:spcPts val="0"/>
              </a:spcAft>
              <a:buNone/>
            </a:pPr>
            <a:endParaRPr/>
          </a:p>
        </p:txBody>
      </p:sp>
      <p:sp>
        <p:nvSpPr>
          <p:cNvPr id="1323" name="Google Shape;1323;g861be9578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861be95789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861be95789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595959"/>
                </a:solidFill>
                <a:latin typeface="Lucida Sans"/>
                <a:ea typeface="Lucida Sans"/>
                <a:cs typeface="Lucida Sans"/>
                <a:sym typeface="Lucida Sans"/>
              </a:rPr>
              <a:t>For example, many middle schools include the text The Hate You Give as an anchor text. We were able to find great resources to support the themes and topics of that text from resources on that site that had to do with police brutality. Then show how this works to build knowledge of anchor texts as well </a:t>
            </a:r>
            <a:r>
              <a:rPr lang="en-US" sz="1100" u="sng">
                <a:solidFill>
                  <a:schemeClr val="hlink"/>
                </a:solidFill>
                <a:latin typeface="Arial"/>
                <a:ea typeface="Arial"/>
                <a:cs typeface="Arial"/>
                <a:sym typeface="Arial"/>
                <a:hlinkClick r:id="rId3"/>
              </a:rPr>
              <a:t>https://www.tolerance.org/magazine/why-the-texas-policestop-video-is-a-problem</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4"/>
              </a:rPr>
              <a:t>https://www.tolerance.org/magazine/police-violence-new-jersey-bill-puts-onus-and-blame-on-children</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5"/>
              </a:rPr>
              <a:t>https://www.tolerance.org/classroom-resources/texts/yall-still-dont-hear-me-though</a:t>
            </a:r>
            <a:r>
              <a:rPr lang="en-US"/>
              <a:t>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sz="1100" u="sng">
                <a:solidFill>
                  <a:schemeClr val="accent5"/>
                </a:solidFill>
                <a:latin typeface="Arial"/>
                <a:ea typeface="Arial"/>
                <a:cs typeface="Arial"/>
                <a:sym typeface="Arial"/>
                <a:hlinkClick r:id="rId6"/>
              </a:rPr>
              <a:t>https://www.tolerance.org/classroom-resources/texts/confrontation-at-the-bridge</a:t>
            </a:r>
            <a:r>
              <a:rPr lang="en-US" sz="1100">
                <a:solidFill>
                  <a:srgbClr val="707372"/>
                </a:solidFill>
                <a:latin typeface="Helvetica Neue"/>
                <a:ea typeface="Helvetica Neue"/>
                <a:cs typeface="Helvetica Neue"/>
                <a:sym typeface="Helvetica Neue"/>
              </a:rPr>
              <a:t> </a:t>
            </a:r>
            <a:endParaRPr sz="1100">
              <a:solidFill>
                <a:srgbClr val="707372"/>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1100">
                <a:solidFill>
                  <a:srgbClr val="707372"/>
                </a:solidFill>
                <a:latin typeface="Helvetica Neue"/>
                <a:ea typeface="Helvetica Neue"/>
                <a:cs typeface="Helvetica Neue"/>
                <a:sym typeface="Helvetica Neue"/>
              </a:rPr>
              <a:t>Source</a:t>
            </a:r>
            <a:endParaRPr sz="1100">
              <a:solidFill>
                <a:srgbClr val="707372"/>
              </a:solidFill>
              <a:latin typeface="Helvetica Neue"/>
              <a:ea typeface="Helvetica Neue"/>
              <a:cs typeface="Helvetica Neue"/>
              <a:sym typeface="Helvetica Neue"/>
            </a:endParaRPr>
          </a:p>
          <a:p>
            <a:pPr marL="0" lvl="0" indent="0" algn="l" rtl="0">
              <a:spcBef>
                <a:spcPts val="0"/>
              </a:spcBef>
              <a:spcAft>
                <a:spcPts val="0"/>
              </a:spcAft>
              <a:buNone/>
            </a:pPr>
            <a:r>
              <a:rPr lang="en-US" sz="1100">
                <a:solidFill>
                  <a:srgbClr val="707372"/>
                </a:solidFill>
                <a:latin typeface="Helvetica Neue"/>
                <a:ea typeface="Helvetica Neue"/>
                <a:cs typeface="Helvetica Neue"/>
                <a:sym typeface="Helvetica Neue"/>
              </a:rPr>
              <a:t>© 2013 The Jacob and Gwendolyn Lawrence Foundation, Seattle / Artists Rights Society (ARS), New York Reproduction, including downloading of Jacob Lawrence works is prohibited by copyright laws and international conventions wihtout the express written per</a:t>
            </a:r>
            <a:endParaRPr sz="1100">
              <a:solidFill>
                <a:srgbClr val="707372"/>
              </a:solidFill>
              <a:latin typeface="Helvetica Neue"/>
              <a:ea typeface="Helvetica Neue"/>
              <a:cs typeface="Helvetica Neue"/>
              <a:sym typeface="Helvetica Neue"/>
            </a:endParaRPr>
          </a:p>
          <a:p>
            <a:pPr marL="0" lvl="0" indent="0" algn="l" rtl="0">
              <a:spcBef>
                <a:spcPts val="0"/>
              </a:spcBef>
              <a:spcAft>
                <a:spcPts val="0"/>
              </a:spcAft>
              <a:buNone/>
            </a:pPr>
            <a:endParaRPr sz="1100">
              <a:solidFill>
                <a:srgbClr val="707372"/>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7"/>
              </a:rPr>
              <a:t>https://www.washingtonpost.com/graphics/investigations/police-shootings-database/</a:t>
            </a:r>
            <a:r>
              <a:rPr lang="en-US" sz="1100">
                <a:solidFill>
                  <a:srgbClr val="707372"/>
                </a:solidFill>
                <a:latin typeface="Helvetica Neue"/>
                <a:ea typeface="Helvetica Neue"/>
                <a:cs typeface="Helvetica Neue"/>
                <a:sym typeface="Helvetica Neue"/>
              </a:rPr>
              <a:t> </a:t>
            </a:r>
            <a:endParaRPr sz="1100">
              <a:solidFill>
                <a:srgbClr val="707372"/>
              </a:solidFill>
              <a:latin typeface="Helvetica Neue"/>
              <a:ea typeface="Helvetica Neue"/>
              <a:cs typeface="Helvetica Neue"/>
              <a:sym typeface="Helvetica Neue"/>
            </a:endParaRPr>
          </a:p>
        </p:txBody>
      </p:sp>
      <p:sp>
        <p:nvSpPr>
          <p:cNvPr id="1330" name="Google Shape;1330;g861be95789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85fa34ae26_1_4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85fa34ae26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Many high quality instructional materials utilize a “text set” approach, and if your curriculum includes strong trade books, you can adjust to do something similar. For example, here are some ways you might make good use of the topics addressed through the book The Lightning Thief.</a:t>
            </a:r>
            <a:endParaRPr/>
          </a:p>
          <a:p>
            <a:pPr marL="0" lvl="0" indent="0" algn="l" rtl="0">
              <a:spcBef>
                <a:spcPts val="0"/>
              </a:spcBef>
              <a:spcAft>
                <a:spcPts val="0"/>
              </a:spcAft>
              <a:buNone/>
            </a:pPr>
            <a:endParaRPr/>
          </a:p>
          <a:p>
            <a:pPr marL="0" lvl="0" indent="0" algn="l" rtl="0">
              <a:lnSpc>
                <a:spcPct val="158000"/>
              </a:lnSpc>
              <a:spcBef>
                <a:spcPts val="0"/>
              </a:spcBef>
              <a:spcAft>
                <a:spcPts val="0"/>
              </a:spcAft>
              <a:buNone/>
            </a:pPr>
            <a:r>
              <a:rPr lang="en-US" sz="1050">
                <a:solidFill>
                  <a:srgbClr val="4D5156"/>
                </a:solidFill>
                <a:highlight>
                  <a:srgbClr val="FFFFFF"/>
                </a:highlight>
                <a:latin typeface="Roboto"/>
                <a:ea typeface="Roboto"/>
                <a:cs typeface="Roboto"/>
                <a:sym typeface="Roboto"/>
              </a:rPr>
              <a:t>The first installment in the “Percy Jackson” series, entitled “The </a:t>
            </a:r>
            <a:r>
              <a:rPr lang="en-US" sz="1050" b="1">
                <a:solidFill>
                  <a:srgbClr val="5F6368"/>
                </a:solidFill>
                <a:highlight>
                  <a:srgbClr val="FFFFFF"/>
                </a:highlight>
                <a:latin typeface="Roboto"/>
                <a:ea typeface="Roboto"/>
                <a:cs typeface="Roboto"/>
                <a:sym typeface="Roboto"/>
              </a:rPr>
              <a:t>Lightning Thief</a:t>
            </a:r>
            <a:r>
              <a:rPr lang="en-US" sz="1050">
                <a:solidFill>
                  <a:srgbClr val="4D5156"/>
                </a:solidFill>
                <a:highlight>
                  <a:srgbClr val="FFFFFF"/>
                </a:highlight>
                <a:latin typeface="Roboto"/>
                <a:ea typeface="Roboto"/>
                <a:cs typeface="Roboto"/>
                <a:sym typeface="Roboto"/>
              </a:rPr>
              <a:t>,” centers around the relation of its namesake demigod protagonist with his father, Poseidon, the </a:t>
            </a:r>
            <a:r>
              <a:rPr lang="en-US" sz="1050" b="1">
                <a:solidFill>
                  <a:srgbClr val="5F6368"/>
                </a:solidFill>
                <a:highlight>
                  <a:srgbClr val="FFFFFF"/>
                </a:highlight>
                <a:latin typeface="Roboto"/>
                <a:ea typeface="Roboto"/>
                <a:cs typeface="Roboto"/>
                <a:sym typeface="Roboto"/>
              </a:rPr>
              <a:t>Greek</a:t>
            </a:r>
            <a:r>
              <a:rPr lang="en-US" sz="1050">
                <a:solidFill>
                  <a:srgbClr val="4D5156"/>
                </a:solidFill>
                <a:highlight>
                  <a:srgbClr val="FFFFFF"/>
                </a:highlight>
                <a:latin typeface="Roboto"/>
                <a:ea typeface="Roboto"/>
                <a:cs typeface="Roboto"/>
                <a:sym typeface="Roboto"/>
              </a:rPr>
              <a:t> god of the sea. Poseidon at the time is charged by Zeus with stealing his master bolt of </a:t>
            </a:r>
            <a:r>
              <a:rPr lang="en-US" sz="1050" b="1">
                <a:solidFill>
                  <a:srgbClr val="5F6368"/>
                </a:solidFill>
                <a:highlight>
                  <a:srgbClr val="FFFFFF"/>
                </a:highlight>
                <a:latin typeface="Roboto"/>
                <a:ea typeface="Roboto"/>
                <a:cs typeface="Roboto"/>
                <a:sym typeface="Roboto"/>
              </a:rPr>
              <a:t>lightning</a:t>
            </a:r>
            <a:r>
              <a:rPr lang="en-US"/>
              <a:t>. </a:t>
            </a:r>
            <a:endParaRPr/>
          </a:p>
          <a:p>
            <a:pPr marL="0" lvl="0" indent="0" algn="l" rtl="0">
              <a:spcBef>
                <a:spcPts val="2100"/>
              </a:spcBef>
              <a:spcAft>
                <a:spcPts val="0"/>
              </a:spcAft>
              <a:buNone/>
            </a:pPr>
            <a:r>
              <a:rPr lang="en-US"/>
              <a:t>Texts: </a:t>
            </a:r>
            <a:endParaRPr/>
          </a:p>
          <a:p>
            <a:pPr marL="0" lvl="0" indent="0" algn="l" rtl="0">
              <a:spcBef>
                <a:spcPts val="0"/>
              </a:spcBef>
              <a:spcAft>
                <a:spcPts val="0"/>
              </a:spcAft>
              <a:buNone/>
            </a:pPr>
            <a:r>
              <a:rPr lang="en-US" sz="1100" u="sng">
                <a:solidFill>
                  <a:schemeClr val="hlink"/>
                </a:solidFill>
                <a:hlinkClick r:id="rId3"/>
              </a:rPr>
              <a:t>https://www.readinga-z.com/book.php?id=2528</a:t>
            </a:r>
            <a:r>
              <a:rPr lang="en-US"/>
              <a:t> </a:t>
            </a:r>
            <a:endParaRPr/>
          </a:p>
          <a:p>
            <a:pPr marL="0" lvl="0" indent="0" algn="l" rtl="0">
              <a:spcBef>
                <a:spcPts val="0"/>
              </a:spcBef>
              <a:spcAft>
                <a:spcPts val="0"/>
              </a:spcAft>
              <a:buNone/>
            </a:pPr>
            <a:r>
              <a:rPr lang="en-US" sz="1100" u="sng">
                <a:solidFill>
                  <a:schemeClr val="hlink"/>
                </a:solidFill>
                <a:hlinkClick r:id="rId4"/>
              </a:rPr>
              <a:t>https://www.readworks.org/article/Ancient-Greece---Greek-Mythology/72b7d7da-9cd8-4c37-998f-9ffce9ac1aa9#!articleTab:content/</a:t>
            </a:r>
            <a:r>
              <a:rPr lang="en-US"/>
              <a:t> </a:t>
            </a:r>
            <a:endParaRPr/>
          </a:p>
          <a:p>
            <a:pPr marL="0" lvl="0" indent="0" algn="l" rtl="0">
              <a:spcBef>
                <a:spcPts val="0"/>
              </a:spcBef>
              <a:spcAft>
                <a:spcPts val="0"/>
              </a:spcAft>
              <a:buNone/>
            </a:pPr>
            <a:r>
              <a:rPr lang="en-US" sz="1100" u="sng">
                <a:solidFill>
                  <a:schemeClr val="hlink"/>
                </a:solidFill>
                <a:hlinkClick r:id="rId5"/>
              </a:rPr>
              <a:t>https://newsela.com/read/lib-ushistory-greek-mythology</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Video: </a:t>
            </a:r>
            <a:endParaRPr/>
          </a:p>
          <a:p>
            <a:pPr marL="0" lvl="0" indent="0" algn="l" rtl="0">
              <a:spcBef>
                <a:spcPts val="0"/>
              </a:spcBef>
              <a:spcAft>
                <a:spcPts val="0"/>
              </a:spcAft>
              <a:buNone/>
            </a:pPr>
            <a:r>
              <a:rPr lang="en-US" sz="1100" u="sng">
                <a:solidFill>
                  <a:schemeClr val="hlink"/>
                </a:solidFill>
                <a:hlinkClick r:id="rId6"/>
              </a:rPr>
              <a:t>https://www.brainpop.com/socialstudies/ancientcultures/greekgods/</a:t>
            </a:r>
            <a:r>
              <a:rPr lang="en-US"/>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81" name="Google Shape;1081;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85fa34ae26_1_5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85fa34ae26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Examples from: </a:t>
            </a:r>
            <a:r>
              <a:rPr lang="en-US" u="sng">
                <a:solidFill>
                  <a:schemeClr val="hlink"/>
                </a:solidFill>
                <a:hlinkClick r:id="rId3"/>
              </a:rPr>
              <a:t>https://www.matchfishtank.org/curriculum/english-language-arts/7th-grade-english/pursuing-dreams-a-raisin-in-the-sun/</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A Raisin in the Sun: </a:t>
            </a:r>
            <a:r>
              <a:rPr lang="en-US" sz="1500">
                <a:solidFill>
                  <a:schemeClr val="dk1"/>
                </a:solidFill>
                <a:latin typeface="Lucida Sans"/>
                <a:ea typeface="Lucida Sans"/>
                <a:cs typeface="Lucida Sans"/>
                <a:sym typeface="Lucida Sans"/>
              </a:rPr>
              <a:t>A Raisin in the Sun is a play by Lorraine Hansberry that debuted on Broadway in 1959. The title comes from the poem "Harlem" (also known as "A Dream Deferred")</a:t>
            </a:r>
            <a:r>
              <a:rPr lang="en-US" sz="1500" baseline="30000">
                <a:solidFill>
                  <a:schemeClr val="dk1"/>
                </a:solidFill>
                <a:latin typeface="Lucida Sans"/>
                <a:ea typeface="Lucida Sans"/>
                <a:cs typeface="Lucida Sans"/>
                <a:sym typeface="Lucida Sans"/>
              </a:rPr>
              <a:t> </a:t>
            </a:r>
            <a:r>
              <a:rPr lang="en-US" sz="1500">
                <a:solidFill>
                  <a:schemeClr val="dk1"/>
                </a:solidFill>
                <a:latin typeface="Lucida Sans"/>
                <a:ea typeface="Lucida Sans"/>
                <a:cs typeface="Lucida Sans"/>
                <a:sym typeface="Lucida Sans"/>
              </a:rPr>
              <a:t>by Langston Hughes. The story tells of a black family's experiences in south Chicago, as they attempt to improve their financial circumstances with an insurance payout following the death of the father. </a:t>
            </a:r>
            <a:endParaRPr/>
          </a:p>
          <a:p>
            <a:pPr marL="0" lvl="0" indent="0" algn="l" rtl="0">
              <a:spcBef>
                <a:spcPts val="0"/>
              </a:spcBef>
              <a:spcAft>
                <a:spcPts val="0"/>
              </a:spcAft>
              <a:buNone/>
            </a:pPr>
            <a:endParaRPr sz="1350">
              <a:solidFill>
                <a:srgbClr val="464646"/>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1350">
              <a:solidFill>
                <a:srgbClr val="464646"/>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en-US" sz="1350">
                <a:solidFill>
                  <a:srgbClr val="464646"/>
                </a:solidFill>
                <a:highlight>
                  <a:srgbClr val="FFFFFF"/>
                </a:highlight>
                <a:latin typeface="Helvetica Neue"/>
                <a:ea typeface="Helvetica Neue"/>
                <a:cs typeface="Helvetica Neue"/>
                <a:sym typeface="Helvetica Neue"/>
              </a:rPr>
              <a:t>Supporting texts in this unit that support the anchor text: </a:t>
            </a:r>
            <a:endParaRPr sz="1350">
              <a:solidFill>
                <a:srgbClr val="464646"/>
              </a:solidFill>
              <a:highlight>
                <a:srgbClr val="FFFFFF"/>
              </a:highlight>
              <a:latin typeface="Helvetica Neue"/>
              <a:ea typeface="Helvetica Neue"/>
              <a:cs typeface="Helvetica Neue"/>
              <a:sym typeface="Helvetica Neue"/>
            </a:endParaRPr>
          </a:p>
          <a:p>
            <a:pPr marL="457200" lvl="0" indent="-304800" algn="l" rtl="0">
              <a:lnSpc>
                <a:spcPct val="115000"/>
              </a:lnSpc>
              <a:spcBef>
                <a:spcPts val="1200"/>
              </a:spcBef>
              <a:spcAft>
                <a:spcPts val="0"/>
              </a:spcAft>
              <a:buClr>
                <a:srgbClr val="4D4D4D"/>
              </a:buClr>
              <a:buSzPts val="1200"/>
              <a:buFont typeface="Open Sans"/>
              <a:buChar char="●"/>
            </a:pPr>
            <a:r>
              <a:rPr lang="en-US" sz="1200">
                <a:solidFill>
                  <a:srgbClr val="4D4D4D"/>
                </a:solidFill>
                <a:latin typeface="Open Sans"/>
                <a:ea typeface="Open Sans"/>
                <a:cs typeface="Open Sans"/>
                <a:sym typeface="Open Sans"/>
              </a:rPr>
              <a:t>Poem: </a:t>
            </a:r>
            <a:r>
              <a:rPr lang="en-US" sz="1200" b="1" u="sng">
                <a:solidFill>
                  <a:schemeClr val="hlink"/>
                </a:solidFill>
                <a:latin typeface="Open Sans"/>
                <a:ea typeface="Open Sans"/>
                <a:cs typeface="Open Sans"/>
                <a:sym typeface="Open Sans"/>
                <a:hlinkClick r:id="rId4"/>
              </a:rPr>
              <a:t>“Harlem”</a:t>
            </a:r>
            <a:r>
              <a:rPr lang="en-US" sz="1200">
                <a:solidFill>
                  <a:srgbClr val="4D4D4D"/>
                </a:solidFill>
                <a:latin typeface="Open Sans"/>
                <a:ea typeface="Open Sans"/>
                <a:cs typeface="Open Sans"/>
                <a:sym typeface="Open Sans"/>
              </a:rPr>
              <a:t> by Langston Hughes (the Poetry Foundation)</a:t>
            </a:r>
            <a:endParaRPr sz="1200">
              <a:solidFill>
                <a:srgbClr val="4D4D4D"/>
              </a:solidFill>
              <a:latin typeface="Open Sans"/>
              <a:ea typeface="Open Sans"/>
              <a:cs typeface="Open Sans"/>
              <a:sym typeface="Open Sans"/>
            </a:endParaRPr>
          </a:p>
          <a:p>
            <a:pPr marL="457200" lvl="0" indent="-304800" algn="l" rtl="0">
              <a:lnSpc>
                <a:spcPct val="115000"/>
              </a:lnSpc>
              <a:spcBef>
                <a:spcPts val="0"/>
              </a:spcBef>
              <a:spcAft>
                <a:spcPts val="0"/>
              </a:spcAft>
              <a:buClr>
                <a:srgbClr val="4D4D4D"/>
              </a:buClr>
              <a:buSzPts val="1200"/>
              <a:buFont typeface="Open Sans"/>
              <a:buChar char="●"/>
            </a:pPr>
            <a:r>
              <a:rPr lang="en-US" sz="1200">
                <a:solidFill>
                  <a:srgbClr val="4D4D4D"/>
                </a:solidFill>
                <a:latin typeface="Open Sans"/>
                <a:ea typeface="Open Sans"/>
                <a:cs typeface="Open Sans"/>
                <a:sym typeface="Open Sans"/>
              </a:rPr>
              <a:t>Article: </a:t>
            </a:r>
            <a:r>
              <a:rPr lang="en-US" sz="1200" b="1" u="sng">
                <a:solidFill>
                  <a:schemeClr val="hlink"/>
                </a:solidFill>
                <a:latin typeface="Open Sans"/>
                <a:ea typeface="Open Sans"/>
                <a:cs typeface="Open Sans"/>
                <a:sym typeface="Open Sans"/>
                <a:hlinkClick r:id="rId5"/>
              </a:rPr>
              <a:t>“A Better Life: Creating the American Dream”</a:t>
            </a:r>
            <a:r>
              <a:rPr lang="en-US" sz="1200">
                <a:solidFill>
                  <a:srgbClr val="4D4D4D"/>
                </a:solidFill>
                <a:latin typeface="Open Sans"/>
                <a:ea typeface="Open Sans"/>
                <a:cs typeface="Open Sans"/>
                <a:sym typeface="Open Sans"/>
              </a:rPr>
              <a:t> by Kate Ellis and Ellen Guettler (American Public Media, 2009)</a:t>
            </a:r>
            <a:endParaRPr sz="1200">
              <a:solidFill>
                <a:srgbClr val="4D4D4D"/>
              </a:solidFill>
              <a:latin typeface="Open Sans"/>
              <a:ea typeface="Open Sans"/>
              <a:cs typeface="Open Sans"/>
              <a:sym typeface="Open Sans"/>
            </a:endParaRPr>
          </a:p>
          <a:p>
            <a:pPr marL="457200" lvl="0" indent="-304800" algn="l" rtl="0">
              <a:lnSpc>
                <a:spcPct val="115000"/>
              </a:lnSpc>
              <a:spcBef>
                <a:spcPts val="0"/>
              </a:spcBef>
              <a:spcAft>
                <a:spcPts val="0"/>
              </a:spcAft>
              <a:buClr>
                <a:srgbClr val="4D4D4D"/>
              </a:buClr>
              <a:buSzPts val="1200"/>
              <a:buFont typeface="Open Sans"/>
              <a:buChar char="●"/>
            </a:pPr>
            <a:r>
              <a:rPr lang="en-US" sz="1200">
                <a:solidFill>
                  <a:srgbClr val="4D4D4D"/>
                </a:solidFill>
                <a:latin typeface="Open Sans"/>
                <a:ea typeface="Open Sans"/>
                <a:cs typeface="Open Sans"/>
                <a:sym typeface="Open Sans"/>
              </a:rPr>
              <a:t>Article: </a:t>
            </a:r>
            <a:r>
              <a:rPr lang="en-US" sz="1200" b="1" u="sng">
                <a:solidFill>
                  <a:schemeClr val="hlink"/>
                </a:solidFill>
                <a:latin typeface="Open Sans"/>
                <a:ea typeface="Open Sans"/>
                <a:cs typeface="Open Sans"/>
                <a:sym typeface="Open Sans"/>
                <a:hlinkClick r:id="rId6"/>
              </a:rPr>
              <a:t>“The Great Migration: The African American Exodus from The South”</a:t>
            </a:r>
            <a:r>
              <a:rPr lang="en-US" sz="1200">
                <a:solidFill>
                  <a:srgbClr val="4D4D4D"/>
                </a:solidFill>
                <a:latin typeface="Open Sans"/>
                <a:ea typeface="Open Sans"/>
                <a:cs typeface="Open Sans"/>
                <a:sym typeface="Open Sans"/>
              </a:rPr>
              <a:t> by Dan Kopf (Priceonomics)</a:t>
            </a:r>
            <a:endParaRPr sz="1200">
              <a:solidFill>
                <a:srgbClr val="4D4D4D"/>
              </a:solidFill>
              <a:latin typeface="Open Sans"/>
              <a:ea typeface="Open Sans"/>
              <a:cs typeface="Open Sans"/>
              <a:sym typeface="Open Sans"/>
            </a:endParaRPr>
          </a:p>
          <a:p>
            <a:pPr marL="457200" lvl="0" indent="-304800" algn="l" rtl="0">
              <a:lnSpc>
                <a:spcPct val="115000"/>
              </a:lnSpc>
              <a:spcBef>
                <a:spcPts val="0"/>
              </a:spcBef>
              <a:spcAft>
                <a:spcPts val="0"/>
              </a:spcAft>
              <a:buClr>
                <a:srgbClr val="4D4D4D"/>
              </a:buClr>
              <a:buSzPts val="1200"/>
              <a:buFont typeface="Open Sans"/>
              <a:buChar char="●"/>
            </a:pPr>
            <a:r>
              <a:rPr lang="en-US" sz="1200">
                <a:solidFill>
                  <a:srgbClr val="4D4D4D"/>
                </a:solidFill>
                <a:latin typeface="Open Sans"/>
                <a:ea typeface="Open Sans"/>
                <a:cs typeface="Open Sans"/>
                <a:sym typeface="Open Sans"/>
              </a:rPr>
              <a:t>Radio Segment: </a:t>
            </a:r>
            <a:r>
              <a:rPr lang="en-US" sz="1200" b="1" u="sng">
                <a:solidFill>
                  <a:schemeClr val="hlink"/>
                </a:solidFill>
                <a:latin typeface="Open Sans"/>
                <a:ea typeface="Open Sans"/>
                <a:cs typeface="Open Sans"/>
                <a:sym typeface="Open Sans"/>
                <a:hlinkClick r:id="rId7"/>
              </a:rPr>
              <a:t>“The Scarlet E, Part II: 40 Acres”</a:t>
            </a:r>
            <a:r>
              <a:rPr lang="en-US" sz="1200">
                <a:solidFill>
                  <a:srgbClr val="4D4D4D"/>
                </a:solidFill>
                <a:latin typeface="Open Sans"/>
                <a:ea typeface="Open Sans"/>
                <a:cs typeface="Open Sans"/>
                <a:sym typeface="Open Sans"/>
              </a:rPr>
              <a:t> (WNYC Studios)</a:t>
            </a:r>
            <a:endParaRPr sz="1350">
              <a:solidFill>
                <a:srgbClr val="464646"/>
              </a:solidFill>
              <a:highlight>
                <a:srgbClr val="FFFFFF"/>
              </a:highlight>
              <a:latin typeface="Helvetica Neue"/>
              <a:ea typeface="Helvetica Neue"/>
              <a:cs typeface="Helvetica Neue"/>
              <a:sym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85fe7266f5_0_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85fe7266f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Or have students use a journal and set up their own! Or, have students end you a photo of their rolling knowledge/vocabulary journal. Or, film themselves teaching about the topic they have been reading about and send it to you.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729295f4fa_2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g729295f4fa_2_1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97" name="Google Shape;1397;g729295f4fa_2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405" name="Google Shape;1405;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87ea8b3c72_6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0" name="Google Shape;1410;g87ea8b3c72_6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11" name="Google Shape;1411;g87ea8b3c72_6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87ea8b3c72_6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g87ea8b3c72_6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20" name="Google Shape;1420;g87ea8b3c72_6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7814e52745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g7814e5274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28" name="Google Shape;1428;g7814e5274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7814e52745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g7814e52745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35" name="Google Shape;1435;g7814e52745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87dca717d8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87dca717d8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47" name="Google Shape;1447;g87dca717d8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87dca717d8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g87dca717d8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56" name="Google Shape;1456;g87dca717d8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6bdf9486c6_0_6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6bdf9486c6_0_6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087" name="Google Shape;1087;g6bdf9486c6_0_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7814e52745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g7814e52745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71" name="Google Shape;1471;g7814e52745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87dca717d8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g87dca717d8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79" name="Google Shape;1479;g87dca717d8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87dca717d8_0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g87dca717d8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87" name="Google Shape;1487;g87dca717d8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87dca717d8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g87dca717d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98" name="Google Shape;1498;g87dca717d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87dca717d8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g87dca717d8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08" name="Google Shape;1508;g87dca717d8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87dca717d8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g87dca717d8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22" name="Google Shape;1522;g87dca717d8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87dca717d8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g87dca717d8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200" b="0" i="0" u="none" strike="noStrike" cap="none">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500">
                <a:solidFill>
                  <a:srgbClr val="595959"/>
                </a:solidFill>
                <a:latin typeface="Lucida Sans"/>
                <a:ea typeface="Lucida Sans"/>
                <a:cs typeface="Lucida Sans"/>
                <a:sym typeface="Lucida Sans"/>
              </a:rPr>
              <a:t>Make note that this work is more of a supplement and not a replacement</a:t>
            </a:r>
            <a:endParaRPr sz="1500">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sz="1500">
                <a:solidFill>
                  <a:srgbClr val="595959"/>
                </a:solidFill>
                <a:latin typeface="Lucida Sans"/>
                <a:ea typeface="Lucida Sans"/>
                <a:cs typeface="Lucida Sans"/>
                <a:sym typeface="Lucida Sans"/>
              </a:rPr>
              <a:t>*kids learn phonics better from words they are interested in (relevancy)</a:t>
            </a:r>
            <a:endParaRPr sz="1500">
              <a:solidFill>
                <a:srgbClr val="595959"/>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534" name="Google Shape;1534;g87dca717d8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87dca717d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8" name="Google Shape;1548;g87dca717d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49" name="Google Shape;1549;g87dca717d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87dca717d8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g87dca717d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57" name="Google Shape;1557;g87dca717d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566" name="Google Shape;1566;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6bdf9486c6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6bdf9486c6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96" name="Google Shape;1096;g6bdf9486c6_0_68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74d1d336af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1" name="Google Shape;1571;g74d1d336af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72" name="Google Shape;1572;g74d1d336af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87ea8b3c72_2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87ea8b3c72_2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3" name="Google Shape;1583;g87ea8b3c72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87ea8b3c72_2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87ea8b3c72_2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9" name="Google Shape;1589;g87ea8b3c72_2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87ea8b3c72_2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87ea8b3c72_2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6" name="Google Shape;1596;g87ea8b3c72_2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87ea8b3c72_2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87ea8b3c72_2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3" name="Google Shape;1603;g87ea8b3c72_2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87ea8b3c72_5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87ea8b3c72_5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2" name="Google Shape;1612;g87ea8b3c72_5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87ea8b3c72_5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87ea8b3c72_5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1" name="Google Shape;1621;g87ea8b3c72_5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77dd891780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629" name="Google Shape;1629;g77dd891780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5" name="Google Shape;1635;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636" name="Google Shape;1636;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85fe7266f5_4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1" name="Google Shape;1641;g85fe7266f5_4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2" name="Google Shape;1642;g85fe7266f5_4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104" name="Google Shape;110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77f586140a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77f586140a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https://edpolicy.education.jhu.edu/wp-content/uploads/2018/04/ELsFINAL.pdf?mc_cid=1a7546050f&amp;mc_eid=89e5d6fb61</a:t>
            </a: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4"/>
              </a:rPr>
              <a:t>https://knowledgematterscampaign.org/</a:t>
            </a: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5"/>
              </a:rPr>
              <a:t>https://www.empoweringells.com/text-set/</a:t>
            </a:r>
            <a:r>
              <a:rPr lang="en-US"/>
              <a:t> from WIDA’s </a:t>
            </a:r>
            <a:r>
              <a:rPr lang="en-US" sz="1300" u="sng">
                <a:solidFill>
                  <a:srgbClr val="5687C3"/>
                </a:solidFill>
                <a:highlight>
                  <a:srgbClr val="FFFFFF"/>
                </a:highlight>
                <a:latin typeface="Roboto"/>
                <a:ea typeface="Roboto"/>
                <a:cs typeface="Roboto"/>
                <a:sym typeface="Roboto"/>
                <a:hlinkClick r:id="rId6"/>
              </a:rPr>
              <a:t>E</a:t>
            </a:r>
            <a:r>
              <a:rPr lang="en-US" sz="1300" i="1" u="sng">
                <a:solidFill>
                  <a:srgbClr val="5687C3"/>
                </a:solidFill>
                <a:highlight>
                  <a:srgbClr val="FFFFFF"/>
                </a:highlight>
                <a:latin typeface="Roboto"/>
                <a:ea typeface="Roboto"/>
                <a:cs typeface="Roboto"/>
                <a:sym typeface="Roboto"/>
                <a:hlinkClick r:id="rId6"/>
              </a:rPr>
              <a:t>ssential Actions: A Handbook for Implementing WIDA’s  Framework for English Language Development Standards</a:t>
            </a:r>
            <a:r>
              <a:rPr lang="en-US" sz="1300">
                <a:solidFill>
                  <a:srgbClr val="333333"/>
                </a:solidFill>
                <a:highlight>
                  <a:srgbClr val="FFFFFF"/>
                </a:highlight>
                <a:latin typeface="Roboto"/>
                <a:ea typeface="Roboto"/>
                <a:cs typeface="Roboto"/>
                <a:sym typeface="Roboto"/>
              </a:rPr>
              <a:t> (Gottlieb, 2013) </a:t>
            </a:r>
            <a:endParaRPr sz="130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7"/>
              </a:rPr>
              <a:t>https://www.colorincolorado.org/content-instruction-ells</a:t>
            </a:r>
            <a:endParaRPr sz="1300">
              <a:solidFill>
                <a:srgbClr val="333333"/>
              </a:solidFill>
              <a:highlight>
                <a:srgbClr val="FFFFFF"/>
              </a:highlight>
              <a:latin typeface="Roboto"/>
              <a:ea typeface="Roboto"/>
              <a:cs typeface="Roboto"/>
              <a:sym typeface="Roboto"/>
            </a:endParaRPr>
          </a:p>
        </p:txBody>
      </p:sp>
      <p:sp>
        <p:nvSpPr>
          <p:cNvPr id="1649" name="Google Shape;1649;g77f586140a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7287f05e9e_0_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7287f05e9e_0_1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1" name="Google Shape;1661;g7287f05e9e_0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87ea8b3c72_5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87ea8b3c72_5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7" name="Google Shape;1667;g87ea8b3c72_5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673" name="Google Shape;1673;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63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7" name="Google Shape;1687;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688" name="Google Shape;1688;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703" name="Google Shape;1703;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65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710" name="Google Shape;1710;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6bdf9488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g6bdf9488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116" name="Google Shape;1116;g6bdf94888f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7dd891780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g77dd89178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31" name="Google Shape;1131;g77dd89178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87ea8b3c72_0_3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87ea8b3c72_0_3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2" name="Google Shape;1142;g87ea8b3c72_0_3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7"/>
        <p:cNvGrpSpPr/>
        <p:nvPr/>
      </p:nvGrpSpPr>
      <p:grpSpPr>
        <a:xfrm>
          <a:off x="0" y="0"/>
          <a:ext cx="0" cy="0"/>
          <a:chOff x="0" y="0"/>
          <a:chExt cx="0" cy="0"/>
        </a:xfrm>
      </p:grpSpPr>
      <p:sp>
        <p:nvSpPr>
          <p:cNvPr id="988" name="Google Shape;988;p140"/>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89" name="Google Shape;989;p140"/>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90" name="Google Shape;990;p140"/>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1"/>
        <p:cNvGrpSpPr/>
        <p:nvPr/>
      </p:nvGrpSpPr>
      <p:grpSpPr>
        <a:xfrm>
          <a:off x="0" y="0"/>
          <a:ext cx="0" cy="0"/>
          <a:chOff x="0" y="0"/>
          <a:chExt cx="0" cy="0"/>
        </a:xfrm>
      </p:grpSpPr>
      <p:sp>
        <p:nvSpPr>
          <p:cNvPr id="992" name="Google Shape;992;p141"/>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93" name="Google Shape;993;p141"/>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4"/>
        <p:cNvGrpSpPr/>
        <p:nvPr/>
      </p:nvGrpSpPr>
      <p:grpSpPr>
        <a:xfrm>
          <a:off x="0" y="0"/>
          <a:ext cx="0" cy="0"/>
          <a:chOff x="0" y="0"/>
          <a:chExt cx="0" cy="0"/>
        </a:xfrm>
      </p:grpSpPr>
      <p:sp>
        <p:nvSpPr>
          <p:cNvPr id="995" name="Google Shape;995;p142"/>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6" name="Google Shape;996;p14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97" name="Google Shape;997;p142"/>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8"/>
        <p:cNvGrpSpPr/>
        <p:nvPr/>
      </p:nvGrpSpPr>
      <p:grpSpPr>
        <a:xfrm>
          <a:off x="0" y="0"/>
          <a:ext cx="0" cy="0"/>
          <a:chOff x="0" y="0"/>
          <a:chExt cx="0" cy="0"/>
        </a:xfrm>
      </p:grpSpPr>
      <p:sp>
        <p:nvSpPr>
          <p:cNvPr id="999" name="Google Shape;999;p143"/>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0" name="Google Shape;1000;p143"/>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01" name="Google Shape;1001;p14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02" name="Google Shape;1002;p143"/>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3"/>
        <p:cNvGrpSpPr/>
        <p:nvPr/>
      </p:nvGrpSpPr>
      <p:grpSpPr>
        <a:xfrm>
          <a:off x="0" y="0"/>
          <a:ext cx="0" cy="0"/>
          <a:chOff x="0" y="0"/>
          <a:chExt cx="0" cy="0"/>
        </a:xfrm>
      </p:grpSpPr>
      <p:sp>
        <p:nvSpPr>
          <p:cNvPr id="1004" name="Google Shape;1004;p14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5" name="Google Shape;1005;p144"/>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6"/>
        <p:cNvGrpSpPr/>
        <p:nvPr/>
      </p:nvGrpSpPr>
      <p:grpSpPr>
        <a:xfrm>
          <a:off x="0" y="0"/>
          <a:ext cx="0" cy="0"/>
          <a:chOff x="0" y="0"/>
          <a:chExt cx="0" cy="0"/>
        </a:xfrm>
      </p:grpSpPr>
      <p:sp>
        <p:nvSpPr>
          <p:cNvPr id="1007" name="Google Shape;1007;p145"/>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08" name="Google Shape;1008;p145"/>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09" name="Google Shape;1009;p145"/>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0"/>
        <p:cNvGrpSpPr/>
        <p:nvPr/>
      </p:nvGrpSpPr>
      <p:grpSpPr>
        <a:xfrm>
          <a:off x="0" y="0"/>
          <a:ext cx="0" cy="0"/>
          <a:chOff x="0" y="0"/>
          <a:chExt cx="0" cy="0"/>
        </a:xfrm>
      </p:grpSpPr>
      <p:sp>
        <p:nvSpPr>
          <p:cNvPr id="1011" name="Google Shape;1011;p146"/>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12" name="Google Shape;1012;p146"/>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3"/>
        <p:cNvGrpSpPr/>
        <p:nvPr/>
      </p:nvGrpSpPr>
      <p:grpSpPr>
        <a:xfrm>
          <a:off x="0" y="0"/>
          <a:ext cx="0" cy="0"/>
          <a:chOff x="0" y="0"/>
          <a:chExt cx="0" cy="0"/>
        </a:xfrm>
      </p:grpSpPr>
      <p:sp>
        <p:nvSpPr>
          <p:cNvPr id="1014" name="Google Shape;1014;p14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16" name="Google Shape;1016;p147"/>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7" name="Google Shape;1017;p147"/>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8" name="Google Shape;1018;p147"/>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9"/>
        <p:cNvGrpSpPr/>
        <p:nvPr/>
      </p:nvGrpSpPr>
      <p:grpSpPr>
        <a:xfrm>
          <a:off x="0" y="0"/>
          <a:ext cx="0" cy="0"/>
          <a:chOff x="0" y="0"/>
          <a:chExt cx="0" cy="0"/>
        </a:xfrm>
      </p:grpSpPr>
      <p:sp>
        <p:nvSpPr>
          <p:cNvPr id="1020" name="Google Shape;1020;p148"/>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21" name="Google Shape;1021;p148"/>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2"/>
        <p:cNvGrpSpPr/>
        <p:nvPr/>
      </p:nvGrpSpPr>
      <p:grpSpPr>
        <a:xfrm>
          <a:off x="0" y="0"/>
          <a:ext cx="0" cy="0"/>
          <a:chOff x="0" y="0"/>
          <a:chExt cx="0" cy="0"/>
        </a:xfrm>
      </p:grpSpPr>
      <p:sp>
        <p:nvSpPr>
          <p:cNvPr id="1023" name="Google Shape;1023;p149"/>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4" name="Google Shape;1024;p149"/>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25" name="Google Shape;1025;p149"/>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6"/>
        <p:cNvGrpSpPr/>
        <p:nvPr/>
      </p:nvGrpSpPr>
      <p:grpSpPr>
        <a:xfrm>
          <a:off x="0" y="0"/>
          <a:ext cx="0" cy="0"/>
          <a:chOff x="0" y="0"/>
          <a:chExt cx="0" cy="0"/>
        </a:xfrm>
      </p:grpSpPr>
      <p:sp>
        <p:nvSpPr>
          <p:cNvPr id="1027" name="Google Shape;1027;p150"/>
          <p:cNvSpPr txBox="1">
            <a:spLocks noGrp="1"/>
          </p:cNvSpPr>
          <p:nvPr>
            <p:ph type="sldNum" idx="12"/>
          </p:nvPr>
        </p:nvSpPr>
        <p:spPr>
          <a:xfrm>
            <a:off x="8472458" y="6217622"/>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028"/>
        <p:cNvGrpSpPr/>
        <p:nvPr/>
      </p:nvGrpSpPr>
      <p:grpSpPr>
        <a:xfrm>
          <a:off x="0" y="0"/>
          <a:ext cx="0" cy="0"/>
          <a:chOff x="0" y="0"/>
          <a:chExt cx="0" cy="0"/>
        </a:xfrm>
      </p:grpSpPr>
      <p:sp>
        <p:nvSpPr>
          <p:cNvPr id="1029" name="Google Shape;1029;p1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F3F39"/>
              </a:buClr>
              <a:buSzPts val="2800"/>
              <a:buFont typeface="Lucida Sans"/>
              <a:buNone/>
              <a:defRPr>
                <a:solidFill>
                  <a:srgbClr val="3F3F3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0" name="Google Shape;1030;p1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3F3F39"/>
              </a:buClr>
              <a:buSzPts val="2400"/>
              <a:buChar char="●"/>
              <a:defRPr>
                <a:solidFill>
                  <a:srgbClr val="3F3F39"/>
                </a:solidFill>
              </a:defRPr>
            </a:lvl1pPr>
            <a:lvl2pPr marL="914400" lvl="1" indent="-355600" algn="l">
              <a:spcBef>
                <a:spcPts val="1600"/>
              </a:spcBef>
              <a:spcAft>
                <a:spcPts val="0"/>
              </a:spcAft>
              <a:buClr>
                <a:srgbClr val="3F3F39"/>
              </a:buClr>
              <a:buSzPts val="2000"/>
              <a:buChar char="○"/>
              <a:defRPr>
                <a:solidFill>
                  <a:srgbClr val="3F3F39"/>
                </a:solidFill>
              </a:defRPr>
            </a:lvl2pPr>
            <a:lvl3pPr marL="1371600" lvl="2" indent="-342900" algn="l">
              <a:spcBef>
                <a:spcPts val="1600"/>
              </a:spcBef>
              <a:spcAft>
                <a:spcPts val="0"/>
              </a:spcAft>
              <a:buClr>
                <a:srgbClr val="3F3F39"/>
              </a:buClr>
              <a:buSzPts val="1800"/>
              <a:buChar char="■"/>
              <a:defRPr>
                <a:solidFill>
                  <a:srgbClr val="3F3F39"/>
                </a:solidFill>
              </a:defRPr>
            </a:lvl3pPr>
            <a:lvl4pPr marL="1828800" lvl="3" indent="-330200" algn="l">
              <a:spcBef>
                <a:spcPts val="1600"/>
              </a:spcBef>
              <a:spcAft>
                <a:spcPts val="0"/>
              </a:spcAft>
              <a:buClr>
                <a:srgbClr val="3F3F39"/>
              </a:buClr>
              <a:buSzPts val="1600"/>
              <a:buChar char="●"/>
              <a:defRPr>
                <a:solidFill>
                  <a:srgbClr val="3F3F39"/>
                </a:solidFill>
              </a:defRPr>
            </a:lvl4pPr>
            <a:lvl5pPr marL="2286000" lvl="4" indent="-330200" algn="l">
              <a:spcBef>
                <a:spcPts val="1600"/>
              </a:spcBef>
              <a:spcAft>
                <a:spcPts val="0"/>
              </a:spcAft>
              <a:buClr>
                <a:srgbClr val="3F3F39"/>
              </a:buClr>
              <a:buSzPts val="1600"/>
              <a:buChar char="○"/>
              <a:defRPr>
                <a:solidFill>
                  <a:srgbClr val="3F3F39"/>
                </a:solidFil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pic>
        <p:nvPicPr>
          <p:cNvPr id="1031" name="Google Shape;1031;p151" descr="footer_saporg_white_horiz.pdf"/>
          <p:cNvPicPr preferRelativeResize="0"/>
          <p:nvPr/>
        </p:nvPicPr>
        <p:blipFill rotWithShape="1">
          <a:blip r:embed="rId2">
            <a:alphaModFix/>
          </a:blip>
          <a:srcRect/>
          <a:stretch/>
        </p:blipFill>
        <p:spPr>
          <a:xfrm>
            <a:off x="75409" y="6436275"/>
            <a:ext cx="4107228" cy="253619"/>
          </a:xfrm>
          <a:prstGeom prst="rect">
            <a:avLst/>
          </a:prstGeom>
          <a:noFill/>
          <a:ln>
            <a:noFill/>
          </a:ln>
        </p:spPr>
      </p:pic>
      <p:sp>
        <p:nvSpPr>
          <p:cNvPr id="1032" name="Google Shape;1032;p151">
            <a:hlinkClick r:id="rId3"/>
          </p:cNvPr>
          <p:cNvSpPr/>
          <p:nvPr/>
        </p:nvSpPr>
        <p:spPr>
          <a:xfrm>
            <a:off x="3542586" y="6519775"/>
            <a:ext cx="1906869" cy="175585"/>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3" name="Google Shape;1033;p151"/>
          <p:cNvSpPr txBox="1"/>
          <p:nvPr/>
        </p:nvSpPr>
        <p:spPr>
          <a:xfrm>
            <a:off x="7571684" y="6380256"/>
            <a:ext cx="1458266"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34"/>
        <p:cNvGrpSpPr/>
        <p:nvPr/>
      </p:nvGrpSpPr>
      <p:grpSpPr>
        <a:xfrm>
          <a:off x="0" y="0"/>
          <a:ext cx="0" cy="0"/>
          <a:chOff x="0" y="0"/>
          <a:chExt cx="0" cy="0"/>
        </a:xfrm>
      </p:grpSpPr>
      <p:sp>
        <p:nvSpPr>
          <p:cNvPr id="1035" name="Google Shape;1035;p152"/>
          <p:cNvSpPr/>
          <p:nvPr/>
        </p:nvSpPr>
        <p:spPr>
          <a:xfrm>
            <a:off x="0" y="0"/>
            <a:ext cx="9144000" cy="6858000"/>
          </a:xfrm>
          <a:prstGeom prst="rect">
            <a:avLst/>
          </a:prstGeom>
          <a:solidFill>
            <a:srgbClr val="2A725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6" name="Google Shape;1036;p152"/>
          <p:cNvSpPr txBox="1"/>
          <p:nvPr/>
        </p:nvSpPr>
        <p:spPr>
          <a:xfrm>
            <a:off x="115460" y="2306250"/>
            <a:ext cx="3793677" cy="19330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037" name="Google Shape;1037;p152"/>
          <p:cNvSpPr txBox="1"/>
          <p:nvPr/>
        </p:nvSpPr>
        <p:spPr>
          <a:xfrm>
            <a:off x="115460" y="2952693"/>
            <a:ext cx="3793677" cy="19330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038" name="Google Shape;1038;p152"/>
          <p:cNvSpPr txBox="1"/>
          <p:nvPr/>
        </p:nvSpPr>
        <p:spPr>
          <a:xfrm>
            <a:off x="115460" y="2306250"/>
            <a:ext cx="3793677" cy="19330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039" name="Google Shape;1039;p152"/>
          <p:cNvSpPr txBox="1"/>
          <p:nvPr/>
        </p:nvSpPr>
        <p:spPr>
          <a:xfrm>
            <a:off x="115460" y="2952693"/>
            <a:ext cx="3793677" cy="19330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040" name="Google Shape;1040;p152"/>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200"/>
              <a:buFont typeface="Lucida Sans"/>
              <a:buNone/>
              <a:defRPr sz="32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041"/>
        <p:cNvGrpSpPr/>
        <p:nvPr/>
      </p:nvGrpSpPr>
      <p:grpSpPr>
        <a:xfrm>
          <a:off x="0" y="0"/>
          <a:ext cx="0" cy="0"/>
          <a:chOff x="0" y="0"/>
          <a:chExt cx="0" cy="0"/>
        </a:xfrm>
      </p:grpSpPr>
      <p:sp>
        <p:nvSpPr>
          <p:cNvPr id="1042" name="Google Shape;1042;p153"/>
          <p:cNvSpPr>
            <a:spLocks noGrp="1"/>
          </p:cNvSpPr>
          <p:nvPr>
            <p:ph type="pic" idx="2"/>
          </p:nvPr>
        </p:nvSpPr>
        <p:spPr>
          <a:xfrm>
            <a:off x="4578350" y="1600201"/>
            <a:ext cx="4108450" cy="4525962"/>
          </a:xfrm>
          <a:prstGeom prst="rect">
            <a:avLst/>
          </a:prstGeom>
          <a:noFill/>
          <a:ln>
            <a:noFill/>
          </a:ln>
        </p:spPr>
        <p:txBody>
          <a:bodyPr spcFirstLastPara="1" wrap="square" lIns="91425" tIns="45700" rIns="91425" bIns="45700" anchor="ctr" anchorCtr="0">
            <a:noAutofit/>
          </a:bodyPr>
          <a:lstStyle>
            <a:lvl1pPr marR="0" lvl="0" algn="l" rtl="0">
              <a:spcBef>
                <a:spcPts val="640"/>
              </a:spcBef>
              <a:spcAft>
                <a:spcPts val="0"/>
              </a:spcAft>
              <a:buClr>
                <a:srgbClr val="3F3F39"/>
              </a:buClr>
              <a:buSzPts val="3200"/>
              <a:buFont typeface="Arial"/>
              <a:buNone/>
              <a:defRPr sz="3200" b="0" i="0" u="none" strike="noStrike" cap="none">
                <a:solidFill>
                  <a:srgbClr val="3F3F39"/>
                </a:solidFill>
                <a:latin typeface="Lucida Sans"/>
                <a:ea typeface="Lucida Sans"/>
                <a:cs typeface="Lucida Sans"/>
                <a:sym typeface="Lucida San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43" name="Google Shape;1043;p1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F3F39"/>
              </a:buClr>
              <a:buSzPts val="2800"/>
              <a:buFont typeface="Lucida Sans"/>
              <a:buNone/>
              <a:defRPr>
                <a:solidFill>
                  <a:srgbClr val="3F3F3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4" name="Google Shape;1044;p15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3F3F39"/>
              </a:buClr>
              <a:buSzPts val="2400"/>
              <a:buChar char="●"/>
              <a:defRPr sz="2400">
                <a:solidFill>
                  <a:srgbClr val="3F3F39"/>
                </a:solidFill>
              </a:defRPr>
            </a:lvl1pPr>
            <a:lvl2pPr marL="914400" lvl="1" indent="-355600" algn="l">
              <a:spcBef>
                <a:spcPts val="1600"/>
              </a:spcBef>
              <a:spcAft>
                <a:spcPts val="0"/>
              </a:spcAft>
              <a:buClr>
                <a:srgbClr val="3F3F39"/>
              </a:buClr>
              <a:buSzPts val="2000"/>
              <a:buChar char="○"/>
              <a:defRPr sz="2000">
                <a:solidFill>
                  <a:srgbClr val="3F3F39"/>
                </a:solidFill>
              </a:defRPr>
            </a:lvl2pPr>
            <a:lvl3pPr marL="1371600" lvl="2" indent="-342900" algn="l">
              <a:spcBef>
                <a:spcPts val="1600"/>
              </a:spcBef>
              <a:spcAft>
                <a:spcPts val="0"/>
              </a:spcAft>
              <a:buClr>
                <a:srgbClr val="3F3F39"/>
              </a:buClr>
              <a:buSzPts val="1800"/>
              <a:buChar char="■"/>
              <a:defRPr sz="1800">
                <a:solidFill>
                  <a:srgbClr val="3F3F39"/>
                </a:solidFill>
              </a:defRPr>
            </a:lvl3pPr>
            <a:lvl4pPr marL="1828800" lvl="3" indent="-330200" algn="l">
              <a:spcBef>
                <a:spcPts val="1600"/>
              </a:spcBef>
              <a:spcAft>
                <a:spcPts val="0"/>
              </a:spcAft>
              <a:buClr>
                <a:srgbClr val="3F3F39"/>
              </a:buClr>
              <a:buSzPts val="1600"/>
              <a:buChar char="●"/>
              <a:defRPr sz="1600">
                <a:solidFill>
                  <a:srgbClr val="3F3F39"/>
                </a:solidFill>
              </a:defRPr>
            </a:lvl4pPr>
            <a:lvl5pPr marL="2286000" lvl="4" indent="-330200" algn="l">
              <a:spcBef>
                <a:spcPts val="1600"/>
              </a:spcBef>
              <a:spcAft>
                <a:spcPts val="0"/>
              </a:spcAft>
              <a:buClr>
                <a:srgbClr val="3F3F39"/>
              </a:buClr>
              <a:buSzPts val="1600"/>
              <a:buChar char="○"/>
              <a:defRPr sz="1600">
                <a:solidFill>
                  <a:srgbClr val="3F3F39"/>
                </a:solidFill>
              </a:defRPr>
            </a:lvl5pPr>
            <a:lvl6pPr marL="2743200" lvl="5" indent="-342900" algn="l">
              <a:spcBef>
                <a:spcPts val="1600"/>
              </a:spcBef>
              <a:spcAft>
                <a:spcPts val="0"/>
              </a:spcAft>
              <a:buClr>
                <a:schemeClr val="dk1"/>
              </a:buClr>
              <a:buSzPts val="1800"/>
              <a:buChar char="■"/>
              <a:defRPr sz="1800"/>
            </a:lvl6pPr>
            <a:lvl7pPr marL="3200400" lvl="6" indent="-342900" algn="l">
              <a:spcBef>
                <a:spcPts val="1600"/>
              </a:spcBef>
              <a:spcAft>
                <a:spcPts val="0"/>
              </a:spcAft>
              <a:buClr>
                <a:schemeClr val="dk1"/>
              </a:buClr>
              <a:buSzPts val="1800"/>
              <a:buChar char="●"/>
              <a:defRPr sz="1800"/>
            </a:lvl7pPr>
            <a:lvl8pPr marL="3657600" lvl="7" indent="-342900" algn="l">
              <a:spcBef>
                <a:spcPts val="1600"/>
              </a:spcBef>
              <a:spcAft>
                <a:spcPts val="0"/>
              </a:spcAft>
              <a:buClr>
                <a:schemeClr val="dk1"/>
              </a:buClr>
              <a:buSzPts val="1800"/>
              <a:buChar char="○"/>
              <a:defRPr sz="1800"/>
            </a:lvl8pPr>
            <a:lvl9pPr marL="4114800" lvl="8" indent="-342900" algn="l">
              <a:spcBef>
                <a:spcPts val="1600"/>
              </a:spcBef>
              <a:spcAft>
                <a:spcPts val="1600"/>
              </a:spcAft>
              <a:buClr>
                <a:schemeClr val="dk1"/>
              </a:buClr>
              <a:buSzPts val="1800"/>
              <a:buChar char="■"/>
              <a:defRPr sz="1800"/>
            </a:lvl9pPr>
          </a:lstStyle>
          <a:p>
            <a:endParaRPr/>
          </a:p>
        </p:txBody>
      </p:sp>
      <p:sp>
        <p:nvSpPr>
          <p:cNvPr id="1045" name="Google Shape;1045;p153"/>
          <p:cNvSpPr txBox="1">
            <a:spLocks noGrp="1"/>
          </p:cNvSpPr>
          <p:nvPr>
            <p:ph type="body" idx="3"/>
          </p:nvPr>
        </p:nvSpPr>
        <p:spPr>
          <a:xfrm>
            <a:off x="4578350" y="5646677"/>
            <a:ext cx="4108450" cy="479486"/>
          </a:xfrm>
          <a:prstGeom prst="rect">
            <a:avLst/>
          </a:prstGeom>
          <a:solidFill>
            <a:srgbClr val="FFFFFF">
              <a:alpha val="48627"/>
            </a:srgbClr>
          </a:solidFill>
          <a:ln>
            <a:noFill/>
          </a:ln>
        </p:spPr>
        <p:txBody>
          <a:bodyPr spcFirstLastPara="1" wrap="square" lIns="91425" tIns="45700" rIns="91425" bIns="45700" anchor="ctr" anchorCtr="0">
            <a:noAutofit/>
          </a:bodyPr>
          <a:lstStyle>
            <a:lvl1pPr marL="457200" lvl="0" indent="-228600" algn="ctr">
              <a:spcBef>
                <a:spcPts val="320"/>
              </a:spcBef>
              <a:spcAft>
                <a:spcPts val="0"/>
              </a:spcAft>
              <a:buClr>
                <a:schemeClr val="dk1"/>
              </a:buClr>
              <a:buSzPts val="1600"/>
              <a:buNone/>
              <a:defRPr sz="1600"/>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342900" algn="l">
              <a:spcBef>
                <a:spcPts val="1600"/>
              </a:spcBef>
              <a:spcAft>
                <a:spcPts val="0"/>
              </a:spcAft>
              <a:buClr>
                <a:schemeClr val="dk1"/>
              </a:buClr>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046" name="Google Shape;1046;p153"/>
          <p:cNvSpPr txBox="1"/>
          <p:nvPr/>
        </p:nvSpPr>
        <p:spPr>
          <a:xfrm>
            <a:off x="7571684" y="6380256"/>
            <a:ext cx="1458266"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Lucida Sans"/>
                <a:ea typeface="Lucida Sans"/>
                <a:cs typeface="Lucida Sans"/>
                <a:sym typeface="Lucida Sans"/>
              </a:rPr>
              <a:t>PAGE </a:t>
            </a:r>
            <a:fld id="{00000000-1234-1234-1234-123412341234}" type="slidenum">
              <a:rPr lang="en-US" sz="1000">
                <a:solidFill>
                  <a:schemeClr val="dk1"/>
                </a:solidFill>
                <a:latin typeface="Lucida Sans"/>
                <a:ea typeface="Lucida Sans"/>
                <a:cs typeface="Lucida Sans"/>
                <a:sym typeface="Lucida Sans"/>
              </a:rPr>
              <a:t>‹#›</a:t>
            </a:fld>
            <a:r>
              <a:rPr lang="en-US" sz="1000">
                <a:solidFill>
                  <a:schemeClr val="dk1"/>
                </a:solidFill>
                <a:latin typeface="Lucida Sans"/>
                <a:ea typeface="Lucida Sans"/>
                <a:cs typeface="Lucida Sans"/>
                <a:sym typeface="Lucida Sans"/>
              </a:rPr>
              <a:t> </a:t>
            </a: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4_Blank">
  <p:cSld name="4_Blank">
    <p:bg>
      <p:bgPr>
        <a:blipFill>
          <a:blip r:embed="rId2">
            <a:alphaModFix amt="51000"/>
          </a:blip>
          <a:stretch>
            <a:fillRect/>
          </a:stretch>
        </a:blipFill>
        <a:effectLst/>
      </p:bgPr>
    </p:bg>
    <p:spTree>
      <p:nvGrpSpPr>
        <p:cNvPr id="1" name="Shape 1047"/>
        <p:cNvGrpSpPr/>
        <p:nvPr/>
      </p:nvGrpSpPr>
      <p:grpSpPr>
        <a:xfrm>
          <a:off x="0" y="0"/>
          <a:ext cx="0" cy="0"/>
          <a:chOff x="0" y="0"/>
          <a:chExt cx="0" cy="0"/>
        </a:xfrm>
      </p:grpSpPr>
      <p:sp>
        <p:nvSpPr>
          <p:cNvPr id="1048" name="Google Shape;1048;p154"/>
          <p:cNvSpPr txBox="1">
            <a:spLocks noGrp="1"/>
          </p:cNvSpPr>
          <p:nvPr>
            <p:ph type="sldNum" idx="12"/>
          </p:nvPr>
        </p:nvSpPr>
        <p:spPr>
          <a:xfrm>
            <a:off x="7815262" y="6356351"/>
            <a:ext cx="700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49" name="Google Shape;1049;p154" descr="A close up of a logo&#10;&#10;Description automatically generated"/>
          <p:cNvPicPr preferRelativeResize="0"/>
          <p:nvPr/>
        </p:nvPicPr>
        <p:blipFill rotWithShape="1">
          <a:blip r:embed="rId3">
            <a:alphaModFix/>
          </a:blip>
          <a:srcRect/>
          <a:stretch/>
        </p:blipFill>
        <p:spPr>
          <a:xfrm>
            <a:off x="3696890" y="6414897"/>
            <a:ext cx="3011092" cy="186023"/>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0"/>
        <p:cNvGrpSpPr/>
        <p:nvPr/>
      </p:nvGrpSpPr>
      <p:grpSpPr>
        <a:xfrm>
          <a:off x="0" y="0"/>
          <a:ext cx="0" cy="0"/>
          <a:chOff x="0" y="0"/>
          <a:chExt cx="0" cy="0"/>
        </a:xfrm>
      </p:grpSpPr>
      <p:sp>
        <p:nvSpPr>
          <p:cNvPr id="1051" name="Google Shape;1051;p155"/>
          <p:cNvSpPr txBox="1">
            <a:spLocks noGrp="1"/>
          </p:cNvSpPr>
          <p:nvPr>
            <p:ph type="title"/>
          </p:nvPr>
        </p:nvSpPr>
        <p:spPr>
          <a:xfrm>
            <a:off x="457200" y="274636"/>
            <a:ext cx="82296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052" name="Google Shape;1052;p155"/>
          <p:cNvSpPr txBox="1">
            <a:spLocks noGrp="1"/>
          </p:cNvSpPr>
          <p:nvPr>
            <p:ph type="body" idx="1"/>
          </p:nvPr>
        </p:nvSpPr>
        <p:spPr>
          <a:xfrm>
            <a:off x="457202" y="1600200"/>
            <a:ext cx="4038599" cy="4525963"/>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3" name="Google Shape;1053;p155"/>
          <p:cNvSpPr txBox="1">
            <a:spLocks noGrp="1"/>
          </p:cNvSpPr>
          <p:nvPr>
            <p:ph type="body" idx="2"/>
          </p:nvPr>
        </p:nvSpPr>
        <p:spPr>
          <a:xfrm>
            <a:off x="4648202" y="1600200"/>
            <a:ext cx="4038599" cy="4525963"/>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a:lnSpc>
                <a:spcPct val="100000"/>
              </a:lnSpc>
              <a:spcBef>
                <a:spcPts val="4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a:lnSpc>
                <a:spcPct val="100000"/>
              </a:lnSpc>
              <a:spcBef>
                <a:spcPts val="36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a:lnSpc>
                <a:spcPct val="100000"/>
              </a:lnSpc>
              <a:spcBef>
                <a:spcPts val="32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4" name="Google Shape;1054;p155"/>
          <p:cNvSpPr/>
          <p:nvPr/>
        </p:nvSpPr>
        <p:spPr>
          <a:xfrm>
            <a:off x="0" y="6330476"/>
            <a:ext cx="9153069" cy="540225"/>
          </a:xfrm>
          <a:prstGeom prst="rect">
            <a:avLst/>
          </a:prstGeom>
          <a:solidFill>
            <a:srgbClr val="2359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5" name="Google Shape;1055;p155"/>
          <p:cNvSpPr txBox="1"/>
          <p:nvPr/>
        </p:nvSpPr>
        <p:spPr>
          <a:xfrm>
            <a:off x="7571686" y="6483772"/>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50"/>
              <a:buFont typeface="Lucida Sans"/>
              <a:buNone/>
            </a:pPr>
            <a:r>
              <a:rPr lang="en-US" sz="1000" b="0" i="0" u="none" strike="noStrike" cap="none">
                <a:solidFill>
                  <a:srgbClr val="FFFFFF"/>
                </a:solidFill>
                <a:latin typeface="Lucida Sans"/>
                <a:ea typeface="Lucida Sans"/>
                <a:cs typeface="Lucida Sans"/>
                <a:sym typeface="Lucida Sans"/>
              </a:rPr>
              <a:t>PAGE </a:t>
            </a:r>
            <a:fld id="{00000000-1234-1234-1234-123412341234}" type="slidenum">
              <a:rPr lang="en-US" sz="1000" b="0" i="0" u="none" strike="noStrike" cap="none">
                <a:solidFill>
                  <a:srgbClr val="FFFFFF"/>
                </a:solidFill>
                <a:latin typeface="Lucida Sans"/>
                <a:ea typeface="Lucida Sans"/>
                <a:cs typeface="Lucida Sans"/>
                <a:sym typeface="Lucida Sans"/>
              </a:rPr>
              <a:t>‹#›</a:t>
            </a:fld>
            <a:r>
              <a:rPr lang="en-US" sz="1000" b="0" i="0" u="none" strike="noStrike" cap="none">
                <a:solidFill>
                  <a:srgbClr val="FFFFFF"/>
                </a:solidFill>
                <a:latin typeface="Lucida Sans"/>
                <a:ea typeface="Lucida Sans"/>
                <a:cs typeface="Lucida Sans"/>
                <a:sym typeface="Lucida Sans"/>
              </a:rPr>
              <a:t> </a:t>
            </a:r>
            <a:endParaRPr/>
          </a:p>
        </p:txBody>
      </p:sp>
      <p:pic>
        <p:nvPicPr>
          <p:cNvPr id="1056" name="Google Shape;1056;p155" descr="footer_saporg_white_horiz.pdf"/>
          <p:cNvPicPr preferRelativeResize="0"/>
          <p:nvPr/>
        </p:nvPicPr>
        <p:blipFill rotWithShape="1">
          <a:blip r:embed="rId2">
            <a:alphaModFix/>
          </a:blip>
          <a:srcRect/>
          <a:stretch/>
        </p:blipFill>
        <p:spPr>
          <a:xfrm>
            <a:off x="75409" y="6436279"/>
            <a:ext cx="4107228" cy="253619"/>
          </a:xfrm>
          <a:prstGeom prst="rect">
            <a:avLst/>
          </a:prstGeom>
          <a:noFill/>
          <a:ln>
            <a:noFill/>
          </a:ln>
        </p:spPr>
      </p:pic>
      <p:sp>
        <p:nvSpPr>
          <p:cNvPr id="1057" name="Google Shape;1057;p155">
            <a:hlinkClick r:id="rId3"/>
          </p:cNvPr>
          <p:cNvSpPr/>
          <p:nvPr/>
        </p:nvSpPr>
        <p:spPr>
          <a:xfrm>
            <a:off x="3542587" y="6519775"/>
            <a:ext cx="1906868" cy="175584"/>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theme" Target="../theme/theme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83"/>
        <p:cNvGrpSpPr/>
        <p:nvPr/>
      </p:nvGrpSpPr>
      <p:grpSpPr>
        <a:xfrm>
          <a:off x="0" y="0"/>
          <a:ext cx="0" cy="0"/>
          <a:chOff x="0" y="0"/>
          <a:chExt cx="0" cy="0"/>
        </a:xfrm>
      </p:grpSpPr>
      <p:sp>
        <p:nvSpPr>
          <p:cNvPr id="984" name="Google Shape;984;p13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985" name="Google Shape;985;p13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86" name="Google Shape;986;p139"/>
          <p:cNvSpPr txBox="1">
            <a:spLocks noGrp="1"/>
          </p:cNvSpPr>
          <p:nvPr>
            <p:ph type="sldNum" idx="12"/>
          </p:nvPr>
        </p:nvSpPr>
        <p:spPr>
          <a:xfrm>
            <a:off x="8472458" y="6217622"/>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44.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90.jpg"/></Relationships>
</file>

<file path=ppt/slides/_rels/slide3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3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98.jp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g"/><Relationship Id="rId7" Type="http://schemas.openxmlformats.org/officeDocument/2006/relationships/image" Target="../media/image103.jp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image" Target="../media/image102.jpg"/><Relationship Id="rId5" Type="http://schemas.openxmlformats.org/officeDocument/2006/relationships/image" Target="../media/image101.jpg"/><Relationship Id="rId10" Type="http://schemas.openxmlformats.org/officeDocument/2006/relationships/image" Target="../media/image106.jpg"/><Relationship Id="rId4" Type="http://schemas.openxmlformats.org/officeDocument/2006/relationships/image" Target="../media/image100.jpg"/><Relationship Id="rId9" Type="http://schemas.openxmlformats.org/officeDocument/2006/relationships/image" Target="../media/image105.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4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3.xml"/><Relationship Id="rId1" Type="http://schemas.openxmlformats.org/officeDocument/2006/relationships/slideLayout" Target="../slideLayouts/slideLayout46.xml"/><Relationship Id="rId5" Type="http://schemas.openxmlformats.org/officeDocument/2006/relationships/image" Target="../media/image115.jpg"/><Relationship Id="rId4" Type="http://schemas.openxmlformats.org/officeDocument/2006/relationships/image" Target="../media/image114.jpg"/></Relationships>
</file>

<file path=ppt/slides/_rels/slide44.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16.jpg"/><Relationship Id="rId7" Type="http://schemas.openxmlformats.org/officeDocument/2006/relationships/image" Target="../media/image120.jpg"/><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 Id="rId9" Type="http://schemas.openxmlformats.org/officeDocument/2006/relationships/image" Target="../media/image122.jpg"/></Relationships>
</file>

<file path=ppt/slides/_rels/slide45.xml.rels><?xml version="1.0" encoding="UTF-8" standalone="yes"?>
<Relationships xmlns="http://schemas.openxmlformats.org/package/2006/relationships"><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46.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131.jpg"/><Relationship Id="rId5" Type="http://schemas.openxmlformats.org/officeDocument/2006/relationships/image" Target="../media/image130.jpg"/><Relationship Id="rId10" Type="http://schemas.openxmlformats.org/officeDocument/2006/relationships/image" Target="../media/image135.jpg"/><Relationship Id="rId4" Type="http://schemas.openxmlformats.org/officeDocument/2006/relationships/image" Target="../media/image129.jpg"/><Relationship Id="rId9" Type="http://schemas.openxmlformats.org/officeDocument/2006/relationships/image" Target="../media/image134.jpg"/></Relationships>
</file>

<file path=ppt/slides/_rels/slide4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jfann@studentsachieve.net"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delizo-osborne@studentsachieve.ne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50.xml"/><Relationship Id="rId1" Type="http://schemas.openxmlformats.org/officeDocument/2006/relationships/slideLayout" Target="../slideLayouts/slideLayout113.xml"/><Relationship Id="rId5" Type="http://schemas.openxmlformats.org/officeDocument/2006/relationships/image" Target="../media/image140.pn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1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110.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110.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6.xml"/><Relationship Id="rId1" Type="http://schemas.openxmlformats.org/officeDocument/2006/relationships/slideLayout" Target="../slideLayouts/slideLayout110.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8" Type="http://schemas.openxmlformats.org/officeDocument/2006/relationships/hyperlink" Target="https://knowledgematterscampaign.org/" TargetMode="External"/><Relationship Id="rId3" Type="http://schemas.openxmlformats.org/officeDocument/2006/relationships/hyperlink" Target="http://www.achievethecore.org/ca-signup" TargetMode="External"/><Relationship Id="rId7" Type="http://schemas.openxmlformats.org/officeDocument/2006/relationships/hyperlink" Target="https://www.colorincolorado.org/content-instruction-ells"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hyperlink" Target="https://www.empoweringells.com/text-set/" TargetMode="External"/><Relationship Id="rId5" Type="http://schemas.openxmlformats.org/officeDocument/2006/relationships/hyperlink" Target="https://achievethecore.org/page/3204/building-knowledge-expanding-the-world-through-reading" TargetMode="External"/><Relationship Id="rId4" Type="http://schemas.openxmlformats.org/officeDocument/2006/relationships/hyperlink" Target="https://achievethecore.org/content/upload/Text%20Set%20Guidance.pdf?utm_source=Subscriber+Master+List&amp;utm_campaign=825f01c19f-EMAIL_CAMPAIGN_2020_04_09_07_59&amp;utm_medium=email&amp;utm_term=0_a3f2445f50-825f01c19f-320962437"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63.xml"/><Relationship Id="rId1" Type="http://schemas.openxmlformats.org/officeDocument/2006/relationships/slideLayout" Target="../slideLayouts/slideLayout11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64.xml"/><Relationship Id="rId1" Type="http://schemas.openxmlformats.org/officeDocument/2006/relationships/slideLayout" Target="../slideLayouts/slideLayout110.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hyperlink" Target="https://achievethecore.org/category/1199/webinars" TargetMode="External"/><Relationship Id="rId2" Type="http://schemas.openxmlformats.org/officeDocument/2006/relationships/notesSlide" Target="../notesSlides/notesSlide65.xml"/><Relationship Id="rId1" Type="http://schemas.openxmlformats.org/officeDocument/2006/relationships/slideLayout" Target="../slideLayouts/slideLayout1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56"/>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1064" name="Google Shape;1064;p156"/>
          <p:cNvGrpSpPr/>
          <p:nvPr/>
        </p:nvGrpSpPr>
        <p:grpSpPr>
          <a:xfrm>
            <a:off x="2791500" y="4149600"/>
            <a:ext cx="6047725" cy="2407800"/>
            <a:chOff x="2746950" y="4450200"/>
            <a:chExt cx="6047725" cy="2407800"/>
          </a:xfrm>
        </p:grpSpPr>
        <p:sp>
          <p:nvSpPr>
            <p:cNvPr id="1065" name="Google Shape;1065;p156"/>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6"/>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1067" name="Google Shape;1067;p156"/>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1068" name="Google Shape;1068;p156"/>
          <p:cNvSpPr txBox="1">
            <a:spLocks noGrp="1"/>
          </p:cNvSpPr>
          <p:nvPr>
            <p:ph type="ctrTitle"/>
          </p:nvPr>
        </p:nvSpPr>
        <p:spPr>
          <a:xfrm>
            <a:off x="219325" y="1695624"/>
            <a:ext cx="8619900" cy="19971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666666"/>
                </a:solidFill>
              </a:rPr>
              <a:t>Reading, Learning, Growing: </a:t>
            </a:r>
            <a:endParaRPr sz="3000" b="1">
              <a:solidFill>
                <a:srgbClr val="666666"/>
              </a:solidFill>
            </a:endParaRPr>
          </a:p>
          <a:p>
            <a:pPr marL="0" marR="0" lvl="0" indent="0" algn="l" rtl="0">
              <a:lnSpc>
                <a:spcPct val="115000"/>
              </a:lnSpc>
              <a:spcBef>
                <a:spcPts val="0"/>
              </a:spcBef>
              <a:spcAft>
                <a:spcPts val="0"/>
              </a:spcAft>
              <a:buClr>
                <a:schemeClr val="dk1"/>
              </a:buClr>
              <a:buSzPts val="750"/>
              <a:buFont typeface="Arial"/>
              <a:buNone/>
            </a:pPr>
            <a:r>
              <a:rPr lang="en-US" sz="3000">
                <a:solidFill>
                  <a:srgbClr val="666666"/>
                </a:solidFill>
              </a:rPr>
              <a:t>Creative Ideas to Build Knowledge and Support Literacy Across Subjects</a:t>
            </a:r>
            <a:endParaRPr sz="3000" i="0" u="none" strike="noStrike" cap="none">
              <a:solidFill>
                <a:srgbClr val="666666"/>
              </a:solidFill>
            </a:endParaRPr>
          </a:p>
        </p:txBody>
      </p:sp>
      <p:sp>
        <p:nvSpPr>
          <p:cNvPr id="1069" name="Google Shape;1069;p156"/>
          <p:cNvSpPr txBox="1">
            <a:spLocks noGrp="1"/>
          </p:cNvSpPr>
          <p:nvPr>
            <p:ph type="subTitle" idx="1"/>
          </p:nvPr>
        </p:nvSpPr>
        <p:spPr>
          <a:xfrm>
            <a:off x="219318" y="3568682"/>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June 3,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1"/>
        <p:cNvGrpSpPr/>
        <p:nvPr/>
      </p:nvGrpSpPr>
      <p:grpSpPr>
        <a:xfrm>
          <a:off x="0" y="0"/>
          <a:ext cx="0" cy="0"/>
          <a:chOff x="0" y="0"/>
          <a:chExt cx="0" cy="0"/>
        </a:xfrm>
      </p:grpSpPr>
      <p:sp>
        <p:nvSpPr>
          <p:cNvPr id="1152" name="Google Shape;1152;p165"/>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900"/>
              <a:t>On June 3rd, 2020.</a:t>
            </a:r>
            <a:endParaRPr sz="2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6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159" name="Google Shape;1159;p166"/>
          <p:cNvSpPr txBox="1">
            <a:spLocks noGrp="1"/>
          </p:cNvSpPr>
          <p:nvPr>
            <p:ph type="body" idx="1"/>
          </p:nvPr>
        </p:nvSpPr>
        <p:spPr>
          <a:xfrm>
            <a:off x="457200" y="2711175"/>
            <a:ext cx="8229600" cy="34152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Understand the rationale behind </a:t>
            </a:r>
            <a:r>
              <a:rPr lang="en-US" b="1"/>
              <a:t>knowledge building </a:t>
            </a:r>
            <a:r>
              <a:rPr lang="en-US"/>
              <a:t>in the ELA/literacy classroom.</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Identify </a:t>
            </a:r>
            <a:r>
              <a:rPr lang="en-US" b="1"/>
              <a:t>concrete ways to build knowledge</a:t>
            </a:r>
            <a:r>
              <a:rPr lang="en-US"/>
              <a:t> for all students through text sets, utilizing immersive units, and podcasts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Hear about an </a:t>
            </a:r>
            <a:r>
              <a:rPr lang="en-US" b="1"/>
              <a:t>educator’s experience </a:t>
            </a:r>
            <a:r>
              <a:rPr lang="en-US"/>
              <a:t>building knowledge in his classrooms</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160" name="Google Shape;1160;p166"/>
          <p:cNvPicPr preferRelativeResize="0"/>
          <p:nvPr/>
        </p:nvPicPr>
        <p:blipFill>
          <a:blip r:embed="rId3">
            <a:alphaModFix/>
          </a:blip>
          <a:stretch>
            <a:fillRect/>
          </a:stretch>
        </p:blipFill>
        <p:spPr>
          <a:xfrm>
            <a:off x="4058650" y="1309925"/>
            <a:ext cx="1026700" cy="1026700"/>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67"/>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a:t>
            </a:r>
            <a:r>
              <a:rPr lang="en-US"/>
              <a:t> Why </a:t>
            </a:r>
            <a:r>
              <a:rPr lang="en-US" i="1"/>
              <a:t>Building Knowledge?</a:t>
            </a:r>
            <a:endParaRPr sz="2800" b="0" i="1"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68"/>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Let’s ask Zoe</a:t>
            </a:r>
            <a:endParaRPr/>
          </a:p>
        </p:txBody>
      </p:sp>
      <p:pic>
        <p:nvPicPr>
          <p:cNvPr id="1172" name="Google Shape;1172;p168"/>
          <p:cNvPicPr preferRelativeResize="0"/>
          <p:nvPr/>
        </p:nvPicPr>
        <p:blipFill>
          <a:blip r:embed="rId3">
            <a:alphaModFix/>
          </a:blip>
          <a:stretch>
            <a:fillRect/>
          </a:stretch>
        </p:blipFill>
        <p:spPr>
          <a:xfrm>
            <a:off x="304800" y="1187838"/>
            <a:ext cx="5135563" cy="5135563"/>
          </a:xfrm>
          <a:prstGeom prst="rect">
            <a:avLst/>
          </a:prstGeom>
          <a:noFill/>
          <a:ln>
            <a:noFill/>
          </a:ln>
        </p:spPr>
      </p:pic>
      <p:sp>
        <p:nvSpPr>
          <p:cNvPr id="1173" name="Google Shape;1173;p168"/>
          <p:cNvSpPr/>
          <p:nvPr/>
        </p:nvSpPr>
        <p:spPr>
          <a:xfrm>
            <a:off x="5944800" y="161150"/>
            <a:ext cx="2472300" cy="2793300"/>
          </a:xfrm>
          <a:prstGeom prst="cloudCallout">
            <a:avLst>
              <a:gd name="adj1" fmla="val -130394"/>
              <a:gd name="adj2" fmla="val 256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69"/>
          <p:cNvSpPr txBox="1">
            <a:spLocks noGrp="1"/>
          </p:cNvSpPr>
          <p:nvPr>
            <p:ph type="title"/>
          </p:nvPr>
        </p:nvSpPr>
        <p:spPr>
          <a:xfrm>
            <a:off x="292050" y="-60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Scarborough’s Rope</a:t>
            </a:r>
            <a:endParaRPr/>
          </a:p>
        </p:txBody>
      </p:sp>
      <p:pic>
        <p:nvPicPr>
          <p:cNvPr id="1179" name="Google Shape;1179;p169"/>
          <p:cNvPicPr preferRelativeResize="0"/>
          <p:nvPr/>
        </p:nvPicPr>
        <p:blipFill>
          <a:blip r:embed="rId3">
            <a:alphaModFix/>
          </a:blip>
          <a:stretch>
            <a:fillRect/>
          </a:stretch>
        </p:blipFill>
        <p:spPr>
          <a:xfrm>
            <a:off x="795502" y="716901"/>
            <a:ext cx="7688100" cy="5766075"/>
          </a:xfrm>
          <a:prstGeom prst="rect">
            <a:avLst/>
          </a:prstGeom>
          <a:noFill/>
          <a:ln>
            <a:noFill/>
          </a:ln>
        </p:spPr>
      </p:pic>
      <p:sp>
        <p:nvSpPr>
          <p:cNvPr id="1180" name="Google Shape;1180;p169"/>
          <p:cNvSpPr/>
          <p:nvPr/>
        </p:nvSpPr>
        <p:spPr>
          <a:xfrm>
            <a:off x="1321875" y="1876475"/>
            <a:ext cx="2254500" cy="968400"/>
          </a:xfrm>
          <a:prstGeom prst="frame">
            <a:avLst>
              <a:gd name="adj1" fmla="val 125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80"/>
                                        </p:tgtEl>
                                        <p:attrNameLst>
                                          <p:attrName>style.visibility</p:attrName>
                                        </p:attrNameLst>
                                      </p:cBhvr>
                                      <p:to>
                                        <p:strVal val="visible"/>
                                      </p:to>
                                    </p:set>
                                    <p:anim calcmode="lin" valueType="num">
                                      <p:cBhvr additive="base">
                                        <p:cTn id="7" dur="1000"/>
                                        <p:tgtEl>
                                          <p:spTgt spid="1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70"/>
          <p:cNvSpPr/>
          <p:nvPr/>
        </p:nvSpPr>
        <p:spPr>
          <a:xfrm>
            <a:off x="393313" y="2080375"/>
            <a:ext cx="2751300" cy="1341600"/>
          </a:xfrm>
          <a:prstGeom prst="wedgeRectCallout">
            <a:avLst>
              <a:gd name="adj1" fmla="val -25622"/>
              <a:gd name="adj2" fmla="val 73904"/>
            </a:avLst>
          </a:prstGeom>
          <a:solidFill>
            <a:srgbClr val="EFEFEF"/>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latin typeface="Lucida Sans"/>
                <a:ea typeface="Lucida Sans"/>
                <a:cs typeface="Lucida Sans"/>
                <a:sym typeface="Lucida Sans"/>
              </a:rPr>
              <a:t>They don’t have the background knowledge...</a:t>
            </a:r>
            <a:endParaRPr sz="2000">
              <a:latin typeface="Lucida Sans"/>
              <a:ea typeface="Lucida Sans"/>
              <a:cs typeface="Lucida Sans"/>
              <a:sym typeface="Lucida Sans"/>
            </a:endParaRPr>
          </a:p>
        </p:txBody>
      </p:sp>
      <p:sp>
        <p:nvSpPr>
          <p:cNvPr id="1186" name="Google Shape;1186;p170"/>
          <p:cNvSpPr/>
          <p:nvPr/>
        </p:nvSpPr>
        <p:spPr>
          <a:xfrm>
            <a:off x="3425163" y="1912500"/>
            <a:ext cx="1806900" cy="1560600"/>
          </a:xfrm>
          <a:prstGeom prst="rightArrow">
            <a:avLst>
              <a:gd name="adj1" fmla="val 50000"/>
              <a:gd name="adj2" fmla="val 50000"/>
            </a:avLst>
          </a:prstGeom>
          <a:solidFill>
            <a:srgbClr val="A6B1A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0"/>
          <p:cNvSpPr/>
          <p:nvPr/>
        </p:nvSpPr>
        <p:spPr>
          <a:xfrm>
            <a:off x="5512613" y="220575"/>
            <a:ext cx="3324000" cy="3613500"/>
          </a:xfrm>
          <a:prstGeom prst="wedgeRectCallout">
            <a:avLst>
              <a:gd name="adj1" fmla="val -25622"/>
              <a:gd name="adj2" fmla="val 73904"/>
            </a:avLst>
          </a:prstGeom>
          <a:solidFill>
            <a:srgbClr val="EFEFEF"/>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chemeClr val="accent2"/>
                </a:solidFill>
                <a:latin typeface="Lucida Sans"/>
                <a:ea typeface="Lucida Sans"/>
                <a:cs typeface="Lucida Sans"/>
                <a:sym typeface="Lucida Sans"/>
              </a:rPr>
              <a:t>What do funds of knowledge do my students already have that can be leveraged in service of understanding this text? </a:t>
            </a:r>
            <a:endParaRPr sz="1700">
              <a:solidFill>
                <a:schemeClr val="accent2"/>
              </a:solidFill>
              <a:latin typeface="Lucida Sans"/>
              <a:ea typeface="Lucida Sans"/>
              <a:cs typeface="Lucida Sans"/>
              <a:sym typeface="Lucida Sans"/>
            </a:endParaRPr>
          </a:p>
          <a:p>
            <a:pPr marL="0" lvl="0" indent="0" algn="ctr" rtl="0">
              <a:spcBef>
                <a:spcPts val="0"/>
              </a:spcBef>
              <a:spcAft>
                <a:spcPts val="0"/>
              </a:spcAft>
              <a:buClr>
                <a:schemeClr val="dk1"/>
              </a:buClr>
              <a:buSzPts val="1100"/>
              <a:buFont typeface="Arial"/>
              <a:buNone/>
            </a:pPr>
            <a:endParaRPr sz="1700">
              <a:solidFill>
                <a:schemeClr val="accent2"/>
              </a:solidFill>
              <a:latin typeface="Lucida Sans"/>
              <a:ea typeface="Lucida Sans"/>
              <a:cs typeface="Lucida Sans"/>
              <a:sym typeface="Lucida Sans"/>
            </a:endParaRPr>
          </a:p>
          <a:p>
            <a:pPr marL="0" lvl="0" indent="0" algn="ctr" rtl="0">
              <a:spcBef>
                <a:spcPts val="0"/>
              </a:spcBef>
              <a:spcAft>
                <a:spcPts val="0"/>
              </a:spcAft>
              <a:buNone/>
            </a:pPr>
            <a:r>
              <a:rPr lang="en-US" sz="1700">
                <a:solidFill>
                  <a:schemeClr val="accent2"/>
                </a:solidFill>
                <a:latin typeface="Lucida Sans"/>
                <a:ea typeface="Lucida Sans"/>
                <a:cs typeface="Lucida Sans"/>
                <a:sym typeface="Lucida Sans"/>
              </a:rPr>
              <a:t>What background knowledge do students need to access this text? How can I ensure all students have access to that knowledge? </a:t>
            </a:r>
            <a:endParaRPr sz="1700">
              <a:solidFill>
                <a:schemeClr val="accent2"/>
              </a:solidFill>
              <a:latin typeface="Lucida Sans"/>
              <a:ea typeface="Lucida Sans"/>
              <a:cs typeface="Lucida Sans"/>
              <a:sym typeface="Lucida Sans"/>
            </a:endParaRPr>
          </a:p>
        </p:txBody>
      </p:sp>
      <p:sp>
        <p:nvSpPr>
          <p:cNvPr id="1188" name="Google Shape;1188;p170"/>
          <p:cNvSpPr txBox="1"/>
          <p:nvPr/>
        </p:nvSpPr>
        <p:spPr>
          <a:xfrm>
            <a:off x="357400" y="543050"/>
            <a:ext cx="4378800" cy="8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Lucida Sans"/>
                <a:ea typeface="Lucida Sans"/>
                <a:cs typeface="Lucida Sans"/>
                <a:sym typeface="Lucida Sans"/>
              </a:rPr>
              <a:t>“Background” Knowledge </a:t>
            </a:r>
            <a:endParaRPr sz="2500">
              <a:latin typeface="Lucida Sans"/>
              <a:ea typeface="Lucida Sans"/>
              <a:cs typeface="Lucida Sans"/>
              <a:sym typeface="Lucida Sans"/>
            </a:endParaRPr>
          </a:p>
        </p:txBody>
      </p:sp>
      <p:pic>
        <p:nvPicPr>
          <p:cNvPr id="1189" name="Google Shape;1189;p170"/>
          <p:cNvPicPr preferRelativeResize="0"/>
          <p:nvPr/>
        </p:nvPicPr>
        <p:blipFill rotWithShape="1">
          <a:blip r:embed="rId3">
            <a:alphaModFix/>
          </a:blip>
          <a:srcRect l="58381" t="27917" r="32668" b="17082"/>
          <a:stretch/>
        </p:blipFill>
        <p:spPr>
          <a:xfrm>
            <a:off x="357387" y="5071525"/>
            <a:ext cx="1098925" cy="1087150"/>
          </a:xfrm>
          <a:prstGeom prst="rect">
            <a:avLst/>
          </a:prstGeom>
          <a:noFill/>
          <a:ln>
            <a:noFill/>
          </a:ln>
        </p:spPr>
      </p:pic>
      <p:sp>
        <p:nvSpPr>
          <p:cNvPr id="1190" name="Google Shape;1190;p170"/>
          <p:cNvSpPr/>
          <p:nvPr/>
        </p:nvSpPr>
        <p:spPr>
          <a:xfrm>
            <a:off x="1822350" y="5010000"/>
            <a:ext cx="6836400" cy="1210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a:solidFill>
                  <a:srgbClr val="FFFFFF"/>
                </a:solidFill>
                <a:latin typeface="Lucida Sans"/>
                <a:ea typeface="Lucida Sans"/>
                <a:cs typeface="Lucida Sans"/>
                <a:sym typeface="Lucida Sans"/>
              </a:rPr>
              <a:t>Do these questions and ideas resonate with you? Why or why not? What would you add/change?</a:t>
            </a:r>
            <a:endParaRPr sz="2100" b="1">
              <a:solidFill>
                <a:srgbClr val="FFFFFF"/>
              </a:solidFill>
              <a:latin typeface="Lucida Sans"/>
              <a:ea typeface="Lucida Sans"/>
              <a:cs typeface="Lucida Sans"/>
              <a:sym typeface="Lucid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71"/>
          <p:cNvSpPr txBox="1">
            <a:spLocks noGrp="1"/>
          </p:cNvSpPr>
          <p:nvPr>
            <p:ph type="title"/>
          </p:nvPr>
        </p:nvSpPr>
        <p:spPr>
          <a:xfrm>
            <a:off x="562350" y="2599050"/>
            <a:ext cx="7914300" cy="272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F3F39"/>
              </a:buClr>
              <a:buSzPts val="3300"/>
              <a:buFont typeface="Lucida Sans"/>
              <a:buNone/>
            </a:pPr>
            <a:r>
              <a:rPr lang="en-US" sz="3300" i="1">
                <a:latin typeface="Lucida Sans"/>
                <a:ea typeface="Lucida Sans"/>
                <a:cs typeface="Lucida Sans"/>
                <a:sym typeface="Lucida Sans"/>
              </a:rPr>
              <a:t>Everyone knows knowledge plays a role in comprehension, but how </a:t>
            </a:r>
            <a:r>
              <a:rPr lang="en-US" sz="3300" b="1" i="1" u="sng">
                <a:latin typeface="Lucida Sans"/>
                <a:ea typeface="Lucida Sans"/>
                <a:cs typeface="Lucida Sans"/>
                <a:sym typeface="Lucida Sans"/>
              </a:rPr>
              <a:t>big</a:t>
            </a:r>
            <a:r>
              <a:rPr lang="en-US" sz="3300" i="1">
                <a:latin typeface="Lucida Sans"/>
                <a:ea typeface="Lucida Sans"/>
                <a:cs typeface="Lucida Sans"/>
                <a:sym typeface="Lucida Sans"/>
              </a:rPr>
              <a:t> of a role?</a:t>
            </a:r>
            <a:endParaRPr>
              <a:latin typeface="Lucida Sans"/>
              <a:ea typeface="Lucida Sans"/>
              <a:cs typeface="Lucida Sans"/>
              <a:sym typeface="Lucida Sans"/>
            </a:endParaRPr>
          </a:p>
        </p:txBody>
      </p:sp>
      <p:pic>
        <p:nvPicPr>
          <p:cNvPr id="1197" name="Google Shape;1197;p171"/>
          <p:cNvPicPr preferRelativeResize="0"/>
          <p:nvPr/>
        </p:nvPicPr>
        <p:blipFill>
          <a:blip r:embed="rId3">
            <a:alphaModFix/>
          </a:blip>
          <a:stretch>
            <a:fillRect/>
          </a:stretch>
        </p:blipFill>
        <p:spPr>
          <a:xfrm>
            <a:off x="2311463" y="850225"/>
            <a:ext cx="4724265" cy="1933574"/>
          </a:xfrm>
          <a:prstGeom prst="rect">
            <a:avLst/>
          </a:prstGeom>
          <a:noFill/>
          <a:ln>
            <a:noFill/>
          </a:ln>
        </p:spPr>
      </p:pic>
      <p:sp>
        <p:nvSpPr>
          <p:cNvPr id="1198" name="Google Shape;1198;p171"/>
          <p:cNvSpPr/>
          <p:nvPr/>
        </p:nvSpPr>
        <p:spPr>
          <a:xfrm>
            <a:off x="813200" y="4824975"/>
            <a:ext cx="8022600" cy="1414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100">
                <a:solidFill>
                  <a:srgbClr val="FFFFFF"/>
                </a:solidFill>
                <a:latin typeface="Lucida Sans"/>
                <a:ea typeface="Lucida Sans"/>
                <a:cs typeface="Lucida Sans"/>
                <a:sym typeface="Lucida Sans"/>
              </a:rPr>
              <a:t>Let’s take a look at what happened to one student’s writing after engaging with a </a:t>
            </a:r>
            <a:r>
              <a:rPr lang="en-US" sz="2100" b="1">
                <a:solidFill>
                  <a:srgbClr val="FFFFFF"/>
                </a:solidFill>
                <a:latin typeface="Lucida Sans"/>
                <a:ea typeface="Lucida Sans"/>
                <a:cs typeface="Lucida Sans"/>
                <a:sym typeface="Lucida Sans"/>
              </a:rPr>
              <a:t>Text Set: </a:t>
            </a:r>
            <a:r>
              <a:rPr lang="en-US" sz="2100">
                <a:solidFill>
                  <a:srgbClr val="FFFFFF"/>
                </a:solidFill>
                <a:latin typeface="Lucida Sans"/>
                <a:ea typeface="Lucida Sans"/>
                <a:cs typeface="Lucida Sans"/>
                <a:sym typeface="Lucida Sans"/>
              </a:rPr>
              <a:t>a group of texts and resources centered on building knowledge of a topic.</a:t>
            </a:r>
            <a:endParaRPr sz="2100">
              <a:solidFill>
                <a:srgbClr val="FFFFFF"/>
              </a:solidFill>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72"/>
          <p:cNvSpPr txBox="1">
            <a:spLocks noGrp="1"/>
          </p:cNvSpPr>
          <p:nvPr>
            <p:ph type="title"/>
          </p:nvPr>
        </p:nvSpPr>
        <p:spPr>
          <a:xfrm>
            <a:off x="457200" y="274650"/>
            <a:ext cx="85851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Lucida Sans"/>
                <a:ea typeface="Lucida Sans"/>
                <a:cs typeface="Lucida Sans"/>
                <a:sym typeface="Lucida Sans"/>
              </a:rPr>
              <a:t>“What do you know about endangered animals?”</a:t>
            </a:r>
            <a:endParaRPr>
              <a:latin typeface="Lucida Sans"/>
              <a:ea typeface="Lucida Sans"/>
              <a:cs typeface="Lucida Sans"/>
              <a:sym typeface="Lucida Sans"/>
            </a:endParaRPr>
          </a:p>
          <a:p>
            <a:pPr marL="0" lvl="0" indent="0" algn="l" rtl="0">
              <a:spcBef>
                <a:spcPts val="0"/>
              </a:spcBef>
              <a:spcAft>
                <a:spcPts val="0"/>
              </a:spcAft>
              <a:buNone/>
            </a:pPr>
            <a:r>
              <a:rPr lang="en-US" i="1">
                <a:latin typeface="Lucida Sans"/>
                <a:ea typeface="Lucida Sans"/>
                <a:cs typeface="Lucida Sans"/>
                <a:sym typeface="Lucida Sans"/>
              </a:rPr>
              <a:t>before text set</a:t>
            </a:r>
            <a:endParaRPr i="1">
              <a:latin typeface="Lucida Sans"/>
              <a:ea typeface="Lucida Sans"/>
              <a:cs typeface="Lucida Sans"/>
              <a:sym typeface="Lucida Sans"/>
            </a:endParaRPr>
          </a:p>
        </p:txBody>
      </p:sp>
      <p:pic>
        <p:nvPicPr>
          <p:cNvPr id="1205" name="Google Shape;1205;p172"/>
          <p:cNvPicPr preferRelativeResize="0"/>
          <p:nvPr/>
        </p:nvPicPr>
        <p:blipFill>
          <a:blip r:embed="rId3">
            <a:alphaModFix/>
          </a:blip>
          <a:stretch>
            <a:fillRect/>
          </a:stretch>
        </p:blipFill>
        <p:spPr>
          <a:xfrm>
            <a:off x="1191900" y="1543038"/>
            <a:ext cx="3851669" cy="5135558"/>
          </a:xfrm>
          <a:prstGeom prst="rect">
            <a:avLst/>
          </a:prstGeom>
          <a:noFill/>
          <a:ln>
            <a:noFill/>
          </a:ln>
        </p:spPr>
      </p:pic>
      <p:sp>
        <p:nvSpPr>
          <p:cNvPr id="1206" name="Google Shape;1206;p172"/>
          <p:cNvSpPr/>
          <p:nvPr/>
        </p:nvSpPr>
        <p:spPr>
          <a:xfrm>
            <a:off x="5467500" y="2632500"/>
            <a:ext cx="3091500" cy="2025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900" i="1">
                <a:latin typeface="Lucida Sans"/>
                <a:ea typeface="Lucida Sans"/>
                <a:cs typeface="Lucida Sans"/>
                <a:sym typeface="Lucida Sans"/>
              </a:rPr>
              <a:t>Endangered animals are animals that may die out if we don’t do something to help. like baby sea turtles they are endangered.</a:t>
            </a:r>
            <a:endParaRPr sz="1900" i="1">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Google Shape;1212;p173"/>
          <p:cNvPicPr preferRelativeResize="0"/>
          <p:nvPr/>
        </p:nvPicPr>
        <p:blipFill>
          <a:blip r:embed="rId3">
            <a:alphaModFix/>
          </a:blip>
          <a:stretch>
            <a:fillRect/>
          </a:stretch>
        </p:blipFill>
        <p:spPr>
          <a:xfrm>
            <a:off x="0" y="97239"/>
            <a:ext cx="9144001" cy="3180522"/>
          </a:xfrm>
          <a:prstGeom prst="rect">
            <a:avLst/>
          </a:prstGeom>
          <a:noFill/>
          <a:ln>
            <a:noFill/>
          </a:ln>
        </p:spPr>
      </p:pic>
      <p:pic>
        <p:nvPicPr>
          <p:cNvPr id="1213" name="Google Shape;1213;p173"/>
          <p:cNvPicPr preferRelativeResize="0"/>
          <p:nvPr/>
        </p:nvPicPr>
        <p:blipFill>
          <a:blip r:embed="rId4">
            <a:alphaModFix/>
          </a:blip>
          <a:stretch>
            <a:fillRect/>
          </a:stretch>
        </p:blipFill>
        <p:spPr>
          <a:xfrm>
            <a:off x="152400" y="3430161"/>
            <a:ext cx="3774399" cy="3275438"/>
          </a:xfrm>
          <a:prstGeom prst="rect">
            <a:avLst/>
          </a:prstGeom>
          <a:noFill/>
          <a:ln>
            <a:noFill/>
          </a:ln>
        </p:spPr>
      </p:pic>
      <p:pic>
        <p:nvPicPr>
          <p:cNvPr id="1214" name="Google Shape;1214;p173"/>
          <p:cNvPicPr preferRelativeResize="0"/>
          <p:nvPr/>
        </p:nvPicPr>
        <p:blipFill>
          <a:blip r:embed="rId5">
            <a:alphaModFix/>
          </a:blip>
          <a:stretch>
            <a:fillRect/>
          </a:stretch>
        </p:blipFill>
        <p:spPr>
          <a:xfrm>
            <a:off x="3926799" y="3277761"/>
            <a:ext cx="3460728" cy="3275438"/>
          </a:xfrm>
          <a:prstGeom prst="rect">
            <a:avLst/>
          </a:prstGeom>
          <a:noFill/>
          <a:ln>
            <a:noFill/>
          </a:ln>
        </p:spPr>
      </p:pic>
      <p:sp>
        <p:nvSpPr>
          <p:cNvPr id="1215" name="Google Shape;1215;p173"/>
          <p:cNvSpPr txBox="1"/>
          <p:nvPr/>
        </p:nvSpPr>
        <p:spPr>
          <a:xfrm>
            <a:off x="7387525" y="4927500"/>
            <a:ext cx="1657500" cy="7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source:</a:t>
            </a:r>
            <a:endParaRPr/>
          </a:p>
          <a:p>
            <a:pPr marL="0" lvl="0" indent="0" algn="l" rtl="0">
              <a:spcBef>
                <a:spcPts val="0"/>
              </a:spcBef>
              <a:spcAft>
                <a:spcPts val="0"/>
              </a:spcAft>
              <a:buNone/>
            </a:pPr>
            <a:r>
              <a:rPr lang="en-US"/>
              <a:t>Learning A-Z</a:t>
            </a:r>
            <a:endParaRPr/>
          </a:p>
          <a:p>
            <a:pPr marL="0" lvl="0" indent="0" algn="l" rtl="0">
              <a:spcBef>
                <a:spcPts val="0"/>
              </a:spcBef>
              <a:spcAft>
                <a:spcPts val="0"/>
              </a:spcAft>
              <a:buNone/>
            </a:pPr>
            <a:r>
              <a:rPr lang="en-US"/>
              <a:t>“Endangered Animals’ Text Set</a:t>
            </a:r>
            <a:endParaRPr/>
          </a:p>
          <a:p>
            <a:pPr marL="0" lvl="0" indent="0" algn="l" rtl="0">
              <a:spcBef>
                <a:spcPts val="0"/>
              </a:spcBef>
              <a:spcAft>
                <a:spcPts val="0"/>
              </a:spcAft>
              <a:buNone/>
            </a:pPr>
            <a:r>
              <a:rPr lang="en-US"/>
              <a:t>Grade 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7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700">
                <a:latin typeface="Lucida Sans"/>
                <a:ea typeface="Lucida Sans"/>
                <a:cs typeface="Lucida Sans"/>
                <a:sym typeface="Lucida Sans"/>
              </a:rPr>
              <a:t>“What do you know about endangered animals?”</a:t>
            </a:r>
            <a:endParaRPr sz="2700">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sz="2700" b="1" i="1">
                <a:latin typeface="Lucida Sans"/>
                <a:ea typeface="Lucida Sans"/>
                <a:cs typeface="Lucida Sans"/>
                <a:sym typeface="Lucida Sans"/>
              </a:rPr>
              <a:t>after </a:t>
            </a:r>
            <a:r>
              <a:rPr lang="en-US" sz="2700" i="1">
                <a:latin typeface="Lucida Sans"/>
                <a:ea typeface="Lucida Sans"/>
                <a:cs typeface="Lucida Sans"/>
                <a:sym typeface="Lucida Sans"/>
              </a:rPr>
              <a:t>text set</a:t>
            </a:r>
            <a:endParaRPr sz="2700">
              <a:latin typeface="Lucida Sans"/>
              <a:ea typeface="Lucida Sans"/>
              <a:cs typeface="Lucida Sans"/>
              <a:sym typeface="Lucida Sans"/>
            </a:endParaRPr>
          </a:p>
        </p:txBody>
      </p:sp>
      <p:pic>
        <p:nvPicPr>
          <p:cNvPr id="1222" name="Google Shape;1222;p174"/>
          <p:cNvPicPr preferRelativeResize="0"/>
          <p:nvPr/>
        </p:nvPicPr>
        <p:blipFill>
          <a:blip r:embed="rId3">
            <a:alphaModFix/>
          </a:blip>
          <a:stretch>
            <a:fillRect/>
          </a:stretch>
        </p:blipFill>
        <p:spPr>
          <a:xfrm>
            <a:off x="457200" y="1417638"/>
            <a:ext cx="3851669" cy="5135558"/>
          </a:xfrm>
          <a:prstGeom prst="rect">
            <a:avLst/>
          </a:prstGeom>
          <a:noFill/>
          <a:ln>
            <a:noFill/>
          </a:ln>
        </p:spPr>
      </p:pic>
      <p:sp>
        <p:nvSpPr>
          <p:cNvPr id="1223" name="Google Shape;1223;p174"/>
          <p:cNvSpPr/>
          <p:nvPr/>
        </p:nvSpPr>
        <p:spPr>
          <a:xfrm>
            <a:off x="4576500" y="904500"/>
            <a:ext cx="4050000" cy="57876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latin typeface="Lucida Sans"/>
                <a:ea typeface="Lucida Sans"/>
                <a:cs typeface="Lucida Sans"/>
                <a:sym typeface="Lucida Sans"/>
              </a:rPr>
              <a:t>A Endangered animal is a animal that could die out. Die out means there would be no more left on earth. Here are some endangered animals sea turtle, elafant, jaguar, giant tortise, rinosorise, shark, polar bear.</a:t>
            </a:r>
            <a:endParaRPr sz="1700">
              <a:latin typeface="Lucida Sans"/>
              <a:ea typeface="Lucida Sans"/>
              <a:cs typeface="Lucida Sans"/>
              <a:sym typeface="Lucida Sans"/>
            </a:endParaRPr>
          </a:p>
          <a:p>
            <a:pPr marL="0" lvl="0" indent="0" algn="l" rtl="0">
              <a:spcBef>
                <a:spcPts val="0"/>
              </a:spcBef>
              <a:spcAft>
                <a:spcPts val="0"/>
              </a:spcAft>
              <a:buNone/>
            </a:pPr>
            <a:endParaRPr sz="1700">
              <a:latin typeface="Lucida Sans"/>
              <a:ea typeface="Lucida Sans"/>
              <a:cs typeface="Lucida Sans"/>
              <a:sym typeface="Lucida Sans"/>
            </a:endParaRPr>
          </a:p>
          <a:p>
            <a:pPr marL="0" lvl="0" indent="0" algn="l" rtl="0">
              <a:spcBef>
                <a:spcPts val="0"/>
              </a:spcBef>
              <a:spcAft>
                <a:spcPts val="0"/>
              </a:spcAft>
              <a:buNone/>
            </a:pPr>
            <a:r>
              <a:rPr lang="en-US" sz="1700">
                <a:latin typeface="Lucida Sans"/>
                <a:ea typeface="Lucida Sans"/>
                <a:cs typeface="Lucida Sans"/>
                <a:sym typeface="Lucida Sans"/>
              </a:rPr>
              <a:t>Humans cause most animals to become endangered or exstint. Humans eather hunt them for fun or for food, we get rid of their habitatis, we kill them for different body parts take there tusks or shells or fur.</a:t>
            </a:r>
            <a:endParaRPr sz="1700">
              <a:latin typeface="Lucida Sans"/>
              <a:ea typeface="Lucida Sans"/>
              <a:cs typeface="Lucida Sans"/>
              <a:sym typeface="Lucida Sans"/>
            </a:endParaRPr>
          </a:p>
          <a:p>
            <a:pPr marL="0" lvl="0" indent="0" algn="l" rtl="0">
              <a:spcBef>
                <a:spcPts val="0"/>
              </a:spcBef>
              <a:spcAft>
                <a:spcPts val="0"/>
              </a:spcAft>
              <a:buNone/>
            </a:pPr>
            <a:endParaRPr sz="1700">
              <a:latin typeface="Lucida Sans"/>
              <a:ea typeface="Lucida Sans"/>
              <a:cs typeface="Lucida Sans"/>
              <a:sym typeface="Lucida Sans"/>
            </a:endParaRPr>
          </a:p>
          <a:p>
            <a:pPr marL="0" lvl="0" indent="0" algn="l" rtl="0">
              <a:spcBef>
                <a:spcPts val="0"/>
              </a:spcBef>
              <a:spcAft>
                <a:spcPts val="0"/>
              </a:spcAft>
              <a:buNone/>
            </a:pPr>
            <a:r>
              <a:rPr lang="en-US" sz="1700">
                <a:latin typeface="Lucida Sans"/>
                <a:ea typeface="Lucida Sans"/>
                <a:cs typeface="Lucida Sans"/>
                <a:sym typeface="Lucida Sans"/>
              </a:rPr>
              <a:t>We need to let people know what is happening so we can help. So try to use less plastic and don’t hurt these animals.</a:t>
            </a:r>
            <a:endParaRPr sz="1700">
              <a:latin typeface="Lucida Sans"/>
              <a:ea typeface="Lucida Sans"/>
              <a:cs typeface="Lucida Sans"/>
              <a:sym typeface="Lucida Sans"/>
            </a:endParaRPr>
          </a:p>
        </p:txBody>
      </p:sp>
      <p:pic>
        <p:nvPicPr>
          <p:cNvPr id="1224" name="Google Shape;1224;p174"/>
          <p:cNvPicPr preferRelativeResize="0"/>
          <p:nvPr/>
        </p:nvPicPr>
        <p:blipFill rotWithShape="1">
          <a:blip r:embed="rId4">
            <a:alphaModFix/>
          </a:blip>
          <a:srcRect l="58381" t="27917" r="32668" b="17082"/>
          <a:stretch/>
        </p:blipFill>
        <p:spPr>
          <a:xfrm>
            <a:off x="238677" y="5537350"/>
            <a:ext cx="839151" cy="830175"/>
          </a:xfrm>
          <a:prstGeom prst="rect">
            <a:avLst/>
          </a:prstGeom>
          <a:noFill/>
          <a:ln>
            <a:noFill/>
          </a:ln>
        </p:spPr>
      </p:pic>
      <p:sp>
        <p:nvSpPr>
          <p:cNvPr id="1225" name="Google Shape;1225;p174"/>
          <p:cNvSpPr/>
          <p:nvPr/>
        </p:nvSpPr>
        <p:spPr>
          <a:xfrm>
            <a:off x="1200575" y="5340450"/>
            <a:ext cx="3108300" cy="1224000"/>
          </a:xfrm>
          <a:prstGeom prst="roundRect">
            <a:avLst>
              <a:gd name="adj" fmla="val 16667"/>
            </a:avLst>
          </a:prstGeom>
          <a:solidFill>
            <a:srgbClr val="2A725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solidFill>
                  <a:srgbClr val="FFFFFF"/>
                </a:solidFill>
                <a:latin typeface="Lucida Sans"/>
                <a:ea typeface="Lucida Sans"/>
                <a:cs typeface="Lucida Sans"/>
                <a:sym typeface="Lucida Sans"/>
              </a:rPr>
              <a:t>What do you </a:t>
            </a:r>
            <a:r>
              <a:rPr lang="en-US" sz="1900" b="1">
                <a:solidFill>
                  <a:srgbClr val="FFFFFF"/>
                </a:solidFill>
                <a:latin typeface="Lucida Sans"/>
                <a:ea typeface="Lucida Sans"/>
                <a:cs typeface="Lucida Sans"/>
                <a:sym typeface="Lucida Sans"/>
              </a:rPr>
              <a:t>notice</a:t>
            </a:r>
            <a:r>
              <a:rPr lang="en-US" sz="1900">
                <a:solidFill>
                  <a:srgbClr val="FFFFFF"/>
                </a:solidFill>
                <a:latin typeface="Lucida Sans"/>
                <a:ea typeface="Lucida Sans"/>
                <a:cs typeface="Lucida Sans"/>
                <a:sym typeface="Lucida Sans"/>
              </a:rPr>
              <a:t> about this students “after” writing? What do you</a:t>
            </a:r>
            <a:r>
              <a:rPr lang="en-US" sz="1900" b="1">
                <a:solidFill>
                  <a:srgbClr val="FFFFFF"/>
                </a:solidFill>
                <a:latin typeface="Lucida Sans"/>
                <a:ea typeface="Lucida Sans"/>
                <a:cs typeface="Lucida Sans"/>
                <a:sym typeface="Lucida Sans"/>
              </a:rPr>
              <a:t> wonder</a:t>
            </a:r>
            <a:r>
              <a:rPr lang="en-US" sz="1900">
                <a:solidFill>
                  <a:srgbClr val="FFFFFF"/>
                </a:solidFill>
                <a:latin typeface="Lucida Sans"/>
                <a:ea typeface="Lucida Sans"/>
                <a:cs typeface="Lucida Sans"/>
                <a:sym typeface="Lucida Sans"/>
              </a:rPr>
              <a:t>?</a:t>
            </a:r>
            <a:endParaRPr sz="1900" b="1">
              <a:solidFill>
                <a:srgbClr val="FFFFFF"/>
              </a:solidFill>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57"/>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76" name="Google Shape;1076;p157"/>
          <p:cNvSpPr txBox="1">
            <a:spLocks noGrp="1"/>
          </p:cNvSpPr>
          <p:nvPr>
            <p:ph type="body" idx="1"/>
          </p:nvPr>
        </p:nvSpPr>
        <p:spPr>
          <a:xfrm>
            <a:off x="457200" y="76032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 SAP</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6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presenter: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077" name="Google Shape;1077;p157"/>
          <p:cNvSpPr txBox="1"/>
          <p:nvPr/>
        </p:nvSpPr>
        <p:spPr>
          <a:xfrm>
            <a:off x="457200" y="2931525"/>
            <a:ext cx="67683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Zachary Chan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Kindergarten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Irving Dual Language Academy, San Antonio ISD</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Tori Filler</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ELA/Literacy Specialist, Professional Learning</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Student Achievement Partners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Claire Rivero</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Digital Strategy Manager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Student Achievement Partners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Carey Swanson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Senior Literacy Specialist, Advisory Support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Student Achievement Partners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p:txBody>
      </p:sp>
      <p:pic>
        <p:nvPicPr>
          <p:cNvPr id="1078" name="Google Shape;1078;p157"/>
          <p:cNvPicPr preferRelativeResize="0"/>
          <p:nvPr/>
        </p:nvPicPr>
        <p:blipFill rotWithShape="1">
          <a:blip r:embed="rId3">
            <a:alphaModFix/>
          </a:blip>
          <a:srcRect/>
          <a:stretch/>
        </p:blipFill>
        <p:spPr>
          <a:xfrm>
            <a:off x="5510425" y="1094425"/>
            <a:ext cx="2429051" cy="1821823"/>
          </a:xfrm>
          <a:prstGeom prst="rect">
            <a:avLst/>
          </a:prstGeom>
          <a:noFill/>
          <a:ln w="28575" cap="flat" cmpd="sng">
            <a:solidFill>
              <a:schemeClr val="accent1"/>
            </a:solidFill>
            <a:prstDash val="solid"/>
            <a:round/>
            <a:headEnd type="none" w="sm" len="sm"/>
            <a:tailEnd type="none" w="sm" len="sm"/>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175"/>
          <p:cNvPicPr preferRelativeResize="0"/>
          <p:nvPr/>
        </p:nvPicPr>
        <p:blipFill rotWithShape="1">
          <a:blip r:embed="rId3">
            <a:alphaModFix/>
          </a:blip>
          <a:srcRect/>
          <a:stretch/>
        </p:blipFill>
        <p:spPr>
          <a:xfrm>
            <a:off x="702125" y="1345067"/>
            <a:ext cx="7584000" cy="4994400"/>
          </a:xfrm>
          <a:prstGeom prst="rect">
            <a:avLst/>
          </a:prstGeom>
          <a:noFill/>
          <a:ln>
            <a:noFill/>
          </a:ln>
        </p:spPr>
      </p:pic>
      <p:sp>
        <p:nvSpPr>
          <p:cNvPr id="1232" name="Google Shape;1232;p175"/>
          <p:cNvSpPr txBox="1">
            <a:spLocks noGrp="1"/>
          </p:cNvSpPr>
          <p:nvPr>
            <p:ph type="title"/>
          </p:nvPr>
        </p:nvSpPr>
        <p:spPr>
          <a:xfrm>
            <a:off x="311700" y="27841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“The Baseball Study” by Recht and Leslie (1988)</a:t>
            </a:r>
            <a:endParaRPr>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76"/>
          <p:cNvSpPr txBox="1">
            <a:spLocks noGrp="1"/>
          </p:cNvSpPr>
          <p:nvPr>
            <p:ph type="title"/>
          </p:nvPr>
        </p:nvSpPr>
        <p:spPr>
          <a:xfrm>
            <a:off x="497575" y="1902600"/>
            <a:ext cx="3896400" cy="4322400"/>
          </a:xfrm>
          <a:prstGeom prst="rect">
            <a:avLst/>
          </a:prstGeom>
          <a:noFill/>
          <a:ln w="9525" cap="flat" cmpd="sng">
            <a:solidFill>
              <a:srgbClr val="000000"/>
            </a:solidFill>
            <a:prstDash val="solid"/>
            <a:round/>
            <a:headEnd type="none" w="sm" len="sm"/>
            <a:tailEnd type="none" w="sm" len="sm"/>
          </a:ln>
        </p:spPr>
        <p:txBody>
          <a:bodyPr spcFirstLastPara="1" wrap="square" lIns="274300" tIns="228600" rIns="274300" bIns="228600" anchor="ctr" anchorCtr="0">
            <a:noAutofit/>
          </a:bodyPr>
          <a:lstStyle/>
          <a:p>
            <a:pPr marL="0" lvl="0" indent="0" algn="ctr" rtl="0">
              <a:spcBef>
                <a:spcPts val="0"/>
              </a:spcBef>
              <a:spcAft>
                <a:spcPts val="0"/>
              </a:spcAft>
              <a:buClr>
                <a:srgbClr val="3F3F39"/>
              </a:buClr>
              <a:buSzPts val="3150"/>
              <a:buFont typeface="Lucida Sans"/>
              <a:buNone/>
            </a:pPr>
            <a:r>
              <a:rPr lang="en-US" sz="2300" i="1">
                <a:solidFill>
                  <a:srgbClr val="000000"/>
                </a:solidFill>
              </a:rPr>
              <a:t>A student doesn’t have ONE level.</a:t>
            </a:r>
            <a:endParaRPr sz="2300" i="1">
              <a:solidFill>
                <a:srgbClr val="000000"/>
              </a:solidFill>
            </a:endParaRPr>
          </a:p>
          <a:p>
            <a:pPr marL="0" lvl="0" indent="0" algn="ctr" rtl="0">
              <a:spcBef>
                <a:spcPts val="0"/>
              </a:spcBef>
              <a:spcAft>
                <a:spcPts val="0"/>
              </a:spcAft>
              <a:buClr>
                <a:srgbClr val="3F3F39"/>
              </a:buClr>
              <a:buSzPts val="3150"/>
              <a:buFont typeface="Lucida Sans"/>
              <a:buNone/>
            </a:pPr>
            <a:br>
              <a:rPr lang="en-US" sz="2300" i="1">
                <a:solidFill>
                  <a:srgbClr val="000000"/>
                </a:solidFill>
              </a:rPr>
            </a:br>
            <a:r>
              <a:rPr lang="en-US" sz="2300" i="1">
                <a:solidFill>
                  <a:srgbClr val="000000"/>
                </a:solidFill>
              </a:rPr>
              <a:t>Each student has MANY LEVELS depending on topic &amp; knowledge.</a:t>
            </a:r>
            <a:endParaRPr sz="2300" i="1">
              <a:solidFill>
                <a:srgbClr val="000000"/>
              </a:solidFill>
            </a:endParaRPr>
          </a:p>
          <a:p>
            <a:pPr marL="0" lvl="0" indent="0" algn="l" rtl="0">
              <a:spcBef>
                <a:spcPts val="0"/>
              </a:spcBef>
              <a:spcAft>
                <a:spcPts val="0"/>
              </a:spcAft>
              <a:buClr>
                <a:srgbClr val="3F3F39"/>
              </a:buClr>
              <a:buSzPts val="3150"/>
              <a:buFont typeface="Lucida Sans"/>
              <a:buNone/>
            </a:pPr>
            <a:endParaRPr sz="2300" i="1"/>
          </a:p>
          <a:p>
            <a:pPr marL="0" lvl="0" indent="0" algn="l" rtl="0">
              <a:spcBef>
                <a:spcPts val="0"/>
              </a:spcBef>
              <a:spcAft>
                <a:spcPts val="0"/>
              </a:spcAft>
              <a:buClr>
                <a:srgbClr val="3F3F39"/>
              </a:buClr>
              <a:buSzPts val="3150"/>
              <a:buFont typeface="Lucida Sans"/>
              <a:buNone/>
            </a:pPr>
            <a:endParaRPr sz="2500" i="1"/>
          </a:p>
          <a:p>
            <a:pPr marL="0" lvl="0" indent="0" algn="l" rtl="0">
              <a:spcBef>
                <a:spcPts val="0"/>
              </a:spcBef>
              <a:spcAft>
                <a:spcPts val="0"/>
              </a:spcAft>
              <a:buClr>
                <a:srgbClr val="3F3F39"/>
              </a:buClr>
              <a:buSzPts val="3150"/>
              <a:buFont typeface="Lucida Sans"/>
              <a:buNone/>
            </a:pPr>
            <a:endParaRPr sz="2500" i="1"/>
          </a:p>
          <a:p>
            <a:pPr marL="0" lvl="0" indent="0" algn="l" rtl="0">
              <a:spcBef>
                <a:spcPts val="0"/>
              </a:spcBef>
              <a:spcAft>
                <a:spcPts val="0"/>
              </a:spcAft>
              <a:buClr>
                <a:srgbClr val="3F3F39"/>
              </a:buClr>
              <a:buSzPts val="3150"/>
              <a:buFont typeface="Lucida Sans"/>
              <a:buNone/>
            </a:pPr>
            <a:endParaRPr sz="2500" i="1"/>
          </a:p>
        </p:txBody>
      </p:sp>
      <p:pic>
        <p:nvPicPr>
          <p:cNvPr id="1239" name="Google Shape;1239;p176"/>
          <p:cNvPicPr preferRelativeResize="0"/>
          <p:nvPr/>
        </p:nvPicPr>
        <p:blipFill rotWithShape="1">
          <a:blip r:embed="rId3">
            <a:alphaModFix/>
          </a:blip>
          <a:srcRect/>
          <a:stretch/>
        </p:blipFill>
        <p:spPr>
          <a:xfrm>
            <a:off x="3206475" y="175600"/>
            <a:ext cx="2864150" cy="1432075"/>
          </a:xfrm>
          <a:prstGeom prst="rect">
            <a:avLst/>
          </a:prstGeom>
          <a:noFill/>
          <a:ln>
            <a:noFill/>
          </a:ln>
        </p:spPr>
      </p:pic>
      <p:sp>
        <p:nvSpPr>
          <p:cNvPr id="1240" name="Google Shape;1240;p176"/>
          <p:cNvSpPr txBox="1"/>
          <p:nvPr/>
        </p:nvSpPr>
        <p:spPr>
          <a:xfrm>
            <a:off x="565461" y="247760"/>
            <a:ext cx="8229600" cy="83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F3F39"/>
              </a:buClr>
              <a:buSzPts val="2800"/>
              <a:buFont typeface="Lucida Sans"/>
              <a:buNone/>
            </a:pPr>
            <a:r>
              <a:rPr lang="en-US" sz="2800">
                <a:latin typeface="Lucida Sans"/>
                <a:ea typeface="Lucida Sans"/>
                <a:cs typeface="Lucida Sans"/>
                <a:sym typeface="Lucida Sans"/>
              </a:rPr>
              <a:t>Implications</a:t>
            </a:r>
            <a:endParaRPr/>
          </a:p>
        </p:txBody>
      </p:sp>
      <p:sp>
        <p:nvSpPr>
          <p:cNvPr id="1241" name="Google Shape;1241;p176"/>
          <p:cNvSpPr txBox="1">
            <a:spLocks noGrp="1"/>
          </p:cNvSpPr>
          <p:nvPr>
            <p:ph type="title"/>
          </p:nvPr>
        </p:nvSpPr>
        <p:spPr>
          <a:xfrm>
            <a:off x="4750025" y="1902600"/>
            <a:ext cx="3896400" cy="4322400"/>
          </a:xfrm>
          <a:prstGeom prst="rect">
            <a:avLst/>
          </a:prstGeom>
          <a:noFill/>
          <a:ln w="9525" cap="flat" cmpd="sng">
            <a:solidFill>
              <a:srgbClr val="000000"/>
            </a:solidFill>
            <a:prstDash val="solid"/>
            <a:round/>
            <a:headEnd type="none" w="sm" len="sm"/>
            <a:tailEnd type="none" w="sm" len="sm"/>
          </a:ln>
        </p:spPr>
        <p:txBody>
          <a:bodyPr spcFirstLastPara="1" wrap="square" lIns="365750" tIns="228600" rIns="365750" bIns="45700" anchor="ctr" anchorCtr="0">
            <a:noAutofit/>
          </a:bodyPr>
          <a:lstStyle/>
          <a:p>
            <a:pPr marL="0" lvl="0" indent="0" algn="l" rtl="0">
              <a:spcBef>
                <a:spcPts val="0"/>
              </a:spcBef>
              <a:spcAft>
                <a:spcPts val="0"/>
              </a:spcAft>
              <a:buClr>
                <a:srgbClr val="3F3F39"/>
              </a:buClr>
              <a:buSzPts val="3150"/>
              <a:buFont typeface="Lucida Sans"/>
              <a:buNone/>
            </a:pPr>
            <a:endParaRPr sz="2500" i="1"/>
          </a:p>
          <a:p>
            <a:pPr marL="1371600" lvl="0" indent="0" algn="ctr" rtl="0">
              <a:spcBef>
                <a:spcPts val="0"/>
              </a:spcBef>
              <a:spcAft>
                <a:spcPts val="0"/>
              </a:spcAft>
              <a:buClr>
                <a:srgbClr val="3F3F39"/>
              </a:buClr>
              <a:buSzPts val="3150"/>
              <a:buFont typeface="Lucida Sans"/>
              <a:buNone/>
            </a:pPr>
            <a:endParaRPr sz="2500" i="1">
              <a:solidFill>
                <a:srgbClr val="000000"/>
              </a:solidFill>
            </a:endParaRPr>
          </a:p>
          <a:p>
            <a:pPr marL="1371600" lvl="0" indent="0" algn="ctr" rtl="0">
              <a:spcBef>
                <a:spcPts val="0"/>
              </a:spcBef>
              <a:spcAft>
                <a:spcPts val="0"/>
              </a:spcAft>
              <a:buClr>
                <a:srgbClr val="3F3F39"/>
              </a:buClr>
              <a:buSzPts val="3150"/>
              <a:buFont typeface="Lucida Sans"/>
              <a:buNone/>
            </a:pPr>
            <a:endParaRPr sz="2500" i="1">
              <a:solidFill>
                <a:srgbClr val="000000"/>
              </a:solidFill>
            </a:endParaRPr>
          </a:p>
          <a:p>
            <a:pPr marL="1371600" lvl="0" indent="0" algn="ctr" rtl="0">
              <a:spcBef>
                <a:spcPts val="0"/>
              </a:spcBef>
              <a:spcAft>
                <a:spcPts val="0"/>
              </a:spcAft>
              <a:buClr>
                <a:srgbClr val="3F3F39"/>
              </a:buClr>
              <a:buSzPts val="3150"/>
              <a:buFont typeface="Lucida Sans"/>
              <a:buNone/>
            </a:pPr>
            <a:endParaRPr sz="2500" i="1">
              <a:solidFill>
                <a:srgbClr val="000000"/>
              </a:solidFill>
            </a:endParaRPr>
          </a:p>
          <a:p>
            <a:pPr marL="1371600" lvl="0" indent="0" algn="ctr" rtl="0">
              <a:spcBef>
                <a:spcPts val="0"/>
              </a:spcBef>
              <a:spcAft>
                <a:spcPts val="0"/>
              </a:spcAft>
              <a:buClr>
                <a:srgbClr val="3F3F39"/>
              </a:buClr>
              <a:buSzPts val="3150"/>
              <a:buFont typeface="Lucida Sans"/>
              <a:buNone/>
            </a:pPr>
            <a:endParaRPr sz="2500" i="1">
              <a:solidFill>
                <a:srgbClr val="000000"/>
              </a:solidFill>
            </a:endParaRPr>
          </a:p>
          <a:p>
            <a:pPr marL="1371600" lvl="0" indent="0" algn="ctr" rtl="0">
              <a:spcBef>
                <a:spcPts val="0"/>
              </a:spcBef>
              <a:spcAft>
                <a:spcPts val="0"/>
              </a:spcAft>
              <a:buClr>
                <a:srgbClr val="3F3F39"/>
              </a:buClr>
              <a:buSzPts val="3150"/>
              <a:buFont typeface="Lucida Sans"/>
              <a:buNone/>
            </a:pPr>
            <a:endParaRPr sz="2500" i="1">
              <a:solidFill>
                <a:srgbClr val="000000"/>
              </a:solidFill>
            </a:endParaRPr>
          </a:p>
          <a:p>
            <a:pPr marL="0" lvl="0" indent="0" algn="l" rtl="0">
              <a:spcBef>
                <a:spcPts val="0"/>
              </a:spcBef>
              <a:spcAft>
                <a:spcPts val="0"/>
              </a:spcAft>
              <a:buClr>
                <a:srgbClr val="3F3F39"/>
              </a:buClr>
              <a:buSzPts val="3150"/>
              <a:buFont typeface="Lucida Sans"/>
              <a:buNone/>
            </a:pPr>
            <a:endParaRPr sz="2500" i="1">
              <a:solidFill>
                <a:srgbClr val="000000"/>
              </a:solidFill>
            </a:endParaRPr>
          </a:p>
          <a:p>
            <a:pPr marL="0" lvl="0" indent="0" algn="l" rtl="0">
              <a:spcBef>
                <a:spcPts val="0"/>
              </a:spcBef>
              <a:spcAft>
                <a:spcPts val="0"/>
              </a:spcAft>
              <a:buClr>
                <a:srgbClr val="3F3F39"/>
              </a:buClr>
              <a:buSzPts val="3150"/>
              <a:buFont typeface="Lucida Sans"/>
              <a:buNone/>
            </a:pPr>
            <a:endParaRPr sz="2500" i="1">
              <a:solidFill>
                <a:srgbClr val="000000"/>
              </a:solidFill>
            </a:endParaRPr>
          </a:p>
          <a:p>
            <a:pPr marL="0" lvl="0" indent="0" algn="l" rtl="0">
              <a:spcBef>
                <a:spcPts val="0"/>
              </a:spcBef>
              <a:spcAft>
                <a:spcPts val="0"/>
              </a:spcAft>
              <a:buClr>
                <a:srgbClr val="3F3F39"/>
              </a:buClr>
              <a:buSzPts val="3150"/>
              <a:buFont typeface="Lucida Sans"/>
              <a:buNone/>
            </a:pPr>
            <a:endParaRPr sz="2500" i="1">
              <a:solidFill>
                <a:srgbClr val="000000"/>
              </a:solidFill>
            </a:endParaRPr>
          </a:p>
          <a:p>
            <a:pPr marL="0" lvl="0" indent="0" algn="l" rtl="0">
              <a:spcBef>
                <a:spcPts val="0"/>
              </a:spcBef>
              <a:spcAft>
                <a:spcPts val="0"/>
              </a:spcAft>
              <a:buClr>
                <a:srgbClr val="3F3F39"/>
              </a:buClr>
              <a:buSzPts val="3150"/>
              <a:buFont typeface="Lucida Sans"/>
              <a:buNone/>
            </a:pPr>
            <a:endParaRPr sz="2500" i="1">
              <a:solidFill>
                <a:srgbClr val="000000"/>
              </a:solidFill>
            </a:endParaRPr>
          </a:p>
          <a:p>
            <a:pPr marL="0" lvl="0" indent="0" algn="ctr" rtl="0">
              <a:spcBef>
                <a:spcPts val="0"/>
              </a:spcBef>
              <a:spcAft>
                <a:spcPts val="0"/>
              </a:spcAft>
              <a:buClr>
                <a:srgbClr val="3F3F39"/>
              </a:buClr>
              <a:buSzPts val="3150"/>
              <a:buFont typeface="Lucida Sans"/>
              <a:buNone/>
            </a:pPr>
            <a:r>
              <a:rPr lang="en-US" sz="2500" i="1">
                <a:solidFill>
                  <a:srgbClr val="000000"/>
                </a:solidFill>
              </a:rPr>
              <a:t>Knowledge can support access to rich texts. </a:t>
            </a:r>
            <a:endParaRPr sz="2500" i="1">
              <a:solidFill>
                <a:srgbClr val="000000"/>
              </a:solidFill>
            </a:endParaRPr>
          </a:p>
          <a:p>
            <a:pPr marL="0" lvl="0" indent="0" algn="ctr" rtl="0">
              <a:spcBef>
                <a:spcPts val="0"/>
              </a:spcBef>
              <a:spcAft>
                <a:spcPts val="0"/>
              </a:spcAft>
              <a:buClr>
                <a:srgbClr val="3F3F39"/>
              </a:buClr>
              <a:buSzPts val="3150"/>
              <a:buFont typeface="Lucida Sans"/>
              <a:buNone/>
            </a:pPr>
            <a:endParaRPr sz="2500" i="1"/>
          </a:p>
          <a:p>
            <a:pPr marL="0" lvl="0" indent="0" algn="ctr" rtl="0">
              <a:spcBef>
                <a:spcPts val="0"/>
              </a:spcBef>
              <a:spcAft>
                <a:spcPts val="0"/>
              </a:spcAft>
              <a:buClr>
                <a:srgbClr val="3F3F39"/>
              </a:buClr>
              <a:buSzPts val="3150"/>
              <a:buFont typeface="Lucida Sans"/>
              <a:buNone/>
            </a:pPr>
            <a:endParaRPr sz="2500" i="1"/>
          </a:p>
          <a:p>
            <a:pPr marL="0" lvl="0" indent="0" algn="ctr" rtl="0">
              <a:spcBef>
                <a:spcPts val="0"/>
              </a:spcBef>
              <a:spcAft>
                <a:spcPts val="0"/>
              </a:spcAft>
              <a:buClr>
                <a:srgbClr val="3F3F39"/>
              </a:buClr>
              <a:buSzPts val="3150"/>
              <a:buFont typeface="Lucida Sans"/>
              <a:buNone/>
            </a:pPr>
            <a:endParaRPr sz="2500" i="1"/>
          </a:p>
          <a:p>
            <a:pPr marL="0" lvl="0" indent="0" algn="ctr" rtl="0">
              <a:spcBef>
                <a:spcPts val="0"/>
              </a:spcBef>
              <a:spcAft>
                <a:spcPts val="0"/>
              </a:spcAft>
              <a:buClr>
                <a:srgbClr val="3F3F39"/>
              </a:buClr>
              <a:buSzPts val="3150"/>
              <a:buFont typeface="Lucida Sans"/>
              <a:buNone/>
            </a:pPr>
            <a:endParaRPr sz="2500" i="1"/>
          </a:p>
          <a:p>
            <a:pPr marL="0" lvl="0" indent="0" algn="ctr" rtl="0">
              <a:spcBef>
                <a:spcPts val="0"/>
              </a:spcBef>
              <a:spcAft>
                <a:spcPts val="0"/>
              </a:spcAft>
              <a:buClr>
                <a:srgbClr val="3F3F39"/>
              </a:buClr>
              <a:buSzPts val="3150"/>
              <a:buFont typeface="Lucida Sans"/>
              <a:buNone/>
            </a:pPr>
            <a:endParaRPr sz="2500" i="1"/>
          </a:p>
        </p:txBody>
      </p:sp>
      <p:pic>
        <p:nvPicPr>
          <p:cNvPr id="1242" name="Google Shape;1242;p176"/>
          <p:cNvPicPr preferRelativeResize="0"/>
          <p:nvPr/>
        </p:nvPicPr>
        <p:blipFill>
          <a:blip r:embed="rId4">
            <a:alphaModFix/>
          </a:blip>
          <a:stretch>
            <a:fillRect/>
          </a:stretch>
        </p:blipFill>
        <p:spPr>
          <a:xfrm>
            <a:off x="1364750" y="4609747"/>
            <a:ext cx="2095720" cy="1432075"/>
          </a:xfrm>
          <a:prstGeom prst="rect">
            <a:avLst/>
          </a:prstGeom>
          <a:noFill/>
          <a:ln>
            <a:noFill/>
          </a:ln>
        </p:spPr>
      </p:pic>
      <p:cxnSp>
        <p:nvCxnSpPr>
          <p:cNvPr id="1243" name="Google Shape;1243;p176"/>
          <p:cNvCxnSpPr/>
          <p:nvPr/>
        </p:nvCxnSpPr>
        <p:spPr>
          <a:xfrm>
            <a:off x="1056650" y="4531350"/>
            <a:ext cx="2854800" cy="1432500"/>
          </a:xfrm>
          <a:prstGeom prst="straightConnector1">
            <a:avLst/>
          </a:prstGeom>
          <a:noFill/>
          <a:ln w="76200" cap="flat" cmpd="sng">
            <a:solidFill>
              <a:srgbClr val="EA9999"/>
            </a:solidFill>
            <a:prstDash val="solid"/>
            <a:round/>
            <a:headEnd type="none" w="med" len="med"/>
            <a:tailEnd type="none" w="med" len="med"/>
          </a:ln>
        </p:spPr>
      </p:cxnSp>
      <p:pic>
        <p:nvPicPr>
          <p:cNvPr id="1244" name="Google Shape;1244;p176" descr="Image result for knowledge tree clipart"/>
          <p:cNvPicPr preferRelativeResize="0"/>
          <p:nvPr/>
        </p:nvPicPr>
        <p:blipFill rotWithShape="1">
          <a:blip r:embed="rId5">
            <a:alphaModFix amt="85000"/>
          </a:blip>
          <a:srcRect/>
          <a:stretch/>
        </p:blipFill>
        <p:spPr>
          <a:xfrm>
            <a:off x="5843012" y="2110050"/>
            <a:ext cx="1710426" cy="2175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8"/>
                                        </p:tgtEl>
                                        <p:attrNameLst>
                                          <p:attrName>style.visibility</p:attrName>
                                        </p:attrNameLst>
                                      </p:cBhvr>
                                      <p:to>
                                        <p:strVal val="visible"/>
                                      </p:to>
                                    </p:set>
                                    <p:animEffect transition="in" filter="fade">
                                      <p:cBhvr>
                                        <p:cTn id="7" dur="1000"/>
                                        <p:tgtEl>
                                          <p:spTgt spid="1238"/>
                                        </p:tgtEl>
                                      </p:cBhvr>
                                    </p:animEffect>
                                  </p:childTnLst>
                                </p:cTn>
                              </p:par>
                              <p:par>
                                <p:cTn id="8" presetID="10" presetClass="entr" presetSubtype="0" fill="hold" nodeType="withEffect">
                                  <p:stCondLst>
                                    <p:cond delay="0"/>
                                  </p:stCondLst>
                                  <p:childTnLst>
                                    <p:set>
                                      <p:cBhvr>
                                        <p:cTn id="9" dur="1" fill="hold">
                                          <p:stCondLst>
                                            <p:cond delay="0"/>
                                          </p:stCondLst>
                                        </p:cTn>
                                        <p:tgtEl>
                                          <p:spTgt spid="1242"/>
                                        </p:tgtEl>
                                        <p:attrNameLst>
                                          <p:attrName>style.visibility</p:attrName>
                                        </p:attrNameLst>
                                      </p:cBhvr>
                                      <p:to>
                                        <p:strVal val="visible"/>
                                      </p:to>
                                    </p:set>
                                    <p:animEffect transition="in" filter="fade">
                                      <p:cBhvr>
                                        <p:cTn id="10" dur="1000"/>
                                        <p:tgtEl>
                                          <p:spTgt spid="1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41"/>
                                        </p:tgtEl>
                                        <p:attrNameLst>
                                          <p:attrName>style.visibility</p:attrName>
                                        </p:attrNameLst>
                                      </p:cBhvr>
                                      <p:to>
                                        <p:strVal val="visible"/>
                                      </p:to>
                                    </p:set>
                                    <p:animEffect transition="in" filter="fade">
                                      <p:cBhvr>
                                        <p:cTn id="15" dur="1000"/>
                                        <p:tgtEl>
                                          <p:spTgt spid="1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77"/>
          <p:cNvSpPr txBox="1">
            <a:spLocks noGrp="1"/>
          </p:cNvSpPr>
          <p:nvPr>
            <p:ph type="title"/>
          </p:nvPr>
        </p:nvSpPr>
        <p:spPr>
          <a:xfrm>
            <a:off x="231850" y="-12"/>
            <a:ext cx="82296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000000"/>
                </a:solidFill>
              </a:rPr>
              <a:t>Build Knowledge...About What? </a:t>
            </a:r>
            <a:endParaRPr>
              <a:solidFill>
                <a:srgbClr val="000000"/>
              </a:solidFill>
            </a:endParaRPr>
          </a:p>
        </p:txBody>
      </p:sp>
      <p:graphicFrame>
        <p:nvGraphicFramePr>
          <p:cNvPr id="1250" name="Google Shape;1250;p177"/>
          <p:cNvGraphicFramePr/>
          <p:nvPr/>
        </p:nvGraphicFramePr>
        <p:xfrm>
          <a:off x="231850" y="1247085"/>
          <a:ext cx="8531000" cy="4384900"/>
        </p:xfrm>
        <a:graphic>
          <a:graphicData uri="http://schemas.openxmlformats.org/drawingml/2006/table">
            <a:tbl>
              <a:tblPr>
                <a:noFill/>
                <a:tableStyleId>{24E6DBBD-9FBC-4A24-A99C-4E9479D7CD11}</a:tableStyleId>
              </a:tblPr>
              <a:tblGrid>
                <a:gridCol w="1913975">
                  <a:extLst>
                    <a:ext uri="{9D8B030D-6E8A-4147-A177-3AD203B41FA5}">
                      <a16:colId xmlns:a16="http://schemas.microsoft.com/office/drawing/2014/main" val="20000"/>
                    </a:ext>
                  </a:extLst>
                </a:gridCol>
                <a:gridCol w="2351525">
                  <a:extLst>
                    <a:ext uri="{9D8B030D-6E8A-4147-A177-3AD203B41FA5}">
                      <a16:colId xmlns:a16="http://schemas.microsoft.com/office/drawing/2014/main" val="20001"/>
                    </a:ext>
                  </a:extLst>
                </a:gridCol>
                <a:gridCol w="2132750">
                  <a:extLst>
                    <a:ext uri="{9D8B030D-6E8A-4147-A177-3AD203B41FA5}">
                      <a16:colId xmlns:a16="http://schemas.microsoft.com/office/drawing/2014/main" val="20002"/>
                    </a:ext>
                  </a:extLst>
                </a:gridCol>
                <a:gridCol w="2132750">
                  <a:extLst>
                    <a:ext uri="{9D8B030D-6E8A-4147-A177-3AD203B41FA5}">
                      <a16:colId xmlns:a16="http://schemas.microsoft.com/office/drawing/2014/main" val="20003"/>
                    </a:ext>
                  </a:extLst>
                </a:gridCol>
              </a:tblGrid>
              <a:tr h="629525">
                <a:tc>
                  <a:txBody>
                    <a:bodyPr/>
                    <a:lstStyle/>
                    <a:p>
                      <a:pPr marL="0" lvl="0" indent="0" algn="ctr" rtl="0">
                        <a:spcBef>
                          <a:spcPts val="0"/>
                        </a:spcBef>
                        <a:spcAft>
                          <a:spcPts val="0"/>
                        </a:spcAft>
                        <a:buNone/>
                      </a:pPr>
                      <a:r>
                        <a:rPr lang="en-US" sz="1500" b="1">
                          <a:solidFill>
                            <a:srgbClr val="FFFFFF"/>
                          </a:solidFill>
                          <a:latin typeface="Lucida Sans"/>
                          <a:ea typeface="Lucida Sans"/>
                          <a:cs typeface="Lucida Sans"/>
                          <a:sym typeface="Lucida Sans"/>
                        </a:rPr>
                        <a:t>Empower Students with Knowledge about Current Events and Issues that Impact their Communities</a:t>
                      </a:r>
                      <a:endParaRPr sz="1500" b="1">
                        <a:solidFill>
                          <a:srgbClr val="FFFFFF"/>
                        </a:solidFill>
                        <a:latin typeface="Lucida Sans"/>
                        <a:ea typeface="Lucida Sans"/>
                        <a:cs typeface="Lucida Sans"/>
                        <a:sym typeface="Lucida Sans"/>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US" sz="1700" b="1">
                          <a:solidFill>
                            <a:srgbClr val="FFFFFF"/>
                          </a:solidFill>
                          <a:latin typeface="Lucida Sans"/>
                          <a:ea typeface="Lucida Sans"/>
                          <a:cs typeface="Lucida Sans"/>
                          <a:sym typeface="Lucida Sans"/>
                        </a:rPr>
                        <a:t>Connecting to Students’ Identities &amp; Interests</a:t>
                      </a:r>
                      <a:endParaRPr sz="2000" b="1">
                        <a:solidFill>
                          <a:srgbClr val="FFFFFF"/>
                        </a:solidFill>
                        <a:latin typeface="Lucida Sans"/>
                        <a:ea typeface="Lucida Sans"/>
                        <a:cs typeface="Lucida Sans"/>
                        <a:sym typeface="Lucida Sans"/>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US" sz="1800" b="1">
                          <a:solidFill>
                            <a:srgbClr val="FFFFFF"/>
                          </a:solidFill>
                          <a:latin typeface="Lucida Sans"/>
                          <a:ea typeface="Lucida Sans"/>
                          <a:cs typeface="Lucida Sans"/>
                          <a:sym typeface="Lucida Sans"/>
                        </a:rPr>
                        <a:t>Connecting to the Core Curriculum &amp; Anchor Texts</a:t>
                      </a:r>
                      <a:endParaRPr sz="1800" b="1">
                        <a:solidFill>
                          <a:srgbClr val="FFFFFF"/>
                        </a:solidFill>
                        <a:latin typeface="Lucida Sans"/>
                        <a:ea typeface="Lucida Sans"/>
                        <a:cs typeface="Lucida Sans"/>
                        <a:sym typeface="Lucida Sans"/>
                      </a:endParaRPr>
                    </a:p>
                  </a:txBody>
                  <a:tcPr marL="91425" marR="91425" marT="91425" marB="91425" anchor="ctr">
                    <a:solidFill>
                      <a:schemeClr val="accent1"/>
                    </a:solidFill>
                  </a:tcPr>
                </a:tc>
                <a:tc>
                  <a:txBody>
                    <a:bodyPr/>
                    <a:lstStyle/>
                    <a:p>
                      <a:pPr marL="0" lvl="0" indent="0" algn="ctr" rtl="0">
                        <a:spcBef>
                          <a:spcPts val="0"/>
                        </a:spcBef>
                        <a:spcAft>
                          <a:spcPts val="0"/>
                        </a:spcAft>
                        <a:buNone/>
                      </a:pPr>
                      <a:r>
                        <a:rPr lang="en-US" sz="1800" b="1">
                          <a:solidFill>
                            <a:srgbClr val="FFFFFF"/>
                          </a:solidFill>
                          <a:latin typeface="Lucida Sans"/>
                          <a:ea typeface="Lucida Sans"/>
                          <a:cs typeface="Lucida Sans"/>
                          <a:sym typeface="Lucida Sans"/>
                        </a:rPr>
                        <a:t>Connecting Across Content Areas</a:t>
                      </a:r>
                      <a:endParaRPr sz="1800" b="1">
                        <a:solidFill>
                          <a:srgbClr val="FFFFFF"/>
                        </a:solidFill>
                        <a:latin typeface="Lucida Sans"/>
                        <a:ea typeface="Lucida Sans"/>
                        <a:cs typeface="Lucida Sans"/>
                        <a:sym typeface="Lucida Sans"/>
                      </a:endParaRPr>
                    </a:p>
                  </a:txBody>
                  <a:tcPr marL="91425" marR="91425" marT="91425" marB="91425" anchor="ctr">
                    <a:solidFill>
                      <a:schemeClr val="accent1"/>
                    </a:solidFill>
                  </a:tcPr>
                </a:tc>
                <a:extLst>
                  <a:ext uri="{0D108BD9-81ED-4DB2-BD59-A6C34878D82A}">
                    <a16:rowId xmlns:a16="http://schemas.microsoft.com/office/drawing/2014/main" val="10000"/>
                  </a:ext>
                </a:extLst>
              </a:tr>
              <a:tr h="2601850">
                <a:tc>
                  <a:txBody>
                    <a:bodyPr/>
                    <a:lstStyle/>
                    <a:p>
                      <a:pPr marL="0" lvl="0" indent="0" algn="l" rtl="0">
                        <a:spcBef>
                          <a:spcPts val="0"/>
                        </a:spcBef>
                        <a:spcAft>
                          <a:spcPts val="0"/>
                        </a:spcAft>
                        <a:buNone/>
                      </a:pP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p>
                      <a:pPr marL="0" lvl="0" indent="0" algn="l" rtl="0">
                        <a:spcBef>
                          <a:spcPts val="0"/>
                        </a:spcBef>
                        <a:spcAft>
                          <a:spcPts val="0"/>
                        </a:spcAft>
                        <a:buNone/>
                      </a:pP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bl>
          </a:graphicData>
        </a:graphic>
      </p:graphicFrame>
      <p:pic>
        <p:nvPicPr>
          <p:cNvPr id="1251" name="Google Shape;1251;p177"/>
          <p:cNvPicPr preferRelativeResize="0"/>
          <p:nvPr/>
        </p:nvPicPr>
        <p:blipFill>
          <a:blip r:embed="rId3">
            <a:alphaModFix/>
          </a:blip>
          <a:stretch>
            <a:fillRect/>
          </a:stretch>
        </p:blipFill>
        <p:spPr>
          <a:xfrm>
            <a:off x="2279366" y="3503598"/>
            <a:ext cx="1936982" cy="1089526"/>
          </a:xfrm>
          <a:prstGeom prst="rect">
            <a:avLst/>
          </a:prstGeom>
          <a:noFill/>
          <a:ln>
            <a:noFill/>
          </a:ln>
        </p:spPr>
      </p:pic>
      <p:pic>
        <p:nvPicPr>
          <p:cNvPr id="1252" name="Google Shape;1252;p177"/>
          <p:cNvPicPr preferRelativeResize="0"/>
          <p:nvPr/>
        </p:nvPicPr>
        <p:blipFill>
          <a:blip r:embed="rId4">
            <a:alphaModFix/>
          </a:blip>
          <a:stretch>
            <a:fillRect/>
          </a:stretch>
        </p:blipFill>
        <p:spPr>
          <a:xfrm>
            <a:off x="6754698" y="3626313"/>
            <a:ext cx="980963" cy="980965"/>
          </a:xfrm>
          <a:prstGeom prst="rect">
            <a:avLst/>
          </a:prstGeom>
          <a:noFill/>
          <a:ln>
            <a:noFill/>
          </a:ln>
        </p:spPr>
      </p:pic>
      <p:pic>
        <p:nvPicPr>
          <p:cNvPr id="1253" name="Google Shape;1253;p177"/>
          <p:cNvPicPr preferRelativeResize="0"/>
          <p:nvPr/>
        </p:nvPicPr>
        <p:blipFill>
          <a:blip r:embed="rId5">
            <a:alphaModFix/>
          </a:blip>
          <a:stretch>
            <a:fillRect/>
          </a:stretch>
        </p:blipFill>
        <p:spPr>
          <a:xfrm>
            <a:off x="7701158" y="4657541"/>
            <a:ext cx="911948" cy="911951"/>
          </a:xfrm>
          <a:prstGeom prst="rect">
            <a:avLst/>
          </a:prstGeom>
          <a:noFill/>
          <a:ln>
            <a:noFill/>
          </a:ln>
        </p:spPr>
      </p:pic>
      <p:pic>
        <p:nvPicPr>
          <p:cNvPr id="1254" name="Google Shape;1254;p177"/>
          <p:cNvPicPr preferRelativeResize="0"/>
          <p:nvPr/>
        </p:nvPicPr>
        <p:blipFill>
          <a:blip r:embed="rId6">
            <a:alphaModFix/>
          </a:blip>
          <a:stretch>
            <a:fillRect/>
          </a:stretch>
        </p:blipFill>
        <p:spPr>
          <a:xfrm>
            <a:off x="6789200" y="4703733"/>
            <a:ext cx="911948" cy="819598"/>
          </a:xfrm>
          <a:prstGeom prst="rect">
            <a:avLst/>
          </a:prstGeom>
          <a:noFill/>
          <a:ln>
            <a:noFill/>
          </a:ln>
        </p:spPr>
      </p:pic>
      <p:pic>
        <p:nvPicPr>
          <p:cNvPr id="1255" name="Google Shape;1255;p177"/>
          <p:cNvPicPr preferRelativeResize="0"/>
          <p:nvPr/>
        </p:nvPicPr>
        <p:blipFill>
          <a:blip r:embed="rId7">
            <a:alphaModFix/>
          </a:blip>
          <a:stretch>
            <a:fillRect/>
          </a:stretch>
        </p:blipFill>
        <p:spPr>
          <a:xfrm>
            <a:off x="7805033" y="3757258"/>
            <a:ext cx="808717" cy="819599"/>
          </a:xfrm>
          <a:prstGeom prst="rect">
            <a:avLst/>
          </a:prstGeom>
          <a:noFill/>
          <a:ln>
            <a:noFill/>
          </a:ln>
        </p:spPr>
      </p:pic>
      <p:pic>
        <p:nvPicPr>
          <p:cNvPr id="1256" name="Google Shape;1256;p177"/>
          <p:cNvPicPr preferRelativeResize="0"/>
          <p:nvPr/>
        </p:nvPicPr>
        <p:blipFill>
          <a:blip r:embed="rId8">
            <a:alphaModFix/>
          </a:blip>
          <a:stretch>
            <a:fillRect/>
          </a:stretch>
        </p:blipFill>
        <p:spPr>
          <a:xfrm>
            <a:off x="2279374" y="4851947"/>
            <a:ext cx="2000101" cy="866714"/>
          </a:xfrm>
          <a:prstGeom prst="rect">
            <a:avLst/>
          </a:prstGeom>
          <a:noFill/>
          <a:ln>
            <a:noFill/>
          </a:ln>
        </p:spPr>
      </p:pic>
      <p:pic>
        <p:nvPicPr>
          <p:cNvPr id="1257" name="Google Shape;1257;p177"/>
          <p:cNvPicPr preferRelativeResize="0"/>
          <p:nvPr/>
        </p:nvPicPr>
        <p:blipFill rotWithShape="1">
          <a:blip r:embed="rId9">
            <a:alphaModFix/>
          </a:blip>
          <a:srcRect l="24305" t="17441" r="24254" b="26779"/>
          <a:stretch/>
        </p:blipFill>
        <p:spPr>
          <a:xfrm>
            <a:off x="4660497" y="3556712"/>
            <a:ext cx="1004807" cy="1089524"/>
          </a:xfrm>
          <a:prstGeom prst="rect">
            <a:avLst/>
          </a:prstGeom>
          <a:noFill/>
          <a:ln>
            <a:noFill/>
          </a:ln>
        </p:spPr>
      </p:pic>
      <p:pic>
        <p:nvPicPr>
          <p:cNvPr id="1258" name="Google Shape;1258;p177"/>
          <p:cNvPicPr preferRelativeResize="0"/>
          <p:nvPr/>
        </p:nvPicPr>
        <p:blipFill>
          <a:blip r:embed="rId10">
            <a:alphaModFix/>
          </a:blip>
          <a:stretch>
            <a:fillRect/>
          </a:stretch>
        </p:blipFill>
        <p:spPr>
          <a:xfrm>
            <a:off x="5319106" y="4103814"/>
            <a:ext cx="1089516" cy="1089523"/>
          </a:xfrm>
          <a:prstGeom prst="rect">
            <a:avLst/>
          </a:prstGeom>
          <a:noFill/>
          <a:ln>
            <a:noFill/>
          </a:ln>
        </p:spPr>
      </p:pic>
      <p:pic>
        <p:nvPicPr>
          <p:cNvPr id="1259" name="Google Shape;1259;p177"/>
          <p:cNvPicPr preferRelativeResize="0"/>
          <p:nvPr/>
        </p:nvPicPr>
        <p:blipFill>
          <a:blip r:embed="rId11">
            <a:alphaModFix/>
          </a:blip>
          <a:stretch>
            <a:fillRect/>
          </a:stretch>
        </p:blipFill>
        <p:spPr>
          <a:xfrm>
            <a:off x="363849" y="3383751"/>
            <a:ext cx="1614550" cy="1209375"/>
          </a:xfrm>
          <a:prstGeom prst="rect">
            <a:avLst/>
          </a:prstGeom>
          <a:noFill/>
          <a:ln>
            <a:noFill/>
          </a:ln>
        </p:spPr>
      </p:pic>
      <p:pic>
        <p:nvPicPr>
          <p:cNvPr id="1260" name="Google Shape;1260;p177"/>
          <p:cNvPicPr preferRelativeResize="0"/>
          <p:nvPr/>
        </p:nvPicPr>
        <p:blipFill>
          <a:blip r:embed="rId12">
            <a:alphaModFix/>
          </a:blip>
          <a:stretch>
            <a:fillRect/>
          </a:stretch>
        </p:blipFill>
        <p:spPr>
          <a:xfrm>
            <a:off x="706375" y="4740538"/>
            <a:ext cx="1089525" cy="1089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78"/>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Have you used text sets in your classroom?</a:t>
            </a: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What is a text set again? </a:t>
            </a: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Don’t use text sets yet</a:t>
            </a: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Sometimes </a:t>
            </a: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Use consistently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pic>
        <p:nvPicPr>
          <p:cNvPr id="1270" name="Google Shape;1270;p179"/>
          <p:cNvPicPr preferRelativeResize="0"/>
          <p:nvPr/>
        </p:nvPicPr>
        <p:blipFill>
          <a:blip r:embed="rId3">
            <a:alphaModFix/>
          </a:blip>
          <a:stretch>
            <a:fillRect/>
          </a:stretch>
        </p:blipFill>
        <p:spPr>
          <a:xfrm>
            <a:off x="1645925" y="69075"/>
            <a:ext cx="4561425" cy="5688101"/>
          </a:xfrm>
          <a:prstGeom prst="rect">
            <a:avLst/>
          </a:prstGeom>
          <a:noFill/>
          <a:ln>
            <a:noFill/>
          </a:ln>
          <a:effectLst>
            <a:outerShdw blurRad="57150" dist="19050" dir="5400000" algn="bl" rotWithShape="0">
              <a:srgbClr val="000000">
                <a:alpha val="50000"/>
              </a:srgbClr>
            </a:outerShdw>
          </a:effectLst>
        </p:spPr>
      </p:pic>
      <p:pic>
        <p:nvPicPr>
          <p:cNvPr id="1271" name="Google Shape;1271;p179"/>
          <p:cNvPicPr preferRelativeResize="0"/>
          <p:nvPr/>
        </p:nvPicPr>
        <p:blipFill rotWithShape="1">
          <a:blip r:embed="rId4">
            <a:alphaModFix/>
          </a:blip>
          <a:srcRect l="45121" t="29302" r="45241" b="17138"/>
          <a:stretch/>
        </p:blipFill>
        <p:spPr>
          <a:xfrm>
            <a:off x="182875" y="5384800"/>
            <a:ext cx="772149" cy="690875"/>
          </a:xfrm>
          <a:prstGeom prst="rect">
            <a:avLst/>
          </a:prstGeom>
          <a:noFill/>
          <a:ln>
            <a:noFill/>
          </a:ln>
        </p:spPr>
      </p:pic>
      <p:sp>
        <p:nvSpPr>
          <p:cNvPr id="1272" name="Google Shape;1272;p179"/>
          <p:cNvSpPr/>
          <p:nvPr/>
        </p:nvSpPr>
        <p:spPr>
          <a:xfrm>
            <a:off x="3063600" y="5560475"/>
            <a:ext cx="5623200" cy="1230000"/>
          </a:xfrm>
          <a:prstGeom prst="rect">
            <a:avLst/>
          </a:prstGeom>
          <a:solidFill>
            <a:srgbClr val="FFFFFF"/>
          </a:solid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79"/>
          <p:cNvSpPr txBox="1"/>
          <p:nvPr/>
        </p:nvSpPr>
        <p:spPr>
          <a:xfrm>
            <a:off x="4081125" y="5610350"/>
            <a:ext cx="4175100" cy="7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accent3"/>
                </a:solidFill>
                <a:latin typeface="Lucida Sans"/>
                <a:ea typeface="Lucida Sans"/>
                <a:cs typeface="Lucida Sans"/>
                <a:sym typeface="Lucida Sans"/>
              </a:rPr>
              <a:t>Grow as much as </a:t>
            </a:r>
            <a:endParaRPr sz="2000">
              <a:solidFill>
                <a:schemeClr val="accent3"/>
              </a:solidFill>
              <a:latin typeface="Lucida Sans"/>
              <a:ea typeface="Lucida Sans"/>
              <a:cs typeface="Lucida Sans"/>
              <a:sym typeface="Lucida Sans"/>
            </a:endParaRPr>
          </a:p>
          <a:p>
            <a:pPr marL="0" lvl="0" indent="0" algn="ctr" rtl="0">
              <a:spcBef>
                <a:spcPts val="0"/>
              </a:spcBef>
              <a:spcAft>
                <a:spcPts val="0"/>
              </a:spcAft>
              <a:buNone/>
            </a:pPr>
            <a:r>
              <a:rPr lang="en-US" sz="2000" b="1">
                <a:solidFill>
                  <a:schemeClr val="accent3"/>
                </a:solidFill>
                <a:latin typeface="Lucida Sans"/>
                <a:ea typeface="Lucida Sans"/>
                <a:cs typeface="Lucida Sans"/>
                <a:sym typeface="Lucida Sans"/>
              </a:rPr>
              <a:t>4X vocabulary</a:t>
            </a:r>
            <a:r>
              <a:rPr lang="en-US" sz="1550">
                <a:solidFill>
                  <a:schemeClr val="accent3"/>
                </a:solidFill>
                <a:latin typeface="Lucida Sans"/>
                <a:ea typeface="Lucida Sans"/>
                <a:cs typeface="Lucida Sans"/>
                <a:sym typeface="Lucida Sans"/>
              </a:rPr>
              <a:t> with connected texts (multiple resources on a topic). </a:t>
            </a:r>
            <a:endParaRPr sz="1550">
              <a:solidFill>
                <a:schemeClr val="accent3"/>
              </a:solidFill>
              <a:latin typeface="Lucida Sans"/>
              <a:ea typeface="Lucida Sans"/>
              <a:cs typeface="Lucida Sans"/>
              <a:sym typeface="Lucida Sans"/>
            </a:endParaRPr>
          </a:p>
        </p:txBody>
      </p:sp>
      <p:pic>
        <p:nvPicPr>
          <p:cNvPr id="1274" name="Google Shape;1274;p179"/>
          <p:cNvPicPr preferRelativeResize="0"/>
          <p:nvPr/>
        </p:nvPicPr>
        <p:blipFill>
          <a:blip r:embed="rId5">
            <a:alphaModFix/>
          </a:blip>
          <a:stretch>
            <a:fillRect/>
          </a:stretch>
        </p:blipFill>
        <p:spPr>
          <a:xfrm>
            <a:off x="3365325" y="5817563"/>
            <a:ext cx="715801" cy="715801"/>
          </a:xfrm>
          <a:prstGeom prst="rect">
            <a:avLst/>
          </a:prstGeom>
          <a:noFill/>
          <a:ln>
            <a:noFill/>
          </a:ln>
        </p:spPr>
      </p:pic>
      <p:sp>
        <p:nvSpPr>
          <p:cNvPr id="1275" name="Google Shape;1275;p179"/>
          <p:cNvSpPr txBox="1"/>
          <p:nvPr/>
        </p:nvSpPr>
        <p:spPr>
          <a:xfrm>
            <a:off x="6563225" y="6505238"/>
            <a:ext cx="2054100" cy="41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000">
                <a:solidFill>
                  <a:schemeClr val="dk1"/>
                </a:solidFill>
                <a:latin typeface="Lucida Sans"/>
                <a:ea typeface="Lucida Sans"/>
                <a:cs typeface="Lucida Sans"/>
                <a:sym typeface="Lucida Sans"/>
              </a:rPr>
              <a:t>(Landauer &amp; Dumais, 1997)</a:t>
            </a:r>
            <a:endParaRPr sz="1200">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80"/>
          <p:cNvSpPr/>
          <p:nvPr/>
        </p:nvSpPr>
        <p:spPr>
          <a:xfrm>
            <a:off x="4100675" y="761050"/>
            <a:ext cx="4885800" cy="30000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80"/>
          <p:cNvSpPr txBox="1">
            <a:spLocks noGrp="1"/>
          </p:cNvSpPr>
          <p:nvPr>
            <p:ph type="title" idx="4294967295"/>
          </p:nvPr>
        </p:nvSpPr>
        <p:spPr>
          <a:xfrm>
            <a:off x="380250" y="250625"/>
            <a:ext cx="34821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Lucida Sans"/>
                <a:ea typeface="Lucida Sans"/>
                <a:cs typeface="Lucida Sans"/>
                <a:sym typeface="Lucida Sans"/>
              </a:rPr>
              <a:t>Text Sets to Support Building Knowledge </a:t>
            </a:r>
            <a:endParaRPr>
              <a:latin typeface="Lucida Sans"/>
              <a:ea typeface="Lucida Sans"/>
              <a:cs typeface="Lucida Sans"/>
              <a:sym typeface="Lucida Sans"/>
            </a:endParaRPr>
          </a:p>
        </p:txBody>
      </p:sp>
      <p:sp>
        <p:nvSpPr>
          <p:cNvPr id="1282" name="Google Shape;1282;p180"/>
          <p:cNvSpPr txBox="1"/>
          <p:nvPr/>
        </p:nvSpPr>
        <p:spPr>
          <a:xfrm>
            <a:off x="244350" y="1517663"/>
            <a:ext cx="34821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200"/>
              <a:buFont typeface="Calibri"/>
              <a:buNone/>
            </a:pPr>
            <a:r>
              <a:rPr lang="en-US" sz="2200">
                <a:solidFill>
                  <a:schemeClr val="dk1"/>
                </a:solidFill>
                <a:latin typeface="Lucida Sans"/>
                <a:ea typeface="Lucida Sans"/>
                <a:cs typeface="Lucida Sans"/>
                <a:sym typeface="Lucida Sans"/>
              </a:rPr>
              <a:t>Text sets are intentionally grouped sets of texts and media resources focused on a specific topic designed to help all learners build background knowledge and vocabulary through a volume of reading on science, social studies, and other high-interest topics. </a:t>
            </a:r>
            <a:endParaRPr sz="2200">
              <a:solidFill>
                <a:schemeClr val="dk1"/>
              </a:solidFill>
              <a:latin typeface="Lucida Sans"/>
              <a:ea typeface="Lucida Sans"/>
              <a:cs typeface="Lucida Sans"/>
              <a:sym typeface="Lucida Sans"/>
            </a:endParaRPr>
          </a:p>
        </p:txBody>
      </p:sp>
      <p:pic>
        <p:nvPicPr>
          <p:cNvPr id="1283" name="Google Shape;1283;p180"/>
          <p:cNvPicPr preferRelativeResize="0"/>
          <p:nvPr/>
        </p:nvPicPr>
        <p:blipFill rotWithShape="1">
          <a:blip r:embed="rId3">
            <a:alphaModFix/>
          </a:blip>
          <a:srcRect/>
          <a:stretch/>
        </p:blipFill>
        <p:spPr>
          <a:xfrm>
            <a:off x="4289160" y="1528220"/>
            <a:ext cx="1016350" cy="1650536"/>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284" name="Google Shape;1284;p180"/>
          <p:cNvPicPr preferRelativeResize="0"/>
          <p:nvPr/>
        </p:nvPicPr>
        <p:blipFill rotWithShape="1">
          <a:blip r:embed="rId4">
            <a:alphaModFix/>
          </a:blip>
          <a:srcRect/>
          <a:stretch/>
        </p:blipFill>
        <p:spPr>
          <a:xfrm>
            <a:off x="5477900" y="2388062"/>
            <a:ext cx="1808150" cy="1259225"/>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pic>
        <p:nvPicPr>
          <p:cNvPr id="1285" name="Google Shape;1285;p180"/>
          <p:cNvPicPr preferRelativeResize="0"/>
          <p:nvPr/>
        </p:nvPicPr>
        <p:blipFill>
          <a:blip r:embed="rId5">
            <a:alphaModFix/>
          </a:blip>
          <a:stretch>
            <a:fillRect/>
          </a:stretch>
        </p:blipFill>
        <p:spPr>
          <a:xfrm>
            <a:off x="5638781" y="1300113"/>
            <a:ext cx="1626625" cy="911475"/>
          </a:xfrm>
          <a:prstGeom prst="rect">
            <a:avLst/>
          </a:prstGeom>
          <a:noFill/>
          <a:ln w="19050" cap="flat" cmpd="sng">
            <a:solidFill>
              <a:schemeClr val="dk2"/>
            </a:solidFill>
            <a:prstDash val="solid"/>
            <a:round/>
            <a:headEnd type="none" w="sm" len="sm"/>
            <a:tailEnd type="none" w="sm" len="sm"/>
          </a:ln>
        </p:spPr>
      </p:pic>
      <p:pic>
        <p:nvPicPr>
          <p:cNvPr id="1286" name="Google Shape;1286;p180"/>
          <p:cNvPicPr preferRelativeResize="0"/>
          <p:nvPr/>
        </p:nvPicPr>
        <p:blipFill>
          <a:blip r:embed="rId6">
            <a:alphaModFix/>
          </a:blip>
          <a:stretch>
            <a:fillRect/>
          </a:stretch>
        </p:blipFill>
        <p:spPr>
          <a:xfrm>
            <a:off x="7458462" y="1393625"/>
            <a:ext cx="1180159" cy="1574350"/>
          </a:xfrm>
          <a:prstGeom prst="rect">
            <a:avLst/>
          </a:prstGeom>
          <a:noFill/>
          <a:ln>
            <a:noFill/>
          </a:ln>
        </p:spPr>
      </p:pic>
      <p:pic>
        <p:nvPicPr>
          <p:cNvPr id="1287" name="Google Shape;1287;p180"/>
          <p:cNvPicPr preferRelativeResize="0"/>
          <p:nvPr/>
        </p:nvPicPr>
        <p:blipFill>
          <a:blip r:embed="rId7">
            <a:alphaModFix/>
          </a:blip>
          <a:stretch>
            <a:fillRect/>
          </a:stretch>
        </p:blipFill>
        <p:spPr>
          <a:xfrm>
            <a:off x="7406748" y="3097548"/>
            <a:ext cx="1180175" cy="562858"/>
          </a:xfrm>
          <a:prstGeom prst="rect">
            <a:avLst/>
          </a:prstGeom>
          <a:noFill/>
          <a:ln>
            <a:noFill/>
          </a:ln>
        </p:spPr>
      </p:pic>
      <p:sp>
        <p:nvSpPr>
          <p:cNvPr id="1288" name="Google Shape;1288;p180"/>
          <p:cNvSpPr/>
          <p:nvPr/>
        </p:nvSpPr>
        <p:spPr>
          <a:xfrm>
            <a:off x="4100675" y="3923900"/>
            <a:ext cx="4885800" cy="23685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9" name="Google Shape;1289;p180"/>
          <p:cNvPicPr preferRelativeResize="0"/>
          <p:nvPr/>
        </p:nvPicPr>
        <p:blipFill>
          <a:blip r:embed="rId8">
            <a:alphaModFix/>
          </a:blip>
          <a:stretch>
            <a:fillRect/>
          </a:stretch>
        </p:blipFill>
        <p:spPr>
          <a:xfrm>
            <a:off x="4365625" y="4276699"/>
            <a:ext cx="3482175" cy="1893025"/>
          </a:xfrm>
          <a:prstGeom prst="rect">
            <a:avLst/>
          </a:prstGeom>
          <a:noFill/>
          <a:ln>
            <a:noFill/>
          </a:ln>
        </p:spPr>
      </p:pic>
      <p:pic>
        <p:nvPicPr>
          <p:cNvPr id="1290" name="Google Shape;1290;p180"/>
          <p:cNvPicPr preferRelativeResize="0"/>
          <p:nvPr/>
        </p:nvPicPr>
        <p:blipFill>
          <a:blip r:embed="rId9">
            <a:alphaModFix/>
          </a:blip>
          <a:stretch>
            <a:fillRect/>
          </a:stretch>
        </p:blipFill>
        <p:spPr>
          <a:xfrm>
            <a:off x="7918500" y="4652400"/>
            <a:ext cx="911475" cy="911475"/>
          </a:xfrm>
          <a:prstGeom prst="rect">
            <a:avLst/>
          </a:prstGeom>
          <a:noFill/>
          <a:ln>
            <a:noFill/>
          </a:ln>
        </p:spPr>
      </p:pic>
      <p:sp>
        <p:nvSpPr>
          <p:cNvPr id="1291" name="Google Shape;1291;p180"/>
          <p:cNvSpPr txBox="1"/>
          <p:nvPr/>
        </p:nvSpPr>
        <p:spPr>
          <a:xfrm>
            <a:off x="4572000" y="761050"/>
            <a:ext cx="4006500" cy="3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Permanent Marker"/>
                <a:ea typeface="Permanent Marker"/>
                <a:cs typeface="Permanent Marker"/>
                <a:sym typeface="Permanent Marker"/>
              </a:rPr>
              <a:t>Make your own!</a:t>
            </a:r>
            <a:endParaRPr sz="2300">
              <a:solidFill>
                <a:schemeClr val="accent2"/>
              </a:solidFill>
              <a:latin typeface="Permanent Marker"/>
              <a:ea typeface="Permanent Marker"/>
              <a:cs typeface="Permanent Marker"/>
              <a:sym typeface="Permanent Marker"/>
            </a:endParaRPr>
          </a:p>
        </p:txBody>
      </p:sp>
      <p:sp>
        <p:nvSpPr>
          <p:cNvPr id="1292" name="Google Shape;1292;p180"/>
          <p:cNvSpPr txBox="1"/>
          <p:nvPr/>
        </p:nvSpPr>
        <p:spPr>
          <a:xfrm>
            <a:off x="4572000" y="3853875"/>
            <a:ext cx="4006500" cy="3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Permanent Marker"/>
                <a:ea typeface="Permanent Marker"/>
                <a:cs typeface="Permanent Marker"/>
                <a:sym typeface="Permanent Marker"/>
              </a:rPr>
              <a:t>Use a premade set!</a:t>
            </a:r>
            <a:endParaRPr sz="2300">
              <a:solidFill>
                <a:schemeClr val="accent2"/>
              </a:solidFill>
              <a:latin typeface="Permanent Marker"/>
              <a:ea typeface="Permanent Marker"/>
              <a:cs typeface="Permanent Marker"/>
              <a:sym typeface="Permanent Mark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81"/>
          <p:cNvSpPr txBox="1">
            <a:spLocks noGrp="1"/>
          </p:cNvSpPr>
          <p:nvPr>
            <p:ph type="title"/>
          </p:nvPr>
        </p:nvSpPr>
        <p:spPr>
          <a:xfrm>
            <a:off x="136650" y="3016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000000"/>
                </a:solidFill>
              </a:rPr>
              <a:t>Where?! </a:t>
            </a:r>
            <a:endParaRPr>
              <a:solidFill>
                <a:srgbClr val="000000"/>
              </a:solidFill>
            </a:endParaRPr>
          </a:p>
        </p:txBody>
      </p:sp>
      <p:sp>
        <p:nvSpPr>
          <p:cNvPr id="1298" name="Google Shape;1298;p181"/>
          <p:cNvSpPr txBox="1">
            <a:spLocks noGrp="1"/>
          </p:cNvSpPr>
          <p:nvPr>
            <p:ph type="body" idx="1"/>
          </p:nvPr>
        </p:nvSpPr>
        <p:spPr>
          <a:xfrm>
            <a:off x="1931275" y="6115975"/>
            <a:ext cx="6534000" cy="1386900"/>
          </a:xfrm>
          <a:prstGeom prst="rect">
            <a:avLst/>
          </a:prstGeom>
        </p:spPr>
        <p:txBody>
          <a:bodyPr spcFirstLastPara="1" wrap="square" lIns="91425" tIns="91425" rIns="91425" bIns="91425" anchor="t" anchorCtr="0">
            <a:noAutofit/>
          </a:bodyPr>
          <a:lstStyle/>
          <a:p>
            <a:pPr marL="558800" lvl="0" indent="-76200" algn="ctr" rtl="0">
              <a:spcBef>
                <a:spcPts val="440"/>
              </a:spcBef>
              <a:spcAft>
                <a:spcPts val="0"/>
              </a:spcAft>
              <a:buClr>
                <a:schemeClr val="dk1"/>
              </a:buClr>
              <a:buSzPts val="1100"/>
              <a:buFont typeface="Arial"/>
              <a:buNone/>
            </a:pPr>
            <a:r>
              <a:rPr lang="en-US" sz="1500" i="1">
                <a:solidFill>
                  <a:srgbClr val="000000"/>
                </a:solidFill>
              </a:rPr>
              <a:t>Note: Texts for this knowledge-building work do not all need to be trade books or rich, publishable quality texts.</a:t>
            </a:r>
            <a:endParaRPr sz="1500" i="1">
              <a:solidFill>
                <a:srgbClr val="000000"/>
              </a:solidFill>
            </a:endParaRPr>
          </a:p>
          <a:p>
            <a:pPr marL="0" lvl="0" indent="0" algn="l" rtl="0">
              <a:spcBef>
                <a:spcPts val="440"/>
              </a:spcBef>
              <a:spcAft>
                <a:spcPts val="0"/>
              </a:spcAft>
              <a:buNone/>
            </a:pPr>
            <a:endParaRPr sz="1800"/>
          </a:p>
        </p:txBody>
      </p:sp>
      <p:pic>
        <p:nvPicPr>
          <p:cNvPr id="1299" name="Google Shape;1299;p181"/>
          <p:cNvPicPr preferRelativeResize="0"/>
          <p:nvPr/>
        </p:nvPicPr>
        <p:blipFill>
          <a:blip r:embed="rId3">
            <a:alphaModFix/>
          </a:blip>
          <a:stretch>
            <a:fillRect/>
          </a:stretch>
        </p:blipFill>
        <p:spPr>
          <a:xfrm>
            <a:off x="6452487" y="2940149"/>
            <a:ext cx="2292550" cy="641651"/>
          </a:xfrm>
          <a:prstGeom prst="rect">
            <a:avLst/>
          </a:prstGeom>
          <a:noFill/>
          <a:ln>
            <a:noFill/>
          </a:ln>
        </p:spPr>
      </p:pic>
      <p:pic>
        <p:nvPicPr>
          <p:cNvPr id="1300" name="Google Shape;1300;p181"/>
          <p:cNvPicPr preferRelativeResize="0"/>
          <p:nvPr/>
        </p:nvPicPr>
        <p:blipFill rotWithShape="1">
          <a:blip r:embed="rId4">
            <a:alphaModFix/>
          </a:blip>
          <a:srcRect t="24365" b="34225"/>
          <a:stretch/>
        </p:blipFill>
        <p:spPr>
          <a:xfrm>
            <a:off x="216225" y="4303254"/>
            <a:ext cx="2664075" cy="923971"/>
          </a:xfrm>
          <a:prstGeom prst="rect">
            <a:avLst/>
          </a:prstGeom>
          <a:noFill/>
          <a:ln>
            <a:noFill/>
          </a:ln>
        </p:spPr>
      </p:pic>
      <p:pic>
        <p:nvPicPr>
          <p:cNvPr id="1301" name="Google Shape;1301;p181"/>
          <p:cNvPicPr preferRelativeResize="0"/>
          <p:nvPr/>
        </p:nvPicPr>
        <p:blipFill>
          <a:blip r:embed="rId5">
            <a:alphaModFix/>
          </a:blip>
          <a:stretch>
            <a:fillRect/>
          </a:stretch>
        </p:blipFill>
        <p:spPr>
          <a:xfrm>
            <a:off x="216224" y="3340914"/>
            <a:ext cx="2823256" cy="1052494"/>
          </a:xfrm>
          <a:prstGeom prst="rect">
            <a:avLst/>
          </a:prstGeom>
          <a:noFill/>
          <a:ln>
            <a:noFill/>
          </a:ln>
        </p:spPr>
      </p:pic>
      <p:pic>
        <p:nvPicPr>
          <p:cNvPr id="1302" name="Google Shape;1302;p181"/>
          <p:cNvPicPr preferRelativeResize="0"/>
          <p:nvPr/>
        </p:nvPicPr>
        <p:blipFill>
          <a:blip r:embed="rId6">
            <a:alphaModFix/>
          </a:blip>
          <a:stretch>
            <a:fillRect/>
          </a:stretch>
        </p:blipFill>
        <p:spPr>
          <a:xfrm>
            <a:off x="4504848" y="3590085"/>
            <a:ext cx="1386900" cy="1386900"/>
          </a:xfrm>
          <a:prstGeom prst="rect">
            <a:avLst/>
          </a:prstGeom>
          <a:noFill/>
          <a:ln>
            <a:noFill/>
          </a:ln>
        </p:spPr>
      </p:pic>
      <p:pic>
        <p:nvPicPr>
          <p:cNvPr id="1303" name="Google Shape;1303;p181"/>
          <p:cNvPicPr preferRelativeResize="0"/>
          <p:nvPr/>
        </p:nvPicPr>
        <p:blipFill>
          <a:blip r:embed="rId7">
            <a:alphaModFix/>
          </a:blip>
          <a:stretch>
            <a:fillRect/>
          </a:stretch>
        </p:blipFill>
        <p:spPr>
          <a:xfrm>
            <a:off x="4459802" y="2722275"/>
            <a:ext cx="1765176" cy="715079"/>
          </a:xfrm>
          <a:prstGeom prst="rect">
            <a:avLst/>
          </a:prstGeom>
          <a:noFill/>
          <a:ln>
            <a:noFill/>
          </a:ln>
        </p:spPr>
      </p:pic>
      <p:pic>
        <p:nvPicPr>
          <p:cNvPr id="1304" name="Google Shape;1304;p181"/>
          <p:cNvPicPr preferRelativeResize="0"/>
          <p:nvPr/>
        </p:nvPicPr>
        <p:blipFill rotWithShape="1">
          <a:blip r:embed="rId8">
            <a:alphaModFix/>
          </a:blip>
          <a:srcRect l="19335"/>
          <a:stretch/>
        </p:blipFill>
        <p:spPr>
          <a:xfrm>
            <a:off x="734051" y="2225263"/>
            <a:ext cx="2148950" cy="1115650"/>
          </a:xfrm>
          <a:prstGeom prst="rect">
            <a:avLst/>
          </a:prstGeom>
          <a:noFill/>
          <a:ln>
            <a:noFill/>
          </a:ln>
        </p:spPr>
      </p:pic>
      <p:pic>
        <p:nvPicPr>
          <p:cNvPr id="1305" name="Google Shape;1305;p181"/>
          <p:cNvPicPr preferRelativeResize="0"/>
          <p:nvPr/>
        </p:nvPicPr>
        <p:blipFill>
          <a:blip r:embed="rId9">
            <a:alphaModFix/>
          </a:blip>
          <a:stretch>
            <a:fillRect/>
          </a:stretch>
        </p:blipFill>
        <p:spPr>
          <a:xfrm>
            <a:off x="3979788" y="1614325"/>
            <a:ext cx="2436950" cy="1143000"/>
          </a:xfrm>
          <a:prstGeom prst="rect">
            <a:avLst/>
          </a:prstGeom>
          <a:noFill/>
          <a:ln>
            <a:noFill/>
          </a:ln>
        </p:spPr>
      </p:pic>
      <p:pic>
        <p:nvPicPr>
          <p:cNvPr id="1306" name="Google Shape;1306;p181"/>
          <p:cNvPicPr preferRelativeResize="0"/>
          <p:nvPr/>
        </p:nvPicPr>
        <p:blipFill>
          <a:blip r:embed="rId10">
            <a:alphaModFix/>
          </a:blip>
          <a:stretch>
            <a:fillRect/>
          </a:stretch>
        </p:blipFill>
        <p:spPr>
          <a:xfrm>
            <a:off x="6402175" y="1874949"/>
            <a:ext cx="2493303" cy="641650"/>
          </a:xfrm>
          <a:prstGeom prst="rect">
            <a:avLst/>
          </a:prstGeom>
          <a:noFill/>
          <a:ln>
            <a:noFill/>
          </a:ln>
        </p:spPr>
      </p:pic>
      <p:pic>
        <p:nvPicPr>
          <p:cNvPr id="1307" name="Google Shape;1307;p181"/>
          <p:cNvPicPr preferRelativeResize="0"/>
          <p:nvPr/>
        </p:nvPicPr>
        <p:blipFill>
          <a:blip r:embed="rId11">
            <a:alphaModFix/>
          </a:blip>
          <a:stretch>
            <a:fillRect/>
          </a:stretch>
        </p:blipFill>
        <p:spPr>
          <a:xfrm>
            <a:off x="6125935" y="3994998"/>
            <a:ext cx="2664075" cy="577085"/>
          </a:xfrm>
          <a:prstGeom prst="rect">
            <a:avLst/>
          </a:prstGeom>
          <a:noFill/>
          <a:ln>
            <a:noFill/>
          </a:ln>
        </p:spPr>
      </p:pic>
      <p:sp>
        <p:nvSpPr>
          <p:cNvPr id="1308" name="Google Shape;1308;p181"/>
          <p:cNvSpPr txBox="1"/>
          <p:nvPr/>
        </p:nvSpPr>
        <p:spPr>
          <a:xfrm>
            <a:off x="6916025" y="3540713"/>
            <a:ext cx="3073800" cy="2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Lucida Sans"/>
                <a:ea typeface="Lucida Sans"/>
                <a:cs typeface="Lucida Sans"/>
                <a:sym typeface="Lucida Sans"/>
              </a:rPr>
              <a:t>*Requires subscription </a:t>
            </a:r>
            <a:endParaRPr i="1">
              <a:latin typeface="Lucida Sans"/>
              <a:ea typeface="Lucida Sans"/>
              <a:cs typeface="Lucida Sans"/>
              <a:sym typeface="Lucida Sans"/>
            </a:endParaRPr>
          </a:p>
        </p:txBody>
      </p:sp>
      <p:sp>
        <p:nvSpPr>
          <p:cNvPr id="1309" name="Google Shape;1309;p181"/>
          <p:cNvSpPr txBox="1"/>
          <p:nvPr/>
        </p:nvSpPr>
        <p:spPr>
          <a:xfrm>
            <a:off x="8709150" y="2863825"/>
            <a:ext cx="315600" cy="2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latin typeface="Lucida Sans"/>
                <a:ea typeface="Lucida Sans"/>
                <a:cs typeface="Lucida Sans"/>
                <a:sym typeface="Lucida Sans"/>
              </a:rPr>
              <a:t>*</a:t>
            </a:r>
            <a:endParaRPr sz="2200">
              <a:latin typeface="Lucida Sans"/>
              <a:ea typeface="Lucida Sans"/>
              <a:cs typeface="Lucida Sans"/>
              <a:sym typeface="Lucida Sans"/>
            </a:endParaRPr>
          </a:p>
        </p:txBody>
      </p:sp>
      <p:pic>
        <p:nvPicPr>
          <p:cNvPr id="1310" name="Google Shape;1310;p181"/>
          <p:cNvPicPr preferRelativeResize="0"/>
          <p:nvPr/>
        </p:nvPicPr>
        <p:blipFill>
          <a:blip r:embed="rId12">
            <a:alphaModFix/>
          </a:blip>
          <a:stretch>
            <a:fillRect/>
          </a:stretch>
        </p:blipFill>
        <p:spPr>
          <a:xfrm>
            <a:off x="136638" y="5254905"/>
            <a:ext cx="2823249" cy="861070"/>
          </a:xfrm>
          <a:prstGeom prst="rect">
            <a:avLst/>
          </a:prstGeom>
          <a:noFill/>
          <a:ln>
            <a:noFill/>
          </a:ln>
        </p:spPr>
      </p:pic>
      <p:sp>
        <p:nvSpPr>
          <p:cNvPr id="1311" name="Google Shape;1311;p181"/>
          <p:cNvSpPr/>
          <p:nvPr/>
        </p:nvSpPr>
        <p:spPr>
          <a:xfrm>
            <a:off x="1551150" y="91525"/>
            <a:ext cx="6041700" cy="8670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914400" lvl="0" indent="0" algn="l" rtl="0">
              <a:spcBef>
                <a:spcPts val="0"/>
              </a:spcBef>
              <a:spcAft>
                <a:spcPts val="0"/>
              </a:spcAft>
              <a:buNone/>
            </a:pPr>
            <a:r>
              <a:rPr lang="en-US" sz="2100" b="1">
                <a:solidFill>
                  <a:srgbClr val="FFFFFF"/>
                </a:solidFill>
                <a:latin typeface="Lucida Sans"/>
                <a:ea typeface="Lucida Sans"/>
                <a:cs typeface="Lucida Sans"/>
                <a:sym typeface="Lucida Sans"/>
              </a:rPr>
              <a:t>Where do you find texts online? </a:t>
            </a:r>
            <a:endParaRPr sz="2100" b="1">
              <a:solidFill>
                <a:srgbClr val="FFFFFF"/>
              </a:solidFill>
              <a:latin typeface="Lucida Sans"/>
              <a:ea typeface="Lucida Sans"/>
              <a:cs typeface="Lucida Sans"/>
              <a:sym typeface="Lucida Sans"/>
            </a:endParaRPr>
          </a:p>
        </p:txBody>
      </p:sp>
      <p:pic>
        <p:nvPicPr>
          <p:cNvPr id="1312" name="Google Shape;1312;p181"/>
          <p:cNvPicPr preferRelativeResize="0"/>
          <p:nvPr/>
        </p:nvPicPr>
        <p:blipFill rotWithShape="1">
          <a:blip r:embed="rId13">
            <a:alphaModFix/>
          </a:blip>
          <a:srcRect l="58381" t="27917" r="32668" b="17082"/>
          <a:stretch/>
        </p:blipFill>
        <p:spPr>
          <a:xfrm>
            <a:off x="1743025" y="167488"/>
            <a:ext cx="722821" cy="715075"/>
          </a:xfrm>
          <a:prstGeom prst="rect">
            <a:avLst/>
          </a:prstGeom>
          <a:noFill/>
          <a:ln>
            <a:noFill/>
          </a:ln>
        </p:spPr>
      </p:pic>
      <p:sp>
        <p:nvSpPr>
          <p:cNvPr id="1313" name="Google Shape;1313;p181"/>
          <p:cNvSpPr txBox="1"/>
          <p:nvPr/>
        </p:nvSpPr>
        <p:spPr>
          <a:xfrm>
            <a:off x="4620050" y="1121413"/>
            <a:ext cx="4006500" cy="3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accent2"/>
                </a:solidFill>
                <a:latin typeface="Permanent Marker"/>
                <a:ea typeface="Permanent Marker"/>
                <a:cs typeface="Permanent Marker"/>
                <a:sym typeface="Permanent Marker"/>
              </a:rPr>
              <a:t>Make your own!</a:t>
            </a:r>
            <a:endParaRPr sz="2800">
              <a:solidFill>
                <a:schemeClr val="accent2"/>
              </a:solidFill>
              <a:latin typeface="Permanent Marker"/>
              <a:ea typeface="Permanent Marker"/>
              <a:cs typeface="Permanent Marker"/>
              <a:sym typeface="Permanent Marker"/>
            </a:endParaRPr>
          </a:p>
        </p:txBody>
      </p:sp>
      <p:sp>
        <p:nvSpPr>
          <p:cNvPr id="1314" name="Google Shape;1314;p181"/>
          <p:cNvSpPr txBox="1"/>
          <p:nvPr/>
        </p:nvSpPr>
        <p:spPr>
          <a:xfrm>
            <a:off x="113150" y="1041150"/>
            <a:ext cx="3508500" cy="5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a:solidFill>
                  <a:schemeClr val="accent2"/>
                </a:solidFill>
                <a:latin typeface="Permanent Marker"/>
                <a:ea typeface="Permanent Marker"/>
                <a:cs typeface="Permanent Marker"/>
                <a:sym typeface="Permanent Marker"/>
              </a:rPr>
              <a:t>premade Text sets! </a:t>
            </a:r>
            <a:endParaRPr sz="2600">
              <a:solidFill>
                <a:schemeClr val="accent2"/>
              </a:solidFill>
              <a:latin typeface="Permanent Marker"/>
              <a:ea typeface="Permanent Marker"/>
              <a:cs typeface="Permanent Marker"/>
              <a:sym typeface="Permanent Marker"/>
            </a:endParaRPr>
          </a:p>
          <a:p>
            <a:pPr marL="0" lvl="0" indent="0" algn="ctr" rtl="0">
              <a:spcBef>
                <a:spcPts val="0"/>
              </a:spcBef>
              <a:spcAft>
                <a:spcPts val="0"/>
              </a:spcAft>
              <a:buNone/>
            </a:pPr>
            <a:r>
              <a:rPr lang="en-US" sz="1900">
                <a:solidFill>
                  <a:schemeClr val="accent2"/>
                </a:solidFill>
                <a:latin typeface="Permanent Marker"/>
                <a:ea typeface="Permanent Marker"/>
                <a:cs typeface="Permanent Marker"/>
                <a:sym typeface="Permanent Marker"/>
              </a:rPr>
              <a:t>(and resources to make your own)</a:t>
            </a:r>
            <a:endParaRPr sz="1900">
              <a:solidFill>
                <a:schemeClr val="accent2"/>
              </a:solidFill>
              <a:latin typeface="Permanent Marker"/>
              <a:ea typeface="Permanent Marker"/>
              <a:cs typeface="Permanent Marker"/>
              <a:sym typeface="Permanent Marker"/>
            </a:endParaRPr>
          </a:p>
        </p:txBody>
      </p:sp>
      <p:cxnSp>
        <p:nvCxnSpPr>
          <p:cNvPr id="1315" name="Google Shape;1315;p181"/>
          <p:cNvCxnSpPr/>
          <p:nvPr/>
        </p:nvCxnSpPr>
        <p:spPr>
          <a:xfrm>
            <a:off x="3832200" y="1182450"/>
            <a:ext cx="24000" cy="4924200"/>
          </a:xfrm>
          <a:prstGeom prst="straightConnector1">
            <a:avLst/>
          </a:prstGeom>
          <a:noFill/>
          <a:ln w="76200" cap="flat" cmpd="sng">
            <a:solidFill>
              <a:srgbClr val="1C9963"/>
            </a:solidFill>
            <a:prstDash val="solid"/>
            <a:round/>
            <a:headEnd type="none" w="med" len="med"/>
            <a:tailEnd type="none" w="med" len="med"/>
          </a:ln>
        </p:spPr>
      </p:cxnSp>
      <p:pic>
        <p:nvPicPr>
          <p:cNvPr id="1316" name="Google Shape;1316;p181"/>
          <p:cNvPicPr preferRelativeResize="0"/>
          <p:nvPr/>
        </p:nvPicPr>
        <p:blipFill>
          <a:blip r:embed="rId14">
            <a:alphaModFix/>
          </a:blip>
          <a:stretch>
            <a:fillRect/>
          </a:stretch>
        </p:blipFill>
        <p:spPr>
          <a:xfrm>
            <a:off x="4042668" y="5363831"/>
            <a:ext cx="2311226" cy="715050"/>
          </a:xfrm>
          <a:prstGeom prst="rect">
            <a:avLst/>
          </a:prstGeom>
          <a:noFill/>
          <a:ln>
            <a:noFill/>
          </a:ln>
        </p:spPr>
      </p:pic>
      <p:pic>
        <p:nvPicPr>
          <p:cNvPr id="1317" name="Google Shape;1317;p181"/>
          <p:cNvPicPr preferRelativeResize="0"/>
          <p:nvPr/>
        </p:nvPicPr>
        <p:blipFill>
          <a:blip r:embed="rId15">
            <a:alphaModFix/>
          </a:blip>
          <a:stretch>
            <a:fillRect/>
          </a:stretch>
        </p:blipFill>
        <p:spPr>
          <a:xfrm>
            <a:off x="5974175" y="4846549"/>
            <a:ext cx="2967563" cy="715075"/>
          </a:xfrm>
          <a:prstGeom prst="rect">
            <a:avLst/>
          </a:prstGeom>
          <a:noFill/>
          <a:ln>
            <a:noFill/>
          </a:ln>
        </p:spPr>
      </p:pic>
      <p:pic>
        <p:nvPicPr>
          <p:cNvPr id="1318" name="Google Shape;1318;p181"/>
          <p:cNvPicPr preferRelativeResize="0"/>
          <p:nvPr/>
        </p:nvPicPr>
        <p:blipFill rotWithShape="1">
          <a:blip r:embed="rId13">
            <a:alphaModFix/>
          </a:blip>
          <a:srcRect l="45121" t="29302" r="45241" b="17138"/>
          <a:stretch/>
        </p:blipFill>
        <p:spPr>
          <a:xfrm>
            <a:off x="8169600" y="159950"/>
            <a:ext cx="772149" cy="690875"/>
          </a:xfrm>
          <a:prstGeom prst="rect">
            <a:avLst/>
          </a:prstGeom>
          <a:noFill/>
          <a:ln>
            <a:noFill/>
          </a:ln>
        </p:spPr>
      </p:pic>
      <p:sp>
        <p:nvSpPr>
          <p:cNvPr id="1319" name="Google Shape;1319;p181"/>
          <p:cNvSpPr txBox="1"/>
          <p:nvPr/>
        </p:nvSpPr>
        <p:spPr>
          <a:xfrm>
            <a:off x="7862225" y="774625"/>
            <a:ext cx="1386900" cy="2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Allerta"/>
                <a:ea typeface="Allerta"/>
                <a:cs typeface="Allerta"/>
                <a:sym typeface="Allerta"/>
              </a:rPr>
              <a:t>Free texts online</a:t>
            </a:r>
            <a:endParaRPr>
              <a:latin typeface="Allerta"/>
              <a:ea typeface="Allerta"/>
              <a:cs typeface="Allerta"/>
              <a:sym typeface="Allert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9"/>
                                        </p:tgtEl>
                                        <p:attrNameLst>
                                          <p:attrName>style.visibility</p:attrName>
                                        </p:attrNameLst>
                                      </p:cBhvr>
                                      <p:to>
                                        <p:strVal val="visible"/>
                                      </p:to>
                                    </p:set>
                                    <p:animEffect transition="in" filter="fade">
                                      <p:cBhvr>
                                        <p:cTn id="7" dur="1000"/>
                                        <p:tgtEl>
                                          <p:spTgt spid="1299"/>
                                        </p:tgtEl>
                                      </p:cBhvr>
                                    </p:animEffect>
                                  </p:childTnLst>
                                </p:cTn>
                              </p:par>
                              <p:par>
                                <p:cTn id="8" presetID="10" presetClass="entr" presetSubtype="0" fill="hold" nodeType="withEffect">
                                  <p:stCondLst>
                                    <p:cond delay="0"/>
                                  </p:stCondLst>
                                  <p:childTnLst>
                                    <p:set>
                                      <p:cBhvr>
                                        <p:cTn id="9" dur="1" fill="hold">
                                          <p:stCondLst>
                                            <p:cond delay="0"/>
                                          </p:stCondLst>
                                        </p:cTn>
                                        <p:tgtEl>
                                          <p:spTgt spid="1300"/>
                                        </p:tgtEl>
                                        <p:attrNameLst>
                                          <p:attrName>style.visibility</p:attrName>
                                        </p:attrNameLst>
                                      </p:cBhvr>
                                      <p:to>
                                        <p:strVal val="visible"/>
                                      </p:to>
                                    </p:set>
                                    <p:animEffect transition="in" filter="fade">
                                      <p:cBhvr>
                                        <p:cTn id="10" dur="1000"/>
                                        <p:tgtEl>
                                          <p:spTgt spid="1300"/>
                                        </p:tgtEl>
                                      </p:cBhvr>
                                    </p:animEffect>
                                  </p:childTnLst>
                                </p:cTn>
                              </p:par>
                              <p:par>
                                <p:cTn id="11" presetID="10" presetClass="entr" presetSubtype="0" fill="hold" nodeType="withEffect">
                                  <p:stCondLst>
                                    <p:cond delay="0"/>
                                  </p:stCondLst>
                                  <p:childTnLst>
                                    <p:set>
                                      <p:cBhvr>
                                        <p:cTn id="12" dur="1" fill="hold">
                                          <p:stCondLst>
                                            <p:cond delay="0"/>
                                          </p:stCondLst>
                                        </p:cTn>
                                        <p:tgtEl>
                                          <p:spTgt spid="1301"/>
                                        </p:tgtEl>
                                        <p:attrNameLst>
                                          <p:attrName>style.visibility</p:attrName>
                                        </p:attrNameLst>
                                      </p:cBhvr>
                                      <p:to>
                                        <p:strVal val="visible"/>
                                      </p:to>
                                    </p:set>
                                    <p:animEffect transition="in" filter="fade">
                                      <p:cBhvr>
                                        <p:cTn id="13" dur="1000"/>
                                        <p:tgtEl>
                                          <p:spTgt spid="1301"/>
                                        </p:tgtEl>
                                      </p:cBhvr>
                                    </p:animEffect>
                                  </p:childTnLst>
                                </p:cTn>
                              </p:par>
                              <p:par>
                                <p:cTn id="14" presetID="10" presetClass="entr" presetSubtype="0" fill="hold" nodeType="withEffect">
                                  <p:stCondLst>
                                    <p:cond delay="0"/>
                                  </p:stCondLst>
                                  <p:childTnLst>
                                    <p:set>
                                      <p:cBhvr>
                                        <p:cTn id="15" dur="1" fill="hold">
                                          <p:stCondLst>
                                            <p:cond delay="0"/>
                                          </p:stCondLst>
                                        </p:cTn>
                                        <p:tgtEl>
                                          <p:spTgt spid="1302"/>
                                        </p:tgtEl>
                                        <p:attrNameLst>
                                          <p:attrName>style.visibility</p:attrName>
                                        </p:attrNameLst>
                                      </p:cBhvr>
                                      <p:to>
                                        <p:strVal val="visible"/>
                                      </p:to>
                                    </p:set>
                                    <p:animEffect transition="in" filter="fade">
                                      <p:cBhvr>
                                        <p:cTn id="16" dur="1000"/>
                                        <p:tgtEl>
                                          <p:spTgt spid="1302"/>
                                        </p:tgtEl>
                                      </p:cBhvr>
                                    </p:animEffect>
                                  </p:childTnLst>
                                </p:cTn>
                              </p:par>
                              <p:par>
                                <p:cTn id="17" presetID="10" presetClass="entr" presetSubtype="0" fill="hold" nodeType="withEffect">
                                  <p:stCondLst>
                                    <p:cond delay="0"/>
                                  </p:stCondLst>
                                  <p:childTnLst>
                                    <p:set>
                                      <p:cBhvr>
                                        <p:cTn id="18" dur="1" fill="hold">
                                          <p:stCondLst>
                                            <p:cond delay="0"/>
                                          </p:stCondLst>
                                        </p:cTn>
                                        <p:tgtEl>
                                          <p:spTgt spid="1303"/>
                                        </p:tgtEl>
                                        <p:attrNameLst>
                                          <p:attrName>style.visibility</p:attrName>
                                        </p:attrNameLst>
                                      </p:cBhvr>
                                      <p:to>
                                        <p:strVal val="visible"/>
                                      </p:to>
                                    </p:set>
                                    <p:animEffect transition="in" filter="fade">
                                      <p:cBhvr>
                                        <p:cTn id="19" dur="1000"/>
                                        <p:tgtEl>
                                          <p:spTgt spid="1303"/>
                                        </p:tgtEl>
                                      </p:cBhvr>
                                    </p:animEffect>
                                  </p:childTnLst>
                                </p:cTn>
                              </p:par>
                              <p:par>
                                <p:cTn id="20" presetID="10" presetClass="entr" presetSubtype="0" fill="hold" nodeType="withEffect">
                                  <p:stCondLst>
                                    <p:cond delay="0"/>
                                  </p:stCondLst>
                                  <p:childTnLst>
                                    <p:set>
                                      <p:cBhvr>
                                        <p:cTn id="21" dur="1" fill="hold">
                                          <p:stCondLst>
                                            <p:cond delay="0"/>
                                          </p:stCondLst>
                                        </p:cTn>
                                        <p:tgtEl>
                                          <p:spTgt spid="1304"/>
                                        </p:tgtEl>
                                        <p:attrNameLst>
                                          <p:attrName>style.visibility</p:attrName>
                                        </p:attrNameLst>
                                      </p:cBhvr>
                                      <p:to>
                                        <p:strVal val="visible"/>
                                      </p:to>
                                    </p:set>
                                    <p:animEffect transition="in" filter="fade">
                                      <p:cBhvr>
                                        <p:cTn id="22" dur="1000"/>
                                        <p:tgtEl>
                                          <p:spTgt spid="1304"/>
                                        </p:tgtEl>
                                      </p:cBhvr>
                                    </p:animEffect>
                                  </p:childTnLst>
                                </p:cTn>
                              </p:par>
                              <p:par>
                                <p:cTn id="23" presetID="10" presetClass="entr" presetSubtype="0" fill="hold" nodeType="withEffect">
                                  <p:stCondLst>
                                    <p:cond delay="0"/>
                                  </p:stCondLst>
                                  <p:childTnLst>
                                    <p:set>
                                      <p:cBhvr>
                                        <p:cTn id="24" dur="1" fill="hold">
                                          <p:stCondLst>
                                            <p:cond delay="0"/>
                                          </p:stCondLst>
                                        </p:cTn>
                                        <p:tgtEl>
                                          <p:spTgt spid="1305"/>
                                        </p:tgtEl>
                                        <p:attrNameLst>
                                          <p:attrName>style.visibility</p:attrName>
                                        </p:attrNameLst>
                                      </p:cBhvr>
                                      <p:to>
                                        <p:strVal val="visible"/>
                                      </p:to>
                                    </p:set>
                                    <p:animEffect transition="in" filter="fade">
                                      <p:cBhvr>
                                        <p:cTn id="25" dur="1000"/>
                                        <p:tgtEl>
                                          <p:spTgt spid="1305"/>
                                        </p:tgtEl>
                                      </p:cBhvr>
                                    </p:animEffect>
                                  </p:childTnLst>
                                </p:cTn>
                              </p:par>
                              <p:par>
                                <p:cTn id="26" presetID="10" presetClass="entr" presetSubtype="0" fill="hold" nodeType="withEffect">
                                  <p:stCondLst>
                                    <p:cond delay="0"/>
                                  </p:stCondLst>
                                  <p:childTnLst>
                                    <p:set>
                                      <p:cBhvr>
                                        <p:cTn id="27" dur="1" fill="hold">
                                          <p:stCondLst>
                                            <p:cond delay="0"/>
                                          </p:stCondLst>
                                        </p:cTn>
                                        <p:tgtEl>
                                          <p:spTgt spid="1317"/>
                                        </p:tgtEl>
                                        <p:attrNameLst>
                                          <p:attrName>style.visibility</p:attrName>
                                        </p:attrNameLst>
                                      </p:cBhvr>
                                      <p:to>
                                        <p:strVal val="visible"/>
                                      </p:to>
                                    </p:set>
                                    <p:animEffect transition="in" filter="fade">
                                      <p:cBhvr>
                                        <p:cTn id="28" dur="1000"/>
                                        <p:tgtEl>
                                          <p:spTgt spid="1317"/>
                                        </p:tgtEl>
                                      </p:cBhvr>
                                    </p:animEffect>
                                  </p:childTnLst>
                                </p:cTn>
                              </p:par>
                              <p:par>
                                <p:cTn id="29" presetID="10" presetClass="entr" presetSubtype="0" fill="hold" nodeType="withEffect">
                                  <p:stCondLst>
                                    <p:cond delay="0"/>
                                  </p:stCondLst>
                                  <p:childTnLst>
                                    <p:set>
                                      <p:cBhvr>
                                        <p:cTn id="30" dur="1" fill="hold">
                                          <p:stCondLst>
                                            <p:cond delay="0"/>
                                          </p:stCondLst>
                                        </p:cTn>
                                        <p:tgtEl>
                                          <p:spTgt spid="1306"/>
                                        </p:tgtEl>
                                        <p:attrNameLst>
                                          <p:attrName>style.visibility</p:attrName>
                                        </p:attrNameLst>
                                      </p:cBhvr>
                                      <p:to>
                                        <p:strVal val="visible"/>
                                      </p:to>
                                    </p:set>
                                    <p:animEffect transition="in" filter="fade">
                                      <p:cBhvr>
                                        <p:cTn id="31" dur="1000"/>
                                        <p:tgtEl>
                                          <p:spTgt spid="1306"/>
                                        </p:tgtEl>
                                      </p:cBhvr>
                                    </p:animEffect>
                                  </p:childTnLst>
                                </p:cTn>
                              </p:par>
                              <p:par>
                                <p:cTn id="32" presetID="10" presetClass="entr" presetSubtype="0" fill="hold" nodeType="withEffect">
                                  <p:stCondLst>
                                    <p:cond delay="0"/>
                                  </p:stCondLst>
                                  <p:childTnLst>
                                    <p:set>
                                      <p:cBhvr>
                                        <p:cTn id="33" dur="1" fill="hold">
                                          <p:stCondLst>
                                            <p:cond delay="0"/>
                                          </p:stCondLst>
                                        </p:cTn>
                                        <p:tgtEl>
                                          <p:spTgt spid="1307"/>
                                        </p:tgtEl>
                                        <p:attrNameLst>
                                          <p:attrName>style.visibility</p:attrName>
                                        </p:attrNameLst>
                                      </p:cBhvr>
                                      <p:to>
                                        <p:strVal val="visible"/>
                                      </p:to>
                                    </p:set>
                                    <p:animEffect transition="in" filter="fade">
                                      <p:cBhvr>
                                        <p:cTn id="34" dur="1000"/>
                                        <p:tgtEl>
                                          <p:spTgt spid="1307"/>
                                        </p:tgtEl>
                                      </p:cBhvr>
                                    </p:animEffect>
                                  </p:childTnLst>
                                </p:cTn>
                              </p:par>
                              <p:par>
                                <p:cTn id="35" presetID="10" presetClass="entr" presetSubtype="0" fill="hold" nodeType="withEffect">
                                  <p:stCondLst>
                                    <p:cond delay="0"/>
                                  </p:stCondLst>
                                  <p:childTnLst>
                                    <p:set>
                                      <p:cBhvr>
                                        <p:cTn id="36" dur="1" fill="hold">
                                          <p:stCondLst>
                                            <p:cond delay="0"/>
                                          </p:stCondLst>
                                        </p:cTn>
                                        <p:tgtEl>
                                          <p:spTgt spid="1308"/>
                                        </p:tgtEl>
                                        <p:attrNameLst>
                                          <p:attrName>style.visibility</p:attrName>
                                        </p:attrNameLst>
                                      </p:cBhvr>
                                      <p:to>
                                        <p:strVal val="visible"/>
                                      </p:to>
                                    </p:set>
                                    <p:animEffect transition="in" filter="fade">
                                      <p:cBhvr>
                                        <p:cTn id="37" dur="1000"/>
                                        <p:tgtEl>
                                          <p:spTgt spid="1308"/>
                                        </p:tgtEl>
                                      </p:cBhvr>
                                    </p:animEffect>
                                  </p:childTnLst>
                                </p:cTn>
                              </p:par>
                              <p:par>
                                <p:cTn id="38" presetID="10" presetClass="entr" presetSubtype="0" fill="hold" nodeType="withEffect">
                                  <p:stCondLst>
                                    <p:cond delay="0"/>
                                  </p:stCondLst>
                                  <p:childTnLst>
                                    <p:set>
                                      <p:cBhvr>
                                        <p:cTn id="39" dur="1" fill="hold">
                                          <p:stCondLst>
                                            <p:cond delay="0"/>
                                          </p:stCondLst>
                                        </p:cTn>
                                        <p:tgtEl>
                                          <p:spTgt spid="1309"/>
                                        </p:tgtEl>
                                        <p:attrNameLst>
                                          <p:attrName>style.visibility</p:attrName>
                                        </p:attrNameLst>
                                      </p:cBhvr>
                                      <p:to>
                                        <p:strVal val="visible"/>
                                      </p:to>
                                    </p:set>
                                    <p:animEffect transition="in" filter="fade">
                                      <p:cBhvr>
                                        <p:cTn id="40" dur="1000"/>
                                        <p:tgtEl>
                                          <p:spTgt spid="1309"/>
                                        </p:tgtEl>
                                      </p:cBhvr>
                                    </p:animEffect>
                                  </p:childTnLst>
                                </p:cTn>
                              </p:par>
                              <p:par>
                                <p:cTn id="41" presetID="10" presetClass="entr" presetSubtype="0" fill="hold" nodeType="withEffect">
                                  <p:stCondLst>
                                    <p:cond delay="0"/>
                                  </p:stCondLst>
                                  <p:childTnLst>
                                    <p:set>
                                      <p:cBhvr>
                                        <p:cTn id="42" dur="1" fill="hold">
                                          <p:stCondLst>
                                            <p:cond delay="0"/>
                                          </p:stCondLst>
                                        </p:cTn>
                                        <p:tgtEl>
                                          <p:spTgt spid="1310"/>
                                        </p:tgtEl>
                                        <p:attrNameLst>
                                          <p:attrName>style.visibility</p:attrName>
                                        </p:attrNameLst>
                                      </p:cBhvr>
                                      <p:to>
                                        <p:strVal val="visible"/>
                                      </p:to>
                                    </p:set>
                                    <p:animEffect transition="in" filter="fade">
                                      <p:cBhvr>
                                        <p:cTn id="43" dur="1000"/>
                                        <p:tgtEl>
                                          <p:spTgt spid="1310"/>
                                        </p:tgtEl>
                                      </p:cBhvr>
                                    </p:animEffect>
                                  </p:childTnLst>
                                </p:cTn>
                              </p:par>
                              <p:par>
                                <p:cTn id="44" presetID="10" presetClass="entr" presetSubtype="0" fill="hold" nodeType="withEffect">
                                  <p:stCondLst>
                                    <p:cond delay="0"/>
                                  </p:stCondLst>
                                  <p:childTnLst>
                                    <p:set>
                                      <p:cBhvr>
                                        <p:cTn id="45" dur="1" fill="hold">
                                          <p:stCondLst>
                                            <p:cond delay="0"/>
                                          </p:stCondLst>
                                        </p:cTn>
                                        <p:tgtEl>
                                          <p:spTgt spid="1298"/>
                                        </p:tgtEl>
                                        <p:attrNameLst>
                                          <p:attrName>style.visibility</p:attrName>
                                        </p:attrNameLst>
                                      </p:cBhvr>
                                      <p:to>
                                        <p:strVal val="visible"/>
                                      </p:to>
                                    </p:set>
                                    <p:animEffect transition="in" filter="fade">
                                      <p:cBhvr>
                                        <p:cTn id="46" dur="1000"/>
                                        <p:tgtEl>
                                          <p:spTgt spid="1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182"/>
          <p:cNvPicPr preferRelativeResize="0"/>
          <p:nvPr/>
        </p:nvPicPr>
        <p:blipFill>
          <a:blip r:embed="rId3">
            <a:alphaModFix/>
          </a:blip>
          <a:stretch>
            <a:fillRect/>
          </a:stretch>
        </p:blipFill>
        <p:spPr>
          <a:xfrm>
            <a:off x="0" y="1591250"/>
            <a:ext cx="9143999" cy="4805121"/>
          </a:xfrm>
          <a:prstGeom prst="rect">
            <a:avLst/>
          </a:prstGeom>
          <a:noFill/>
          <a:ln>
            <a:noFill/>
          </a:ln>
        </p:spPr>
      </p:pic>
      <p:pic>
        <p:nvPicPr>
          <p:cNvPr id="1326" name="Google Shape;1326;p182"/>
          <p:cNvPicPr preferRelativeResize="0"/>
          <p:nvPr/>
        </p:nvPicPr>
        <p:blipFill>
          <a:blip r:embed="rId4">
            <a:alphaModFix/>
          </a:blip>
          <a:stretch>
            <a:fillRect/>
          </a:stretch>
        </p:blipFill>
        <p:spPr>
          <a:xfrm>
            <a:off x="2703862" y="159479"/>
            <a:ext cx="3736276" cy="1139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pic>
        <p:nvPicPr>
          <p:cNvPr id="1332" name="Google Shape;1332;p183"/>
          <p:cNvPicPr preferRelativeResize="0"/>
          <p:nvPr/>
        </p:nvPicPr>
        <p:blipFill>
          <a:blip r:embed="rId3">
            <a:alphaModFix/>
          </a:blip>
          <a:stretch>
            <a:fillRect/>
          </a:stretch>
        </p:blipFill>
        <p:spPr>
          <a:xfrm>
            <a:off x="389075" y="1534850"/>
            <a:ext cx="2045000" cy="3084300"/>
          </a:xfrm>
          <a:prstGeom prst="rect">
            <a:avLst/>
          </a:prstGeom>
          <a:noFill/>
          <a:ln w="9525" cap="flat" cmpd="sng">
            <a:solidFill>
              <a:srgbClr val="454645"/>
            </a:solidFill>
            <a:prstDash val="solid"/>
            <a:round/>
            <a:headEnd type="none" w="sm" len="sm"/>
            <a:tailEnd type="none" w="sm" len="sm"/>
          </a:ln>
        </p:spPr>
      </p:pic>
      <p:pic>
        <p:nvPicPr>
          <p:cNvPr id="1333" name="Google Shape;1333;p183"/>
          <p:cNvPicPr preferRelativeResize="0"/>
          <p:nvPr/>
        </p:nvPicPr>
        <p:blipFill>
          <a:blip r:embed="rId4">
            <a:alphaModFix/>
          </a:blip>
          <a:stretch>
            <a:fillRect/>
          </a:stretch>
        </p:blipFill>
        <p:spPr>
          <a:xfrm>
            <a:off x="3809575" y="825437"/>
            <a:ext cx="4949399" cy="1510787"/>
          </a:xfrm>
          <a:prstGeom prst="rect">
            <a:avLst/>
          </a:prstGeom>
          <a:noFill/>
          <a:ln w="9525" cap="flat" cmpd="sng">
            <a:solidFill>
              <a:srgbClr val="454645"/>
            </a:solidFill>
            <a:prstDash val="solid"/>
            <a:round/>
            <a:headEnd type="none" w="sm" len="sm"/>
            <a:tailEnd type="none" w="sm" len="sm"/>
          </a:ln>
        </p:spPr>
      </p:pic>
      <p:pic>
        <p:nvPicPr>
          <p:cNvPr id="1334" name="Google Shape;1334;p183"/>
          <p:cNvPicPr preferRelativeResize="0"/>
          <p:nvPr/>
        </p:nvPicPr>
        <p:blipFill>
          <a:blip r:embed="rId5">
            <a:alphaModFix/>
          </a:blip>
          <a:stretch>
            <a:fillRect/>
          </a:stretch>
        </p:blipFill>
        <p:spPr>
          <a:xfrm>
            <a:off x="4073711" y="1747417"/>
            <a:ext cx="4587991" cy="1404164"/>
          </a:xfrm>
          <a:prstGeom prst="rect">
            <a:avLst/>
          </a:prstGeom>
          <a:noFill/>
          <a:ln w="9525" cap="flat" cmpd="sng">
            <a:solidFill>
              <a:schemeClr val="dk2"/>
            </a:solidFill>
            <a:prstDash val="solid"/>
            <a:round/>
            <a:headEnd type="none" w="sm" len="sm"/>
            <a:tailEnd type="none" w="sm" len="sm"/>
          </a:ln>
        </p:spPr>
      </p:pic>
      <p:pic>
        <p:nvPicPr>
          <p:cNvPr id="1335" name="Google Shape;1335;p183"/>
          <p:cNvPicPr preferRelativeResize="0"/>
          <p:nvPr/>
        </p:nvPicPr>
        <p:blipFill>
          <a:blip r:embed="rId6">
            <a:alphaModFix/>
          </a:blip>
          <a:stretch>
            <a:fillRect/>
          </a:stretch>
        </p:blipFill>
        <p:spPr>
          <a:xfrm>
            <a:off x="2603225" y="2703926"/>
            <a:ext cx="5081310" cy="1345249"/>
          </a:xfrm>
          <a:prstGeom prst="rect">
            <a:avLst/>
          </a:prstGeom>
          <a:noFill/>
          <a:ln w="9525" cap="flat" cmpd="sng">
            <a:solidFill>
              <a:srgbClr val="454645"/>
            </a:solidFill>
            <a:prstDash val="solid"/>
            <a:round/>
            <a:headEnd type="none" w="sm" len="sm"/>
            <a:tailEnd type="none" w="sm" len="sm"/>
          </a:ln>
        </p:spPr>
      </p:pic>
      <p:sp>
        <p:nvSpPr>
          <p:cNvPr id="1336" name="Google Shape;1336;p183"/>
          <p:cNvSpPr txBox="1">
            <a:spLocks noGrp="1"/>
          </p:cNvSpPr>
          <p:nvPr>
            <p:ph type="title"/>
          </p:nvPr>
        </p:nvSpPr>
        <p:spPr>
          <a:xfrm>
            <a:off x="186475" y="1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Anchor Texts + Text Sets </a:t>
            </a:r>
            <a:endParaRPr/>
          </a:p>
        </p:txBody>
      </p:sp>
      <p:sp>
        <p:nvSpPr>
          <p:cNvPr id="1337" name="Google Shape;1337;p183"/>
          <p:cNvSpPr txBox="1"/>
          <p:nvPr/>
        </p:nvSpPr>
        <p:spPr>
          <a:xfrm>
            <a:off x="389075" y="887325"/>
            <a:ext cx="2168100" cy="8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2"/>
                </a:solidFill>
                <a:latin typeface="Lucida Sans"/>
                <a:ea typeface="Lucida Sans"/>
                <a:cs typeface="Lucida Sans"/>
                <a:sym typeface="Lucida Sans"/>
              </a:rPr>
              <a:t>Anchor Text </a:t>
            </a:r>
            <a:endParaRPr sz="2200" b="1">
              <a:solidFill>
                <a:schemeClr val="accent2"/>
              </a:solidFill>
              <a:latin typeface="Lucida Sans"/>
              <a:ea typeface="Lucida Sans"/>
              <a:cs typeface="Lucida Sans"/>
              <a:sym typeface="Lucida Sans"/>
            </a:endParaRPr>
          </a:p>
        </p:txBody>
      </p:sp>
      <p:sp>
        <p:nvSpPr>
          <p:cNvPr id="1338" name="Google Shape;1338;p183"/>
          <p:cNvSpPr txBox="1"/>
          <p:nvPr/>
        </p:nvSpPr>
        <p:spPr>
          <a:xfrm>
            <a:off x="4473700" y="282900"/>
            <a:ext cx="4579500" cy="8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accent2"/>
                </a:solidFill>
                <a:latin typeface="Lucida Sans"/>
                <a:ea typeface="Lucida Sans"/>
                <a:cs typeface="Lucida Sans"/>
                <a:sym typeface="Lucida Sans"/>
              </a:rPr>
              <a:t>Topically Connected Text Set </a:t>
            </a:r>
            <a:endParaRPr sz="2200" b="1">
              <a:solidFill>
                <a:schemeClr val="accent2"/>
              </a:solidFill>
              <a:latin typeface="Lucida Sans"/>
              <a:ea typeface="Lucida Sans"/>
              <a:cs typeface="Lucida Sans"/>
              <a:sym typeface="Lucida Sans"/>
            </a:endParaRPr>
          </a:p>
        </p:txBody>
      </p:sp>
      <p:pic>
        <p:nvPicPr>
          <p:cNvPr id="1339" name="Google Shape;1339;p183"/>
          <p:cNvPicPr preferRelativeResize="0"/>
          <p:nvPr/>
        </p:nvPicPr>
        <p:blipFill>
          <a:blip r:embed="rId7">
            <a:alphaModFix/>
          </a:blip>
          <a:stretch>
            <a:fillRect/>
          </a:stretch>
        </p:blipFill>
        <p:spPr>
          <a:xfrm>
            <a:off x="7754450" y="3339825"/>
            <a:ext cx="1389550" cy="423796"/>
          </a:xfrm>
          <a:prstGeom prst="rect">
            <a:avLst/>
          </a:prstGeom>
          <a:noFill/>
          <a:ln>
            <a:noFill/>
          </a:ln>
        </p:spPr>
      </p:pic>
      <p:pic>
        <p:nvPicPr>
          <p:cNvPr id="1340" name="Google Shape;1340;p183"/>
          <p:cNvPicPr preferRelativeResize="0"/>
          <p:nvPr/>
        </p:nvPicPr>
        <p:blipFill>
          <a:blip r:embed="rId8">
            <a:alphaModFix/>
          </a:blip>
          <a:stretch>
            <a:fillRect/>
          </a:stretch>
        </p:blipFill>
        <p:spPr>
          <a:xfrm>
            <a:off x="2797300" y="4274250"/>
            <a:ext cx="2878206" cy="2162275"/>
          </a:xfrm>
          <a:prstGeom prst="rect">
            <a:avLst/>
          </a:prstGeom>
          <a:noFill/>
          <a:ln>
            <a:noFill/>
          </a:ln>
        </p:spPr>
      </p:pic>
      <p:sp>
        <p:nvSpPr>
          <p:cNvPr id="1341" name="Google Shape;1341;p183"/>
          <p:cNvSpPr/>
          <p:nvPr/>
        </p:nvSpPr>
        <p:spPr>
          <a:xfrm>
            <a:off x="2611863" y="1461963"/>
            <a:ext cx="1143000" cy="11430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2" name="Google Shape;1342;p183"/>
          <p:cNvPicPr preferRelativeResize="0"/>
          <p:nvPr/>
        </p:nvPicPr>
        <p:blipFill>
          <a:blip r:embed="rId9">
            <a:alphaModFix/>
          </a:blip>
          <a:stretch>
            <a:fillRect/>
          </a:stretch>
        </p:blipFill>
        <p:spPr>
          <a:xfrm>
            <a:off x="5675500" y="4112675"/>
            <a:ext cx="3205499" cy="2823799"/>
          </a:xfrm>
          <a:prstGeom prst="rect">
            <a:avLst/>
          </a:prstGeom>
          <a:noFill/>
          <a:ln>
            <a:noFill/>
          </a:ln>
        </p:spPr>
      </p:pic>
      <p:pic>
        <p:nvPicPr>
          <p:cNvPr id="1343" name="Google Shape;1343;p183"/>
          <p:cNvPicPr preferRelativeResize="0"/>
          <p:nvPr/>
        </p:nvPicPr>
        <p:blipFill rotWithShape="1">
          <a:blip r:embed="rId10">
            <a:alphaModFix/>
          </a:blip>
          <a:srcRect t="18218" b="24866"/>
          <a:stretch/>
        </p:blipFill>
        <p:spPr>
          <a:xfrm>
            <a:off x="8318375" y="6230625"/>
            <a:ext cx="825625" cy="627378"/>
          </a:xfrm>
          <a:prstGeom prst="rect">
            <a:avLst/>
          </a:prstGeom>
          <a:noFill/>
          <a:ln>
            <a:noFill/>
          </a:ln>
        </p:spPr>
      </p:pic>
      <p:sp>
        <p:nvSpPr>
          <p:cNvPr id="1344" name="Google Shape;1344;p183"/>
          <p:cNvSpPr txBox="1"/>
          <p:nvPr/>
        </p:nvSpPr>
        <p:spPr>
          <a:xfrm>
            <a:off x="2022791" y="5637800"/>
            <a:ext cx="8676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5"/>
                </a:solidFill>
                <a:latin typeface="Lucida Sans"/>
                <a:ea typeface="Lucida Sans"/>
                <a:cs typeface="Lucida Sans"/>
                <a:sym typeface="Lucida Sans"/>
              </a:rPr>
              <a:t>Art </a:t>
            </a:r>
            <a:endParaRPr>
              <a:solidFill>
                <a:schemeClr val="accent5"/>
              </a:solidFill>
            </a:endParaRPr>
          </a:p>
        </p:txBody>
      </p:sp>
      <p:sp>
        <p:nvSpPr>
          <p:cNvPr id="1345" name="Google Shape;1345;p183"/>
          <p:cNvSpPr txBox="1"/>
          <p:nvPr/>
        </p:nvSpPr>
        <p:spPr>
          <a:xfrm>
            <a:off x="6086438" y="6313363"/>
            <a:ext cx="21681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5"/>
                </a:solidFill>
                <a:latin typeface="Lucida Sans"/>
                <a:ea typeface="Lucida Sans"/>
                <a:cs typeface="Lucida Sans"/>
                <a:sym typeface="Lucida Sans"/>
              </a:rPr>
              <a:t>Infographic</a:t>
            </a:r>
            <a:endParaRPr>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2"/>
                                        </p:tgtEl>
                                        <p:attrNameLst>
                                          <p:attrName>style.visibility</p:attrName>
                                        </p:attrNameLst>
                                      </p:cBhvr>
                                      <p:to>
                                        <p:strVal val="visible"/>
                                      </p:to>
                                    </p:set>
                                    <p:animEffect transition="in" filter="fade">
                                      <p:cBhvr>
                                        <p:cTn id="7" dur="1000"/>
                                        <p:tgtEl>
                                          <p:spTgt spid="1332"/>
                                        </p:tgtEl>
                                      </p:cBhvr>
                                    </p:animEffect>
                                  </p:childTnLst>
                                </p:cTn>
                              </p:par>
                              <p:par>
                                <p:cTn id="8" presetID="10" presetClass="entr" presetSubtype="0" fill="hold" nodeType="withEffect">
                                  <p:stCondLst>
                                    <p:cond delay="0"/>
                                  </p:stCondLst>
                                  <p:childTnLst>
                                    <p:set>
                                      <p:cBhvr>
                                        <p:cTn id="9" dur="1" fill="hold">
                                          <p:stCondLst>
                                            <p:cond delay="0"/>
                                          </p:stCondLst>
                                        </p:cTn>
                                        <p:tgtEl>
                                          <p:spTgt spid="1337"/>
                                        </p:tgtEl>
                                        <p:attrNameLst>
                                          <p:attrName>style.visibility</p:attrName>
                                        </p:attrNameLst>
                                      </p:cBhvr>
                                      <p:to>
                                        <p:strVal val="visible"/>
                                      </p:to>
                                    </p:set>
                                    <p:animEffect transition="in" filter="fade">
                                      <p:cBhvr>
                                        <p:cTn id="10" dur="1000"/>
                                        <p:tgtEl>
                                          <p:spTgt spid="13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41"/>
                                        </p:tgtEl>
                                        <p:attrNameLst>
                                          <p:attrName>style.visibility</p:attrName>
                                        </p:attrNameLst>
                                      </p:cBhvr>
                                      <p:to>
                                        <p:strVal val="visible"/>
                                      </p:to>
                                    </p:set>
                                    <p:animEffect transition="in" filter="fade">
                                      <p:cBhvr>
                                        <p:cTn id="15" dur="1000"/>
                                        <p:tgtEl>
                                          <p:spTgt spid="1341"/>
                                        </p:tgtEl>
                                      </p:cBhvr>
                                    </p:animEffect>
                                  </p:childTnLst>
                                </p:cTn>
                              </p:par>
                              <p:par>
                                <p:cTn id="16" presetID="10" presetClass="entr" presetSubtype="0" fill="hold" nodeType="withEffect">
                                  <p:stCondLst>
                                    <p:cond delay="0"/>
                                  </p:stCondLst>
                                  <p:childTnLst>
                                    <p:set>
                                      <p:cBhvr>
                                        <p:cTn id="17" dur="1" fill="hold">
                                          <p:stCondLst>
                                            <p:cond delay="0"/>
                                          </p:stCondLst>
                                        </p:cTn>
                                        <p:tgtEl>
                                          <p:spTgt spid="1338"/>
                                        </p:tgtEl>
                                        <p:attrNameLst>
                                          <p:attrName>style.visibility</p:attrName>
                                        </p:attrNameLst>
                                      </p:cBhvr>
                                      <p:to>
                                        <p:strVal val="visible"/>
                                      </p:to>
                                    </p:set>
                                    <p:animEffect transition="in" filter="fade">
                                      <p:cBhvr>
                                        <p:cTn id="18" dur="1000"/>
                                        <p:tgtEl>
                                          <p:spTgt spid="13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3"/>
                                        </p:tgtEl>
                                        <p:attrNameLst>
                                          <p:attrName>style.visibility</p:attrName>
                                        </p:attrNameLst>
                                      </p:cBhvr>
                                      <p:to>
                                        <p:strVal val="visible"/>
                                      </p:to>
                                    </p:set>
                                    <p:animEffect transition="in" filter="fade">
                                      <p:cBhvr>
                                        <p:cTn id="23" dur="1000"/>
                                        <p:tgtEl>
                                          <p:spTgt spid="1333"/>
                                        </p:tgtEl>
                                      </p:cBhvr>
                                    </p:animEffect>
                                  </p:childTnLst>
                                </p:cTn>
                              </p:par>
                              <p:par>
                                <p:cTn id="24" presetID="10" presetClass="entr" presetSubtype="0" fill="hold" nodeType="withEffect">
                                  <p:stCondLst>
                                    <p:cond delay="0"/>
                                  </p:stCondLst>
                                  <p:childTnLst>
                                    <p:set>
                                      <p:cBhvr>
                                        <p:cTn id="25" dur="1" fill="hold">
                                          <p:stCondLst>
                                            <p:cond delay="0"/>
                                          </p:stCondLst>
                                        </p:cTn>
                                        <p:tgtEl>
                                          <p:spTgt spid="1334"/>
                                        </p:tgtEl>
                                        <p:attrNameLst>
                                          <p:attrName>style.visibility</p:attrName>
                                        </p:attrNameLst>
                                      </p:cBhvr>
                                      <p:to>
                                        <p:strVal val="visible"/>
                                      </p:to>
                                    </p:set>
                                    <p:animEffect transition="in" filter="fade">
                                      <p:cBhvr>
                                        <p:cTn id="26" dur="1000"/>
                                        <p:tgtEl>
                                          <p:spTgt spid="1334"/>
                                        </p:tgtEl>
                                      </p:cBhvr>
                                    </p:animEffect>
                                  </p:childTnLst>
                                </p:cTn>
                              </p:par>
                              <p:par>
                                <p:cTn id="27" presetID="10" presetClass="entr" presetSubtype="0" fill="hold" nodeType="withEffect">
                                  <p:stCondLst>
                                    <p:cond delay="0"/>
                                  </p:stCondLst>
                                  <p:childTnLst>
                                    <p:set>
                                      <p:cBhvr>
                                        <p:cTn id="28" dur="1" fill="hold">
                                          <p:stCondLst>
                                            <p:cond delay="0"/>
                                          </p:stCondLst>
                                        </p:cTn>
                                        <p:tgtEl>
                                          <p:spTgt spid="1335"/>
                                        </p:tgtEl>
                                        <p:attrNameLst>
                                          <p:attrName>style.visibility</p:attrName>
                                        </p:attrNameLst>
                                      </p:cBhvr>
                                      <p:to>
                                        <p:strVal val="visible"/>
                                      </p:to>
                                    </p:set>
                                    <p:animEffect transition="in" filter="fade">
                                      <p:cBhvr>
                                        <p:cTn id="29" dur="1000"/>
                                        <p:tgtEl>
                                          <p:spTgt spid="1335"/>
                                        </p:tgtEl>
                                      </p:cBhvr>
                                    </p:animEffect>
                                  </p:childTnLst>
                                </p:cTn>
                              </p:par>
                              <p:par>
                                <p:cTn id="30" presetID="10" presetClass="entr" presetSubtype="0" fill="hold" nodeType="withEffect">
                                  <p:stCondLst>
                                    <p:cond delay="0"/>
                                  </p:stCondLst>
                                  <p:childTnLst>
                                    <p:set>
                                      <p:cBhvr>
                                        <p:cTn id="31" dur="1" fill="hold">
                                          <p:stCondLst>
                                            <p:cond delay="0"/>
                                          </p:stCondLst>
                                        </p:cTn>
                                        <p:tgtEl>
                                          <p:spTgt spid="1339"/>
                                        </p:tgtEl>
                                        <p:attrNameLst>
                                          <p:attrName>style.visibility</p:attrName>
                                        </p:attrNameLst>
                                      </p:cBhvr>
                                      <p:to>
                                        <p:strVal val="visible"/>
                                      </p:to>
                                    </p:set>
                                    <p:animEffect transition="in" filter="fade">
                                      <p:cBhvr>
                                        <p:cTn id="32" dur="1000"/>
                                        <p:tgtEl>
                                          <p:spTgt spid="13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44"/>
                                        </p:tgtEl>
                                        <p:attrNameLst>
                                          <p:attrName>style.visibility</p:attrName>
                                        </p:attrNameLst>
                                      </p:cBhvr>
                                      <p:to>
                                        <p:strVal val="visible"/>
                                      </p:to>
                                    </p:set>
                                    <p:animEffect transition="in" filter="fade">
                                      <p:cBhvr>
                                        <p:cTn id="37" dur="1000"/>
                                        <p:tgtEl>
                                          <p:spTgt spid="1344"/>
                                        </p:tgtEl>
                                      </p:cBhvr>
                                    </p:animEffect>
                                  </p:childTnLst>
                                </p:cTn>
                              </p:par>
                              <p:par>
                                <p:cTn id="38" presetID="10" presetClass="entr" presetSubtype="0" fill="hold" nodeType="withEffect">
                                  <p:stCondLst>
                                    <p:cond delay="0"/>
                                  </p:stCondLst>
                                  <p:childTnLst>
                                    <p:set>
                                      <p:cBhvr>
                                        <p:cTn id="39" dur="1" fill="hold">
                                          <p:stCondLst>
                                            <p:cond delay="0"/>
                                          </p:stCondLst>
                                        </p:cTn>
                                        <p:tgtEl>
                                          <p:spTgt spid="1340"/>
                                        </p:tgtEl>
                                        <p:attrNameLst>
                                          <p:attrName>style.visibility</p:attrName>
                                        </p:attrNameLst>
                                      </p:cBhvr>
                                      <p:to>
                                        <p:strVal val="visible"/>
                                      </p:to>
                                    </p:set>
                                    <p:animEffect transition="in" filter="fade">
                                      <p:cBhvr>
                                        <p:cTn id="40" dur="1000"/>
                                        <p:tgtEl>
                                          <p:spTgt spid="13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42"/>
                                        </p:tgtEl>
                                        <p:attrNameLst>
                                          <p:attrName>style.visibility</p:attrName>
                                        </p:attrNameLst>
                                      </p:cBhvr>
                                      <p:to>
                                        <p:strVal val="visible"/>
                                      </p:to>
                                    </p:set>
                                    <p:animEffect transition="in" filter="fade">
                                      <p:cBhvr>
                                        <p:cTn id="45" dur="1000"/>
                                        <p:tgtEl>
                                          <p:spTgt spid="1342"/>
                                        </p:tgtEl>
                                      </p:cBhvr>
                                    </p:animEffect>
                                  </p:childTnLst>
                                </p:cTn>
                              </p:par>
                              <p:par>
                                <p:cTn id="46" presetID="10" presetClass="entr" presetSubtype="0" fill="hold" nodeType="withEffect">
                                  <p:stCondLst>
                                    <p:cond delay="0"/>
                                  </p:stCondLst>
                                  <p:childTnLst>
                                    <p:set>
                                      <p:cBhvr>
                                        <p:cTn id="47" dur="1" fill="hold">
                                          <p:stCondLst>
                                            <p:cond delay="0"/>
                                          </p:stCondLst>
                                        </p:cTn>
                                        <p:tgtEl>
                                          <p:spTgt spid="1345"/>
                                        </p:tgtEl>
                                        <p:attrNameLst>
                                          <p:attrName>style.visibility</p:attrName>
                                        </p:attrNameLst>
                                      </p:cBhvr>
                                      <p:to>
                                        <p:strVal val="visible"/>
                                      </p:to>
                                    </p:set>
                                    <p:animEffect transition="in" filter="fade">
                                      <p:cBhvr>
                                        <p:cTn id="48" dur="1000"/>
                                        <p:tgtEl>
                                          <p:spTgt spid="1345"/>
                                        </p:tgtEl>
                                      </p:cBhvr>
                                    </p:animEffect>
                                  </p:childTnLst>
                                </p:cTn>
                              </p:par>
                              <p:par>
                                <p:cTn id="49" presetID="10" presetClass="entr" presetSubtype="0" fill="hold" nodeType="withEffect">
                                  <p:stCondLst>
                                    <p:cond delay="0"/>
                                  </p:stCondLst>
                                  <p:childTnLst>
                                    <p:set>
                                      <p:cBhvr>
                                        <p:cTn id="50" dur="1" fill="hold">
                                          <p:stCondLst>
                                            <p:cond delay="0"/>
                                          </p:stCondLst>
                                        </p:cTn>
                                        <p:tgtEl>
                                          <p:spTgt spid="1343"/>
                                        </p:tgtEl>
                                        <p:attrNameLst>
                                          <p:attrName>style.visibility</p:attrName>
                                        </p:attrNameLst>
                                      </p:cBhvr>
                                      <p:to>
                                        <p:strVal val="visible"/>
                                      </p:to>
                                    </p:set>
                                    <p:animEffect transition="in" filter="fade">
                                      <p:cBhvr>
                                        <p:cTn id="51" dur="1000"/>
                                        <p:tgtEl>
                                          <p:spTgt spid="1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184"/>
          <p:cNvSpPr txBox="1">
            <a:spLocks noGrp="1"/>
          </p:cNvSpPr>
          <p:nvPr>
            <p:ph type="title"/>
          </p:nvPr>
        </p:nvSpPr>
        <p:spPr>
          <a:xfrm>
            <a:off x="132100" y="7208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Anchor Texts + Text Sets </a:t>
            </a:r>
            <a:endParaRPr/>
          </a:p>
        </p:txBody>
      </p:sp>
      <p:pic>
        <p:nvPicPr>
          <p:cNvPr id="1351" name="Google Shape;1351;p184" descr="Image result for lightning thief"/>
          <p:cNvPicPr preferRelativeResize="0"/>
          <p:nvPr/>
        </p:nvPicPr>
        <p:blipFill rotWithShape="1">
          <a:blip r:embed="rId3">
            <a:alphaModFix/>
          </a:blip>
          <a:srcRect/>
          <a:stretch/>
        </p:blipFill>
        <p:spPr>
          <a:xfrm>
            <a:off x="464200" y="1591826"/>
            <a:ext cx="1855425" cy="2788225"/>
          </a:xfrm>
          <a:prstGeom prst="rect">
            <a:avLst/>
          </a:prstGeom>
          <a:noFill/>
          <a:ln>
            <a:noFill/>
          </a:ln>
          <a:effectLst>
            <a:outerShdw blurRad="292100" dist="139700" dir="2700000" algn="tl" rotWithShape="0">
              <a:srgbClr val="333333">
                <a:alpha val="64709"/>
              </a:srgbClr>
            </a:outerShdw>
          </a:effectLst>
        </p:spPr>
      </p:pic>
      <p:pic>
        <p:nvPicPr>
          <p:cNvPr id="1352" name="Google Shape;1352;p184"/>
          <p:cNvPicPr preferRelativeResize="0"/>
          <p:nvPr/>
        </p:nvPicPr>
        <p:blipFill rotWithShape="1">
          <a:blip r:embed="rId4">
            <a:alphaModFix/>
          </a:blip>
          <a:srcRect/>
          <a:stretch/>
        </p:blipFill>
        <p:spPr>
          <a:xfrm>
            <a:off x="5473275" y="546100"/>
            <a:ext cx="2547602" cy="2347874"/>
          </a:xfrm>
          <a:prstGeom prst="rect">
            <a:avLst/>
          </a:prstGeom>
          <a:noFill/>
          <a:ln w="9525" cap="flat" cmpd="sng">
            <a:solidFill>
              <a:srgbClr val="454645"/>
            </a:solidFill>
            <a:prstDash val="solid"/>
            <a:round/>
            <a:headEnd type="none" w="sm" len="sm"/>
            <a:tailEnd type="none" w="sm" len="sm"/>
          </a:ln>
        </p:spPr>
      </p:pic>
      <p:pic>
        <p:nvPicPr>
          <p:cNvPr id="1353" name="Google Shape;1353;p184"/>
          <p:cNvPicPr preferRelativeResize="0"/>
          <p:nvPr/>
        </p:nvPicPr>
        <p:blipFill rotWithShape="1">
          <a:blip r:embed="rId5">
            <a:alphaModFix/>
          </a:blip>
          <a:srcRect/>
          <a:stretch/>
        </p:blipFill>
        <p:spPr>
          <a:xfrm>
            <a:off x="6157000" y="1165148"/>
            <a:ext cx="2547600" cy="1868088"/>
          </a:xfrm>
          <a:prstGeom prst="rect">
            <a:avLst/>
          </a:prstGeom>
          <a:noFill/>
          <a:ln w="9525" cap="flat" cmpd="sng">
            <a:solidFill>
              <a:srgbClr val="454645"/>
            </a:solidFill>
            <a:prstDash val="solid"/>
            <a:round/>
            <a:headEnd type="none" w="sm" len="sm"/>
            <a:tailEnd type="none" w="sm" len="sm"/>
          </a:ln>
        </p:spPr>
      </p:pic>
      <p:pic>
        <p:nvPicPr>
          <p:cNvPr id="1354" name="Google Shape;1354;p184"/>
          <p:cNvPicPr preferRelativeResize="0"/>
          <p:nvPr/>
        </p:nvPicPr>
        <p:blipFill rotWithShape="1">
          <a:blip r:embed="rId6">
            <a:alphaModFix/>
          </a:blip>
          <a:srcRect/>
          <a:stretch/>
        </p:blipFill>
        <p:spPr>
          <a:xfrm>
            <a:off x="4432325" y="999475"/>
            <a:ext cx="1417200" cy="2347863"/>
          </a:xfrm>
          <a:prstGeom prst="rect">
            <a:avLst/>
          </a:prstGeom>
          <a:noFill/>
          <a:ln w="9525" cap="flat" cmpd="sng">
            <a:solidFill>
              <a:srgbClr val="454645"/>
            </a:solidFill>
            <a:prstDash val="solid"/>
            <a:round/>
            <a:headEnd type="none" w="sm" len="sm"/>
            <a:tailEnd type="none" w="sm" len="sm"/>
          </a:ln>
        </p:spPr>
      </p:pic>
      <p:sp>
        <p:nvSpPr>
          <p:cNvPr id="1355" name="Google Shape;1355;p184"/>
          <p:cNvSpPr txBox="1"/>
          <p:nvPr/>
        </p:nvSpPr>
        <p:spPr>
          <a:xfrm>
            <a:off x="413200" y="4644275"/>
            <a:ext cx="2168100" cy="8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2"/>
                </a:solidFill>
                <a:latin typeface="Lucida Sans"/>
                <a:ea typeface="Lucida Sans"/>
                <a:cs typeface="Lucida Sans"/>
                <a:sym typeface="Lucida Sans"/>
              </a:rPr>
              <a:t>Anchor Text </a:t>
            </a:r>
            <a:endParaRPr sz="2200" b="1">
              <a:solidFill>
                <a:schemeClr val="accent2"/>
              </a:solidFill>
              <a:latin typeface="Lucida Sans"/>
              <a:ea typeface="Lucida Sans"/>
              <a:cs typeface="Lucida Sans"/>
              <a:sym typeface="Lucida Sans"/>
            </a:endParaRPr>
          </a:p>
        </p:txBody>
      </p:sp>
      <p:sp>
        <p:nvSpPr>
          <p:cNvPr id="1356" name="Google Shape;1356;p184"/>
          <p:cNvSpPr txBox="1"/>
          <p:nvPr/>
        </p:nvSpPr>
        <p:spPr>
          <a:xfrm>
            <a:off x="4457325" y="0"/>
            <a:ext cx="4579500" cy="8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accent2"/>
                </a:solidFill>
                <a:latin typeface="Lucida Sans"/>
                <a:ea typeface="Lucida Sans"/>
                <a:cs typeface="Lucida Sans"/>
                <a:sym typeface="Lucida Sans"/>
              </a:rPr>
              <a:t>Topically Connected Text Set </a:t>
            </a:r>
            <a:endParaRPr sz="2200" b="1">
              <a:solidFill>
                <a:schemeClr val="accent2"/>
              </a:solidFill>
              <a:latin typeface="Lucida Sans"/>
              <a:ea typeface="Lucida Sans"/>
              <a:cs typeface="Lucida Sans"/>
              <a:sym typeface="Lucida Sans"/>
            </a:endParaRPr>
          </a:p>
        </p:txBody>
      </p:sp>
      <p:sp>
        <p:nvSpPr>
          <p:cNvPr id="1357" name="Google Shape;1357;p184"/>
          <p:cNvSpPr/>
          <p:nvPr/>
        </p:nvSpPr>
        <p:spPr>
          <a:xfrm>
            <a:off x="2651313" y="2218188"/>
            <a:ext cx="1154700" cy="11901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8" name="Google Shape;1358;p184"/>
          <p:cNvPicPr preferRelativeResize="0"/>
          <p:nvPr/>
        </p:nvPicPr>
        <p:blipFill>
          <a:blip r:embed="rId7">
            <a:alphaModFix/>
          </a:blip>
          <a:stretch>
            <a:fillRect/>
          </a:stretch>
        </p:blipFill>
        <p:spPr>
          <a:xfrm>
            <a:off x="2785430" y="4034525"/>
            <a:ext cx="5464826" cy="2543275"/>
          </a:xfrm>
          <a:prstGeom prst="rect">
            <a:avLst/>
          </a:prstGeom>
          <a:noFill/>
          <a:ln>
            <a:noFill/>
          </a:ln>
        </p:spPr>
      </p:pic>
      <p:sp>
        <p:nvSpPr>
          <p:cNvPr id="1359" name="Google Shape;1359;p184"/>
          <p:cNvSpPr txBox="1"/>
          <p:nvPr/>
        </p:nvSpPr>
        <p:spPr>
          <a:xfrm>
            <a:off x="2651325" y="1287800"/>
            <a:ext cx="2316300" cy="6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accent5"/>
                </a:solidFill>
                <a:latin typeface="Lucida Sans"/>
                <a:ea typeface="Lucida Sans"/>
                <a:cs typeface="Lucida Sans"/>
                <a:sym typeface="Lucida Sans"/>
              </a:rPr>
              <a:t>Texts </a:t>
            </a:r>
            <a:endParaRPr>
              <a:solidFill>
                <a:schemeClr val="accent5"/>
              </a:solidFill>
            </a:endParaRPr>
          </a:p>
        </p:txBody>
      </p:sp>
      <p:sp>
        <p:nvSpPr>
          <p:cNvPr id="1360" name="Google Shape;1360;p184"/>
          <p:cNvSpPr txBox="1"/>
          <p:nvPr/>
        </p:nvSpPr>
        <p:spPr>
          <a:xfrm>
            <a:off x="8276391" y="4610325"/>
            <a:ext cx="8676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5"/>
                </a:solidFill>
                <a:latin typeface="Lucida Sans"/>
                <a:ea typeface="Lucida Sans"/>
                <a:cs typeface="Lucida Sans"/>
                <a:sym typeface="Lucida Sans"/>
              </a:rPr>
              <a:t>Art </a:t>
            </a:r>
            <a:endParaRPr>
              <a:solidFill>
                <a:schemeClr val="accent5"/>
              </a:solidFill>
            </a:endParaRPr>
          </a:p>
        </p:txBody>
      </p:sp>
      <p:pic>
        <p:nvPicPr>
          <p:cNvPr id="1361" name="Google Shape;1361;p184"/>
          <p:cNvPicPr preferRelativeResize="0"/>
          <p:nvPr/>
        </p:nvPicPr>
        <p:blipFill rotWithShape="1">
          <a:blip r:embed="rId8">
            <a:alphaModFix/>
          </a:blip>
          <a:srcRect t="5482"/>
          <a:stretch/>
        </p:blipFill>
        <p:spPr>
          <a:xfrm>
            <a:off x="6279950" y="3169926"/>
            <a:ext cx="2709325" cy="1440400"/>
          </a:xfrm>
          <a:prstGeom prst="rect">
            <a:avLst/>
          </a:prstGeom>
          <a:noFill/>
          <a:ln>
            <a:noFill/>
          </a:ln>
        </p:spPr>
      </p:pic>
      <p:sp>
        <p:nvSpPr>
          <p:cNvPr id="1362" name="Google Shape;1362;p184"/>
          <p:cNvSpPr txBox="1"/>
          <p:nvPr/>
        </p:nvSpPr>
        <p:spPr>
          <a:xfrm>
            <a:off x="3079188" y="3610088"/>
            <a:ext cx="2985600" cy="6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accent5"/>
                </a:solidFill>
                <a:latin typeface="Lucida Sans"/>
                <a:ea typeface="Lucida Sans"/>
                <a:cs typeface="Lucida Sans"/>
                <a:sym typeface="Lucida Sans"/>
              </a:rPr>
              <a:t>Virtual Field Trip</a:t>
            </a:r>
            <a:endParaRPr>
              <a:solidFill>
                <a:schemeClr val="accent5"/>
              </a:solidFill>
            </a:endParaRPr>
          </a:p>
        </p:txBody>
      </p:sp>
      <p:pic>
        <p:nvPicPr>
          <p:cNvPr id="1363" name="Google Shape;1363;p184"/>
          <p:cNvPicPr preferRelativeResize="0"/>
          <p:nvPr/>
        </p:nvPicPr>
        <p:blipFill>
          <a:blip r:embed="rId9">
            <a:alphaModFix/>
          </a:blip>
          <a:stretch>
            <a:fillRect/>
          </a:stretch>
        </p:blipFill>
        <p:spPr>
          <a:xfrm>
            <a:off x="2651316" y="4945391"/>
            <a:ext cx="1671914" cy="1632401"/>
          </a:xfrm>
          <a:prstGeom prst="rect">
            <a:avLst/>
          </a:prstGeom>
          <a:noFill/>
          <a:ln>
            <a:noFill/>
          </a:ln>
        </p:spPr>
      </p:pic>
      <p:sp>
        <p:nvSpPr>
          <p:cNvPr id="1364" name="Google Shape;1364;p184"/>
          <p:cNvSpPr txBox="1"/>
          <p:nvPr/>
        </p:nvSpPr>
        <p:spPr>
          <a:xfrm>
            <a:off x="1234131" y="5768600"/>
            <a:ext cx="1417200" cy="61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200" b="1">
                <a:solidFill>
                  <a:schemeClr val="accent5"/>
                </a:solidFill>
                <a:latin typeface="Lucida Sans"/>
                <a:ea typeface="Lucida Sans"/>
                <a:cs typeface="Lucida Sans"/>
                <a:sym typeface="Lucida Sans"/>
              </a:rPr>
              <a:t>Video</a:t>
            </a:r>
            <a:endParaRPr>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6"/>
                                        </p:tgtEl>
                                        <p:attrNameLst>
                                          <p:attrName>style.visibility</p:attrName>
                                        </p:attrNameLst>
                                      </p:cBhvr>
                                      <p:to>
                                        <p:strVal val="visible"/>
                                      </p:to>
                                    </p:set>
                                    <p:animEffect transition="in" filter="fade">
                                      <p:cBhvr>
                                        <p:cTn id="7" dur="1000"/>
                                        <p:tgtEl>
                                          <p:spTgt spid="1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2"/>
                                        </p:tgtEl>
                                        <p:attrNameLst>
                                          <p:attrName>style.visibility</p:attrName>
                                        </p:attrNameLst>
                                      </p:cBhvr>
                                      <p:to>
                                        <p:strVal val="visible"/>
                                      </p:to>
                                    </p:set>
                                    <p:animEffect transition="in" filter="fade">
                                      <p:cBhvr>
                                        <p:cTn id="12" dur="1000"/>
                                        <p:tgtEl>
                                          <p:spTgt spid="1352"/>
                                        </p:tgtEl>
                                      </p:cBhvr>
                                    </p:animEffect>
                                  </p:childTnLst>
                                </p:cTn>
                              </p:par>
                              <p:par>
                                <p:cTn id="13" presetID="10" presetClass="entr" presetSubtype="0" fill="hold" nodeType="withEffect">
                                  <p:stCondLst>
                                    <p:cond delay="0"/>
                                  </p:stCondLst>
                                  <p:childTnLst>
                                    <p:set>
                                      <p:cBhvr>
                                        <p:cTn id="14" dur="1" fill="hold">
                                          <p:stCondLst>
                                            <p:cond delay="0"/>
                                          </p:stCondLst>
                                        </p:cTn>
                                        <p:tgtEl>
                                          <p:spTgt spid="1353"/>
                                        </p:tgtEl>
                                        <p:attrNameLst>
                                          <p:attrName>style.visibility</p:attrName>
                                        </p:attrNameLst>
                                      </p:cBhvr>
                                      <p:to>
                                        <p:strVal val="visible"/>
                                      </p:to>
                                    </p:set>
                                    <p:animEffect transition="in" filter="fade">
                                      <p:cBhvr>
                                        <p:cTn id="15" dur="1000"/>
                                        <p:tgtEl>
                                          <p:spTgt spid="1353"/>
                                        </p:tgtEl>
                                      </p:cBhvr>
                                    </p:animEffect>
                                  </p:childTnLst>
                                </p:cTn>
                              </p:par>
                              <p:par>
                                <p:cTn id="16" presetID="10" presetClass="entr" presetSubtype="0" fill="hold" nodeType="withEffect">
                                  <p:stCondLst>
                                    <p:cond delay="0"/>
                                  </p:stCondLst>
                                  <p:childTnLst>
                                    <p:set>
                                      <p:cBhvr>
                                        <p:cTn id="17" dur="1" fill="hold">
                                          <p:stCondLst>
                                            <p:cond delay="0"/>
                                          </p:stCondLst>
                                        </p:cTn>
                                        <p:tgtEl>
                                          <p:spTgt spid="1354"/>
                                        </p:tgtEl>
                                        <p:attrNameLst>
                                          <p:attrName>style.visibility</p:attrName>
                                        </p:attrNameLst>
                                      </p:cBhvr>
                                      <p:to>
                                        <p:strVal val="visible"/>
                                      </p:to>
                                    </p:set>
                                    <p:animEffect transition="in" filter="fade">
                                      <p:cBhvr>
                                        <p:cTn id="18" dur="1000"/>
                                        <p:tgtEl>
                                          <p:spTgt spid="1354"/>
                                        </p:tgtEl>
                                      </p:cBhvr>
                                    </p:animEffect>
                                  </p:childTnLst>
                                </p:cTn>
                              </p:par>
                              <p:par>
                                <p:cTn id="19" presetID="10" presetClass="entr" presetSubtype="0" fill="hold" nodeType="withEffect">
                                  <p:stCondLst>
                                    <p:cond delay="0"/>
                                  </p:stCondLst>
                                  <p:childTnLst>
                                    <p:set>
                                      <p:cBhvr>
                                        <p:cTn id="20" dur="1" fill="hold">
                                          <p:stCondLst>
                                            <p:cond delay="0"/>
                                          </p:stCondLst>
                                        </p:cTn>
                                        <p:tgtEl>
                                          <p:spTgt spid="1359"/>
                                        </p:tgtEl>
                                        <p:attrNameLst>
                                          <p:attrName>style.visibility</p:attrName>
                                        </p:attrNameLst>
                                      </p:cBhvr>
                                      <p:to>
                                        <p:strVal val="visible"/>
                                      </p:to>
                                    </p:set>
                                    <p:animEffect transition="in" filter="fade">
                                      <p:cBhvr>
                                        <p:cTn id="21" dur="1000"/>
                                        <p:tgtEl>
                                          <p:spTgt spid="13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61"/>
                                        </p:tgtEl>
                                        <p:attrNameLst>
                                          <p:attrName>style.visibility</p:attrName>
                                        </p:attrNameLst>
                                      </p:cBhvr>
                                      <p:to>
                                        <p:strVal val="visible"/>
                                      </p:to>
                                    </p:set>
                                    <p:animEffect transition="in" filter="fade">
                                      <p:cBhvr>
                                        <p:cTn id="26" dur="1000"/>
                                        <p:tgtEl>
                                          <p:spTgt spid="1361"/>
                                        </p:tgtEl>
                                      </p:cBhvr>
                                    </p:animEffect>
                                  </p:childTnLst>
                                </p:cTn>
                              </p:par>
                              <p:par>
                                <p:cTn id="27" presetID="10" presetClass="entr" presetSubtype="0" fill="hold" nodeType="withEffect">
                                  <p:stCondLst>
                                    <p:cond delay="0"/>
                                  </p:stCondLst>
                                  <p:childTnLst>
                                    <p:set>
                                      <p:cBhvr>
                                        <p:cTn id="28" dur="1" fill="hold">
                                          <p:stCondLst>
                                            <p:cond delay="0"/>
                                          </p:stCondLst>
                                        </p:cTn>
                                        <p:tgtEl>
                                          <p:spTgt spid="1360"/>
                                        </p:tgtEl>
                                        <p:attrNameLst>
                                          <p:attrName>style.visibility</p:attrName>
                                        </p:attrNameLst>
                                      </p:cBhvr>
                                      <p:to>
                                        <p:strVal val="visible"/>
                                      </p:to>
                                    </p:set>
                                    <p:animEffect transition="in" filter="fade">
                                      <p:cBhvr>
                                        <p:cTn id="29" dur="1000"/>
                                        <p:tgtEl>
                                          <p:spTgt spid="136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62"/>
                                        </p:tgtEl>
                                        <p:attrNameLst>
                                          <p:attrName>style.visibility</p:attrName>
                                        </p:attrNameLst>
                                      </p:cBhvr>
                                      <p:to>
                                        <p:strVal val="visible"/>
                                      </p:to>
                                    </p:set>
                                    <p:animEffect transition="in" filter="fade">
                                      <p:cBhvr>
                                        <p:cTn id="34" dur="1000"/>
                                        <p:tgtEl>
                                          <p:spTgt spid="1362"/>
                                        </p:tgtEl>
                                      </p:cBhvr>
                                    </p:animEffect>
                                  </p:childTnLst>
                                </p:cTn>
                              </p:par>
                              <p:par>
                                <p:cTn id="35" presetID="10" presetClass="entr" presetSubtype="0" fill="hold" nodeType="withEffect">
                                  <p:stCondLst>
                                    <p:cond delay="0"/>
                                  </p:stCondLst>
                                  <p:childTnLst>
                                    <p:set>
                                      <p:cBhvr>
                                        <p:cTn id="36" dur="1" fill="hold">
                                          <p:stCondLst>
                                            <p:cond delay="0"/>
                                          </p:stCondLst>
                                        </p:cTn>
                                        <p:tgtEl>
                                          <p:spTgt spid="1358"/>
                                        </p:tgtEl>
                                        <p:attrNameLst>
                                          <p:attrName>style.visibility</p:attrName>
                                        </p:attrNameLst>
                                      </p:cBhvr>
                                      <p:to>
                                        <p:strVal val="visible"/>
                                      </p:to>
                                    </p:set>
                                    <p:animEffect transition="in" filter="fade">
                                      <p:cBhvr>
                                        <p:cTn id="37" dur="1000"/>
                                        <p:tgtEl>
                                          <p:spTgt spid="13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64"/>
                                        </p:tgtEl>
                                        <p:attrNameLst>
                                          <p:attrName>style.visibility</p:attrName>
                                        </p:attrNameLst>
                                      </p:cBhvr>
                                      <p:to>
                                        <p:strVal val="visible"/>
                                      </p:to>
                                    </p:set>
                                    <p:animEffect transition="in" filter="fade">
                                      <p:cBhvr>
                                        <p:cTn id="42" dur="1000"/>
                                        <p:tgtEl>
                                          <p:spTgt spid="1364"/>
                                        </p:tgtEl>
                                      </p:cBhvr>
                                    </p:animEffect>
                                  </p:childTnLst>
                                </p:cTn>
                              </p:par>
                              <p:par>
                                <p:cTn id="43" presetID="10" presetClass="entr" presetSubtype="0" fill="hold" nodeType="withEffect">
                                  <p:stCondLst>
                                    <p:cond delay="0"/>
                                  </p:stCondLst>
                                  <p:childTnLst>
                                    <p:set>
                                      <p:cBhvr>
                                        <p:cTn id="44" dur="1" fill="hold">
                                          <p:stCondLst>
                                            <p:cond delay="0"/>
                                          </p:stCondLst>
                                        </p:cTn>
                                        <p:tgtEl>
                                          <p:spTgt spid="1363"/>
                                        </p:tgtEl>
                                        <p:attrNameLst>
                                          <p:attrName>style.visibility</p:attrName>
                                        </p:attrNameLst>
                                      </p:cBhvr>
                                      <p:to>
                                        <p:strVal val="visible"/>
                                      </p:to>
                                    </p:set>
                                    <p:animEffect transition="in" filter="fade">
                                      <p:cBhvr>
                                        <p:cTn id="45" dur="1000"/>
                                        <p:tgtEl>
                                          <p:spTgt spid="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58"/>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85"/>
          <p:cNvSpPr/>
          <p:nvPr/>
        </p:nvSpPr>
        <p:spPr>
          <a:xfrm>
            <a:off x="134050" y="6280325"/>
            <a:ext cx="1759500" cy="547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5"/>
          <p:cNvSpPr/>
          <p:nvPr/>
        </p:nvSpPr>
        <p:spPr>
          <a:xfrm>
            <a:off x="1711550" y="6188925"/>
            <a:ext cx="5595900" cy="547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1" name="Google Shape;1371;p185"/>
          <p:cNvPicPr preferRelativeResize="0"/>
          <p:nvPr/>
        </p:nvPicPr>
        <p:blipFill>
          <a:blip r:embed="rId3">
            <a:alphaModFix/>
          </a:blip>
          <a:stretch>
            <a:fillRect/>
          </a:stretch>
        </p:blipFill>
        <p:spPr>
          <a:xfrm>
            <a:off x="355775" y="1277325"/>
            <a:ext cx="2395900" cy="4011925"/>
          </a:xfrm>
          <a:prstGeom prst="rect">
            <a:avLst/>
          </a:prstGeom>
          <a:noFill/>
          <a:ln>
            <a:noFill/>
          </a:ln>
          <a:effectLst>
            <a:outerShdw blurRad="57150" dist="19050" dir="5400000" algn="bl" rotWithShape="0">
              <a:srgbClr val="000000">
                <a:alpha val="50000"/>
              </a:srgbClr>
            </a:outerShdw>
          </a:effectLst>
        </p:spPr>
      </p:pic>
      <p:pic>
        <p:nvPicPr>
          <p:cNvPr id="1372" name="Google Shape;1372;p185"/>
          <p:cNvPicPr preferRelativeResize="0"/>
          <p:nvPr/>
        </p:nvPicPr>
        <p:blipFill>
          <a:blip r:embed="rId4">
            <a:alphaModFix/>
          </a:blip>
          <a:stretch>
            <a:fillRect/>
          </a:stretch>
        </p:blipFill>
        <p:spPr>
          <a:xfrm>
            <a:off x="4174387" y="607300"/>
            <a:ext cx="4913976" cy="4529351"/>
          </a:xfrm>
          <a:prstGeom prst="rect">
            <a:avLst/>
          </a:prstGeom>
          <a:noFill/>
          <a:ln w="9525" cap="flat" cmpd="sng">
            <a:solidFill>
              <a:schemeClr val="dk2"/>
            </a:solidFill>
            <a:prstDash val="solid"/>
            <a:round/>
            <a:headEnd type="none" w="sm" len="sm"/>
            <a:tailEnd type="none" w="sm" len="sm"/>
          </a:ln>
        </p:spPr>
      </p:pic>
      <p:pic>
        <p:nvPicPr>
          <p:cNvPr id="1373" name="Google Shape;1373;p185"/>
          <p:cNvPicPr preferRelativeResize="0"/>
          <p:nvPr/>
        </p:nvPicPr>
        <p:blipFill>
          <a:blip r:embed="rId5">
            <a:alphaModFix/>
          </a:blip>
          <a:stretch>
            <a:fillRect/>
          </a:stretch>
        </p:blipFill>
        <p:spPr>
          <a:xfrm>
            <a:off x="5602925" y="2000350"/>
            <a:ext cx="3485450" cy="3403300"/>
          </a:xfrm>
          <a:prstGeom prst="rect">
            <a:avLst/>
          </a:prstGeom>
          <a:noFill/>
          <a:ln w="9525" cap="flat" cmpd="sng">
            <a:solidFill>
              <a:schemeClr val="dk2"/>
            </a:solidFill>
            <a:prstDash val="solid"/>
            <a:round/>
            <a:headEnd type="none" w="sm" len="sm"/>
            <a:tailEnd type="none" w="sm" len="sm"/>
          </a:ln>
        </p:spPr>
      </p:pic>
      <p:pic>
        <p:nvPicPr>
          <p:cNvPr id="1374" name="Google Shape;1374;p185"/>
          <p:cNvPicPr preferRelativeResize="0"/>
          <p:nvPr/>
        </p:nvPicPr>
        <p:blipFill>
          <a:blip r:embed="rId6">
            <a:alphaModFix/>
          </a:blip>
          <a:stretch>
            <a:fillRect/>
          </a:stretch>
        </p:blipFill>
        <p:spPr>
          <a:xfrm>
            <a:off x="5955175" y="3726900"/>
            <a:ext cx="3029899" cy="2658132"/>
          </a:xfrm>
          <a:prstGeom prst="rect">
            <a:avLst/>
          </a:prstGeom>
          <a:noFill/>
          <a:ln w="9525" cap="flat" cmpd="sng">
            <a:solidFill>
              <a:schemeClr val="dk2"/>
            </a:solidFill>
            <a:prstDash val="solid"/>
            <a:round/>
            <a:headEnd type="none" w="sm" len="sm"/>
            <a:tailEnd type="none" w="sm" len="sm"/>
          </a:ln>
        </p:spPr>
      </p:pic>
      <p:pic>
        <p:nvPicPr>
          <p:cNvPr id="1375" name="Google Shape;1375;p185"/>
          <p:cNvPicPr preferRelativeResize="0"/>
          <p:nvPr/>
        </p:nvPicPr>
        <p:blipFill>
          <a:blip r:embed="rId7">
            <a:alphaModFix/>
          </a:blip>
          <a:stretch>
            <a:fillRect/>
          </a:stretch>
        </p:blipFill>
        <p:spPr>
          <a:xfrm>
            <a:off x="3354075" y="3453500"/>
            <a:ext cx="2435826" cy="3345786"/>
          </a:xfrm>
          <a:prstGeom prst="rect">
            <a:avLst/>
          </a:prstGeom>
          <a:noFill/>
          <a:ln w="9525" cap="flat" cmpd="sng">
            <a:solidFill>
              <a:schemeClr val="dk2"/>
            </a:solidFill>
            <a:prstDash val="solid"/>
            <a:round/>
            <a:headEnd type="none" w="sm" len="sm"/>
            <a:tailEnd type="none" w="sm" len="sm"/>
          </a:ln>
        </p:spPr>
      </p:pic>
      <p:sp>
        <p:nvSpPr>
          <p:cNvPr id="1376" name="Google Shape;1376;p185"/>
          <p:cNvSpPr txBox="1">
            <a:spLocks noGrp="1"/>
          </p:cNvSpPr>
          <p:nvPr>
            <p:ph type="title"/>
          </p:nvPr>
        </p:nvSpPr>
        <p:spPr>
          <a:xfrm>
            <a:off x="223250" y="3251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Anchor Texts + Text Sets</a:t>
            </a:r>
            <a:endParaRPr/>
          </a:p>
          <a:p>
            <a:pPr marL="0" lvl="0" indent="0" algn="l" rtl="0">
              <a:spcBef>
                <a:spcPts val="0"/>
              </a:spcBef>
              <a:spcAft>
                <a:spcPts val="0"/>
              </a:spcAft>
              <a:buNone/>
            </a:pPr>
            <a:r>
              <a:rPr lang="en-US" sz="1800"/>
              <a:t>(in high-quality </a:t>
            </a:r>
            <a:endParaRPr sz="1800"/>
          </a:p>
          <a:p>
            <a:pPr marL="0" lvl="0" indent="0" algn="l" rtl="0">
              <a:spcBef>
                <a:spcPts val="0"/>
              </a:spcBef>
              <a:spcAft>
                <a:spcPts val="0"/>
              </a:spcAft>
              <a:buNone/>
            </a:pPr>
            <a:r>
              <a:rPr lang="en-US" sz="1800"/>
              <a:t>instructional materials) </a:t>
            </a:r>
            <a:endParaRPr sz="1800"/>
          </a:p>
        </p:txBody>
      </p:sp>
      <p:sp>
        <p:nvSpPr>
          <p:cNvPr id="1377" name="Google Shape;1377;p185"/>
          <p:cNvSpPr txBox="1"/>
          <p:nvPr/>
        </p:nvSpPr>
        <p:spPr>
          <a:xfrm>
            <a:off x="469675" y="5391075"/>
            <a:ext cx="2168100" cy="8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2"/>
                </a:solidFill>
                <a:latin typeface="Lucida Sans"/>
                <a:ea typeface="Lucida Sans"/>
                <a:cs typeface="Lucida Sans"/>
                <a:sym typeface="Lucida Sans"/>
              </a:rPr>
              <a:t>Anchor Text </a:t>
            </a:r>
            <a:endParaRPr sz="2200" b="1">
              <a:solidFill>
                <a:schemeClr val="accent2"/>
              </a:solidFill>
              <a:latin typeface="Lucida Sans"/>
              <a:ea typeface="Lucida Sans"/>
              <a:cs typeface="Lucida Sans"/>
              <a:sym typeface="Lucida Sans"/>
            </a:endParaRPr>
          </a:p>
        </p:txBody>
      </p:sp>
      <p:sp>
        <p:nvSpPr>
          <p:cNvPr id="1378" name="Google Shape;1378;p185"/>
          <p:cNvSpPr txBox="1"/>
          <p:nvPr/>
        </p:nvSpPr>
        <p:spPr>
          <a:xfrm>
            <a:off x="4457325" y="0"/>
            <a:ext cx="4579500" cy="8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chemeClr val="accent2"/>
                </a:solidFill>
                <a:latin typeface="Lucida Sans"/>
                <a:ea typeface="Lucida Sans"/>
                <a:cs typeface="Lucida Sans"/>
                <a:sym typeface="Lucida Sans"/>
              </a:rPr>
              <a:t>Topically Connected Text Set </a:t>
            </a:r>
            <a:endParaRPr sz="2200" b="1">
              <a:solidFill>
                <a:schemeClr val="accent2"/>
              </a:solidFill>
              <a:latin typeface="Lucida Sans"/>
              <a:ea typeface="Lucida Sans"/>
              <a:cs typeface="Lucida Sans"/>
              <a:sym typeface="Lucida Sans"/>
            </a:endParaRPr>
          </a:p>
        </p:txBody>
      </p:sp>
      <p:sp>
        <p:nvSpPr>
          <p:cNvPr id="1379" name="Google Shape;1379;p185"/>
          <p:cNvSpPr/>
          <p:nvPr/>
        </p:nvSpPr>
        <p:spPr>
          <a:xfrm>
            <a:off x="3075313" y="1633213"/>
            <a:ext cx="1154700" cy="11901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5"/>
          <p:cNvSpPr txBox="1"/>
          <p:nvPr/>
        </p:nvSpPr>
        <p:spPr>
          <a:xfrm>
            <a:off x="2257738" y="6153063"/>
            <a:ext cx="29856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5"/>
                </a:solidFill>
                <a:latin typeface="Lucida Sans"/>
                <a:ea typeface="Lucida Sans"/>
                <a:cs typeface="Lucida Sans"/>
                <a:sym typeface="Lucida Sans"/>
              </a:rPr>
              <a:t>Poem</a:t>
            </a:r>
            <a:endParaRPr>
              <a:solidFill>
                <a:schemeClr val="accent5"/>
              </a:solidFill>
            </a:endParaRPr>
          </a:p>
        </p:txBody>
      </p:sp>
      <p:sp>
        <p:nvSpPr>
          <p:cNvPr id="1381" name="Google Shape;1381;p185"/>
          <p:cNvSpPr txBox="1"/>
          <p:nvPr/>
        </p:nvSpPr>
        <p:spPr>
          <a:xfrm>
            <a:off x="6405438" y="6385013"/>
            <a:ext cx="29856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5"/>
                </a:solidFill>
                <a:latin typeface="Lucida Sans"/>
                <a:ea typeface="Lucida Sans"/>
                <a:cs typeface="Lucida Sans"/>
                <a:sym typeface="Lucida Sans"/>
              </a:rPr>
              <a:t>Podcast</a:t>
            </a:r>
            <a:endParaRPr>
              <a:solidFill>
                <a:schemeClr val="accent5"/>
              </a:solidFill>
            </a:endParaRPr>
          </a:p>
        </p:txBody>
      </p:sp>
      <p:sp>
        <p:nvSpPr>
          <p:cNvPr id="1382" name="Google Shape;1382;p185"/>
          <p:cNvSpPr txBox="1"/>
          <p:nvPr/>
        </p:nvSpPr>
        <p:spPr>
          <a:xfrm>
            <a:off x="3196463" y="111075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accent5"/>
                </a:solidFill>
                <a:latin typeface="Lucida Sans"/>
                <a:ea typeface="Lucida Sans"/>
                <a:cs typeface="Lucida Sans"/>
                <a:sym typeface="Lucida Sans"/>
              </a:rPr>
              <a:t>Texts</a:t>
            </a:r>
            <a:endParaRPr/>
          </a:p>
        </p:txBody>
      </p:sp>
      <p:pic>
        <p:nvPicPr>
          <p:cNvPr id="1383" name="Google Shape;1383;p185"/>
          <p:cNvPicPr preferRelativeResize="0"/>
          <p:nvPr/>
        </p:nvPicPr>
        <p:blipFill>
          <a:blip r:embed="rId8">
            <a:alphaModFix/>
          </a:blip>
          <a:stretch>
            <a:fillRect/>
          </a:stretch>
        </p:blipFill>
        <p:spPr>
          <a:xfrm>
            <a:off x="355768" y="5939168"/>
            <a:ext cx="860100" cy="86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2"/>
                                        </p:tgtEl>
                                        <p:attrNameLst>
                                          <p:attrName>style.visibility</p:attrName>
                                        </p:attrNameLst>
                                      </p:cBhvr>
                                      <p:to>
                                        <p:strVal val="visible"/>
                                      </p:to>
                                    </p:set>
                                    <p:animEffect transition="in" filter="fade">
                                      <p:cBhvr>
                                        <p:cTn id="7" dur="1000"/>
                                        <p:tgtEl>
                                          <p:spTgt spid="1382"/>
                                        </p:tgtEl>
                                      </p:cBhvr>
                                    </p:animEffect>
                                  </p:childTnLst>
                                </p:cTn>
                              </p:par>
                              <p:par>
                                <p:cTn id="8" presetID="10" presetClass="entr" presetSubtype="0" fill="hold" nodeType="withEffect">
                                  <p:stCondLst>
                                    <p:cond delay="0"/>
                                  </p:stCondLst>
                                  <p:childTnLst>
                                    <p:set>
                                      <p:cBhvr>
                                        <p:cTn id="9" dur="1" fill="hold">
                                          <p:stCondLst>
                                            <p:cond delay="0"/>
                                          </p:stCondLst>
                                        </p:cTn>
                                        <p:tgtEl>
                                          <p:spTgt spid="1378"/>
                                        </p:tgtEl>
                                        <p:attrNameLst>
                                          <p:attrName>style.visibility</p:attrName>
                                        </p:attrNameLst>
                                      </p:cBhvr>
                                      <p:to>
                                        <p:strVal val="visible"/>
                                      </p:to>
                                    </p:set>
                                    <p:animEffect transition="in" filter="fade">
                                      <p:cBhvr>
                                        <p:cTn id="10" dur="1000"/>
                                        <p:tgtEl>
                                          <p:spTgt spid="13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78"/>
                                        </p:tgtEl>
                                        <p:attrNameLst>
                                          <p:attrName>style.visibility</p:attrName>
                                        </p:attrNameLst>
                                      </p:cBhvr>
                                      <p:to>
                                        <p:strVal val="visible"/>
                                      </p:to>
                                    </p:set>
                                    <p:animEffect transition="in" filter="fade">
                                      <p:cBhvr>
                                        <p:cTn id="15" dur="1000"/>
                                        <p:tgtEl>
                                          <p:spTgt spid="1378"/>
                                        </p:tgtEl>
                                      </p:cBhvr>
                                    </p:animEffect>
                                  </p:childTnLst>
                                </p:cTn>
                              </p:par>
                              <p:par>
                                <p:cTn id="16" presetID="10" presetClass="entr" presetSubtype="0" fill="hold" nodeType="withEffect">
                                  <p:stCondLst>
                                    <p:cond delay="0"/>
                                  </p:stCondLst>
                                  <p:childTnLst>
                                    <p:set>
                                      <p:cBhvr>
                                        <p:cTn id="17" dur="1" fill="hold">
                                          <p:stCondLst>
                                            <p:cond delay="0"/>
                                          </p:stCondLst>
                                        </p:cTn>
                                        <p:tgtEl>
                                          <p:spTgt spid="1382"/>
                                        </p:tgtEl>
                                        <p:attrNameLst>
                                          <p:attrName>style.visibility</p:attrName>
                                        </p:attrNameLst>
                                      </p:cBhvr>
                                      <p:to>
                                        <p:strVal val="visible"/>
                                      </p:to>
                                    </p:set>
                                    <p:animEffect transition="in" filter="fade">
                                      <p:cBhvr>
                                        <p:cTn id="18" dur="1000"/>
                                        <p:tgtEl>
                                          <p:spTgt spid="1382"/>
                                        </p:tgtEl>
                                      </p:cBhvr>
                                    </p:animEffect>
                                  </p:childTnLst>
                                </p:cTn>
                              </p:par>
                              <p:par>
                                <p:cTn id="19" presetID="10" presetClass="entr" presetSubtype="0" fill="hold" nodeType="withEffect">
                                  <p:stCondLst>
                                    <p:cond delay="0"/>
                                  </p:stCondLst>
                                  <p:childTnLst>
                                    <p:set>
                                      <p:cBhvr>
                                        <p:cTn id="20" dur="1" fill="hold">
                                          <p:stCondLst>
                                            <p:cond delay="0"/>
                                          </p:stCondLst>
                                        </p:cTn>
                                        <p:tgtEl>
                                          <p:spTgt spid="1373"/>
                                        </p:tgtEl>
                                        <p:attrNameLst>
                                          <p:attrName>style.visibility</p:attrName>
                                        </p:attrNameLst>
                                      </p:cBhvr>
                                      <p:to>
                                        <p:strVal val="visible"/>
                                      </p:to>
                                    </p:set>
                                    <p:animEffect transition="in" filter="fade">
                                      <p:cBhvr>
                                        <p:cTn id="21" dur="1000"/>
                                        <p:tgtEl>
                                          <p:spTgt spid="137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75"/>
                                        </p:tgtEl>
                                        <p:attrNameLst>
                                          <p:attrName>style.visibility</p:attrName>
                                        </p:attrNameLst>
                                      </p:cBhvr>
                                      <p:to>
                                        <p:strVal val="visible"/>
                                      </p:to>
                                    </p:set>
                                    <p:animEffect transition="in" filter="fade">
                                      <p:cBhvr>
                                        <p:cTn id="26" dur="1000"/>
                                        <p:tgtEl>
                                          <p:spTgt spid="1375"/>
                                        </p:tgtEl>
                                      </p:cBhvr>
                                    </p:animEffect>
                                  </p:childTnLst>
                                </p:cTn>
                              </p:par>
                              <p:par>
                                <p:cTn id="27" presetID="10" presetClass="entr" presetSubtype="0" fill="hold" nodeType="withEffect">
                                  <p:stCondLst>
                                    <p:cond delay="0"/>
                                  </p:stCondLst>
                                  <p:childTnLst>
                                    <p:set>
                                      <p:cBhvr>
                                        <p:cTn id="28" dur="1" fill="hold">
                                          <p:stCondLst>
                                            <p:cond delay="0"/>
                                          </p:stCondLst>
                                        </p:cTn>
                                        <p:tgtEl>
                                          <p:spTgt spid="1380"/>
                                        </p:tgtEl>
                                        <p:attrNameLst>
                                          <p:attrName>style.visibility</p:attrName>
                                        </p:attrNameLst>
                                      </p:cBhvr>
                                      <p:to>
                                        <p:strVal val="visible"/>
                                      </p:to>
                                    </p:set>
                                    <p:animEffect transition="in" filter="fade">
                                      <p:cBhvr>
                                        <p:cTn id="29" dur="1000"/>
                                        <p:tgtEl>
                                          <p:spTgt spid="13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74"/>
                                        </p:tgtEl>
                                        <p:attrNameLst>
                                          <p:attrName>style.visibility</p:attrName>
                                        </p:attrNameLst>
                                      </p:cBhvr>
                                      <p:to>
                                        <p:strVal val="visible"/>
                                      </p:to>
                                    </p:set>
                                    <p:animEffect transition="in" filter="fade">
                                      <p:cBhvr>
                                        <p:cTn id="34" dur="1000"/>
                                        <p:tgtEl>
                                          <p:spTgt spid="1374"/>
                                        </p:tgtEl>
                                      </p:cBhvr>
                                    </p:animEffect>
                                  </p:childTnLst>
                                </p:cTn>
                              </p:par>
                              <p:par>
                                <p:cTn id="35" presetID="10" presetClass="entr" presetSubtype="0" fill="hold" nodeType="withEffect">
                                  <p:stCondLst>
                                    <p:cond delay="0"/>
                                  </p:stCondLst>
                                  <p:childTnLst>
                                    <p:set>
                                      <p:cBhvr>
                                        <p:cTn id="36" dur="1" fill="hold">
                                          <p:stCondLst>
                                            <p:cond delay="0"/>
                                          </p:stCondLst>
                                        </p:cTn>
                                        <p:tgtEl>
                                          <p:spTgt spid="1381"/>
                                        </p:tgtEl>
                                        <p:attrNameLst>
                                          <p:attrName>style.visibility</p:attrName>
                                        </p:attrNameLst>
                                      </p:cBhvr>
                                      <p:to>
                                        <p:strVal val="visible"/>
                                      </p:to>
                                    </p:set>
                                    <p:animEffect transition="in" filter="fade">
                                      <p:cBhvr>
                                        <p:cTn id="37" dur="1000"/>
                                        <p:tgtEl>
                                          <p:spTgt spid="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86"/>
          <p:cNvPicPr preferRelativeResize="0"/>
          <p:nvPr/>
        </p:nvPicPr>
        <p:blipFill>
          <a:blip r:embed="rId3">
            <a:alphaModFix/>
          </a:blip>
          <a:stretch>
            <a:fillRect/>
          </a:stretch>
        </p:blipFill>
        <p:spPr>
          <a:xfrm>
            <a:off x="182872" y="152400"/>
            <a:ext cx="2227000" cy="2777049"/>
          </a:xfrm>
          <a:prstGeom prst="rect">
            <a:avLst/>
          </a:prstGeom>
          <a:noFill/>
          <a:ln>
            <a:noFill/>
          </a:ln>
          <a:effectLst>
            <a:outerShdw blurRad="57150" dist="19050" dir="5400000" algn="bl" rotWithShape="0">
              <a:srgbClr val="000000">
                <a:alpha val="50000"/>
              </a:srgbClr>
            </a:outerShdw>
          </a:effectLst>
        </p:spPr>
      </p:pic>
      <p:pic>
        <p:nvPicPr>
          <p:cNvPr id="1389" name="Google Shape;1389;p186"/>
          <p:cNvPicPr preferRelativeResize="0"/>
          <p:nvPr/>
        </p:nvPicPr>
        <p:blipFill rotWithShape="1">
          <a:blip r:embed="rId4">
            <a:alphaModFix/>
          </a:blip>
          <a:srcRect l="45121" t="29302" r="45241" b="17138"/>
          <a:stretch/>
        </p:blipFill>
        <p:spPr>
          <a:xfrm>
            <a:off x="182875" y="5384800"/>
            <a:ext cx="772149" cy="690875"/>
          </a:xfrm>
          <a:prstGeom prst="rect">
            <a:avLst/>
          </a:prstGeom>
          <a:noFill/>
          <a:ln>
            <a:noFill/>
          </a:ln>
        </p:spPr>
      </p:pic>
      <p:pic>
        <p:nvPicPr>
          <p:cNvPr id="1390" name="Google Shape;1390;p186"/>
          <p:cNvPicPr preferRelativeResize="0"/>
          <p:nvPr/>
        </p:nvPicPr>
        <p:blipFill>
          <a:blip r:embed="rId5">
            <a:alphaModFix/>
          </a:blip>
          <a:stretch>
            <a:fillRect/>
          </a:stretch>
        </p:blipFill>
        <p:spPr>
          <a:xfrm>
            <a:off x="2553522" y="908975"/>
            <a:ext cx="6339852" cy="5040050"/>
          </a:xfrm>
          <a:prstGeom prst="rect">
            <a:avLst/>
          </a:prstGeom>
          <a:noFill/>
          <a:ln w="9525" cap="flat" cmpd="sng">
            <a:solidFill>
              <a:schemeClr val="dk2"/>
            </a:solidFill>
            <a:prstDash val="solid"/>
            <a:round/>
            <a:headEnd type="none" w="sm" len="sm"/>
            <a:tailEnd type="none" w="sm" len="sm"/>
          </a:ln>
        </p:spPr>
      </p:pic>
      <p:pic>
        <p:nvPicPr>
          <p:cNvPr id="1391" name="Google Shape;1391;p186"/>
          <p:cNvPicPr preferRelativeResize="0"/>
          <p:nvPr/>
        </p:nvPicPr>
        <p:blipFill rotWithShape="1">
          <a:blip r:embed="rId6">
            <a:alphaModFix/>
          </a:blip>
          <a:srcRect b="46149"/>
          <a:stretch/>
        </p:blipFill>
        <p:spPr>
          <a:xfrm>
            <a:off x="2094150" y="3320922"/>
            <a:ext cx="7049850" cy="3537079"/>
          </a:xfrm>
          <a:prstGeom prst="rect">
            <a:avLst/>
          </a:prstGeom>
          <a:noFill/>
          <a:ln w="9525" cap="flat" cmpd="sng">
            <a:solidFill>
              <a:schemeClr val="dk2"/>
            </a:solidFill>
            <a:prstDash val="solid"/>
            <a:round/>
            <a:headEnd type="none" w="sm" len="sm"/>
            <a:tailEnd type="none" w="sm" len="sm"/>
          </a:ln>
        </p:spPr>
      </p:pic>
      <p:pic>
        <p:nvPicPr>
          <p:cNvPr id="1392" name="Google Shape;1392;p186"/>
          <p:cNvPicPr preferRelativeResize="0"/>
          <p:nvPr/>
        </p:nvPicPr>
        <p:blipFill rotWithShape="1">
          <a:blip r:embed="rId7">
            <a:alphaModFix/>
          </a:blip>
          <a:srcRect l="23724" r="20441"/>
          <a:stretch/>
        </p:blipFill>
        <p:spPr>
          <a:xfrm>
            <a:off x="353745" y="3456625"/>
            <a:ext cx="1437880" cy="1442100"/>
          </a:xfrm>
          <a:prstGeom prst="rect">
            <a:avLst/>
          </a:prstGeom>
          <a:noFill/>
          <a:ln>
            <a:noFill/>
          </a:ln>
        </p:spPr>
      </p:pic>
      <p:sp>
        <p:nvSpPr>
          <p:cNvPr id="1393" name="Google Shape;1393;p186"/>
          <p:cNvSpPr txBox="1"/>
          <p:nvPr/>
        </p:nvSpPr>
        <p:spPr>
          <a:xfrm>
            <a:off x="2671075" y="201550"/>
            <a:ext cx="6222300" cy="6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a:latin typeface="Lucida Sans"/>
                <a:ea typeface="Lucida Sans"/>
                <a:cs typeface="Lucida Sans"/>
                <a:sym typeface="Lucida Sans"/>
              </a:rPr>
              <a:t>One Way to Capture and Share Knowledge </a:t>
            </a:r>
            <a:endParaRPr sz="21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0"/>
                                        </p:tgtEl>
                                        <p:attrNameLst>
                                          <p:attrName>style.visibility</p:attrName>
                                        </p:attrNameLst>
                                      </p:cBhvr>
                                      <p:to>
                                        <p:strVal val="visible"/>
                                      </p:to>
                                    </p:set>
                                    <p:animEffect transition="in" filter="fade">
                                      <p:cBhvr>
                                        <p:cTn id="7" dur="1000"/>
                                        <p:tgtEl>
                                          <p:spTgt spid="1390"/>
                                        </p:tgtEl>
                                      </p:cBhvr>
                                    </p:animEffect>
                                  </p:childTnLst>
                                </p:cTn>
                              </p:par>
                              <p:par>
                                <p:cTn id="8" presetID="10" presetClass="entr" presetSubtype="0" fill="hold" nodeType="withEffect">
                                  <p:stCondLst>
                                    <p:cond delay="0"/>
                                  </p:stCondLst>
                                  <p:childTnLst>
                                    <p:set>
                                      <p:cBhvr>
                                        <p:cTn id="9" dur="1" fill="hold">
                                          <p:stCondLst>
                                            <p:cond delay="0"/>
                                          </p:stCondLst>
                                        </p:cTn>
                                        <p:tgtEl>
                                          <p:spTgt spid="1392"/>
                                        </p:tgtEl>
                                        <p:attrNameLst>
                                          <p:attrName>style.visibility</p:attrName>
                                        </p:attrNameLst>
                                      </p:cBhvr>
                                      <p:to>
                                        <p:strVal val="visible"/>
                                      </p:to>
                                    </p:set>
                                    <p:animEffect transition="in" filter="fade">
                                      <p:cBhvr>
                                        <p:cTn id="10" dur="1000"/>
                                        <p:tgtEl>
                                          <p:spTgt spid="13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91"/>
                                        </p:tgtEl>
                                        <p:attrNameLst>
                                          <p:attrName>style.visibility</p:attrName>
                                        </p:attrNameLst>
                                      </p:cBhvr>
                                      <p:to>
                                        <p:strVal val="visible"/>
                                      </p:to>
                                    </p:set>
                                    <p:animEffect transition="in" filter="fade">
                                      <p:cBhvr>
                                        <p:cTn id="15" dur="1000"/>
                                        <p:tgtEl>
                                          <p:spTgt spid="1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87"/>
          <p:cNvSpPr txBox="1"/>
          <p:nvPr/>
        </p:nvSpPr>
        <p:spPr>
          <a:xfrm>
            <a:off x="5616100" y="242050"/>
            <a:ext cx="3321300" cy="3359400"/>
          </a:xfrm>
          <a:prstGeom prst="rect">
            <a:avLst/>
          </a:prstGeom>
          <a:solidFill>
            <a:schemeClr val="accent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Allerta"/>
                <a:ea typeface="Allerta"/>
                <a:cs typeface="Allerta"/>
                <a:sym typeface="Allerta"/>
              </a:rPr>
              <a:t> Insert Headshot Here</a:t>
            </a:r>
            <a:endParaRPr>
              <a:solidFill>
                <a:srgbClr val="FFFFFF"/>
              </a:solidFill>
              <a:latin typeface="Allerta"/>
              <a:ea typeface="Allerta"/>
              <a:cs typeface="Allerta"/>
              <a:sym typeface="Allerta"/>
            </a:endParaRPr>
          </a:p>
        </p:txBody>
      </p:sp>
      <p:sp>
        <p:nvSpPr>
          <p:cNvPr id="1400" name="Google Shape;1400;p187"/>
          <p:cNvSpPr txBox="1">
            <a:spLocks noGrp="1"/>
          </p:cNvSpPr>
          <p:nvPr>
            <p:ph type="title"/>
          </p:nvPr>
        </p:nvSpPr>
        <p:spPr>
          <a:xfrm>
            <a:off x="216575" y="2829675"/>
            <a:ext cx="8425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endParaRPr b="1"/>
          </a:p>
          <a:p>
            <a:pPr marL="0" marR="0" lvl="0" indent="0" algn="l" rtl="0">
              <a:lnSpc>
                <a:spcPct val="100000"/>
              </a:lnSpc>
              <a:spcBef>
                <a:spcPts val="0"/>
              </a:spcBef>
              <a:spcAft>
                <a:spcPts val="0"/>
              </a:spcAft>
              <a:buClr>
                <a:schemeClr val="lt1"/>
              </a:buClr>
              <a:buSzPts val="2800"/>
              <a:buFont typeface="Allerta"/>
              <a:buNone/>
            </a:pPr>
            <a:endParaRPr b="1"/>
          </a:p>
          <a:p>
            <a:pPr marL="0" marR="0" lvl="0" indent="0" algn="l" rtl="0">
              <a:lnSpc>
                <a:spcPct val="100000"/>
              </a:lnSpc>
              <a:spcBef>
                <a:spcPts val="0"/>
              </a:spcBef>
              <a:spcAft>
                <a:spcPts val="0"/>
              </a:spcAft>
              <a:buClr>
                <a:schemeClr val="lt1"/>
              </a:buClr>
              <a:buSzPts val="2800"/>
              <a:buFont typeface="Allerta"/>
              <a:buNone/>
            </a:pPr>
            <a:endParaRPr b="1"/>
          </a:p>
          <a:p>
            <a:pPr marL="0" marR="0" lvl="0" indent="0" algn="l" rtl="0">
              <a:lnSpc>
                <a:spcPct val="100000"/>
              </a:lnSpc>
              <a:spcBef>
                <a:spcPts val="0"/>
              </a:spcBef>
              <a:spcAft>
                <a:spcPts val="0"/>
              </a:spcAft>
              <a:buClr>
                <a:schemeClr val="lt1"/>
              </a:buClr>
              <a:buSzPts val="2800"/>
              <a:buFont typeface="Allerta"/>
              <a:buNone/>
            </a:pPr>
            <a:r>
              <a:rPr lang="en-US" b="1"/>
              <a:t>Zachary Chan</a:t>
            </a:r>
            <a:endParaRPr b="1"/>
          </a:p>
          <a:p>
            <a:pPr marL="0" marR="0" lvl="0" indent="0" algn="l" rtl="0">
              <a:lnSpc>
                <a:spcPct val="100000"/>
              </a:lnSpc>
              <a:spcBef>
                <a:spcPts val="0"/>
              </a:spcBef>
              <a:spcAft>
                <a:spcPts val="0"/>
              </a:spcAft>
              <a:buClr>
                <a:schemeClr val="lt1"/>
              </a:buClr>
              <a:buSzPts val="2800"/>
              <a:buFont typeface="Allerta"/>
              <a:buNone/>
            </a:pPr>
            <a:r>
              <a:rPr lang="en-US" i="1"/>
              <a:t>Kindergarten Teacher</a:t>
            </a:r>
            <a:endParaRPr i="1"/>
          </a:p>
          <a:p>
            <a:pPr marL="0" marR="0" lvl="0" indent="0" algn="l" rtl="0">
              <a:lnSpc>
                <a:spcPct val="100000"/>
              </a:lnSpc>
              <a:spcBef>
                <a:spcPts val="0"/>
              </a:spcBef>
              <a:spcAft>
                <a:spcPts val="0"/>
              </a:spcAft>
              <a:buClr>
                <a:schemeClr val="lt1"/>
              </a:buClr>
              <a:buSzPts val="2800"/>
              <a:buFont typeface="Allerta"/>
              <a:buNone/>
            </a:pPr>
            <a:r>
              <a:rPr lang="en-US" sz="2700" i="1"/>
              <a:t>Irving Dual Language Academy, San Antonio ISD</a:t>
            </a:r>
            <a:endParaRPr sz="2700" i="1"/>
          </a:p>
        </p:txBody>
      </p:sp>
      <p:pic>
        <p:nvPicPr>
          <p:cNvPr id="1401" name="Google Shape;1401;p187"/>
          <p:cNvPicPr preferRelativeResize="0"/>
          <p:nvPr/>
        </p:nvPicPr>
        <p:blipFill rotWithShape="1">
          <a:blip r:embed="rId3">
            <a:alphaModFix/>
          </a:blip>
          <a:srcRect l="29138" t="3499" r="25037" b="62759"/>
          <a:stretch/>
        </p:blipFill>
        <p:spPr>
          <a:xfrm>
            <a:off x="5616100" y="242050"/>
            <a:ext cx="3321297" cy="33594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8"/>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Supporting English Learners Through Immersive Units</a:t>
            </a:r>
            <a:endParaRPr sz="3600" b="1"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8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About Me</a:t>
            </a:r>
            <a:endParaRPr sz="3500" b="0" i="0" u="none" strike="noStrike" cap="none">
              <a:solidFill>
                <a:srgbClr val="595959"/>
              </a:solidFill>
              <a:latin typeface="Lucida Sans"/>
              <a:ea typeface="Lucida Sans"/>
              <a:cs typeface="Lucida Sans"/>
              <a:sym typeface="Lucida Sans"/>
            </a:endParaRPr>
          </a:p>
        </p:txBody>
      </p:sp>
      <p:sp>
        <p:nvSpPr>
          <p:cNvPr id="1414" name="Google Shape;1414;p18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a:latin typeface="Lucida Sans"/>
                <a:ea typeface="Lucida Sans"/>
                <a:cs typeface="Lucida Sans"/>
                <a:sym typeface="Lucida Sans"/>
              </a:rPr>
              <a:t>9th year of teaching! Kinder, pre-k, and 3rd grade</a:t>
            </a:r>
            <a:endParaRPr>
              <a:latin typeface="Lucida Sans"/>
              <a:ea typeface="Lucida Sans"/>
              <a:cs typeface="Lucida Sans"/>
              <a:sym typeface="Lucida Sans"/>
            </a:endParaRPr>
          </a:p>
          <a:p>
            <a:pPr marL="0" marR="0" lvl="0" indent="0" algn="l" rtl="0">
              <a:lnSpc>
                <a:spcPct val="115000"/>
              </a:lnSpc>
              <a:spcBef>
                <a:spcPts val="0"/>
              </a:spcBef>
              <a:spcAft>
                <a:spcPts val="0"/>
              </a:spcAft>
              <a:buNone/>
            </a:pPr>
            <a:endParaRPr>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a:latin typeface="Lucida Sans"/>
                <a:ea typeface="Lucida Sans"/>
                <a:cs typeface="Lucida Sans"/>
                <a:sym typeface="Lucida Sans"/>
              </a:rPr>
              <a:t>Knowledge and language building is a huge passion of mine!</a:t>
            </a:r>
            <a:endParaRPr>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15" name="Google Shape;1415;p189"/>
          <p:cNvPicPr preferRelativeResize="0"/>
          <p:nvPr/>
        </p:nvPicPr>
        <p:blipFill>
          <a:blip r:embed="rId3">
            <a:alphaModFix/>
          </a:blip>
          <a:stretch>
            <a:fillRect/>
          </a:stretch>
        </p:blipFill>
        <p:spPr>
          <a:xfrm>
            <a:off x="0" y="3508775"/>
            <a:ext cx="4653050" cy="2588275"/>
          </a:xfrm>
          <a:prstGeom prst="rect">
            <a:avLst/>
          </a:prstGeom>
          <a:noFill/>
          <a:ln>
            <a:noFill/>
          </a:ln>
        </p:spPr>
      </p:pic>
      <p:pic>
        <p:nvPicPr>
          <p:cNvPr id="1416" name="Google Shape;1416;p189"/>
          <p:cNvPicPr preferRelativeResize="0"/>
          <p:nvPr/>
        </p:nvPicPr>
        <p:blipFill>
          <a:blip r:embed="rId4">
            <a:alphaModFix/>
          </a:blip>
          <a:stretch>
            <a:fillRect/>
          </a:stretch>
        </p:blipFill>
        <p:spPr>
          <a:xfrm>
            <a:off x="4653050" y="3102262"/>
            <a:ext cx="4535078" cy="34012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9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About my students</a:t>
            </a:r>
            <a:endParaRPr sz="3500" b="0" i="0" u="none" strike="noStrike" cap="none">
              <a:solidFill>
                <a:srgbClr val="595959"/>
              </a:solidFill>
              <a:latin typeface="Lucida Sans"/>
              <a:ea typeface="Lucida Sans"/>
              <a:cs typeface="Lucida Sans"/>
              <a:sym typeface="Lucida Sans"/>
            </a:endParaRPr>
          </a:p>
        </p:txBody>
      </p:sp>
      <p:sp>
        <p:nvSpPr>
          <p:cNvPr id="1423" name="Google Shape;1423;p190"/>
          <p:cNvSpPr txBox="1">
            <a:spLocks noGrp="1"/>
          </p:cNvSpPr>
          <p:nvPr>
            <p:ph type="body" idx="1"/>
          </p:nvPr>
        </p:nvSpPr>
        <p:spPr>
          <a:xfrm>
            <a:off x="304800" y="12686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a:latin typeface="Lucida Sans"/>
                <a:ea typeface="Lucida Sans"/>
                <a:cs typeface="Lucida Sans"/>
                <a:sym typeface="Lucida Sans"/>
              </a:rPr>
              <a:t>Currently teaching at Irving Dual Language Academy in San Antonio ISD</a:t>
            </a:r>
            <a:endParaRPr>
              <a:latin typeface="Lucida Sans"/>
              <a:ea typeface="Lucida Sans"/>
              <a:cs typeface="Lucida Sans"/>
              <a:sym typeface="Lucida Sans"/>
            </a:endParaRPr>
          </a:p>
          <a:p>
            <a:pPr marL="457200" marR="0" lvl="0" indent="-368300" algn="l" rtl="0">
              <a:lnSpc>
                <a:spcPct val="115000"/>
              </a:lnSpc>
              <a:spcBef>
                <a:spcPts val="0"/>
              </a:spcBef>
              <a:spcAft>
                <a:spcPts val="0"/>
              </a:spcAft>
              <a:buSzPts val="2200"/>
              <a:buFont typeface="Lucida Sans"/>
              <a:buChar char="-"/>
            </a:pPr>
            <a:r>
              <a:rPr lang="en-US">
                <a:latin typeface="Lucida Sans"/>
                <a:ea typeface="Lucida Sans"/>
                <a:cs typeface="Lucida Sans"/>
                <a:sym typeface="Lucida Sans"/>
              </a:rPr>
              <a:t>two-way dual language (English and Spanish acquisition)</a:t>
            </a:r>
            <a:endParaRPr>
              <a:latin typeface="Lucida Sans"/>
              <a:ea typeface="Lucida Sans"/>
              <a:cs typeface="Lucida Sans"/>
              <a:sym typeface="Lucida Sans"/>
            </a:endParaRPr>
          </a:p>
          <a:p>
            <a:pPr marL="457200" marR="0" lvl="0" indent="-368300" algn="l" rtl="0">
              <a:lnSpc>
                <a:spcPct val="115000"/>
              </a:lnSpc>
              <a:spcBef>
                <a:spcPts val="0"/>
              </a:spcBef>
              <a:spcAft>
                <a:spcPts val="0"/>
              </a:spcAft>
              <a:buSzPts val="2200"/>
              <a:buFont typeface="Lucida Sans"/>
              <a:buChar char="-"/>
            </a:pPr>
            <a:r>
              <a:rPr lang="en-US">
                <a:latin typeface="Lucida Sans"/>
                <a:ea typeface="Lucida Sans"/>
                <a:cs typeface="Lucida Sans"/>
                <a:sym typeface="Lucida Sans"/>
              </a:rPr>
              <a:t>80/20% model - building funds of knowledge is ESSENTIAL</a:t>
            </a:r>
            <a:endParaRPr>
              <a:latin typeface="Lucida Sans"/>
              <a:ea typeface="Lucida Sans"/>
              <a:cs typeface="Lucida Sans"/>
              <a:sym typeface="Lucida Sans"/>
            </a:endParaRPr>
          </a:p>
        </p:txBody>
      </p:sp>
      <p:pic>
        <p:nvPicPr>
          <p:cNvPr id="1424" name="Google Shape;1424;p190"/>
          <p:cNvPicPr preferRelativeResize="0"/>
          <p:nvPr/>
        </p:nvPicPr>
        <p:blipFill>
          <a:blip r:embed="rId3">
            <a:alphaModFix/>
          </a:blip>
          <a:stretch>
            <a:fillRect/>
          </a:stretch>
        </p:blipFill>
        <p:spPr>
          <a:xfrm>
            <a:off x="2071850" y="2998875"/>
            <a:ext cx="4427150" cy="3624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9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Immersive Units</a:t>
            </a:r>
            <a:endParaRPr sz="3500" b="0" i="0" u="none" strike="noStrike" cap="none">
              <a:solidFill>
                <a:srgbClr val="595959"/>
              </a:solidFill>
              <a:latin typeface="Lucida Sans"/>
              <a:ea typeface="Lucida Sans"/>
              <a:cs typeface="Lucida Sans"/>
              <a:sym typeface="Lucida Sans"/>
            </a:endParaRPr>
          </a:p>
        </p:txBody>
      </p:sp>
      <p:sp>
        <p:nvSpPr>
          <p:cNvPr id="1431" name="Google Shape;1431;p19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Primary objective is to build knowledge, “Text is king”</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One to two weeks long, varies in scope and intensity</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Today’s touchpoints will be how:</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Anchor texts guide instruction</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People/characters from text build knowledge</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 Vocabulary gets acquired in many ways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9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Anchor Texts Guide Instruction</a:t>
            </a:r>
            <a:endParaRPr sz="3500" b="0" i="0" u="none" strike="noStrike" cap="none">
              <a:solidFill>
                <a:srgbClr val="595959"/>
              </a:solidFill>
              <a:latin typeface="Lucida Sans"/>
              <a:ea typeface="Lucida Sans"/>
              <a:cs typeface="Lucida Sans"/>
              <a:sym typeface="Lucida Sans"/>
            </a:endParaRPr>
          </a:p>
        </p:txBody>
      </p:sp>
      <p:sp>
        <p:nvSpPr>
          <p:cNvPr id="1438" name="Google Shape;1438;p192"/>
          <p:cNvSpPr txBox="1">
            <a:spLocks noGrp="1"/>
          </p:cNvSpPr>
          <p:nvPr>
            <p:ph type="body" idx="1"/>
          </p:nvPr>
        </p:nvSpPr>
        <p:spPr>
          <a:xfrm>
            <a:off x="304800" y="1570951"/>
            <a:ext cx="8572500" cy="482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Anchor texts must be relevant</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teacher decides on anchor text based on relevancy</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students decide where to focus attention</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39" name="Google Shape;1439;p192" descr="Frida Kahlo Y Sus Animalitos (Spanish Edition): Brown, Monica ..."/>
          <p:cNvPicPr preferRelativeResize="0"/>
          <p:nvPr/>
        </p:nvPicPr>
        <p:blipFill>
          <a:blip r:embed="rId3">
            <a:alphaModFix/>
          </a:blip>
          <a:stretch>
            <a:fillRect/>
          </a:stretch>
        </p:blipFill>
        <p:spPr>
          <a:xfrm>
            <a:off x="455625" y="3044700"/>
            <a:ext cx="2804506" cy="3346650"/>
          </a:xfrm>
          <a:prstGeom prst="rect">
            <a:avLst/>
          </a:prstGeom>
          <a:noFill/>
          <a:ln>
            <a:noFill/>
          </a:ln>
        </p:spPr>
      </p:pic>
      <p:pic>
        <p:nvPicPr>
          <p:cNvPr id="1440" name="Google Shape;1440;p192" descr="Amazon.com: Spider Monkeys (Blastoff! Readers: Animal Safari ..."/>
          <p:cNvPicPr preferRelativeResize="0"/>
          <p:nvPr/>
        </p:nvPicPr>
        <p:blipFill>
          <a:blip r:embed="rId4">
            <a:alphaModFix/>
          </a:blip>
          <a:stretch>
            <a:fillRect/>
          </a:stretch>
        </p:blipFill>
        <p:spPr>
          <a:xfrm>
            <a:off x="7503575" y="2768863"/>
            <a:ext cx="1373725" cy="1872925"/>
          </a:xfrm>
          <a:prstGeom prst="rect">
            <a:avLst/>
          </a:prstGeom>
          <a:noFill/>
          <a:ln>
            <a:noFill/>
          </a:ln>
        </p:spPr>
      </p:pic>
      <p:pic>
        <p:nvPicPr>
          <p:cNvPr id="1441" name="Google Shape;1441;p192"/>
          <p:cNvPicPr preferRelativeResize="0"/>
          <p:nvPr/>
        </p:nvPicPr>
        <p:blipFill>
          <a:blip r:embed="rId5">
            <a:alphaModFix/>
          </a:blip>
          <a:stretch>
            <a:fillRect/>
          </a:stretch>
        </p:blipFill>
        <p:spPr>
          <a:xfrm>
            <a:off x="3698025" y="3044700"/>
            <a:ext cx="1597100" cy="1597100"/>
          </a:xfrm>
          <a:prstGeom prst="rect">
            <a:avLst/>
          </a:prstGeom>
          <a:noFill/>
          <a:ln>
            <a:noFill/>
          </a:ln>
        </p:spPr>
      </p:pic>
      <p:pic>
        <p:nvPicPr>
          <p:cNvPr id="1442" name="Google Shape;1442;p192"/>
          <p:cNvPicPr preferRelativeResize="0"/>
          <p:nvPr/>
        </p:nvPicPr>
        <p:blipFill>
          <a:blip r:embed="rId6">
            <a:alphaModFix/>
          </a:blip>
          <a:stretch>
            <a:fillRect/>
          </a:stretch>
        </p:blipFill>
        <p:spPr>
          <a:xfrm>
            <a:off x="3657600" y="4794375"/>
            <a:ext cx="1866900" cy="1866900"/>
          </a:xfrm>
          <a:prstGeom prst="rect">
            <a:avLst/>
          </a:prstGeom>
          <a:noFill/>
          <a:ln>
            <a:noFill/>
          </a:ln>
        </p:spPr>
      </p:pic>
      <p:pic>
        <p:nvPicPr>
          <p:cNvPr id="1443" name="Google Shape;1443;p192"/>
          <p:cNvPicPr preferRelativeResize="0"/>
          <p:nvPr/>
        </p:nvPicPr>
        <p:blipFill rotWithShape="1">
          <a:blip r:embed="rId7">
            <a:alphaModFix/>
          </a:blip>
          <a:srcRect l="21938" t="23026" r="21285" b="11907"/>
          <a:stretch/>
        </p:blipFill>
        <p:spPr>
          <a:xfrm>
            <a:off x="5524500" y="4823914"/>
            <a:ext cx="2804501" cy="18078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93"/>
          <p:cNvSpPr txBox="1">
            <a:spLocks noGrp="1"/>
          </p:cNvSpPr>
          <p:nvPr>
            <p:ph type="body" idx="1"/>
          </p:nvPr>
        </p:nvSpPr>
        <p:spPr>
          <a:xfrm>
            <a:off x="304800" y="1570951"/>
            <a:ext cx="8572500" cy="482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Texts are organized by topic - not by reading level</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fiction and nonfiction</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may have subsets - tight topics!</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accessible and editable by students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51" name="Google Shape;1451;p193" descr="Six Steps To An Organized Classroom Library"/>
          <p:cNvPicPr preferRelativeResize="0"/>
          <p:nvPr/>
        </p:nvPicPr>
        <p:blipFill rotWithShape="1">
          <a:blip r:embed="rId3">
            <a:alphaModFix/>
          </a:blip>
          <a:srcRect t="41636" r="-1812"/>
          <a:stretch/>
        </p:blipFill>
        <p:spPr>
          <a:xfrm>
            <a:off x="152400" y="3781575"/>
            <a:ext cx="4585765" cy="2628751"/>
          </a:xfrm>
          <a:prstGeom prst="rect">
            <a:avLst/>
          </a:prstGeom>
          <a:noFill/>
          <a:ln>
            <a:noFill/>
          </a:ln>
        </p:spPr>
      </p:pic>
      <p:pic>
        <p:nvPicPr>
          <p:cNvPr id="1452" name="Google Shape;1452;p193" descr="Leveled Classroom Libraries Matter for Young Readers (Part 1)"/>
          <p:cNvPicPr preferRelativeResize="0"/>
          <p:nvPr/>
        </p:nvPicPr>
        <p:blipFill>
          <a:blip r:embed="rId4">
            <a:alphaModFix/>
          </a:blip>
          <a:stretch>
            <a:fillRect/>
          </a:stretch>
        </p:blipFill>
        <p:spPr>
          <a:xfrm>
            <a:off x="5131850" y="3781575"/>
            <a:ext cx="3841097" cy="26287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9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Anchor Texts Guide Instruction</a:t>
            </a:r>
            <a:endParaRPr sz="3500" b="0" i="0" u="none" strike="noStrike" cap="none">
              <a:solidFill>
                <a:srgbClr val="595959"/>
              </a:solidFill>
              <a:latin typeface="Lucida Sans"/>
              <a:ea typeface="Lucida Sans"/>
              <a:cs typeface="Lucida Sans"/>
              <a:sym typeface="Lucida Sans"/>
            </a:endParaRPr>
          </a:p>
        </p:txBody>
      </p:sp>
      <p:sp>
        <p:nvSpPr>
          <p:cNvPr id="1459" name="Google Shape;1459;p194"/>
          <p:cNvSpPr txBox="1">
            <a:spLocks noGrp="1"/>
          </p:cNvSpPr>
          <p:nvPr>
            <p:ph type="body" idx="1"/>
          </p:nvPr>
        </p:nvSpPr>
        <p:spPr>
          <a:xfrm>
            <a:off x="304800" y="1570951"/>
            <a:ext cx="8572500" cy="4820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Anchor texts are the “Lead actors” and rest of text sets are “supporting actors”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60" name="Google Shape;1460;p194" descr="Amazon.com: Caps For Sale / Se Venden Gorras (Reading Rainbow Book ..."/>
          <p:cNvPicPr preferRelativeResize="0"/>
          <p:nvPr/>
        </p:nvPicPr>
        <p:blipFill>
          <a:blip r:embed="rId3">
            <a:alphaModFix/>
          </a:blip>
          <a:stretch>
            <a:fillRect/>
          </a:stretch>
        </p:blipFill>
        <p:spPr>
          <a:xfrm>
            <a:off x="2987738" y="2550600"/>
            <a:ext cx="3206625" cy="3946624"/>
          </a:xfrm>
          <a:prstGeom prst="rect">
            <a:avLst/>
          </a:prstGeom>
          <a:noFill/>
          <a:ln>
            <a:noFill/>
          </a:ln>
        </p:spPr>
      </p:pic>
      <p:pic>
        <p:nvPicPr>
          <p:cNvPr id="1461" name="Google Shape;1461;p194" descr="Amazon.com: The 500 Hats of Bartholomew Cubbins (Classic Seuss ..."/>
          <p:cNvPicPr preferRelativeResize="0"/>
          <p:nvPr/>
        </p:nvPicPr>
        <p:blipFill>
          <a:blip r:embed="rId4">
            <a:alphaModFix/>
          </a:blip>
          <a:stretch>
            <a:fillRect/>
          </a:stretch>
        </p:blipFill>
        <p:spPr>
          <a:xfrm>
            <a:off x="139075" y="2604900"/>
            <a:ext cx="1197225" cy="1648175"/>
          </a:xfrm>
          <a:prstGeom prst="rect">
            <a:avLst/>
          </a:prstGeom>
          <a:noFill/>
          <a:ln>
            <a:noFill/>
          </a:ln>
        </p:spPr>
      </p:pic>
      <p:pic>
        <p:nvPicPr>
          <p:cNvPr id="1462" name="Google Shape;1462;p194" descr="This is Not My Hat - Wikipedia"/>
          <p:cNvPicPr preferRelativeResize="0"/>
          <p:nvPr/>
        </p:nvPicPr>
        <p:blipFill>
          <a:blip r:embed="rId5">
            <a:alphaModFix/>
          </a:blip>
          <a:stretch>
            <a:fillRect/>
          </a:stretch>
        </p:blipFill>
        <p:spPr>
          <a:xfrm>
            <a:off x="6323825" y="2537313"/>
            <a:ext cx="2553475" cy="1783375"/>
          </a:xfrm>
          <a:prstGeom prst="rect">
            <a:avLst/>
          </a:prstGeom>
          <a:noFill/>
          <a:ln>
            <a:noFill/>
          </a:ln>
        </p:spPr>
      </p:pic>
      <p:pic>
        <p:nvPicPr>
          <p:cNvPr id="1463" name="Google Shape;1463;p194" descr="How to Make a Hat (Collins Big Cat): Sarah Levison: 9780007512652 ..."/>
          <p:cNvPicPr preferRelativeResize="0"/>
          <p:nvPr/>
        </p:nvPicPr>
        <p:blipFill>
          <a:blip r:embed="rId6">
            <a:alphaModFix/>
          </a:blip>
          <a:stretch>
            <a:fillRect/>
          </a:stretch>
        </p:blipFill>
        <p:spPr>
          <a:xfrm>
            <a:off x="1191225" y="4763225"/>
            <a:ext cx="1480450" cy="1406425"/>
          </a:xfrm>
          <a:prstGeom prst="rect">
            <a:avLst/>
          </a:prstGeom>
          <a:noFill/>
          <a:ln>
            <a:noFill/>
          </a:ln>
        </p:spPr>
      </p:pic>
      <p:pic>
        <p:nvPicPr>
          <p:cNvPr id="1464" name="Google Shape;1464;p194" descr="Chimpanzees by Katie Marsico | Scholastic"/>
          <p:cNvPicPr preferRelativeResize="0"/>
          <p:nvPr/>
        </p:nvPicPr>
        <p:blipFill>
          <a:blip r:embed="rId7">
            <a:alphaModFix/>
          </a:blip>
          <a:stretch>
            <a:fillRect/>
          </a:stretch>
        </p:blipFill>
        <p:spPr>
          <a:xfrm>
            <a:off x="6323825" y="4456125"/>
            <a:ext cx="2180250" cy="2507625"/>
          </a:xfrm>
          <a:prstGeom prst="rect">
            <a:avLst/>
          </a:prstGeom>
          <a:noFill/>
          <a:ln>
            <a:noFill/>
          </a:ln>
        </p:spPr>
      </p:pic>
      <p:pic>
        <p:nvPicPr>
          <p:cNvPr id="1465" name="Google Shape;1465;p194"/>
          <p:cNvPicPr preferRelativeResize="0"/>
          <p:nvPr/>
        </p:nvPicPr>
        <p:blipFill rotWithShape="1">
          <a:blip r:embed="rId8">
            <a:alphaModFix/>
          </a:blip>
          <a:srcRect l="51017" t="13877" r="22450" b="6275"/>
          <a:stretch/>
        </p:blipFill>
        <p:spPr>
          <a:xfrm>
            <a:off x="1705025" y="2604908"/>
            <a:ext cx="1197226" cy="2026666"/>
          </a:xfrm>
          <a:prstGeom prst="rect">
            <a:avLst/>
          </a:prstGeom>
          <a:noFill/>
          <a:ln>
            <a:noFill/>
          </a:ln>
        </p:spPr>
      </p:pic>
      <p:pic>
        <p:nvPicPr>
          <p:cNvPr id="1466" name="Google Shape;1466;p194"/>
          <p:cNvPicPr preferRelativeResize="0"/>
          <p:nvPr/>
        </p:nvPicPr>
        <p:blipFill>
          <a:blip r:embed="rId9">
            <a:alphaModFix/>
          </a:blip>
          <a:stretch>
            <a:fillRect/>
          </a:stretch>
        </p:blipFill>
        <p:spPr>
          <a:xfrm>
            <a:off x="-3488425" y="2844350"/>
            <a:ext cx="3258774" cy="2444075"/>
          </a:xfrm>
          <a:prstGeom prst="rect">
            <a:avLst/>
          </a:prstGeom>
          <a:noFill/>
          <a:ln>
            <a:noFill/>
          </a:ln>
        </p:spPr>
      </p:pic>
      <p:pic>
        <p:nvPicPr>
          <p:cNvPr id="1467" name="Google Shape;1467;p194"/>
          <p:cNvPicPr preferRelativeResize="0"/>
          <p:nvPr/>
        </p:nvPicPr>
        <p:blipFill>
          <a:blip r:embed="rId10">
            <a:alphaModFix/>
          </a:blip>
          <a:stretch>
            <a:fillRect/>
          </a:stretch>
        </p:blipFill>
        <p:spPr>
          <a:xfrm>
            <a:off x="-3408014" y="623175"/>
            <a:ext cx="3097950" cy="2323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5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090" name="Google Shape;1090;p15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091" name="Google Shape;1091;p159"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092" name="Google Shape;1092;p159"/>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9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Characters Build Knowledge </a:t>
            </a:r>
            <a:endParaRPr sz="3500" b="0" i="0" u="none" strike="noStrike" cap="none">
              <a:solidFill>
                <a:srgbClr val="595959"/>
              </a:solidFill>
              <a:latin typeface="Lucida Sans"/>
              <a:ea typeface="Lucida Sans"/>
              <a:cs typeface="Lucida Sans"/>
              <a:sym typeface="Lucida Sans"/>
            </a:endParaRPr>
          </a:p>
        </p:txBody>
      </p:sp>
      <p:sp>
        <p:nvSpPr>
          <p:cNvPr id="1474" name="Google Shape;1474;p19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Integrate characters as peers</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main characters are part of the class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75" name="Google Shape;1475;p195" descr="Name Cards: Make Name Cards for Your Word Wall - Early Learning Ideas"/>
          <p:cNvPicPr preferRelativeResize="0"/>
          <p:nvPr/>
        </p:nvPicPr>
        <p:blipFill>
          <a:blip r:embed="rId3">
            <a:alphaModFix/>
          </a:blip>
          <a:stretch>
            <a:fillRect/>
          </a:stretch>
        </p:blipFill>
        <p:spPr>
          <a:xfrm>
            <a:off x="1929088" y="2702900"/>
            <a:ext cx="5285824" cy="3526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9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Characters Build Knowledge </a:t>
            </a:r>
            <a:endParaRPr sz="3500" b="0" i="0" u="none" strike="noStrike" cap="none">
              <a:solidFill>
                <a:srgbClr val="595959"/>
              </a:solidFill>
              <a:latin typeface="Lucida Sans"/>
              <a:ea typeface="Lucida Sans"/>
              <a:cs typeface="Lucida Sans"/>
              <a:sym typeface="Lucida Sans"/>
            </a:endParaRPr>
          </a:p>
        </p:txBody>
      </p:sp>
      <p:sp>
        <p:nvSpPr>
          <p:cNvPr id="1482" name="Google Shape;1482;p19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Integrate characters as peers</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main characters are part of the class</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character traits/values are taught in SEL </a:t>
            </a:r>
            <a:endParaRPr sz="2400">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483" name="Google Shape;1483;p196"/>
          <p:cNvPicPr preferRelativeResize="0"/>
          <p:nvPr/>
        </p:nvPicPr>
        <p:blipFill rotWithShape="1">
          <a:blip r:embed="rId3">
            <a:alphaModFix/>
          </a:blip>
          <a:srcRect t="27129"/>
          <a:stretch/>
        </p:blipFill>
        <p:spPr>
          <a:xfrm>
            <a:off x="1313225" y="2983150"/>
            <a:ext cx="6096000" cy="33317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9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Characters Build Knowledge </a:t>
            </a:r>
            <a:endParaRPr sz="3500" b="0" i="0" u="none" strike="noStrike" cap="none">
              <a:solidFill>
                <a:srgbClr val="595959"/>
              </a:solidFill>
              <a:latin typeface="Lucida Sans"/>
              <a:ea typeface="Lucida Sans"/>
              <a:cs typeface="Lucida Sans"/>
              <a:sym typeface="Lucida Sans"/>
            </a:endParaRPr>
          </a:p>
        </p:txBody>
      </p:sp>
      <p:sp>
        <p:nvSpPr>
          <p:cNvPr id="1490" name="Google Shape;1490;p197"/>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Role playing opportunities heighten experiential learning</a:t>
            </a:r>
            <a:endParaRPr sz="2400">
              <a:latin typeface="Lucida Sans"/>
              <a:ea typeface="Lucida Sans"/>
              <a:cs typeface="Lucida Sans"/>
              <a:sym typeface="Lucida Sans"/>
            </a:endParaRPr>
          </a:p>
        </p:txBody>
      </p:sp>
      <p:pic>
        <p:nvPicPr>
          <p:cNvPr id="1491" name="Google Shape;1491;p197"/>
          <p:cNvPicPr preferRelativeResize="0"/>
          <p:nvPr/>
        </p:nvPicPr>
        <p:blipFill>
          <a:blip r:embed="rId3">
            <a:alphaModFix/>
          </a:blip>
          <a:stretch>
            <a:fillRect/>
          </a:stretch>
        </p:blipFill>
        <p:spPr>
          <a:xfrm>
            <a:off x="6243938" y="2630200"/>
            <a:ext cx="2900075" cy="3866750"/>
          </a:xfrm>
          <a:prstGeom prst="rect">
            <a:avLst/>
          </a:prstGeom>
          <a:noFill/>
          <a:ln>
            <a:noFill/>
          </a:ln>
        </p:spPr>
      </p:pic>
      <p:pic>
        <p:nvPicPr>
          <p:cNvPr id="1492" name="Google Shape;1492;p197"/>
          <p:cNvPicPr preferRelativeResize="0"/>
          <p:nvPr/>
        </p:nvPicPr>
        <p:blipFill>
          <a:blip r:embed="rId4">
            <a:alphaModFix/>
          </a:blip>
          <a:stretch>
            <a:fillRect/>
          </a:stretch>
        </p:blipFill>
        <p:spPr>
          <a:xfrm>
            <a:off x="-421527" y="2630200"/>
            <a:ext cx="2900050" cy="2175043"/>
          </a:xfrm>
          <a:prstGeom prst="rect">
            <a:avLst/>
          </a:prstGeom>
          <a:noFill/>
          <a:ln>
            <a:noFill/>
          </a:ln>
        </p:spPr>
      </p:pic>
      <p:pic>
        <p:nvPicPr>
          <p:cNvPr id="1493" name="Google Shape;1493;p197"/>
          <p:cNvPicPr preferRelativeResize="0"/>
          <p:nvPr/>
        </p:nvPicPr>
        <p:blipFill>
          <a:blip r:embed="rId5">
            <a:alphaModFix/>
          </a:blip>
          <a:stretch>
            <a:fillRect/>
          </a:stretch>
        </p:blipFill>
        <p:spPr>
          <a:xfrm>
            <a:off x="-333375" y="4805250"/>
            <a:ext cx="2723750" cy="2042825"/>
          </a:xfrm>
          <a:prstGeom prst="rect">
            <a:avLst/>
          </a:prstGeom>
          <a:noFill/>
          <a:ln>
            <a:noFill/>
          </a:ln>
        </p:spPr>
      </p:pic>
      <p:pic>
        <p:nvPicPr>
          <p:cNvPr id="1494" name="Google Shape;1494;p197"/>
          <p:cNvPicPr preferRelativeResize="0"/>
          <p:nvPr/>
        </p:nvPicPr>
        <p:blipFill rotWithShape="1">
          <a:blip r:embed="rId6">
            <a:alphaModFix/>
          </a:blip>
          <a:srcRect l="11878" r="13970" b="6270"/>
          <a:stretch/>
        </p:blipFill>
        <p:spPr>
          <a:xfrm>
            <a:off x="2334638" y="2549125"/>
            <a:ext cx="4474725" cy="4242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9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Vocabulary in Many Ways!</a:t>
            </a:r>
            <a:endParaRPr sz="3500" b="0" i="0" u="none" strike="noStrike" cap="none">
              <a:solidFill>
                <a:srgbClr val="595959"/>
              </a:solidFill>
              <a:latin typeface="Lucida Sans"/>
              <a:ea typeface="Lucida Sans"/>
              <a:cs typeface="Lucida Sans"/>
              <a:sym typeface="Lucida Sans"/>
            </a:endParaRPr>
          </a:p>
        </p:txBody>
      </p:sp>
      <p:sp>
        <p:nvSpPr>
          <p:cNvPr id="1501" name="Google Shape;1501;p198"/>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latin typeface="Lucida Sans"/>
                <a:ea typeface="Lucida Sans"/>
                <a:cs typeface="Lucida Sans"/>
                <a:sym typeface="Lucida Sans"/>
              </a:rPr>
              <a:t>Direct vocabulary instruction is important - but only a small part of the puzzle!</a:t>
            </a:r>
            <a:endParaRPr sz="2400">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sz="2400">
              <a:latin typeface="Lucida Sans"/>
              <a:ea typeface="Lucida Sans"/>
              <a:cs typeface="Lucida Sans"/>
              <a:sym typeface="Lucida Sans"/>
            </a:endParaRPr>
          </a:p>
        </p:txBody>
      </p:sp>
      <p:pic>
        <p:nvPicPr>
          <p:cNvPr id="1502" name="Google Shape;1502;p198" descr="Bilingual Teacher Clubhouse: Interactive Word Walls"/>
          <p:cNvPicPr preferRelativeResize="0"/>
          <p:nvPr/>
        </p:nvPicPr>
        <p:blipFill rotWithShape="1">
          <a:blip r:embed="rId3">
            <a:alphaModFix/>
          </a:blip>
          <a:srcRect l="21017"/>
          <a:stretch/>
        </p:blipFill>
        <p:spPr>
          <a:xfrm>
            <a:off x="6575100" y="3138675"/>
            <a:ext cx="2302200" cy="2186100"/>
          </a:xfrm>
          <a:prstGeom prst="rect">
            <a:avLst/>
          </a:prstGeom>
          <a:noFill/>
          <a:ln>
            <a:noFill/>
          </a:ln>
        </p:spPr>
      </p:pic>
      <p:pic>
        <p:nvPicPr>
          <p:cNvPr id="1503" name="Google Shape;1503;p198" descr="Misti M. Green on Twitter: &quot;Mr. Hernandez's Science Word Wall ..."/>
          <p:cNvPicPr preferRelativeResize="0"/>
          <p:nvPr/>
        </p:nvPicPr>
        <p:blipFill rotWithShape="1">
          <a:blip r:embed="rId4">
            <a:alphaModFix/>
          </a:blip>
          <a:srcRect l="3713" t="14589" r="38794" b="2091"/>
          <a:stretch/>
        </p:blipFill>
        <p:spPr>
          <a:xfrm>
            <a:off x="2496750" y="2610650"/>
            <a:ext cx="3891074" cy="4229201"/>
          </a:xfrm>
          <a:prstGeom prst="rect">
            <a:avLst/>
          </a:prstGeom>
          <a:noFill/>
          <a:ln>
            <a:noFill/>
          </a:ln>
        </p:spPr>
      </p:pic>
      <p:pic>
        <p:nvPicPr>
          <p:cNvPr id="1504" name="Google Shape;1504;p198" descr="Quick and Easy Vocabulary Strategies"/>
          <p:cNvPicPr preferRelativeResize="0"/>
          <p:nvPr/>
        </p:nvPicPr>
        <p:blipFill>
          <a:blip r:embed="rId5">
            <a:alphaModFix/>
          </a:blip>
          <a:stretch>
            <a:fillRect/>
          </a:stretch>
        </p:blipFill>
        <p:spPr>
          <a:xfrm>
            <a:off x="-84300" y="3307800"/>
            <a:ext cx="2466975" cy="1847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199"/>
          <p:cNvPicPr preferRelativeResize="0"/>
          <p:nvPr/>
        </p:nvPicPr>
        <p:blipFill>
          <a:blip r:embed="rId3">
            <a:alphaModFix/>
          </a:blip>
          <a:stretch>
            <a:fillRect/>
          </a:stretch>
        </p:blipFill>
        <p:spPr>
          <a:xfrm>
            <a:off x="3701238" y="4942575"/>
            <a:ext cx="3413237" cy="2559928"/>
          </a:xfrm>
          <a:prstGeom prst="rect">
            <a:avLst/>
          </a:prstGeom>
          <a:noFill/>
          <a:ln>
            <a:noFill/>
          </a:ln>
        </p:spPr>
      </p:pic>
      <p:sp>
        <p:nvSpPr>
          <p:cNvPr id="1511" name="Google Shape;1511;p19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Vocabulary in Many Ways!</a:t>
            </a:r>
            <a:endParaRPr sz="3500" b="0" i="0" u="none" strike="noStrike" cap="none">
              <a:solidFill>
                <a:srgbClr val="595959"/>
              </a:solidFill>
              <a:latin typeface="Lucida Sans"/>
              <a:ea typeface="Lucida Sans"/>
              <a:cs typeface="Lucida Sans"/>
              <a:sym typeface="Lucida Sans"/>
            </a:endParaRPr>
          </a:p>
        </p:txBody>
      </p:sp>
      <p:sp>
        <p:nvSpPr>
          <p:cNvPr id="1512" name="Google Shape;1512;p199"/>
          <p:cNvSpPr txBox="1">
            <a:spLocks noGrp="1"/>
          </p:cNvSpPr>
          <p:nvPr>
            <p:ph type="body" idx="1"/>
          </p:nvPr>
        </p:nvSpPr>
        <p:spPr>
          <a:xfrm>
            <a:off x="304800" y="1234827"/>
            <a:ext cx="8572500" cy="66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latin typeface="Lucida Sans"/>
                <a:ea typeface="Lucida Sans"/>
                <a:cs typeface="Lucida Sans"/>
                <a:sym typeface="Lucida Sans"/>
              </a:rPr>
              <a:t>Realia and student-centered </a:t>
            </a:r>
            <a:endParaRPr sz="2400">
              <a:latin typeface="Lucida Sans"/>
              <a:ea typeface="Lucida Sans"/>
              <a:cs typeface="Lucida Sans"/>
              <a:sym typeface="Lucida Sans"/>
            </a:endParaRPr>
          </a:p>
          <a:p>
            <a:pPr marL="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513" name="Google Shape;1513;p199"/>
          <p:cNvPicPr preferRelativeResize="0"/>
          <p:nvPr/>
        </p:nvPicPr>
        <p:blipFill>
          <a:blip r:embed="rId4">
            <a:alphaModFix/>
          </a:blip>
          <a:stretch>
            <a:fillRect/>
          </a:stretch>
        </p:blipFill>
        <p:spPr>
          <a:xfrm>
            <a:off x="6971450" y="2042800"/>
            <a:ext cx="2172550" cy="2488650"/>
          </a:xfrm>
          <a:prstGeom prst="rect">
            <a:avLst/>
          </a:prstGeom>
          <a:noFill/>
          <a:ln>
            <a:noFill/>
          </a:ln>
        </p:spPr>
      </p:pic>
      <p:pic>
        <p:nvPicPr>
          <p:cNvPr id="1514" name="Google Shape;1514;p199"/>
          <p:cNvPicPr preferRelativeResize="0"/>
          <p:nvPr/>
        </p:nvPicPr>
        <p:blipFill>
          <a:blip r:embed="rId5">
            <a:alphaModFix/>
          </a:blip>
          <a:stretch>
            <a:fillRect/>
          </a:stretch>
        </p:blipFill>
        <p:spPr>
          <a:xfrm>
            <a:off x="729600" y="4250000"/>
            <a:ext cx="2172550" cy="2743896"/>
          </a:xfrm>
          <a:prstGeom prst="rect">
            <a:avLst/>
          </a:prstGeom>
          <a:noFill/>
          <a:ln>
            <a:noFill/>
          </a:ln>
        </p:spPr>
      </p:pic>
      <p:pic>
        <p:nvPicPr>
          <p:cNvPr id="1515" name="Google Shape;1515;p199"/>
          <p:cNvPicPr preferRelativeResize="0"/>
          <p:nvPr/>
        </p:nvPicPr>
        <p:blipFill>
          <a:blip r:embed="rId6">
            <a:alphaModFix/>
          </a:blip>
          <a:stretch>
            <a:fillRect/>
          </a:stretch>
        </p:blipFill>
        <p:spPr>
          <a:xfrm>
            <a:off x="7311950" y="4677317"/>
            <a:ext cx="1832050" cy="2442733"/>
          </a:xfrm>
          <a:prstGeom prst="rect">
            <a:avLst/>
          </a:prstGeom>
          <a:noFill/>
          <a:ln>
            <a:noFill/>
          </a:ln>
        </p:spPr>
      </p:pic>
      <p:pic>
        <p:nvPicPr>
          <p:cNvPr id="1516" name="Google Shape;1516;p199"/>
          <p:cNvPicPr preferRelativeResize="0"/>
          <p:nvPr/>
        </p:nvPicPr>
        <p:blipFill>
          <a:blip r:embed="rId7">
            <a:alphaModFix/>
          </a:blip>
          <a:stretch>
            <a:fillRect/>
          </a:stretch>
        </p:blipFill>
        <p:spPr>
          <a:xfrm>
            <a:off x="-2983150" y="2521075"/>
            <a:ext cx="2091450" cy="2788600"/>
          </a:xfrm>
          <a:prstGeom prst="rect">
            <a:avLst/>
          </a:prstGeom>
          <a:noFill/>
          <a:ln>
            <a:noFill/>
          </a:ln>
        </p:spPr>
      </p:pic>
      <p:pic>
        <p:nvPicPr>
          <p:cNvPr id="1517" name="Google Shape;1517;p199"/>
          <p:cNvPicPr preferRelativeResize="0"/>
          <p:nvPr/>
        </p:nvPicPr>
        <p:blipFill>
          <a:blip r:embed="rId8">
            <a:alphaModFix/>
          </a:blip>
          <a:stretch>
            <a:fillRect/>
          </a:stretch>
        </p:blipFill>
        <p:spPr>
          <a:xfrm>
            <a:off x="2757100" y="2042802"/>
            <a:ext cx="4357387" cy="3268033"/>
          </a:xfrm>
          <a:prstGeom prst="rect">
            <a:avLst/>
          </a:prstGeom>
          <a:noFill/>
          <a:ln>
            <a:noFill/>
          </a:ln>
        </p:spPr>
      </p:pic>
      <p:pic>
        <p:nvPicPr>
          <p:cNvPr id="1518" name="Google Shape;1518;p199" descr="Harvesting Friends / Cosechando Amigos (English and Spanish ..."/>
          <p:cNvPicPr preferRelativeResize="0"/>
          <p:nvPr/>
        </p:nvPicPr>
        <p:blipFill>
          <a:blip r:embed="rId9">
            <a:alphaModFix/>
          </a:blip>
          <a:stretch>
            <a:fillRect/>
          </a:stretch>
        </p:blipFill>
        <p:spPr>
          <a:xfrm>
            <a:off x="186538" y="2149700"/>
            <a:ext cx="2368418" cy="1847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20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Vocabulary in Many Ways!</a:t>
            </a:r>
            <a:endParaRPr sz="3500" b="0" i="0" u="none" strike="noStrike" cap="none">
              <a:solidFill>
                <a:srgbClr val="595959"/>
              </a:solidFill>
              <a:latin typeface="Lucida Sans"/>
              <a:ea typeface="Lucida Sans"/>
              <a:cs typeface="Lucida Sans"/>
              <a:sym typeface="Lucida Sans"/>
            </a:endParaRPr>
          </a:p>
        </p:txBody>
      </p:sp>
      <p:sp>
        <p:nvSpPr>
          <p:cNvPr id="1525" name="Google Shape;1525;p200"/>
          <p:cNvSpPr txBox="1">
            <a:spLocks noGrp="1"/>
          </p:cNvSpPr>
          <p:nvPr>
            <p:ph type="body" idx="1"/>
          </p:nvPr>
        </p:nvSpPr>
        <p:spPr>
          <a:xfrm>
            <a:off x="304800" y="1234827"/>
            <a:ext cx="8572500" cy="66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latin typeface="Lucida Sans"/>
                <a:ea typeface="Lucida Sans"/>
                <a:cs typeface="Lucida Sans"/>
                <a:sym typeface="Lucida Sans"/>
              </a:rPr>
              <a:t>Realia and student-centered </a:t>
            </a:r>
            <a:endParaRPr sz="2400">
              <a:latin typeface="Lucida Sans"/>
              <a:ea typeface="Lucida Sans"/>
              <a:cs typeface="Lucida Sans"/>
              <a:sym typeface="Lucida Sans"/>
            </a:endParaRPr>
          </a:p>
          <a:p>
            <a:pPr marL="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526" name="Google Shape;1526;p200"/>
          <p:cNvPicPr preferRelativeResize="0"/>
          <p:nvPr/>
        </p:nvPicPr>
        <p:blipFill>
          <a:blip r:embed="rId3">
            <a:alphaModFix/>
          </a:blip>
          <a:stretch>
            <a:fillRect/>
          </a:stretch>
        </p:blipFill>
        <p:spPr>
          <a:xfrm>
            <a:off x="774952" y="3937800"/>
            <a:ext cx="2179000" cy="2905325"/>
          </a:xfrm>
          <a:prstGeom prst="rect">
            <a:avLst/>
          </a:prstGeom>
          <a:noFill/>
          <a:ln>
            <a:noFill/>
          </a:ln>
        </p:spPr>
      </p:pic>
      <p:pic>
        <p:nvPicPr>
          <p:cNvPr id="1527" name="Google Shape;1527;p200"/>
          <p:cNvPicPr preferRelativeResize="0"/>
          <p:nvPr/>
        </p:nvPicPr>
        <p:blipFill>
          <a:blip r:embed="rId4">
            <a:alphaModFix/>
          </a:blip>
          <a:stretch>
            <a:fillRect/>
          </a:stretch>
        </p:blipFill>
        <p:spPr>
          <a:xfrm>
            <a:off x="2415675" y="2200513"/>
            <a:ext cx="3064200" cy="2298150"/>
          </a:xfrm>
          <a:prstGeom prst="rect">
            <a:avLst/>
          </a:prstGeom>
          <a:noFill/>
          <a:ln>
            <a:noFill/>
          </a:ln>
        </p:spPr>
      </p:pic>
      <p:pic>
        <p:nvPicPr>
          <p:cNvPr id="1528" name="Google Shape;1528;p200"/>
          <p:cNvPicPr preferRelativeResize="0"/>
          <p:nvPr/>
        </p:nvPicPr>
        <p:blipFill>
          <a:blip r:embed="rId5">
            <a:alphaModFix/>
          </a:blip>
          <a:stretch>
            <a:fillRect/>
          </a:stretch>
        </p:blipFill>
        <p:spPr>
          <a:xfrm>
            <a:off x="3247387" y="4584692"/>
            <a:ext cx="2179000" cy="2905333"/>
          </a:xfrm>
          <a:prstGeom prst="rect">
            <a:avLst/>
          </a:prstGeom>
          <a:noFill/>
          <a:ln>
            <a:noFill/>
          </a:ln>
        </p:spPr>
      </p:pic>
      <p:pic>
        <p:nvPicPr>
          <p:cNvPr id="1529" name="Google Shape;1529;p200"/>
          <p:cNvPicPr preferRelativeResize="0"/>
          <p:nvPr/>
        </p:nvPicPr>
        <p:blipFill>
          <a:blip r:embed="rId6">
            <a:alphaModFix/>
          </a:blip>
          <a:stretch>
            <a:fillRect/>
          </a:stretch>
        </p:blipFill>
        <p:spPr>
          <a:xfrm>
            <a:off x="5479874" y="1417624"/>
            <a:ext cx="3891075" cy="5425499"/>
          </a:xfrm>
          <a:prstGeom prst="rect">
            <a:avLst/>
          </a:prstGeom>
          <a:noFill/>
          <a:ln>
            <a:noFill/>
          </a:ln>
        </p:spPr>
      </p:pic>
      <p:pic>
        <p:nvPicPr>
          <p:cNvPr id="1530" name="Google Shape;1530;p200" descr="Qué montón de tamales! by Gary Soto"/>
          <p:cNvPicPr preferRelativeResize="0"/>
          <p:nvPr/>
        </p:nvPicPr>
        <p:blipFill>
          <a:blip r:embed="rId7">
            <a:alphaModFix/>
          </a:blip>
          <a:stretch>
            <a:fillRect/>
          </a:stretch>
        </p:blipFill>
        <p:spPr>
          <a:xfrm>
            <a:off x="224925" y="1734800"/>
            <a:ext cx="2190750" cy="2400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2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500">
                <a:latin typeface="Lucida Sans"/>
                <a:ea typeface="Lucida Sans"/>
                <a:cs typeface="Lucida Sans"/>
                <a:sym typeface="Lucida Sans"/>
              </a:rPr>
              <a:t>Vocabulary in Many Ways!</a:t>
            </a:r>
            <a:endParaRPr sz="3500" b="0" i="0" u="none" strike="noStrike" cap="none">
              <a:solidFill>
                <a:srgbClr val="595959"/>
              </a:solidFill>
              <a:latin typeface="Lucida Sans"/>
              <a:ea typeface="Lucida Sans"/>
              <a:cs typeface="Lucida Sans"/>
              <a:sym typeface="Lucida Sans"/>
            </a:endParaRPr>
          </a:p>
        </p:txBody>
      </p:sp>
      <p:sp>
        <p:nvSpPr>
          <p:cNvPr id="1537" name="Google Shape;1537;p201"/>
          <p:cNvSpPr txBox="1">
            <a:spLocks noGrp="1"/>
          </p:cNvSpPr>
          <p:nvPr>
            <p:ph type="body" idx="1"/>
          </p:nvPr>
        </p:nvSpPr>
        <p:spPr>
          <a:xfrm>
            <a:off x="304800" y="1189940"/>
            <a:ext cx="85725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latin typeface="Lucida Sans"/>
                <a:ea typeface="Lucida Sans"/>
                <a:cs typeface="Lucida Sans"/>
                <a:sym typeface="Lucida Sans"/>
              </a:rPr>
              <a:t>Use words from mentor text to supplement </a:t>
            </a:r>
            <a:endParaRPr sz="2400">
              <a:latin typeface="Lucida Sans"/>
              <a:ea typeface="Lucida Sans"/>
              <a:cs typeface="Lucida Sans"/>
              <a:sym typeface="Lucida Sans"/>
            </a:endParaRPr>
          </a:p>
          <a:p>
            <a:pPr marL="0" lvl="0" indent="0" algn="l" rtl="0">
              <a:lnSpc>
                <a:spcPct val="115000"/>
              </a:lnSpc>
              <a:spcBef>
                <a:spcPts val="0"/>
              </a:spcBef>
              <a:spcAft>
                <a:spcPts val="0"/>
              </a:spcAft>
              <a:buNone/>
            </a:pPr>
            <a:r>
              <a:rPr lang="en-US" sz="2400">
                <a:latin typeface="Lucida Sans"/>
                <a:ea typeface="Lucida Sans"/>
                <a:cs typeface="Lucida Sans"/>
                <a:sym typeface="Lucida Sans"/>
              </a:rPr>
              <a:t>word work, grammar, and/or phonics instruction </a:t>
            </a:r>
            <a:endParaRPr sz="2400">
              <a:latin typeface="Lucida Sans"/>
              <a:ea typeface="Lucida Sans"/>
              <a:cs typeface="Lucida Sans"/>
              <a:sym typeface="Lucida Sans"/>
            </a:endParaRPr>
          </a:p>
        </p:txBody>
      </p:sp>
      <p:pic>
        <p:nvPicPr>
          <p:cNvPr id="1538" name="Google Shape;1538;p201"/>
          <p:cNvPicPr preferRelativeResize="0"/>
          <p:nvPr/>
        </p:nvPicPr>
        <p:blipFill>
          <a:blip r:embed="rId3">
            <a:alphaModFix/>
          </a:blip>
          <a:stretch>
            <a:fillRect/>
          </a:stretch>
        </p:blipFill>
        <p:spPr>
          <a:xfrm>
            <a:off x="2223025" y="2597350"/>
            <a:ext cx="2651275" cy="2272862"/>
          </a:xfrm>
          <a:prstGeom prst="rect">
            <a:avLst/>
          </a:prstGeom>
          <a:noFill/>
          <a:ln>
            <a:noFill/>
          </a:ln>
        </p:spPr>
      </p:pic>
      <p:pic>
        <p:nvPicPr>
          <p:cNvPr id="1539" name="Google Shape;1539;p201"/>
          <p:cNvPicPr preferRelativeResize="0"/>
          <p:nvPr/>
        </p:nvPicPr>
        <p:blipFill>
          <a:blip r:embed="rId4">
            <a:alphaModFix/>
          </a:blip>
          <a:stretch>
            <a:fillRect/>
          </a:stretch>
        </p:blipFill>
        <p:spPr>
          <a:xfrm>
            <a:off x="5116750" y="5437901"/>
            <a:ext cx="1458963" cy="1250726"/>
          </a:xfrm>
          <a:prstGeom prst="rect">
            <a:avLst/>
          </a:prstGeom>
          <a:noFill/>
          <a:ln>
            <a:noFill/>
          </a:ln>
        </p:spPr>
      </p:pic>
      <p:pic>
        <p:nvPicPr>
          <p:cNvPr id="1540" name="Google Shape;1540;p201"/>
          <p:cNvPicPr preferRelativeResize="0"/>
          <p:nvPr/>
        </p:nvPicPr>
        <p:blipFill>
          <a:blip r:embed="rId5">
            <a:alphaModFix/>
          </a:blip>
          <a:stretch>
            <a:fillRect/>
          </a:stretch>
        </p:blipFill>
        <p:spPr>
          <a:xfrm>
            <a:off x="6739275" y="5437894"/>
            <a:ext cx="2443450" cy="2094713"/>
          </a:xfrm>
          <a:prstGeom prst="rect">
            <a:avLst/>
          </a:prstGeom>
          <a:noFill/>
          <a:ln>
            <a:noFill/>
          </a:ln>
        </p:spPr>
      </p:pic>
      <p:pic>
        <p:nvPicPr>
          <p:cNvPr id="1541" name="Google Shape;1541;p201"/>
          <p:cNvPicPr preferRelativeResize="0"/>
          <p:nvPr/>
        </p:nvPicPr>
        <p:blipFill>
          <a:blip r:embed="rId6">
            <a:alphaModFix/>
          </a:blip>
          <a:stretch>
            <a:fillRect/>
          </a:stretch>
        </p:blipFill>
        <p:spPr>
          <a:xfrm>
            <a:off x="185775" y="4763294"/>
            <a:ext cx="2443450" cy="2094713"/>
          </a:xfrm>
          <a:prstGeom prst="rect">
            <a:avLst/>
          </a:prstGeom>
          <a:noFill/>
          <a:ln>
            <a:noFill/>
          </a:ln>
        </p:spPr>
      </p:pic>
      <p:pic>
        <p:nvPicPr>
          <p:cNvPr id="1542" name="Google Shape;1542;p201"/>
          <p:cNvPicPr preferRelativeResize="0"/>
          <p:nvPr/>
        </p:nvPicPr>
        <p:blipFill>
          <a:blip r:embed="rId7">
            <a:alphaModFix/>
          </a:blip>
          <a:stretch>
            <a:fillRect/>
          </a:stretch>
        </p:blipFill>
        <p:spPr>
          <a:xfrm>
            <a:off x="5116756" y="2248225"/>
            <a:ext cx="1832587" cy="2792950"/>
          </a:xfrm>
          <a:prstGeom prst="rect">
            <a:avLst/>
          </a:prstGeom>
          <a:noFill/>
          <a:ln>
            <a:noFill/>
          </a:ln>
        </p:spPr>
      </p:pic>
      <p:pic>
        <p:nvPicPr>
          <p:cNvPr id="1543" name="Google Shape;1543;p201"/>
          <p:cNvPicPr preferRelativeResize="0"/>
          <p:nvPr/>
        </p:nvPicPr>
        <p:blipFill>
          <a:blip r:embed="rId8">
            <a:alphaModFix/>
          </a:blip>
          <a:stretch>
            <a:fillRect/>
          </a:stretch>
        </p:blipFill>
        <p:spPr>
          <a:xfrm>
            <a:off x="185781" y="2531600"/>
            <a:ext cx="1832587" cy="2792950"/>
          </a:xfrm>
          <a:prstGeom prst="rect">
            <a:avLst/>
          </a:prstGeom>
          <a:noFill/>
          <a:ln>
            <a:noFill/>
          </a:ln>
        </p:spPr>
      </p:pic>
      <p:pic>
        <p:nvPicPr>
          <p:cNvPr id="1544" name="Google Shape;1544;p201"/>
          <p:cNvPicPr preferRelativeResize="0"/>
          <p:nvPr/>
        </p:nvPicPr>
        <p:blipFill>
          <a:blip r:embed="rId9">
            <a:alphaModFix/>
          </a:blip>
          <a:stretch>
            <a:fillRect/>
          </a:stretch>
        </p:blipFill>
        <p:spPr>
          <a:xfrm>
            <a:off x="7044706" y="2248225"/>
            <a:ext cx="1832587" cy="2792950"/>
          </a:xfrm>
          <a:prstGeom prst="rect">
            <a:avLst/>
          </a:prstGeom>
          <a:noFill/>
          <a:ln>
            <a:noFill/>
          </a:ln>
        </p:spPr>
      </p:pic>
      <p:pic>
        <p:nvPicPr>
          <p:cNvPr id="1545" name="Google Shape;1545;p201" descr="Marisol McDonald Doesn't Match / Marisol McDonald no combina by ..."/>
          <p:cNvPicPr preferRelativeResize="0"/>
          <p:nvPr/>
        </p:nvPicPr>
        <p:blipFill>
          <a:blip r:embed="rId10">
            <a:alphaModFix/>
          </a:blip>
          <a:stretch>
            <a:fillRect/>
          </a:stretch>
        </p:blipFill>
        <p:spPr>
          <a:xfrm>
            <a:off x="7586025" y="188924"/>
            <a:ext cx="1291275" cy="15105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20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200">
                <a:latin typeface="Lucida Sans"/>
                <a:ea typeface="Lucida Sans"/>
                <a:cs typeface="Lucida Sans"/>
                <a:sym typeface="Lucida Sans"/>
              </a:rPr>
              <a:t>Further Steps - leveraging that knowledge</a:t>
            </a:r>
            <a:endParaRPr sz="3200" b="0" i="0" u="none" strike="noStrike" cap="none">
              <a:solidFill>
                <a:srgbClr val="595959"/>
              </a:solidFill>
              <a:latin typeface="Lucida Sans"/>
              <a:ea typeface="Lucida Sans"/>
              <a:cs typeface="Lucida Sans"/>
              <a:sym typeface="Lucida Sans"/>
            </a:endParaRPr>
          </a:p>
        </p:txBody>
      </p:sp>
      <p:sp>
        <p:nvSpPr>
          <p:cNvPr id="1552" name="Google Shape;1552;p202"/>
          <p:cNvSpPr txBox="1">
            <a:spLocks noGrp="1"/>
          </p:cNvSpPr>
          <p:nvPr>
            <p:ph type="body" idx="1"/>
          </p:nvPr>
        </p:nvSpPr>
        <p:spPr>
          <a:xfrm>
            <a:off x="78075" y="1570025"/>
            <a:ext cx="6044400" cy="45261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Deeper dives into texts = deeper analysis</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Characters and character traits become referred to throughout the year</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lends well to comparing and contrasting</a:t>
            </a:r>
            <a:endParaRPr sz="2400">
              <a:latin typeface="Lucida Sans"/>
              <a:ea typeface="Lucida Sans"/>
              <a:cs typeface="Lucida Sans"/>
              <a:sym typeface="Lucida Sans"/>
            </a:endParaRPr>
          </a:p>
          <a:p>
            <a:pPr marL="914400" marR="0" lvl="1"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New content is easily introduced</a:t>
            </a:r>
            <a:endParaRPr sz="2400">
              <a:latin typeface="Lucida Sans"/>
              <a:ea typeface="Lucida Sans"/>
              <a:cs typeface="Lucida Sans"/>
              <a:sym typeface="Lucida Sans"/>
            </a:endParaRPr>
          </a:p>
          <a:p>
            <a:pPr marL="914400" marR="0" lvl="1"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Retelling, writing, art expectations become more rigorous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marR="0" lvl="0" indent="45720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553" name="Google Shape;1553;p202"/>
          <p:cNvPicPr preferRelativeResize="0"/>
          <p:nvPr/>
        </p:nvPicPr>
        <p:blipFill>
          <a:blip r:embed="rId3">
            <a:alphaModFix/>
          </a:blip>
          <a:stretch>
            <a:fillRect/>
          </a:stretch>
        </p:blipFill>
        <p:spPr>
          <a:xfrm>
            <a:off x="6122400" y="1570037"/>
            <a:ext cx="2869198" cy="38255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203"/>
          <p:cNvSpPr txBox="1">
            <a:spLocks noGrp="1"/>
          </p:cNvSpPr>
          <p:nvPr>
            <p:ph type="title"/>
          </p:nvPr>
        </p:nvSpPr>
        <p:spPr>
          <a:xfrm>
            <a:off x="304800" y="-30163"/>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600">
                <a:latin typeface="Lucida Sans"/>
                <a:ea typeface="Lucida Sans"/>
                <a:cs typeface="Lucida Sans"/>
                <a:sym typeface="Lucida Sans"/>
              </a:rPr>
              <a:t>Key Takeaways and Results </a:t>
            </a:r>
            <a:endParaRPr sz="3600" b="0" i="0" u="none" strike="noStrike" cap="none">
              <a:solidFill>
                <a:srgbClr val="595959"/>
              </a:solidFill>
              <a:latin typeface="Lucida Sans"/>
              <a:ea typeface="Lucida Sans"/>
              <a:cs typeface="Lucida Sans"/>
              <a:sym typeface="Lucida Sans"/>
            </a:endParaRPr>
          </a:p>
        </p:txBody>
      </p:sp>
      <p:sp>
        <p:nvSpPr>
          <p:cNvPr id="1560" name="Google Shape;1560;p203"/>
          <p:cNvSpPr txBox="1">
            <a:spLocks noGrp="1"/>
          </p:cNvSpPr>
          <p:nvPr>
            <p:ph type="body" idx="1"/>
          </p:nvPr>
        </p:nvSpPr>
        <p:spPr>
          <a:xfrm>
            <a:off x="304800" y="887671"/>
            <a:ext cx="8572500" cy="25287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Anchor texts guide instruction</a:t>
            </a:r>
            <a:endParaRPr sz="2400">
              <a:latin typeface="Lucida Sans"/>
              <a:ea typeface="Lucida Sans"/>
              <a:cs typeface="Lucida Sans"/>
              <a:sym typeface="Lucida Sans"/>
            </a:endParaRPr>
          </a:p>
          <a:p>
            <a:pPr marL="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lvl="0" indent="-381000" algn="l" rtl="0">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Character study help build knowledge</a:t>
            </a:r>
            <a:endParaRPr sz="2400">
              <a:latin typeface="Lucida Sans"/>
              <a:ea typeface="Lucida Sans"/>
              <a:cs typeface="Lucida Sans"/>
              <a:sym typeface="Lucida Sans"/>
            </a:endParaRPr>
          </a:p>
          <a:p>
            <a:pPr marL="0" lvl="0" indent="0" algn="l" rtl="0">
              <a:lnSpc>
                <a:spcPct val="115000"/>
              </a:lnSpc>
              <a:spcBef>
                <a:spcPts val="0"/>
              </a:spcBef>
              <a:spcAft>
                <a:spcPts val="0"/>
              </a:spcAft>
              <a:buNone/>
            </a:pPr>
            <a:endParaRPr sz="2400">
              <a:latin typeface="Lucida Sans"/>
              <a:ea typeface="Lucida Sans"/>
              <a:cs typeface="Lucida Sans"/>
              <a:sym typeface="Lucida Sans"/>
            </a:endParaRPr>
          </a:p>
          <a:p>
            <a:pPr marL="457200" lvl="0" indent="-381000" algn="l" rtl="0">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Vocabulary gets taught in many ways</a:t>
            </a:r>
            <a:endParaRPr sz="2400">
              <a:latin typeface="Lucida Sans"/>
              <a:ea typeface="Lucida Sans"/>
              <a:cs typeface="Lucida Sans"/>
              <a:sym typeface="Lucida Sans"/>
            </a:endParaRPr>
          </a:p>
        </p:txBody>
      </p:sp>
      <p:pic>
        <p:nvPicPr>
          <p:cNvPr id="1561" name="Google Shape;1561;p203"/>
          <p:cNvPicPr preferRelativeResize="0"/>
          <p:nvPr/>
        </p:nvPicPr>
        <p:blipFill>
          <a:blip r:embed="rId3">
            <a:alphaModFix/>
          </a:blip>
          <a:stretch>
            <a:fillRect/>
          </a:stretch>
        </p:blipFill>
        <p:spPr>
          <a:xfrm>
            <a:off x="5535500" y="3249500"/>
            <a:ext cx="3702974" cy="2777225"/>
          </a:xfrm>
          <a:prstGeom prst="rect">
            <a:avLst/>
          </a:prstGeom>
          <a:noFill/>
          <a:ln>
            <a:noFill/>
          </a:ln>
        </p:spPr>
      </p:pic>
      <p:sp>
        <p:nvSpPr>
          <p:cNvPr id="1562" name="Google Shape;1562;p203"/>
          <p:cNvSpPr txBox="1"/>
          <p:nvPr/>
        </p:nvSpPr>
        <p:spPr>
          <a:xfrm>
            <a:off x="415625" y="3136150"/>
            <a:ext cx="5233200" cy="340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Results</a:t>
            </a:r>
            <a:endParaRPr sz="2400">
              <a:solidFill>
                <a:srgbClr val="595959"/>
              </a:solidFill>
              <a:latin typeface="Lucida Sans"/>
              <a:ea typeface="Lucida Sans"/>
              <a:cs typeface="Lucida Sans"/>
              <a:sym typeface="Lucida Sans"/>
            </a:endParaRPr>
          </a:p>
          <a:p>
            <a:pPr marL="342900" lvl="0" indent="-330200" algn="l" rtl="0">
              <a:lnSpc>
                <a:spcPct val="115000"/>
              </a:lnSpc>
              <a:spcBef>
                <a:spcPts val="0"/>
              </a:spcBef>
              <a:spcAft>
                <a:spcPts val="0"/>
              </a:spcAft>
              <a:buClr>
                <a:srgbClr val="595959"/>
              </a:buClr>
              <a:buSzPts val="2000"/>
              <a:buFont typeface="Lucida Sans"/>
              <a:buChar char="-"/>
            </a:pPr>
            <a:r>
              <a:rPr lang="en-US" sz="2000">
                <a:solidFill>
                  <a:srgbClr val="595959"/>
                </a:solidFill>
                <a:latin typeface="Lucida Sans"/>
                <a:ea typeface="Lucida Sans"/>
                <a:cs typeface="Lucida Sans"/>
                <a:sym typeface="Lucida Sans"/>
              </a:rPr>
              <a:t>Second language vocabulary development increased significantly for both English and Spanish dominant students</a:t>
            </a:r>
            <a:endParaRPr sz="2000">
              <a:solidFill>
                <a:srgbClr val="595959"/>
              </a:solidFill>
              <a:latin typeface="Lucida Sans"/>
              <a:ea typeface="Lucida Sans"/>
              <a:cs typeface="Lucida Sans"/>
              <a:sym typeface="Lucida Sans"/>
            </a:endParaRPr>
          </a:p>
          <a:p>
            <a:pPr marL="342900" lvl="0" indent="-330200" algn="l" rtl="0">
              <a:lnSpc>
                <a:spcPct val="115000"/>
              </a:lnSpc>
              <a:spcBef>
                <a:spcPts val="0"/>
              </a:spcBef>
              <a:spcAft>
                <a:spcPts val="0"/>
              </a:spcAft>
              <a:buClr>
                <a:srgbClr val="595959"/>
              </a:buClr>
              <a:buSzPts val="2000"/>
              <a:buFont typeface="Lucida Sans"/>
              <a:buChar char="-"/>
            </a:pPr>
            <a:r>
              <a:rPr lang="en-US" sz="2000">
                <a:solidFill>
                  <a:srgbClr val="595959"/>
                </a:solidFill>
                <a:latin typeface="Lucida Sans"/>
                <a:ea typeface="Lucida Sans"/>
                <a:cs typeface="Lucida Sans"/>
                <a:sym typeface="Lucida Sans"/>
              </a:rPr>
              <a:t>Student contributions are valued more! Students take more ownership of their learning!</a:t>
            </a:r>
            <a:endParaRPr sz="2000">
              <a:solidFill>
                <a:srgbClr val="595959"/>
              </a:solidFill>
              <a:latin typeface="Lucida Sans"/>
              <a:ea typeface="Lucida Sans"/>
              <a:cs typeface="Lucida Sans"/>
              <a:sym typeface="Lucida Sans"/>
            </a:endParaRPr>
          </a:p>
          <a:p>
            <a:pPr marL="457200" lvl="0" indent="-355600" algn="l" rtl="0">
              <a:lnSpc>
                <a:spcPct val="115000"/>
              </a:lnSpc>
              <a:spcBef>
                <a:spcPts val="0"/>
              </a:spcBef>
              <a:spcAft>
                <a:spcPts val="0"/>
              </a:spcAft>
              <a:buClr>
                <a:srgbClr val="595959"/>
              </a:buClr>
              <a:buSzPts val="2000"/>
              <a:buFont typeface="Lucida Sans"/>
              <a:buChar char="-"/>
            </a:pPr>
            <a:r>
              <a:rPr lang="en-US" sz="2000">
                <a:solidFill>
                  <a:srgbClr val="595959"/>
                </a:solidFill>
                <a:latin typeface="Lucida Sans"/>
                <a:ea typeface="Lucida Sans"/>
                <a:cs typeface="Lucida Sans"/>
                <a:sym typeface="Lucida Sans"/>
              </a:rPr>
              <a:t>Love of reading!!!</a:t>
            </a:r>
            <a:endParaRPr sz="2000">
              <a:solidFill>
                <a:srgbClr val="595959"/>
              </a:solidFill>
              <a:latin typeface="Lucida Sans"/>
              <a:ea typeface="Lucida Sans"/>
              <a:cs typeface="Lucida Sans"/>
              <a:sym typeface="Lucida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04"/>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Podcas</a:t>
            </a:r>
            <a:r>
              <a:rPr lang="en-US" sz="2600">
                <a:latin typeface="Lucida Sans"/>
                <a:ea typeface="Lucida Sans"/>
                <a:cs typeface="Lucida Sans"/>
                <a:sym typeface="Lucida Sans"/>
              </a:rPr>
              <a:t>ts</a:t>
            </a:r>
            <a:r>
              <a:rPr lang="en-US" sz="2600" b="0" i="0" u="none" strike="noStrike" cap="none">
                <a:solidFill>
                  <a:schemeClr val="lt1"/>
                </a:solidFill>
                <a:latin typeface="Lucida Sans"/>
                <a:ea typeface="Lucida Sans"/>
                <a:cs typeface="Lucida Sans"/>
                <a:sym typeface="Lucida Sans"/>
              </a:rPr>
              <a:t>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6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99" name="Google Shape;1099;p160"/>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marL="342900" marR="0" lvl="0" indent="0" algn="l" rtl="0">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5"/>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6"/>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100" name="Google Shape;1100;p160"/>
          <p:cNvPicPr preferRelativeResize="0"/>
          <p:nvPr/>
        </p:nvPicPr>
        <p:blipFill>
          <a:blip r:embed="rId7">
            <a:alphaModFix/>
          </a:blip>
          <a:stretch>
            <a:fillRect/>
          </a:stretch>
        </p:blipFill>
        <p:spPr>
          <a:xfrm>
            <a:off x="6189900" y="396005"/>
            <a:ext cx="2590851" cy="3352874"/>
          </a:xfrm>
          <a:prstGeom prst="rect">
            <a:avLst/>
          </a:prstGeom>
          <a:noFill/>
          <a:ln>
            <a:noFill/>
          </a:ln>
        </p:spPr>
      </p:pic>
      <p:pic>
        <p:nvPicPr>
          <p:cNvPr id="1101" name="Google Shape;1101;p160"/>
          <p:cNvPicPr preferRelativeResize="0"/>
          <p:nvPr/>
        </p:nvPicPr>
        <p:blipFill rotWithShape="1">
          <a:blip r:embed="rId8">
            <a:alphaModFix/>
          </a:blip>
          <a:srcRect b="57841"/>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205"/>
          <p:cNvSpPr txBox="1"/>
          <p:nvPr/>
        </p:nvSpPr>
        <p:spPr>
          <a:xfrm>
            <a:off x="5616100" y="242050"/>
            <a:ext cx="3321300" cy="3359400"/>
          </a:xfrm>
          <a:prstGeom prst="rect">
            <a:avLst/>
          </a:prstGeom>
          <a:solidFill>
            <a:schemeClr val="accent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Allerta"/>
                <a:ea typeface="Allerta"/>
                <a:cs typeface="Allerta"/>
                <a:sym typeface="Allerta"/>
              </a:rPr>
              <a:t> Insert Headshot Here</a:t>
            </a:r>
            <a:endParaRPr>
              <a:solidFill>
                <a:srgbClr val="FFFFFF"/>
              </a:solidFill>
              <a:latin typeface="Allerta"/>
              <a:ea typeface="Allerta"/>
              <a:cs typeface="Allerta"/>
              <a:sym typeface="Allerta"/>
            </a:endParaRPr>
          </a:p>
        </p:txBody>
      </p:sp>
      <p:sp>
        <p:nvSpPr>
          <p:cNvPr id="1575" name="Google Shape;1575;p205"/>
          <p:cNvSpPr txBox="1">
            <a:spLocks noGrp="1"/>
          </p:cNvSpPr>
          <p:nvPr>
            <p:ph type="title"/>
          </p:nvPr>
        </p:nvSpPr>
        <p:spPr>
          <a:xfrm>
            <a:off x="291725" y="1315225"/>
            <a:ext cx="4712400" cy="191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Claire Rivero</a:t>
            </a:r>
            <a:endParaRPr b="1"/>
          </a:p>
          <a:p>
            <a:pPr marL="0" marR="0" lvl="0" indent="0" algn="l" rtl="0">
              <a:lnSpc>
                <a:spcPct val="100000"/>
              </a:lnSpc>
              <a:spcBef>
                <a:spcPts val="0"/>
              </a:spcBef>
              <a:spcAft>
                <a:spcPts val="0"/>
              </a:spcAft>
              <a:buClr>
                <a:schemeClr val="lt1"/>
              </a:buClr>
              <a:buSzPts val="2800"/>
              <a:buFont typeface="Allerta"/>
              <a:buNone/>
            </a:pPr>
            <a:r>
              <a:rPr lang="en-US" i="1"/>
              <a:t>Digital Strategy Manager</a:t>
            </a:r>
            <a:endParaRPr i="1"/>
          </a:p>
          <a:p>
            <a:pPr marL="0" marR="0" lvl="0" indent="0" algn="l" rtl="0">
              <a:lnSpc>
                <a:spcPct val="100000"/>
              </a:lnSpc>
              <a:spcBef>
                <a:spcPts val="0"/>
              </a:spcBef>
              <a:spcAft>
                <a:spcPts val="0"/>
              </a:spcAft>
              <a:buClr>
                <a:schemeClr val="lt1"/>
              </a:buClr>
              <a:buSzPts val="2800"/>
              <a:buFont typeface="Allerta"/>
              <a:buNone/>
            </a:pPr>
            <a:r>
              <a:rPr lang="en-US" i="1"/>
              <a:t>Student Achievement Partners</a:t>
            </a:r>
            <a:endParaRPr i="1"/>
          </a:p>
        </p:txBody>
      </p:sp>
      <p:pic>
        <p:nvPicPr>
          <p:cNvPr id="1576" name="Google Shape;1576;p205"/>
          <p:cNvPicPr preferRelativeResize="0"/>
          <p:nvPr/>
        </p:nvPicPr>
        <p:blipFill>
          <a:blip r:embed="rId3">
            <a:alphaModFix/>
          </a:blip>
          <a:stretch>
            <a:fillRect/>
          </a:stretch>
        </p:blipFill>
        <p:spPr>
          <a:xfrm>
            <a:off x="6033188" y="494238"/>
            <a:ext cx="2487129" cy="2855024"/>
          </a:xfrm>
          <a:prstGeom prst="rect">
            <a:avLst/>
          </a:prstGeom>
          <a:noFill/>
          <a:ln>
            <a:noFill/>
          </a:ln>
        </p:spPr>
      </p:pic>
      <p:pic>
        <p:nvPicPr>
          <p:cNvPr id="1577" name="Google Shape;1577;p205"/>
          <p:cNvPicPr preferRelativeResize="0"/>
          <p:nvPr/>
        </p:nvPicPr>
        <p:blipFill rotWithShape="1">
          <a:blip r:embed="rId4">
            <a:alphaModFix/>
          </a:blip>
          <a:srcRect l="7555" r="11721"/>
          <a:stretch/>
        </p:blipFill>
        <p:spPr>
          <a:xfrm rot="905372">
            <a:off x="6394525" y="4584525"/>
            <a:ext cx="2200074" cy="1820450"/>
          </a:xfrm>
          <a:prstGeom prst="rect">
            <a:avLst/>
          </a:prstGeom>
          <a:noFill/>
          <a:ln>
            <a:noFill/>
          </a:ln>
        </p:spPr>
      </p:pic>
      <p:pic>
        <p:nvPicPr>
          <p:cNvPr id="1578" name="Google Shape;1578;p205"/>
          <p:cNvPicPr preferRelativeResize="0"/>
          <p:nvPr/>
        </p:nvPicPr>
        <p:blipFill rotWithShape="1">
          <a:blip r:embed="rId5">
            <a:alphaModFix/>
          </a:blip>
          <a:srcRect t="15175"/>
          <a:stretch/>
        </p:blipFill>
        <p:spPr>
          <a:xfrm rot="-630327">
            <a:off x="4304776" y="4114800"/>
            <a:ext cx="2376925" cy="2421700"/>
          </a:xfrm>
          <a:prstGeom prst="rect">
            <a:avLst/>
          </a:prstGeom>
          <a:noFill/>
          <a:ln>
            <a:noFill/>
          </a:ln>
        </p:spPr>
      </p:pic>
      <p:sp>
        <p:nvSpPr>
          <p:cNvPr id="1579" name="Google Shape;1579;p205"/>
          <p:cNvSpPr txBox="1"/>
          <p:nvPr/>
        </p:nvSpPr>
        <p:spPr>
          <a:xfrm>
            <a:off x="701450" y="5242150"/>
            <a:ext cx="3321300" cy="9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rgbClr val="FFFFFF"/>
                </a:solidFill>
                <a:latin typeface="Lucida Sans"/>
                <a:ea typeface="Lucida Sans"/>
                <a:cs typeface="Lucida Sans"/>
                <a:sym typeface="Lucida Sans"/>
              </a:rPr>
              <a:t>With content from Jon Gustafson’s </a:t>
            </a:r>
            <a:r>
              <a:rPr lang="en-US" sz="1900" i="1">
                <a:solidFill>
                  <a:srgbClr val="FFFFFF"/>
                </a:solidFill>
                <a:latin typeface="Lucida Sans"/>
                <a:ea typeface="Lucida Sans"/>
                <a:cs typeface="Lucida Sans"/>
                <a:sym typeface="Lucida Sans"/>
              </a:rPr>
              <a:t>Aligned </a:t>
            </a:r>
            <a:r>
              <a:rPr lang="en-US" sz="1900">
                <a:solidFill>
                  <a:srgbClr val="FFFFFF"/>
                </a:solidFill>
                <a:latin typeface="Lucida Sans"/>
                <a:ea typeface="Lucida Sans"/>
                <a:cs typeface="Lucida Sans"/>
                <a:sym typeface="Lucida Sans"/>
              </a:rPr>
              <a:t>article:</a:t>
            </a:r>
            <a:r>
              <a:rPr lang="en-US" sz="1900" i="1">
                <a:solidFill>
                  <a:srgbClr val="FFFFFF"/>
                </a:solidFill>
                <a:latin typeface="Lucida Sans"/>
                <a:ea typeface="Lucida Sans"/>
                <a:cs typeface="Lucida Sans"/>
                <a:sym typeface="Lucida Sans"/>
              </a:rPr>
              <a:t> Press Play</a:t>
            </a:r>
            <a:endParaRPr sz="1900" i="1">
              <a:solidFill>
                <a:srgbClr val="FFFFFF"/>
              </a:solidFill>
              <a:latin typeface="Lucida Sans"/>
              <a:ea typeface="Lucida Sans"/>
              <a:cs typeface="Lucida Sans"/>
              <a:sym typeface="Lucida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pic>
        <p:nvPicPr>
          <p:cNvPr id="1585" name="Google Shape;1585;p206"/>
          <p:cNvPicPr preferRelativeResize="0"/>
          <p:nvPr/>
        </p:nvPicPr>
        <p:blipFill>
          <a:blip r:embed="rId3">
            <a:alphaModFix/>
          </a:blip>
          <a:stretch>
            <a:fillRect/>
          </a:stretch>
        </p:blipFill>
        <p:spPr>
          <a:xfrm>
            <a:off x="0" y="59420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207"/>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Using Podcasts to Scaffold</a:t>
            </a:r>
            <a:endParaRPr/>
          </a:p>
        </p:txBody>
      </p:sp>
      <p:sp>
        <p:nvSpPr>
          <p:cNvPr id="1592" name="Google Shape;1592;p207"/>
          <p:cNvSpPr txBox="1">
            <a:spLocks noGrp="1"/>
          </p:cNvSpPr>
          <p:nvPr>
            <p:ph type="body" idx="1"/>
          </p:nvPr>
        </p:nvSpPr>
        <p:spPr>
          <a:xfrm>
            <a:off x="304800" y="1570940"/>
            <a:ext cx="8572500" cy="4526100"/>
          </a:xfrm>
          <a:prstGeom prst="rect">
            <a:avLst/>
          </a:prstGeom>
          <a:ln w="9525" cap="flat" cmpd="sng">
            <a:solidFill>
              <a:srgbClr val="1EA56A"/>
            </a:solidFill>
            <a:prstDash val="solid"/>
            <a:round/>
            <a:headEnd type="none" w="sm" len="sm"/>
            <a:tailEnd type="none" w="sm" len="sm"/>
          </a:ln>
        </p:spPr>
        <p:txBody>
          <a:bodyPr spcFirstLastPara="1" wrap="square" lIns="91425" tIns="91425" rIns="91425" bIns="91425" anchor="t" anchorCtr="0">
            <a:noAutofit/>
          </a:bodyPr>
          <a:lstStyle/>
          <a:p>
            <a:pPr marL="457200" lvl="0" indent="-368300" algn="l" rtl="0">
              <a:spcBef>
                <a:spcPts val="440"/>
              </a:spcBef>
              <a:spcAft>
                <a:spcPts val="0"/>
              </a:spcAft>
              <a:buSzPts val="2200"/>
              <a:buChar char="•"/>
            </a:pPr>
            <a:r>
              <a:rPr lang="en-US">
                <a:solidFill>
                  <a:srgbClr val="1EA56A"/>
                </a:solidFill>
              </a:rPr>
              <a:t>Preview of tier 3 vocabulary</a:t>
            </a:r>
            <a:r>
              <a:rPr lang="en-US"/>
              <a:t> (allows you to prioritize instructional time for tier 2)</a:t>
            </a:r>
            <a:endParaRPr/>
          </a:p>
          <a:p>
            <a:pPr marL="914400" lvl="1" indent="-355600" algn="l" rtl="0">
              <a:spcBef>
                <a:spcPts val="0"/>
              </a:spcBef>
              <a:spcAft>
                <a:spcPts val="0"/>
              </a:spcAft>
              <a:buSzPts val="2000"/>
              <a:buChar char="–"/>
            </a:pPr>
            <a:r>
              <a:rPr lang="en-US"/>
              <a:t>Consider creating a short glossary of “words to listen for”</a:t>
            </a:r>
            <a:endParaRPr/>
          </a:p>
          <a:p>
            <a:pPr marL="457200" lvl="0" indent="-368300" algn="l" rtl="0">
              <a:spcBef>
                <a:spcPts val="0"/>
              </a:spcBef>
              <a:spcAft>
                <a:spcPts val="0"/>
              </a:spcAft>
              <a:buSzPts val="2200"/>
              <a:buChar char="•"/>
            </a:pPr>
            <a:r>
              <a:rPr lang="en-US">
                <a:solidFill>
                  <a:srgbClr val="1EA56A"/>
                </a:solidFill>
              </a:rPr>
              <a:t>Preview themes and concepts</a:t>
            </a:r>
            <a:r>
              <a:rPr lang="en-US"/>
              <a:t> for greater comprehension success with subsequent texts</a:t>
            </a:r>
            <a:endParaRPr/>
          </a:p>
          <a:p>
            <a:pPr marL="457200" lvl="0" indent="-368300" algn="l" rtl="0">
              <a:spcBef>
                <a:spcPts val="0"/>
              </a:spcBef>
              <a:spcAft>
                <a:spcPts val="0"/>
              </a:spcAft>
              <a:buSzPts val="2200"/>
              <a:buChar char="•"/>
            </a:pPr>
            <a:r>
              <a:rPr lang="en-US">
                <a:solidFill>
                  <a:srgbClr val="1EA56A"/>
                </a:solidFill>
              </a:rPr>
              <a:t>Private processing time</a:t>
            </a:r>
            <a:r>
              <a:rPr lang="en-US"/>
              <a:t> (including in students’ home language) to prepare for greater engagement in whole class discussion</a:t>
            </a:r>
            <a:endParaRPr/>
          </a:p>
          <a:p>
            <a:pPr marL="457200" lvl="0" indent="-368300" algn="l" rtl="0">
              <a:spcBef>
                <a:spcPts val="0"/>
              </a:spcBef>
              <a:spcAft>
                <a:spcPts val="0"/>
              </a:spcAft>
              <a:buClr>
                <a:srgbClr val="1EA56A"/>
              </a:buClr>
              <a:buSzPts val="2200"/>
              <a:buChar char="•"/>
            </a:pPr>
            <a:r>
              <a:rPr lang="en-US">
                <a:solidFill>
                  <a:srgbClr val="1EA56A"/>
                </a:solidFill>
              </a:rPr>
              <a:t>Provide extra practice with prosody and pronunciation </a:t>
            </a:r>
            <a:endParaRPr>
              <a:solidFill>
                <a:srgbClr val="1EA56A"/>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208"/>
          <p:cNvSpPr txBox="1">
            <a:spLocks noGrp="1"/>
          </p:cNvSpPr>
          <p:nvPr>
            <p:ph type="title"/>
          </p:nvPr>
        </p:nvSpPr>
        <p:spPr>
          <a:xfrm>
            <a:off x="304800" y="1431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Using Podcasts to Supplement</a:t>
            </a:r>
            <a:endParaRPr/>
          </a:p>
        </p:txBody>
      </p:sp>
      <p:sp>
        <p:nvSpPr>
          <p:cNvPr id="1599" name="Google Shape;1599;p208"/>
          <p:cNvSpPr txBox="1">
            <a:spLocks noGrp="1"/>
          </p:cNvSpPr>
          <p:nvPr>
            <p:ph type="body" idx="1"/>
          </p:nvPr>
        </p:nvSpPr>
        <p:spPr>
          <a:xfrm>
            <a:off x="285750" y="1165940"/>
            <a:ext cx="8572500" cy="45261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Char char="•"/>
            </a:pPr>
            <a:r>
              <a:rPr lang="en-US">
                <a:solidFill>
                  <a:srgbClr val="1EA56A"/>
                </a:solidFill>
              </a:rPr>
              <a:t>Reinforce</a:t>
            </a:r>
            <a:r>
              <a:rPr lang="en-US"/>
              <a:t>--Re-engagement with vocabulary and concepts within grade-level text</a:t>
            </a:r>
            <a:endParaRPr/>
          </a:p>
          <a:p>
            <a:pPr marL="457200" lvl="0" indent="-368300" algn="l" rtl="0">
              <a:spcBef>
                <a:spcPts val="0"/>
              </a:spcBef>
              <a:spcAft>
                <a:spcPts val="0"/>
              </a:spcAft>
              <a:buSzPts val="2200"/>
              <a:buChar char="•"/>
            </a:pPr>
            <a:r>
              <a:rPr lang="en-US">
                <a:solidFill>
                  <a:srgbClr val="1C9963"/>
                </a:solidFill>
              </a:rPr>
              <a:t>Challenge</a:t>
            </a:r>
            <a:r>
              <a:rPr lang="en-US"/>
              <a:t>--Podcasts may introduce above-grade-level vocabulary and content accessible to students through leveraging text-based knowledge they’ve acquired</a:t>
            </a:r>
            <a:endParaRPr/>
          </a:p>
          <a:p>
            <a:pPr marL="457200" lvl="0" indent="-368300" algn="l" rtl="0">
              <a:spcBef>
                <a:spcPts val="0"/>
              </a:spcBef>
              <a:spcAft>
                <a:spcPts val="0"/>
              </a:spcAft>
              <a:buSzPts val="2200"/>
              <a:buChar char="•"/>
            </a:pPr>
            <a:r>
              <a:rPr lang="en-US">
                <a:solidFill>
                  <a:srgbClr val="1EA56A"/>
                </a:solidFill>
              </a:rPr>
              <a:t>Provide writing opportunities</a:t>
            </a:r>
            <a:r>
              <a:rPr lang="en-US"/>
              <a:t>--Craft questions that leverage knowledge built texts and podcasts</a:t>
            </a:r>
            <a:endParaRPr/>
          </a:p>
          <a:p>
            <a:pPr marL="457200" lvl="0" indent="-368300" algn="l" rtl="0">
              <a:spcBef>
                <a:spcPts val="0"/>
              </a:spcBef>
              <a:spcAft>
                <a:spcPts val="0"/>
              </a:spcAft>
              <a:buSzPts val="2200"/>
              <a:buChar char="•"/>
            </a:pPr>
            <a:r>
              <a:rPr lang="en-US">
                <a:solidFill>
                  <a:srgbClr val="25A56A"/>
                </a:solidFill>
              </a:rPr>
              <a:t>Provide an alternative to “traditional” writing</a:t>
            </a:r>
            <a:r>
              <a:rPr lang="en-US"/>
              <a:t>--Older students can create their own podcast scripts</a:t>
            </a:r>
            <a:endParaRPr/>
          </a:p>
          <a:p>
            <a:pPr marL="457200" lvl="0" indent="-368300" algn="l" rtl="0">
              <a:spcBef>
                <a:spcPts val="0"/>
              </a:spcBef>
              <a:spcAft>
                <a:spcPts val="0"/>
              </a:spcAft>
              <a:buSzPts val="2200"/>
              <a:buChar char="•"/>
            </a:pPr>
            <a:r>
              <a:rPr lang="en-US">
                <a:solidFill>
                  <a:srgbClr val="1EA56A"/>
                </a:solidFill>
              </a:rPr>
              <a:t>Flexible Learning</a:t>
            </a:r>
            <a:r>
              <a:rPr lang="en-US"/>
              <a:t>--Listen and learn outside traditional classroom settings</a:t>
            </a:r>
            <a:endParaRPr/>
          </a:p>
          <a:p>
            <a:pPr marL="914400" lvl="1" indent="-355600" algn="l" rtl="0">
              <a:spcBef>
                <a:spcPts val="0"/>
              </a:spcBef>
              <a:spcAft>
                <a:spcPts val="0"/>
              </a:spcAft>
              <a:buSzPts val="2000"/>
              <a:buChar char="–"/>
            </a:pPr>
            <a:r>
              <a:rPr lang="en-US"/>
              <a:t>Extra practice at home</a:t>
            </a:r>
            <a:endParaRPr/>
          </a:p>
          <a:p>
            <a:pPr marL="914400" lvl="1" indent="-355600" algn="l" rtl="0">
              <a:spcBef>
                <a:spcPts val="0"/>
              </a:spcBef>
              <a:spcAft>
                <a:spcPts val="0"/>
              </a:spcAft>
              <a:buSzPts val="2000"/>
              <a:buChar char="–"/>
            </a:pPr>
            <a:r>
              <a:rPr lang="en-US"/>
              <a:t>A class “walkabout”-- students walk school grounds while listening then come together for discussion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209"/>
          <p:cNvSpPr txBox="1">
            <a:spLocks noGrp="1"/>
          </p:cNvSpPr>
          <p:nvPr>
            <p:ph type="title"/>
          </p:nvPr>
        </p:nvSpPr>
        <p:spPr>
          <a:xfrm>
            <a:off x="285750" y="-1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Podcasts for Your Classroom -- STEM</a:t>
            </a:r>
            <a:endParaRPr/>
          </a:p>
        </p:txBody>
      </p:sp>
      <p:sp>
        <p:nvSpPr>
          <p:cNvPr id="1606" name="Google Shape;1606;p209"/>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p>
        </p:txBody>
      </p:sp>
      <p:pic>
        <p:nvPicPr>
          <p:cNvPr id="1607" name="Google Shape;1607;p209"/>
          <p:cNvPicPr preferRelativeResize="0"/>
          <p:nvPr/>
        </p:nvPicPr>
        <p:blipFill>
          <a:blip r:embed="rId3">
            <a:alphaModFix/>
          </a:blip>
          <a:stretch>
            <a:fillRect/>
          </a:stretch>
        </p:blipFill>
        <p:spPr>
          <a:xfrm>
            <a:off x="0" y="957450"/>
            <a:ext cx="9144000" cy="5143500"/>
          </a:xfrm>
          <a:prstGeom prst="rect">
            <a:avLst/>
          </a:prstGeom>
          <a:noFill/>
          <a:ln>
            <a:noFill/>
          </a:ln>
        </p:spPr>
      </p:pic>
      <p:pic>
        <p:nvPicPr>
          <p:cNvPr id="1608" name="Google Shape;1608;p209"/>
          <p:cNvPicPr preferRelativeResize="0"/>
          <p:nvPr/>
        </p:nvPicPr>
        <p:blipFill rotWithShape="1">
          <a:blip r:embed="rId4">
            <a:alphaModFix/>
          </a:blip>
          <a:srcRect l="45121" t="29302" r="45241" b="17138"/>
          <a:stretch/>
        </p:blipFill>
        <p:spPr>
          <a:xfrm>
            <a:off x="7022100" y="5084175"/>
            <a:ext cx="772149" cy="6908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210"/>
          <p:cNvSpPr txBox="1">
            <a:spLocks noGrp="1"/>
          </p:cNvSpPr>
          <p:nvPr>
            <p:ph type="title"/>
          </p:nvPr>
        </p:nvSpPr>
        <p:spPr>
          <a:xfrm>
            <a:off x="304800" y="-1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Podcasts for Your Classroom -- History/Social Studies</a:t>
            </a:r>
            <a:endParaRPr/>
          </a:p>
        </p:txBody>
      </p:sp>
      <p:sp>
        <p:nvSpPr>
          <p:cNvPr id="1615" name="Google Shape;1615;p210"/>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p>
        </p:txBody>
      </p:sp>
      <p:pic>
        <p:nvPicPr>
          <p:cNvPr id="1616" name="Google Shape;1616;p210"/>
          <p:cNvPicPr preferRelativeResize="0"/>
          <p:nvPr/>
        </p:nvPicPr>
        <p:blipFill>
          <a:blip r:embed="rId3">
            <a:alphaModFix/>
          </a:blip>
          <a:stretch>
            <a:fillRect/>
          </a:stretch>
        </p:blipFill>
        <p:spPr>
          <a:xfrm>
            <a:off x="19050" y="1085850"/>
            <a:ext cx="9144000" cy="5143500"/>
          </a:xfrm>
          <a:prstGeom prst="rect">
            <a:avLst/>
          </a:prstGeom>
          <a:noFill/>
          <a:ln>
            <a:noFill/>
          </a:ln>
        </p:spPr>
      </p:pic>
      <p:pic>
        <p:nvPicPr>
          <p:cNvPr id="1617" name="Google Shape;1617;p210"/>
          <p:cNvPicPr preferRelativeResize="0"/>
          <p:nvPr/>
        </p:nvPicPr>
        <p:blipFill rotWithShape="1">
          <a:blip r:embed="rId4">
            <a:alphaModFix/>
          </a:blip>
          <a:srcRect l="45121" t="29302" r="45241" b="17138"/>
          <a:stretch/>
        </p:blipFill>
        <p:spPr>
          <a:xfrm>
            <a:off x="7060700" y="5309625"/>
            <a:ext cx="772149" cy="6908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211"/>
          <p:cNvSpPr txBox="1">
            <a:spLocks noGrp="1"/>
          </p:cNvSpPr>
          <p:nvPr>
            <p:ph type="title"/>
          </p:nvPr>
        </p:nvSpPr>
        <p:spPr>
          <a:xfrm>
            <a:off x="304800" y="-1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Podcasts for Your Classroom -- General Interest</a:t>
            </a:r>
            <a:endParaRPr/>
          </a:p>
        </p:txBody>
      </p:sp>
      <p:sp>
        <p:nvSpPr>
          <p:cNvPr id="1624" name="Google Shape;1624;p211"/>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endParaRPr/>
          </a:p>
        </p:txBody>
      </p:sp>
      <p:pic>
        <p:nvPicPr>
          <p:cNvPr id="1625" name="Google Shape;1625;p211"/>
          <p:cNvPicPr preferRelativeResize="0"/>
          <p:nvPr/>
        </p:nvPicPr>
        <p:blipFill>
          <a:blip r:embed="rId3">
            <a:alphaModFix/>
          </a:blip>
          <a:stretch>
            <a:fillRect/>
          </a:stretch>
        </p:blipFill>
        <p:spPr>
          <a:xfrm>
            <a:off x="19050" y="1262250"/>
            <a:ext cx="9144000" cy="5143500"/>
          </a:xfrm>
          <a:prstGeom prst="rect">
            <a:avLst/>
          </a:prstGeom>
          <a:noFill/>
          <a:ln>
            <a:noFill/>
          </a:ln>
        </p:spPr>
      </p:pic>
      <p:pic>
        <p:nvPicPr>
          <p:cNvPr id="1626" name="Google Shape;1626;p211"/>
          <p:cNvPicPr preferRelativeResize="0"/>
          <p:nvPr/>
        </p:nvPicPr>
        <p:blipFill rotWithShape="1">
          <a:blip r:embed="rId4">
            <a:alphaModFix/>
          </a:blip>
          <a:srcRect l="45121" t="29302" r="45241" b="17138"/>
          <a:stretch/>
        </p:blipFill>
        <p:spPr>
          <a:xfrm>
            <a:off x="7040875" y="5572700"/>
            <a:ext cx="772149" cy="6908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212"/>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podcasts have you used in the classroom?</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br>
              <a:rPr lang="en-US" sz="2800" b="0" i="0" u="none" strike="noStrike" cap="none">
                <a:solidFill>
                  <a:schemeClr val="lt1"/>
                </a:solidFill>
                <a:latin typeface="Lucida Sans"/>
                <a:ea typeface="Lucida Sans"/>
                <a:cs typeface="Lucida Sans"/>
                <a:sym typeface="Lucida Sans"/>
              </a:rPr>
            </a:br>
            <a:br>
              <a:rPr lang="en-US" sz="4000" b="0" i="0" u="none" strike="noStrike" cap="none">
                <a:solidFill>
                  <a:schemeClr val="lt1"/>
                </a:solidFill>
                <a:latin typeface="Lucida Sans"/>
                <a:ea typeface="Lucida Sans"/>
                <a:cs typeface="Lucida Sans"/>
                <a:sym typeface="Lucida Sans"/>
              </a:rPr>
            </a:br>
            <a:r>
              <a:rPr lang="en-US" sz="2400">
                <a:latin typeface="Lucida Sans"/>
                <a:ea typeface="Lucida Sans"/>
                <a:cs typeface="Lucida Sans"/>
                <a:sym typeface="Lucida Sans"/>
              </a:rPr>
              <a:t>Respond in the Group Chat! </a:t>
            </a:r>
            <a:endParaRPr sz="2400">
              <a:latin typeface="Lucida Sans"/>
              <a:ea typeface="Lucida Sans"/>
              <a:cs typeface="Lucida Sans"/>
              <a:sym typeface="Lucida Sans"/>
            </a:endParaRPr>
          </a:p>
        </p:txBody>
      </p:sp>
      <p:pic>
        <p:nvPicPr>
          <p:cNvPr id="1632" name="Google Shape;1632;p212"/>
          <p:cNvPicPr preferRelativeResize="0"/>
          <p:nvPr/>
        </p:nvPicPr>
        <p:blipFill rotWithShape="1">
          <a:blip r:embed="rId3">
            <a:alphaModFix/>
          </a:blip>
          <a:srcRect l="58381" t="27917" r="32668" b="17082"/>
          <a:stretch/>
        </p:blipFill>
        <p:spPr>
          <a:xfrm>
            <a:off x="5559502" y="3745950"/>
            <a:ext cx="1303500" cy="12895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21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644" name="Google Shape;1644;p214"/>
          <p:cNvPicPr preferRelativeResize="0"/>
          <p:nvPr/>
        </p:nvPicPr>
        <p:blipFill>
          <a:blip r:embed="rId3">
            <a:alphaModFix/>
          </a:blip>
          <a:stretch>
            <a:fillRect/>
          </a:stretch>
        </p:blipFill>
        <p:spPr>
          <a:xfrm>
            <a:off x="0" y="1276200"/>
            <a:ext cx="9143999" cy="4911431"/>
          </a:xfrm>
          <a:prstGeom prst="rect">
            <a:avLst/>
          </a:prstGeom>
          <a:noFill/>
          <a:ln>
            <a:noFill/>
          </a:ln>
        </p:spPr>
      </p:pic>
      <p:sp>
        <p:nvSpPr>
          <p:cNvPr id="1645" name="Google Shape;1645;p214"/>
          <p:cNvSpPr txBox="1"/>
          <p:nvPr/>
        </p:nvSpPr>
        <p:spPr>
          <a:xfrm>
            <a:off x="287800" y="229900"/>
            <a:ext cx="7674900" cy="72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a:solidFill>
                  <a:srgbClr val="1EA56A"/>
                </a:solidFill>
                <a:latin typeface="Lucida Sans"/>
                <a:ea typeface="Lucida Sans"/>
                <a:cs typeface="Lucida Sans"/>
                <a:sym typeface="Lucida Sans"/>
              </a:rPr>
              <a:t>The Building Knowledge Mini Course! </a:t>
            </a:r>
            <a:endParaRPr sz="2300" b="1">
              <a:solidFill>
                <a:srgbClr val="1EA56A"/>
              </a:solidFill>
              <a:latin typeface="Lucida Sans"/>
              <a:ea typeface="Lucida Sans"/>
              <a:cs typeface="Lucida Sans"/>
              <a:sym typeface="Lucid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61"/>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107" name="Google Shape;1107;p161"/>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@CareySSwanson</a:t>
            </a:r>
            <a:endParaRPr sz="2400">
              <a:solidFill>
                <a:srgbClr val="434343"/>
              </a:solidFill>
              <a:latin typeface="Lucida Sans"/>
              <a:ea typeface="Lucida Sans"/>
              <a:cs typeface="Lucida Sans"/>
              <a:sym typeface="Lucida Sans"/>
            </a:endParaRPr>
          </a:p>
        </p:txBody>
      </p:sp>
      <p:pic>
        <p:nvPicPr>
          <p:cNvPr id="1108" name="Google Shape;1108;p161"/>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109" name="Google Shape;1109;p161"/>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110" name="Google Shape;1110;p161"/>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1"/>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112" name="Google Shape;1112;p161"/>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215"/>
          <p:cNvSpPr txBox="1">
            <a:spLocks noGrp="1"/>
          </p:cNvSpPr>
          <p:nvPr>
            <p:ph type="title"/>
          </p:nvPr>
        </p:nvSpPr>
        <p:spPr>
          <a:xfrm>
            <a:off x="189975" y="52562"/>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Interested in learning more?</a:t>
            </a:r>
            <a:endParaRPr/>
          </a:p>
        </p:txBody>
      </p:sp>
      <p:pic>
        <p:nvPicPr>
          <p:cNvPr id="1652" name="Google Shape;1652;p215"/>
          <p:cNvPicPr preferRelativeResize="0"/>
          <p:nvPr/>
        </p:nvPicPr>
        <p:blipFill>
          <a:blip r:embed="rId3">
            <a:alphaModFix/>
          </a:blip>
          <a:stretch>
            <a:fillRect/>
          </a:stretch>
        </p:blipFill>
        <p:spPr>
          <a:xfrm>
            <a:off x="409375" y="1078000"/>
            <a:ext cx="1800850" cy="2744850"/>
          </a:xfrm>
          <a:prstGeom prst="rect">
            <a:avLst/>
          </a:prstGeom>
          <a:noFill/>
          <a:ln w="19050" cap="flat" cmpd="sng">
            <a:solidFill>
              <a:schemeClr val="dk2"/>
            </a:solidFill>
            <a:prstDash val="solid"/>
            <a:round/>
            <a:headEnd type="none" w="sm" len="sm"/>
            <a:tailEnd type="none" w="sm" len="sm"/>
          </a:ln>
        </p:spPr>
      </p:pic>
      <p:pic>
        <p:nvPicPr>
          <p:cNvPr id="1653" name="Google Shape;1653;p215"/>
          <p:cNvPicPr preferRelativeResize="0"/>
          <p:nvPr/>
        </p:nvPicPr>
        <p:blipFill>
          <a:blip r:embed="rId4">
            <a:alphaModFix/>
          </a:blip>
          <a:stretch>
            <a:fillRect/>
          </a:stretch>
        </p:blipFill>
        <p:spPr>
          <a:xfrm>
            <a:off x="2605525" y="1251025"/>
            <a:ext cx="1895475" cy="2857500"/>
          </a:xfrm>
          <a:prstGeom prst="rect">
            <a:avLst/>
          </a:prstGeom>
          <a:noFill/>
          <a:ln w="19050" cap="flat" cmpd="sng">
            <a:solidFill>
              <a:schemeClr val="dk2"/>
            </a:solidFill>
            <a:prstDash val="solid"/>
            <a:round/>
            <a:headEnd type="none" w="sm" len="sm"/>
            <a:tailEnd type="none" w="sm" len="sm"/>
          </a:ln>
        </p:spPr>
      </p:pic>
      <p:pic>
        <p:nvPicPr>
          <p:cNvPr id="1654" name="Google Shape;1654;p215"/>
          <p:cNvPicPr preferRelativeResize="0"/>
          <p:nvPr/>
        </p:nvPicPr>
        <p:blipFill>
          <a:blip r:embed="rId5">
            <a:alphaModFix/>
          </a:blip>
          <a:stretch>
            <a:fillRect/>
          </a:stretch>
        </p:blipFill>
        <p:spPr>
          <a:xfrm>
            <a:off x="4709275" y="188551"/>
            <a:ext cx="4015109" cy="2857500"/>
          </a:xfrm>
          <a:prstGeom prst="rect">
            <a:avLst/>
          </a:prstGeom>
          <a:noFill/>
          <a:ln w="9525" cap="flat" cmpd="sng">
            <a:solidFill>
              <a:schemeClr val="dk2"/>
            </a:solidFill>
            <a:prstDash val="solid"/>
            <a:round/>
            <a:headEnd type="none" w="sm" len="sm"/>
            <a:tailEnd type="none" w="sm" len="sm"/>
          </a:ln>
        </p:spPr>
      </p:pic>
      <p:sp>
        <p:nvSpPr>
          <p:cNvPr id="1655" name="Google Shape;1655;p215"/>
          <p:cNvSpPr txBox="1"/>
          <p:nvPr/>
        </p:nvSpPr>
        <p:spPr>
          <a:xfrm>
            <a:off x="5096375" y="620850"/>
            <a:ext cx="3240900" cy="3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Allerta"/>
                <a:ea typeface="Allerta"/>
                <a:cs typeface="Allerta"/>
                <a:sym typeface="Allerta"/>
              </a:rPr>
              <a:t>knowledgematterscampaign.org</a:t>
            </a:r>
            <a:endParaRPr b="1">
              <a:latin typeface="Allerta"/>
              <a:ea typeface="Allerta"/>
              <a:cs typeface="Allerta"/>
              <a:sym typeface="Allerta"/>
            </a:endParaRPr>
          </a:p>
        </p:txBody>
      </p:sp>
      <p:pic>
        <p:nvPicPr>
          <p:cNvPr id="1656" name="Google Shape;1656;p215"/>
          <p:cNvPicPr preferRelativeResize="0"/>
          <p:nvPr/>
        </p:nvPicPr>
        <p:blipFill>
          <a:blip r:embed="rId6">
            <a:alphaModFix/>
          </a:blip>
          <a:stretch>
            <a:fillRect/>
          </a:stretch>
        </p:blipFill>
        <p:spPr>
          <a:xfrm>
            <a:off x="5662375" y="3169375"/>
            <a:ext cx="2460975" cy="3536224"/>
          </a:xfrm>
          <a:prstGeom prst="rect">
            <a:avLst/>
          </a:prstGeom>
          <a:noFill/>
          <a:ln w="19050" cap="flat" cmpd="sng">
            <a:solidFill>
              <a:schemeClr val="dk2"/>
            </a:solidFill>
            <a:prstDash val="solid"/>
            <a:round/>
            <a:headEnd type="none" w="sm" len="sm"/>
            <a:tailEnd type="none" w="sm" len="sm"/>
          </a:ln>
        </p:spPr>
      </p:pic>
      <p:pic>
        <p:nvPicPr>
          <p:cNvPr id="1657" name="Google Shape;1657;p215"/>
          <p:cNvPicPr preferRelativeResize="0"/>
          <p:nvPr/>
        </p:nvPicPr>
        <p:blipFill>
          <a:blip r:embed="rId7">
            <a:alphaModFix/>
          </a:blip>
          <a:stretch>
            <a:fillRect/>
          </a:stretch>
        </p:blipFill>
        <p:spPr>
          <a:xfrm>
            <a:off x="2301125" y="4260925"/>
            <a:ext cx="3061778" cy="24446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62"/>
        <p:cNvGrpSpPr/>
        <p:nvPr/>
      </p:nvGrpSpPr>
      <p:grpSpPr>
        <a:xfrm>
          <a:off x="0" y="0"/>
          <a:ext cx="0" cy="0"/>
          <a:chOff x="0" y="0"/>
          <a:chExt cx="0" cy="0"/>
        </a:xfrm>
      </p:grpSpPr>
      <p:graphicFrame>
        <p:nvGraphicFramePr>
          <p:cNvPr id="1663" name="Google Shape;1663;p216"/>
          <p:cNvGraphicFramePr/>
          <p:nvPr/>
        </p:nvGraphicFramePr>
        <p:xfrm>
          <a:off x="530825" y="288400"/>
          <a:ext cx="7926100" cy="6339420"/>
        </p:xfrm>
        <a:graphic>
          <a:graphicData uri="http://schemas.openxmlformats.org/drawingml/2006/table">
            <a:tbl>
              <a:tblPr>
                <a:noFill/>
                <a:tableStyleId>{24E6DBBD-9FBC-4A24-A99C-4E9479D7CD11}</a:tableStyleId>
              </a:tblPr>
              <a:tblGrid>
                <a:gridCol w="3619500">
                  <a:extLst>
                    <a:ext uri="{9D8B030D-6E8A-4147-A177-3AD203B41FA5}">
                      <a16:colId xmlns:a16="http://schemas.microsoft.com/office/drawing/2014/main" val="20000"/>
                    </a:ext>
                  </a:extLst>
                </a:gridCol>
                <a:gridCol w="43066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Resource Name</a:t>
                      </a:r>
                      <a:endParaRPr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Link </a:t>
                      </a:r>
                      <a:endParaRPr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Join Our Network!</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Clr>
                          <a:schemeClr val="accent5"/>
                        </a:buClr>
                        <a:buSzPts val="1800"/>
                        <a:buFont typeface="Lucida Sans"/>
                        <a:buNone/>
                      </a:pPr>
                      <a:r>
                        <a:rPr lang="en-US" sz="1000" u="sng">
                          <a:solidFill>
                            <a:srgbClr val="464646"/>
                          </a:solidFill>
                          <a:latin typeface="Lucida Sans"/>
                          <a:ea typeface="Lucida Sans"/>
                          <a:cs typeface="Lucida Sans"/>
                          <a:sym typeface="Lucida Sans"/>
                          <a:hlinkClick r:id="rId3"/>
                        </a:rPr>
                        <a:t>www.achievethecore.org/ca-signup</a:t>
                      </a:r>
                      <a:endParaRPr sz="1000" u="sng">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The Power of Text Sets </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u="sng">
                          <a:solidFill>
                            <a:schemeClr val="hlink"/>
                          </a:solidFill>
                          <a:hlinkClick r:id="rId4"/>
                        </a:rPr>
                        <a:t>https://achievethecore.org/content/upload/Text%20Set%20Guidance.pdf?utm_source=Subscriber+Master+List&amp;utm_campaign=825f01c19f-EMAIL_CAMPAIGN_2020_04_09_07_59&amp;utm_medium=email&amp;utm_term=0_a3f2445f50-825f01c19f-320962437</a:t>
                      </a:r>
                      <a:endParaRPr sz="100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Free texts online </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https://sites.google.com/dpi.nc.gov/englishlanguagearts/resources/third-party-resources/free-texts</a:t>
                      </a:r>
                      <a:endParaRPr sz="10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The Building Knowledge Mini Course </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u="sng">
                          <a:solidFill>
                            <a:schemeClr val="hlink"/>
                          </a:solidFill>
                          <a:hlinkClick r:id="rId5"/>
                        </a:rPr>
                        <a:t>https://achievethecore.org/page/3204/building-knowledge-expanding-the-world-through-reading</a:t>
                      </a:r>
                      <a:endParaRPr sz="10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Empowering ELLs with Text Sets </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u="sng">
                          <a:solidFill>
                            <a:schemeClr val="hlink"/>
                          </a:solidFill>
                          <a:hlinkClick r:id="rId6"/>
                        </a:rPr>
                        <a:t>https://www.empoweringells.com/text-set/</a:t>
                      </a:r>
                      <a:r>
                        <a:rPr lang="en-US" sz="1000">
                          <a:latin typeface="Lucida Sans"/>
                          <a:ea typeface="Lucida Sans"/>
                          <a:cs typeface="Lucida Sans"/>
                          <a:sym typeface="Lucida Sans"/>
                        </a:rPr>
                        <a:t> </a:t>
                      </a:r>
                      <a:endParaRPr sz="100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Content Instruction for English Learners </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u="sng">
                          <a:solidFill>
                            <a:schemeClr val="hlink"/>
                          </a:solidFill>
                          <a:hlinkClick r:id="rId7"/>
                        </a:rPr>
                        <a:t>https://www.colorincolorado.org/content-instruction-ells</a:t>
                      </a:r>
                      <a:endParaRPr sz="10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Knowledge Matters </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u="sng">
                          <a:solidFill>
                            <a:schemeClr val="hlink"/>
                          </a:solidFill>
                          <a:hlinkClick r:id="rId8"/>
                        </a:rPr>
                        <a:t>https://knowledgematterscampaign.org/</a:t>
                      </a:r>
                      <a:r>
                        <a:rPr lang="en-US" sz="1000"/>
                        <a:t> </a:t>
                      </a:r>
                      <a:endParaRPr sz="10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The Naked Scientists</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https://www.thenakedscientists.com/</a:t>
                      </a:r>
                      <a:endParaRPr sz="1000"/>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NPR’S StoryCorps Podcast</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https://www.npr.org/podcasts/510200/storycorps</a:t>
                      </a:r>
                      <a:endParaRPr sz="1000"/>
                    </a:p>
                  </a:txBody>
                  <a:tcPr marL="91425" marR="91425" marT="91425" marB="91425"/>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Freakonomics Radio Archive</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https://freakonomics.com/archive/</a:t>
                      </a:r>
                      <a:endParaRPr sz="1000"/>
                    </a:p>
                  </a:txBody>
                  <a:tcPr marL="91425" marR="91425" marT="91425" marB="91425"/>
                </a:tc>
                <a:extLst>
                  <a:ext uri="{0D108BD9-81ED-4DB2-BD59-A6C34878D82A}">
                    <a16:rowId xmlns:a16="http://schemas.microsoft.com/office/drawing/2014/main" val="10010"/>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Stuff You Should Know Podcast</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https://www.iheart.com/podcast/105-stuff-you-should-know-26940277/</a:t>
                      </a:r>
                      <a:endParaRPr sz="1000"/>
                    </a:p>
                  </a:txBody>
                  <a:tcPr marL="91425" marR="91425" marT="91425" marB="91425"/>
                </a:tc>
                <a:extLst>
                  <a:ext uri="{0D108BD9-81ED-4DB2-BD59-A6C34878D82A}">
                    <a16:rowId xmlns:a16="http://schemas.microsoft.com/office/drawing/2014/main" val="10011"/>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Podcasts from Teaching Tolerance</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https://www.tolerance.org/podcasts</a:t>
                      </a:r>
                      <a:endParaRPr sz="1000"/>
                    </a:p>
                  </a:txBody>
                  <a:tcPr marL="91425" marR="91425" marT="91425" marB="91425"/>
                </a:tc>
                <a:extLst>
                  <a:ext uri="{0D108BD9-81ED-4DB2-BD59-A6C34878D82A}">
                    <a16:rowId xmlns:a16="http://schemas.microsoft.com/office/drawing/2014/main" val="10012"/>
                  </a:ext>
                </a:extLst>
              </a:tr>
              <a:tr h="381000">
                <a:tc>
                  <a:txBody>
                    <a:bodyPr/>
                    <a:lstStyle/>
                    <a:p>
                      <a:pPr marL="0" lvl="0" indent="0" algn="l" rtl="0">
                        <a:spcBef>
                          <a:spcPts val="0"/>
                        </a:spcBef>
                        <a:spcAft>
                          <a:spcPts val="0"/>
                        </a:spcAft>
                        <a:buNone/>
                      </a:pP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sz="700"/>
                    </a:p>
                  </a:txBody>
                  <a:tcPr marL="91425" marR="91425" marT="91425" marB="91425"/>
                </a:tc>
                <a:extLst>
                  <a:ext uri="{0D108BD9-81ED-4DB2-BD59-A6C34878D82A}">
                    <a16:rowId xmlns:a16="http://schemas.microsoft.com/office/drawing/2014/main" val="1001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68"/>
        <p:cNvGrpSpPr/>
        <p:nvPr/>
      </p:nvGrpSpPr>
      <p:grpSpPr>
        <a:xfrm>
          <a:off x="0" y="0"/>
          <a:ext cx="0" cy="0"/>
          <a:chOff x="0" y="0"/>
          <a:chExt cx="0" cy="0"/>
        </a:xfrm>
      </p:grpSpPr>
      <p:graphicFrame>
        <p:nvGraphicFramePr>
          <p:cNvPr id="1669" name="Google Shape;1669;p217"/>
          <p:cNvGraphicFramePr/>
          <p:nvPr/>
        </p:nvGraphicFramePr>
        <p:xfrm>
          <a:off x="718700" y="81725"/>
          <a:ext cx="3000000" cy="3000000"/>
        </p:xfrm>
        <a:graphic>
          <a:graphicData uri="http://schemas.openxmlformats.org/drawingml/2006/table">
            <a:tbl>
              <a:tblPr>
                <a:noFill/>
                <a:tableStyleId>{24E6DBBD-9FBC-4A24-A99C-4E9479D7CD11}</a:tableStyleId>
              </a:tblPr>
              <a:tblGrid>
                <a:gridCol w="3619500">
                  <a:extLst>
                    <a:ext uri="{9D8B030D-6E8A-4147-A177-3AD203B41FA5}">
                      <a16:colId xmlns:a16="http://schemas.microsoft.com/office/drawing/2014/main" val="20000"/>
                    </a:ext>
                  </a:extLst>
                </a:gridCol>
                <a:gridCol w="43066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Resource Name</a:t>
                      </a:r>
                      <a:endParaRPr sz="1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Link </a:t>
                      </a:r>
                      <a:endParaRPr sz="1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NOVA Making North America </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https://www.pbs.org/wgbh/nova/series/making-north-america/</a:t>
                      </a:r>
                      <a:endParaRPr sz="10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1619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https://www.nytimes.com/2020/01/23/podcasts/1619-podcast.html</a:t>
                      </a:r>
                      <a:endParaRPr sz="10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Code Switch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https://www.npr.org/podcasts/510312/codeswitch</a:t>
                      </a:r>
                      <a:endParaRPr sz="10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Backstory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https://www.backstoryradio.org/</a:t>
                      </a:r>
                      <a:endParaRPr sz="10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Uncivil (Civil War)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https://gimletmedia.com/shows/uncivil</a:t>
                      </a:r>
                      <a:endParaRPr sz="10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Teaching Hard History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https://www.splcenter.org/20180131/teaching-hard-history</a:t>
                      </a:r>
                      <a:endParaRPr sz="10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Revisionist History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http://revisionisthistory.com/</a:t>
                      </a:r>
                      <a:endParaRPr sz="10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But Why: A Podcast for Curious Kids</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https://www.vpr.org/programs/why-podcast-curious-kids#stream/0</a:t>
                      </a:r>
                      <a:endParaRPr sz="1000"/>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Earth Rangers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https://www.earthrangers.com/podcast/</a:t>
                      </a:r>
                      <a:endParaRPr sz="1000"/>
                    </a:p>
                  </a:txBody>
                  <a:tcPr marL="91425" marR="91425" marT="91425" marB="91425"/>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WOW in the World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https://www.npr.org/podcasts/510321/wow-in-the-world</a:t>
                      </a:r>
                      <a:endParaRPr sz="1000"/>
                    </a:p>
                  </a:txBody>
                  <a:tcPr marL="91425" marR="91425" marT="91425" marB="91425"/>
                </a:tc>
                <a:extLst>
                  <a:ext uri="{0D108BD9-81ED-4DB2-BD59-A6C34878D82A}">
                    <a16:rowId xmlns:a16="http://schemas.microsoft.com/office/drawing/2014/main" val="10010"/>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Brains On!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https://www.brainson.org/</a:t>
                      </a:r>
                      <a:endParaRPr sz="1000"/>
                    </a:p>
                  </a:txBody>
                  <a:tcPr marL="91425" marR="91425" marT="91425" marB="91425"/>
                </a:tc>
                <a:extLst>
                  <a:ext uri="{0D108BD9-81ED-4DB2-BD59-A6C34878D82A}">
                    <a16:rowId xmlns:a16="http://schemas.microsoft.com/office/drawing/2014/main" val="10011"/>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Tumble: A Science Podcast for Kids</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https://beta.prx.org/series/38125</a:t>
                      </a:r>
                      <a:endParaRPr sz="1000"/>
                    </a:p>
                  </a:txBody>
                  <a:tcPr marL="91425" marR="91425" marT="91425" marB="91425"/>
                </a:tc>
                <a:extLst>
                  <a:ext uri="{0D108BD9-81ED-4DB2-BD59-A6C34878D82A}">
                    <a16:rowId xmlns:a16="http://schemas.microsoft.com/office/drawing/2014/main" val="10012"/>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Science Rules! A Bill Nye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https://www.askbillnye.com/</a:t>
                      </a:r>
                      <a:endParaRPr sz="1000"/>
                    </a:p>
                  </a:txBody>
                  <a:tcPr marL="91425" marR="91425" marT="91425" marB="91425"/>
                </a:tc>
                <a:extLst>
                  <a:ext uri="{0D108BD9-81ED-4DB2-BD59-A6C34878D82A}">
                    <a16:rowId xmlns:a16="http://schemas.microsoft.com/office/drawing/2014/main" val="10013"/>
                  </a:ext>
                </a:extLst>
              </a:tr>
              <a:tr h="381000">
                <a:tc>
                  <a:txBody>
                    <a:bodyPr/>
                    <a:lstStyle/>
                    <a:p>
                      <a:pPr marL="0" lvl="0" indent="0" algn="l" rtl="0">
                        <a:spcBef>
                          <a:spcPts val="0"/>
                        </a:spcBef>
                        <a:spcAft>
                          <a:spcPts val="0"/>
                        </a:spcAft>
                        <a:buNone/>
                      </a:pPr>
                      <a:r>
                        <a:rPr lang="en-US" sz="1100">
                          <a:solidFill>
                            <a:srgbClr val="464646"/>
                          </a:solidFill>
                          <a:latin typeface="Lucida Sans"/>
                          <a:ea typeface="Lucida Sans"/>
                          <a:cs typeface="Lucida Sans"/>
                          <a:sym typeface="Lucida Sans"/>
                        </a:rPr>
                        <a:t>60 Second Science By Scientific American Podcast</a:t>
                      </a:r>
                      <a:endParaRPr sz="11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https://www.scientificamerican.com/podcast/60-second-science/</a:t>
                      </a:r>
                      <a:endParaRPr sz="1000"/>
                    </a:p>
                  </a:txBody>
                  <a:tcPr marL="91425" marR="91425" marT="91425" marB="91425"/>
                </a:tc>
                <a:extLst>
                  <a:ext uri="{0D108BD9-81ED-4DB2-BD59-A6C34878D82A}">
                    <a16:rowId xmlns:a16="http://schemas.microsoft.com/office/drawing/2014/main" val="10014"/>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218"/>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676" name="Google Shape;1676;p218"/>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677" name="Google Shape;1677;p218"/>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678" name="Google Shape;1678;p218"/>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679" name="Google Shape;1679;p218"/>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680" name="Google Shape;1680;p218"/>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681" name="Google Shape;1681;p218"/>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682" name="Google Shape;1682;p218"/>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683" name="Google Shape;1683;p218"/>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684" name="Google Shape;1684;p218"/>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219"/>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691" name="Google Shape;1691;p219"/>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692" name="Google Shape;1692;p219"/>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693" name="Google Shape;1693;p219"/>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694" name="Google Shape;1694;p219"/>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695" name="Google Shape;1695;p219"/>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696" name="Google Shape;1696;p219"/>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697" name="Google Shape;1697;p219"/>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698" name="Google Shape;1698;p219"/>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699" name="Google Shape;1699;p219"/>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220"/>
          <p:cNvSpPr txBox="1">
            <a:spLocks noGrp="1"/>
          </p:cNvSpPr>
          <p:nvPr>
            <p:ph type="title"/>
          </p:nvPr>
        </p:nvSpPr>
        <p:spPr>
          <a:xfrm>
            <a:off x="386950" y="24918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3300" b="1">
                <a:solidFill>
                  <a:srgbClr val="3F3F39"/>
                </a:solidFill>
              </a:rPr>
              <a:t>Stay Tuned</a:t>
            </a:r>
            <a:r>
              <a:rPr lang="en-US" sz="3300" b="1" i="0" u="none" strike="noStrike" cap="none">
                <a:solidFill>
                  <a:srgbClr val="3F3F39"/>
                </a:solidFill>
              </a:rPr>
              <a:t>!</a:t>
            </a:r>
            <a:endParaRPr sz="2900" b="1"/>
          </a:p>
        </p:txBody>
      </p:sp>
      <p:sp>
        <p:nvSpPr>
          <p:cNvPr id="1706" name="Google Shape;1706;p220"/>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0" algn="l" rtl="0">
              <a:lnSpc>
                <a:spcPct val="100000"/>
              </a:lnSpc>
              <a:spcBef>
                <a:spcPts val="0"/>
              </a:spcBef>
              <a:spcAft>
                <a:spcPts val="0"/>
              </a:spcAft>
              <a:buNone/>
            </a:pPr>
            <a:r>
              <a:rPr lang="en-US" sz="2800">
                <a:solidFill>
                  <a:srgbClr val="3F3F39"/>
                </a:solidFill>
              </a:rPr>
              <a:t>We have an exciting season planned for you. </a:t>
            </a:r>
            <a:endParaRPr sz="2800">
              <a:solidFill>
                <a:srgbClr val="3F3F39"/>
              </a:solidFill>
            </a:endParaRPr>
          </a:p>
          <a:p>
            <a:pPr marL="342900" marR="0" lvl="0" indent="0" algn="l" rtl="0">
              <a:lnSpc>
                <a:spcPct val="100000"/>
              </a:lnSpc>
              <a:spcBef>
                <a:spcPts val="0"/>
              </a:spcBef>
              <a:spcAft>
                <a:spcPts val="0"/>
              </a:spcAft>
              <a:buNone/>
            </a:pPr>
            <a:r>
              <a:rPr lang="en-US" sz="2800">
                <a:solidFill>
                  <a:srgbClr val="3F3F39"/>
                </a:solidFill>
              </a:rPr>
              <a:t>Look out for July’s topic coming soon!</a:t>
            </a:r>
            <a:endParaRPr sz="2800">
              <a:solidFill>
                <a:srgbClr val="3F3F39"/>
              </a:solidFill>
            </a:endParaRPr>
          </a:p>
          <a:p>
            <a:pPr marL="342900" marR="0" lvl="0" indent="0" algn="l" rtl="0">
              <a:lnSpc>
                <a:spcPct val="100000"/>
              </a:lnSpc>
              <a:spcBef>
                <a:spcPts val="0"/>
              </a:spcBef>
              <a:spcAft>
                <a:spcPts val="0"/>
              </a:spcAft>
              <a:buNone/>
            </a:pPr>
            <a:endParaRPr sz="2800">
              <a:solidFill>
                <a:srgbClr val="3F3F39"/>
              </a:solidFill>
            </a:endParaRPr>
          </a:p>
          <a:p>
            <a:pPr marL="342900" marR="0" lvl="0" indent="0" algn="l" rtl="0">
              <a:lnSpc>
                <a:spcPct val="100000"/>
              </a:lnSpc>
              <a:spcBef>
                <a:spcPts val="0"/>
              </a:spcBef>
              <a:spcAft>
                <a:spcPts val="0"/>
              </a:spcAft>
              <a:buNone/>
            </a:pPr>
            <a:r>
              <a:rPr lang="en-US" sz="2800">
                <a:solidFill>
                  <a:srgbClr val="3F3F39"/>
                </a:solidFill>
              </a:rPr>
              <a:t>In the meantime, please access our on-demand webinars, below.</a:t>
            </a:r>
            <a:endParaRPr sz="2800">
              <a:solidFill>
                <a:srgbClr val="3F3F39"/>
              </a:solidFill>
            </a:endParaRPr>
          </a:p>
          <a:p>
            <a:pPr marL="342900" marR="0" lvl="0" indent="0" algn="l" rtl="0">
              <a:lnSpc>
                <a:spcPct val="100000"/>
              </a:lnSpc>
              <a:spcBef>
                <a:spcPts val="0"/>
              </a:spcBef>
              <a:spcAft>
                <a:spcPts val="0"/>
              </a:spcAft>
              <a:buNone/>
            </a:pPr>
            <a:endParaRPr sz="2800">
              <a:solidFill>
                <a:srgbClr val="3F3F39"/>
              </a:solidFill>
            </a:endParaRPr>
          </a:p>
          <a:p>
            <a:pPr marL="342900" marR="0" lvl="0" indent="0" algn="l" rtl="0">
              <a:lnSpc>
                <a:spcPct val="100000"/>
              </a:lnSpc>
              <a:spcBef>
                <a:spcPts val="0"/>
              </a:spcBef>
              <a:spcAft>
                <a:spcPts val="0"/>
              </a:spcAft>
              <a:buNone/>
            </a:pPr>
            <a:endParaRPr sz="2800">
              <a:solidFill>
                <a:srgbClr val="3F3F39"/>
              </a:solidFill>
            </a:endParaRPr>
          </a:p>
          <a:p>
            <a:pPr marL="342900" marR="0" lvl="0" indent="0" algn="l" rtl="0">
              <a:lnSpc>
                <a:spcPct val="100000"/>
              </a:lnSpc>
              <a:spcBef>
                <a:spcPts val="0"/>
              </a:spcBef>
              <a:spcAft>
                <a:spcPts val="0"/>
              </a:spcAft>
              <a:buNone/>
            </a:pPr>
            <a:endParaRPr sz="2800">
              <a:solidFill>
                <a:srgbClr val="3F3F39"/>
              </a:solidFill>
            </a:endParaRPr>
          </a:p>
        </p:txBody>
      </p:sp>
      <p:sp>
        <p:nvSpPr>
          <p:cNvPr id="1707" name="Google Shape;1707;p220">
            <a:hlinkClick r:id="rId3"/>
          </p:cNvPr>
          <p:cNvSpPr txBox="1"/>
          <p:nvPr/>
        </p:nvSpPr>
        <p:spPr>
          <a:xfrm>
            <a:off x="2757975" y="4145650"/>
            <a:ext cx="3333600" cy="839700"/>
          </a:xfrm>
          <a:prstGeom prst="rect">
            <a:avLst/>
          </a:prstGeom>
          <a:solidFill>
            <a:srgbClr val="2A72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u="sng">
                <a:solidFill>
                  <a:srgbClr val="FFFFFF"/>
                </a:solidFill>
                <a:latin typeface="Allerta"/>
                <a:ea typeface="Allerta"/>
                <a:cs typeface="Allerta"/>
                <a:sym typeface="Allerta"/>
                <a:hlinkClick r:id="rId3"/>
              </a:rPr>
              <a:t>CLICK HERE</a:t>
            </a:r>
            <a:endParaRPr sz="2000">
              <a:solidFill>
                <a:srgbClr val="FFFFFF"/>
              </a:solidFill>
              <a:latin typeface="Allerta"/>
              <a:ea typeface="Allerta"/>
              <a:cs typeface="Allerta"/>
              <a:sym typeface="Allerta"/>
            </a:endParaRP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221"/>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62"/>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119" name="Google Shape;1119;p162"/>
          <p:cNvSpPr txBox="1">
            <a:spLocks noGrp="1"/>
          </p:cNvSpPr>
          <p:nvPr>
            <p:ph type="body" idx="1"/>
          </p:nvPr>
        </p:nvSpPr>
        <p:spPr>
          <a:xfrm>
            <a:off x="504450" y="1923650"/>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1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p:txBody>
      </p:sp>
      <p:pic>
        <p:nvPicPr>
          <p:cNvPr id="1120" name="Google Shape;1120;p162"/>
          <p:cNvPicPr preferRelativeResize="0"/>
          <p:nvPr/>
        </p:nvPicPr>
        <p:blipFill rotWithShape="1">
          <a:blip r:embed="rId3">
            <a:alphaModFix/>
          </a:blip>
          <a:srcRect l="3208" t="15095" r="2139"/>
          <a:stretch/>
        </p:blipFill>
        <p:spPr>
          <a:xfrm>
            <a:off x="705475" y="2905388"/>
            <a:ext cx="7584300" cy="1095225"/>
          </a:xfrm>
          <a:prstGeom prst="rect">
            <a:avLst/>
          </a:prstGeom>
          <a:noFill/>
          <a:ln>
            <a:noFill/>
          </a:ln>
        </p:spPr>
      </p:pic>
      <p:sp>
        <p:nvSpPr>
          <p:cNvPr id="1121" name="Google Shape;1121;p162"/>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2"/>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62"/>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124" name="Google Shape;1124;p162"/>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125" name="Google Shape;1125;p162"/>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2"/>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127" name="Google Shape;1127;p162"/>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63"/>
          <p:cNvSpPr txBox="1"/>
          <p:nvPr/>
        </p:nvSpPr>
        <p:spPr>
          <a:xfrm>
            <a:off x="359100" y="926575"/>
            <a:ext cx="3321300" cy="3359400"/>
          </a:xfrm>
          <a:prstGeom prst="rect">
            <a:avLst/>
          </a:prstGeom>
          <a:solidFill>
            <a:schemeClr val="accent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Allerta"/>
                <a:ea typeface="Allerta"/>
                <a:cs typeface="Allerta"/>
                <a:sym typeface="Allerta"/>
              </a:rPr>
              <a:t> Insert Headshot Here</a:t>
            </a:r>
            <a:endParaRPr>
              <a:solidFill>
                <a:srgbClr val="FFFFFF"/>
              </a:solidFill>
              <a:latin typeface="Allerta"/>
              <a:ea typeface="Allerta"/>
              <a:cs typeface="Allerta"/>
              <a:sym typeface="Allerta"/>
            </a:endParaRPr>
          </a:p>
        </p:txBody>
      </p:sp>
      <p:sp>
        <p:nvSpPr>
          <p:cNvPr id="1134" name="Google Shape;1134;p163"/>
          <p:cNvSpPr txBox="1">
            <a:spLocks noGrp="1"/>
          </p:cNvSpPr>
          <p:nvPr>
            <p:ph type="title"/>
          </p:nvPr>
        </p:nvSpPr>
        <p:spPr>
          <a:xfrm>
            <a:off x="219650" y="4756500"/>
            <a:ext cx="3460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Carey Swanson</a:t>
            </a:r>
            <a:endParaRPr b="1"/>
          </a:p>
          <a:p>
            <a:pPr marL="0" marR="0" lvl="0" indent="0" algn="l" rtl="0">
              <a:lnSpc>
                <a:spcPct val="100000"/>
              </a:lnSpc>
              <a:spcBef>
                <a:spcPts val="0"/>
              </a:spcBef>
              <a:spcAft>
                <a:spcPts val="0"/>
              </a:spcAft>
              <a:buClr>
                <a:schemeClr val="lt1"/>
              </a:buClr>
              <a:buSzPts val="2800"/>
              <a:buFont typeface="Allerta"/>
              <a:buNone/>
            </a:pPr>
            <a:r>
              <a:rPr lang="en-US" i="1"/>
              <a:t>ELA/Literacy Specialist</a:t>
            </a:r>
            <a:endParaRPr i="1"/>
          </a:p>
          <a:p>
            <a:pPr marL="0" marR="0" lvl="0" indent="0" algn="l" rtl="0">
              <a:lnSpc>
                <a:spcPct val="100000"/>
              </a:lnSpc>
              <a:spcBef>
                <a:spcPts val="0"/>
              </a:spcBef>
              <a:spcAft>
                <a:spcPts val="0"/>
              </a:spcAft>
              <a:buClr>
                <a:schemeClr val="lt1"/>
              </a:buClr>
              <a:buSzPts val="2800"/>
              <a:buFont typeface="Allerta"/>
              <a:buNone/>
            </a:pPr>
            <a:r>
              <a:rPr lang="en-US" i="1"/>
              <a:t>SAP</a:t>
            </a:r>
            <a:endParaRPr i="1"/>
          </a:p>
        </p:txBody>
      </p:sp>
      <p:sp>
        <p:nvSpPr>
          <p:cNvPr id="1135" name="Google Shape;1135;p163"/>
          <p:cNvSpPr txBox="1">
            <a:spLocks noGrp="1"/>
          </p:cNvSpPr>
          <p:nvPr>
            <p:ph type="title"/>
          </p:nvPr>
        </p:nvSpPr>
        <p:spPr>
          <a:xfrm>
            <a:off x="4783475" y="4756500"/>
            <a:ext cx="3460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Tori Filler</a:t>
            </a:r>
            <a:endParaRPr b="1"/>
          </a:p>
          <a:p>
            <a:pPr marL="0" lvl="0" indent="0" algn="l" rtl="0">
              <a:spcBef>
                <a:spcPts val="0"/>
              </a:spcBef>
              <a:spcAft>
                <a:spcPts val="0"/>
              </a:spcAft>
              <a:buClr>
                <a:schemeClr val="lt1"/>
              </a:buClr>
              <a:buSzPts val="2800"/>
              <a:buFont typeface="Allerta"/>
              <a:buNone/>
            </a:pPr>
            <a:r>
              <a:rPr lang="en-US" i="1"/>
              <a:t>ELA/Literacy Specialist</a:t>
            </a:r>
            <a:endParaRPr i="1"/>
          </a:p>
          <a:p>
            <a:pPr marL="0" lvl="0" indent="0" algn="l" rtl="0">
              <a:spcBef>
                <a:spcPts val="0"/>
              </a:spcBef>
              <a:spcAft>
                <a:spcPts val="0"/>
              </a:spcAft>
              <a:buClr>
                <a:schemeClr val="lt1"/>
              </a:buClr>
              <a:buSzPts val="2800"/>
              <a:buFont typeface="Allerta"/>
              <a:buNone/>
            </a:pPr>
            <a:r>
              <a:rPr lang="en-US" i="1"/>
              <a:t>SAP</a:t>
            </a:r>
            <a:endParaRPr i="1"/>
          </a:p>
        </p:txBody>
      </p:sp>
      <p:sp>
        <p:nvSpPr>
          <p:cNvPr id="1136" name="Google Shape;1136;p163"/>
          <p:cNvSpPr txBox="1"/>
          <p:nvPr/>
        </p:nvSpPr>
        <p:spPr>
          <a:xfrm>
            <a:off x="4922975" y="926575"/>
            <a:ext cx="3321300" cy="3359400"/>
          </a:xfrm>
          <a:prstGeom prst="rect">
            <a:avLst/>
          </a:prstGeom>
          <a:solidFill>
            <a:schemeClr val="accent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Allerta"/>
                <a:ea typeface="Allerta"/>
                <a:cs typeface="Allerta"/>
                <a:sym typeface="Allerta"/>
              </a:rPr>
              <a:t> Insert Headshot Here</a:t>
            </a:r>
            <a:endParaRPr>
              <a:solidFill>
                <a:srgbClr val="FFFFFF"/>
              </a:solidFill>
              <a:latin typeface="Allerta"/>
              <a:ea typeface="Allerta"/>
              <a:cs typeface="Allerta"/>
              <a:sym typeface="Allerta"/>
            </a:endParaRPr>
          </a:p>
        </p:txBody>
      </p:sp>
      <p:pic>
        <p:nvPicPr>
          <p:cNvPr id="1137" name="Google Shape;1137;p163"/>
          <p:cNvPicPr preferRelativeResize="0"/>
          <p:nvPr/>
        </p:nvPicPr>
        <p:blipFill>
          <a:blip r:embed="rId3">
            <a:alphaModFix/>
          </a:blip>
          <a:stretch>
            <a:fillRect/>
          </a:stretch>
        </p:blipFill>
        <p:spPr>
          <a:xfrm>
            <a:off x="513490" y="1140240"/>
            <a:ext cx="3025525" cy="2932075"/>
          </a:xfrm>
          <a:prstGeom prst="rect">
            <a:avLst/>
          </a:prstGeom>
          <a:noFill/>
          <a:ln>
            <a:noFill/>
          </a:ln>
        </p:spPr>
      </p:pic>
      <p:pic>
        <p:nvPicPr>
          <p:cNvPr id="1138" name="Google Shape;1138;p163"/>
          <p:cNvPicPr preferRelativeResize="0"/>
          <p:nvPr/>
        </p:nvPicPr>
        <p:blipFill>
          <a:blip r:embed="rId4">
            <a:alphaModFix/>
          </a:blip>
          <a:stretch>
            <a:fillRect/>
          </a:stretch>
        </p:blipFill>
        <p:spPr>
          <a:xfrm>
            <a:off x="5084350" y="1292650"/>
            <a:ext cx="3025525" cy="2619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pic>
        <p:nvPicPr>
          <p:cNvPr id="1144" name="Google Shape;1144;p164"/>
          <p:cNvPicPr preferRelativeResize="0"/>
          <p:nvPr/>
        </p:nvPicPr>
        <p:blipFill rotWithShape="1">
          <a:blip r:embed="rId3">
            <a:alphaModFix/>
          </a:blip>
          <a:srcRect l="58381" t="27917" r="32668" b="17082"/>
          <a:stretch/>
        </p:blipFill>
        <p:spPr>
          <a:xfrm>
            <a:off x="419887" y="4296225"/>
            <a:ext cx="1098925" cy="1087150"/>
          </a:xfrm>
          <a:prstGeom prst="rect">
            <a:avLst/>
          </a:prstGeom>
          <a:noFill/>
          <a:ln>
            <a:noFill/>
          </a:ln>
        </p:spPr>
      </p:pic>
      <p:sp>
        <p:nvSpPr>
          <p:cNvPr id="1145" name="Google Shape;1145;p164"/>
          <p:cNvSpPr/>
          <p:nvPr/>
        </p:nvSpPr>
        <p:spPr>
          <a:xfrm>
            <a:off x="1776013" y="3396650"/>
            <a:ext cx="7073400" cy="25614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a:solidFill>
                  <a:srgbClr val="FFFFFF"/>
                </a:solidFill>
                <a:latin typeface="Lucida Sans"/>
                <a:ea typeface="Lucida Sans"/>
                <a:cs typeface="Lucida Sans"/>
                <a:sym typeface="Lucida Sans"/>
              </a:rPr>
              <a:t>Respond in the chat: </a:t>
            </a:r>
            <a:endParaRPr sz="2100">
              <a:solidFill>
                <a:srgbClr val="FFFFFF"/>
              </a:solidFill>
              <a:latin typeface="Lucida Sans"/>
              <a:ea typeface="Lucida Sans"/>
              <a:cs typeface="Lucida Sans"/>
              <a:sym typeface="Lucida Sans"/>
            </a:endParaRPr>
          </a:p>
          <a:p>
            <a:pPr marL="0" lvl="0" indent="0" algn="l" rtl="0">
              <a:spcBef>
                <a:spcPts val="0"/>
              </a:spcBef>
              <a:spcAft>
                <a:spcPts val="0"/>
              </a:spcAft>
              <a:buNone/>
            </a:pPr>
            <a:endParaRPr sz="2100">
              <a:solidFill>
                <a:srgbClr val="FFFFFF"/>
              </a:solidFill>
              <a:latin typeface="Lucida Sans"/>
              <a:ea typeface="Lucida Sans"/>
              <a:cs typeface="Lucida Sans"/>
              <a:sym typeface="Lucida Sans"/>
            </a:endParaRPr>
          </a:p>
          <a:p>
            <a:pPr marL="0" lvl="0" indent="0" algn="ctr" rtl="0">
              <a:spcBef>
                <a:spcPts val="0"/>
              </a:spcBef>
              <a:spcAft>
                <a:spcPts val="0"/>
              </a:spcAft>
              <a:buNone/>
            </a:pPr>
            <a:r>
              <a:rPr lang="en-US" sz="2100" b="1">
                <a:solidFill>
                  <a:srgbClr val="FFFFFF"/>
                </a:solidFill>
                <a:latin typeface="Lucida Sans"/>
                <a:ea typeface="Lucida Sans"/>
                <a:cs typeface="Lucida Sans"/>
                <a:sym typeface="Lucida Sans"/>
              </a:rPr>
              <a:t>Why did you attend this webinar? </a:t>
            </a:r>
            <a:endParaRPr sz="2100" b="1">
              <a:solidFill>
                <a:srgbClr val="FFFFFF"/>
              </a:solidFill>
              <a:latin typeface="Lucida Sans"/>
              <a:ea typeface="Lucida Sans"/>
              <a:cs typeface="Lucida Sans"/>
              <a:sym typeface="Lucida Sans"/>
            </a:endParaRPr>
          </a:p>
          <a:p>
            <a:pPr marL="0" lvl="0" indent="0" algn="ctr" rtl="0">
              <a:spcBef>
                <a:spcPts val="0"/>
              </a:spcBef>
              <a:spcAft>
                <a:spcPts val="0"/>
              </a:spcAft>
              <a:buNone/>
            </a:pPr>
            <a:r>
              <a:rPr lang="en-US" sz="2100" b="1">
                <a:solidFill>
                  <a:srgbClr val="FFFFFF"/>
                </a:solidFill>
                <a:latin typeface="Lucida Sans"/>
                <a:ea typeface="Lucida Sans"/>
                <a:cs typeface="Lucida Sans"/>
                <a:sym typeface="Lucida Sans"/>
              </a:rPr>
              <a:t>Why does building knowledge for students matter to you?</a:t>
            </a:r>
            <a:endParaRPr sz="2100" b="1">
              <a:solidFill>
                <a:srgbClr val="FFFFFF"/>
              </a:solidFill>
              <a:latin typeface="Lucida Sans"/>
              <a:ea typeface="Lucida Sans"/>
              <a:cs typeface="Lucida Sans"/>
              <a:sym typeface="Lucida Sans"/>
            </a:endParaRPr>
          </a:p>
        </p:txBody>
      </p:sp>
      <p:pic>
        <p:nvPicPr>
          <p:cNvPr id="1146" name="Google Shape;1146;p164"/>
          <p:cNvPicPr preferRelativeResize="0"/>
          <p:nvPr/>
        </p:nvPicPr>
        <p:blipFill>
          <a:blip r:embed="rId4">
            <a:alphaModFix/>
          </a:blip>
          <a:stretch>
            <a:fillRect/>
          </a:stretch>
        </p:blipFill>
        <p:spPr>
          <a:xfrm>
            <a:off x="2755962" y="280875"/>
            <a:ext cx="3632075" cy="2914099"/>
          </a:xfrm>
          <a:prstGeom prst="rect">
            <a:avLst/>
          </a:prstGeom>
          <a:noFill/>
          <a:ln>
            <a:noFill/>
          </a:ln>
        </p:spPr>
      </p:pic>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4982</Words>
  <Application>Microsoft Office PowerPoint</Application>
  <PresentationFormat>On-screen Show (4:3)</PresentationFormat>
  <Paragraphs>544</Paragraphs>
  <Slides>66</Slides>
  <Notes>66</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66</vt:i4>
      </vt:variant>
    </vt:vector>
  </HeadingPairs>
  <TitlesOfParts>
    <vt:vector size="84" baseType="lpstr">
      <vt:lpstr>Calibri</vt:lpstr>
      <vt:lpstr>Georgia</vt:lpstr>
      <vt:lpstr>Allerta</vt:lpstr>
      <vt:lpstr>Lucida Sans</vt:lpstr>
      <vt:lpstr>Times New Roman</vt:lpstr>
      <vt:lpstr>Helvetica Neue</vt:lpstr>
      <vt:lpstr>Roboto</vt:lpstr>
      <vt:lpstr>Open Sans</vt:lpstr>
      <vt:lpstr>Noto Sans Symbols</vt:lpstr>
      <vt:lpstr>Arial</vt:lpstr>
      <vt:lpstr>Permanent Marker</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Simple Light</vt:lpstr>
      <vt:lpstr>Reading, Learning, Growing:  Creative Ideas to Build Knowledge and Support Literacy Across Subjects</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Learn More About Us!</vt:lpstr>
      <vt:lpstr>PowerPoint Presentation</vt:lpstr>
      <vt:lpstr>Engage with Us!</vt:lpstr>
      <vt:lpstr>Carey Swanson ELA/Literacy Specialist SAP</vt:lpstr>
      <vt:lpstr>PowerPoint Presentation</vt:lpstr>
      <vt:lpstr>On June 3rd, 2020.</vt:lpstr>
      <vt:lpstr>Goals of the Webinar</vt:lpstr>
      <vt:lpstr>Section 1: Why Building Knowledge?</vt:lpstr>
      <vt:lpstr>Let’s ask Zoe</vt:lpstr>
      <vt:lpstr>Scarborough’s Rope</vt:lpstr>
      <vt:lpstr>PowerPoint Presentation</vt:lpstr>
      <vt:lpstr>Everyone knows knowledge plays a role in comprehension, but how big of a role?</vt:lpstr>
      <vt:lpstr>“What do you know about endangered animals?” before text set</vt:lpstr>
      <vt:lpstr>PowerPoint Presentation</vt:lpstr>
      <vt:lpstr>“What do you know about endangered animals?” after text set</vt:lpstr>
      <vt:lpstr>“The Baseball Study” by Recht and Leslie (1988)</vt:lpstr>
      <vt:lpstr>A student doesn’t have ONE level.  Each student has MANY LEVELS depending on topic &amp; knowledge.    </vt:lpstr>
      <vt:lpstr>Build Knowledge...About What? </vt:lpstr>
      <vt:lpstr>Question or Poll:  Have you used text sets in your classroom?  What is a text set again?  Don’t use text sets yet Sometimes  Use consistently   Please use the Questions tab on your control panel to respond. If using a poll, please put up to 5 answer choices in the notes section below and indicate if attendees should choose only one response or multiple responses.</vt:lpstr>
      <vt:lpstr>PowerPoint Presentation</vt:lpstr>
      <vt:lpstr>Text Sets to Support Building Knowledge </vt:lpstr>
      <vt:lpstr>Where?! </vt:lpstr>
      <vt:lpstr>PowerPoint Presentation</vt:lpstr>
      <vt:lpstr>Anchor Texts + Text Sets </vt:lpstr>
      <vt:lpstr>Anchor Texts + Text Sets </vt:lpstr>
      <vt:lpstr>Anchor Texts + Text Sets (in high-quality  instructional materials) </vt:lpstr>
      <vt:lpstr>PowerPoint Presentation</vt:lpstr>
      <vt:lpstr>   Zachary Chan Kindergarten Teacher Irving Dual Language Academy, San Antonio ISD</vt:lpstr>
      <vt:lpstr>Section 2: Supporting English Learners Through Immersive Units</vt:lpstr>
      <vt:lpstr>About Me</vt:lpstr>
      <vt:lpstr>About my students</vt:lpstr>
      <vt:lpstr>Immersive Units</vt:lpstr>
      <vt:lpstr>Anchor Texts Guide Instruction</vt:lpstr>
      <vt:lpstr>PowerPoint Presentation</vt:lpstr>
      <vt:lpstr>Anchor Texts Guide Instruction</vt:lpstr>
      <vt:lpstr>Characters Build Knowledge </vt:lpstr>
      <vt:lpstr>Characters Build Knowledge </vt:lpstr>
      <vt:lpstr>Characters Build Knowledge </vt:lpstr>
      <vt:lpstr>Vocabulary in Many Ways!</vt:lpstr>
      <vt:lpstr>Vocabulary in Many Ways!</vt:lpstr>
      <vt:lpstr>Vocabulary in Many Ways!</vt:lpstr>
      <vt:lpstr>Vocabulary in Many Ways!</vt:lpstr>
      <vt:lpstr>Further Steps - leveraging that knowledge</vt:lpstr>
      <vt:lpstr>Key Takeaways and Results </vt:lpstr>
      <vt:lpstr>Section 3: Podcasts </vt:lpstr>
      <vt:lpstr>Claire Rivero Digital Strategy Manager Student Achievement Partners</vt:lpstr>
      <vt:lpstr>PowerPoint Presentation</vt:lpstr>
      <vt:lpstr>Using Podcasts to Scaffold</vt:lpstr>
      <vt:lpstr>Using Podcasts to Supplement</vt:lpstr>
      <vt:lpstr>Podcasts for Your Classroom -- STEM</vt:lpstr>
      <vt:lpstr>Podcasts for Your Classroom -- History/Social Studies</vt:lpstr>
      <vt:lpstr>Podcasts for Your Classroom -- General Interest</vt:lpstr>
      <vt:lpstr>What podcasts have you used in the classroom?   Respond in the Group Chat! </vt:lpstr>
      <vt:lpstr>Questions for Our Guests?</vt:lpstr>
      <vt:lpstr>PowerPoint Presentation</vt:lpstr>
      <vt:lpstr>Interested in learning more?</vt:lpstr>
      <vt:lpstr>PowerPoint Presentation</vt:lpstr>
      <vt:lpstr>PowerPoint Presentation</vt:lpstr>
      <vt:lpstr>Join our network!</vt:lpstr>
      <vt:lpstr>Please Join Us!</vt:lpstr>
      <vt:lpstr>Stay Tuned!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Learning, Growing:  Creative Ideas to Build Knowledge and Support Literacy Across Subjects</dc:title>
  <cp:lastModifiedBy>Pascale Joseph</cp:lastModifiedBy>
  <cp:revision>1</cp:revision>
  <dcterms:modified xsi:type="dcterms:W3CDTF">2020-06-03T13:34:52Z</dcterms:modified>
</cp:coreProperties>
</file>