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5143500" type="screen16x9"/>
  <p:notesSz cx="6858000" cy="9144000"/>
  <p:embeddedFontLst>
    <p:embeddedFont>
      <p:font typeface="Calibri" panose="020F0502020204030204" pitchFamily="34" charset="0"/>
      <p:regular r:id="rId51"/>
      <p:bold r:id="rId52"/>
      <p:italic r:id="rId53"/>
      <p:boldItalic r:id="rId54"/>
    </p:embeddedFont>
    <p:embeddedFont>
      <p:font typeface="Lucida Sans" panose="020B0602030504020204" pitchFamily="34" charset="0"/>
      <p:regular r:id="rId55"/>
      <p:bold r:id="rId56"/>
      <p:italic r:id="rId57"/>
      <p:boldItalic r:id="rId58"/>
    </p:embeddedFont>
    <p:embeddedFont>
      <p:font typeface="Roboto"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893c5f8596_2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893c5f8596_2_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Add SOLD research</a:t>
            </a:r>
            <a:endParaRPr/>
          </a:p>
        </p:txBody>
      </p:sp>
      <p:sp>
        <p:nvSpPr>
          <p:cNvPr id="308" name="Google Shape;308;g893c5f8596_2_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893c5f8596_2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893c5f8596_2_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893c5f8596_2_9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893c5f8596_2_10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893c5f8596_2_10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200"/>
              <a:buFont typeface="Calibri"/>
              <a:buNone/>
            </a:pPr>
            <a:endParaRPr/>
          </a:p>
          <a:p>
            <a:pPr marL="228600" lvl="0" indent="-228600" algn="l" rtl="0">
              <a:spcBef>
                <a:spcPts val="0"/>
              </a:spcBef>
              <a:spcAft>
                <a:spcPts val="0"/>
              </a:spcAft>
              <a:buClr>
                <a:schemeClr val="dk1"/>
              </a:buClr>
              <a:buSzPts val="1200"/>
              <a:buFont typeface="Calibri"/>
              <a:buAutoNum type="arabicPeriod"/>
            </a:pPr>
            <a:r>
              <a:rPr lang="en"/>
              <a:t>Social emotional learning has to do with a wide variety of competencies outside of traditional academic subjects, and there is no consensus on what skills are most important. However, most frameworks include:</a:t>
            </a:r>
            <a:endParaRPr/>
          </a:p>
          <a:p>
            <a:pPr marL="457200" lvl="1" indent="0" algn="l" rtl="0">
              <a:spcBef>
                <a:spcPts val="0"/>
              </a:spcBef>
              <a:spcAft>
                <a:spcPts val="0"/>
              </a:spcAft>
              <a:buClr>
                <a:schemeClr val="dk1"/>
              </a:buClr>
              <a:buSzPts val="1200"/>
              <a:buFont typeface="Calibri"/>
              <a:buNone/>
            </a:pPr>
            <a:r>
              <a:rPr lang="en"/>
              <a:t>Self-awareness</a:t>
            </a:r>
            <a:endParaRPr/>
          </a:p>
          <a:p>
            <a:pPr marL="457200" lvl="1" indent="0" algn="l" rtl="0">
              <a:spcBef>
                <a:spcPts val="0"/>
              </a:spcBef>
              <a:spcAft>
                <a:spcPts val="0"/>
              </a:spcAft>
              <a:buClr>
                <a:schemeClr val="dk1"/>
              </a:buClr>
              <a:buSzPts val="1200"/>
              <a:buFont typeface="Calibri"/>
              <a:buNone/>
            </a:pPr>
            <a:r>
              <a:rPr lang="en"/>
              <a:t>Self-management</a:t>
            </a:r>
            <a:endParaRPr/>
          </a:p>
          <a:p>
            <a:pPr marL="457200" lvl="1" indent="0" algn="l" rtl="0">
              <a:spcBef>
                <a:spcPts val="0"/>
              </a:spcBef>
              <a:spcAft>
                <a:spcPts val="0"/>
              </a:spcAft>
              <a:buClr>
                <a:schemeClr val="dk1"/>
              </a:buClr>
              <a:buSzPts val="1200"/>
              <a:buFont typeface="Calibri"/>
              <a:buNone/>
            </a:pPr>
            <a:r>
              <a:rPr lang="en"/>
              <a:t>Goal-directed behavior</a:t>
            </a:r>
            <a:endParaRPr/>
          </a:p>
          <a:p>
            <a:pPr marL="457200" lvl="1" indent="0" algn="l" rtl="0">
              <a:spcBef>
                <a:spcPts val="0"/>
              </a:spcBef>
              <a:spcAft>
                <a:spcPts val="0"/>
              </a:spcAft>
              <a:buClr>
                <a:schemeClr val="dk1"/>
              </a:buClr>
              <a:buSzPts val="1200"/>
              <a:buFont typeface="Calibri"/>
              <a:buNone/>
            </a:pPr>
            <a:r>
              <a:rPr lang="en"/>
              <a:t>Social awareness and relationship skills</a:t>
            </a:r>
            <a:endParaRPr/>
          </a:p>
          <a:p>
            <a:pPr marL="457200" lvl="1" indent="0" algn="l" rtl="0">
              <a:spcBef>
                <a:spcPts val="0"/>
              </a:spcBef>
              <a:spcAft>
                <a:spcPts val="0"/>
              </a:spcAft>
              <a:buClr>
                <a:schemeClr val="dk1"/>
              </a:buClr>
              <a:buSzPts val="1200"/>
              <a:buFont typeface="Calibri"/>
              <a:buNone/>
            </a:pPr>
            <a:r>
              <a:rPr lang="en"/>
              <a:t>Responsible decision-making</a:t>
            </a:r>
            <a:endParaRPr/>
          </a:p>
          <a:p>
            <a:pPr marL="457200" lvl="1" indent="0" algn="l" rtl="0">
              <a:spcBef>
                <a:spcPts val="0"/>
              </a:spcBef>
              <a:spcAft>
                <a:spcPts val="0"/>
              </a:spcAft>
              <a:buClr>
                <a:schemeClr val="dk1"/>
              </a:buClr>
              <a:buSzPts val="1200"/>
              <a:buFont typeface="Calibri"/>
              <a:buNone/>
            </a:pPr>
            <a:r>
              <a:rPr lang="en"/>
              <a:t>Conflict resolution</a:t>
            </a:r>
            <a:endParaRPr/>
          </a:p>
          <a:p>
            <a:pPr marL="228600" lvl="0" indent="-228600" algn="l" rtl="0">
              <a:spcBef>
                <a:spcPts val="0"/>
              </a:spcBef>
              <a:spcAft>
                <a:spcPts val="0"/>
              </a:spcAft>
              <a:buClr>
                <a:schemeClr val="dk1"/>
              </a:buClr>
              <a:buSzPts val="1200"/>
              <a:buFont typeface="Calibri"/>
              <a:buAutoNum type="arabicPeriod"/>
            </a:pPr>
            <a:r>
              <a:rPr lang="en"/>
              <a:t>CASEL is a thought leader in SEL. While we generally align with each other when we have conversations, we do have some concerns about their framework and the current SEL narrative in education.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893c5f8596_2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893c5f8596_2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93c5f8596_2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893c5f8596_2_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Should add something that ties to programs and standards</a:t>
            </a:r>
            <a:endParaRPr/>
          </a:p>
        </p:txBody>
      </p:sp>
      <p:sp>
        <p:nvSpPr>
          <p:cNvPr id="341" name="Google Shape;341;g893c5f8596_2_1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93c5f8596_2_1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893c5f8596_2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893c5f8596_2_12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g893c5f8596_2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893c5f8596_2_13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g893c5f8596_2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893c5f8596_2_1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g893c5f8596_2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893c5f8596_2_14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g893c5f8596_2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894bf51b9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894bf51b9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893c5f8596_2_14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g893c5f8596_2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893c5f8596_2_15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g893c5f8596_2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893c5f8596_2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g893c5f8596_2_1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g893c5f8596_2_1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893c5f8596_2_16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g893c5f8596_2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893c5f8596_2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893c5f8596_2_1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Black and Latinx students and families believe school environment must change and must meaningfully engage the communities they serve in order to support SEAD for all students</a:t>
            </a:r>
            <a:endParaRPr/>
          </a:p>
          <a:p>
            <a:pPr marL="0" lvl="0" indent="0" algn="l" rtl="0">
              <a:spcBef>
                <a:spcPts val="0"/>
              </a:spcBef>
              <a:spcAft>
                <a:spcPts val="0"/>
              </a:spcAft>
              <a:buNone/>
            </a:pPr>
            <a:endParaRPr/>
          </a:p>
        </p:txBody>
      </p:sp>
      <p:sp>
        <p:nvSpPr>
          <p:cNvPr id="414" name="Google Shape;414;g893c5f8596_2_1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893c5f8596_2_1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g893c5f8596_2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893c5f8596_2_18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g893c5f8596_2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893c5f8596_2_18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g893c5f8596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893c5f8596_2_19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g893c5f8596_2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893c5f8596_2_1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g893c5f8596_2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837b45fd92_0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837b45fd92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893c5f8596_2_20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g893c5f8596_2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893c5f8596_2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893c5f8596_2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893c5f8596_2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893c5f8596_2_2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Implicit biases and beliefs about students, beliefs in own ability to make a difference, and skills e.g. classroom management and culturally sustaining pedagogy</a:t>
            </a:r>
            <a:endParaRPr/>
          </a:p>
          <a:p>
            <a:pPr marL="0" lvl="0" indent="0" algn="l" rtl="0">
              <a:spcBef>
                <a:spcPts val="0"/>
              </a:spcBef>
              <a:spcAft>
                <a:spcPts val="0"/>
              </a:spcAft>
              <a:buNone/>
            </a:pPr>
            <a:endParaRPr/>
          </a:p>
          <a:p>
            <a:pPr marL="0" lvl="0" indent="0" algn="l" rtl="0">
              <a:spcBef>
                <a:spcPts val="0"/>
              </a:spcBef>
              <a:spcAft>
                <a:spcPts val="0"/>
              </a:spcAft>
              <a:buNone/>
            </a:pPr>
            <a:r>
              <a:rPr lang="en"/>
              <a:t>Impact</a:t>
            </a:r>
            <a:endParaRPr/>
          </a:p>
          <a:p>
            <a:pPr marL="0" lvl="0" indent="0" algn="l" rtl="0">
              <a:spcBef>
                <a:spcPts val="0"/>
              </a:spcBef>
              <a:spcAft>
                <a:spcPts val="0"/>
              </a:spcAft>
              <a:buNone/>
            </a:pPr>
            <a:endParaRPr/>
          </a:p>
          <a:p>
            <a:pPr marL="0" lvl="0" indent="0" algn="l" rtl="0">
              <a:spcBef>
                <a:spcPts val="0"/>
              </a:spcBef>
              <a:spcAft>
                <a:spcPts val="0"/>
              </a:spcAft>
              <a:buNone/>
            </a:pPr>
            <a:r>
              <a:rPr lang="en"/>
              <a:t>What they choose to teach, how they choose to teach it, and how they interact with students</a:t>
            </a:r>
            <a:endParaRPr/>
          </a:p>
          <a:p>
            <a:pPr marL="0" lvl="0" indent="0" algn="l" rtl="0">
              <a:spcBef>
                <a:spcPts val="0"/>
              </a:spcBef>
              <a:spcAft>
                <a:spcPts val="0"/>
              </a:spcAft>
              <a:buNone/>
            </a:pPr>
            <a:endParaRPr/>
          </a:p>
          <a:p>
            <a:pPr marL="0" lvl="0" indent="0" algn="l" rtl="0">
              <a:spcBef>
                <a:spcPts val="0"/>
              </a:spcBef>
              <a:spcAft>
                <a:spcPts val="0"/>
              </a:spcAft>
              <a:buNone/>
            </a:pPr>
            <a:r>
              <a:rPr lang="en"/>
              <a:t>Educators must:</a:t>
            </a:r>
            <a:endParaRPr/>
          </a:p>
          <a:p>
            <a:pPr marL="0" lvl="0" indent="0" algn="l" rtl="0">
              <a:spcBef>
                <a:spcPts val="0"/>
              </a:spcBef>
              <a:spcAft>
                <a:spcPts val="0"/>
              </a:spcAft>
              <a:buNone/>
            </a:pPr>
            <a:r>
              <a:rPr lang="en"/>
              <a:t>Communicate high expectations and confidence in students</a:t>
            </a:r>
            <a:endParaRPr/>
          </a:p>
          <a:p>
            <a:pPr marL="0" lvl="0" indent="0" algn="l" rtl="0">
              <a:spcBef>
                <a:spcPts val="0"/>
              </a:spcBef>
              <a:spcAft>
                <a:spcPts val="0"/>
              </a:spcAft>
              <a:buNone/>
            </a:pPr>
            <a:r>
              <a:rPr lang="en"/>
              <a:t>Explicitly recognize and reduce implicit biases</a:t>
            </a:r>
            <a:endParaRPr/>
          </a:p>
          <a:p>
            <a:pPr marL="0" lvl="0" indent="0" algn="l" rtl="0">
              <a:spcBef>
                <a:spcPts val="0"/>
              </a:spcBef>
              <a:spcAft>
                <a:spcPts val="0"/>
              </a:spcAft>
              <a:buNone/>
            </a:pPr>
            <a:r>
              <a:rPr lang="en"/>
              <a:t>Provide opportunities for students to bring their own ideas, experiences, and opinions into the classroom</a:t>
            </a:r>
            <a:endParaRPr/>
          </a:p>
          <a:p>
            <a:pPr marL="0" lvl="0" indent="0" algn="l" rtl="0">
              <a:spcBef>
                <a:spcPts val="0"/>
              </a:spcBef>
              <a:spcAft>
                <a:spcPts val="0"/>
              </a:spcAft>
              <a:buNone/>
            </a:pPr>
            <a:r>
              <a:rPr lang="en"/>
              <a:t>Provide frequent, concrete feedback and opportunities for students to improve their work - Mistakes are part of the process!</a:t>
            </a:r>
            <a:endParaRPr/>
          </a:p>
          <a:p>
            <a:pPr marL="0" lvl="0" indent="0" algn="l" rtl="0">
              <a:spcBef>
                <a:spcPts val="0"/>
              </a:spcBef>
              <a:spcAft>
                <a:spcPts val="0"/>
              </a:spcAft>
              <a:buNone/>
            </a:pPr>
            <a:endParaRPr/>
          </a:p>
          <a:p>
            <a:pPr marL="0" lvl="0" indent="0" algn="l" rtl="0">
              <a:spcBef>
                <a:spcPts val="0"/>
              </a:spcBef>
              <a:spcAft>
                <a:spcPts val="0"/>
              </a:spcAft>
              <a:buNone/>
            </a:pPr>
            <a:r>
              <a:rPr lang="en"/>
              <a:t>A racial equity lens requires looking at each of these in terms of how they affect students of diverse racial, ethnic, and cultural backgrounds, and taking the required steps to ensure educators see students through their strengths. Push back on statements that center students of color and low-income students as “lacking” these skills.  Such comments suggest adult beliefs and behaviors need to be addressed.</a:t>
            </a:r>
            <a:endParaRPr/>
          </a:p>
          <a:p>
            <a:pPr marL="0" lvl="0" indent="0" algn="l" rtl="0">
              <a:spcBef>
                <a:spcPts val="0"/>
              </a:spcBef>
              <a:spcAft>
                <a:spcPts val="0"/>
              </a:spcAft>
              <a:buNone/>
            </a:pPr>
            <a:endParaRPr/>
          </a:p>
          <a:p>
            <a:pPr marL="0" lvl="0" indent="0" algn="l" rtl="0">
              <a:spcBef>
                <a:spcPts val="0"/>
              </a:spcBef>
              <a:spcAft>
                <a:spcPts val="0"/>
              </a:spcAft>
              <a:buNone/>
            </a:pPr>
            <a:r>
              <a:rPr lang="en"/>
              <a:t>How could this play out without attention to these factors? (Ex: Taking time away from rigorous instruction to teach self-management vs. integrating SEL into rigorous instruction.)</a:t>
            </a:r>
            <a:endParaRPr/>
          </a:p>
        </p:txBody>
      </p:sp>
      <p:sp>
        <p:nvSpPr>
          <p:cNvPr id="488" name="Google Shape;488;g893c5f8596_2_2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893c5f8596_2_24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g893c5f8596_2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893c5f8596_2_25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3" name="Google Shape;513;g893c5f8596_2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893c5f8596_2_2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g893c5f8596_2_2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Belonging</a:t>
            </a:r>
            <a:endParaRPr/>
          </a:p>
          <a:p>
            <a:pPr marL="0" lvl="0" indent="-76200" algn="l" rtl="0">
              <a:spcBef>
                <a:spcPts val="0"/>
              </a:spcBef>
              <a:spcAft>
                <a:spcPts val="0"/>
              </a:spcAft>
              <a:buClr>
                <a:schemeClr val="dk1"/>
              </a:buClr>
              <a:buSzPts val="1200"/>
              <a:buFont typeface="Calibri"/>
              <a:buChar char="-"/>
            </a:pPr>
            <a:r>
              <a:rPr lang="en"/>
              <a:t>Social experiences matter for learning and research shows whether students feel they belong in the classroom and the school is critical.</a:t>
            </a:r>
            <a:endParaRPr/>
          </a:p>
          <a:p>
            <a:pPr marL="0" lvl="0" indent="-76200" algn="l" rtl="0">
              <a:spcBef>
                <a:spcPts val="0"/>
              </a:spcBef>
              <a:spcAft>
                <a:spcPts val="0"/>
              </a:spcAft>
              <a:buClr>
                <a:schemeClr val="dk1"/>
              </a:buClr>
              <a:buSzPts val="1200"/>
              <a:buFont typeface="Calibri"/>
              <a:buChar char="-"/>
            </a:pPr>
            <a:r>
              <a:rPr lang="en"/>
              <a:t>Students of color, English learners, and students from low-income families often receive the message that they aren’t welcome and don’t belong.</a:t>
            </a:r>
            <a:endParaRPr/>
          </a:p>
          <a:p>
            <a:pPr marL="0" lvl="0" indent="-76200" algn="l" rtl="0">
              <a:spcBef>
                <a:spcPts val="0"/>
              </a:spcBef>
              <a:spcAft>
                <a:spcPts val="0"/>
              </a:spcAft>
              <a:buClr>
                <a:schemeClr val="dk1"/>
              </a:buClr>
              <a:buSzPts val="1200"/>
              <a:buFont typeface="Calibri"/>
              <a:buChar char="-"/>
            </a:pPr>
            <a:r>
              <a:rPr lang="en"/>
              <a:t>Policy and practice should aim to ensure all students feel they belong in the classroom and in the school.</a:t>
            </a:r>
            <a:endParaRPr/>
          </a:p>
          <a:p>
            <a:pPr marL="0" lvl="0" indent="0" algn="l" rtl="0">
              <a:spcBef>
                <a:spcPts val="0"/>
              </a:spcBef>
              <a:spcAft>
                <a:spcPts val="0"/>
              </a:spcAft>
              <a:buNone/>
            </a:pPr>
            <a:r>
              <a:rPr lang="en"/>
              <a:t>Challenge</a:t>
            </a:r>
            <a:endParaRPr/>
          </a:p>
          <a:p>
            <a:pPr marL="0" lvl="0" indent="-76200" algn="l" rtl="0">
              <a:spcBef>
                <a:spcPts val="2133"/>
              </a:spcBef>
              <a:spcAft>
                <a:spcPts val="0"/>
              </a:spcAft>
              <a:buClr>
                <a:schemeClr val="dk1"/>
              </a:buClr>
              <a:buSzPts val="1200"/>
              <a:buFont typeface="Calibri"/>
              <a:buChar char="-"/>
            </a:pPr>
            <a:r>
              <a:rPr lang="en"/>
              <a:t>Providing challenging work for students and encouraging them to meet high expectations leads to higher academic outcomes and social emotional development</a:t>
            </a:r>
            <a:endParaRPr/>
          </a:p>
          <a:p>
            <a:pPr marL="0" lvl="0" indent="-76200" algn="l" rtl="0">
              <a:spcBef>
                <a:spcPts val="0"/>
              </a:spcBef>
              <a:spcAft>
                <a:spcPts val="0"/>
              </a:spcAft>
              <a:buClr>
                <a:schemeClr val="dk1"/>
              </a:buClr>
              <a:buSzPts val="1200"/>
              <a:buFont typeface="Arial"/>
              <a:buChar char="-"/>
            </a:pPr>
            <a:r>
              <a:rPr lang="en"/>
              <a:t>When bias creeps into schools and classrooms, educators are less likely to believe historically marginalized students can do challenging work and may provide easier material. However, easier material leads to less engagement. </a:t>
            </a:r>
            <a:endParaRPr/>
          </a:p>
          <a:p>
            <a:pPr marL="0" lvl="0" indent="-76200" algn="l" rtl="0">
              <a:spcBef>
                <a:spcPts val="0"/>
              </a:spcBef>
              <a:spcAft>
                <a:spcPts val="0"/>
              </a:spcAft>
              <a:buClr>
                <a:schemeClr val="dk1"/>
              </a:buClr>
              <a:buSzPts val="1200"/>
              <a:buFont typeface="Calibri"/>
              <a:buChar char="-"/>
            </a:pPr>
            <a:r>
              <a:rPr lang="en"/>
              <a:t>Policy and practice should aim to ensure students are met with high expectations and rigorous material.</a:t>
            </a:r>
            <a:endParaRPr/>
          </a:p>
          <a:p>
            <a:pPr marL="0" lvl="0" indent="0" algn="l" rtl="0">
              <a:spcBef>
                <a:spcPts val="0"/>
              </a:spcBef>
              <a:spcAft>
                <a:spcPts val="0"/>
              </a:spcAft>
              <a:buNone/>
            </a:pPr>
            <a:r>
              <a:rPr lang="en"/>
              <a:t>Supports</a:t>
            </a:r>
            <a:endParaRPr/>
          </a:p>
          <a:p>
            <a:pPr marL="0" lvl="0" indent="-76200" algn="l" rtl="0">
              <a:spcBef>
                <a:spcPts val="2133"/>
              </a:spcBef>
              <a:spcAft>
                <a:spcPts val="0"/>
              </a:spcAft>
              <a:buClr>
                <a:schemeClr val="dk1"/>
              </a:buClr>
              <a:buSzPts val="1200"/>
              <a:buFont typeface="Calibri"/>
              <a:buChar char="-"/>
            </a:pPr>
            <a:r>
              <a:rPr lang="en"/>
              <a:t>Students will require academic and non-academic supports to meet the high expectations policies and educators put in place for them.</a:t>
            </a:r>
            <a:endParaRPr/>
          </a:p>
          <a:p>
            <a:pPr marL="0" lvl="0" indent="-76200" algn="l" rtl="0">
              <a:spcBef>
                <a:spcPts val="0"/>
              </a:spcBef>
              <a:spcAft>
                <a:spcPts val="0"/>
              </a:spcAft>
              <a:buClr>
                <a:schemeClr val="dk1"/>
              </a:buClr>
              <a:buSzPts val="1200"/>
              <a:buFont typeface="Calibri"/>
              <a:buChar char="-"/>
            </a:pPr>
            <a:r>
              <a:rPr lang="en"/>
              <a:t>If basic needs such as hunger and housing are not met, students may struggle to give their full attention to their education.</a:t>
            </a:r>
            <a:endParaRPr/>
          </a:p>
          <a:p>
            <a:pPr marL="0" lvl="0" indent="-76200" algn="l" rtl="0">
              <a:spcBef>
                <a:spcPts val="0"/>
              </a:spcBef>
              <a:spcAft>
                <a:spcPts val="0"/>
              </a:spcAft>
              <a:buClr>
                <a:schemeClr val="dk1"/>
              </a:buClr>
              <a:buSzPts val="1200"/>
              <a:buFont typeface="Calibri"/>
              <a:buChar char="-"/>
            </a:pPr>
            <a:r>
              <a:rPr lang="en"/>
              <a:t>Policy and practice should aim to support students given their contexts</a:t>
            </a:r>
            <a:endParaRPr/>
          </a:p>
          <a:p>
            <a:pPr marL="0" lvl="0" indent="0" algn="l" rtl="0">
              <a:spcBef>
                <a:spcPts val="0"/>
              </a:spcBef>
              <a:spcAft>
                <a:spcPts val="0"/>
              </a:spcAft>
              <a:buNone/>
            </a:pPr>
            <a:endParaRPr/>
          </a:p>
        </p:txBody>
      </p:sp>
      <p:sp>
        <p:nvSpPr>
          <p:cNvPr id="526" name="Google Shape;526;g893c5f8596_2_2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893c5f8596_2_28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g893c5f8596_2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893c5f8596_2_31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4" name="Google Shape;574;g893c5f8596_2_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893c5f8596_2_31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1" name="Google Shape;581;g893c5f8596_2_3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893c5f8596_2_3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g893c5f8596_2_3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4b8f16b0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84b8f16b0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93c5f8596_2_32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g893c5f8596_2_3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893c5f8596_2_33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5" name="Google Shape;605;g893c5f8596_2_3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893c5f8596_2_33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2" name="Google Shape;612;g893c5f8596_2_3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894bf51b95_0_17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894bf51b95_0_1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893c5f859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893c5f859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88be559857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88be55985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88be559857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88be559857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*Affinity Group facilitators to review*</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88be559857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88be55985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*Affinity Group facilitators to review*</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84b8f16b0c_0_2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84b8f16b0c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*Affinity Group facilitators to review*</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84b8f16b0c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84b8f16b0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Take a moment to appreciate diversity of location, role and experience		</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4b8f16b0c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84b8f16b0c_0_310:notes"/>
          <p:cNvSpPr txBox="1">
            <a:spLocks noGrp="1"/>
          </p:cNvSpPr>
          <p:nvPr>
            <p:ph type="body" idx="1"/>
          </p:nvPr>
        </p:nvSpPr>
        <p:spPr>
          <a:xfrm>
            <a:off x="685800" y="4343399"/>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Calibri"/>
              <a:buNone/>
            </a:pPr>
            <a:r>
              <a:rPr lang="en" b="1" u="sng"/>
              <a:t>Key Idea:</a:t>
            </a:r>
            <a:endParaRPr/>
          </a:p>
          <a:p>
            <a:pPr marL="0" lvl="0" indent="0" algn="l" rtl="0">
              <a:lnSpc>
                <a:spcPct val="100000"/>
              </a:lnSpc>
              <a:spcBef>
                <a:spcPts val="0"/>
              </a:spcBef>
              <a:spcAft>
                <a:spcPts val="0"/>
              </a:spcAft>
              <a:buClr>
                <a:schemeClr val="dk1"/>
              </a:buClr>
              <a:buSzPts val="1200"/>
              <a:buFont typeface="Calibri"/>
              <a:buNone/>
            </a:pPr>
            <a:r>
              <a:rPr lang="en"/>
              <a:t>Student Achievement Partners believes in translating the best of what we’ve learned from research into evidence based practices. We are also stewards of college and career readiness standards.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b="1" u="sng"/>
              <a:t>Talking Points:</a:t>
            </a:r>
            <a:endParaRPr/>
          </a:p>
          <a:p>
            <a:pPr marL="457200" lvl="0" indent="-298450" algn="l" rtl="0">
              <a:lnSpc>
                <a:spcPct val="100000"/>
              </a:lnSpc>
              <a:spcBef>
                <a:spcPts val="0"/>
              </a:spcBef>
              <a:spcAft>
                <a:spcPts val="0"/>
              </a:spcAft>
              <a:buSzPts val="1100"/>
              <a:buChar char="●"/>
            </a:pPr>
            <a:r>
              <a:rPr lang="en"/>
              <a:t>Our goal is to improve educational achievement for all students, particularly those who face barriers of race and poverty, through improving the implementation of research-based college- and career- ready standards.</a:t>
            </a:r>
            <a:endParaRPr/>
          </a:p>
          <a:p>
            <a:pPr marL="457200" lvl="0" indent="-298450" algn="l" rtl="0">
              <a:lnSpc>
                <a:spcPct val="100000"/>
              </a:lnSpc>
              <a:spcBef>
                <a:spcPts val="0"/>
              </a:spcBef>
              <a:spcAft>
                <a:spcPts val="0"/>
              </a:spcAft>
              <a:buSzPts val="1100"/>
              <a:buChar char="●"/>
            </a:pPr>
            <a:r>
              <a:rPr lang="en"/>
              <a:t>We work with all stakeholders in the educational system: from classroom teachers to publishers of textbooks to state departments of education. </a:t>
            </a:r>
            <a:endParaRPr/>
          </a:p>
          <a:p>
            <a:pPr marL="45720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88be559857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88be55985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4b8f16b0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4b8f16b0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93c5f8596_2_7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893c5f8596_2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SAP">
  <p:cSld name="Title Slide - SAP">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9320" y="1771825"/>
            <a:ext cx="8785800" cy="1102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1"/>
              </a:buClr>
              <a:buSzPts val="3200"/>
              <a:buFont typeface="Lucida Sans"/>
              <a:buNone/>
              <a:defRPr sz="3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219317" y="2876672"/>
            <a:ext cx="8785800" cy="594300"/>
          </a:xfrm>
          <a:prstGeom prst="rect">
            <a:avLst/>
          </a:prstGeom>
          <a:noFill/>
          <a:ln>
            <a:noFill/>
          </a:ln>
        </p:spPr>
        <p:txBody>
          <a:bodyPr spcFirstLastPara="1" wrap="square" lIns="91425" tIns="45700" rIns="91425" bIns="45700" anchor="t" anchorCtr="0">
            <a:noAutofit/>
          </a:bodyPr>
          <a:lstStyle>
            <a:lvl1pPr lvl="0" algn="l" rtl="0">
              <a:spcBef>
                <a:spcPts val="400"/>
              </a:spcBef>
              <a:spcAft>
                <a:spcPts val="0"/>
              </a:spcAft>
              <a:buClr>
                <a:srgbClr val="3F3F39"/>
              </a:buClr>
              <a:buSzPts val="2000"/>
              <a:buNone/>
              <a:defRPr sz="2000">
                <a:solidFill>
                  <a:srgbClr val="3F3F39"/>
                </a:solidFill>
              </a:defRPr>
            </a:lvl1pPr>
            <a:lvl2pPr lvl="1" algn="ctr" rtl="0">
              <a:spcBef>
                <a:spcPts val="400"/>
              </a:spcBef>
              <a:spcAft>
                <a:spcPts val="0"/>
              </a:spcAft>
              <a:buClr>
                <a:srgbClr val="888888"/>
              </a:buClr>
              <a:buSzPts val="2000"/>
              <a:buNone/>
              <a:defRPr>
                <a:solidFill>
                  <a:srgbClr val="888888"/>
                </a:solidFill>
              </a:defRPr>
            </a:lvl2pPr>
            <a:lvl3pPr lvl="2" algn="ctr" rtl="0">
              <a:spcBef>
                <a:spcPts val="36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320"/>
              </a:spcBef>
              <a:spcAft>
                <a:spcPts val="0"/>
              </a:spcAft>
              <a:buClr>
                <a:srgbClr val="888888"/>
              </a:buClr>
              <a:buSzPts val="16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1" name="Google Shape;11;p2"/>
          <p:cNvSpPr/>
          <p:nvPr/>
        </p:nvSpPr>
        <p:spPr>
          <a:xfrm>
            <a:off x="-1" y="1303209"/>
            <a:ext cx="9144000" cy="83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a:stretch/>
        </p:blipFill>
        <p:spPr>
          <a:xfrm>
            <a:off x="470080" y="369298"/>
            <a:ext cx="1022681" cy="4059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with background">
  <p:cSld name="Title slide with background">
    <p:spTree>
      <p:nvGrpSpPr>
        <p:cNvPr id="1" name="Shape 68"/>
        <p:cNvGrpSpPr/>
        <p:nvPr/>
      </p:nvGrpSpPr>
      <p:grpSpPr>
        <a:xfrm>
          <a:off x="0" y="0"/>
          <a:ext cx="0" cy="0"/>
          <a:chOff x="0" y="0"/>
          <a:chExt cx="0" cy="0"/>
        </a:xfrm>
      </p:grpSpPr>
      <p:sp>
        <p:nvSpPr>
          <p:cNvPr id="69" name="Google Shape;69;p11"/>
          <p:cNvSpPr/>
          <p:nvPr/>
        </p:nvSpPr>
        <p:spPr>
          <a:xfrm>
            <a:off x="0" y="1212695"/>
            <a:ext cx="9144000" cy="2634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Lucida Sans"/>
              <a:ea typeface="Lucida Sans"/>
              <a:cs typeface="Lucida Sans"/>
              <a:sym typeface="Lucida Sans"/>
            </a:endParaRPr>
          </a:p>
        </p:txBody>
      </p:sp>
      <p:sp>
        <p:nvSpPr>
          <p:cNvPr id="70" name="Google Shape;70;p11"/>
          <p:cNvSpPr txBox="1">
            <a:spLocks noGrp="1"/>
          </p:cNvSpPr>
          <p:nvPr>
            <p:ph type="title"/>
          </p:nvPr>
        </p:nvSpPr>
        <p:spPr>
          <a:xfrm>
            <a:off x="457200" y="1820117"/>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2800"/>
              <a:buFont typeface="Lucida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11"/>
          <p:cNvSpPr txBox="1">
            <a:spLocks noGrp="1"/>
          </p:cNvSpPr>
          <p:nvPr>
            <p:ph type="subTitle" idx="1"/>
          </p:nvPr>
        </p:nvSpPr>
        <p:spPr>
          <a:xfrm>
            <a:off x="457199" y="2684314"/>
            <a:ext cx="8229600" cy="594300"/>
          </a:xfrm>
          <a:prstGeom prst="rect">
            <a:avLst/>
          </a:prstGeom>
          <a:noFill/>
          <a:ln>
            <a:noFill/>
          </a:ln>
        </p:spPr>
        <p:txBody>
          <a:bodyPr spcFirstLastPara="1" wrap="square" lIns="91425" tIns="45700" rIns="91425" bIns="45700" anchor="t" anchorCtr="0">
            <a:noAutofit/>
          </a:bodyPr>
          <a:lstStyle>
            <a:lvl1pPr lvl="0" algn="l" rtl="0">
              <a:spcBef>
                <a:spcPts val="400"/>
              </a:spcBef>
              <a:spcAft>
                <a:spcPts val="0"/>
              </a:spcAft>
              <a:buClr>
                <a:schemeClr val="lt1"/>
              </a:buClr>
              <a:buSzPts val="2000"/>
              <a:buNone/>
              <a:defRPr sz="2000">
                <a:solidFill>
                  <a:schemeClr val="lt1"/>
                </a:solidFill>
              </a:defRPr>
            </a:lvl1pPr>
            <a:lvl2pPr lvl="1" algn="ctr" rtl="0">
              <a:spcBef>
                <a:spcPts val="400"/>
              </a:spcBef>
              <a:spcAft>
                <a:spcPts val="0"/>
              </a:spcAft>
              <a:buClr>
                <a:srgbClr val="888888"/>
              </a:buClr>
              <a:buSzPts val="2000"/>
              <a:buNone/>
              <a:defRPr>
                <a:solidFill>
                  <a:srgbClr val="888888"/>
                </a:solidFill>
              </a:defRPr>
            </a:lvl2pPr>
            <a:lvl3pPr lvl="2" algn="ctr" rtl="0">
              <a:spcBef>
                <a:spcPts val="36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320"/>
              </a:spcBef>
              <a:spcAft>
                <a:spcPts val="0"/>
              </a:spcAft>
              <a:buClr>
                <a:srgbClr val="888888"/>
              </a:buClr>
              <a:buSzPts val="16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72" name="Google Shape;72;p11"/>
          <p:cNvPicPr preferRelativeResize="0"/>
          <p:nvPr/>
        </p:nvPicPr>
        <p:blipFill rotWithShape="1">
          <a:blip r:embed="rId2">
            <a:alphaModFix/>
          </a:blip>
          <a:srcRect/>
          <a:stretch/>
        </p:blipFill>
        <p:spPr>
          <a:xfrm>
            <a:off x="470080" y="369298"/>
            <a:ext cx="1022681" cy="4059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 SAP 2">
  <p:cSld name="Title Slide - SAP 2">
    <p:spTree>
      <p:nvGrpSpPr>
        <p:cNvPr id="1" name="Shape 73"/>
        <p:cNvGrpSpPr/>
        <p:nvPr/>
      </p:nvGrpSpPr>
      <p:grpSpPr>
        <a:xfrm>
          <a:off x="0" y="0"/>
          <a:ext cx="0" cy="0"/>
          <a:chOff x="0" y="0"/>
          <a:chExt cx="0" cy="0"/>
        </a:xfrm>
      </p:grpSpPr>
      <p:sp>
        <p:nvSpPr>
          <p:cNvPr id="74" name="Google Shape;74;p12"/>
          <p:cNvSpPr txBox="1">
            <a:spLocks noGrp="1"/>
          </p:cNvSpPr>
          <p:nvPr>
            <p:ph type="ctrTitle"/>
          </p:nvPr>
        </p:nvSpPr>
        <p:spPr>
          <a:xfrm>
            <a:off x="3507950" y="1771825"/>
            <a:ext cx="5497200" cy="1102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F3F39"/>
              </a:buClr>
              <a:buSzPts val="3200"/>
              <a:buFont typeface="Lucida Sans"/>
              <a:buNone/>
              <a:defRPr sz="3200">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p12"/>
          <p:cNvSpPr txBox="1">
            <a:spLocks noGrp="1"/>
          </p:cNvSpPr>
          <p:nvPr>
            <p:ph type="subTitle" idx="1"/>
          </p:nvPr>
        </p:nvSpPr>
        <p:spPr>
          <a:xfrm>
            <a:off x="3507949" y="2876672"/>
            <a:ext cx="5497200" cy="594300"/>
          </a:xfrm>
          <a:prstGeom prst="rect">
            <a:avLst/>
          </a:prstGeom>
          <a:noFill/>
          <a:ln>
            <a:noFill/>
          </a:ln>
        </p:spPr>
        <p:txBody>
          <a:bodyPr spcFirstLastPara="1" wrap="square" lIns="91425" tIns="45700" rIns="91425" bIns="45700" anchor="t" anchorCtr="0">
            <a:noAutofit/>
          </a:bodyPr>
          <a:lstStyle>
            <a:lvl1pPr lvl="0" algn="l" rtl="0">
              <a:spcBef>
                <a:spcPts val="400"/>
              </a:spcBef>
              <a:spcAft>
                <a:spcPts val="0"/>
              </a:spcAft>
              <a:buClr>
                <a:srgbClr val="3F3F39"/>
              </a:buClr>
              <a:buSzPts val="2000"/>
              <a:buNone/>
              <a:defRPr sz="2000">
                <a:solidFill>
                  <a:srgbClr val="3F3F39"/>
                </a:solidFill>
              </a:defRPr>
            </a:lvl1pPr>
            <a:lvl2pPr lvl="1" algn="ctr" rtl="0">
              <a:spcBef>
                <a:spcPts val="400"/>
              </a:spcBef>
              <a:spcAft>
                <a:spcPts val="0"/>
              </a:spcAft>
              <a:buClr>
                <a:srgbClr val="888888"/>
              </a:buClr>
              <a:buSzPts val="2000"/>
              <a:buNone/>
              <a:defRPr>
                <a:solidFill>
                  <a:srgbClr val="888888"/>
                </a:solidFill>
              </a:defRPr>
            </a:lvl2pPr>
            <a:lvl3pPr lvl="2" algn="ctr" rtl="0">
              <a:spcBef>
                <a:spcPts val="36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320"/>
              </a:spcBef>
              <a:spcAft>
                <a:spcPts val="0"/>
              </a:spcAft>
              <a:buClr>
                <a:srgbClr val="888888"/>
              </a:buClr>
              <a:buSzPts val="16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76" name="Google Shape;76;p12"/>
          <p:cNvSpPr/>
          <p:nvPr/>
        </p:nvSpPr>
        <p:spPr>
          <a:xfrm>
            <a:off x="0" y="1309687"/>
            <a:ext cx="9144000" cy="83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12"/>
          <p:cNvSpPr>
            <a:spLocks noGrp="1"/>
          </p:cNvSpPr>
          <p:nvPr>
            <p:ph type="pic" idx="2"/>
          </p:nvPr>
        </p:nvSpPr>
        <p:spPr>
          <a:xfrm>
            <a:off x="0" y="1393031"/>
            <a:ext cx="3349500" cy="23694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8" name="Google Shape;78;p12"/>
          <p:cNvPicPr preferRelativeResize="0"/>
          <p:nvPr/>
        </p:nvPicPr>
        <p:blipFill rotWithShape="1">
          <a:blip r:embed="rId2">
            <a:alphaModFix/>
          </a:blip>
          <a:srcRect/>
          <a:stretch/>
        </p:blipFill>
        <p:spPr>
          <a:xfrm>
            <a:off x="470080" y="369298"/>
            <a:ext cx="1022681" cy="4059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 SAP Co-Branded">
  <p:cSld name="Title Slide - SAP Co-Brande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219320" y="1771825"/>
            <a:ext cx="8785800" cy="1102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F3F39"/>
              </a:buClr>
              <a:buSzPts val="3200"/>
              <a:buFont typeface="Lucida Sans"/>
              <a:buNone/>
              <a:defRPr sz="3200">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p13"/>
          <p:cNvSpPr txBox="1">
            <a:spLocks noGrp="1"/>
          </p:cNvSpPr>
          <p:nvPr>
            <p:ph type="subTitle" idx="1"/>
          </p:nvPr>
        </p:nvSpPr>
        <p:spPr>
          <a:xfrm>
            <a:off x="219317" y="2876672"/>
            <a:ext cx="8785800" cy="594300"/>
          </a:xfrm>
          <a:prstGeom prst="rect">
            <a:avLst/>
          </a:prstGeom>
          <a:noFill/>
          <a:ln>
            <a:noFill/>
          </a:ln>
        </p:spPr>
        <p:txBody>
          <a:bodyPr spcFirstLastPara="1" wrap="square" lIns="91425" tIns="45700" rIns="91425" bIns="45700" anchor="t" anchorCtr="0">
            <a:noAutofit/>
          </a:bodyPr>
          <a:lstStyle>
            <a:lvl1pPr lvl="0" algn="l" rtl="0">
              <a:spcBef>
                <a:spcPts val="400"/>
              </a:spcBef>
              <a:spcAft>
                <a:spcPts val="0"/>
              </a:spcAft>
              <a:buClr>
                <a:srgbClr val="3F3F39"/>
              </a:buClr>
              <a:buSzPts val="2000"/>
              <a:buNone/>
              <a:defRPr sz="2000">
                <a:solidFill>
                  <a:srgbClr val="3F3F39"/>
                </a:solidFill>
              </a:defRPr>
            </a:lvl1pPr>
            <a:lvl2pPr lvl="1" algn="ctr" rtl="0">
              <a:spcBef>
                <a:spcPts val="400"/>
              </a:spcBef>
              <a:spcAft>
                <a:spcPts val="0"/>
              </a:spcAft>
              <a:buClr>
                <a:srgbClr val="888888"/>
              </a:buClr>
              <a:buSzPts val="2000"/>
              <a:buNone/>
              <a:defRPr>
                <a:solidFill>
                  <a:srgbClr val="888888"/>
                </a:solidFill>
              </a:defRPr>
            </a:lvl2pPr>
            <a:lvl3pPr lvl="2" algn="ctr" rtl="0">
              <a:spcBef>
                <a:spcPts val="36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320"/>
              </a:spcBef>
              <a:spcAft>
                <a:spcPts val="0"/>
              </a:spcAft>
              <a:buClr>
                <a:srgbClr val="888888"/>
              </a:buClr>
              <a:buSzPts val="16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82" name="Google Shape;82;p13"/>
          <p:cNvSpPr>
            <a:spLocks noGrp="1"/>
          </p:cNvSpPr>
          <p:nvPr>
            <p:ph type="pic" idx="2"/>
          </p:nvPr>
        </p:nvSpPr>
        <p:spPr>
          <a:xfrm>
            <a:off x="7049319" y="269283"/>
            <a:ext cx="1650900" cy="6060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chemeClr val="dk1"/>
              </a:buClr>
              <a:buSzPts val="1400"/>
              <a:buFont typeface="Arial"/>
              <a:buChar char="•"/>
              <a:defRPr sz="1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3" name="Google Shape;83;p13"/>
          <p:cNvPicPr preferRelativeResize="0"/>
          <p:nvPr/>
        </p:nvPicPr>
        <p:blipFill rotWithShape="1">
          <a:blip r:embed="rId2">
            <a:alphaModFix/>
          </a:blip>
          <a:srcRect/>
          <a:stretch/>
        </p:blipFill>
        <p:spPr>
          <a:xfrm>
            <a:off x="470080" y="369298"/>
            <a:ext cx="1022681" cy="4059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 SAP Image">
  <p:cSld name="Title Slide - SAP Image">
    <p:spTree>
      <p:nvGrpSpPr>
        <p:cNvPr id="1" name="Shape 84"/>
        <p:cNvGrpSpPr/>
        <p:nvPr/>
      </p:nvGrpSpPr>
      <p:grpSpPr>
        <a:xfrm>
          <a:off x="0" y="0"/>
          <a:ext cx="0" cy="0"/>
          <a:chOff x="0" y="0"/>
          <a:chExt cx="0" cy="0"/>
        </a:xfrm>
      </p:grpSpPr>
      <p:pic>
        <p:nvPicPr>
          <p:cNvPr id="85" name="Google Shape;85;p14" descr="GettyImages_175389704_72dpi_cropped_compressed2.jpg"/>
          <p:cNvPicPr preferRelativeResize="0"/>
          <p:nvPr/>
        </p:nvPicPr>
        <p:blipFill rotWithShape="1">
          <a:blip r:embed="rId2">
            <a:alphaModFix/>
          </a:blip>
          <a:srcRect/>
          <a:stretch/>
        </p:blipFill>
        <p:spPr>
          <a:xfrm>
            <a:off x="0" y="0"/>
            <a:ext cx="6858001" cy="3692155"/>
          </a:xfrm>
          <a:prstGeom prst="rect">
            <a:avLst/>
          </a:prstGeom>
          <a:noFill/>
          <a:ln>
            <a:noFill/>
          </a:ln>
        </p:spPr>
      </p:pic>
      <p:sp>
        <p:nvSpPr>
          <p:cNvPr id="86" name="Google Shape;86;p14"/>
          <p:cNvSpPr txBox="1">
            <a:spLocks noGrp="1"/>
          </p:cNvSpPr>
          <p:nvPr>
            <p:ph type="ctrTitle"/>
          </p:nvPr>
        </p:nvSpPr>
        <p:spPr>
          <a:xfrm>
            <a:off x="237698" y="3697916"/>
            <a:ext cx="8684100" cy="706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F3F39"/>
              </a:buClr>
              <a:buSzPts val="2800"/>
              <a:buFont typeface="Lucida Sans"/>
              <a:buNone/>
              <a:defRPr sz="2800">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Google Shape;87;p14"/>
          <p:cNvSpPr txBox="1">
            <a:spLocks noGrp="1"/>
          </p:cNvSpPr>
          <p:nvPr>
            <p:ph type="subTitle" idx="1"/>
          </p:nvPr>
        </p:nvSpPr>
        <p:spPr>
          <a:xfrm>
            <a:off x="237698" y="4404793"/>
            <a:ext cx="8684100" cy="594300"/>
          </a:xfrm>
          <a:prstGeom prst="rect">
            <a:avLst/>
          </a:prstGeom>
          <a:noFill/>
          <a:ln>
            <a:noFill/>
          </a:ln>
        </p:spPr>
        <p:txBody>
          <a:bodyPr spcFirstLastPara="1" wrap="square" lIns="91425" tIns="45700" rIns="91425" bIns="45700" anchor="t" anchorCtr="0">
            <a:noAutofit/>
          </a:bodyPr>
          <a:lstStyle>
            <a:lvl1pPr lvl="0" algn="l" rtl="0">
              <a:spcBef>
                <a:spcPts val="400"/>
              </a:spcBef>
              <a:spcAft>
                <a:spcPts val="0"/>
              </a:spcAft>
              <a:buClr>
                <a:srgbClr val="3F3F39"/>
              </a:buClr>
              <a:buSzPts val="2000"/>
              <a:buNone/>
              <a:defRPr sz="2000">
                <a:solidFill>
                  <a:srgbClr val="3F3F39"/>
                </a:solidFill>
              </a:defRPr>
            </a:lvl1pPr>
            <a:lvl2pPr lvl="1" algn="ctr" rtl="0">
              <a:spcBef>
                <a:spcPts val="400"/>
              </a:spcBef>
              <a:spcAft>
                <a:spcPts val="0"/>
              </a:spcAft>
              <a:buClr>
                <a:srgbClr val="888888"/>
              </a:buClr>
              <a:buSzPts val="2000"/>
              <a:buNone/>
              <a:defRPr>
                <a:solidFill>
                  <a:srgbClr val="888888"/>
                </a:solidFill>
              </a:defRPr>
            </a:lvl2pPr>
            <a:lvl3pPr lvl="2" algn="ctr" rtl="0">
              <a:spcBef>
                <a:spcPts val="36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320"/>
              </a:spcBef>
              <a:spcAft>
                <a:spcPts val="0"/>
              </a:spcAft>
              <a:buClr>
                <a:srgbClr val="888888"/>
              </a:buClr>
              <a:buSzPts val="16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88" name="Google Shape;88;p14"/>
          <p:cNvPicPr preferRelativeResize="0"/>
          <p:nvPr/>
        </p:nvPicPr>
        <p:blipFill rotWithShape="1">
          <a:blip r:embed="rId3">
            <a:alphaModFix/>
          </a:blip>
          <a:srcRect/>
          <a:stretch/>
        </p:blipFill>
        <p:spPr>
          <a:xfrm>
            <a:off x="470080" y="369298"/>
            <a:ext cx="1022681" cy="4059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89"/>
        <p:cNvGrpSpPr/>
        <p:nvPr/>
      </p:nvGrpSpPr>
      <p:grpSpPr>
        <a:xfrm>
          <a:off x="0" y="0"/>
          <a:ext cx="0" cy="0"/>
          <a:chOff x="0" y="0"/>
          <a:chExt cx="0" cy="0"/>
        </a:xfrm>
      </p:grpSpPr>
      <p:sp>
        <p:nvSpPr>
          <p:cNvPr id="90" name="Google Shape;90;p15"/>
          <p:cNvSpPr txBox="1"/>
          <p:nvPr/>
        </p:nvSpPr>
        <p:spPr>
          <a:xfrm>
            <a:off x="7571684" y="4785192"/>
            <a:ext cx="1458300" cy="184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sp>
        <p:nvSpPr>
          <p:cNvPr id="91" name="Google Shape;91;p15"/>
          <p:cNvSpPr txBox="1">
            <a:spLocks noGrp="1"/>
          </p:cNvSpPr>
          <p:nvPr>
            <p:ph type="title"/>
          </p:nvPr>
        </p:nvSpPr>
        <p:spPr>
          <a:xfrm>
            <a:off x="214314" y="2185988"/>
            <a:ext cx="36750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15"/>
          <p:cNvSpPr txBox="1">
            <a:spLocks noGrp="1"/>
          </p:cNvSpPr>
          <p:nvPr>
            <p:ph type="body" idx="1"/>
          </p:nvPr>
        </p:nvSpPr>
        <p:spPr>
          <a:xfrm>
            <a:off x="4624613" y="1393837"/>
            <a:ext cx="2444700" cy="404700"/>
          </a:xfrm>
          <a:prstGeom prst="rect">
            <a:avLst/>
          </a:prstGeom>
          <a:noFill/>
          <a:ln>
            <a:noFill/>
          </a:ln>
        </p:spPr>
        <p:txBody>
          <a:bodyPr spcFirstLastPara="1" wrap="square" lIns="91425" tIns="45700" rIns="91425" bIns="45700" anchor="t" anchorCtr="0">
            <a:noAutofit/>
          </a:bodyPr>
          <a:lstStyle>
            <a:lvl1pPr marL="457200" lvl="0" indent="-228600" algn="r" rtl="0">
              <a:spcBef>
                <a:spcPts val="280"/>
              </a:spcBef>
              <a:spcAft>
                <a:spcPts val="0"/>
              </a:spcAft>
              <a:buClr>
                <a:srgbClr val="3F3F39"/>
              </a:buClr>
              <a:buSzPts val="1400"/>
              <a:buNone/>
              <a:defRPr sz="1400">
                <a:solidFill>
                  <a:srgbClr val="3F3F39"/>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3" name="Google Shape;93;p15"/>
          <p:cNvSpPr txBox="1">
            <a:spLocks noGrp="1"/>
          </p:cNvSpPr>
          <p:nvPr>
            <p:ph type="body" idx="2"/>
          </p:nvPr>
        </p:nvSpPr>
        <p:spPr>
          <a:xfrm>
            <a:off x="7209515" y="1393837"/>
            <a:ext cx="1447200" cy="4047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rgbClr val="50524F"/>
              </a:buClr>
              <a:buSzPts val="1400"/>
              <a:buNone/>
              <a:defRPr sz="1400">
                <a:solidFill>
                  <a:srgbClr val="50524F"/>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4" name="Google Shape;94;p15"/>
          <p:cNvSpPr txBox="1">
            <a:spLocks noGrp="1"/>
          </p:cNvSpPr>
          <p:nvPr>
            <p:ph type="body" idx="3"/>
          </p:nvPr>
        </p:nvSpPr>
        <p:spPr>
          <a:xfrm>
            <a:off x="4624613" y="1800471"/>
            <a:ext cx="2444700" cy="404700"/>
          </a:xfrm>
          <a:prstGeom prst="rect">
            <a:avLst/>
          </a:prstGeom>
          <a:noFill/>
          <a:ln>
            <a:noFill/>
          </a:ln>
        </p:spPr>
        <p:txBody>
          <a:bodyPr spcFirstLastPara="1" wrap="square" lIns="91425" tIns="45700" rIns="91425" bIns="45700" anchor="t" anchorCtr="0">
            <a:noAutofit/>
          </a:bodyPr>
          <a:lstStyle>
            <a:lvl1pPr marL="457200" lvl="0" indent="-228600" algn="r" rtl="0">
              <a:spcBef>
                <a:spcPts val="280"/>
              </a:spcBef>
              <a:spcAft>
                <a:spcPts val="0"/>
              </a:spcAft>
              <a:buClr>
                <a:srgbClr val="3F3F39"/>
              </a:buClr>
              <a:buSzPts val="1400"/>
              <a:buNone/>
              <a:defRPr sz="1400">
                <a:solidFill>
                  <a:srgbClr val="3F3F39"/>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5" name="Google Shape;95;p15"/>
          <p:cNvSpPr txBox="1">
            <a:spLocks noGrp="1"/>
          </p:cNvSpPr>
          <p:nvPr>
            <p:ph type="body" idx="4"/>
          </p:nvPr>
        </p:nvSpPr>
        <p:spPr>
          <a:xfrm>
            <a:off x="7209515" y="1800471"/>
            <a:ext cx="1447200" cy="4047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rgbClr val="50524F"/>
              </a:buClr>
              <a:buSzPts val="1400"/>
              <a:buNone/>
              <a:defRPr sz="1400">
                <a:solidFill>
                  <a:srgbClr val="50524F"/>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6" name="Google Shape;96;p15"/>
          <p:cNvSpPr txBox="1">
            <a:spLocks noGrp="1"/>
          </p:cNvSpPr>
          <p:nvPr>
            <p:ph type="body" idx="5"/>
          </p:nvPr>
        </p:nvSpPr>
        <p:spPr>
          <a:xfrm>
            <a:off x="4624613" y="2216263"/>
            <a:ext cx="2444700" cy="404700"/>
          </a:xfrm>
          <a:prstGeom prst="rect">
            <a:avLst/>
          </a:prstGeom>
          <a:noFill/>
          <a:ln>
            <a:noFill/>
          </a:ln>
        </p:spPr>
        <p:txBody>
          <a:bodyPr spcFirstLastPara="1" wrap="square" lIns="91425" tIns="45700" rIns="91425" bIns="45700" anchor="t" anchorCtr="0">
            <a:noAutofit/>
          </a:bodyPr>
          <a:lstStyle>
            <a:lvl1pPr marL="457200" lvl="0" indent="-228600" algn="r" rtl="0">
              <a:spcBef>
                <a:spcPts val="280"/>
              </a:spcBef>
              <a:spcAft>
                <a:spcPts val="0"/>
              </a:spcAft>
              <a:buClr>
                <a:srgbClr val="3F3F39"/>
              </a:buClr>
              <a:buSzPts val="1400"/>
              <a:buNone/>
              <a:defRPr sz="1400">
                <a:solidFill>
                  <a:srgbClr val="3F3F39"/>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7" name="Google Shape;97;p15"/>
          <p:cNvSpPr txBox="1">
            <a:spLocks noGrp="1"/>
          </p:cNvSpPr>
          <p:nvPr>
            <p:ph type="body" idx="6"/>
          </p:nvPr>
        </p:nvSpPr>
        <p:spPr>
          <a:xfrm>
            <a:off x="7209515" y="2216263"/>
            <a:ext cx="1447200" cy="4047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rgbClr val="50524F"/>
              </a:buClr>
              <a:buSzPts val="1400"/>
              <a:buNone/>
              <a:defRPr sz="1400">
                <a:solidFill>
                  <a:srgbClr val="50524F"/>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8" name="Google Shape;98;p15"/>
          <p:cNvSpPr txBox="1">
            <a:spLocks noGrp="1"/>
          </p:cNvSpPr>
          <p:nvPr>
            <p:ph type="body" idx="7"/>
          </p:nvPr>
        </p:nvSpPr>
        <p:spPr>
          <a:xfrm>
            <a:off x="4624613" y="2632056"/>
            <a:ext cx="2444700" cy="404700"/>
          </a:xfrm>
          <a:prstGeom prst="rect">
            <a:avLst/>
          </a:prstGeom>
          <a:noFill/>
          <a:ln>
            <a:noFill/>
          </a:ln>
        </p:spPr>
        <p:txBody>
          <a:bodyPr spcFirstLastPara="1" wrap="square" lIns="91425" tIns="45700" rIns="91425" bIns="45700" anchor="t" anchorCtr="0">
            <a:noAutofit/>
          </a:bodyPr>
          <a:lstStyle>
            <a:lvl1pPr marL="457200" lvl="0" indent="-228600" algn="r" rtl="0">
              <a:spcBef>
                <a:spcPts val="280"/>
              </a:spcBef>
              <a:spcAft>
                <a:spcPts val="0"/>
              </a:spcAft>
              <a:buClr>
                <a:srgbClr val="3F3F39"/>
              </a:buClr>
              <a:buSzPts val="1400"/>
              <a:buNone/>
              <a:defRPr sz="1400">
                <a:solidFill>
                  <a:srgbClr val="3F3F39"/>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9" name="Google Shape;99;p15"/>
          <p:cNvSpPr txBox="1">
            <a:spLocks noGrp="1"/>
          </p:cNvSpPr>
          <p:nvPr>
            <p:ph type="body" idx="8"/>
          </p:nvPr>
        </p:nvSpPr>
        <p:spPr>
          <a:xfrm>
            <a:off x="7209515" y="2632056"/>
            <a:ext cx="1447200" cy="4047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rgbClr val="50524F"/>
              </a:buClr>
              <a:buSzPts val="1400"/>
              <a:buNone/>
              <a:defRPr sz="1400">
                <a:solidFill>
                  <a:srgbClr val="50524F"/>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0" name="Google Shape;100;p15"/>
          <p:cNvSpPr txBox="1">
            <a:spLocks noGrp="1"/>
          </p:cNvSpPr>
          <p:nvPr>
            <p:ph type="body" idx="9"/>
          </p:nvPr>
        </p:nvSpPr>
        <p:spPr>
          <a:xfrm>
            <a:off x="4624613" y="3047849"/>
            <a:ext cx="2444700" cy="404700"/>
          </a:xfrm>
          <a:prstGeom prst="rect">
            <a:avLst/>
          </a:prstGeom>
          <a:noFill/>
          <a:ln>
            <a:noFill/>
          </a:ln>
        </p:spPr>
        <p:txBody>
          <a:bodyPr spcFirstLastPara="1" wrap="square" lIns="91425" tIns="45700" rIns="91425" bIns="45700" anchor="t" anchorCtr="0">
            <a:noAutofit/>
          </a:bodyPr>
          <a:lstStyle>
            <a:lvl1pPr marL="457200" lvl="0" indent="-228600" algn="r" rtl="0">
              <a:spcBef>
                <a:spcPts val="280"/>
              </a:spcBef>
              <a:spcAft>
                <a:spcPts val="0"/>
              </a:spcAft>
              <a:buClr>
                <a:srgbClr val="3F3F39"/>
              </a:buClr>
              <a:buSzPts val="1400"/>
              <a:buNone/>
              <a:defRPr sz="1400">
                <a:solidFill>
                  <a:srgbClr val="3F3F39"/>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1" name="Google Shape;101;p15"/>
          <p:cNvSpPr txBox="1">
            <a:spLocks noGrp="1"/>
          </p:cNvSpPr>
          <p:nvPr>
            <p:ph type="body" idx="13"/>
          </p:nvPr>
        </p:nvSpPr>
        <p:spPr>
          <a:xfrm>
            <a:off x="7209515" y="3047849"/>
            <a:ext cx="1447200" cy="4047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rgbClr val="50524F"/>
              </a:buClr>
              <a:buSzPts val="1400"/>
              <a:buNone/>
              <a:defRPr sz="1400">
                <a:solidFill>
                  <a:srgbClr val="50524F"/>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2" name="Google Shape;102;p15"/>
          <p:cNvSpPr txBox="1">
            <a:spLocks noGrp="1"/>
          </p:cNvSpPr>
          <p:nvPr>
            <p:ph type="body" idx="14"/>
          </p:nvPr>
        </p:nvSpPr>
        <p:spPr>
          <a:xfrm>
            <a:off x="4624613" y="3463639"/>
            <a:ext cx="2444700" cy="404700"/>
          </a:xfrm>
          <a:prstGeom prst="rect">
            <a:avLst/>
          </a:prstGeom>
          <a:noFill/>
          <a:ln>
            <a:noFill/>
          </a:ln>
        </p:spPr>
        <p:txBody>
          <a:bodyPr spcFirstLastPara="1" wrap="square" lIns="91425" tIns="45700" rIns="91425" bIns="45700" anchor="t" anchorCtr="0">
            <a:noAutofit/>
          </a:bodyPr>
          <a:lstStyle>
            <a:lvl1pPr marL="457200" lvl="0" indent="-228600" algn="r" rtl="0">
              <a:spcBef>
                <a:spcPts val="280"/>
              </a:spcBef>
              <a:spcAft>
                <a:spcPts val="0"/>
              </a:spcAft>
              <a:buClr>
                <a:srgbClr val="3F3F39"/>
              </a:buClr>
              <a:buSzPts val="1400"/>
              <a:buNone/>
              <a:defRPr sz="1400">
                <a:solidFill>
                  <a:srgbClr val="3F3F39"/>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3" name="Google Shape;103;p15"/>
          <p:cNvSpPr txBox="1">
            <a:spLocks noGrp="1"/>
          </p:cNvSpPr>
          <p:nvPr>
            <p:ph type="body" idx="15"/>
          </p:nvPr>
        </p:nvSpPr>
        <p:spPr>
          <a:xfrm>
            <a:off x="7209515" y="3463639"/>
            <a:ext cx="1447200" cy="4047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rgbClr val="50524F"/>
              </a:buClr>
              <a:buSzPts val="1400"/>
              <a:buNone/>
              <a:defRPr sz="1400">
                <a:solidFill>
                  <a:srgbClr val="50524F"/>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04" name="Google Shape;104;p15" descr="footer_saporg_white_horiz.pdf"/>
          <p:cNvPicPr preferRelativeResize="0"/>
          <p:nvPr/>
        </p:nvPicPr>
        <p:blipFill rotWithShape="1">
          <a:blip r:embed="rId2">
            <a:alphaModFix/>
          </a:blip>
          <a:srcRect/>
          <a:stretch/>
        </p:blipFill>
        <p:spPr>
          <a:xfrm>
            <a:off x="75409" y="4827206"/>
            <a:ext cx="4107231" cy="253619"/>
          </a:xfrm>
          <a:prstGeom prst="rect">
            <a:avLst/>
          </a:prstGeom>
          <a:noFill/>
          <a:ln>
            <a:noFill/>
          </a:ln>
        </p:spPr>
      </p:pic>
      <p:sp>
        <p:nvSpPr>
          <p:cNvPr id="105" name="Google Shape;105;p15">
            <a:hlinkClick r:id="rId3"/>
          </p:cNvPr>
          <p:cNvSpPr/>
          <p:nvPr/>
        </p:nvSpPr>
        <p:spPr>
          <a:xfrm>
            <a:off x="3542586" y="4889831"/>
            <a:ext cx="1906800" cy="131700"/>
          </a:xfrm>
          <a:prstGeom prst="rect">
            <a:avLst/>
          </a:prstGeom>
          <a:no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6" name="Google Shape;106;p15"/>
          <p:cNvPicPr preferRelativeResize="0"/>
          <p:nvPr/>
        </p:nvPicPr>
        <p:blipFill rotWithShape="1">
          <a:blip r:embed="rId4">
            <a:alphaModFix/>
          </a:blip>
          <a:srcRect/>
          <a:stretch/>
        </p:blipFill>
        <p:spPr>
          <a:xfrm>
            <a:off x="2286848" y="4784786"/>
            <a:ext cx="3414333" cy="17573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s Page 2">
  <p:cSld name="Contents Page 2">
    <p:spTree>
      <p:nvGrpSpPr>
        <p:cNvPr id="1" name="Shape 107"/>
        <p:cNvGrpSpPr/>
        <p:nvPr/>
      </p:nvGrpSpPr>
      <p:grpSpPr>
        <a:xfrm>
          <a:off x="0" y="0"/>
          <a:ext cx="0" cy="0"/>
          <a:chOff x="0" y="0"/>
          <a:chExt cx="0" cy="0"/>
        </a:xfrm>
      </p:grpSpPr>
      <p:pic>
        <p:nvPicPr>
          <p:cNvPr id="108" name="Google Shape;108;p16" descr="171366080_5_blur_72dpi_cropped_compressed.jpg"/>
          <p:cNvPicPr preferRelativeResize="0"/>
          <p:nvPr/>
        </p:nvPicPr>
        <p:blipFill rotWithShape="1">
          <a:blip r:embed="rId2">
            <a:alphaModFix/>
          </a:blip>
          <a:srcRect/>
          <a:stretch/>
        </p:blipFill>
        <p:spPr>
          <a:xfrm>
            <a:off x="-8800" y="0"/>
            <a:ext cx="6864600" cy="5143500"/>
          </a:xfrm>
          <a:prstGeom prst="rect">
            <a:avLst/>
          </a:prstGeom>
          <a:noFill/>
          <a:ln>
            <a:noFill/>
          </a:ln>
        </p:spPr>
      </p:pic>
      <p:sp>
        <p:nvSpPr>
          <p:cNvPr id="109" name="Google Shape;109;p16"/>
          <p:cNvSpPr/>
          <p:nvPr/>
        </p:nvSpPr>
        <p:spPr>
          <a:xfrm>
            <a:off x="-2" y="1590341"/>
            <a:ext cx="9144000" cy="2987400"/>
          </a:xfrm>
          <a:prstGeom prst="rect">
            <a:avLst/>
          </a:prstGeom>
          <a:solidFill>
            <a:schemeClr val="lt1">
              <a:alpha val="89800"/>
            </a:schemeClr>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110" name="Google Shape;110;p16"/>
          <p:cNvSpPr txBox="1">
            <a:spLocks noGrp="1"/>
          </p:cNvSpPr>
          <p:nvPr>
            <p:ph type="title"/>
          </p:nvPr>
        </p:nvSpPr>
        <p:spPr>
          <a:xfrm>
            <a:off x="214314" y="2721769"/>
            <a:ext cx="36750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16"/>
          <p:cNvSpPr txBox="1">
            <a:spLocks noGrp="1"/>
          </p:cNvSpPr>
          <p:nvPr>
            <p:ph type="body" idx="1"/>
          </p:nvPr>
        </p:nvSpPr>
        <p:spPr>
          <a:xfrm>
            <a:off x="4624613" y="1842591"/>
            <a:ext cx="2444700" cy="404700"/>
          </a:xfrm>
          <a:prstGeom prst="rect">
            <a:avLst/>
          </a:prstGeom>
          <a:noFill/>
          <a:ln>
            <a:noFill/>
          </a:ln>
        </p:spPr>
        <p:txBody>
          <a:bodyPr spcFirstLastPara="1" wrap="square" lIns="91425" tIns="45700" rIns="91425" bIns="45700" anchor="t" anchorCtr="0">
            <a:noAutofit/>
          </a:bodyPr>
          <a:lstStyle>
            <a:lvl1pPr marL="457200" lvl="0" indent="-228600" algn="r" rtl="0">
              <a:spcBef>
                <a:spcPts val="280"/>
              </a:spcBef>
              <a:spcAft>
                <a:spcPts val="0"/>
              </a:spcAft>
              <a:buClr>
                <a:srgbClr val="3F3F39"/>
              </a:buClr>
              <a:buSzPts val="1400"/>
              <a:buNone/>
              <a:defRPr sz="1400">
                <a:solidFill>
                  <a:srgbClr val="3F3F39"/>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2" name="Google Shape;112;p16"/>
          <p:cNvSpPr txBox="1">
            <a:spLocks noGrp="1"/>
          </p:cNvSpPr>
          <p:nvPr>
            <p:ph type="body" idx="2"/>
          </p:nvPr>
        </p:nvSpPr>
        <p:spPr>
          <a:xfrm>
            <a:off x="7209515" y="1842591"/>
            <a:ext cx="1447200" cy="4047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rgbClr val="50524F"/>
              </a:buClr>
              <a:buSzPts val="1400"/>
              <a:buNone/>
              <a:defRPr sz="1400">
                <a:solidFill>
                  <a:srgbClr val="50524F"/>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3" name="Google Shape;113;p16"/>
          <p:cNvSpPr txBox="1">
            <a:spLocks noGrp="1"/>
          </p:cNvSpPr>
          <p:nvPr>
            <p:ph type="body" idx="3"/>
          </p:nvPr>
        </p:nvSpPr>
        <p:spPr>
          <a:xfrm>
            <a:off x="4624613" y="2249225"/>
            <a:ext cx="2444700" cy="404700"/>
          </a:xfrm>
          <a:prstGeom prst="rect">
            <a:avLst/>
          </a:prstGeom>
          <a:noFill/>
          <a:ln>
            <a:noFill/>
          </a:ln>
        </p:spPr>
        <p:txBody>
          <a:bodyPr spcFirstLastPara="1" wrap="square" lIns="91425" tIns="45700" rIns="91425" bIns="45700" anchor="t" anchorCtr="0">
            <a:noAutofit/>
          </a:bodyPr>
          <a:lstStyle>
            <a:lvl1pPr marL="457200" lvl="0" indent="-228600" algn="r" rtl="0">
              <a:spcBef>
                <a:spcPts val="280"/>
              </a:spcBef>
              <a:spcAft>
                <a:spcPts val="0"/>
              </a:spcAft>
              <a:buClr>
                <a:srgbClr val="3F3F39"/>
              </a:buClr>
              <a:buSzPts val="1400"/>
              <a:buNone/>
              <a:defRPr sz="1400">
                <a:solidFill>
                  <a:srgbClr val="3F3F39"/>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4" name="Google Shape;114;p16"/>
          <p:cNvSpPr txBox="1">
            <a:spLocks noGrp="1"/>
          </p:cNvSpPr>
          <p:nvPr>
            <p:ph type="body" idx="4"/>
          </p:nvPr>
        </p:nvSpPr>
        <p:spPr>
          <a:xfrm>
            <a:off x="7209515" y="2249225"/>
            <a:ext cx="1447200" cy="4047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rgbClr val="50524F"/>
              </a:buClr>
              <a:buSzPts val="1400"/>
              <a:buNone/>
              <a:defRPr sz="1400">
                <a:solidFill>
                  <a:srgbClr val="50524F"/>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5" name="Google Shape;115;p16"/>
          <p:cNvSpPr txBox="1">
            <a:spLocks noGrp="1"/>
          </p:cNvSpPr>
          <p:nvPr>
            <p:ph type="body" idx="5"/>
          </p:nvPr>
        </p:nvSpPr>
        <p:spPr>
          <a:xfrm>
            <a:off x="4624613" y="2665018"/>
            <a:ext cx="2444700" cy="404700"/>
          </a:xfrm>
          <a:prstGeom prst="rect">
            <a:avLst/>
          </a:prstGeom>
          <a:noFill/>
          <a:ln>
            <a:noFill/>
          </a:ln>
        </p:spPr>
        <p:txBody>
          <a:bodyPr spcFirstLastPara="1" wrap="square" lIns="91425" tIns="45700" rIns="91425" bIns="45700" anchor="t" anchorCtr="0">
            <a:noAutofit/>
          </a:bodyPr>
          <a:lstStyle>
            <a:lvl1pPr marL="457200" lvl="0" indent="-228600" algn="r" rtl="0">
              <a:spcBef>
                <a:spcPts val="280"/>
              </a:spcBef>
              <a:spcAft>
                <a:spcPts val="0"/>
              </a:spcAft>
              <a:buClr>
                <a:srgbClr val="3F3F39"/>
              </a:buClr>
              <a:buSzPts val="1400"/>
              <a:buNone/>
              <a:defRPr sz="1400">
                <a:solidFill>
                  <a:srgbClr val="3F3F39"/>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6" name="Google Shape;116;p16"/>
          <p:cNvSpPr txBox="1">
            <a:spLocks noGrp="1"/>
          </p:cNvSpPr>
          <p:nvPr>
            <p:ph type="body" idx="6"/>
          </p:nvPr>
        </p:nvSpPr>
        <p:spPr>
          <a:xfrm>
            <a:off x="7209515" y="2665018"/>
            <a:ext cx="1447200" cy="4047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rgbClr val="50524F"/>
              </a:buClr>
              <a:buSzPts val="1400"/>
              <a:buNone/>
              <a:defRPr sz="1400">
                <a:solidFill>
                  <a:srgbClr val="50524F"/>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7" name="Google Shape;117;p16"/>
          <p:cNvSpPr txBox="1">
            <a:spLocks noGrp="1"/>
          </p:cNvSpPr>
          <p:nvPr>
            <p:ph type="body" idx="7"/>
          </p:nvPr>
        </p:nvSpPr>
        <p:spPr>
          <a:xfrm>
            <a:off x="4624613" y="3080810"/>
            <a:ext cx="2444700" cy="404700"/>
          </a:xfrm>
          <a:prstGeom prst="rect">
            <a:avLst/>
          </a:prstGeom>
          <a:noFill/>
          <a:ln>
            <a:noFill/>
          </a:ln>
        </p:spPr>
        <p:txBody>
          <a:bodyPr spcFirstLastPara="1" wrap="square" lIns="91425" tIns="45700" rIns="91425" bIns="45700" anchor="t" anchorCtr="0">
            <a:noAutofit/>
          </a:bodyPr>
          <a:lstStyle>
            <a:lvl1pPr marL="457200" lvl="0" indent="-228600" algn="r" rtl="0">
              <a:spcBef>
                <a:spcPts val="280"/>
              </a:spcBef>
              <a:spcAft>
                <a:spcPts val="0"/>
              </a:spcAft>
              <a:buClr>
                <a:srgbClr val="3F3F39"/>
              </a:buClr>
              <a:buSzPts val="1400"/>
              <a:buNone/>
              <a:defRPr sz="1400">
                <a:solidFill>
                  <a:srgbClr val="3F3F39"/>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8" name="Google Shape;118;p16"/>
          <p:cNvSpPr txBox="1">
            <a:spLocks noGrp="1"/>
          </p:cNvSpPr>
          <p:nvPr>
            <p:ph type="body" idx="8"/>
          </p:nvPr>
        </p:nvSpPr>
        <p:spPr>
          <a:xfrm>
            <a:off x="7209515" y="3080810"/>
            <a:ext cx="1447200" cy="4047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rgbClr val="50524F"/>
              </a:buClr>
              <a:buSzPts val="1400"/>
              <a:buNone/>
              <a:defRPr sz="1400">
                <a:solidFill>
                  <a:srgbClr val="50524F"/>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9" name="Google Shape;119;p16"/>
          <p:cNvSpPr txBox="1">
            <a:spLocks noGrp="1"/>
          </p:cNvSpPr>
          <p:nvPr>
            <p:ph type="body" idx="9"/>
          </p:nvPr>
        </p:nvSpPr>
        <p:spPr>
          <a:xfrm>
            <a:off x="4624613" y="3496603"/>
            <a:ext cx="2444700" cy="404700"/>
          </a:xfrm>
          <a:prstGeom prst="rect">
            <a:avLst/>
          </a:prstGeom>
          <a:noFill/>
          <a:ln>
            <a:noFill/>
          </a:ln>
        </p:spPr>
        <p:txBody>
          <a:bodyPr spcFirstLastPara="1" wrap="square" lIns="91425" tIns="45700" rIns="91425" bIns="45700" anchor="t" anchorCtr="0">
            <a:noAutofit/>
          </a:bodyPr>
          <a:lstStyle>
            <a:lvl1pPr marL="457200" lvl="0" indent="-228600" algn="r" rtl="0">
              <a:spcBef>
                <a:spcPts val="280"/>
              </a:spcBef>
              <a:spcAft>
                <a:spcPts val="0"/>
              </a:spcAft>
              <a:buClr>
                <a:srgbClr val="3F3F39"/>
              </a:buClr>
              <a:buSzPts val="1400"/>
              <a:buNone/>
              <a:defRPr sz="1400">
                <a:solidFill>
                  <a:srgbClr val="3F3F39"/>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0" name="Google Shape;120;p16"/>
          <p:cNvSpPr txBox="1">
            <a:spLocks noGrp="1"/>
          </p:cNvSpPr>
          <p:nvPr>
            <p:ph type="body" idx="13"/>
          </p:nvPr>
        </p:nvSpPr>
        <p:spPr>
          <a:xfrm>
            <a:off x="7209515" y="3496603"/>
            <a:ext cx="1447200" cy="4047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rgbClr val="50524F"/>
              </a:buClr>
              <a:buSzPts val="1400"/>
              <a:buNone/>
              <a:defRPr sz="1400">
                <a:solidFill>
                  <a:srgbClr val="50524F"/>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1" name="Google Shape;121;p16"/>
          <p:cNvSpPr txBox="1">
            <a:spLocks noGrp="1"/>
          </p:cNvSpPr>
          <p:nvPr>
            <p:ph type="body" idx="14"/>
          </p:nvPr>
        </p:nvSpPr>
        <p:spPr>
          <a:xfrm>
            <a:off x="4624613" y="3912394"/>
            <a:ext cx="2444700" cy="404700"/>
          </a:xfrm>
          <a:prstGeom prst="rect">
            <a:avLst/>
          </a:prstGeom>
          <a:noFill/>
          <a:ln>
            <a:noFill/>
          </a:ln>
        </p:spPr>
        <p:txBody>
          <a:bodyPr spcFirstLastPara="1" wrap="square" lIns="91425" tIns="45700" rIns="91425" bIns="45700" anchor="t" anchorCtr="0">
            <a:noAutofit/>
          </a:bodyPr>
          <a:lstStyle>
            <a:lvl1pPr marL="457200" lvl="0" indent="-228600" algn="r" rtl="0">
              <a:spcBef>
                <a:spcPts val="280"/>
              </a:spcBef>
              <a:spcAft>
                <a:spcPts val="0"/>
              </a:spcAft>
              <a:buClr>
                <a:srgbClr val="3F3F39"/>
              </a:buClr>
              <a:buSzPts val="1400"/>
              <a:buNone/>
              <a:defRPr sz="1400">
                <a:solidFill>
                  <a:srgbClr val="3F3F39"/>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2" name="Google Shape;122;p16"/>
          <p:cNvSpPr txBox="1">
            <a:spLocks noGrp="1"/>
          </p:cNvSpPr>
          <p:nvPr>
            <p:ph type="body" idx="15"/>
          </p:nvPr>
        </p:nvSpPr>
        <p:spPr>
          <a:xfrm>
            <a:off x="7209515" y="3912394"/>
            <a:ext cx="1447200" cy="4047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rgbClr val="50524F"/>
              </a:buClr>
              <a:buSzPts val="1400"/>
              <a:buNone/>
              <a:defRPr sz="1400">
                <a:solidFill>
                  <a:srgbClr val="50524F"/>
                </a:solidFill>
              </a:defRPr>
            </a:lvl1pPr>
            <a:lvl2pPr marL="914400" lvl="1" indent="-228600" algn="l" rtl="0">
              <a:spcBef>
                <a:spcPts val="400"/>
              </a:spcBef>
              <a:spcAft>
                <a:spcPts val="0"/>
              </a:spcAft>
              <a:buClr>
                <a:schemeClr val="dk1"/>
              </a:buClr>
              <a:buSzPts val="2000"/>
              <a:buNone/>
              <a:defRPr/>
            </a:lvl2pPr>
            <a:lvl3pPr marL="1371600" lvl="2" indent="-228600" algn="l" rtl="0">
              <a:spcBef>
                <a:spcPts val="360"/>
              </a:spcBef>
              <a:spcAft>
                <a:spcPts val="0"/>
              </a:spcAft>
              <a:buClr>
                <a:schemeClr val="dk1"/>
              </a:buClr>
              <a:buSzPts val="1800"/>
              <a:buNone/>
              <a:defRPr/>
            </a:lvl3pPr>
            <a:lvl4pPr marL="1828800" lvl="3" indent="-228600" algn="l" rtl="0">
              <a:spcBef>
                <a:spcPts val="320"/>
              </a:spcBef>
              <a:spcAft>
                <a:spcPts val="0"/>
              </a:spcAft>
              <a:buClr>
                <a:schemeClr val="dk1"/>
              </a:buClr>
              <a:buSzPts val="1600"/>
              <a:buNone/>
              <a:defRPr/>
            </a:lvl4pPr>
            <a:lvl5pPr marL="2286000" lvl="4" indent="-228600" algn="l" rtl="0">
              <a:spcBef>
                <a:spcPts val="320"/>
              </a:spcBef>
              <a:spcAft>
                <a:spcPts val="0"/>
              </a:spcAft>
              <a:buClr>
                <a:schemeClr val="dk1"/>
              </a:buClr>
              <a:buSzPts val="16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17">
            <a:hlinkClick r:id="rId2"/>
          </p:cNvPr>
          <p:cNvSpPr/>
          <p:nvPr/>
        </p:nvSpPr>
        <p:spPr>
          <a:xfrm>
            <a:off x="3542586" y="4889831"/>
            <a:ext cx="1906800" cy="131700"/>
          </a:xfrm>
          <a:prstGeom prst="rect">
            <a:avLst/>
          </a:prstGeom>
          <a:no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17"/>
          <p:cNvSpPr txBox="1"/>
          <p:nvPr/>
        </p:nvSpPr>
        <p:spPr>
          <a:xfrm>
            <a:off x="7571684" y="4785192"/>
            <a:ext cx="1458300" cy="184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27" name="Google Shape;127;p17"/>
          <p:cNvPicPr preferRelativeResize="0"/>
          <p:nvPr/>
        </p:nvPicPr>
        <p:blipFill rotWithShape="1">
          <a:blip r:embed="rId3">
            <a:alphaModFix/>
          </a:blip>
          <a:srcRect/>
          <a:stretch/>
        </p:blipFill>
        <p:spPr>
          <a:xfrm>
            <a:off x="2286848" y="4784786"/>
            <a:ext cx="3414333" cy="17573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128"/>
        <p:cNvGrpSpPr/>
        <p:nvPr/>
      </p:nvGrpSpPr>
      <p:grpSpPr>
        <a:xfrm>
          <a:off x="0" y="0"/>
          <a:ext cx="0" cy="0"/>
          <a:chOff x="0" y="0"/>
          <a:chExt cx="0" cy="0"/>
        </a:xfrm>
      </p:grpSpPr>
      <p:sp>
        <p:nvSpPr>
          <p:cNvPr id="129" name="Google Shape;129;p18"/>
          <p:cNvSpPr>
            <a:spLocks noGrp="1"/>
          </p:cNvSpPr>
          <p:nvPr>
            <p:ph type="chart" idx="2"/>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0" name="Google Shape;130;p1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p18">
            <a:hlinkClick r:id="rId2"/>
          </p:cNvPr>
          <p:cNvSpPr/>
          <p:nvPr/>
        </p:nvSpPr>
        <p:spPr>
          <a:xfrm>
            <a:off x="3542586" y="4889831"/>
            <a:ext cx="1906800" cy="131700"/>
          </a:xfrm>
          <a:prstGeom prst="rect">
            <a:avLst/>
          </a:prstGeom>
          <a:no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18"/>
          <p:cNvSpPr txBox="1"/>
          <p:nvPr/>
        </p:nvSpPr>
        <p:spPr>
          <a:xfrm>
            <a:off x="7571684" y="4785192"/>
            <a:ext cx="1458300" cy="184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33" name="Google Shape;133;p18"/>
          <p:cNvPicPr preferRelativeResize="0"/>
          <p:nvPr/>
        </p:nvPicPr>
        <p:blipFill rotWithShape="1">
          <a:blip r:embed="rId3">
            <a:alphaModFix/>
          </a:blip>
          <a:srcRect/>
          <a:stretch/>
        </p:blipFill>
        <p:spPr>
          <a:xfrm>
            <a:off x="2286848" y="4784786"/>
            <a:ext cx="3414333" cy="17573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134"/>
        <p:cNvGrpSpPr/>
        <p:nvPr/>
      </p:nvGrpSpPr>
      <p:grpSpPr>
        <a:xfrm>
          <a:off x="0" y="0"/>
          <a:ext cx="0" cy="0"/>
          <a:chOff x="0" y="0"/>
          <a:chExt cx="0" cy="0"/>
        </a:xfrm>
      </p:grpSpPr>
      <p:sp>
        <p:nvSpPr>
          <p:cNvPr id="135" name="Google Shape;135;p19"/>
          <p:cNvSpPr>
            <a:spLocks noGrp="1"/>
          </p:cNvSpPr>
          <p:nvPr>
            <p:ph type="pic" idx="2"/>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Google Shape;136;p1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p19">
            <a:hlinkClick r:id="rId2"/>
          </p:cNvPr>
          <p:cNvSpPr/>
          <p:nvPr/>
        </p:nvSpPr>
        <p:spPr>
          <a:xfrm>
            <a:off x="3542586" y="4889831"/>
            <a:ext cx="1906800" cy="131700"/>
          </a:xfrm>
          <a:prstGeom prst="rect">
            <a:avLst/>
          </a:prstGeom>
          <a:no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19"/>
          <p:cNvSpPr txBox="1"/>
          <p:nvPr/>
        </p:nvSpPr>
        <p:spPr>
          <a:xfrm>
            <a:off x="7571684" y="4785192"/>
            <a:ext cx="1458300" cy="184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39" name="Google Shape;139;p19"/>
          <p:cNvPicPr preferRelativeResize="0"/>
          <p:nvPr/>
        </p:nvPicPr>
        <p:blipFill rotWithShape="1">
          <a:blip r:embed="rId3">
            <a:alphaModFix/>
          </a:blip>
          <a:srcRect/>
          <a:stretch/>
        </p:blipFill>
        <p:spPr>
          <a:xfrm>
            <a:off x="2286848" y="4784786"/>
            <a:ext cx="3414333" cy="17573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140"/>
        <p:cNvGrpSpPr/>
        <p:nvPr/>
      </p:nvGrpSpPr>
      <p:grpSpPr>
        <a:xfrm>
          <a:off x="0" y="0"/>
          <a:ext cx="0" cy="0"/>
          <a:chOff x="0" y="0"/>
          <a:chExt cx="0" cy="0"/>
        </a:xfrm>
      </p:grpSpPr>
      <p:sp>
        <p:nvSpPr>
          <p:cNvPr id="141" name="Google Shape;141;p20"/>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 name="Google Shape;15;p3"/>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rgbClr val="3F3F39"/>
              </a:buClr>
              <a:buSzPts val="2400"/>
              <a:buChar char="•"/>
              <a:defRPr sz="2400">
                <a:solidFill>
                  <a:srgbClr val="3F3F39"/>
                </a:solidFill>
              </a:defRPr>
            </a:lvl1pPr>
            <a:lvl2pPr marL="914400" lvl="1" indent="-355600" algn="l" rtl="0">
              <a:spcBef>
                <a:spcPts val="400"/>
              </a:spcBef>
              <a:spcAft>
                <a:spcPts val="0"/>
              </a:spcAft>
              <a:buClr>
                <a:srgbClr val="3F3F39"/>
              </a:buClr>
              <a:buSzPts val="2000"/>
              <a:buChar char="–"/>
              <a:defRPr sz="2000">
                <a:solidFill>
                  <a:srgbClr val="3F3F39"/>
                </a:solidFill>
              </a:defRPr>
            </a:lvl2pPr>
            <a:lvl3pPr marL="1371600" lvl="2" indent="-342900" algn="l" rtl="0">
              <a:spcBef>
                <a:spcPts val="360"/>
              </a:spcBef>
              <a:spcAft>
                <a:spcPts val="0"/>
              </a:spcAft>
              <a:buClr>
                <a:srgbClr val="3F3F39"/>
              </a:buClr>
              <a:buSzPts val="1800"/>
              <a:buChar char="•"/>
              <a:defRPr sz="1800">
                <a:solidFill>
                  <a:srgbClr val="3F3F39"/>
                </a:solidFill>
              </a:defRPr>
            </a:lvl3pPr>
            <a:lvl4pPr marL="1828800" lvl="3" indent="-330200" algn="l" rtl="0">
              <a:spcBef>
                <a:spcPts val="320"/>
              </a:spcBef>
              <a:spcAft>
                <a:spcPts val="0"/>
              </a:spcAft>
              <a:buClr>
                <a:srgbClr val="3F3F39"/>
              </a:buClr>
              <a:buSzPts val="1600"/>
              <a:buChar char="–"/>
              <a:defRPr sz="1600">
                <a:solidFill>
                  <a:srgbClr val="3F3F39"/>
                </a:solidFill>
              </a:defRPr>
            </a:lvl4pPr>
            <a:lvl5pPr marL="2286000" lvl="4" indent="-330200" algn="l" rtl="0">
              <a:spcBef>
                <a:spcPts val="320"/>
              </a:spcBef>
              <a:spcAft>
                <a:spcPts val="0"/>
              </a:spcAft>
              <a:buClr>
                <a:srgbClr val="3F3F39"/>
              </a:buClr>
              <a:buSzPts val="1600"/>
              <a:buChar char="»"/>
              <a:defRPr sz="1600">
                <a:solidFill>
                  <a:srgbClr val="3F3F39"/>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6" name="Google Shape;16;p3"/>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rgbClr val="3F3F39"/>
              </a:buClr>
              <a:buSzPts val="2400"/>
              <a:buChar char="•"/>
              <a:defRPr sz="2400">
                <a:solidFill>
                  <a:srgbClr val="3F3F39"/>
                </a:solidFill>
              </a:defRPr>
            </a:lvl1pPr>
            <a:lvl2pPr marL="914400" lvl="1" indent="-355600" algn="l" rtl="0">
              <a:spcBef>
                <a:spcPts val="400"/>
              </a:spcBef>
              <a:spcAft>
                <a:spcPts val="0"/>
              </a:spcAft>
              <a:buClr>
                <a:srgbClr val="3F3F39"/>
              </a:buClr>
              <a:buSzPts val="2000"/>
              <a:buChar char="–"/>
              <a:defRPr sz="2000">
                <a:solidFill>
                  <a:srgbClr val="3F3F39"/>
                </a:solidFill>
              </a:defRPr>
            </a:lvl2pPr>
            <a:lvl3pPr marL="1371600" lvl="2" indent="-342900" algn="l" rtl="0">
              <a:spcBef>
                <a:spcPts val="360"/>
              </a:spcBef>
              <a:spcAft>
                <a:spcPts val="0"/>
              </a:spcAft>
              <a:buClr>
                <a:srgbClr val="3F3F39"/>
              </a:buClr>
              <a:buSzPts val="1800"/>
              <a:buChar char="•"/>
              <a:defRPr sz="1800">
                <a:solidFill>
                  <a:srgbClr val="3F3F39"/>
                </a:solidFill>
              </a:defRPr>
            </a:lvl3pPr>
            <a:lvl4pPr marL="1828800" lvl="3" indent="-330200" algn="l" rtl="0">
              <a:spcBef>
                <a:spcPts val="320"/>
              </a:spcBef>
              <a:spcAft>
                <a:spcPts val="0"/>
              </a:spcAft>
              <a:buClr>
                <a:srgbClr val="3F3F39"/>
              </a:buClr>
              <a:buSzPts val="1600"/>
              <a:buChar char="–"/>
              <a:defRPr sz="1600">
                <a:solidFill>
                  <a:srgbClr val="3F3F39"/>
                </a:solidFill>
              </a:defRPr>
            </a:lvl4pPr>
            <a:lvl5pPr marL="2286000" lvl="4" indent="-330200" algn="l" rtl="0">
              <a:spcBef>
                <a:spcPts val="320"/>
              </a:spcBef>
              <a:spcAft>
                <a:spcPts val="0"/>
              </a:spcAft>
              <a:buClr>
                <a:srgbClr val="3F3F39"/>
              </a:buClr>
              <a:buSzPts val="1600"/>
              <a:buChar char="»"/>
              <a:defRPr sz="1600">
                <a:solidFill>
                  <a:srgbClr val="3F3F39"/>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7" name="Google Shape;17;p3"/>
          <p:cNvSpPr txBox="1"/>
          <p:nvPr/>
        </p:nvSpPr>
        <p:spPr>
          <a:xfrm>
            <a:off x="7571684" y="4785192"/>
            <a:ext cx="1458300" cy="184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8" name="Google Shape;18;p3"/>
          <p:cNvPicPr preferRelativeResize="0"/>
          <p:nvPr/>
        </p:nvPicPr>
        <p:blipFill rotWithShape="1">
          <a:blip r:embed="rId2">
            <a:alphaModFix/>
          </a:blip>
          <a:srcRect/>
          <a:stretch/>
        </p:blipFill>
        <p:spPr>
          <a:xfrm>
            <a:off x="2286848" y="4784786"/>
            <a:ext cx="3414333" cy="17573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21">
            <a:hlinkClick r:id="rId2"/>
          </p:cNvPr>
          <p:cNvSpPr/>
          <p:nvPr/>
        </p:nvSpPr>
        <p:spPr>
          <a:xfrm>
            <a:off x="3542586" y="4889831"/>
            <a:ext cx="1906800" cy="131700"/>
          </a:xfrm>
          <a:prstGeom prst="rect">
            <a:avLst/>
          </a:prstGeom>
          <a:no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21"/>
          <p:cNvSpPr txBox="1"/>
          <p:nvPr/>
        </p:nvSpPr>
        <p:spPr>
          <a:xfrm>
            <a:off x="7571684" y="4785192"/>
            <a:ext cx="1458300" cy="184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46" name="Google Shape;146;p21"/>
          <p:cNvPicPr preferRelativeResize="0"/>
          <p:nvPr/>
        </p:nvPicPr>
        <p:blipFill rotWithShape="1">
          <a:blip r:embed="rId3">
            <a:alphaModFix/>
          </a:blip>
          <a:srcRect/>
          <a:stretch/>
        </p:blipFill>
        <p:spPr>
          <a:xfrm>
            <a:off x="2286848" y="4784786"/>
            <a:ext cx="3414333" cy="17573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sp>
        <p:nvSpPr>
          <p:cNvPr id="148" name="Google Shape;148;p22">
            <a:hlinkClick r:id="rId2"/>
          </p:cNvPr>
          <p:cNvSpPr/>
          <p:nvPr/>
        </p:nvSpPr>
        <p:spPr>
          <a:xfrm>
            <a:off x="3542586" y="4889831"/>
            <a:ext cx="1906800" cy="131700"/>
          </a:xfrm>
          <a:prstGeom prst="rect">
            <a:avLst/>
          </a:prstGeom>
          <a:no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22"/>
          <p:cNvSpPr txBox="1"/>
          <p:nvPr/>
        </p:nvSpPr>
        <p:spPr>
          <a:xfrm>
            <a:off x="7571684" y="4785192"/>
            <a:ext cx="1458300" cy="184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50" name="Google Shape;150;p22"/>
          <p:cNvPicPr preferRelativeResize="0"/>
          <p:nvPr/>
        </p:nvPicPr>
        <p:blipFill rotWithShape="1">
          <a:blip r:embed="rId3">
            <a:alphaModFix/>
          </a:blip>
          <a:srcRect/>
          <a:stretch/>
        </p:blipFill>
        <p:spPr>
          <a:xfrm>
            <a:off x="2286848" y="4784786"/>
            <a:ext cx="3414333" cy="17573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ody Copy (Url Only)">
  <p:cSld name="Body Copy (Url Only)">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2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rgbClr val="3F3F39"/>
              </a:buClr>
              <a:buSzPts val="2400"/>
              <a:buChar char="•"/>
              <a:defRPr>
                <a:solidFill>
                  <a:srgbClr val="3F3F39"/>
                </a:solidFill>
              </a:defRPr>
            </a:lvl1pPr>
            <a:lvl2pPr marL="914400" lvl="1" indent="-355600" algn="l" rtl="0">
              <a:spcBef>
                <a:spcPts val="400"/>
              </a:spcBef>
              <a:spcAft>
                <a:spcPts val="0"/>
              </a:spcAft>
              <a:buClr>
                <a:srgbClr val="3F3F39"/>
              </a:buClr>
              <a:buSzPts val="2000"/>
              <a:buChar char="–"/>
              <a:defRPr>
                <a:solidFill>
                  <a:srgbClr val="3F3F39"/>
                </a:solidFill>
              </a:defRPr>
            </a:lvl2pPr>
            <a:lvl3pPr marL="1371600" lvl="2" indent="-342900" algn="l" rtl="0">
              <a:spcBef>
                <a:spcPts val="360"/>
              </a:spcBef>
              <a:spcAft>
                <a:spcPts val="0"/>
              </a:spcAft>
              <a:buClr>
                <a:srgbClr val="3F3F39"/>
              </a:buClr>
              <a:buSzPts val="1800"/>
              <a:buChar char="•"/>
              <a:defRPr>
                <a:solidFill>
                  <a:srgbClr val="3F3F39"/>
                </a:solidFill>
              </a:defRPr>
            </a:lvl3pPr>
            <a:lvl4pPr marL="1828800" lvl="3" indent="-330200" algn="l" rtl="0">
              <a:spcBef>
                <a:spcPts val="320"/>
              </a:spcBef>
              <a:spcAft>
                <a:spcPts val="0"/>
              </a:spcAft>
              <a:buClr>
                <a:srgbClr val="3F3F39"/>
              </a:buClr>
              <a:buSzPts val="1600"/>
              <a:buChar char="–"/>
              <a:defRPr>
                <a:solidFill>
                  <a:srgbClr val="3F3F39"/>
                </a:solidFill>
              </a:defRPr>
            </a:lvl4pPr>
            <a:lvl5pPr marL="2286000" lvl="4" indent="-330200" algn="l" rtl="0">
              <a:spcBef>
                <a:spcPts val="320"/>
              </a:spcBef>
              <a:spcAft>
                <a:spcPts val="0"/>
              </a:spcAft>
              <a:buClr>
                <a:srgbClr val="3F3F39"/>
              </a:buClr>
              <a:buSzPts val="1600"/>
              <a:buChar char="»"/>
              <a:defRPr>
                <a:solidFill>
                  <a:srgbClr val="3F3F39"/>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54" name="Google Shape;154;p23" descr="ATC_org.pdf"/>
          <p:cNvPicPr preferRelativeResize="0"/>
          <p:nvPr/>
        </p:nvPicPr>
        <p:blipFill rotWithShape="1">
          <a:blip r:embed="rId2">
            <a:alphaModFix/>
          </a:blip>
          <a:srcRect/>
          <a:stretch/>
        </p:blipFill>
        <p:spPr>
          <a:xfrm>
            <a:off x="140803" y="4889831"/>
            <a:ext cx="1481006" cy="119711"/>
          </a:xfrm>
          <a:prstGeom prst="rect">
            <a:avLst/>
          </a:prstGeom>
          <a:noFill/>
          <a:ln>
            <a:noFill/>
          </a:ln>
        </p:spPr>
      </p:pic>
      <p:sp>
        <p:nvSpPr>
          <p:cNvPr id="155" name="Google Shape;155;p23"/>
          <p:cNvSpPr txBox="1"/>
          <p:nvPr/>
        </p:nvSpPr>
        <p:spPr>
          <a:xfrm>
            <a:off x="7571684" y="4785192"/>
            <a:ext cx="1458300" cy="184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56" name="Google Shape;156;p23"/>
          <p:cNvPicPr preferRelativeResize="0"/>
          <p:nvPr/>
        </p:nvPicPr>
        <p:blipFill rotWithShape="1">
          <a:blip r:embed="rId3">
            <a:alphaModFix/>
          </a:blip>
          <a:srcRect/>
          <a:stretch/>
        </p:blipFill>
        <p:spPr>
          <a:xfrm>
            <a:off x="2286848" y="4784786"/>
            <a:ext cx="3414333" cy="17573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a:off x="457200" y="1063228"/>
            <a:ext cx="4040100" cy="57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rgbClr val="3F3F39"/>
              </a:buClr>
              <a:buSzPts val="2400"/>
              <a:buNone/>
              <a:defRPr sz="2400" b="1">
                <a:solidFill>
                  <a:srgbClr val="3F3F39"/>
                </a:solidFill>
              </a:defRPr>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60" name="Google Shape;160;p24"/>
          <p:cNvSpPr txBox="1">
            <a:spLocks noGrp="1"/>
          </p:cNvSpPr>
          <p:nvPr>
            <p:ph type="body" idx="2"/>
          </p:nvPr>
        </p:nvSpPr>
        <p:spPr>
          <a:xfrm>
            <a:off x="457200" y="1643063"/>
            <a:ext cx="40401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rgbClr val="3F3F39"/>
              </a:buClr>
              <a:buSzPts val="2400"/>
              <a:buChar char="•"/>
              <a:defRPr sz="2400">
                <a:solidFill>
                  <a:srgbClr val="3F3F39"/>
                </a:solidFill>
              </a:defRPr>
            </a:lvl1pPr>
            <a:lvl2pPr marL="914400" lvl="1" indent="-355600" algn="l" rtl="0">
              <a:spcBef>
                <a:spcPts val="400"/>
              </a:spcBef>
              <a:spcAft>
                <a:spcPts val="0"/>
              </a:spcAft>
              <a:buClr>
                <a:srgbClr val="3F3F39"/>
              </a:buClr>
              <a:buSzPts val="2000"/>
              <a:buChar char="–"/>
              <a:defRPr sz="2000">
                <a:solidFill>
                  <a:srgbClr val="3F3F39"/>
                </a:solidFill>
              </a:defRPr>
            </a:lvl2pPr>
            <a:lvl3pPr marL="1371600" lvl="2" indent="-342900" algn="l" rtl="0">
              <a:spcBef>
                <a:spcPts val="360"/>
              </a:spcBef>
              <a:spcAft>
                <a:spcPts val="0"/>
              </a:spcAft>
              <a:buClr>
                <a:srgbClr val="3F3F39"/>
              </a:buClr>
              <a:buSzPts val="1800"/>
              <a:buChar char="•"/>
              <a:defRPr sz="1800">
                <a:solidFill>
                  <a:srgbClr val="3F3F39"/>
                </a:solidFill>
              </a:defRPr>
            </a:lvl3pPr>
            <a:lvl4pPr marL="1828800" lvl="3" indent="-330200" algn="l" rtl="0">
              <a:spcBef>
                <a:spcPts val="320"/>
              </a:spcBef>
              <a:spcAft>
                <a:spcPts val="0"/>
              </a:spcAft>
              <a:buClr>
                <a:srgbClr val="3F3F39"/>
              </a:buClr>
              <a:buSzPts val="1600"/>
              <a:buChar char="–"/>
              <a:defRPr sz="1600">
                <a:solidFill>
                  <a:srgbClr val="3F3F39"/>
                </a:solidFill>
              </a:defRPr>
            </a:lvl4pPr>
            <a:lvl5pPr marL="2286000" lvl="4" indent="-330200" algn="l" rtl="0">
              <a:spcBef>
                <a:spcPts val="320"/>
              </a:spcBef>
              <a:spcAft>
                <a:spcPts val="0"/>
              </a:spcAft>
              <a:buClr>
                <a:srgbClr val="3F3F39"/>
              </a:buClr>
              <a:buSzPts val="1600"/>
              <a:buChar char="»"/>
              <a:defRPr sz="1600">
                <a:solidFill>
                  <a:srgbClr val="3F3F39"/>
                </a:solidFill>
              </a:defRPr>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61" name="Google Shape;161;p24"/>
          <p:cNvSpPr txBox="1">
            <a:spLocks noGrp="1"/>
          </p:cNvSpPr>
          <p:nvPr>
            <p:ph type="body" idx="3"/>
          </p:nvPr>
        </p:nvSpPr>
        <p:spPr>
          <a:xfrm>
            <a:off x="4645025" y="1063228"/>
            <a:ext cx="4041900" cy="57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rgbClr val="3F3F39"/>
              </a:buClr>
              <a:buSzPts val="2400"/>
              <a:buNone/>
              <a:defRPr sz="2400" b="1">
                <a:solidFill>
                  <a:srgbClr val="3F3F39"/>
                </a:solidFill>
              </a:defRPr>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62" name="Google Shape;162;p24"/>
          <p:cNvSpPr txBox="1">
            <a:spLocks noGrp="1"/>
          </p:cNvSpPr>
          <p:nvPr>
            <p:ph type="body" idx="4"/>
          </p:nvPr>
        </p:nvSpPr>
        <p:spPr>
          <a:xfrm>
            <a:off x="4645025" y="1643063"/>
            <a:ext cx="40419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rgbClr val="3F3F39"/>
              </a:buClr>
              <a:buSzPts val="2400"/>
              <a:buChar char="•"/>
              <a:defRPr sz="2400">
                <a:solidFill>
                  <a:srgbClr val="3F3F39"/>
                </a:solidFill>
              </a:defRPr>
            </a:lvl1pPr>
            <a:lvl2pPr marL="914400" lvl="1" indent="-355600" algn="l" rtl="0">
              <a:spcBef>
                <a:spcPts val="400"/>
              </a:spcBef>
              <a:spcAft>
                <a:spcPts val="0"/>
              </a:spcAft>
              <a:buClr>
                <a:srgbClr val="3F3F39"/>
              </a:buClr>
              <a:buSzPts val="2000"/>
              <a:buChar char="–"/>
              <a:defRPr sz="2000">
                <a:solidFill>
                  <a:srgbClr val="3F3F39"/>
                </a:solidFill>
              </a:defRPr>
            </a:lvl2pPr>
            <a:lvl3pPr marL="1371600" lvl="2" indent="-342900" algn="l" rtl="0">
              <a:spcBef>
                <a:spcPts val="360"/>
              </a:spcBef>
              <a:spcAft>
                <a:spcPts val="0"/>
              </a:spcAft>
              <a:buClr>
                <a:srgbClr val="3F3F39"/>
              </a:buClr>
              <a:buSzPts val="1800"/>
              <a:buChar char="•"/>
              <a:defRPr sz="1800">
                <a:solidFill>
                  <a:srgbClr val="3F3F39"/>
                </a:solidFill>
              </a:defRPr>
            </a:lvl3pPr>
            <a:lvl4pPr marL="1828800" lvl="3" indent="-330200" algn="l" rtl="0">
              <a:spcBef>
                <a:spcPts val="320"/>
              </a:spcBef>
              <a:spcAft>
                <a:spcPts val="0"/>
              </a:spcAft>
              <a:buClr>
                <a:srgbClr val="3F3F39"/>
              </a:buClr>
              <a:buSzPts val="1600"/>
              <a:buChar char="–"/>
              <a:defRPr sz="1600">
                <a:solidFill>
                  <a:srgbClr val="3F3F39"/>
                </a:solidFill>
              </a:defRPr>
            </a:lvl4pPr>
            <a:lvl5pPr marL="2286000" lvl="4" indent="-330200" algn="l" rtl="0">
              <a:spcBef>
                <a:spcPts val="320"/>
              </a:spcBef>
              <a:spcAft>
                <a:spcPts val="0"/>
              </a:spcAft>
              <a:buClr>
                <a:srgbClr val="3F3F39"/>
              </a:buClr>
              <a:buSzPts val="1600"/>
              <a:buChar char="»"/>
              <a:defRPr sz="1600">
                <a:solidFill>
                  <a:srgbClr val="3F3F39"/>
                </a:solidFill>
              </a:defRPr>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63" name="Google Shape;163;p24"/>
          <p:cNvSpPr txBox="1"/>
          <p:nvPr/>
        </p:nvSpPr>
        <p:spPr>
          <a:xfrm>
            <a:off x="7571684" y="4785192"/>
            <a:ext cx="1458300" cy="184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64" name="Google Shape;164;p24"/>
          <p:cNvPicPr preferRelativeResize="0"/>
          <p:nvPr/>
        </p:nvPicPr>
        <p:blipFill rotWithShape="1">
          <a:blip r:embed="rId2">
            <a:alphaModFix/>
          </a:blip>
          <a:srcRect/>
          <a:stretch/>
        </p:blipFill>
        <p:spPr>
          <a:xfrm>
            <a:off x="2286848" y="4784786"/>
            <a:ext cx="3414333" cy="17573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165"/>
        <p:cNvGrpSpPr/>
        <p:nvPr/>
      </p:nvGrpSpPr>
      <p:grpSpPr>
        <a:xfrm>
          <a:off x="0" y="0"/>
          <a:ext cx="0" cy="0"/>
          <a:chOff x="0" y="0"/>
          <a:chExt cx="0" cy="0"/>
        </a:xfrm>
      </p:grpSpPr>
      <p:sp>
        <p:nvSpPr>
          <p:cNvPr id="166" name="Google Shape;166;p25"/>
          <p:cNvSpPr>
            <a:spLocks noGrp="1"/>
          </p:cNvSpPr>
          <p:nvPr>
            <p:ph type="pic" idx="2"/>
          </p:nvPr>
        </p:nvSpPr>
        <p:spPr>
          <a:xfrm>
            <a:off x="4578350" y="2919035"/>
            <a:ext cx="4108500" cy="1675500"/>
          </a:xfrm>
          <a:prstGeom prst="rect">
            <a:avLst/>
          </a:prstGeom>
          <a:noFill/>
          <a:ln>
            <a:noFill/>
          </a:ln>
        </p:spPr>
        <p:txBody>
          <a:bodyPr spcFirstLastPara="1" wrap="square" lIns="91425" tIns="45700" rIns="91425" bIns="45700" anchor="ctr" anchorCtr="0">
            <a:noAutofit/>
          </a:bodyPr>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7" name="Google Shape;167;p25"/>
          <p:cNvSpPr>
            <a:spLocks noGrp="1"/>
          </p:cNvSpPr>
          <p:nvPr>
            <p:ph type="pic" idx="3"/>
          </p:nvPr>
        </p:nvSpPr>
        <p:spPr>
          <a:xfrm>
            <a:off x="4578350" y="1200151"/>
            <a:ext cx="4108500" cy="1675500"/>
          </a:xfrm>
          <a:prstGeom prst="rect">
            <a:avLst/>
          </a:prstGeom>
          <a:noFill/>
          <a:ln>
            <a:noFill/>
          </a:ln>
        </p:spPr>
        <p:txBody>
          <a:bodyPr spcFirstLastPara="1" wrap="square" lIns="91425" tIns="45700" rIns="91425" bIns="45700" anchor="ctr" anchorCtr="0">
            <a:noAutofit/>
          </a:bodyPr>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8" name="Google Shape;168;p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 name="Google Shape;169;p25"/>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rgbClr val="3F3F39"/>
              </a:buClr>
              <a:buSzPts val="2400"/>
              <a:buChar char="•"/>
              <a:defRPr sz="2400">
                <a:solidFill>
                  <a:srgbClr val="3F3F39"/>
                </a:solidFill>
              </a:defRPr>
            </a:lvl1pPr>
            <a:lvl2pPr marL="914400" lvl="1" indent="-355600" algn="l" rtl="0">
              <a:spcBef>
                <a:spcPts val="400"/>
              </a:spcBef>
              <a:spcAft>
                <a:spcPts val="0"/>
              </a:spcAft>
              <a:buClr>
                <a:srgbClr val="3F3F39"/>
              </a:buClr>
              <a:buSzPts val="2000"/>
              <a:buChar char="–"/>
              <a:defRPr sz="2000">
                <a:solidFill>
                  <a:srgbClr val="3F3F39"/>
                </a:solidFill>
              </a:defRPr>
            </a:lvl2pPr>
            <a:lvl3pPr marL="1371600" lvl="2" indent="-342900" algn="l" rtl="0">
              <a:spcBef>
                <a:spcPts val="360"/>
              </a:spcBef>
              <a:spcAft>
                <a:spcPts val="0"/>
              </a:spcAft>
              <a:buClr>
                <a:srgbClr val="3F3F39"/>
              </a:buClr>
              <a:buSzPts val="1800"/>
              <a:buChar char="•"/>
              <a:defRPr sz="1800">
                <a:solidFill>
                  <a:srgbClr val="3F3F39"/>
                </a:solidFill>
              </a:defRPr>
            </a:lvl3pPr>
            <a:lvl4pPr marL="1828800" lvl="3" indent="-330200" algn="l" rtl="0">
              <a:spcBef>
                <a:spcPts val="320"/>
              </a:spcBef>
              <a:spcAft>
                <a:spcPts val="0"/>
              </a:spcAft>
              <a:buClr>
                <a:srgbClr val="3F3F39"/>
              </a:buClr>
              <a:buSzPts val="1600"/>
              <a:buChar char="–"/>
              <a:defRPr sz="1600">
                <a:solidFill>
                  <a:srgbClr val="3F3F39"/>
                </a:solidFill>
              </a:defRPr>
            </a:lvl4pPr>
            <a:lvl5pPr marL="2286000" lvl="4" indent="-330200" algn="l" rtl="0">
              <a:spcBef>
                <a:spcPts val="320"/>
              </a:spcBef>
              <a:spcAft>
                <a:spcPts val="0"/>
              </a:spcAft>
              <a:buClr>
                <a:srgbClr val="3F3F39"/>
              </a:buClr>
              <a:buSzPts val="1600"/>
              <a:buChar char="»"/>
              <a:defRPr sz="1600">
                <a:solidFill>
                  <a:srgbClr val="3F3F39"/>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70" name="Google Shape;170;p25"/>
          <p:cNvSpPr txBox="1">
            <a:spLocks noGrp="1"/>
          </p:cNvSpPr>
          <p:nvPr>
            <p:ph type="body" idx="4"/>
          </p:nvPr>
        </p:nvSpPr>
        <p:spPr>
          <a:xfrm>
            <a:off x="4578350" y="4235008"/>
            <a:ext cx="4108500" cy="359700"/>
          </a:xfrm>
          <a:prstGeom prst="rect">
            <a:avLst/>
          </a:prstGeom>
          <a:solidFill>
            <a:srgbClr val="FFFFFF">
              <a:alpha val="48630"/>
            </a:srgbClr>
          </a:solidFill>
          <a:ln>
            <a:noFill/>
          </a:ln>
        </p:spPr>
        <p:txBody>
          <a:bodyPr spcFirstLastPara="1" wrap="square" lIns="91425" tIns="45700" rIns="91425" bIns="45700" anchor="ctr" anchorCtr="0">
            <a:noAutofit/>
          </a:bodyPr>
          <a:lstStyle>
            <a:lvl1pPr marL="457200" lvl="0" indent="-228600" algn="ctr" rtl="0">
              <a:spcBef>
                <a:spcPts val="320"/>
              </a:spcBef>
              <a:spcAft>
                <a:spcPts val="0"/>
              </a:spcAft>
              <a:buClr>
                <a:srgbClr val="3F3F39"/>
              </a:buClr>
              <a:buSzPts val="1600"/>
              <a:buNone/>
              <a:defRPr sz="1600">
                <a:solidFill>
                  <a:srgbClr val="3F3F39"/>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1" name="Google Shape;171;p25"/>
          <p:cNvSpPr txBox="1">
            <a:spLocks noGrp="1"/>
          </p:cNvSpPr>
          <p:nvPr>
            <p:ph type="body" idx="5"/>
          </p:nvPr>
        </p:nvSpPr>
        <p:spPr>
          <a:xfrm>
            <a:off x="4578350" y="2516123"/>
            <a:ext cx="4108500" cy="359700"/>
          </a:xfrm>
          <a:prstGeom prst="rect">
            <a:avLst/>
          </a:prstGeom>
          <a:solidFill>
            <a:srgbClr val="FFFFFF">
              <a:alpha val="48630"/>
            </a:srgbClr>
          </a:solidFill>
          <a:ln>
            <a:noFill/>
          </a:ln>
        </p:spPr>
        <p:txBody>
          <a:bodyPr spcFirstLastPara="1" wrap="square" lIns="91425" tIns="45700" rIns="91425" bIns="45700" anchor="ctr" anchorCtr="0">
            <a:noAutofit/>
          </a:bodyPr>
          <a:lstStyle>
            <a:lvl1pPr marL="457200" lvl="0" indent="-228600" algn="ctr" rtl="0">
              <a:spcBef>
                <a:spcPts val="320"/>
              </a:spcBef>
              <a:spcAft>
                <a:spcPts val="0"/>
              </a:spcAft>
              <a:buClr>
                <a:srgbClr val="3F3F39"/>
              </a:buClr>
              <a:buSzPts val="1600"/>
              <a:buNone/>
              <a:defRPr sz="1600">
                <a:solidFill>
                  <a:srgbClr val="3F3F39"/>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2" name="Google Shape;172;p25"/>
          <p:cNvSpPr txBox="1"/>
          <p:nvPr/>
        </p:nvSpPr>
        <p:spPr>
          <a:xfrm>
            <a:off x="7571684" y="4785192"/>
            <a:ext cx="1458300" cy="184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73" name="Google Shape;173;p25"/>
          <p:cNvPicPr preferRelativeResize="0"/>
          <p:nvPr/>
        </p:nvPicPr>
        <p:blipFill rotWithShape="1">
          <a:blip r:embed="rId2">
            <a:alphaModFix/>
          </a:blip>
          <a:srcRect/>
          <a:stretch/>
        </p:blipFill>
        <p:spPr>
          <a:xfrm>
            <a:off x="2286848" y="4784786"/>
            <a:ext cx="3414333" cy="17573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174"/>
        <p:cNvGrpSpPr/>
        <p:nvPr/>
      </p:nvGrpSpPr>
      <p:grpSpPr>
        <a:xfrm>
          <a:off x="0" y="0"/>
          <a:ext cx="0" cy="0"/>
          <a:chOff x="0" y="0"/>
          <a:chExt cx="0" cy="0"/>
        </a:xfrm>
      </p:grpSpPr>
      <p:sp>
        <p:nvSpPr>
          <p:cNvPr id="175" name="Google Shape;175;p26"/>
          <p:cNvSpPr>
            <a:spLocks noGrp="1"/>
          </p:cNvSpPr>
          <p:nvPr>
            <p:ph type="pic" idx="2"/>
          </p:nvPr>
        </p:nvSpPr>
        <p:spPr>
          <a:xfrm>
            <a:off x="4616450" y="1200150"/>
            <a:ext cx="4070400" cy="3394500"/>
          </a:xfrm>
          <a:prstGeom prst="rect">
            <a:avLst/>
          </a:prstGeom>
          <a:noFill/>
          <a:ln>
            <a:noFill/>
          </a:ln>
        </p:spPr>
        <p:txBody>
          <a:bodyPr spcFirstLastPara="1" wrap="square" lIns="91425" tIns="45700" rIns="91425" bIns="45700" anchor="ctr" anchorCtr="0">
            <a:noAutofit/>
          </a:bodyPr>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6" name="Google Shape;176;p2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7" name="Google Shape;177;p26"/>
          <p:cNvSpPr txBox="1">
            <a:spLocks noGrp="1"/>
          </p:cNvSpPr>
          <p:nvPr>
            <p:ph type="body" idx="1"/>
          </p:nvPr>
        </p:nvSpPr>
        <p:spPr>
          <a:xfrm>
            <a:off x="4616450" y="4235008"/>
            <a:ext cx="4070400" cy="359700"/>
          </a:xfrm>
          <a:prstGeom prst="rect">
            <a:avLst/>
          </a:prstGeom>
          <a:solidFill>
            <a:srgbClr val="FFFFFF">
              <a:alpha val="48630"/>
            </a:srgbClr>
          </a:solidFill>
          <a:ln>
            <a:noFill/>
          </a:ln>
        </p:spPr>
        <p:txBody>
          <a:bodyPr spcFirstLastPara="1" wrap="square" lIns="91425" tIns="45700" rIns="91425" bIns="45700" anchor="ctr" anchorCtr="0">
            <a:noAutofit/>
          </a:bodyPr>
          <a:lstStyle>
            <a:lvl1pPr marL="457200" lvl="0" indent="-228600" algn="ctr" rtl="0">
              <a:spcBef>
                <a:spcPts val="320"/>
              </a:spcBef>
              <a:spcAft>
                <a:spcPts val="0"/>
              </a:spcAft>
              <a:buClr>
                <a:srgbClr val="3F3F39"/>
              </a:buClr>
              <a:buSzPts val="1600"/>
              <a:buNone/>
              <a:defRPr sz="1600">
                <a:solidFill>
                  <a:srgbClr val="3F3F39"/>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8" name="Google Shape;178;p26"/>
          <p:cNvSpPr>
            <a:spLocks noGrp="1"/>
          </p:cNvSpPr>
          <p:nvPr>
            <p:ph type="pic" idx="3"/>
          </p:nvPr>
        </p:nvSpPr>
        <p:spPr>
          <a:xfrm>
            <a:off x="457199" y="1200150"/>
            <a:ext cx="4073400" cy="3394500"/>
          </a:xfrm>
          <a:prstGeom prst="rect">
            <a:avLst/>
          </a:prstGeom>
          <a:noFill/>
          <a:ln>
            <a:noFill/>
          </a:ln>
        </p:spPr>
        <p:txBody>
          <a:bodyPr spcFirstLastPara="1" wrap="square" lIns="91425" tIns="45700" rIns="91425" bIns="45700" anchor="ctr" anchorCtr="0">
            <a:noAutofit/>
          </a:bodyPr>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9" name="Google Shape;179;p26"/>
          <p:cNvSpPr txBox="1">
            <a:spLocks noGrp="1"/>
          </p:cNvSpPr>
          <p:nvPr>
            <p:ph type="body" idx="4"/>
          </p:nvPr>
        </p:nvSpPr>
        <p:spPr>
          <a:xfrm>
            <a:off x="457198" y="4235008"/>
            <a:ext cx="4073400" cy="359700"/>
          </a:xfrm>
          <a:prstGeom prst="rect">
            <a:avLst/>
          </a:prstGeom>
          <a:solidFill>
            <a:srgbClr val="FFFFFF">
              <a:alpha val="48630"/>
            </a:srgbClr>
          </a:solidFill>
          <a:ln>
            <a:noFill/>
          </a:ln>
        </p:spPr>
        <p:txBody>
          <a:bodyPr spcFirstLastPara="1" wrap="square" lIns="91425" tIns="45700" rIns="91425" bIns="45700" anchor="ctr" anchorCtr="0">
            <a:noAutofit/>
          </a:bodyPr>
          <a:lstStyle>
            <a:lvl1pPr marL="457200" lvl="0" indent="-228600" algn="ctr" rtl="0">
              <a:spcBef>
                <a:spcPts val="320"/>
              </a:spcBef>
              <a:spcAft>
                <a:spcPts val="0"/>
              </a:spcAft>
              <a:buClr>
                <a:srgbClr val="3F3F39"/>
              </a:buClr>
              <a:buSzPts val="1600"/>
              <a:buNone/>
              <a:defRPr sz="1600">
                <a:solidFill>
                  <a:srgbClr val="3F3F39"/>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0" name="Google Shape;180;p26"/>
          <p:cNvSpPr txBox="1"/>
          <p:nvPr/>
        </p:nvSpPr>
        <p:spPr>
          <a:xfrm>
            <a:off x="7571684" y="4785192"/>
            <a:ext cx="1458300" cy="184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81" name="Google Shape;181;p26"/>
          <p:cNvPicPr preferRelativeResize="0"/>
          <p:nvPr/>
        </p:nvPicPr>
        <p:blipFill rotWithShape="1">
          <a:blip r:embed="rId2">
            <a:alphaModFix/>
          </a:blip>
          <a:srcRect/>
          <a:stretch/>
        </p:blipFill>
        <p:spPr>
          <a:xfrm>
            <a:off x="2286848" y="4784786"/>
            <a:ext cx="3414333" cy="17573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182"/>
        <p:cNvGrpSpPr/>
        <p:nvPr/>
      </p:nvGrpSpPr>
      <p:grpSpPr>
        <a:xfrm>
          <a:off x="0" y="0"/>
          <a:ext cx="0" cy="0"/>
          <a:chOff x="0" y="0"/>
          <a:chExt cx="0" cy="0"/>
        </a:xfrm>
      </p:grpSpPr>
      <p:sp>
        <p:nvSpPr>
          <p:cNvPr id="183" name="Google Shape;183;p27"/>
          <p:cNvSpPr>
            <a:spLocks noGrp="1"/>
          </p:cNvSpPr>
          <p:nvPr>
            <p:ph type="pic" idx="2"/>
          </p:nvPr>
        </p:nvSpPr>
        <p:spPr>
          <a:xfrm>
            <a:off x="4616450" y="2919035"/>
            <a:ext cx="4070400" cy="1675500"/>
          </a:xfrm>
          <a:prstGeom prst="rect">
            <a:avLst/>
          </a:prstGeom>
          <a:noFill/>
          <a:ln>
            <a:noFill/>
          </a:ln>
        </p:spPr>
        <p:txBody>
          <a:bodyPr spcFirstLastPara="1" wrap="square" lIns="91425" tIns="45700" rIns="91425" bIns="45700" anchor="ctr"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4" name="Google Shape;184;p27"/>
          <p:cNvSpPr>
            <a:spLocks noGrp="1"/>
          </p:cNvSpPr>
          <p:nvPr>
            <p:ph type="pic" idx="3"/>
          </p:nvPr>
        </p:nvSpPr>
        <p:spPr>
          <a:xfrm>
            <a:off x="4616450" y="1200150"/>
            <a:ext cx="4070400" cy="1675500"/>
          </a:xfrm>
          <a:prstGeom prst="rect">
            <a:avLst/>
          </a:prstGeom>
          <a:noFill/>
          <a:ln>
            <a:noFill/>
          </a:ln>
        </p:spPr>
        <p:txBody>
          <a:bodyPr spcFirstLastPara="1" wrap="square" lIns="91425" tIns="45700" rIns="91425" bIns="45700" anchor="ctr"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5" name="Google Shape;185;p27"/>
          <p:cNvSpPr>
            <a:spLocks noGrp="1"/>
          </p:cNvSpPr>
          <p:nvPr>
            <p:ph type="pic" idx="4"/>
          </p:nvPr>
        </p:nvSpPr>
        <p:spPr>
          <a:xfrm>
            <a:off x="457198" y="1200150"/>
            <a:ext cx="4070400" cy="1675500"/>
          </a:xfrm>
          <a:prstGeom prst="rect">
            <a:avLst/>
          </a:prstGeom>
          <a:noFill/>
          <a:ln>
            <a:noFill/>
          </a:ln>
        </p:spPr>
        <p:txBody>
          <a:bodyPr spcFirstLastPara="1" wrap="square" lIns="91425" tIns="45700" rIns="91425" bIns="45700" anchor="ctr"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6" name="Google Shape;186;p27"/>
          <p:cNvSpPr>
            <a:spLocks noGrp="1"/>
          </p:cNvSpPr>
          <p:nvPr>
            <p:ph type="pic" idx="5"/>
          </p:nvPr>
        </p:nvSpPr>
        <p:spPr>
          <a:xfrm>
            <a:off x="460373" y="2919035"/>
            <a:ext cx="4070400" cy="1675500"/>
          </a:xfrm>
          <a:prstGeom prst="rect">
            <a:avLst/>
          </a:prstGeom>
          <a:noFill/>
          <a:ln>
            <a:noFill/>
          </a:ln>
        </p:spPr>
        <p:txBody>
          <a:bodyPr spcFirstLastPara="1" wrap="square" lIns="91425" tIns="45700" rIns="91425" bIns="45700" anchor="ctr"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7" name="Google Shape;187;p2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 name="Google Shape;188;p27"/>
          <p:cNvSpPr txBox="1">
            <a:spLocks noGrp="1"/>
          </p:cNvSpPr>
          <p:nvPr>
            <p:ph type="body" idx="1"/>
          </p:nvPr>
        </p:nvSpPr>
        <p:spPr>
          <a:xfrm>
            <a:off x="4616450" y="4235008"/>
            <a:ext cx="4070400" cy="359700"/>
          </a:xfrm>
          <a:prstGeom prst="rect">
            <a:avLst/>
          </a:prstGeom>
          <a:solidFill>
            <a:srgbClr val="FFFFFF">
              <a:alpha val="48630"/>
            </a:srgbClr>
          </a:solidFill>
          <a:ln>
            <a:noFill/>
          </a:ln>
        </p:spPr>
        <p:txBody>
          <a:bodyPr spcFirstLastPara="1" wrap="square" lIns="91425" tIns="45700" rIns="91425" bIns="45700" anchor="ctr" anchorCtr="0">
            <a:noAutofit/>
          </a:bodyPr>
          <a:lstStyle>
            <a:lvl1pPr marL="457200" lvl="0" indent="-228600" algn="ctr" rtl="0">
              <a:spcBef>
                <a:spcPts val="320"/>
              </a:spcBef>
              <a:spcAft>
                <a:spcPts val="0"/>
              </a:spcAft>
              <a:buClr>
                <a:srgbClr val="3F3F39"/>
              </a:buClr>
              <a:buSzPts val="1600"/>
              <a:buNone/>
              <a:defRPr sz="1600">
                <a:solidFill>
                  <a:srgbClr val="3F3F39"/>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9" name="Google Shape;189;p27"/>
          <p:cNvSpPr txBox="1">
            <a:spLocks noGrp="1"/>
          </p:cNvSpPr>
          <p:nvPr>
            <p:ph type="body" idx="6"/>
          </p:nvPr>
        </p:nvSpPr>
        <p:spPr>
          <a:xfrm>
            <a:off x="457198" y="4235008"/>
            <a:ext cx="4073400" cy="359700"/>
          </a:xfrm>
          <a:prstGeom prst="rect">
            <a:avLst/>
          </a:prstGeom>
          <a:solidFill>
            <a:srgbClr val="FFFFFF">
              <a:alpha val="48630"/>
            </a:srgbClr>
          </a:solidFill>
          <a:ln>
            <a:noFill/>
          </a:ln>
        </p:spPr>
        <p:txBody>
          <a:bodyPr spcFirstLastPara="1" wrap="square" lIns="91425" tIns="45700" rIns="91425" bIns="45700" anchor="ctr" anchorCtr="0">
            <a:noAutofit/>
          </a:bodyPr>
          <a:lstStyle>
            <a:lvl1pPr marL="457200" lvl="0" indent="-228600" algn="ctr" rtl="0">
              <a:spcBef>
                <a:spcPts val="320"/>
              </a:spcBef>
              <a:spcAft>
                <a:spcPts val="0"/>
              </a:spcAft>
              <a:buClr>
                <a:srgbClr val="3F3F39"/>
              </a:buClr>
              <a:buSzPts val="1600"/>
              <a:buNone/>
              <a:defRPr sz="1600">
                <a:solidFill>
                  <a:srgbClr val="3F3F39"/>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0" name="Google Shape;190;p27"/>
          <p:cNvSpPr txBox="1">
            <a:spLocks noGrp="1"/>
          </p:cNvSpPr>
          <p:nvPr>
            <p:ph type="body" idx="7"/>
          </p:nvPr>
        </p:nvSpPr>
        <p:spPr>
          <a:xfrm>
            <a:off x="4616450" y="2516123"/>
            <a:ext cx="4070400" cy="359700"/>
          </a:xfrm>
          <a:prstGeom prst="rect">
            <a:avLst/>
          </a:prstGeom>
          <a:solidFill>
            <a:srgbClr val="FFFFFF">
              <a:alpha val="48630"/>
            </a:srgbClr>
          </a:solidFill>
          <a:ln>
            <a:noFill/>
          </a:ln>
        </p:spPr>
        <p:txBody>
          <a:bodyPr spcFirstLastPara="1" wrap="square" lIns="91425" tIns="45700" rIns="91425" bIns="45700" anchor="ctr" anchorCtr="0">
            <a:noAutofit/>
          </a:bodyPr>
          <a:lstStyle>
            <a:lvl1pPr marL="457200" lvl="0" indent="-228600" algn="ctr" rtl="0">
              <a:spcBef>
                <a:spcPts val="320"/>
              </a:spcBef>
              <a:spcAft>
                <a:spcPts val="0"/>
              </a:spcAft>
              <a:buClr>
                <a:srgbClr val="3F3F39"/>
              </a:buClr>
              <a:buSzPts val="1600"/>
              <a:buNone/>
              <a:defRPr sz="1600">
                <a:solidFill>
                  <a:srgbClr val="3F3F39"/>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1" name="Google Shape;191;p27"/>
          <p:cNvSpPr txBox="1">
            <a:spLocks noGrp="1"/>
          </p:cNvSpPr>
          <p:nvPr>
            <p:ph type="body" idx="8"/>
          </p:nvPr>
        </p:nvSpPr>
        <p:spPr>
          <a:xfrm>
            <a:off x="454023" y="2516123"/>
            <a:ext cx="4073400" cy="359700"/>
          </a:xfrm>
          <a:prstGeom prst="rect">
            <a:avLst/>
          </a:prstGeom>
          <a:solidFill>
            <a:srgbClr val="FFFFFF">
              <a:alpha val="48630"/>
            </a:srgbClr>
          </a:solidFill>
          <a:ln>
            <a:noFill/>
          </a:ln>
        </p:spPr>
        <p:txBody>
          <a:bodyPr spcFirstLastPara="1" wrap="square" lIns="91425" tIns="45700" rIns="91425" bIns="45700" anchor="ctr" anchorCtr="0">
            <a:noAutofit/>
          </a:bodyPr>
          <a:lstStyle>
            <a:lvl1pPr marL="457200" lvl="0" indent="-228600" algn="ctr" rtl="0">
              <a:spcBef>
                <a:spcPts val="320"/>
              </a:spcBef>
              <a:spcAft>
                <a:spcPts val="0"/>
              </a:spcAft>
              <a:buClr>
                <a:srgbClr val="3F3F39"/>
              </a:buClr>
              <a:buSzPts val="1600"/>
              <a:buNone/>
              <a:defRPr sz="1600">
                <a:solidFill>
                  <a:srgbClr val="3F3F39"/>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2" name="Google Shape;192;p27"/>
          <p:cNvSpPr txBox="1"/>
          <p:nvPr/>
        </p:nvSpPr>
        <p:spPr>
          <a:xfrm>
            <a:off x="7571684" y="4785192"/>
            <a:ext cx="1458300" cy="184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93" name="Google Shape;193;p27"/>
          <p:cNvPicPr preferRelativeResize="0"/>
          <p:nvPr/>
        </p:nvPicPr>
        <p:blipFill rotWithShape="1">
          <a:blip r:embed="rId2">
            <a:alphaModFix/>
          </a:blip>
          <a:srcRect/>
          <a:stretch/>
        </p:blipFill>
        <p:spPr>
          <a:xfrm>
            <a:off x="2286848" y="4784786"/>
            <a:ext cx="3414333" cy="17573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lvl1pPr lvl="0" rtl="0">
              <a:spcBef>
                <a:spcPts val="0"/>
              </a:spcBef>
              <a:spcAft>
                <a:spcPts val="0"/>
              </a:spcAft>
              <a:buSzPts val="2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 name="Google Shape;196;p28"/>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381000" rtl="0">
              <a:spcBef>
                <a:spcPts val="480"/>
              </a:spcBef>
              <a:spcAft>
                <a:spcPts val="0"/>
              </a:spcAft>
              <a:buSzPts val="2400"/>
              <a:buChar char="•"/>
              <a:defRPr/>
            </a:lvl1pPr>
            <a:lvl2pPr marL="914400" lvl="1" indent="-355600" rtl="0">
              <a:spcBef>
                <a:spcPts val="400"/>
              </a:spcBef>
              <a:spcAft>
                <a:spcPts val="0"/>
              </a:spcAft>
              <a:buSzPts val="2000"/>
              <a:buChar char="–"/>
              <a:defRPr/>
            </a:lvl2pPr>
            <a:lvl3pPr marL="1371600" lvl="2" indent="-342900" rtl="0">
              <a:spcBef>
                <a:spcPts val="360"/>
              </a:spcBef>
              <a:spcAft>
                <a:spcPts val="0"/>
              </a:spcAft>
              <a:buSzPts val="1800"/>
              <a:buChar char="•"/>
              <a:defRPr/>
            </a:lvl3pPr>
            <a:lvl4pPr marL="1828800" lvl="3" indent="-330200" rtl="0">
              <a:spcBef>
                <a:spcPts val="320"/>
              </a:spcBef>
              <a:spcAft>
                <a:spcPts val="0"/>
              </a:spcAft>
              <a:buSzPts val="1600"/>
              <a:buChar char="–"/>
              <a:defRPr/>
            </a:lvl4pPr>
            <a:lvl5pPr marL="2286000" lvl="4" indent="-330200" rtl="0">
              <a:spcBef>
                <a:spcPts val="320"/>
              </a:spcBef>
              <a:spcAft>
                <a:spcPts val="0"/>
              </a:spcAft>
              <a:buSzPts val="16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197" name="Google Shape;19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8"/>
        <p:cNvGrpSpPr/>
        <p:nvPr/>
      </p:nvGrpSpPr>
      <p:grpSpPr>
        <a:xfrm>
          <a:off x="0" y="0"/>
          <a:ext cx="0" cy="0"/>
          <a:chOff x="0" y="0"/>
          <a:chExt cx="0" cy="0"/>
        </a:xfrm>
      </p:grpSpPr>
      <p:sp>
        <p:nvSpPr>
          <p:cNvPr id="199" name="Google Shape;199;p29"/>
          <p:cNvSpPr txBox="1">
            <a:spLocks noGrp="1"/>
          </p:cNvSpPr>
          <p:nvPr>
            <p:ph type="ctrTitle"/>
          </p:nvPr>
        </p:nvSpPr>
        <p:spPr>
          <a:xfrm>
            <a:off x="311708" y="744575"/>
            <a:ext cx="8520600" cy="20526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0" name="Google Shape;200;p29"/>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noAutofit/>
          </a:bodyPr>
          <a:lstStyle>
            <a:lvl1pPr lvl="0" algn="ctr" rtl="0">
              <a:lnSpc>
                <a:spcPct val="100000"/>
              </a:lnSpc>
              <a:spcBef>
                <a:spcPts val="48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360"/>
              </a:spcBef>
              <a:spcAft>
                <a:spcPts val="0"/>
              </a:spcAft>
              <a:buSzPts val="2800"/>
              <a:buNone/>
              <a:defRPr sz="2800"/>
            </a:lvl3pPr>
            <a:lvl4pPr lvl="3" algn="ctr" rtl="0">
              <a:lnSpc>
                <a:spcPct val="100000"/>
              </a:lnSpc>
              <a:spcBef>
                <a:spcPts val="320"/>
              </a:spcBef>
              <a:spcAft>
                <a:spcPts val="0"/>
              </a:spcAft>
              <a:buSzPts val="2800"/>
              <a:buNone/>
              <a:defRPr sz="2800"/>
            </a:lvl4pPr>
            <a:lvl5pPr lvl="4" algn="ctr" rtl="0">
              <a:lnSpc>
                <a:spcPct val="100000"/>
              </a:lnSpc>
              <a:spcBef>
                <a:spcPts val="32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201" name="Google Shape;20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rgbClr val="3F3F39"/>
              </a:buClr>
              <a:buSzPts val="2400"/>
              <a:buChar char="•"/>
              <a:defRPr>
                <a:solidFill>
                  <a:srgbClr val="3F3F39"/>
                </a:solidFill>
              </a:defRPr>
            </a:lvl1pPr>
            <a:lvl2pPr marL="914400" lvl="1" indent="-355600" algn="l" rtl="0">
              <a:spcBef>
                <a:spcPts val="400"/>
              </a:spcBef>
              <a:spcAft>
                <a:spcPts val="0"/>
              </a:spcAft>
              <a:buClr>
                <a:srgbClr val="3F3F39"/>
              </a:buClr>
              <a:buSzPts val="2000"/>
              <a:buChar char="–"/>
              <a:defRPr>
                <a:solidFill>
                  <a:srgbClr val="3F3F39"/>
                </a:solidFill>
              </a:defRPr>
            </a:lvl2pPr>
            <a:lvl3pPr marL="1371600" lvl="2" indent="-342900" algn="l" rtl="0">
              <a:spcBef>
                <a:spcPts val="360"/>
              </a:spcBef>
              <a:spcAft>
                <a:spcPts val="0"/>
              </a:spcAft>
              <a:buClr>
                <a:srgbClr val="3F3F39"/>
              </a:buClr>
              <a:buSzPts val="1800"/>
              <a:buChar char="•"/>
              <a:defRPr>
                <a:solidFill>
                  <a:srgbClr val="3F3F39"/>
                </a:solidFill>
              </a:defRPr>
            </a:lvl3pPr>
            <a:lvl4pPr marL="1828800" lvl="3" indent="-330200" algn="l" rtl="0">
              <a:spcBef>
                <a:spcPts val="320"/>
              </a:spcBef>
              <a:spcAft>
                <a:spcPts val="0"/>
              </a:spcAft>
              <a:buClr>
                <a:srgbClr val="3F3F39"/>
              </a:buClr>
              <a:buSzPts val="1600"/>
              <a:buChar char="–"/>
              <a:defRPr>
                <a:solidFill>
                  <a:srgbClr val="3F3F39"/>
                </a:solidFill>
              </a:defRPr>
            </a:lvl4pPr>
            <a:lvl5pPr marL="2286000" lvl="4" indent="-330200" algn="l" rtl="0">
              <a:spcBef>
                <a:spcPts val="320"/>
              </a:spcBef>
              <a:spcAft>
                <a:spcPts val="0"/>
              </a:spcAft>
              <a:buClr>
                <a:srgbClr val="3F3F39"/>
              </a:buClr>
              <a:buSzPts val="1600"/>
              <a:buChar char="»"/>
              <a:defRPr>
                <a:solidFill>
                  <a:srgbClr val="3F3F39"/>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22" name="Google Shape;22;p4" descr="footer_saporg_white_horiz.pdf"/>
          <p:cNvPicPr preferRelativeResize="0"/>
          <p:nvPr/>
        </p:nvPicPr>
        <p:blipFill rotWithShape="1">
          <a:blip r:embed="rId2">
            <a:alphaModFix/>
          </a:blip>
          <a:srcRect/>
          <a:stretch/>
        </p:blipFill>
        <p:spPr>
          <a:xfrm>
            <a:off x="75409" y="4827206"/>
            <a:ext cx="4107231" cy="253619"/>
          </a:xfrm>
          <a:prstGeom prst="rect">
            <a:avLst/>
          </a:prstGeom>
          <a:noFill/>
          <a:ln>
            <a:noFill/>
          </a:ln>
        </p:spPr>
      </p:pic>
      <p:sp>
        <p:nvSpPr>
          <p:cNvPr id="23" name="Google Shape;23;p4">
            <a:hlinkClick r:id="rId3"/>
          </p:cNvPr>
          <p:cNvSpPr/>
          <p:nvPr/>
        </p:nvSpPr>
        <p:spPr>
          <a:xfrm>
            <a:off x="3542586" y="4889831"/>
            <a:ext cx="1906800" cy="131700"/>
          </a:xfrm>
          <a:prstGeom prst="rect">
            <a:avLst/>
          </a:prstGeom>
          <a:no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4"/>
          <p:cNvSpPr txBox="1"/>
          <p:nvPr/>
        </p:nvSpPr>
        <p:spPr>
          <a:xfrm>
            <a:off x="7571684" y="4785192"/>
            <a:ext cx="1458300" cy="184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25" name="Google Shape;25;p4"/>
          <p:cNvPicPr preferRelativeResize="0"/>
          <p:nvPr/>
        </p:nvPicPr>
        <p:blipFill rotWithShape="1">
          <a:blip r:embed="rId4">
            <a:alphaModFix/>
          </a:blip>
          <a:srcRect/>
          <a:stretch/>
        </p:blipFill>
        <p:spPr>
          <a:xfrm>
            <a:off x="2286848" y="4784786"/>
            <a:ext cx="3414333" cy="17573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26"/>
        <p:cNvGrpSpPr/>
        <p:nvPr/>
      </p:nvGrpSpPr>
      <p:grpSpPr>
        <a:xfrm>
          <a:off x="0" y="0"/>
          <a:ext cx="0" cy="0"/>
          <a:chOff x="0" y="0"/>
          <a:chExt cx="0" cy="0"/>
        </a:xfrm>
      </p:grpSpPr>
      <p:sp>
        <p:nvSpPr>
          <p:cNvPr id="27" name="Google Shape;27;p5"/>
          <p:cNvSpPr>
            <a:spLocks noGrp="1"/>
          </p:cNvSpPr>
          <p:nvPr>
            <p:ph type="pic" idx="2"/>
          </p:nvPr>
        </p:nvSpPr>
        <p:spPr>
          <a:xfrm>
            <a:off x="4578350" y="1200151"/>
            <a:ext cx="4108500" cy="3394500"/>
          </a:xfrm>
          <a:prstGeom prst="rect">
            <a:avLst/>
          </a:prstGeom>
          <a:noFill/>
          <a:ln>
            <a:noFill/>
          </a:ln>
        </p:spPr>
        <p:txBody>
          <a:bodyPr spcFirstLastPara="1" wrap="square" lIns="91425" tIns="45700" rIns="91425" bIns="45700" anchor="ctr" anchorCtr="0">
            <a:noAutofit/>
          </a:bodyPr>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rgbClr val="3F3F39"/>
              </a:buClr>
              <a:buSzPts val="2400"/>
              <a:buChar char="•"/>
              <a:defRPr sz="2400">
                <a:solidFill>
                  <a:srgbClr val="3F3F39"/>
                </a:solidFill>
              </a:defRPr>
            </a:lvl1pPr>
            <a:lvl2pPr marL="914400" lvl="1" indent="-355600" algn="l" rtl="0">
              <a:spcBef>
                <a:spcPts val="400"/>
              </a:spcBef>
              <a:spcAft>
                <a:spcPts val="0"/>
              </a:spcAft>
              <a:buClr>
                <a:srgbClr val="3F3F39"/>
              </a:buClr>
              <a:buSzPts val="2000"/>
              <a:buChar char="–"/>
              <a:defRPr sz="2000">
                <a:solidFill>
                  <a:srgbClr val="3F3F39"/>
                </a:solidFill>
              </a:defRPr>
            </a:lvl2pPr>
            <a:lvl3pPr marL="1371600" lvl="2" indent="-342900" algn="l" rtl="0">
              <a:spcBef>
                <a:spcPts val="360"/>
              </a:spcBef>
              <a:spcAft>
                <a:spcPts val="0"/>
              </a:spcAft>
              <a:buClr>
                <a:srgbClr val="3F3F39"/>
              </a:buClr>
              <a:buSzPts val="1800"/>
              <a:buChar char="•"/>
              <a:defRPr sz="1800">
                <a:solidFill>
                  <a:srgbClr val="3F3F39"/>
                </a:solidFill>
              </a:defRPr>
            </a:lvl3pPr>
            <a:lvl4pPr marL="1828800" lvl="3" indent="-330200" algn="l" rtl="0">
              <a:spcBef>
                <a:spcPts val="320"/>
              </a:spcBef>
              <a:spcAft>
                <a:spcPts val="0"/>
              </a:spcAft>
              <a:buClr>
                <a:srgbClr val="3F3F39"/>
              </a:buClr>
              <a:buSzPts val="1600"/>
              <a:buChar char="–"/>
              <a:defRPr sz="1600">
                <a:solidFill>
                  <a:srgbClr val="3F3F39"/>
                </a:solidFill>
              </a:defRPr>
            </a:lvl4pPr>
            <a:lvl5pPr marL="2286000" lvl="4" indent="-330200" algn="l" rtl="0">
              <a:spcBef>
                <a:spcPts val="320"/>
              </a:spcBef>
              <a:spcAft>
                <a:spcPts val="0"/>
              </a:spcAft>
              <a:buClr>
                <a:srgbClr val="3F3F39"/>
              </a:buClr>
              <a:buSzPts val="1600"/>
              <a:buChar char="»"/>
              <a:defRPr sz="1600">
                <a:solidFill>
                  <a:srgbClr val="3F3F39"/>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0" name="Google Shape;30;p5"/>
          <p:cNvSpPr txBox="1">
            <a:spLocks noGrp="1"/>
          </p:cNvSpPr>
          <p:nvPr>
            <p:ph type="body" idx="3"/>
          </p:nvPr>
        </p:nvSpPr>
        <p:spPr>
          <a:xfrm>
            <a:off x="4578350" y="4235008"/>
            <a:ext cx="4108500" cy="359700"/>
          </a:xfrm>
          <a:prstGeom prst="rect">
            <a:avLst/>
          </a:prstGeom>
          <a:solidFill>
            <a:srgbClr val="FFFFFF">
              <a:alpha val="48630"/>
            </a:srgbClr>
          </a:solidFill>
          <a:ln>
            <a:noFill/>
          </a:ln>
        </p:spPr>
        <p:txBody>
          <a:bodyPr spcFirstLastPara="1" wrap="square" lIns="91425" tIns="45700" rIns="91425" bIns="45700" anchor="ctr" anchorCtr="0">
            <a:noAutofit/>
          </a:bodyPr>
          <a:lstStyle>
            <a:lvl1pPr marL="457200" lvl="0" indent="-228600" algn="ctr" rtl="0">
              <a:spcBef>
                <a:spcPts val="320"/>
              </a:spcBef>
              <a:spcAft>
                <a:spcPts val="0"/>
              </a:spcAft>
              <a:buClr>
                <a:schemeClr val="dk1"/>
              </a:buClr>
              <a:buSzPts val="1600"/>
              <a:buNone/>
              <a:defRPr sz="1600"/>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1" name="Google Shape;31;p5"/>
          <p:cNvSpPr txBox="1"/>
          <p:nvPr/>
        </p:nvSpPr>
        <p:spPr>
          <a:xfrm>
            <a:off x="7571684" y="4785192"/>
            <a:ext cx="1458300" cy="184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32" name="Google Shape;32;p5"/>
          <p:cNvPicPr preferRelativeResize="0"/>
          <p:nvPr/>
        </p:nvPicPr>
        <p:blipFill rotWithShape="1">
          <a:blip r:embed="rId2">
            <a:alphaModFix/>
          </a:blip>
          <a:srcRect/>
          <a:stretch/>
        </p:blipFill>
        <p:spPr>
          <a:xfrm>
            <a:off x="2286848" y="4784786"/>
            <a:ext cx="3414333" cy="1757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3"/>
        <p:cNvGrpSpPr/>
        <p:nvPr/>
      </p:nvGrpSpPr>
      <p:grpSpPr>
        <a:xfrm>
          <a:off x="0" y="0"/>
          <a:ext cx="0" cy="0"/>
          <a:chOff x="0" y="0"/>
          <a:chExt cx="0" cy="0"/>
        </a:xfrm>
      </p:grpSpPr>
      <p:sp>
        <p:nvSpPr>
          <p:cNvPr id="34" name="Google Shape;34;p6"/>
          <p:cNvSpPr/>
          <p:nvPr/>
        </p:nvSpPr>
        <p:spPr>
          <a:xfrm>
            <a:off x="0" y="0"/>
            <a:ext cx="9144000" cy="5143500"/>
          </a:xfrm>
          <a:prstGeom prst="rect">
            <a:avLst/>
          </a:prstGeom>
          <a:solidFill>
            <a:srgbClr val="2A7252"/>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6"/>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36" name="Google Shape;36;p6"/>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37" name="Google Shape;37;p6"/>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38" name="Google Shape;38;p6"/>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39" name="Google Shape;39;p6"/>
          <p:cNvSpPr txBox="1">
            <a:spLocks noGrp="1"/>
          </p:cNvSpPr>
          <p:nvPr>
            <p:ph type="title"/>
          </p:nvPr>
        </p:nvSpPr>
        <p:spPr>
          <a:xfrm>
            <a:off x="216568" y="2122258"/>
            <a:ext cx="8620500" cy="651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200"/>
              <a:buFont typeface="Lucida Sans"/>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40"/>
        <p:cNvGrpSpPr/>
        <p:nvPr/>
      </p:nvGrpSpPr>
      <p:grpSpPr>
        <a:xfrm>
          <a:off x="0" y="0"/>
          <a:ext cx="0" cy="0"/>
          <a:chOff x="0" y="0"/>
          <a:chExt cx="0" cy="0"/>
        </a:xfrm>
      </p:grpSpPr>
      <p:sp>
        <p:nvSpPr>
          <p:cNvPr id="41" name="Google Shape;41;p7"/>
          <p:cNvSpPr/>
          <p:nvPr/>
        </p:nvSpPr>
        <p:spPr>
          <a:xfrm>
            <a:off x="0" y="0"/>
            <a:ext cx="9144000" cy="5143500"/>
          </a:xfrm>
          <a:prstGeom prst="rect">
            <a:avLst/>
          </a:prstGeom>
          <a:solidFill>
            <a:srgbClr val="1EA56A"/>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7"/>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43" name="Google Shape;43;p7"/>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44" name="Google Shape;44;p7"/>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45" name="Google Shape;45;p7"/>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46" name="Google Shape;46;p7"/>
          <p:cNvSpPr txBox="1">
            <a:spLocks noGrp="1"/>
          </p:cNvSpPr>
          <p:nvPr>
            <p:ph type="title"/>
          </p:nvPr>
        </p:nvSpPr>
        <p:spPr>
          <a:xfrm>
            <a:off x="216568" y="2122258"/>
            <a:ext cx="8620500" cy="651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200"/>
              <a:buFont typeface="Lucida Sans"/>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47"/>
        <p:cNvGrpSpPr/>
        <p:nvPr/>
      </p:nvGrpSpPr>
      <p:grpSpPr>
        <a:xfrm>
          <a:off x="0" y="0"/>
          <a:ext cx="0" cy="0"/>
          <a:chOff x="0" y="0"/>
          <a:chExt cx="0" cy="0"/>
        </a:xfrm>
      </p:grpSpPr>
      <p:sp>
        <p:nvSpPr>
          <p:cNvPr id="48" name="Google Shape;48;p8"/>
          <p:cNvSpPr/>
          <p:nvPr/>
        </p:nvSpPr>
        <p:spPr>
          <a:xfrm>
            <a:off x="0" y="0"/>
            <a:ext cx="9144000" cy="5143500"/>
          </a:xfrm>
          <a:prstGeom prst="rect">
            <a:avLst/>
          </a:prstGeom>
          <a:solidFill>
            <a:srgbClr val="F1FBF5"/>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8"/>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50" name="Google Shape;50;p8"/>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51" name="Google Shape;51;p8"/>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52" name="Google Shape;52;p8"/>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53" name="Google Shape;53;p8"/>
          <p:cNvSpPr txBox="1">
            <a:spLocks noGrp="1"/>
          </p:cNvSpPr>
          <p:nvPr>
            <p:ph type="title"/>
          </p:nvPr>
        </p:nvSpPr>
        <p:spPr>
          <a:xfrm>
            <a:off x="216568" y="2122258"/>
            <a:ext cx="8620500" cy="651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0524F"/>
              </a:buClr>
              <a:buSzPts val="3200"/>
              <a:buFont typeface="Lucida Sans"/>
              <a:buNone/>
              <a:defRPr sz="3200">
                <a:solidFill>
                  <a:srgbClr val="50524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4"/>
        <p:cNvGrpSpPr/>
        <p:nvPr/>
      </p:nvGrpSpPr>
      <p:grpSpPr>
        <a:xfrm>
          <a:off x="0" y="0"/>
          <a:ext cx="0" cy="0"/>
          <a:chOff x="0" y="0"/>
          <a:chExt cx="0" cy="0"/>
        </a:xfrm>
      </p:grpSpPr>
      <p:sp>
        <p:nvSpPr>
          <p:cNvPr id="55" name="Google Shape;55;p9"/>
          <p:cNvSpPr/>
          <p:nvPr/>
        </p:nvSpPr>
        <p:spPr>
          <a:xfrm>
            <a:off x="0" y="0"/>
            <a:ext cx="9144000" cy="5143500"/>
          </a:xfrm>
          <a:prstGeom prst="rect">
            <a:avLst/>
          </a:prstGeom>
          <a:solidFill>
            <a:srgbClr val="50524F"/>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9"/>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57" name="Google Shape;57;p9"/>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58" name="Google Shape;58;p9"/>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59" name="Google Shape;59;p9"/>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60" name="Google Shape;60;p9"/>
          <p:cNvSpPr txBox="1">
            <a:spLocks noGrp="1"/>
          </p:cNvSpPr>
          <p:nvPr>
            <p:ph type="title"/>
          </p:nvPr>
        </p:nvSpPr>
        <p:spPr>
          <a:xfrm>
            <a:off x="216568" y="2122258"/>
            <a:ext cx="8620500" cy="651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200"/>
              <a:buFont typeface="Lucida Sans"/>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61"/>
        <p:cNvGrpSpPr/>
        <p:nvPr/>
      </p:nvGrpSpPr>
      <p:grpSpPr>
        <a:xfrm>
          <a:off x="0" y="0"/>
          <a:ext cx="0" cy="0"/>
          <a:chOff x="0" y="0"/>
          <a:chExt cx="0" cy="0"/>
        </a:xfrm>
      </p:grpSpPr>
      <p:sp>
        <p:nvSpPr>
          <p:cNvPr id="62" name="Google Shape;62;p10"/>
          <p:cNvSpPr/>
          <p:nvPr/>
        </p:nvSpPr>
        <p:spPr>
          <a:xfrm>
            <a:off x="0" y="0"/>
            <a:ext cx="9144000" cy="5143500"/>
          </a:xfrm>
          <a:prstGeom prst="rect">
            <a:avLst/>
          </a:prstGeom>
          <a:solidFill>
            <a:srgbClr val="1EA56A"/>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10"/>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64" name="Google Shape;64;p10"/>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65" name="Google Shape;65;p10"/>
          <p:cNvSpPr txBox="1"/>
          <p:nvPr/>
        </p:nvSpPr>
        <p:spPr>
          <a:xfrm>
            <a:off x="216568" y="2139710"/>
            <a:ext cx="8620500" cy="657600"/>
          </a:xfrm>
          <a:prstGeom prst="rect">
            <a:avLst/>
          </a:prstGeom>
          <a:noFill/>
          <a:ln>
            <a:noFill/>
          </a:ln>
          <a:effectLst>
            <a:outerShdw blurRad="50800" dist="38100" dir="2700000" algn="tl" rotWithShape="0">
              <a:srgbClr val="000000">
                <a:alpha val="4275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rgbClr val="23593E"/>
              </a:solidFill>
              <a:latin typeface="Lucida Sans"/>
              <a:ea typeface="Lucida Sans"/>
              <a:cs typeface="Lucida Sans"/>
              <a:sym typeface="Lucida Sans"/>
            </a:endParaRPr>
          </a:p>
        </p:txBody>
      </p:sp>
      <p:sp>
        <p:nvSpPr>
          <p:cNvPr id="66" name="Google Shape;66;p10"/>
          <p:cNvSpPr txBox="1">
            <a:spLocks noGrp="1"/>
          </p:cNvSpPr>
          <p:nvPr>
            <p:ph type="title"/>
          </p:nvPr>
        </p:nvSpPr>
        <p:spPr>
          <a:xfrm>
            <a:off x="219320" y="2139710"/>
            <a:ext cx="8617800" cy="657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2800"/>
              <a:buFont typeface="Lucida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7" name="Google Shape;67;p10"/>
          <p:cNvPicPr preferRelativeResize="0"/>
          <p:nvPr/>
        </p:nvPicPr>
        <p:blipFill rotWithShape="1">
          <a:blip r:embed="rId2">
            <a:alphaModFix/>
          </a:blip>
          <a:srcRect/>
          <a:stretch/>
        </p:blipFill>
        <p:spPr>
          <a:xfrm>
            <a:off x="470080" y="369299"/>
            <a:ext cx="1022684" cy="40632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Lucida Sans"/>
              <a:buNone/>
              <a:defRPr sz="2800" b="0" i="0" u="none" strike="noStrike" cap="none">
                <a:solidFill>
                  <a:schemeClr val="dk1"/>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hyperlink" Target="http://www.youtube.com/watch?v=j78N8Z_Ao1Q"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hyperlink" Target="http://coreadvocates.eventbrite.com" TargetMode="External"/><Relationship Id="rId4" Type="http://schemas.openxmlformats.org/officeDocument/2006/relationships/hyperlink" Target="https://achievethecore.org/page/3270/coffee-and-conversation-addressing-sead-through-a-racial-equity-len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hyperlink" Target="mailto:NDuchesneau@edtrust.org" TargetMode="External"/><Relationship Id="rId2" Type="http://schemas.openxmlformats.org/officeDocument/2006/relationships/notesSlide" Target="../notesSlides/notesSlide42.xml"/><Relationship Id="rId1" Type="http://schemas.openxmlformats.org/officeDocument/2006/relationships/slideLayout" Target="../slideLayouts/slideLayout27.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3.xml"/><Relationship Id="rId1" Type="http://schemas.openxmlformats.org/officeDocument/2006/relationships/slideLayout" Target="../slideLayouts/slideLayout27.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hyperlink" Target="https://bit.ly/june2020ccfeedback" TargetMode="External"/><Relationship Id="rId4" Type="http://schemas.openxmlformats.org/officeDocument/2006/relationships/hyperlink" Target="http://bit.ly/coreadvocatesignu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0"/>
          <p:cNvPicPr preferRelativeResize="0"/>
          <p:nvPr/>
        </p:nvPicPr>
        <p:blipFill>
          <a:blip r:embed="rId3">
            <a:alphaModFix/>
          </a:blip>
          <a:stretch>
            <a:fillRect/>
          </a:stretch>
        </p:blipFill>
        <p:spPr>
          <a:xfrm>
            <a:off x="328869" y="68400"/>
            <a:ext cx="4966949" cy="1015225"/>
          </a:xfrm>
          <a:prstGeom prst="rect">
            <a:avLst/>
          </a:prstGeom>
          <a:noFill/>
          <a:ln>
            <a:noFill/>
          </a:ln>
        </p:spPr>
      </p:pic>
      <p:sp>
        <p:nvSpPr>
          <p:cNvPr id="207" name="Google Shape;207;p30"/>
          <p:cNvSpPr txBox="1">
            <a:spLocks noGrp="1"/>
          </p:cNvSpPr>
          <p:nvPr>
            <p:ph type="ctrTitle"/>
          </p:nvPr>
        </p:nvSpPr>
        <p:spPr>
          <a:xfrm>
            <a:off x="219325" y="868500"/>
            <a:ext cx="8785800" cy="1015200"/>
          </a:xfrm>
          <a:prstGeom prst="rect">
            <a:avLst/>
          </a:prstGeom>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2200"/>
              <a:t>Addressing Social Emotional A</a:t>
            </a:r>
            <a:r>
              <a:rPr lang="en" sz="2200">
                <a:solidFill>
                  <a:srgbClr val="3F3F39"/>
                </a:solidFill>
                <a:latin typeface="Lucida Sans"/>
                <a:ea typeface="Lucida Sans"/>
                <a:cs typeface="Lucida Sans"/>
                <a:sym typeface="Lucida Sans"/>
              </a:rPr>
              <a:t>cademic </a:t>
            </a:r>
            <a:r>
              <a:rPr lang="en" sz="2200"/>
              <a:t>Development through a Racial Equity Lens</a:t>
            </a:r>
            <a:endParaRPr sz="2200">
              <a:solidFill>
                <a:srgbClr val="3F3F39"/>
              </a:solidFill>
              <a:latin typeface="Lucida Sans"/>
              <a:ea typeface="Lucida Sans"/>
              <a:cs typeface="Lucida Sans"/>
              <a:sym typeface="Lucida Sans"/>
            </a:endParaRPr>
          </a:p>
        </p:txBody>
      </p:sp>
      <p:sp>
        <p:nvSpPr>
          <p:cNvPr id="208" name="Google Shape;208;p30"/>
          <p:cNvSpPr txBox="1">
            <a:spLocks noGrp="1"/>
          </p:cNvSpPr>
          <p:nvPr>
            <p:ph type="subTitle" idx="1"/>
          </p:nvPr>
        </p:nvSpPr>
        <p:spPr>
          <a:xfrm>
            <a:off x="219317" y="1657472"/>
            <a:ext cx="8785800" cy="5943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 sz="1800"/>
              <a:t>Coffee and Conversation</a:t>
            </a:r>
            <a:endParaRPr sz="1800"/>
          </a:p>
        </p:txBody>
      </p:sp>
      <p:sp>
        <p:nvSpPr>
          <p:cNvPr id="209" name="Google Shape;209;p30"/>
          <p:cNvSpPr/>
          <p:nvPr/>
        </p:nvSpPr>
        <p:spPr>
          <a:xfrm>
            <a:off x="381463" y="2200613"/>
            <a:ext cx="8362800" cy="2742900"/>
          </a:xfrm>
          <a:prstGeom prst="rect">
            <a:avLst/>
          </a:prstGeom>
          <a:solidFill>
            <a:srgbClr val="1EA56A"/>
          </a:solidFill>
          <a:ln>
            <a:noFill/>
          </a:ln>
          <a:effectLst>
            <a:outerShdw blurRad="314325" dist="19050" dir="5400000" algn="bl" rotWithShape="0">
              <a:srgbClr val="000000">
                <a:alpha val="50000"/>
              </a:srgbClr>
            </a:outerShdw>
          </a:effectLst>
        </p:spPr>
        <p:txBody>
          <a:bodyPr spcFirstLastPara="1" wrap="square" lIns="91425" tIns="91425" rIns="91425" bIns="91425" anchor="t" anchorCtr="0">
            <a:noAutofit/>
          </a:bodyPr>
          <a:lstStyle/>
          <a:p>
            <a:pPr marL="171450" lvl="0" indent="0" algn="l" rtl="0">
              <a:spcBef>
                <a:spcPts val="800"/>
              </a:spcBef>
              <a:spcAft>
                <a:spcPts val="0"/>
              </a:spcAft>
              <a:buNone/>
            </a:pPr>
            <a:r>
              <a:rPr lang="en" sz="2300" b="1">
                <a:solidFill>
                  <a:srgbClr val="FFFFFF"/>
                </a:solidFill>
                <a:latin typeface="Lucida Sans"/>
                <a:ea typeface="Lucida Sans"/>
                <a:cs typeface="Lucida Sans"/>
                <a:sym typeface="Lucida Sans"/>
              </a:rPr>
              <a:t>Drop your answer in the chat:</a:t>
            </a:r>
            <a:endParaRPr sz="2300" b="1">
              <a:solidFill>
                <a:srgbClr val="FFFFFF"/>
              </a:solidFill>
              <a:latin typeface="Lucida Sans"/>
              <a:ea typeface="Lucida Sans"/>
              <a:cs typeface="Lucida Sans"/>
              <a:sym typeface="Lucida Sans"/>
            </a:endParaRPr>
          </a:p>
          <a:p>
            <a:pPr marL="0" lvl="0" indent="0" algn="l" rtl="0">
              <a:spcBef>
                <a:spcPts val="800"/>
              </a:spcBef>
              <a:spcAft>
                <a:spcPts val="0"/>
              </a:spcAft>
              <a:buNone/>
            </a:pPr>
            <a:endParaRPr sz="400" b="1">
              <a:solidFill>
                <a:srgbClr val="FFFFFF"/>
              </a:solidFill>
              <a:latin typeface="Lucida Sans"/>
              <a:ea typeface="Lucida Sans"/>
              <a:cs typeface="Lucida Sans"/>
              <a:sym typeface="Lucida Sans"/>
            </a:endParaRPr>
          </a:p>
          <a:p>
            <a:pPr marL="171450" lvl="0" indent="0" algn="l" rtl="0">
              <a:spcBef>
                <a:spcPts val="800"/>
              </a:spcBef>
              <a:spcAft>
                <a:spcPts val="0"/>
              </a:spcAft>
              <a:buNone/>
            </a:pPr>
            <a:r>
              <a:rPr lang="en" sz="2300" b="1" i="1">
                <a:solidFill>
                  <a:srgbClr val="FFFFFF"/>
                </a:solidFill>
                <a:latin typeface="Lucida Sans"/>
                <a:ea typeface="Lucida Sans"/>
                <a:cs typeface="Lucida Sans"/>
                <a:sym typeface="Lucida Sans"/>
              </a:rPr>
              <a:t>How are you taking care of yourself and/or your community these days?</a:t>
            </a:r>
            <a:endParaRPr sz="2300" b="1" i="1">
              <a:solidFill>
                <a:srgbClr val="FFFFFF"/>
              </a:solidFill>
              <a:latin typeface="Lucida Sans"/>
              <a:ea typeface="Lucida Sans"/>
              <a:cs typeface="Lucida Sans"/>
              <a:sym typeface="Lucida Sans"/>
            </a:endParaRPr>
          </a:p>
        </p:txBody>
      </p:sp>
      <p:sp>
        <p:nvSpPr>
          <p:cNvPr id="210" name="Google Shape;210;p30"/>
          <p:cNvSpPr/>
          <p:nvPr/>
        </p:nvSpPr>
        <p:spPr>
          <a:xfrm>
            <a:off x="426288" y="2158388"/>
            <a:ext cx="57350" cy="2825677"/>
          </a:xfrm>
          <a:custGeom>
            <a:avLst/>
            <a:gdLst/>
            <a:ahLst/>
            <a:cxnLst/>
            <a:rect l="l" t="t" r="r" b="b"/>
            <a:pathLst>
              <a:path w="2294" h="102426" extrusionOk="0">
                <a:moveTo>
                  <a:pt x="592" y="0"/>
                </a:moveTo>
                <a:cubicBezTo>
                  <a:pt x="592" y="25459"/>
                  <a:pt x="4044" y="51113"/>
                  <a:pt x="888" y="76375"/>
                </a:cubicBezTo>
                <a:cubicBezTo>
                  <a:pt x="-189" y="84997"/>
                  <a:pt x="2748" y="94183"/>
                  <a:pt x="0" y="102426"/>
                </a:cubicBezTo>
              </a:path>
            </a:pathLst>
          </a:custGeom>
          <a:noFill/>
          <a:ln w="38100" cap="flat" cmpd="sng">
            <a:solidFill>
              <a:schemeClr val="dk2"/>
            </a:solidFill>
            <a:prstDash val="solid"/>
            <a:round/>
            <a:headEnd type="none" w="med" len="med"/>
            <a:tailEnd type="none" w="med" len="med"/>
          </a:ln>
        </p:spPr>
      </p:sp>
      <p:sp>
        <p:nvSpPr>
          <p:cNvPr id="211" name="Google Shape;211;p30"/>
          <p:cNvSpPr/>
          <p:nvPr/>
        </p:nvSpPr>
        <p:spPr>
          <a:xfrm>
            <a:off x="8642088" y="2124825"/>
            <a:ext cx="90150" cy="2892791"/>
          </a:xfrm>
          <a:custGeom>
            <a:avLst/>
            <a:gdLst/>
            <a:ahLst/>
            <a:cxnLst/>
            <a:rect l="l" t="t" r="r" b="b"/>
            <a:pathLst>
              <a:path w="3606" h="103610" extrusionOk="0">
                <a:moveTo>
                  <a:pt x="0" y="0"/>
                </a:moveTo>
                <a:cubicBezTo>
                  <a:pt x="0" y="10408"/>
                  <a:pt x="1250" y="20817"/>
                  <a:pt x="2961" y="31083"/>
                </a:cubicBezTo>
                <a:cubicBezTo>
                  <a:pt x="4049" y="37611"/>
                  <a:pt x="3678" y="44497"/>
                  <a:pt x="2073" y="50917"/>
                </a:cubicBezTo>
                <a:cubicBezTo>
                  <a:pt x="781" y="56086"/>
                  <a:pt x="2827" y="61627"/>
                  <a:pt x="2073" y="66902"/>
                </a:cubicBezTo>
                <a:cubicBezTo>
                  <a:pt x="342" y="79019"/>
                  <a:pt x="1185" y="91370"/>
                  <a:pt x="1185" y="103610"/>
                </a:cubicBezTo>
              </a:path>
            </a:pathLst>
          </a:custGeom>
          <a:noFill/>
          <a:ln w="38100" cap="flat" cmpd="sng">
            <a:solidFill>
              <a:schemeClr val="dk2"/>
            </a:solidFill>
            <a:prstDash val="solid"/>
            <a:round/>
            <a:headEnd type="none" w="med" len="med"/>
            <a:tailEnd type="none" w="med" len="med"/>
          </a:ln>
        </p:spPr>
      </p:sp>
      <p:sp>
        <p:nvSpPr>
          <p:cNvPr id="212" name="Google Shape;212;p30"/>
          <p:cNvSpPr/>
          <p:nvPr/>
        </p:nvSpPr>
        <p:spPr>
          <a:xfrm>
            <a:off x="291062" y="4817200"/>
            <a:ext cx="8561885" cy="167650"/>
          </a:xfrm>
          <a:custGeom>
            <a:avLst/>
            <a:gdLst/>
            <a:ahLst/>
            <a:cxnLst/>
            <a:rect l="l" t="t" r="r" b="b"/>
            <a:pathLst>
              <a:path w="354346" h="6706" extrusionOk="0">
                <a:moveTo>
                  <a:pt x="0" y="2664"/>
                </a:moveTo>
                <a:cubicBezTo>
                  <a:pt x="17340" y="-1671"/>
                  <a:pt x="35915" y="7454"/>
                  <a:pt x="53581" y="4736"/>
                </a:cubicBezTo>
                <a:cubicBezTo>
                  <a:pt x="66358" y="2770"/>
                  <a:pt x="79463" y="5300"/>
                  <a:pt x="92361" y="4440"/>
                </a:cubicBezTo>
                <a:cubicBezTo>
                  <a:pt x="99573" y="3959"/>
                  <a:pt x="106759" y="2183"/>
                  <a:pt x="113971" y="2664"/>
                </a:cubicBezTo>
                <a:cubicBezTo>
                  <a:pt x="121273" y="3151"/>
                  <a:pt x="128700" y="5579"/>
                  <a:pt x="135877" y="4144"/>
                </a:cubicBezTo>
                <a:cubicBezTo>
                  <a:pt x="149339" y="1452"/>
                  <a:pt x="163296" y="2368"/>
                  <a:pt x="177025" y="2368"/>
                </a:cubicBezTo>
                <a:cubicBezTo>
                  <a:pt x="187985" y="2368"/>
                  <a:pt x="199205" y="1088"/>
                  <a:pt x="209884" y="3552"/>
                </a:cubicBezTo>
                <a:cubicBezTo>
                  <a:pt x="223362" y="6662"/>
                  <a:pt x="237803" y="2726"/>
                  <a:pt x="251328" y="5624"/>
                </a:cubicBezTo>
                <a:cubicBezTo>
                  <a:pt x="268467" y="9297"/>
                  <a:pt x="286227" y="2213"/>
                  <a:pt x="303725" y="1184"/>
                </a:cubicBezTo>
                <a:cubicBezTo>
                  <a:pt x="320574" y="193"/>
                  <a:pt x="338334" y="5337"/>
                  <a:pt x="354346" y="0"/>
                </a:cubicBezTo>
              </a:path>
            </a:pathLst>
          </a:custGeom>
          <a:noFill/>
          <a:ln w="38100" cap="flat" cmpd="sng">
            <a:solidFill>
              <a:schemeClr val="dk2"/>
            </a:solidFill>
            <a:prstDash val="solid"/>
            <a:round/>
            <a:headEnd type="none" w="med" len="med"/>
            <a:tailEnd type="none" w="med" len="med"/>
          </a:ln>
        </p:spPr>
      </p:sp>
      <p:pic>
        <p:nvPicPr>
          <p:cNvPr id="213" name="Google Shape;213;p30" descr="If You're New Subscribe ► http://bit.ly/2sUmHJY&#10;&#10;Donate Now To The National Urban League – https://nul.org/donate-iheartmedia&#10; &#10;The iHeartRadio Living Room Series Presented by State Farm is pleased to bring you a weekly performance series to bring all of our neighborhoods and communities together for performances by some of music’s top artists. Tune in each Wednesday at 7pm ET for an intimate performance by your favorite artist right from their own living room!&#10; &#10;Each week we will feature a charity doing good work for our communities in a time when we need it most.&#10; &#10;This week’s highlighted charity is the National Urban League. The National Urban League is a historic civil rights and urban advocacy organization whose 90 affiliates around the country provide direct services like job training, after-school mentoring and housing counseling, that impact and improve the lives of more than two million people nationwide.&#10; &#10;During this time, they working directly with members of Congress to fight for coronavirus response and police reform legislation that directs targeted relief to the communities that are hardest hit. And all over the country, the Urban League’s 90 affiliates are serving as economic first responders -  holding weekly food drives, advocating for police reform, serving as testing centers, hosting virtual job fairs and legislative policy sessions and providing support to black owned businesses. In response to the civil unrest and pandemic, The National Urban League has launched a nationwide response campaign, called The Urban League Fights For You – an education, service and advocacy campaign aimed at getting the most up-to-date and accurate information about the our nation’s crisis out to the public, connecting people to the help they need, and making sure that the vulnerable communities we serve are protected and prioritized.&#10; &#10;State Farm &amp; iHeartRadio are proud to help the National Urban League!&#10; &#10;How to Donate:&#10;1. Click the blue “donate” button above in the YouTube player&#10;2. Donate directly to the National Urban League at https://nul.org/donate-iheartmedia&#10; &#10;This episode features 10-time Grammy nominated artist, H.E.R.! Watch her moving performance as she sings some of her biggest hits.   &#10; &#10;Thank You From State Farm, iHeartRadio, and the National Urban League.&#10;&#10;#StayHome&#10;#WithMe&#10;#iHeartLivingRoomSeries&#10;#StateFarm&#10;#GoodNeighbor&#10;#H.E.R.&#10;#nationalurbanleague" title="iHeartRadio Living Room Series presented by State Farm, featuring H.E.R.!">
            <a:hlinkClick r:id="rId4"/>
          </p:cNvPr>
          <p:cNvPicPr preferRelativeResize="0"/>
          <p:nvPr/>
        </p:nvPicPr>
        <p:blipFill>
          <a:blip r:embed="rId5">
            <a:alphaModFix/>
          </a:blip>
          <a:stretch>
            <a:fillRect/>
          </a:stretch>
        </p:blipFill>
        <p:spPr>
          <a:xfrm>
            <a:off x="6643176" y="3457775"/>
            <a:ext cx="2079824" cy="1559850"/>
          </a:xfrm>
          <a:prstGeom prst="rect">
            <a:avLst/>
          </a:prstGeom>
          <a:noFill/>
          <a:ln>
            <a:noFill/>
          </a:ln>
        </p:spPr>
      </p:pic>
      <p:pic>
        <p:nvPicPr>
          <p:cNvPr id="214" name="Google Shape;214;p30"/>
          <p:cNvPicPr preferRelativeResize="0"/>
          <p:nvPr/>
        </p:nvPicPr>
        <p:blipFill>
          <a:blip r:embed="rId6">
            <a:alphaModFix/>
          </a:blip>
          <a:stretch>
            <a:fillRect/>
          </a:stretch>
        </p:blipFill>
        <p:spPr>
          <a:xfrm>
            <a:off x="6501699" y="68388"/>
            <a:ext cx="2393883" cy="895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9"/>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Our roadmap for today</a:t>
            </a:r>
            <a:endParaRPr sz="3000"/>
          </a:p>
        </p:txBody>
      </p:sp>
      <p:pic>
        <p:nvPicPr>
          <p:cNvPr id="311" name="Google Shape;311;p39"/>
          <p:cNvPicPr preferRelativeResize="0">
            <a:picLocks noGrp="1"/>
          </p:cNvPicPr>
          <p:nvPr>
            <p:ph type="body" idx="1"/>
          </p:nvPr>
        </p:nvPicPr>
        <p:blipFill rotWithShape="1">
          <a:blip r:embed="rId3">
            <a:alphaModFix/>
          </a:blip>
          <a:srcRect/>
          <a:stretch/>
        </p:blipFill>
        <p:spPr>
          <a:xfrm>
            <a:off x="371136" y="1268016"/>
            <a:ext cx="4568282" cy="3263504"/>
          </a:xfrm>
          <a:prstGeom prst="rect">
            <a:avLst/>
          </a:prstGeom>
          <a:noFill/>
          <a:ln>
            <a:noFill/>
          </a:ln>
        </p:spPr>
      </p:pic>
      <p:sp>
        <p:nvSpPr>
          <p:cNvPr id="312" name="Google Shape;312;p39"/>
          <p:cNvSpPr txBox="1"/>
          <p:nvPr/>
        </p:nvSpPr>
        <p:spPr>
          <a:xfrm>
            <a:off x="4572000" y="1313184"/>
            <a:ext cx="4524019" cy="2562300"/>
          </a:xfrm>
          <a:prstGeom prst="rect">
            <a:avLst/>
          </a:prstGeom>
          <a:noFill/>
          <a:ln>
            <a:noFill/>
          </a:ln>
        </p:spPr>
        <p:txBody>
          <a:bodyPr spcFirstLastPara="1" wrap="square" lIns="68575" tIns="34275" rIns="68575" bIns="34275" anchor="t" anchorCtr="0">
            <a:noAutofit/>
          </a:bodyPr>
          <a:lstStyle/>
          <a:p>
            <a:pPr marL="177800" marR="0" lvl="0" indent="-171450" algn="l" rtl="0">
              <a:lnSpc>
                <a:spcPct val="90000"/>
              </a:lnSpc>
              <a:spcBef>
                <a:spcPts val="0"/>
              </a:spcBef>
              <a:spcAft>
                <a:spcPts val="0"/>
              </a:spcAft>
              <a:buClr>
                <a:schemeClr val="dk1"/>
              </a:buClr>
              <a:buSzPts val="2100"/>
              <a:buFont typeface="Calibri"/>
              <a:buAutoNum type="arabicPeriod"/>
            </a:pPr>
            <a:r>
              <a:rPr lang="en" sz="2100">
                <a:solidFill>
                  <a:schemeClr val="dk1"/>
                </a:solidFill>
                <a:latin typeface="Calibri"/>
                <a:ea typeface="Calibri"/>
                <a:cs typeface="Calibri"/>
                <a:sym typeface="Calibri"/>
              </a:rPr>
              <a:t> Common Definitions of SEAD</a:t>
            </a:r>
            <a:endParaRPr sz="1100"/>
          </a:p>
          <a:p>
            <a:pPr marL="177800" marR="0" lvl="0" indent="-171450" algn="l" rtl="0">
              <a:lnSpc>
                <a:spcPct val="90000"/>
              </a:lnSpc>
              <a:spcBef>
                <a:spcPts val="800"/>
              </a:spcBef>
              <a:spcAft>
                <a:spcPts val="0"/>
              </a:spcAft>
              <a:buClr>
                <a:schemeClr val="dk1"/>
              </a:buClr>
              <a:buSzPts val="2100"/>
              <a:buFont typeface="Calibri"/>
              <a:buAutoNum type="arabicPeriod"/>
            </a:pPr>
            <a:r>
              <a:rPr lang="en" sz="2100">
                <a:solidFill>
                  <a:schemeClr val="dk1"/>
                </a:solidFill>
                <a:latin typeface="Calibri"/>
                <a:ea typeface="Calibri"/>
                <a:cs typeface="Calibri"/>
                <a:sym typeface="Calibri"/>
              </a:rPr>
              <a:t> About Our Research Project</a:t>
            </a:r>
            <a:endParaRPr sz="1100"/>
          </a:p>
          <a:p>
            <a:pPr marL="177800" marR="0" lvl="0" indent="-171450" algn="l" rtl="0">
              <a:lnSpc>
                <a:spcPct val="90000"/>
              </a:lnSpc>
              <a:spcBef>
                <a:spcPts val="800"/>
              </a:spcBef>
              <a:spcAft>
                <a:spcPts val="0"/>
              </a:spcAft>
              <a:buClr>
                <a:schemeClr val="dk1"/>
              </a:buClr>
              <a:buSzPts val="2100"/>
              <a:buFont typeface="Calibri"/>
              <a:buAutoNum type="arabicPeriod"/>
            </a:pPr>
            <a:r>
              <a:rPr lang="en" sz="2100">
                <a:solidFill>
                  <a:schemeClr val="dk1"/>
                </a:solidFill>
                <a:latin typeface="Calibri"/>
                <a:ea typeface="Calibri"/>
                <a:cs typeface="Calibri"/>
                <a:sym typeface="Calibri"/>
              </a:rPr>
              <a:t> Findings</a:t>
            </a:r>
            <a:endParaRPr sz="1100"/>
          </a:p>
          <a:p>
            <a:pPr marL="177800" marR="0" lvl="0" indent="-171450" algn="l" rtl="0">
              <a:lnSpc>
                <a:spcPct val="90000"/>
              </a:lnSpc>
              <a:spcBef>
                <a:spcPts val="800"/>
              </a:spcBef>
              <a:spcAft>
                <a:spcPts val="0"/>
              </a:spcAft>
              <a:buClr>
                <a:schemeClr val="dk1"/>
              </a:buClr>
              <a:buSzPts val="2100"/>
              <a:buFont typeface="Calibri"/>
              <a:buAutoNum type="arabicPeriod"/>
            </a:pPr>
            <a:r>
              <a:rPr lang="en" sz="2100">
                <a:solidFill>
                  <a:schemeClr val="dk1"/>
                </a:solidFill>
                <a:latin typeface="Calibri"/>
                <a:ea typeface="Calibri"/>
                <a:cs typeface="Calibri"/>
                <a:sym typeface="Calibri"/>
              </a:rPr>
              <a:t> Implications</a:t>
            </a:r>
            <a:endParaRPr sz="1100"/>
          </a:p>
          <a:p>
            <a:pPr marL="177800" marR="0" lvl="0" indent="-171450" algn="l" rtl="0">
              <a:lnSpc>
                <a:spcPct val="90000"/>
              </a:lnSpc>
              <a:spcBef>
                <a:spcPts val="800"/>
              </a:spcBef>
              <a:spcAft>
                <a:spcPts val="0"/>
              </a:spcAft>
              <a:buClr>
                <a:schemeClr val="dk1"/>
              </a:buClr>
              <a:buSzPts val="2100"/>
              <a:buFont typeface="Calibri"/>
              <a:buAutoNum type="arabicPeriod"/>
            </a:pPr>
            <a:r>
              <a:rPr lang="en" sz="2100">
                <a:solidFill>
                  <a:schemeClr val="dk1"/>
                </a:solidFill>
                <a:latin typeface="Calibri"/>
                <a:ea typeface="Calibri"/>
                <a:cs typeface="Calibri"/>
                <a:sym typeface="Calibri"/>
              </a:rPr>
              <a:t> Policy &amp; Practice Recommendations</a:t>
            </a:r>
            <a:endParaRPr sz="1100"/>
          </a:p>
          <a:p>
            <a:pPr marL="88900" marR="0" lvl="0" indent="0" algn="l" rtl="0">
              <a:lnSpc>
                <a:spcPct val="90000"/>
              </a:lnSpc>
              <a:spcBef>
                <a:spcPts val="80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177800" marR="0" lvl="0" indent="-38100" algn="l" rtl="0">
              <a:lnSpc>
                <a:spcPct val="90000"/>
              </a:lnSpc>
              <a:spcBef>
                <a:spcPts val="80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88900" marR="0" lvl="0" indent="0" algn="l" rtl="0">
              <a:lnSpc>
                <a:spcPct val="90000"/>
              </a:lnSpc>
              <a:spcBef>
                <a:spcPts val="80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p:txBody>
      </p:sp>
      <p:pic>
        <p:nvPicPr>
          <p:cNvPr id="313" name="Google Shape;313;p39"/>
          <p:cNvPicPr preferRelativeResize="0"/>
          <p:nvPr/>
        </p:nvPicPr>
        <p:blipFill>
          <a:blip r:embed="rId4">
            <a:alphaModFix/>
          </a:blip>
          <a:stretch>
            <a:fillRect/>
          </a:stretch>
        </p:blipFill>
        <p:spPr>
          <a:xfrm>
            <a:off x="6455900" y="182225"/>
            <a:ext cx="2419350" cy="904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0"/>
          <p:cNvSpPr txBox="1">
            <a:spLocks noGrp="1"/>
          </p:cNvSpPr>
          <p:nvPr>
            <p:ph type="title"/>
          </p:nvPr>
        </p:nvSpPr>
        <p:spPr>
          <a:xfrm>
            <a:off x="97775" y="205925"/>
            <a:ext cx="7154100" cy="857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Science of Learning and Development</a:t>
            </a:r>
            <a:endParaRPr sz="1900"/>
          </a:p>
        </p:txBody>
      </p:sp>
      <p:sp>
        <p:nvSpPr>
          <p:cNvPr id="320" name="Google Shape;320;p40"/>
          <p:cNvSpPr txBox="1">
            <a:spLocks noGrp="1"/>
          </p:cNvSpPr>
          <p:nvPr>
            <p:ph type="body" idx="1"/>
          </p:nvPr>
        </p:nvSpPr>
        <p:spPr>
          <a:xfrm>
            <a:off x="628650" y="1216294"/>
            <a:ext cx="7886700" cy="2571900"/>
          </a:xfrm>
          <a:prstGeom prst="rect">
            <a:avLst/>
          </a:prstGeom>
          <a:noFill/>
          <a:ln>
            <a:noFill/>
          </a:ln>
        </p:spPr>
        <p:txBody>
          <a:bodyPr spcFirstLastPara="1" wrap="square" lIns="68575" tIns="34275" rIns="68575" bIns="34275" anchor="t" anchorCtr="0">
            <a:noAutofit/>
          </a:bodyPr>
          <a:lstStyle/>
          <a:p>
            <a:pPr marL="177800" lvl="0" indent="-196850" algn="l" rtl="0">
              <a:lnSpc>
                <a:spcPct val="90000"/>
              </a:lnSpc>
              <a:spcBef>
                <a:spcPts val="0"/>
              </a:spcBef>
              <a:spcAft>
                <a:spcPts val="0"/>
              </a:spcAft>
              <a:buClr>
                <a:schemeClr val="dk1"/>
              </a:buClr>
              <a:buSzPts val="2500"/>
              <a:buChar char="•"/>
            </a:pPr>
            <a:r>
              <a:rPr lang="en" sz="1500"/>
              <a:t>Reciprocal relationship between biology and environment</a:t>
            </a:r>
            <a:endParaRPr sz="1500"/>
          </a:p>
          <a:p>
            <a:pPr marL="177800" lvl="0" indent="-196850" algn="l" rtl="0">
              <a:lnSpc>
                <a:spcPct val="90000"/>
              </a:lnSpc>
              <a:spcBef>
                <a:spcPts val="800"/>
              </a:spcBef>
              <a:spcAft>
                <a:spcPts val="0"/>
              </a:spcAft>
              <a:buClr>
                <a:schemeClr val="dk1"/>
              </a:buClr>
              <a:buSzPts val="2500"/>
              <a:buChar char="•"/>
            </a:pPr>
            <a:r>
              <a:rPr lang="en" sz="1500"/>
              <a:t>Development progresses over time</a:t>
            </a:r>
            <a:endParaRPr sz="1500"/>
          </a:p>
          <a:p>
            <a:pPr marL="177800" lvl="0" indent="-196850" algn="l" rtl="0">
              <a:lnSpc>
                <a:spcPct val="90000"/>
              </a:lnSpc>
              <a:spcBef>
                <a:spcPts val="800"/>
              </a:spcBef>
              <a:spcAft>
                <a:spcPts val="0"/>
              </a:spcAft>
              <a:buClr>
                <a:schemeClr val="dk1"/>
              </a:buClr>
              <a:buSzPts val="2500"/>
              <a:buChar char="•"/>
            </a:pPr>
            <a:r>
              <a:rPr lang="en" sz="1500"/>
              <a:t>Relationships are foundational to development</a:t>
            </a:r>
            <a:endParaRPr sz="1500"/>
          </a:p>
          <a:p>
            <a:pPr marL="177800" lvl="0" indent="-196850" algn="l" rtl="0">
              <a:lnSpc>
                <a:spcPct val="90000"/>
              </a:lnSpc>
              <a:spcBef>
                <a:spcPts val="800"/>
              </a:spcBef>
              <a:spcAft>
                <a:spcPts val="0"/>
              </a:spcAft>
              <a:buClr>
                <a:schemeClr val="dk1"/>
              </a:buClr>
              <a:buSzPts val="2500"/>
              <a:buChar char="•"/>
            </a:pPr>
            <a:r>
              <a:rPr lang="en" sz="1500"/>
              <a:t>Multiple levels of context influence development – positively and negatively</a:t>
            </a:r>
            <a:endParaRPr sz="1500"/>
          </a:p>
          <a:p>
            <a:pPr marL="520700" lvl="1" indent="-203200" algn="l" rtl="0">
              <a:lnSpc>
                <a:spcPct val="90000"/>
              </a:lnSpc>
              <a:spcBef>
                <a:spcPts val="400"/>
              </a:spcBef>
              <a:spcAft>
                <a:spcPts val="0"/>
              </a:spcAft>
              <a:buClr>
                <a:schemeClr val="dk1"/>
              </a:buClr>
              <a:buSzPts val="2200"/>
              <a:buChar char="–"/>
            </a:pPr>
            <a:r>
              <a:rPr lang="en" sz="1500"/>
              <a:t>Children need buffers to stress</a:t>
            </a:r>
            <a:endParaRPr sz="1500"/>
          </a:p>
          <a:p>
            <a:pPr marL="177800" lvl="0" indent="-196850" algn="l" rtl="0">
              <a:lnSpc>
                <a:spcPct val="90000"/>
              </a:lnSpc>
              <a:spcBef>
                <a:spcPts val="800"/>
              </a:spcBef>
              <a:spcAft>
                <a:spcPts val="0"/>
              </a:spcAft>
              <a:buClr>
                <a:schemeClr val="dk1"/>
              </a:buClr>
              <a:buSzPts val="2500"/>
              <a:buChar char="•"/>
            </a:pPr>
            <a:r>
              <a:rPr lang="en" sz="1500"/>
              <a:t>Students are active agents in their own learning</a:t>
            </a:r>
            <a:endParaRPr sz="1500"/>
          </a:p>
        </p:txBody>
      </p:sp>
      <p:sp>
        <p:nvSpPr>
          <p:cNvPr id="321" name="Google Shape;321;p40"/>
          <p:cNvSpPr txBox="1"/>
          <p:nvPr/>
        </p:nvSpPr>
        <p:spPr>
          <a:xfrm>
            <a:off x="684116" y="4417328"/>
            <a:ext cx="6927300" cy="277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Osher, Cantor, Berg, Steyer, &amp; Rose (2019)</a:t>
            </a:r>
            <a:endParaRPr sz="1100"/>
          </a:p>
        </p:txBody>
      </p:sp>
      <p:sp>
        <p:nvSpPr>
          <p:cNvPr id="322" name="Google Shape;322;p40"/>
          <p:cNvSpPr txBox="1"/>
          <p:nvPr/>
        </p:nvSpPr>
        <p:spPr>
          <a:xfrm>
            <a:off x="1150957" y="3941179"/>
            <a:ext cx="7886700" cy="875448"/>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63B2B8"/>
              </a:buClr>
              <a:buSzPts val="2700"/>
              <a:buFont typeface="Arial"/>
              <a:buNone/>
            </a:pPr>
            <a:r>
              <a:rPr lang="en" sz="2700" b="1">
                <a:solidFill>
                  <a:srgbClr val="63B2B8"/>
                </a:solidFill>
                <a:latin typeface="Calibri"/>
                <a:ea typeface="Calibri"/>
                <a:cs typeface="Calibri"/>
                <a:sym typeface="Calibri"/>
              </a:rPr>
              <a:t>Context is the defining influence on development.</a:t>
            </a:r>
            <a:endParaRPr sz="1100"/>
          </a:p>
        </p:txBody>
      </p:sp>
      <p:pic>
        <p:nvPicPr>
          <p:cNvPr id="323" name="Google Shape;323;p40"/>
          <p:cNvPicPr preferRelativeResize="0"/>
          <p:nvPr/>
        </p:nvPicPr>
        <p:blipFill>
          <a:blip r:embed="rId3">
            <a:alphaModFix/>
          </a:blip>
          <a:stretch>
            <a:fillRect/>
          </a:stretch>
        </p:blipFill>
        <p:spPr>
          <a:xfrm>
            <a:off x="7261500" y="86775"/>
            <a:ext cx="1789425" cy="669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1"/>
          <p:cNvSpPr txBox="1">
            <a:spLocks noGrp="1"/>
          </p:cNvSpPr>
          <p:nvPr>
            <p:ph type="title"/>
          </p:nvPr>
        </p:nvSpPr>
        <p:spPr>
          <a:xfrm>
            <a:off x="311700" y="26272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solidFill>
                  <a:srgbClr val="3F3F39"/>
                </a:solidFill>
              </a:rPr>
              <a:t>Common Definitions of Social-Emotional Learning (SEL)?</a:t>
            </a:r>
            <a:endParaRPr sz="2100"/>
          </a:p>
        </p:txBody>
      </p:sp>
      <p:sp>
        <p:nvSpPr>
          <p:cNvPr id="329" name="Google Shape;329;p41"/>
          <p:cNvSpPr txBox="1">
            <a:spLocks noGrp="1"/>
          </p:cNvSpPr>
          <p:nvPr>
            <p:ph type="body" idx="1"/>
          </p:nvPr>
        </p:nvSpPr>
        <p:spPr>
          <a:xfrm>
            <a:off x="311700" y="1221307"/>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0"/>
              </a:spcBef>
              <a:spcAft>
                <a:spcPts val="0"/>
              </a:spcAft>
              <a:buClr>
                <a:schemeClr val="dk1"/>
              </a:buClr>
              <a:buSzPts val="1400"/>
              <a:buNone/>
            </a:pPr>
            <a:r>
              <a:rPr lang="en" sz="1700"/>
              <a:t>“Social and emotional learning (SEL) is the process through which children and adults understand and manage emotions, set and achieve positive goals, feel and show empathy for others, establish and maintain positive relationships, and make responsible decisions.”</a:t>
            </a:r>
            <a:endParaRPr sz="1700"/>
          </a:p>
          <a:p>
            <a:pPr marL="114300" lvl="0" indent="0" algn="l" rtl="0">
              <a:lnSpc>
                <a:spcPct val="90000"/>
              </a:lnSpc>
              <a:spcBef>
                <a:spcPts val="0"/>
              </a:spcBef>
              <a:spcAft>
                <a:spcPts val="0"/>
              </a:spcAft>
              <a:buClr>
                <a:schemeClr val="dk1"/>
              </a:buClr>
              <a:buSzPts val="1400"/>
              <a:buNone/>
            </a:pPr>
            <a:endParaRPr sz="1700"/>
          </a:p>
          <a:p>
            <a:pPr marL="114300" lvl="0" indent="0" algn="r" rtl="0">
              <a:lnSpc>
                <a:spcPct val="90000"/>
              </a:lnSpc>
              <a:spcBef>
                <a:spcPts val="0"/>
              </a:spcBef>
              <a:spcAft>
                <a:spcPts val="0"/>
              </a:spcAft>
              <a:buClr>
                <a:schemeClr val="dk1"/>
              </a:buClr>
              <a:buSzPts val="1400"/>
              <a:buNone/>
            </a:pPr>
            <a:r>
              <a:rPr lang="en" sz="1700"/>
              <a:t>~Collaborative for Academic, Social, and Emotional Learning (CASEL)</a:t>
            </a:r>
            <a:endParaRPr sz="1700"/>
          </a:p>
          <a:p>
            <a:pPr marL="114300" lvl="0" indent="0" algn="l" rtl="0">
              <a:lnSpc>
                <a:spcPct val="90000"/>
              </a:lnSpc>
              <a:spcBef>
                <a:spcPts val="0"/>
              </a:spcBef>
              <a:spcAft>
                <a:spcPts val="0"/>
              </a:spcAft>
              <a:buClr>
                <a:schemeClr val="dk1"/>
              </a:buClr>
              <a:buSzPts val="1400"/>
              <a:buNone/>
            </a:pPr>
            <a:endParaRPr sz="1700"/>
          </a:p>
          <a:p>
            <a:pPr marL="114300" lvl="0" indent="0" algn="l" rtl="0">
              <a:lnSpc>
                <a:spcPct val="90000"/>
              </a:lnSpc>
              <a:spcBef>
                <a:spcPts val="0"/>
              </a:spcBef>
              <a:spcAft>
                <a:spcPts val="0"/>
              </a:spcAft>
              <a:buClr>
                <a:schemeClr val="dk1"/>
              </a:buClr>
              <a:buSzPts val="1400"/>
              <a:buNone/>
            </a:pPr>
            <a:r>
              <a:rPr lang="en" sz="1700"/>
              <a:t>“These so-called noncognitive qualities are diverse and collectively facilitate goal-directed effort (e.g., grit, self-control, growth mindset), healthy social relationships (e.g., gratitude, emotional intelligence, social belonging), and sound judgment and decision making (e.g., curiosity, open-mindedness).”</a:t>
            </a:r>
            <a:endParaRPr sz="1700"/>
          </a:p>
          <a:p>
            <a:pPr marL="114300" lvl="0" indent="0" algn="l" rtl="0">
              <a:lnSpc>
                <a:spcPct val="90000"/>
              </a:lnSpc>
              <a:spcBef>
                <a:spcPts val="0"/>
              </a:spcBef>
              <a:spcAft>
                <a:spcPts val="0"/>
              </a:spcAft>
              <a:buClr>
                <a:schemeClr val="dk1"/>
              </a:buClr>
              <a:buSzPts val="1400"/>
              <a:buNone/>
            </a:pPr>
            <a:endParaRPr sz="1700"/>
          </a:p>
          <a:p>
            <a:pPr marL="114300" lvl="0" indent="0" algn="r" rtl="0">
              <a:lnSpc>
                <a:spcPct val="90000"/>
              </a:lnSpc>
              <a:spcBef>
                <a:spcPts val="0"/>
              </a:spcBef>
              <a:spcAft>
                <a:spcPts val="0"/>
              </a:spcAft>
              <a:buClr>
                <a:schemeClr val="dk1"/>
              </a:buClr>
              <a:buSzPts val="1400"/>
              <a:buNone/>
            </a:pPr>
            <a:r>
              <a:rPr lang="en" sz="1700"/>
              <a:t>~Angela Duckworth &amp; David Scott Yeager</a:t>
            </a:r>
            <a:endParaRPr sz="1700"/>
          </a:p>
        </p:txBody>
      </p:sp>
      <p:pic>
        <p:nvPicPr>
          <p:cNvPr id="330" name="Google Shape;330;p41"/>
          <p:cNvPicPr preferRelativeResize="0"/>
          <p:nvPr/>
        </p:nvPicPr>
        <p:blipFill>
          <a:blip r:embed="rId3">
            <a:alphaModFix/>
          </a:blip>
          <a:stretch>
            <a:fillRect/>
          </a:stretch>
        </p:blipFill>
        <p:spPr>
          <a:xfrm>
            <a:off x="159750" y="4474225"/>
            <a:ext cx="1789425" cy="669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solidFill>
                  <a:srgbClr val="3F3F39"/>
                </a:solidFill>
              </a:rPr>
              <a:t>Current Focus</a:t>
            </a:r>
            <a:endParaRPr sz="2100"/>
          </a:p>
        </p:txBody>
      </p:sp>
      <p:sp>
        <p:nvSpPr>
          <p:cNvPr id="336" name="Google Shape;336;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400050" algn="l" rtl="0">
              <a:lnSpc>
                <a:spcPct val="90000"/>
              </a:lnSpc>
              <a:spcBef>
                <a:spcPts val="0"/>
              </a:spcBef>
              <a:spcAft>
                <a:spcPts val="0"/>
              </a:spcAft>
              <a:buClr>
                <a:schemeClr val="dk1"/>
              </a:buClr>
              <a:buSzPts val="2300"/>
              <a:buChar char="●"/>
            </a:pPr>
            <a:r>
              <a:rPr lang="en" sz="2000"/>
              <a:t>Currently, social-emotional frameworks focus attention on the specific social emotional competencies students should learn, such as self-management and social awareness</a:t>
            </a:r>
            <a:endParaRPr sz="2000"/>
          </a:p>
          <a:p>
            <a:pPr marL="114300" lvl="0" indent="0" algn="l" rtl="0">
              <a:lnSpc>
                <a:spcPct val="90000"/>
              </a:lnSpc>
              <a:spcBef>
                <a:spcPts val="0"/>
              </a:spcBef>
              <a:spcAft>
                <a:spcPts val="0"/>
              </a:spcAft>
              <a:buClr>
                <a:schemeClr val="dk1"/>
              </a:buClr>
              <a:buSzPts val="1400"/>
              <a:buNone/>
            </a:pPr>
            <a:endParaRPr sz="2000"/>
          </a:p>
          <a:p>
            <a:pPr marL="457200" lvl="0" indent="-400050" algn="l" rtl="0">
              <a:lnSpc>
                <a:spcPct val="90000"/>
              </a:lnSpc>
              <a:spcBef>
                <a:spcPts val="0"/>
              </a:spcBef>
              <a:spcAft>
                <a:spcPts val="0"/>
              </a:spcAft>
              <a:buClr>
                <a:schemeClr val="dk1"/>
              </a:buClr>
              <a:buSzPts val="2300"/>
              <a:buChar char="●"/>
            </a:pPr>
            <a:r>
              <a:rPr lang="en" sz="2000"/>
              <a:t>This has led to efforts on explicitly teaching students these competencies with less attention to the systems in place that influence social emotional development</a:t>
            </a:r>
            <a:endParaRPr sz="2000"/>
          </a:p>
        </p:txBody>
      </p:sp>
      <p:pic>
        <p:nvPicPr>
          <p:cNvPr id="337" name="Google Shape;337;p42"/>
          <p:cNvPicPr preferRelativeResize="0"/>
          <p:nvPr/>
        </p:nvPicPr>
        <p:blipFill>
          <a:blip r:embed="rId3">
            <a:alphaModFix/>
          </a:blip>
          <a:stretch>
            <a:fillRect/>
          </a:stretch>
        </p:blipFill>
        <p:spPr>
          <a:xfrm>
            <a:off x="159750" y="4474225"/>
            <a:ext cx="1789425" cy="669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3"/>
          <p:cNvSpPr txBox="1">
            <a:spLocks noGrp="1"/>
          </p:cNvSpPr>
          <p:nvPr>
            <p:ph type="title"/>
          </p:nvPr>
        </p:nvSpPr>
        <p:spPr>
          <a:xfrm>
            <a:off x="311700" y="290850"/>
            <a:ext cx="85206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Risks of SEAD work</a:t>
            </a:r>
            <a:endParaRPr sz="1100"/>
          </a:p>
        </p:txBody>
      </p:sp>
      <p:sp>
        <p:nvSpPr>
          <p:cNvPr id="344" name="Google Shape;344;p43"/>
          <p:cNvSpPr txBox="1"/>
          <p:nvPr/>
        </p:nvSpPr>
        <p:spPr>
          <a:xfrm>
            <a:off x="235600" y="863550"/>
            <a:ext cx="8520600" cy="3888600"/>
          </a:xfrm>
          <a:prstGeom prst="rect">
            <a:avLst/>
          </a:prstGeom>
          <a:noFill/>
          <a:ln>
            <a:noFill/>
          </a:ln>
        </p:spPr>
        <p:txBody>
          <a:bodyPr spcFirstLastPara="1" wrap="square" lIns="91425" tIns="91425" rIns="91425" bIns="91425" anchor="t" anchorCtr="0">
            <a:noAutofit/>
          </a:bodyPr>
          <a:lstStyle/>
          <a:p>
            <a:pPr marL="114300" marR="0" lvl="0" indent="0" algn="l" rtl="0">
              <a:lnSpc>
                <a:spcPct val="115000"/>
              </a:lnSpc>
              <a:spcBef>
                <a:spcPts val="0"/>
              </a:spcBef>
              <a:spcAft>
                <a:spcPts val="0"/>
              </a:spcAft>
              <a:buClr>
                <a:schemeClr val="dk2"/>
              </a:buClr>
              <a:buSzPts val="1400"/>
              <a:buFont typeface="Arial"/>
              <a:buNone/>
            </a:pPr>
            <a:r>
              <a:rPr lang="en" sz="2000" i="0" u="none" strike="noStrike" cap="none">
                <a:solidFill>
                  <a:schemeClr val="dk1"/>
                </a:solidFill>
                <a:latin typeface="Lucida Sans"/>
                <a:ea typeface="Lucida Sans"/>
                <a:cs typeface="Lucida Sans"/>
                <a:sym typeface="Lucida Sans"/>
              </a:rPr>
              <a:t>Approaches that </a:t>
            </a:r>
            <a:endParaRPr sz="1100">
              <a:latin typeface="Lucida Sans"/>
              <a:ea typeface="Lucida Sans"/>
              <a:cs typeface="Lucida Sans"/>
              <a:sym typeface="Lucida Sans"/>
            </a:endParaRPr>
          </a:p>
          <a:p>
            <a:pPr marL="685800" marR="0" lvl="1" indent="-234950" algn="l" rtl="0">
              <a:lnSpc>
                <a:spcPct val="115000"/>
              </a:lnSpc>
              <a:spcBef>
                <a:spcPts val="1200"/>
              </a:spcBef>
              <a:spcAft>
                <a:spcPts val="0"/>
              </a:spcAft>
              <a:buClr>
                <a:schemeClr val="dk2"/>
              </a:buClr>
              <a:buSzPts val="1100"/>
              <a:buFont typeface="Lucida Sans"/>
              <a:buChar char="○"/>
            </a:pPr>
            <a:r>
              <a:rPr lang="en" sz="1600" i="0" u="none" strike="noStrike" cap="none">
                <a:solidFill>
                  <a:schemeClr val="dk1"/>
                </a:solidFill>
                <a:latin typeface="Lucida Sans"/>
                <a:ea typeface="Lucida Sans"/>
                <a:cs typeface="Lucida Sans"/>
                <a:sym typeface="Lucida Sans"/>
              </a:rPr>
              <a:t>lack an explicit equity lens, </a:t>
            </a:r>
            <a:endParaRPr sz="1100">
              <a:latin typeface="Lucida Sans"/>
              <a:ea typeface="Lucida Sans"/>
              <a:cs typeface="Lucida Sans"/>
              <a:sym typeface="Lucida Sans"/>
            </a:endParaRPr>
          </a:p>
          <a:p>
            <a:pPr marL="685800" marR="0" lvl="1" indent="-234950" algn="l" rtl="0">
              <a:lnSpc>
                <a:spcPct val="115000"/>
              </a:lnSpc>
              <a:spcBef>
                <a:spcPts val="1200"/>
              </a:spcBef>
              <a:spcAft>
                <a:spcPts val="0"/>
              </a:spcAft>
              <a:buClr>
                <a:schemeClr val="dk2"/>
              </a:buClr>
              <a:buSzPts val="1100"/>
              <a:buFont typeface="Lucida Sans"/>
              <a:buChar char="○"/>
            </a:pPr>
            <a:r>
              <a:rPr lang="en" sz="1600" i="0" u="none" strike="noStrike" cap="none">
                <a:solidFill>
                  <a:schemeClr val="dk1"/>
                </a:solidFill>
                <a:latin typeface="Lucida Sans"/>
                <a:ea typeface="Lucida Sans"/>
                <a:cs typeface="Lucida Sans"/>
                <a:sym typeface="Lucida Sans"/>
              </a:rPr>
              <a:t>fail to acknowledge the role of students’ racial and cultural experiences in social-emotional development,</a:t>
            </a:r>
            <a:endParaRPr sz="1100">
              <a:latin typeface="Lucida Sans"/>
              <a:ea typeface="Lucida Sans"/>
              <a:cs typeface="Lucida Sans"/>
              <a:sym typeface="Lucida Sans"/>
            </a:endParaRPr>
          </a:p>
          <a:p>
            <a:pPr marL="685800" marR="0" lvl="1" indent="-234950" algn="l" rtl="0">
              <a:lnSpc>
                <a:spcPct val="115000"/>
              </a:lnSpc>
              <a:spcBef>
                <a:spcPts val="1200"/>
              </a:spcBef>
              <a:spcAft>
                <a:spcPts val="0"/>
              </a:spcAft>
              <a:buClr>
                <a:schemeClr val="dk2"/>
              </a:buClr>
              <a:buSzPts val="1100"/>
              <a:buFont typeface="Lucida Sans"/>
              <a:buChar char="○"/>
            </a:pPr>
            <a:r>
              <a:rPr lang="en" sz="1600" i="0" u="none" strike="noStrike" cap="none">
                <a:solidFill>
                  <a:schemeClr val="dk1"/>
                </a:solidFill>
                <a:latin typeface="Lucida Sans"/>
                <a:ea typeface="Lucida Sans"/>
                <a:cs typeface="Lucida Sans"/>
                <a:sym typeface="Lucida Sans"/>
              </a:rPr>
              <a:t>that treat social-emotional and academic learning as separate, </a:t>
            </a:r>
            <a:endParaRPr sz="1100">
              <a:latin typeface="Lucida Sans"/>
              <a:ea typeface="Lucida Sans"/>
              <a:cs typeface="Lucida Sans"/>
              <a:sym typeface="Lucida Sans"/>
            </a:endParaRPr>
          </a:p>
          <a:p>
            <a:pPr marL="685800" marR="0" lvl="1" indent="-234950" algn="l" rtl="0">
              <a:lnSpc>
                <a:spcPct val="115000"/>
              </a:lnSpc>
              <a:spcBef>
                <a:spcPts val="1200"/>
              </a:spcBef>
              <a:spcAft>
                <a:spcPts val="0"/>
              </a:spcAft>
              <a:buClr>
                <a:schemeClr val="dk2"/>
              </a:buClr>
              <a:buSzPts val="1100"/>
              <a:buFont typeface="Lucida Sans"/>
              <a:buChar char="○"/>
            </a:pPr>
            <a:r>
              <a:rPr lang="en" sz="1600" i="0" u="none" strike="noStrike" cap="none">
                <a:solidFill>
                  <a:schemeClr val="dk1"/>
                </a:solidFill>
                <a:latin typeface="Lucida Sans"/>
                <a:ea typeface="Lucida Sans"/>
                <a:cs typeface="Lucida Sans"/>
                <a:sym typeface="Lucida Sans"/>
              </a:rPr>
              <a:t>fail to address the processes and structures in schools that systemically disadvantage students of color, low-income students, and immigrant youths </a:t>
            </a:r>
            <a:endParaRPr sz="1100">
              <a:latin typeface="Lucida Sans"/>
              <a:ea typeface="Lucida Sans"/>
              <a:cs typeface="Lucida Sans"/>
              <a:sym typeface="Lucida Sans"/>
            </a:endParaRPr>
          </a:p>
          <a:p>
            <a:pPr marL="685800" marR="0" lvl="1" indent="-165100" algn="l" rtl="0">
              <a:lnSpc>
                <a:spcPct val="115000"/>
              </a:lnSpc>
              <a:spcBef>
                <a:spcPts val="1200"/>
              </a:spcBef>
              <a:spcAft>
                <a:spcPts val="0"/>
              </a:spcAft>
              <a:buClr>
                <a:schemeClr val="dk2"/>
              </a:buClr>
              <a:buSzPts val="1100"/>
              <a:buFont typeface="Arial"/>
              <a:buNone/>
            </a:pPr>
            <a:endParaRPr sz="800" i="0" u="none" strike="noStrike" cap="none">
              <a:solidFill>
                <a:schemeClr val="dk1"/>
              </a:solidFill>
              <a:latin typeface="Lucida Sans"/>
              <a:ea typeface="Lucida Sans"/>
              <a:cs typeface="Lucida Sans"/>
              <a:sym typeface="Lucida Sans"/>
            </a:endParaRPr>
          </a:p>
          <a:p>
            <a:pPr marL="114300" marR="0" lvl="0" indent="0" algn="l" rtl="0">
              <a:lnSpc>
                <a:spcPct val="115000"/>
              </a:lnSpc>
              <a:spcBef>
                <a:spcPts val="0"/>
              </a:spcBef>
              <a:spcAft>
                <a:spcPts val="0"/>
              </a:spcAft>
              <a:buClr>
                <a:schemeClr val="dk2"/>
              </a:buClr>
              <a:buSzPts val="1400"/>
              <a:buFont typeface="Arial"/>
              <a:buNone/>
            </a:pPr>
            <a:r>
              <a:rPr lang="en" sz="2000" i="0" u="none" strike="noStrike" cap="none">
                <a:solidFill>
                  <a:schemeClr val="dk1"/>
                </a:solidFill>
                <a:latin typeface="Lucida Sans"/>
                <a:ea typeface="Lucida Sans"/>
                <a:cs typeface="Lucida Sans"/>
                <a:sym typeface="Lucida Sans"/>
              </a:rPr>
              <a:t>May do more harm than good. </a:t>
            </a:r>
            <a:endParaRPr sz="1100">
              <a:latin typeface="Lucida Sans"/>
              <a:ea typeface="Lucida Sans"/>
              <a:cs typeface="Lucida Sans"/>
              <a:sym typeface="Lucida Sans"/>
            </a:endParaRPr>
          </a:p>
          <a:p>
            <a:pPr marL="342900" marR="0" lvl="0" indent="-165100" algn="l" rtl="0">
              <a:lnSpc>
                <a:spcPct val="115000"/>
              </a:lnSpc>
              <a:spcBef>
                <a:spcPts val="0"/>
              </a:spcBef>
              <a:spcAft>
                <a:spcPts val="0"/>
              </a:spcAft>
              <a:buClr>
                <a:schemeClr val="dk2"/>
              </a:buClr>
              <a:buSzPts val="1400"/>
              <a:buFont typeface="Arial"/>
              <a:buNone/>
            </a:pPr>
            <a:endParaRPr sz="2400" b="0" i="0" u="none" strike="noStrike" cap="none">
              <a:solidFill>
                <a:schemeClr val="dk2"/>
              </a:solidFill>
              <a:latin typeface="Arial"/>
              <a:ea typeface="Arial"/>
              <a:cs typeface="Arial"/>
              <a:sym typeface="Arial"/>
            </a:endParaRPr>
          </a:p>
        </p:txBody>
      </p:sp>
      <p:pic>
        <p:nvPicPr>
          <p:cNvPr id="345" name="Google Shape;345;p43"/>
          <p:cNvPicPr preferRelativeResize="0"/>
          <p:nvPr/>
        </p:nvPicPr>
        <p:blipFill>
          <a:blip r:embed="rId3">
            <a:alphaModFix/>
          </a:blip>
          <a:stretch>
            <a:fillRect/>
          </a:stretch>
        </p:blipFill>
        <p:spPr>
          <a:xfrm>
            <a:off x="159750" y="4474225"/>
            <a:ext cx="1789425" cy="669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4"/>
          <p:cNvSpPr txBox="1">
            <a:spLocks noGrp="1"/>
          </p:cNvSpPr>
          <p:nvPr>
            <p:ph type="body" idx="1"/>
          </p:nvPr>
        </p:nvSpPr>
        <p:spPr>
          <a:xfrm>
            <a:off x="4014800" y="1140250"/>
            <a:ext cx="4817400" cy="2752200"/>
          </a:xfrm>
          <a:prstGeom prst="rect">
            <a:avLst/>
          </a:prstGeom>
          <a:noFill/>
          <a:ln>
            <a:noFill/>
          </a:ln>
        </p:spPr>
        <p:txBody>
          <a:bodyPr spcFirstLastPara="1" wrap="square" lIns="68575" tIns="68575" rIns="68575" bIns="68575" anchor="t" anchorCtr="0">
            <a:noAutofit/>
          </a:bodyPr>
          <a:lstStyle/>
          <a:p>
            <a:pPr marL="457200" lvl="0" indent="-330200" algn="l" rtl="0">
              <a:lnSpc>
                <a:spcPct val="90000"/>
              </a:lnSpc>
              <a:spcBef>
                <a:spcPts val="0"/>
              </a:spcBef>
              <a:spcAft>
                <a:spcPts val="0"/>
              </a:spcAft>
              <a:buClr>
                <a:schemeClr val="dk1"/>
              </a:buClr>
              <a:buSzPts val="1200"/>
              <a:buChar char="●"/>
            </a:pPr>
            <a:r>
              <a:rPr lang="en" sz="2500"/>
              <a:t>Societal realities (e.g. racism, sexism, etc.)</a:t>
            </a:r>
            <a:endParaRPr sz="900"/>
          </a:p>
          <a:p>
            <a:pPr marL="457200" lvl="0" indent="-330200" algn="l" rtl="0">
              <a:lnSpc>
                <a:spcPct val="90000"/>
              </a:lnSpc>
              <a:spcBef>
                <a:spcPts val="0"/>
              </a:spcBef>
              <a:spcAft>
                <a:spcPts val="0"/>
              </a:spcAft>
              <a:buClr>
                <a:schemeClr val="dk1"/>
              </a:buClr>
              <a:buSzPts val="1200"/>
              <a:buChar char="●"/>
            </a:pPr>
            <a:r>
              <a:rPr lang="en" sz="2500"/>
              <a:t>Individual realities (e.g. responsibilities outside of school)</a:t>
            </a:r>
            <a:endParaRPr sz="900"/>
          </a:p>
          <a:p>
            <a:pPr marL="457200" lvl="0" indent="-330200" algn="l" rtl="0">
              <a:lnSpc>
                <a:spcPct val="90000"/>
              </a:lnSpc>
              <a:spcBef>
                <a:spcPts val="0"/>
              </a:spcBef>
              <a:spcAft>
                <a:spcPts val="0"/>
              </a:spcAft>
              <a:buClr>
                <a:schemeClr val="dk1"/>
              </a:buClr>
              <a:buSzPts val="1200"/>
              <a:buChar char="●"/>
            </a:pPr>
            <a:r>
              <a:rPr lang="en" sz="2500"/>
              <a:t>Cultural background</a:t>
            </a:r>
            <a:endParaRPr sz="900"/>
          </a:p>
        </p:txBody>
      </p:sp>
      <p:pic>
        <p:nvPicPr>
          <p:cNvPr id="351" name="Google Shape;351;p44"/>
          <p:cNvPicPr preferRelativeResize="0"/>
          <p:nvPr/>
        </p:nvPicPr>
        <p:blipFill rotWithShape="1">
          <a:blip r:embed="rId3">
            <a:alphaModFix/>
          </a:blip>
          <a:srcRect/>
          <a:stretch/>
        </p:blipFill>
        <p:spPr>
          <a:xfrm>
            <a:off x="220276" y="1468042"/>
            <a:ext cx="3608775" cy="1746647"/>
          </a:xfrm>
          <a:prstGeom prst="rect">
            <a:avLst/>
          </a:prstGeom>
          <a:noFill/>
          <a:ln>
            <a:noFill/>
          </a:ln>
        </p:spPr>
      </p:pic>
      <p:sp>
        <p:nvSpPr>
          <p:cNvPr id="352" name="Google Shape;352;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Why it needs to shift</a:t>
            </a:r>
            <a:endParaRPr sz="3000"/>
          </a:p>
        </p:txBody>
      </p:sp>
      <p:pic>
        <p:nvPicPr>
          <p:cNvPr id="353" name="Google Shape;353;p44"/>
          <p:cNvPicPr preferRelativeResize="0"/>
          <p:nvPr/>
        </p:nvPicPr>
        <p:blipFill>
          <a:blip r:embed="rId4">
            <a:alphaModFix/>
          </a:blip>
          <a:stretch>
            <a:fillRect/>
          </a:stretch>
        </p:blipFill>
        <p:spPr>
          <a:xfrm>
            <a:off x="159750" y="4474225"/>
            <a:ext cx="1789425" cy="669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5"/>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Our Research Study</a:t>
            </a:r>
            <a:endParaRPr sz="1100"/>
          </a:p>
        </p:txBody>
      </p:sp>
      <p:sp>
        <p:nvSpPr>
          <p:cNvPr id="359" name="Google Shape;359;p45"/>
          <p:cNvSpPr txBox="1">
            <a:spLocks noGrp="1"/>
          </p:cNvSpPr>
          <p:nvPr>
            <p:ph type="body" idx="1"/>
          </p:nvPr>
        </p:nvSpPr>
        <p:spPr>
          <a:xfrm>
            <a:off x="311700" y="1152475"/>
            <a:ext cx="3429900" cy="3470400"/>
          </a:xfrm>
          <a:prstGeom prst="rect">
            <a:avLst/>
          </a:prstGeom>
          <a:noFill/>
          <a:ln>
            <a:noFill/>
          </a:ln>
        </p:spPr>
        <p:txBody>
          <a:bodyPr spcFirstLastPara="1" wrap="square" lIns="68575" tIns="68575" rIns="68575" bIns="68575" anchor="t" anchorCtr="0">
            <a:noAutofit/>
          </a:bodyPr>
          <a:lstStyle/>
          <a:p>
            <a:pPr marL="457200" lvl="0" indent="-381000" algn="l" rtl="0">
              <a:lnSpc>
                <a:spcPct val="80000"/>
              </a:lnSpc>
              <a:spcBef>
                <a:spcPts val="0"/>
              </a:spcBef>
              <a:spcAft>
                <a:spcPts val="0"/>
              </a:spcAft>
              <a:buClr>
                <a:schemeClr val="dk1"/>
              </a:buClr>
              <a:buSzPts val="2000"/>
              <a:buChar char="●"/>
            </a:pPr>
            <a:r>
              <a:rPr lang="en" sz="1700"/>
              <a:t>We spoke with students and families of color in 8 locations across 5 states.</a:t>
            </a:r>
            <a:endParaRPr sz="1700"/>
          </a:p>
          <a:p>
            <a:pPr marL="914400" lvl="1" indent="-254000" algn="l" rtl="0">
              <a:lnSpc>
                <a:spcPct val="80000"/>
              </a:lnSpc>
              <a:spcBef>
                <a:spcPts val="1600"/>
              </a:spcBef>
              <a:spcAft>
                <a:spcPts val="0"/>
              </a:spcAft>
              <a:buClr>
                <a:schemeClr val="dk1"/>
              </a:buClr>
              <a:buSzPts val="1100"/>
              <a:buNone/>
            </a:pPr>
            <a:endParaRPr sz="1700"/>
          </a:p>
          <a:p>
            <a:pPr marL="457200" lvl="0" indent="-381000" algn="l" rtl="0">
              <a:lnSpc>
                <a:spcPct val="80000"/>
              </a:lnSpc>
              <a:spcBef>
                <a:spcPts val="0"/>
              </a:spcBef>
              <a:spcAft>
                <a:spcPts val="0"/>
              </a:spcAft>
              <a:buClr>
                <a:schemeClr val="dk1"/>
              </a:buClr>
              <a:buSzPts val="2000"/>
              <a:buChar char="●"/>
            </a:pPr>
            <a:r>
              <a:rPr lang="en" sz="1700"/>
              <a:t>Our sample consisted of</a:t>
            </a:r>
            <a:endParaRPr sz="1700"/>
          </a:p>
          <a:p>
            <a:pPr marL="914400" lvl="1" indent="-361950" algn="l" rtl="0">
              <a:lnSpc>
                <a:spcPct val="80000"/>
              </a:lnSpc>
              <a:spcBef>
                <a:spcPts val="1600"/>
              </a:spcBef>
              <a:spcAft>
                <a:spcPts val="0"/>
              </a:spcAft>
              <a:buClr>
                <a:schemeClr val="dk1"/>
              </a:buClr>
              <a:buSzPts val="1700"/>
              <a:buChar char="–"/>
            </a:pPr>
            <a:r>
              <a:rPr lang="en" sz="1700"/>
              <a:t>70 students of color  ages 12-18 (self-identifying as Black, Latinx, Mixed, or Other)</a:t>
            </a:r>
            <a:endParaRPr sz="1700"/>
          </a:p>
          <a:p>
            <a:pPr marL="914400" lvl="1" indent="-361950" algn="l" rtl="0">
              <a:lnSpc>
                <a:spcPct val="80000"/>
              </a:lnSpc>
              <a:spcBef>
                <a:spcPts val="1600"/>
              </a:spcBef>
              <a:spcAft>
                <a:spcPts val="0"/>
              </a:spcAft>
              <a:buClr>
                <a:schemeClr val="dk1"/>
              </a:buClr>
              <a:buSzPts val="1700"/>
              <a:buChar char="–"/>
            </a:pPr>
            <a:r>
              <a:rPr lang="en" sz="1700"/>
              <a:t>76 Black and Latinx family members</a:t>
            </a:r>
            <a:endParaRPr sz="1700"/>
          </a:p>
        </p:txBody>
      </p:sp>
      <p:pic>
        <p:nvPicPr>
          <p:cNvPr id="360" name="Google Shape;360;p45"/>
          <p:cNvPicPr preferRelativeResize="0"/>
          <p:nvPr/>
        </p:nvPicPr>
        <p:blipFill rotWithShape="1">
          <a:blip r:embed="rId3">
            <a:alphaModFix/>
          </a:blip>
          <a:srcRect/>
          <a:stretch/>
        </p:blipFill>
        <p:spPr>
          <a:xfrm>
            <a:off x="4151304" y="1017725"/>
            <a:ext cx="4835746" cy="3551150"/>
          </a:xfrm>
          <a:prstGeom prst="rect">
            <a:avLst/>
          </a:prstGeom>
          <a:noFill/>
          <a:ln>
            <a:noFill/>
          </a:ln>
        </p:spPr>
      </p:pic>
      <p:pic>
        <p:nvPicPr>
          <p:cNvPr id="361" name="Google Shape;361;p45"/>
          <p:cNvPicPr preferRelativeResize="0"/>
          <p:nvPr/>
        </p:nvPicPr>
        <p:blipFill>
          <a:blip r:embed="rId4">
            <a:alphaModFix/>
          </a:blip>
          <a:stretch>
            <a:fillRect/>
          </a:stretch>
        </p:blipFill>
        <p:spPr>
          <a:xfrm>
            <a:off x="159750" y="4474225"/>
            <a:ext cx="1789425" cy="669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6"/>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Our Research Questions</a:t>
            </a:r>
            <a:endParaRPr sz="1100"/>
          </a:p>
        </p:txBody>
      </p:sp>
      <p:sp>
        <p:nvSpPr>
          <p:cNvPr id="367" name="Google Shape;367;p46"/>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p>
            <a:pPr marL="457200" lvl="0" indent="-400050" algn="l" rtl="0">
              <a:lnSpc>
                <a:spcPct val="90000"/>
              </a:lnSpc>
              <a:spcBef>
                <a:spcPts val="0"/>
              </a:spcBef>
              <a:spcAft>
                <a:spcPts val="0"/>
              </a:spcAft>
              <a:buClr>
                <a:schemeClr val="dk1"/>
              </a:buClr>
              <a:buSzPts val="2300"/>
              <a:buChar char="●"/>
            </a:pPr>
            <a:r>
              <a:rPr lang="en" sz="2000"/>
              <a:t>We sought to understand:</a:t>
            </a:r>
            <a:endParaRPr sz="2000"/>
          </a:p>
          <a:p>
            <a:pPr marL="914400" lvl="1" indent="-381000" algn="l" rtl="0">
              <a:lnSpc>
                <a:spcPct val="90000"/>
              </a:lnSpc>
              <a:spcBef>
                <a:spcPts val="1600"/>
              </a:spcBef>
              <a:spcAft>
                <a:spcPts val="0"/>
              </a:spcAft>
              <a:buClr>
                <a:schemeClr val="dk1"/>
              </a:buClr>
              <a:buSzPts val="2000"/>
              <a:buChar char="–"/>
            </a:pPr>
            <a:r>
              <a:rPr lang="en"/>
              <a:t>How students and families of color perceive SEAD</a:t>
            </a:r>
            <a:endParaRPr/>
          </a:p>
          <a:p>
            <a:pPr marL="914400" lvl="1" indent="-381000" algn="l" rtl="0">
              <a:lnSpc>
                <a:spcPct val="90000"/>
              </a:lnSpc>
              <a:spcBef>
                <a:spcPts val="1600"/>
              </a:spcBef>
              <a:spcAft>
                <a:spcPts val="0"/>
              </a:spcAft>
              <a:buClr>
                <a:schemeClr val="dk1"/>
              </a:buClr>
              <a:buSzPts val="2000"/>
              <a:buChar char="–"/>
            </a:pPr>
            <a:r>
              <a:rPr lang="en"/>
              <a:t>What SEAD factors they believe to be important for students of color</a:t>
            </a:r>
            <a:endParaRPr/>
          </a:p>
          <a:p>
            <a:pPr marL="914400" lvl="1" indent="-381000" algn="l" rtl="0">
              <a:lnSpc>
                <a:spcPct val="90000"/>
              </a:lnSpc>
              <a:spcBef>
                <a:spcPts val="1600"/>
              </a:spcBef>
              <a:spcAft>
                <a:spcPts val="0"/>
              </a:spcAft>
              <a:buClr>
                <a:schemeClr val="dk1"/>
              </a:buClr>
              <a:buSzPts val="2000"/>
              <a:buChar char="–"/>
            </a:pPr>
            <a:r>
              <a:rPr lang="en"/>
              <a:t>How schools can support SEAD for students of color</a:t>
            </a:r>
            <a:endParaRPr/>
          </a:p>
          <a:p>
            <a:pPr marL="457200" lvl="0" indent="-254000" algn="l" rtl="0">
              <a:lnSpc>
                <a:spcPct val="90000"/>
              </a:lnSpc>
              <a:spcBef>
                <a:spcPts val="0"/>
              </a:spcBef>
              <a:spcAft>
                <a:spcPts val="0"/>
              </a:spcAft>
              <a:buClr>
                <a:schemeClr val="dk1"/>
              </a:buClr>
              <a:buSzPts val="1400"/>
              <a:buNone/>
            </a:pPr>
            <a:endParaRPr sz="1100"/>
          </a:p>
        </p:txBody>
      </p:sp>
      <p:pic>
        <p:nvPicPr>
          <p:cNvPr id="368" name="Google Shape;368;p46"/>
          <p:cNvPicPr preferRelativeResize="0"/>
          <p:nvPr/>
        </p:nvPicPr>
        <p:blipFill>
          <a:blip r:embed="rId3">
            <a:alphaModFix/>
          </a:blip>
          <a:stretch>
            <a:fillRect/>
          </a:stretch>
        </p:blipFill>
        <p:spPr>
          <a:xfrm>
            <a:off x="159750" y="4474225"/>
            <a:ext cx="1789425" cy="669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47"/>
          <p:cNvPicPr preferRelativeResize="0"/>
          <p:nvPr/>
        </p:nvPicPr>
        <p:blipFill rotWithShape="1">
          <a:blip r:embed="rId3">
            <a:alphaModFix/>
          </a:blip>
          <a:srcRect/>
          <a:stretch/>
        </p:blipFill>
        <p:spPr>
          <a:xfrm>
            <a:off x="2572600" y="1042268"/>
            <a:ext cx="4006942" cy="2671841"/>
          </a:xfrm>
          <a:prstGeom prst="rect">
            <a:avLst/>
          </a:prstGeom>
          <a:noFill/>
          <a:ln>
            <a:noFill/>
          </a:ln>
        </p:spPr>
      </p:pic>
      <p:pic>
        <p:nvPicPr>
          <p:cNvPr id="374" name="Google Shape;374;p47"/>
          <p:cNvPicPr preferRelativeResize="0"/>
          <p:nvPr/>
        </p:nvPicPr>
        <p:blipFill>
          <a:blip r:embed="rId4">
            <a:alphaModFix/>
          </a:blip>
          <a:stretch>
            <a:fillRect/>
          </a:stretch>
        </p:blipFill>
        <p:spPr>
          <a:xfrm>
            <a:off x="159750" y="4474225"/>
            <a:ext cx="1789425" cy="669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48"/>
          <p:cNvPicPr preferRelativeResize="0"/>
          <p:nvPr/>
        </p:nvPicPr>
        <p:blipFill>
          <a:blip r:embed="rId3">
            <a:alphaModFix/>
          </a:blip>
          <a:stretch>
            <a:fillRect/>
          </a:stretch>
        </p:blipFill>
        <p:spPr>
          <a:xfrm>
            <a:off x="159750" y="4474225"/>
            <a:ext cx="1789425" cy="669275"/>
          </a:xfrm>
          <a:prstGeom prst="rect">
            <a:avLst/>
          </a:prstGeom>
          <a:noFill/>
          <a:ln>
            <a:noFill/>
          </a:ln>
        </p:spPr>
      </p:pic>
      <p:sp>
        <p:nvSpPr>
          <p:cNvPr id="380" name="Google Shape;380;p48"/>
          <p:cNvSpPr txBox="1">
            <a:spLocks noGrp="1"/>
          </p:cNvSpPr>
          <p:nvPr>
            <p:ph type="title"/>
          </p:nvPr>
        </p:nvSpPr>
        <p:spPr>
          <a:xfrm>
            <a:off x="311700" y="236681"/>
            <a:ext cx="85206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How do students and families of color perceive SEAD?</a:t>
            </a:r>
            <a:endParaRPr sz="3000"/>
          </a:p>
        </p:txBody>
      </p:sp>
      <p:sp>
        <p:nvSpPr>
          <p:cNvPr id="381" name="Google Shape;381;p48"/>
          <p:cNvSpPr txBox="1">
            <a:spLocks noGrp="1"/>
          </p:cNvSpPr>
          <p:nvPr>
            <p:ph type="body" idx="1"/>
          </p:nvPr>
        </p:nvSpPr>
        <p:spPr>
          <a:xfrm>
            <a:off x="632075" y="1152625"/>
            <a:ext cx="6451800" cy="3718200"/>
          </a:xfrm>
          <a:prstGeom prst="rect">
            <a:avLst/>
          </a:prstGeom>
          <a:noFill/>
          <a:ln>
            <a:noFill/>
          </a:ln>
        </p:spPr>
        <p:txBody>
          <a:bodyPr spcFirstLastPara="1" wrap="square" lIns="68575" tIns="68575" rIns="68575" bIns="68575" anchor="t" anchorCtr="0">
            <a:noAutofit/>
          </a:bodyPr>
          <a:lstStyle/>
          <a:p>
            <a:pPr marL="482600" lvl="0" indent="-317500" algn="l" rtl="0">
              <a:lnSpc>
                <a:spcPct val="120000"/>
              </a:lnSpc>
              <a:spcBef>
                <a:spcPts val="500"/>
              </a:spcBef>
              <a:spcAft>
                <a:spcPts val="0"/>
              </a:spcAft>
              <a:buClr>
                <a:schemeClr val="dk1"/>
              </a:buClr>
              <a:buSzPts val="1000"/>
              <a:buChar char="•"/>
            </a:pPr>
            <a:r>
              <a:rPr lang="en" sz="1400"/>
              <a:t>SEAD is a part of success.</a:t>
            </a:r>
            <a:endParaRPr sz="700"/>
          </a:p>
          <a:p>
            <a:pPr marL="482600" lvl="1" indent="0" algn="l" rtl="0">
              <a:lnSpc>
                <a:spcPct val="120000"/>
              </a:lnSpc>
              <a:spcBef>
                <a:spcPts val="500"/>
              </a:spcBef>
              <a:spcAft>
                <a:spcPts val="0"/>
              </a:spcAft>
              <a:buClr>
                <a:srgbClr val="0070C0"/>
              </a:buClr>
              <a:buSzPts val="1100"/>
              <a:buNone/>
            </a:pPr>
            <a:r>
              <a:rPr lang="en" sz="1100" b="1" i="1">
                <a:solidFill>
                  <a:srgbClr val="0070C0"/>
                </a:solidFill>
              </a:rPr>
              <a:t>“I think [social and emotional skills] play the biggest role, especially understanding your wellbeing and all of that.” </a:t>
            </a:r>
            <a:endParaRPr sz="700"/>
          </a:p>
          <a:p>
            <a:pPr marL="482600" lvl="1" indent="0" algn="l" rtl="0">
              <a:lnSpc>
                <a:spcPct val="120000"/>
              </a:lnSpc>
              <a:spcBef>
                <a:spcPts val="0"/>
              </a:spcBef>
              <a:spcAft>
                <a:spcPts val="0"/>
              </a:spcAft>
              <a:buClr>
                <a:srgbClr val="0070C0"/>
              </a:buClr>
              <a:buSzPts val="1100"/>
              <a:buNone/>
            </a:pPr>
            <a:r>
              <a:rPr lang="en" sz="1100" b="1">
                <a:solidFill>
                  <a:srgbClr val="0070C0"/>
                </a:solidFill>
              </a:rPr>
              <a:t>					~ Latina student</a:t>
            </a:r>
            <a:endParaRPr sz="700"/>
          </a:p>
          <a:p>
            <a:pPr marL="482600" lvl="1" indent="0" algn="l" rtl="0">
              <a:lnSpc>
                <a:spcPct val="120000"/>
              </a:lnSpc>
              <a:spcBef>
                <a:spcPts val="0"/>
              </a:spcBef>
              <a:spcAft>
                <a:spcPts val="0"/>
              </a:spcAft>
              <a:buClr>
                <a:srgbClr val="0070C0"/>
              </a:buClr>
              <a:buSzPts val="1100"/>
              <a:buNone/>
            </a:pPr>
            <a:r>
              <a:rPr lang="en" sz="1100" b="1" i="1">
                <a:solidFill>
                  <a:srgbClr val="0070C0"/>
                </a:solidFill>
              </a:rPr>
              <a:t>“[I hope my grandchildren become] good people, generous, with good hearts.”</a:t>
            </a:r>
            <a:endParaRPr sz="1100" b="1">
              <a:solidFill>
                <a:srgbClr val="0070C0"/>
              </a:solidFill>
            </a:endParaRPr>
          </a:p>
          <a:p>
            <a:pPr marL="482600" lvl="1" indent="0" algn="l" rtl="0">
              <a:lnSpc>
                <a:spcPct val="120000"/>
              </a:lnSpc>
              <a:spcBef>
                <a:spcPts val="0"/>
              </a:spcBef>
              <a:spcAft>
                <a:spcPts val="0"/>
              </a:spcAft>
              <a:buClr>
                <a:srgbClr val="0070C0"/>
              </a:buClr>
              <a:buSzPts val="1100"/>
              <a:buNone/>
            </a:pPr>
            <a:r>
              <a:rPr lang="en" sz="1100" b="1" i="1">
                <a:solidFill>
                  <a:srgbClr val="0070C0"/>
                </a:solidFill>
              </a:rPr>
              <a:t>					</a:t>
            </a:r>
            <a:r>
              <a:rPr lang="en" sz="1100" b="1">
                <a:solidFill>
                  <a:srgbClr val="0070C0"/>
                </a:solidFill>
              </a:rPr>
              <a:t>~ Latina grandmother</a:t>
            </a:r>
            <a:endParaRPr sz="1100"/>
          </a:p>
          <a:p>
            <a:pPr marL="482600" lvl="0" indent="-317500" algn="l" rtl="0">
              <a:lnSpc>
                <a:spcPct val="120000"/>
              </a:lnSpc>
              <a:spcBef>
                <a:spcPts val="500"/>
              </a:spcBef>
              <a:spcAft>
                <a:spcPts val="0"/>
              </a:spcAft>
              <a:buClr>
                <a:schemeClr val="dk1"/>
              </a:buClr>
              <a:buSzPts val="1000"/>
              <a:buChar char="•"/>
            </a:pPr>
            <a:r>
              <a:rPr lang="en" sz="1400"/>
              <a:t>It starts in the home, but schools play a role.</a:t>
            </a:r>
            <a:endParaRPr sz="700"/>
          </a:p>
          <a:p>
            <a:pPr marL="482600" lvl="1" indent="0" algn="l" rtl="0">
              <a:lnSpc>
                <a:spcPct val="120000"/>
              </a:lnSpc>
              <a:spcBef>
                <a:spcPts val="500"/>
              </a:spcBef>
              <a:spcAft>
                <a:spcPts val="0"/>
              </a:spcAft>
              <a:buClr>
                <a:srgbClr val="0070C0"/>
              </a:buClr>
              <a:buSzPts val="1100"/>
              <a:buNone/>
            </a:pPr>
            <a:r>
              <a:rPr lang="en" sz="1100" b="1" i="1">
                <a:solidFill>
                  <a:srgbClr val="0070C0"/>
                </a:solidFill>
              </a:rPr>
              <a:t>“It’s your family [who is responsible] … But at the same time, it’s school, because you spend eight hours, you know, five times a week at that place. So, it’s almost like, everybody should be on the same page.”</a:t>
            </a:r>
            <a:endParaRPr sz="700"/>
          </a:p>
          <a:p>
            <a:pPr marL="482600" lvl="1" indent="0" algn="l" rtl="0">
              <a:lnSpc>
                <a:spcPct val="120000"/>
              </a:lnSpc>
              <a:spcBef>
                <a:spcPts val="0"/>
              </a:spcBef>
              <a:spcAft>
                <a:spcPts val="0"/>
              </a:spcAft>
              <a:buClr>
                <a:srgbClr val="0070C0"/>
              </a:buClr>
              <a:buSzPts val="1100"/>
              <a:buNone/>
            </a:pPr>
            <a:r>
              <a:rPr lang="en" sz="1100" b="1" i="1">
                <a:solidFill>
                  <a:srgbClr val="0070C0"/>
                </a:solidFill>
              </a:rPr>
              <a:t>					</a:t>
            </a:r>
            <a:r>
              <a:rPr lang="en" sz="1100" b="1">
                <a:solidFill>
                  <a:srgbClr val="0070C0"/>
                </a:solidFill>
              </a:rPr>
              <a:t>~ Latina student</a:t>
            </a:r>
            <a:endParaRPr sz="700"/>
          </a:p>
          <a:p>
            <a:pPr marL="482600" lvl="1" indent="0" algn="l" rtl="0">
              <a:lnSpc>
                <a:spcPct val="120000"/>
              </a:lnSpc>
              <a:spcBef>
                <a:spcPts val="0"/>
              </a:spcBef>
              <a:spcAft>
                <a:spcPts val="0"/>
              </a:spcAft>
              <a:buClr>
                <a:srgbClr val="0070C0"/>
              </a:buClr>
              <a:buSzPts val="1100"/>
              <a:buNone/>
            </a:pPr>
            <a:r>
              <a:rPr lang="en" sz="1100" b="1" i="1">
                <a:solidFill>
                  <a:srgbClr val="0070C0"/>
                </a:solidFill>
              </a:rPr>
              <a:t>“It takes a village to get it done … To make sure that we opening doors for them to walk into and so they’ll learn how to open their own doors to pursue they own paths.”</a:t>
            </a:r>
            <a:endParaRPr sz="700"/>
          </a:p>
          <a:p>
            <a:pPr marL="482600" lvl="1" indent="0" algn="l" rtl="0">
              <a:lnSpc>
                <a:spcPct val="120000"/>
              </a:lnSpc>
              <a:spcBef>
                <a:spcPts val="0"/>
              </a:spcBef>
              <a:spcAft>
                <a:spcPts val="0"/>
              </a:spcAft>
              <a:buClr>
                <a:srgbClr val="0070C0"/>
              </a:buClr>
              <a:buSzPts val="1100"/>
              <a:buNone/>
            </a:pPr>
            <a:r>
              <a:rPr lang="en" sz="1100" b="1">
                <a:solidFill>
                  <a:srgbClr val="0070C0"/>
                </a:solidFill>
              </a:rPr>
              <a:t>					~ Black mother</a:t>
            </a:r>
            <a:endParaRPr sz="700"/>
          </a:p>
        </p:txBody>
      </p:sp>
      <p:pic>
        <p:nvPicPr>
          <p:cNvPr id="382" name="Google Shape;382;p48"/>
          <p:cNvPicPr preferRelativeResize="0"/>
          <p:nvPr/>
        </p:nvPicPr>
        <p:blipFill rotWithShape="1">
          <a:blip r:embed="rId4">
            <a:alphaModFix/>
          </a:blip>
          <a:srcRect/>
          <a:stretch/>
        </p:blipFill>
        <p:spPr>
          <a:xfrm>
            <a:off x="6981289" y="1479027"/>
            <a:ext cx="1980698" cy="24353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p:nvPr/>
        </p:nvSpPr>
        <p:spPr>
          <a:xfrm rot="-2700232">
            <a:off x="1651331" y="2174292"/>
            <a:ext cx="3141888" cy="1160362"/>
          </a:xfrm>
          <a:prstGeom prst="roundRect">
            <a:avLst>
              <a:gd name="adj" fmla="val 16667"/>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 name="Google Shape;220;p31"/>
          <p:cNvGrpSpPr/>
          <p:nvPr/>
        </p:nvGrpSpPr>
        <p:grpSpPr>
          <a:xfrm>
            <a:off x="3954702" y="1439138"/>
            <a:ext cx="2547000" cy="2547000"/>
            <a:chOff x="3772652" y="1389400"/>
            <a:chExt cx="2547000" cy="2547000"/>
          </a:xfrm>
        </p:grpSpPr>
        <p:sp>
          <p:nvSpPr>
            <p:cNvPr id="221" name="Google Shape;221;p31"/>
            <p:cNvSpPr/>
            <p:nvPr/>
          </p:nvSpPr>
          <p:spPr>
            <a:xfrm rot="2700000">
              <a:off x="4765289" y="1142762"/>
              <a:ext cx="561726" cy="3040276"/>
            </a:xfrm>
            <a:prstGeom prst="roundRect">
              <a:avLst>
                <a:gd name="adj" fmla="val 50000"/>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1"/>
            <p:cNvSpPr txBox="1"/>
            <p:nvPr/>
          </p:nvSpPr>
          <p:spPr>
            <a:xfrm rot="-2700000">
              <a:off x="4029244" y="23349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Roboto"/>
                  <a:ea typeface="Roboto"/>
                  <a:cs typeface="Roboto"/>
                  <a:sym typeface="Roboto"/>
                </a:rPr>
                <a:t>Summer Break for the C&amp;C Team :)</a:t>
              </a:r>
              <a:endParaRPr sz="800" b="1">
                <a:solidFill>
                  <a:srgbClr val="FFFFFF"/>
                </a:solidFill>
                <a:latin typeface="Roboto"/>
                <a:ea typeface="Roboto"/>
                <a:cs typeface="Roboto"/>
                <a:sym typeface="Roboto"/>
              </a:endParaRPr>
            </a:p>
          </p:txBody>
        </p:sp>
      </p:grpSp>
      <p:grpSp>
        <p:nvGrpSpPr>
          <p:cNvPr id="223" name="Google Shape;223;p31"/>
          <p:cNvGrpSpPr/>
          <p:nvPr/>
        </p:nvGrpSpPr>
        <p:grpSpPr>
          <a:xfrm>
            <a:off x="363524" y="1258050"/>
            <a:ext cx="2547000" cy="2547000"/>
            <a:chOff x="363524" y="1258050"/>
            <a:chExt cx="2547000" cy="2547000"/>
          </a:xfrm>
        </p:grpSpPr>
        <p:sp>
          <p:nvSpPr>
            <p:cNvPr id="224" name="Google Shape;224;p31"/>
            <p:cNvSpPr/>
            <p:nvPr/>
          </p:nvSpPr>
          <p:spPr>
            <a:xfrm rot="2700000">
              <a:off x="1356161" y="1011412"/>
              <a:ext cx="561726" cy="3040276"/>
            </a:xfrm>
            <a:prstGeom prst="round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1"/>
            <p:cNvSpPr/>
            <p:nvPr/>
          </p:nvSpPr>
          <p:spPr>
            <a:xfrm>
              <a:off x="580539"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55B54"/>
                  </a:solidFill>
                  <a:latin typeface="Roboto"/>
                  <a:ea typeface="Roboto"/>
                  <a:cs typeface="Roboto"/>
                  <a:sym typeface="Roboto"/>
                </a:rPr>
                <a:t>1</a:t>
              </a:r>
              <a:endParaRPr sz="1200" b="1">
                <a:solidFill>
                  <a:srgbClr val="155B54"/>
                </a:solidFill>
                <a:latin typeface="Roboto"/>
                <a:ea typeface="Roboto"/>
                <a:cs typeface="Roboto"/>
                <a:sym typeface="Roboto"/>
              </a:endParaRPr>
            </a:p>
          </p:txBody>
        </p:sp>
        <p:sp>
          <p:nvSpPr>
            <p:cNvPr id="226" name="Google Shape;226;p31"/>
            <p:cNvSpPr txBox="1"/>
            <p:nvPr/>
          </p:nvSpPr>
          <p:spPr>
            <a:xfrm rot="-2700000">
              <a:off x="610339" y="2256904"/>
              <a:ext cx="2336422"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lt1"/>
                  </a:solidFill>
                  <a:latin typeface="Roboto"/>
                  <a:ea typeface="Roboto"/>
                  <a:cs typeface="Roboto"/>
                  <a:sym typeface="Roboto"/>
                </a:rPr>
                <a:t>Balancing Academic and SEL Needs in the Virtual Classroom</a:t>
              </a:r>
              <a:endParaRPr sz="800" b="1">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1200" b="1">
                <a:solidFill>
                  <a:srgbClr val="FFFFFF"/>
                </a:solidFill>
                <a:latin typeface="Roboto"/>
                <a:ea typeface="Roboto"/>
                <a:cs typeface="Roboto"/>
                <a:sym typeface="Roboto"/>
              </a:endParaRPr>
            </a:p>
          </p:txBody>
        </p:sp>
      </p:grpSp>
      <p:sp>
        <p:nvSpPr>
          <p:cNvPr id="227" name="Google Shape;227;p31"/>
          <p:cNvSpPr>
            <a:spLocks noGrp="1"/>
          </p:cNvSpPr>
          <p:nvPr>
            <p:ph type="pic" idx="2"/>
          </p:nvPr>
        </p:nvSpPr>
        <p:spPr>
          <a:xfrm>
            <a:off x="7049319" y="269283"/>
            <a:ext cx="1650900" cy="606000"/>
          </a:xfrm>
          <a:prstGeom prst="rect">
            <a:avLst/>
          </a:prstGeom>
        </p:spPr>
        <p:txBody>
          <a:bodyPr spcFirstLastPara="1" wrap="square" lIns="91425" tIns="45700" rIns="91425" bIns="45700" anchor="t" anchorCtr="0">
            <a:noAutofit/>
          </a:bodyPr>
          <a:lstStyle/>
          <a:p>
            <a:pPr marL="0" lvl="0" indent="0" algn="l" rtl="0">
              <a:spcBef>
                <a:spcPts val="280"/>
              </a:spcBef>
              <a:spcAft>
                <a:spcPts val="0"/>
              </a:spcAft>
              <a:buNone/>
            </a:pPr>
            <a:endParaRPr/>
          </a:p>
        </p:txBody>
      </p:sp>
      <p:pic>
        <p:nvPicPr>
          <p:cNvPr id="228" name="Google Shape;228;p31"/>
          <p:cNvPicPr preferRelativeResize="0"/>
          <p:nvPr/>
        </p:nvPicPr>
        <p:blipFill>
          <a:blip r:embed="rId3">
            <a:alphaModFix/>
          </a:blip>
          <a:stretch>
            <a:fillRect/>
          </a:stretch>
        </p:blipFill>
        <p:spPr>
          <a:xfrm>
            <a:off x="328869" y="68400"/>
            <a:ext cx="4966949" cy="1015225"/>
          </a:xfrm>
          <a:prstGeom prst="rect">
            <a:avLst/>
          </a:prstGeom>
          <a:noFill/>
          <a:ln>
            <a:noFill/>
          </a:ln>
        </p:spPr>
      </p:pic>
      <p:grpSp>
        <p:nvGrpSpPr>
          <p:cNvPr id="229" name="Google Shape;229;p31"/>
          <p:cNvGrpSpPr/>
          <p:nvPr/>
        </p:nvGrpSpPr>
        <p:grpSpPr>
          <a:xfrm>
            <a:off x="487350" y="1803457"/>
            <a:ext cx="2435222" cy="1917000"/>
            <a:chOff x="1584800" y="1845907"/>
            <a:chExt cx="2435222" cy="1917000"/>
          </a:xfrm>
        </p:grpSpPr>
        <p:sp>
          <p:nvSpPr>
            <p:cNvPr id="230" name="Google Shape;230;p31"/>
            <p:cNvSpPr/>
            <p:nvPr/>
          </p:nvSpPr>
          <p:spPr>
            <a:xfrm>
              <a:off x="1584800" y="3253050"/>
              <a:ext cx="5730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rgbClr val="155B54"/>
                  </a:solidFill>
                  <a:latin typeface="Calibri"/>
                  <a:ea typeface="Calibri"/>
                  <a:cs typeface="Calibri"/>
                  <a:sym typeface="Calibri"/>
                </a:rPr>
                <a:t>May</a:t>
              </a:r>
              <a:endParaRPr sz="800" b="1">
                <a:solidFill>
                  <a:srgbClr val="155B54"/>
                </a:solidFill>
                <a:latin typeface="Calibri"/>
                <a:ea typeface="Calibri"/>
                <a:cs typeface="Calibri"/>
                <a:sym typeface="Calibri"/>
              </a:endParaRPr>
            </a:p>
          </p:txBody>
        </p:sp>
        <p:sp>
          <p:nvSpPr>
            <p:cNvPr id="231" name="Google Shape;231;p31"/>
            <p:cNvSpPr txBox="1"/>
            <p:nvPr/>
          </p:nvSpPr>
          <p:spPr>
            <a:xfrm rot="-2700000">
              <a:off x="1959709"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sz="800" b="1">
                <a:latin typeface="Roboto"/>
                <a:ea typeface="Roboto"/>
                <a:cs typeface="Roboto"/>
                <a:sym typeface="Roboto"/>
              </a:endParaRPr>
            </a:p>
          </p:txBody>
        </p:sp>
      </p:grpSp>
      <p:grpSp>
        <p:nvGrpSpPr>
          <p:cNvPr id="232" name="Google Shape;232;p31"/>
          <p:cNvGrpSpPr/>
          <p:nvPr/>
        </p:nvGrpSpPr>
        <p:grpSpPr>
          <a:xfrm>
            <a:off x="1865283" y="1331188"/>
            <a:ext cx="2736386" cy="2547000"/>
            <a:chOff x="1913283" y="1357100"/>
            <a:chExt cx="2736386" cy="2547000"/>
          </a:xfrm>
        </p:grpSpPr>
        <p:sp>
          <p:nvSpPr>
            <p:cNvPr id="233" name="Google Shape;233;p31"/>
            <p:cNvSpPr/>
            <p:nvPr/>
          </p:nvSpPr>
          <p:spPr>
            <a:xfrm rot="2700000">
              <a:off x="2905920" y="1110462"/>
              <a:ext cx="561726" cy="3040276"/>
            </a:xfrm>
            <a:prstGeom prst="roundRect">
              <a:avLst>
                <a:gd name="adj" fmla="val 50000"/>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1"/>
            <p:cNvSpPr txBox="1"/>
            <p:nvPr/>
          </p:nvSpPr>
          <p:spPr>
            <a:xfrm rot="-2700000">
              <a:off x="2172562" y="2247978"/>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Roboto"/>
                  <a:ea typeface="Roboto"/>
                  <a:cs typeface="Roboto"/>
                  <a:sym typeface="Roboto"/>
                </a:rPr>
                <a:t>Addressing SEAD Through a Racial Equity Lens</a:t>
              </a:r>
              <a:endParaRPr sz="800" b="1">
                <a:solidFill>
                  <a:srgbClr val="FFFFFF"/>
                </a:solidFill>
                <a:latin typeface="Roboto"/>
                <a:ea typeface="Roboto"/>
                <a:cs typeface="Roboto"/>
                <a:sym typeface="Roboto"/>
              </a:endParaRPr>
            </a:p>
          </p:txBody>
        </p:sp>
        <p:sp>
          <p:nvSpPr>
            <p:cNvPr id="235" name="Google Shape;235;p31"/>
            <p:cNvSpPr txBox="1"/>
            <p:nvPr/>
          </p:nvSpPr>
          <p:spPr>
            <a:xfrm rot="-2700000">
              <a:off x="2589356" y="2656822"/>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800">
                  <a:latin typeface="Roboto"/>
                  <a:ea typeface="Roboto"/>
                  <a:cs typeface="Roboto"/>
                  <a:sym typeface="Roboto"/>
                </a:rPr>
                <a:t>Materials will be available after this call on </a:t>
              </a:r>
              <a:r>
                <a:rPr lang="en" sz="800" u="sng">
                  <a:solidFill>
                    <a:schemeClr val="hlink"/>
                  </a:solidFill>
                  <a:latin typeface="Roboto"/>
                  <a:ea typeface="Roboto"/>
                  <a:cs typeface="Roboto"/>
                  <a:sym typeface="Roboto"/>
                  <a:hlinkClick r:id="rId4"/>
                </a:rPr>
                <a:t>Achieve The Core</a:t>
              </a:r>
              <a:r>
                <a:rPr lang="en" sz="800">
                  <a:latin typeface="Roboto"/>
                  <a:ea typeface="Roboto"/>
                  <a:cs typeface="Roboto"/>
                  <a:sym typeface="Roboto"/>
                </a:rPr>
                <a:t>.</a:t>
              </a:r>
              <a:endParaRPr sz="800" b="1">
                <a:latin typeface="Roboto"/>
                <a:ea typeface="Roboto"/>
                <a:cs typeface="Roboto"/>
                <a:sym typeface="Roboto"/>
              </a:endParaRPr>
            </a:p>
          </p:txBody>
        </p:sp>
      </p:grpSp>
      <p:sp>
        <p:nvSpPr>
          <p:cNvPr id="236" name="Google Shape;236;p31"/>
          <p:cNvSpPr/>
          <p:nvPr/>
        </p:nvSpPr>
        <p:spPr>
          <a:xfrm>
            <a:off x="2005275" y="3301200"/>
            <a:ext cx="5730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rgbClr val="155B54"/>
                </a:solidFill>
                <a:latin typeface="Calibri"/>
                <a:ea typeface="Calibri"/>
                <a:cs typeface="Calibri"/>
                <a:sym typeface="Calibri"/>
              </a:rPr>
              <a:t>June</a:t>
            </a:r>
            <a:endParaRPr sz="800" b="1">
              <a:solidFill>
                <a:srgbClr val="155B54"/>
              </a:solidFill>
              <a:latin typeface="Calibri"/>
              <a:ea typeface="Calibri"/>
              <a:cs typeface="Calibri"/>
              <a:sym typeface="Calibri"/>
            </a:endParaRPr>
          </a:p>
        </p:txBody>
      </p:sp>
      <p:sp>
        <p:nvSpPr>
          <p:cNvPr id="237" name="Google Shape;237;p31"/>
          <p:cNvSpPr/>
          <p:nvPr/>
        </p:nvSpPr>
        <p:spPr>
          <a:xfrm>
            <a:off x="4071425" y="3430950"/>
            <a:ext cx="5730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rgbClr val="155B54"/>
                </a:solidFill>
                <a:latin typeface="Calibri"/>
                <a:ea typeface="Calibri"/>
                <a:cs typeface="Calibri"/>
                <a:sym typeface="Calibri"/>
              </a:rPr>
              <a:t>July</a:t>
            </a:r>
            <a:endParaRPr sz="800" b="1">
              <a:solidFill>
                <a:srgbClr val="155B54"/>
              </a:solidFill>
              <a:latin typeface="Calibri"/>
              <a:ea typeface="Calibri"/>
              <a:cs typeface="Calibri"/>
              <a:sym typeface="Calibri"/>
            </a:endParaRPr>
          </a:p>
        </p:txBody>
      </p:sp>
      <p:grpSp>
        <p:nvGrpSpPr>
          <p:cNvPr id="238" name="Google Shape;238;p31"/>
          <p:cNvGrpSpPr/>
          <p:nvPr/>
        </p:nvGrpSpPr>
        <p:grpSpPr>
          <a:xfrm>
            <a:off x="5670861" y="1488450"/>
            <a:ext cx="2747511" cy="2547007"/>
            <a:chOff x="6033236" y="1162000"/>
            <a:chExt cx="2747511" cy="2547007"/>
          </a:xfrm>
        </p:grpSpPr>
        <p:sp>
          <p:nvSpPr>
            <p:cNvPr id="239" name="Google Shape;239;p31"/>
            <p:cNvSpPr/>
            <p:nvPr/>
          </p:nvSpPr>
          <p:spPr>
            <a:xfrm rot="2700000">
              <a:off x="7025873" y="915362"/>
              <a:ext cx="561726" cy="3040276"/>
            </a:xfrm>
            <a:prstGeom prst="roundRect">
              <a:avLst>
                <a:gd name="adj" fmla="val 50000"/>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txBox="1"/>
            <p:nvPr/>
          </p:nvSpPr>
          <p:spPr>
            <a:xfrm rot="-2700000">
              <a:off x="6233028" y="2121679"/>
              <a:ext cx="2453095"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What Must Schools Offer to Keep Kids Logging on to Virtual Classrooms?</a:t>
              </a:r>
              <a:endParaRPr sz="700" b="1">
                <a:solidFill>
                  <a:srgbClr val="FFFFFF"/>
                </a:solidFill>
                <a:latin typeface="Roboto"/>
                <a:ea typeface="Roboto"/>
                <a:cs typeface="Roboto"/>
                <a:sym typeface="Roboto"/>
              </a:endParaRPr>
            </a:p>
          </p:txBody>
        </p:sp>
        <p:sp>
          <p:nvSpPr>
            <p:cNvPr id="241" name="Google Shape;241;p31"/>
            <p:cNvSpPr txBox="1"/>
            <p:nvPr/>
          </p:nvSpPr>
          <p:spPr>
            <a:xfrm rot="-2700000">
              <a:off x="6720433" y="24967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800">
                  <a:latin typeface="Roboto"/>
                  <a:ea typeface="Roboto"/>
                  <a:cs typeface="Roboto"/>
                  <a:sym typeface="Roboto"/>
                </a:rPr>
                <a:t>This event will focus on what students believe teachers and schools can do to maintain student engagement as schools open in the fall. We will feature a student panel as well as our usual grade band-based discussion groups!</a:t>
              </a:r>
              <a:endParaRPr sz="800" b="1">
                <a:latin typeface="Roboto"/>
                <a:ea typeface="Roboto"/>
                <a:cs typeface="Roboto"/>
                <a:sym typeface="Roboto"/>
              </a:endParaRPr>
            </a:p>
          </p:txBody>
        </p:sp>
      </p:grpSp>
      <p:sp>
        <p:nvSpPr>
          <p:cNvPr id="242" name="Google Shape;242;p31"/>
          <p:cNvSpPr/>
          <p:nvPr/>
        </p:nvSpPr>
        <p:spPr>
          <a:xfrm>
            <a:off x="5805300" y="3459250"/>
            <a:ext cx="5730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0" tIns="91425" rIns="0" bIns="91425" anchor="ctr" anchorCtr="0">
            <a:noAutofit/>
          </a:bodyPr>
          <a:lstStyle/>
          <a:p>
            <a:pPr marL="0" lvl="0" indent="0" algn="ctr" rtl="0">
              <a:spcBef>
                <a:spcPts val="0"/>
              </a:spcBef>
              <a:spcAft>
                <a:spcPts val="0"/>
              </a:spcAft>
              <a:buNone/>
            </a:pPr>
            <a:r>
              <a:rPr lang="en" sz="800" b="1">
                <a:solidFill>
                  <a:srgbClr val="155B54"/>
                </a:solidFill>
                <a:latin typeface="Calibri"/>
                <a:ea typeface="Calibri"/>
                <a:cs typeface="Calibri"/>
                <a:sym typeface="Calibri"/>
              </a:rPr>
              <a:t>August</a:t>
            </a:r>
            <a:endParaRPr sz="800" b="1">
              <a:solidFill>
                <a:srgbClr val="155B54"/>
              </a:solidFill>
              <a:latin typeface="Calibri"/>
              <a:ea typeface="Calibri"/>
              <a:cs typeface="Calibri"/>
              <a:sym typeface="Calibri"/>
            </a:endParaRPr>
          </a:p>
        </p:txBody>
      </p:sp>
      <p:sp>
        <p:nvSpPr>
          <p:cNvPr id="243" name="Google Shape;243;p31"/>
          <p:cNvSpPr txBox="1"/>
          <p:nvPr/>
        </p:nvSpPr>
        <p:spPr>
          <a:xfrm>
            <a:off x="1600600" y="4393500"/>
            <a:ext cx="6268500" cy="7500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ucida Sans"/>
                <a:ea typeface="Lucida Sans"/>
                <a:cs typeface="Lucida Sans"/>
                <a:sym typeface="Lucida Sans"/>
              </a:rPr>
              <a:t>Registration will be live for the August C&amp;C in mid-July.  Be on the lookout for a Core Advocates email then, or follow us on </a:t>
            </a:r>
            <a:r>
              <a:rPr lang="en" u="sng">
                <a:solidFill>
                  <a:schemeClr val="hlink"/>
                </a:solidFill>
                <a:latin typeface="Lucida Sans"/>
                <a:ea typeface="Lucida Sans"/>
                <a:cs typeface="Lucida Sans"/>
                <a:sym typeface="Lucida Sans"/>
                <a:hlinkClick r:id="rId5"/>
              </a:rPr>
              <a:t>Eventbrite</a:t>
            </a:r>
            <a:r>
              <a:rPr lang="en">
                <a:latin typeface="Lucida Sans"/>
                <a:ea typeface="Lucida Sans"/>
                <a:cs typeface="Lucida Sans"/>
                <a:sym typeface="Lucida Sans"/>
              </a:rPr>
              <a:t> for updates! </a:t>
            </a:r>
            <a:endParaRPr>
              <a:latin typeface="Lucida Sans"/>
              <a:ea typeface="Lucida Sans"/>
              <a:cs typeface="Lucida Sans"/>
              <a:sym typeface="Lucida Sans"/>
            </a:endParaRPr>
          </a:p>
        </p:txBody>
      </p:sp>
      <p:pic>
        <p:nvPicPr>
          <p:cNvPr id="244" name="Google Shape;244;p31"/>
          <p:cNvPicPr preferRelativeResize="0"/>
          <p:nvPr/>
        </p:nvPicPr>
        <p:blipFill>
          <a:blip r:embed="rId6">
            <a:alphaModFix/>
          </a:blip>
          <a:stretch>
            <a:fillRect/>
          </a:stretch>
        </p:blipFill>
        <p:spPr>
          <a:xfrm>
            <a:off x="7156775" y="93612"/>
            <a:ext cx="1435999" cy="957324"/>
          </a:xfrm>
          <a:prstGeom prst="rect">
            <a:avLst/>
          </a:prstGeom>
          <a:noFill/>
          <a:ln>
            <a:noFill/>
          </a:ln>
        </p:spPr>
      </p:pic>
      <p:sp>
        <p:nvSpPr>
          <p:cNvPr id="245" name="Google Shape;245;p31"/>
          <p:cNvSpPr txBox="1"/>
          <p:nvPr/>
        </p:nvSpPr>
        <p:spPr>
          <a:xfrm>
            <a:off x="272675" y="883900"/>
            <a:ext cx="6531600" cy="4473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Lucida Sans"/>
                <a:ea typeface="Lucida Sans"/>
                <a:cs typeface="Lucida Sans"/>
                <a:sym typeface="Lucida Sans"/>
              </a:rPr>
              <a:t>You can now expect </a:t>
            </a:r>
            <a:r>
              <a:rPr lang="en" sz="1600" b="1">
                <a:latin typeface="Lucida Sans"/>
                <a:ea typeface="Lucida Sans"/>
                <a:cs typeface="Lucida Sans"/>
                <a:sym typeface="Lucida Sans"/>
              </a:rPr>
              <a:t>monthly</a:t>
            </a:r>
            <a:r>
              <a:rPr lang="en" sz="1600">
                <a:latin typeface="Lucida Sans"/>
                <a:ea typeface="Lucida Sans"/>
                <a:cs typeface="Lucida Sans"/>
                <a:sym typeface="Lucida Sans"/>
              </a:rPr>
              <a:t> Coffee and Conversation events!</a:t>
            </a:r>
            <a:endParaRPr sz="1600">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1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9"/>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What SEAD factors are important for success?</a:t>
            </a:r>
            <a:endParaRPr sz="3000"/>
          </a:p>
        </p:txBody>
      </p:sp>
      <p:sp>
        <p:nvSpPr>
          <p:cNvPr id="388" name="Google Shape;388;p49"/>
          <p:cNvSpPr txBox="1">
            <a:spLocks noGrp="1"/>
          </p:cNvSpPr>
          <p:nvPr>
            <p:ph type="body" idx="1"/>
          </p:nvPr>
        </p:nvSpPr>
        <p:spPr>
          <a:xfrm>
            <a:off x="311700" y="1425300"/>
            <a:ext cx="8520600" cy="3143400"/>
          </a:xfrm>
          <a:prstGeom prst="rect">
            <a:avLst/>
          </a:prstGeom>
          <a:noFill/>
          <a:ln>
            <a:noFill/>
          </a:ln>
        </p:spPr>
        <p:txBody>
          <a:bodyPr spcFirstLastPara="1" wrap="square" lIns="68575" tIns="68575" rIns="68575" bIns="68575" anchor="t" anchorCtr="0">
            <a:noAutofit/>
          </a:bodyPr>
          <a:lstStyle/>
          <a:p>
            <a:pPr marL="457200" lvl="0" indent="-342900" algn="l" rtl="0">
              <a:lnSpc>
                <a:spcPct val="80000"/>
              </a:lnSpc>
              <a:spcBef>
                <a:spcPts val="0"/>
              </a:spcBef>
              <a:spcAft>
                <a:spcPts val="0"/>
              </a:spcAft>
              <a:buClr>
                <a:schemeClr val="dk1"/>
              </a:buClr>
              <a:buSzPts val="1400"/>
              <a:buFont typeface="Lucida Sans"/>
              <a:buChar char="●"/>
            </a:pPr>
            <a:r>
              <a:rPr lang="en" sz="1400"/>
              <a:t>Identity is the core of SEAD.</a:t>
            </a:r>
            <a:endParaRPr sz="1400"/>
          </a:p>
          <a:p>
            <a:pPr marL="914400" lvl="1" indent="-342900" algn="l" rtl="0">
              <a:lnSpc>
                <a:spcPct val="80000"/>
              </a:lnSpc>
              <a:spcBef>
                <a:spcPts val="1600"/>
              </a:spcBef>
              <a:spcAft>
                <a:spcPts val="0"/>
              </a:spcAft>
              <a:buClr>
                <a:schemeClr val="dk1"/>
              </a:buClr>
              <a:buSzPts val="1400"/>
              <a:buFont typeface="Lucida Sans"/>
              <a:buChar char="–"/>
            </a:pPr>
            <a:r>
              <a:rPr lang="en" sz="1400"/>
              <a:t>Know your culture</a:t>
            </a:r>
            <a:endParaRPr sz="1400"/>
          </a:p>
          <a:p>
            <a:pPr marL="1054100" lvl="2" indent="0" algn="l" rtl="0">
              <a:lnSpc>
                <a:spcPct val="80000"/>
              </a:lnSpc>
              <a:spcBef>
                <a:spcPts val="1600"/>
              </a:spcBef>
              <a:spcAft>
                <a:spcPts val="0"/>
              </a:spcAft>
              <a:buClr>
                <a:srgbClr val="0070C0"/>
              </a:buClr>
              <a:buSzPts val="1100"/>
              <a:buNone/>
            </a:pPr>
            <a:r>
              <a:rPr lang="en" sz="1400" b="1" i="1">
                <a:solidFill>
                  <a:srgbClr val="0070C0"/>
                </a:solidFill>
              </a:rPr>
              <a:t>“Knowledge of self – Who they are, their culture. They need to learn how to love within.”</a:t>
            </a:r>
            <a:endParaRPr sz="1400"/>
          </a:p>
          <a:p>
            <a:pPr marL="1054100" lvl="2" indent="0" algn="l" rtl="0">
              <a:lnSpc>
                <a:spcPct val="80000"/>
              </a:lnSpc>
              <a:spcBef>
                <a:spcPts val="1600"/>
              </a:spcBef>
              <a:spcAft>
                <a:spcPts val="0"/>
              </a:spcAft>
              <a:buClr>
                <a:srgbClr val="0070C0"/>
              </a:buClr>
              <a:buSzPts val="1100"/>
              <a:buNone/>
            </a:pPr>
            <a:r>
              <a:rPr lang="en" sz="1400" b="1">
                <a:solidFill>
                  <a:srgbClr val="0070C0"/>
                </a:solidFill>
              </a:rPr>
              <a:t>							~ Black mother</a:t>
            </a:r>
            <a:endParaRPr sz="1400"/>
          </a:p>
          <a:p>
            <a:pPr marL="914400" lvl="1" indent="-342900" algn="l" rtl="0">
              <a:lnSpc>
                <a:spcPct val="80000"/>
              </a:lnSpc>
              <a:spcBef>
                <a:spcPts val="1600"/>
              </a:spcBef>
              <a:spcAft>
                <a:spcPts val="0"/>
              </a:spcAft>
              <a:buClr>
                <a:schemeClr val="dk1"/>
              </a:buClr>
              <a:buSzPts val="1400"/>
              <a:buFont typeface="Lucida Sans"/>
              <a:buChar char="–"/>
            </a:pPr>
            <a:r>
              <a:rPr lang="en" sz="1400"/>
              <a:t>Codeswitch</a:t>
            </a:r>
            <a:endParaRPr sz="1400"/>
          </a:p>
          <a:p>
            <a:pPr marL="1054100" lvl="2" indent="0" algn="l" rtl="0">
              <a:lnSpc>
                <a:spcPct val="80000"/>
              </a:lnSpc>
              <a:spcBef>
                <a:spcPts val="1600"/>
              </a:spcBef>
              <a:spcAft>
                <a:spcPts val="0"/>
              </a:spcAft>
              <a:buClr>
                <a:srgbClr val="0070C0"/>
              </a:buClr>
              <a:buSzPts val="1100"/>
              <a:buNone/>
            </a:pPr>
            <a:r>
              <a:rPr lang="en" sz="1400" b="1" i="1">
                <a:solidFill>
                  <a:srgbClr val="0070C0"/>
                </a:solidFill>
              </a:rPr>
              <a:t>“I think it’s like, learning to adapt to your surroundings, one and two, just knowing that there’s other cultures, you know, out there, and respecting those cultures the same way that you would want them to respect, you know, your culture.”</a:t>
            </a:r>
            <a:endParaRPr sz="1400"/>
          </a:p>
          <a:p>
            <a:pPr marL="1054100" lvl="2" indent="0" algn="l" rtl="0">
              <a:lnSpc>
                <a:spcPct val="80000"/>
              </a:lnSpc>
              <a:spcBef>
                <a:spcPts val="1600"/>
              </a:spcBef>
              <a:spcAft>
                <a:spcPts val="0"/>
              </a:spcAft>
              <a:buClr>
                <a:srgbClr val="0070C0"/>
              </a:buClr>
              <a:buSzPts val="1100"/>
              <a:buNone/>
            </a:pPr>
            <a:r>
              <a:rPr lang="en" sz="1400" b="1">
                <a:solidFill>
                  <a:srgbClr val="0070C0"/>
                </a:solidFill>
              </a:rPr>
              <a:t>							~ Latina student</a:t>
            </a:r>
            <a:endParaRPr sz="1400"/>
          </a:p>
        </p:txBody>
      </p:sp>
      <p:pic>
        <p:nvPicPr>
          <p:cNvPr id="389" name="Google Shape;389;p49"/>
          <p:cNvPicPr preferRelativeResize="0"/>
          <p:nvPr/>
        </p:nvPicPr>
        <p:blipFill>
          <a:blip r:embed="rId3">
            <a:alphaModFix/>
          </a:blip>
          <a:stretch>
            <a:fillRect/>
          </a:stretch>
        </p:blipFill>
        <p:spPr>
          <a:xfrm>
            <a:off x="159750" y="4474225"/>
            <a:ext cx="1789425" cy="669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0"/>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SEL 102</a:t>
            </a:r>
            <a:endParaRPr sz="1100"/>
          </a:p>
        </p:txBody>
      </p:sp>
      <p:sp>
        <p:nvSpPr>
          <p:cNvPr id="395" name="Google Shape;395;p50"/>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p>
            <a:pPr marL="457200" lvl="0" indent="-381000" algn="l" rtl="0">
              <a:lnSpc>
                <a:spcPct val="90000"/>
              </a:lnSpc>
              <a:spcBef>
                <a:spcPts val="0"/>
              </a:spcBef>
              <a:spcAft>
                <a:spcPts val="0"/>
              </a:spcAft>
              <a:buClr>
                <a:schemeClr val="dk1"/>
              </a:buClr>
              <a:buSzPts val="2000"/>
              <a:buChar char="●"/>
            </a:pPr>
            <a:r>
              <a:rPr lang="en" sz="1700"/>
              <a:t>Black and Latinx students are often already learning (and are expected by society to learn) social-emotional competence at a different level (SEL102) because of the context of race</a:t>
            </a:r>
            <a:endParaRPr sz="1700"/>
          </a:p>
          <a:p>
            <a:pPr marL="457200" lvl="0" indent="-254000" algn="l" rtl="0">
              <a:lnSpc>
                <a:spcPct val="90000"/>
              </a:lnSpc>
              <a:spcBef>
                <a:spcPts val="0"/>
              </a:spcBef>
              <a:spcAft>
                <a:spcPts val="0"/>
              </a:spcAft>
              <a:buClr>
                <a:schemeClr val="dk1"/>
              </a:buClr>
              <a:buSzPts val="1400"/>
              <a:buNone/>
            </a:pPr>
            <a:endParaRPr sz="1700"/>
          </a:p>
          <a:p>
            <a:pPr marL="457200" lvl="0" indent="-381000" algn="l" rtl="0">
              <a:lnSpc>
                <a:spcPct val="90000"/>
              </a:lnSpc>
              <a:spcBef>
                <a:spcPts val="0"/>
              </a:spcBef>
              <a:spcAft>
                <a:spcPts val="0"/>
              </a:spcAft>
              <a:buClr>
                <a:schemeClr val="dk1"/>
              </a:buClr>
              <a:buSzPts val="2000"/>
              <a:buChar char="●"/>
            </a:pPr>
            <a:r>
              <a:rPr lang="en" sz="1700"/>
              <a:t>Black and Latinx students are not being recognized for their social and emotional competence </a:t>
            </a:r>
            <a:endParaRPr sz="1700"/>
          </a:p>
          <a:p>
            <a:pPr marL="914400" lvl="1" indent="-361950" algn="l" rtl="0">
              <a:lnSpc>
                <a:spcPct val="90000"/>
              </a:lnSpc>
              <a:spcBef>
                <a:spcPts val="1600"/>
              </a:spcBef>
              <a:spcAft>
                <a:spcPts val="0"/>
              </a:spcAft>
              <a:buClr>
                <a:schemeClr val="dk1"/>
              </a:buClr>
              <a:buSzPts val="1700"/>
              <a:buChar char="–"/>
            </a:pPr>
            <a:r>
              <a:rPr lang="en" sz="1700"/>
              <a:t>This is due in large part to a disconnect between educators and their students. When adults do not understand the backgrounds and lives of their students, or when bias influences what behavior is deemed acceptable by what students, adults do not recognize when students are socially and emotionally competent.</a:t>
            </a:r>
            <a:endParaRPr sz="1700"/>
          </a:p>
          <a:p>
            <a:pPr marL="457200" lvl="0" indent="-254000" algn="l" rtl="0">
              <a:lnSpc>
                <a:spcPct val="90000"/>
              </a:lnSpc>
              <a:spcBef>
                <a:spcPts val="0"/>
              </a:spcBef>
              <a:spcAft>
                <a:spcPts val="0"/>
              </a:spcAft>
              <a:buClr>
                <a:schemeClr val="dk1"/>
              </a:buClr>
              <a:buSzPts val="1400"/>
              <a:buNone/>
            </a:pPr>
            <a:endParaRPr sz="1700"/>
          </a:p>
        </p:txBody>
      </p:sp>
      <p:pic>
        <p:nvPicPr>
          <p:cNvPr id="396" name="Google Shape;396;p50"/>
          <p:cNvPicPr preferRelativeResize="0"/>
          <p:nvPr/>
        </p:nvPicPr>
        <p:blipFill>
          <a:blip r:embed="rId3">
            <a:alphaModFix/>
          </a:blip>
          <a:stretch>
            <a:fillRect/>
          </a:stretch>
        </p:blipFill>
        <p:spPr>
          <a:xfrm>
            <a:off x="159750" y="4474225"/>
            <a:ext cx="1789425" cy="669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1"/>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What should schools do to support SEAD?</a:t>
            </a:r>
            <a:endParaRPr sz="1100"/>
          </a:p>
        </p:txBody>
      </p:sp>
      <p:sp>
        <p:nvSpPr>
          <p:cNvPr id="403" name="Google Shape;403;p51"/>
          <p:cNvSpPr txBox="1">
            <a:spLocks noGrp="1"/>
          </p:cNvSpPr>
          <p:nvPr>
            <p:ph type="body" idx="1"/>
          </p:nvPr>
        </p:nvSpPr>
        <p:spPr>
          <a:xfrm>
            <a:off x="311700" y="1017725"/>
            <a:ext cx="8520600" cy="2912140"/>
          </a:xfrm>
          <a:prstGeom prst="rect">
            <a:avLst/>
          </a:prstGeom>
          <a:noFill/>
          <a:ln>
            <a:noFill/>
          </a:ln>
        </p:spPr>
        <p:txBody>
          <a:bodyPr spcFirstLastPara="1" wrap="square" lIns="68575" tIns="68575" rIns="68575" bIns="68575" anchor="t" anchorCtr="0">
            <a:noAutofit/>
          </a:bodyPr>
          <a:lstStyle/>
          <a:p>
            <a:pPr marL="457200" lvl="0" indent="-387350" algn="l" rtl="0">
              <a:lnSpc>
                <a:spcPct val="90000"/>
              </a:lnSpc>
              <a:spcBef>
                <a:spcPts val="0"/>
              </a:spcBef>
              <a:spcAft>
                <a:spcPts val="0"/>
              </a:spcAft>
              <a:buClr>
                <a:schemeClr val="dk1"/>
              </a:buClr>
              <a:buSzPts val="2100"/>
              <a:buChar char="●"/>
            </a:pPr>
            <a:r>
              <a:rPr lang="en" sz="1800"/>
              <a:t>Participants do not trust schools to teach SEAD to students of color. They worried about the decontextualization of SEL and the lack of focus on identity</a:t>
            </a:r>
            <a:endParaRPr sz="1800"/>
          </a:p>
          <a:p>
            <a:pPr marL="457200" lvl="0" indent="-254000" algn="l" rtl="0">
              <a:lnSpc>
                <a:spcPct val="90000"/>
              </a:lnSpc>
              <a:spcBef>
                <a:spcPts val="0"/>
              </a:spcBef>
              <a:spcAft>
                <a:spcPts val="0"/>
              </a:spcAft>
              <a:buClr>
                <a:schemeClr val="dk1"/>
              </a:buClr>
              <a:buSzPts val="1400"/>
              <a:buNone/>
            </a:pPr>
            <a:endParaRPr sz="1800"/>
          </a:p>
          <a:p>
            <a:pPr marL="596900" lvl="1" indent="0" algn="l" rtl="0">
              <a:lnSpc>
                <a:spcPct val="90000"/>
              </a:lnSpc>
              <a:spcBef>
                <a:spcPts val="1600"/>
              </a:spcBef>
              <a:spcAft>
                <a:spcPts val="0"/>
              </a:spcAft>
              <a:buClr>
                <a:srgbClr val="0070C0"/>
              </a:buClr>
              <a:buSzPts val="1100"/>
              <a:buNone/>
            </a:pPr>
            <a:r>
              <a:rPr lang="en" sz="1800" b="1" i="1">
                <a:solidFill>
                  <a:srgbClr val="0070C0"/>
                </a:solidFill>
              </a:rPr>
              <a:t>“We all have a story … We have schools that would rather just kind of put kids on a mute button to get through – go through the motions of every day.”</a:t>
            </a:r>
            <a:endParaRPr sz="1800"/>
          </a:p>
          <a:p>
            <a:pPr marL="596900" lvl="1" indent="0" algn="l" rtl="0">
              <a:lnSpc>
                <a:spcPct val="90000"/>
              </a:lnSpc>
              <a:spcBef>
                <a:spcPts val="1600"/>
              </a:spcBef>
              <a:spcAft>
                <a:spcPts val="0"/>
              </a:spcAft>
              <a:buClr>
                <a:srgbClr val="0070C0"/>
              </a:buClr>
              <a:buSzPts val="1100"/>
              <a:buNone/>
            </a:pPr>
            <a:r>
              <a:rPr lang="en" sz="1800" b="1">
                <a:solidFill>
                  <a:srgbClr val="0070C0"/>
                </a:solidFill>
              </a:rPr>
              <a:t>								~ Black mother</a:t>
            </a:r>
            <a:endParaRPr sz="1800"/>
          </a:p>
          <a:p>
            <a:pPr marL="914400" lvl="1" indent="-254000" algn="l" rtl="0">
              <a:lnSpc>
                <a:spcPct val="90000"/>
              </a:lnSpc>
              <a:spcBef>
                <a:spcPts val="1600"/>
              </a:spcBef>
              <a:spcAft>
                <a:spcPts val="0"/>
              </a:spcAft>
              <a:buClr>
                <a:schemeClr val="dk1"/>
              </a:buClr>
              <a:buSzPts val="1100"/>
              <a:buNone/>
            </a:pPr>
            <a:endParaRPr sz="1800"/>
          </a:p>
        </p:txBody>
      </p:sp>
      <p:pic>
        <p:nvPicPr>
          <p:cNvPr id="404" name="Google Shape;404;p51"/>
          <p:cNvPicPr preferRelativeResize="0"/>
          <p:nvPr/>
        </p:nvPicPr>
        <p:blipFill>
          <a:blip r:embed="rId3">
            <a:alphaModFix/>
          </a:blip>
          <a:stretch>
            <a:fillRect/>
          </a:stretch>
        </p:blipFill>
        <p:spPr>
          <a:xfrm>
            <a:off x="159750" y="4474225"/>
            <a:ext cx="1789425" cy="669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2"/>
          <p:cNvSpPr txBox="1">
            <a:spLocks noGrp="1"/>
          </p:cNvSpPr>
          <p:nvPr>
            <p:ph type="body" idx="1"/>
          </p:nvPr>
        </p:nvSpPr>
        <p:spPr>
          <a:xfrm>
            <a:off x="311950" y="1152525"/>
            <a:ext cx="8520000" cy="1846800"/>
          </a:xfrm>
          <a:prstGeom prst="rect">
            <a:avLst/>
          </a:prstGeom>
          <a:noFill/>
          <a:ln>
            <a:noFill/>
          </a:ln>
        </p:spPr>
        <p:txBody>
          <a:bodyPr spcFirstLastPara="1" wrap="square" lIns="68575" tIns="68575" rIns="68575" bIns="68575" anchor="t" anchorCtr="0">
            <a:noAutofit/>
          </a:bodyPr>
          <a:lstStyle/>
          <a:p>
            <a:pPr marL="114300" lvl="1" indent="0" algn="l" rtl="0">
              <a:lnSpc>
                <a:spcPct val="90000"/>
              </a:lnSpc>
              <a:spcBef>
                <a:spcPts val="0"/>
              </a:spcBef>
              <a:spcAft>
                <a:spcPts val="0"/>
              </a:spcAft>
              <a:buClr>
                <a:srgbClr val="0070C0"/>
              </a:buClr>
              <a:buSzPts val="1400"/>
              <a:buNone/>
            </a:pPr>
            <a:r>
              <a:rPr lang="en" sz="1800" b="1" i="1">
                <a:solidFill>
                  <a:srgbClr val="0070C0"/>
                </a:solidFill>
              </a:rPr>
              <a:t>“The way schools are structured now, and the way education is structured, it’s not set up for students to succeed in those environments. And not to say students don’t succeed, but not all students do. Some students make it out, but aren’t ready for the world after high school, or even after middle school. So it’s like you’re not always set up to succeed based on how schools are structured.”</a:t>
            </a:r>
            <a:endParaRPr sz="1800"/>
          </a:p>
          <a:p>
            <a:pPr marL="114300" lvl="0" indent="0" algn="l" rtl="0">
              <a:lnSpc>
                <a:spcPct val="90000"/>
              </a:lnSpc>
              <a:spcBef>
                <a:spcPts val="0"/>
              </a:spcBef>
              <a:spcAft>
                <a:spcPts val="0"/>
              </a:spcAft>
              <a:buClr>
                <a:srgbClr val="0070C0"/>
              </a:buClr>
              <a:buSzPts val="1400"/>
              <a:buNone/>
            </a:pPr>
            <a:r>
              <a:rPr lang="en" sz="1800" b="1" i="1">
                <a:solidFill>
                  <a:srgbClr val="0070C0"/>
                </a:solidFill>
              </a:rPr>
              <a:t>							</a:t>
            </a:r>
            <a:r>
              <a:rPr lang="en" sz="1800" b="1">
                <a:solidFill>
                  <a:srgbClr val="0070C0"/>
                </a:solidFill>
              </a:rPr>
              <a:t>~Black &amp; Latino Student</a:t>
            </a:r>
            <a:endParaRPr sz="1800"/>
          </a:p>
        </p:txBody>
      </p:sp>
      <p:pic>
        <p:nvPicPr>
          <p:cNvPr id="410" name="Google Shape;410;p52"/>
          <p:cNvPicPr preferRelativeResize="0"/>
          <p:nvPr/>
        </p:nvPicPr>
        <p:blipFill>
          <a:blip r:embed="rId3">
            <a:alphaModFix/>
          </a:blip>
          <a:stretch>
            <a:fillRect/>
          </a:stretch>
        </p:blipFill>
        <p:spPr>
          <a:xfrm>
            <a:off x="159750" y="4474225"/>
            <a:ext cx="1789425" cy="669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3"/>
          <p:cNvSpPr txBox="1">
            <a:spLocks noGrp="1"/>
          </p:cNvSpPr>
          <p:nvPr>
            <p:ph type="body" idx="1"/>
          </p:nvPr>
        </p:nvSpPr>
        <p:spPr>
          <a:xfrm>
            <a:off x="311700" y="1016300"/>
            <a:ext cx="8520600" cy="4032600"/>
          </a:xfrm>
          <a:prstGeom prst="rect">
            <a:avLst/>
          </a:prstGeom>
          <a:noFill/>
          <a:ln>
            <a:noFill/>
          </a:ln>
        </p:spPr>
        <p:txBody>
          <a:bodyPr spcFirstLastPara="1" wrap="square" lIns="68575" tIns="68575" rIns="68575" bIns="68575" anchor="t" anchorCtr="0">
            <a:noAutofit/>
          </a:bodyPr>
          <a:lstStyle/>
          <a:p>
            <a:pPr marL="457200" lvl="0" indent="-342900" algn="l" rtl="0">
              <a:lnSpc>
                <a:spcPct val="80000"/>
              </a:lnSpc>
              <a:spcBef>
                <a:spcPts val="0"/>
              </a:spcBef>
              <a:spcAft>
                <a:spcPts val="0"/>
              </a:spcAft>
              <a:buClr>
                <a:schemeClr val="dk1"/>
              </a:buClr>
              <a:buSzPts val="1400"/>
              <a:buChar char="●"/>
            </a:pPr>
            <a:r>
              <a:rPr lang="en" sz="1400"/>
              <a:t>Create learning environments where students see themselves and truly belong</a:t>
            </a:r>
            <a:endParaRPr sz="1400"/>
          </a:p>
          <a:p>
            <a:pPr marL="342900" lvl="0" indent="0" algn="l" rtl="0">
              <a:lnSpc>
                <a:spcPct val="80000"/>
              </a:lnSpc>
              <a:spcBef>
                <a:spcPts val="0"/>
              </a:spcBef>
              <a:spcAft>
                <a:spcPts val="0"/>
              </a:spcAft>
              <a:buNone/>
            </a:pPr>
            <a:endParaRPr sz="1400"/>
          </a:p>
          <a:p>
            <a:pPr marL="914400" lvl="1" indent="-342900" algn="l" rtl="0">
              <a:lnSpc>
                <a:spcPct val="110000"/>
              </a:lnSpc>
              <a:spcBef>
                <a:spcPts val="0"/>
              </a:spcBef>
              <a:spcAft>
                <a:spcPts val="0"/>
              </a:spcAft>
              <a:buClr>
                <a:schemeClr val="dk1"/>
              </a:buClr>
              <a:buSzPts val="1400"/>
              <a:buChar char="–"/>
            </a:pPr>
            <a:r>
              <a:rPr lang="en" sz="1400"/>
              <a:t>Allow students to be their authentic selves.</a:t>
            </a:r>
            <a:endParaRPr sz="1400"/>
          </a:p>
          <a:p>
            <a:pPr marL="1054100" lvl="2" indent="0" algn="l" rtl="0">
              <a:lnSpc>
                <a:spcPct val="110000"/>
              </a:lnSpc>
              <a:spcBef>
                <a:spcPts val="0"/>
              </a:spcBef>
              <a:spcAft>
                <a:spcPts val="0"/>
              </a:spcAft>
              <a:buClr>
                <a:srgbClr val="0070C0"/>
              </a:buClr>
              <a:buSzPts val="1100"/>
              <a:buNone/>
            </a:pPr>
            <a:r>
              <a:rPr lang="en" sz="1400" b="1" i="1">
                <a:solidFill>
                  <a:srgbClr val="0070C0"/>
                </a:solidFill>
              </a:rPr>
              <a:t>“School should be a safe zone for a kid to be able to come and really be their self.”</a:t>
            </a:r>
            <a:endParaRPr sz="1400"/>
          </a:p>
          <a:p>
            <a:pPr marL="1054100" lvl="2" indent="0" algn="l" rtl="0">
              <a:lnSpc>
                <a:spcPct val="110000"/>
              </a:lnSpc>
              <a:spcBef>
                <a:spcPts val="0"/>
              </a:spcBef>
              <a:spcAft>
                <a:spcPts val="0"/>
              </a:spcAft>
              <a:buClr>
                <a:srgbClr val="0070C0"/>
              </a:buClr>
              <a:buSzPts val="1100"/>
              <a:buNone/>
            </a:pPr>
            <a:r>
              <a:rPr lang="en" sz="1400" b="1">
                <a:solidFill>
                  <a:srgbClr val="0070C0"/>
                </a:solidFill>
              </a:rPr>
              <a:t>							~ Black grandmother</a:t>
            </a:r>
            <a:endParaRPr sz="1400"/>
          </a:p>
          <a:p>
            <a:pPr marL="914400" lvl="1" indent="-342900" algn="l" rtl="0">
              <a:lnSpc>
                <a:spcPct val="110000"/>
              </a:lnSpc>
              <a:spcBef>
                <a:spcPts val="0"/>
              </a:spcBef>
              <a:spcAft>
                <a:spcPts val="0"/>
              </a:spcAft>
              <a:buClr>
                <a:schemeClr val="dk1"/>
              </a:buClr>
              <a:buSzPts val="1400"/>
              <a:buChar char="–"/>
            </a:pPr>
            <a:r>
              <a:rPr lang="en" sz="1400"/>
              <a:t>Teach our history</a:t>
            </a:r>
            <a:endParaRPr sz="1400"/>
          </a:p>
          <a:p>
            <a:pPr marL="1054100" lvl="2" indent="0" algn="l" rtl="0">
              <a:lnSpc>
                <a:spcPct val="110000"/>
              </a:lnSpc>
              <a:spcBef>
                <a:spcPts val="0"/>
              </a:spcBef>
              <a:spcAft>
                <a:spcPts val="0"/>
              </a:spcAft>
              <a:buClr>
                <a:srgbClr val="0070C0"/>
              </a:buClr>
              <a:buSzPts val="1100"/>
              <a:buNone/>
            </a:pPr>
            <a:r>
              <a:rPr lang="en" sz="1400" b="1" i="1">
                <a:solidFill>
                  <a:srgbClr val="0070C0"/>
                </a:solidFill>
              </a:rPr>
              <a:t>“I think that we should talk about other people, other than just Rosa Parks and Martin Luther King … I’ve been learning about that since I was like in first grade … I had to read myself about people like Malcolm X and things like that … Why can’t we talk about other people?”</a:t>
            </a:r>
            <a:endParaRPr sz="1400"/>
          </a:p>
          <a:p>
            <a:pPr marL="1054100" lvl="2" indent="0" algn="l" rtl="0">
              <a:lnSpc>
                <a:spcPct val="110000"/>
              </a:lnSpc>
              <a:spcBef>
                <a:spcPts val="0"/>
              </a:spcBef>
              <a:spcAft>
                <a:spcPts val="0"/>
              </a:spcAft>
              <a:buClr>
                <a:srgbClr val="0070C0"/>
              </a:buClr>
              <a:buSzPts val="1100"/>
              <a:buNone/>
            </a:pPr>
            <a:r>
              <a:rPr lang="en" sz="1400" b="1">
                <a:solidFill>
                  <a:srgbClr val="0070C0"/>
                </a:solidFill>
              </a:rPr>
              <a:t>							~ Black student</a:t>
            </a:r>
            <a:endParaRPr sz="1400"/>
          </a:p>
          <a:p>
            <a:pPr marL="914400" lvl="1" indent="-342900" algn="l" rtl="0">
              <a:lnSpc>
                <a:spcPct val="110000"/>
              </a:lnSpc>
              <a:spcBef>
                <a:spcPts val="0"/>
              </a:spcBef>
              <a:spcAft>
                <a:spcPts val="0"/>
              </a:spcAft>
              <a:buClr>
                <a:schemeClr val="dk1"/>
              </a:buClr>
              <a:buSzPts val="1400"/>
              <a:buChar char="–"/>
            </a:pPr>
            <a:r>
              <a:rPr lang="en" sz="1400"/>
              <a:t>Diversify the teaching workforce</a:t>
            </a:r>
            <a:endParaRPr sz="1400"/>
          </a:p>
          <a:p>
            <a:pPr marL="1054100" lvl="2" indent="0" algn="l" rtl="0">
              <a:lnSpc>
                <a:spcPct val="110000"/>
              </a:lnSpc>
              <a:spcBef>
                <a:spcPts val="0"/>
              </a:spcBef>
              <a:spcAft>
                <a:spcPts val="0"/>
              </a:spcAft>
              <a:buClr>
                <a:srgbClr val="0070C0"/>
              </a:buClr>
              <a:buSzPts val="1100"/>
              <a:buNone/>
            </a:pPr>
            <a:r>
              <a:rPr lang="en" sz="1400" b="1" i="1">
                <a:solidFill>
                  <a:srgbClr val="0070C0"/>
                </a:solidFill>
              </a:rPr>
              <a:t>“Hire more Black teachers.”</a:t>
            </a:r>
            <a:endParaRPr sz="1400"/>
          </a:p>
          <a:p>
            <a:pPr marL="1054100" lvl="2" indent="0" algn="l" rtl="0">
              <a:lnSpc>
                <a:spcPct val="110000"/>
              </a:lnSpc>
              <a:spcBef>
                <a:spcPts val="0"/>
              </a:spcBef>
              <a:spcAft>
                <a:spcPts val="0"/>
              </a:spcAft>
              <a:buClr>
                <a:srgbClr val="0070C0"/>
              </a:buClr>
              <a:buSzPts val="1100"/>
              <a:buNone/>
            </a:pPr>
            <a:r>
              <a:rPr lang="en" sz="1400" b="1">
                <a:solidFill>
                  <a:srgbClr val="0070C0"/>
                </a:solidFill>
              </a:rPr>
              <a:t>							~ Black father</a:t>
            </a:r>
            <a:endParaRPr sz="1400"/>
          </a:p>
        </p:txBody>
      </p:sp>
      <p:sp>
        <p:nvSpPr>
          <p:cNvPr id="417" name="Google Shape;417;p53"/>
          <p:cNvSpPr txBox="1">
            <a:spLocks noGrp="1"/>
          </p:cNvSpPr>
          <p:nvPr>
            <p:ph type="title"/>
          </p:nvPr>
        </p:nvSpPr>
        <p:spPr>
          <a:xfrm>
            <a:off x="136325" y="228250"/>
            <a:ext cx="89361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What should schools do to support SEAD? </a:t>
            </a:r>
            <a:r>
              <a:rPr lang="en" sz="1900"/>
              <a:t>(Cont’d)</a:t>
            </a:r>
            <a:endParaRPr sz="100"/>
          </a:p>
        </p:txBody>
      </p:sp>
      <p:pic>
        <p:nvPicPr>
          <p:cNvPr id="418" name="Google Shape;418;p53"/>
          <p:cNvPicPr preferRelativeResize="0"/>
          <p:nvPr/>
        </p:nvPicPr>
        <p:blipFill>
          <a:blip r:embed="rId3">
            <a:alphaModFix/>
          </a:blip>
          <a:stretch>
            <a:fillRect/>
          </a:stretch>
        </p:blipFill>
        <p:spPr>
          <a:xfrm>
            <a:off x="159750" y="4474225"/>
            <a:ext cx="1789425" cy="669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4"/>
          <p:cNvSpPr txBox="1">
            <a:spLocks noGrp="1"/>
          </p:cNvSpPr>
          <p:nvPr>
            <p:ph type="title"/>
          </p:nvPr>
        </p:nvSpPr>
        <p:spPr>
          <a:xfrm>
            <a:off x="136325" y="228250"/>
            <a:ext cx="89361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What should schools do to support SEAD? </a:t>
            </a:r>
            <a:r>
              <a:rPr lang="en" sz="1900"/>
              <a:t>(Cont’d)</a:t>
            </a:r>
            <a:endParaRPr sz="100"/>
          </a:p>
        </p:txBody>
      </p:sp>
      <p:sp>
        <p:nvSpPr>
          <p:cNvPr id="424" name="Google Shape;424;p54"/>
          <p:cNvSpPr txBox="1">
            <a:spLocks noGrp="1"/>
          </p:cNvSpPr>
          <p:nvPr>
            <p:ph type="body" idx="1"/>
          </p:nvPr>
        </p:nvSpPr>
        <p:spPr>
          <a:xfrm>
            <a:off x="136325" y="800950"/>
            <a:ext cx="7264200" cy="4139700"/>
          </a:xfrm>
          <a:prstGeom prst="rect">
            <a:avLst/>
          </a:prstGeom>
          <a:noFill/>
          <a:ln>
            <a:noFill/>
          </a:ln>
        </p:spPr>
        <p:txBody>
          <a:bodyPr spcFirstLastPara="1" wrap="square" lIns="68575" tIns="68575" rIns="68575" bIns="68575" anchor="t" anchorCtr="0">
            <a:noAutofit/>
          </a:bodyPr>
          <a:lstStyle/>
          <a:p>
            <a:pPr marL="457200" lvl="0" indent="-342900" algn="l" rtl="0">
              <a:lnSpc>
                <a:spcPct val="90000"/>
              </a:lnSpc>
              <a:spcBef>
                <a:spcPts val="0"/>
              </a:spcBef>
              <a:spcAft>
                <a:spcPts val="0"/>
              </a:spcAft>
              <a:buClr>
                <a:schemeClr val="dk1"/>
              </a:buClr>
              <a:buSzPts val="1400"/>
              <a:buChar char="●"/>
            </a:pPr>
            <a:r>
              <a:rPr lang="en" sz="1400"/>
              <a:t>Challenge students to thrive and truly believe they can.</a:t>
            </a:r>
            <a:endParaRPr sz="1400"/>
          </a:p>
          <a:p>
            <a:pPr marL="0" lvl="0" indent="0" algn="l" rtl="0">
              <a:lnSpc>
                <a:spcPct val="90000"/>
              </a:lnSpc>
              <a:spcBef>
                <a:spcPts val="0"/>
              </a:spcBef>
              <a:spcAft>
                <a:spcPts val="0"/>
              </a:spcAft>
              <a:buNone/>
            </a:pPr>
            <a:endParaRPr sz="1400"/>
          </a:p>
          <a:p>
            <a:pPr marL="457200" lvl="1" indent="-342900" algn="l" rtl="0">
              <a:lnSpc>
                <a:spcPct val="120000"/>
              </a:lnSpc>
              <a:spcBef>
                <a:spcPts val="0"/>
              </a:spcBef>
              <a:spcAft>
                <a:spcPts val="0"/>
              </a:spcAft>
              <a:buClr>
                <a:schemeClr val="dk1"/>
              </a:buClr>
              <a:buSzPts val="1400"/>
              <a:buChar char="–"/>
            </a:pPr>
            <a:r>
              <a:rPr lang="en" sz="1400"/>
              <a:t>Provide challenging coursework and equitable opportunities for advanced course pathways.</a:t>
            </a:r>
            <a:endParaRPr sz="1400"/>
          </a:p>
          <a:p>
            <a:pPr marL="596900" lvl="2" indent="0" algn="l" rtl="0">
              <a:lnSpc>
                <a:spcPct val="120000"/>
              </a:lnSpc>
              <a:spcBef>
                <a:spcPts val="0"/>
              </a:spcBef>
              <a:spcAft>
                <a:spcPts val="0"/>
              </a:spcAft>
              <a:buClr>
                <a:srgbClr val="0070C0"/>
              </a:buClr>
              <a:buSzPts val="1100"/>
              <a:buNone/>
            </a:pPr>
            <a:r>
              <a:rPr lang="en" sz="1300" b="1" i="1">
                <a:solidFill>
                  <a:srgbClr val="0070C0"/>
                </a:solidFill>
              </a:rPr>
              <a:t>“It’s been like a cultural shock when I go into programs and I see that like, 99% of the population there is either Caucasian or Asian of some type.”</a:t>
            </a:r>
            <a:endParaRPr sz="1300"/>
          </a:p>
          <a:p>
            <a:pPr marL="596900" lvl="2" indent="0" algn="l" rtl="0">
              <a:lnSpc>
                <a:spcPct val="120000"/>
              </a:lnSpc>
              <a:spcBef>
                <a:spcPts val="0"/>
              </a:spcBef>
              <a:spcAft>
                <a:spcPts val="0"/>
              </a:spcAft>
              <a:buClr>
                <a:srgbClr val="0070C0"/>
              </a:buClr>
              <a:buSzPts val="1100"/>
              <a:buNone/>
            </a:pPr>
            <a:r>
              <a:rPr lang="en" sz="1300" b="1" i="1">
                <a:solidFill>
                  <a:srgbClr val="0070C0"/>
                </a:solidFill>
              </a:rPr>
              <a:t>							</a:t>
            </a:r>
            <a:r>
              <a:rPr lang="en" sz="1300" b="1">
                <a:solidFill>
                  <a:srgbClr val="0070C0"/>
                </a:solidFill>
              </a:rPr>
              <a:t>~ Latina student</a:t>
            </a:r>
            <a:endParaRPr sz="1300"/>
          </a:p>
          <a:p>
            <a:pPr marL="596900" lvl="2" indent="0" algn="l" rtl="0">
              <a:lnSpc>
                <a:spcPct val="120000"/>
              </a:lnSpc>
              <a:spcBef>
                <a:spcPts val="0"/>
              </a:spcBef>
              <a:spcAft>
                <a:spcPts val="0"/>
              </a:spcAft>
              <a:buClr>
                <a:srgbClr val="0070C0"/>
              </a:buClr>
              <a:buSzPts val="1100"/>
              <a:buNone/>
            </a:pPr>
            <a:r>
              <a:rPr lang="en" sz="1300" b="1" i="1">
                <a:solidFill>
                  <a:srgbClr val="0070C0"/>
                </a:solidFill>
              </a:rPr>
              <a:t>“I think being a Black girl had a little bit to do with [not feeling like I belong], especially because … I took two AP classes my senior year, and in both of those classes, I was the only Black person. And I think that that’s happened throughout my entire high school career.”</a:t>
            </a:r>
            <a:endParaRPr sz="1300"/>
          </a:p>
          <a:p>
            <a:pPr marL="596900" lvl="2" indent="0" algn="l" rtl="0">
              <a:lnSpc>
                <a:spcPct val="120000"/>
              </a:lnSpc>
              <a:spcBef>
                <a:spcPts val="0"/>
              </a:spcBef>
              <a:spcAft>
                <a:spcPts val="0"/>
              </a:spcAft>
              <a:buClr>
                <a:srgbClr val="0070C0"/>
              </a:buClr>
              <a:buSzPts val="1100"/>
              <a:buNone/>
            </a:pPr>
            <a:r>
              <a:rPr lang="en" sz="1300" b="1">
                <a:solidFill>
                  <a:srgbClr val="0070C0"/>
                </a:solidFill>
              </a:rPr>
              <a:t>							~Black student</a:t>
            </a:r>
            <a:endParaRPr sz="1300"/>
          </a:p>
          <a:p>
            <a:pPr marL="457200" lvl="1" indent="-342900" algn="l" rtl="0">
              <a:lnSpc>
                <a:spcPct val="120000"/>
              </a:lnSpc>
              <a:spcBef>
                <a:spcPts val="0"/>
              </a:spcBef>
              <a:spcAft>
                <a:spcPts val="0"/>
              </a:spcAft>
              <a:buClr>
                <a:schemeClr val="dk1"/>
              </a:buClr>
              <a:buSzPts val="1400"/>
              <a:buChar char="–"/>
            </a:pPr>
            <a:r>
              <a:rPr lang="en" sz="1400"/>
              <a:t>Address adult bias.</a:t>
            </a:r>
            <a:endParaRPr sz="1400"/>
          </a:p>
          <a:p>
            <a:pPr marL="596900" lvl="2" indent="0" algn="l" rtl="0">
              <a:lnSpc>
                <a:spcPct val="120000"/>
              </a:lnSpc>
              <a:spcBef>
                <a:spcPts val="0"/>
              </a:spcBef>
              <a:spcAft>
                <a:spcPts val="0"/>
              </a:spcAft>
              <a:buClr>
                <a:srgbClr val="0070C0"/>
              </a:buClr>
              <a:buSzPts val="1100"/>
              <a:buNone/>
            </a:pPr>
            <a:r>
              <a:rPr lang="en" sz="1300" b="1" i="1">
                <a:solidFill>
                  <a:srgbClr val="0070C0"/>
                </a:solidFill>
              </a:rPr>
              <a:t>“At least have [teachers] in the place culturally competent so that they understand, and they don’t just make assumptions.”</a:t>
            </a:r>
            <a:endParaRPr sz="1300"/>
          </a:p>
          <a:p>
            <a:pPr marL="596900" lvl="2" indent="0" algn="l" rtl="0">
              <a:lnSpc>
                <a:spcPct val="120000"/>
              </a:lnSpc>
              <a:spcBef>
                <a:spcPts val="0"/>
              </a:spcBef>
              <a:spcAft>
                <a:spcPts val="0"/>
              </a:spcAft>
              <a:buClr>
                <a:srgbClr val="0070C0"/>
              </a:buClr>
              <a:buSzPts val="1100"/>
              <a:buNone/>
            </a:pPr>
            <a:r>
              <a:rPr lang="en" sz="1300" b="1">
                <a:solidFill>
                  <a:srgbClr val="0070C0"/>
                </a:solidFill>
              </a:rPr>
              <a:t>							~ Black mother</a:t>
            </a:r>
            <a:endParaRPr sz="1300"/>
          </a:p>
        </p:txBody>
      </p:sp>
      <p:pic>
        <p:nvPicPr>
          <p:cNvPr id="425" name="Google Shape;425;p54"/>
          <p:cNvPicPr preferRelativeResize="0"/>
          <p:nvPr/>
        </p:nvPicPr>
        <p:blipFill rotWithShape="1">
          <a:blip r:embed="rId3">
            <a:alphaModFix/>
          </a:blip>
          <a:srcRect/>
          <a:stretch/>
        </p:blipFill>
        <p:spPr>
          <a:xfrm>
            <a:off x="7423825" y="1803125"/>
            <a:ext cx="1648549" cy="24727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5"/>
          <p:cNvSpPr txBox="1">
            <a:spLocks noGrp="1"/>
          </p:cNvSpPr>
          <p:nvPr>
            <p:ph type="body" idx="1"/>
          </p:nvPr>
        </p:nvSpPr>
        <p:spPr>
          <a:xfrm>
            <a:off x="311700" y="917150"/>
            <a:ext cx="8520600" cy="4099200"/>
          </a:xfrm>
          <a:prstGeom prst="rect">
            <a:avLst/>
          </a:prstGeom>
          <a:noFill/>
          <a:ln>
            <a:noFill/>
          </a:ln>
        </p:spPr>
        <p:txBody>
          <a:bodyPr spcFirstLastPara="1" wrap="square" lIns="68575" tIns="68575" rIns="68575" bIns="68575" anchor="t" anchorCtr="0">
            <a:noAutofit/>
          </a:bodyPr>
          <a:lstStyle/>
          <a:p>
            <a:pPr marL="457200" lvl="0" indent="-342900" algn="l" rtl="0">
              <a:lnSpc>
                <a:spcPct val="90000"/>
              </a:lnSpc>
              <a:spcBef>
                <a:spcPts val="0"/>
              </a:spcBef>
              <a:spcAft>
                <a:spcPts val="0"/>
              </a:spcAft>
              <a:buClr>
                <a:schemeClr val="dk1"/>
              </a:buClr>
              <a:buSzPts val="1400"/>
              <a:buChar char="●"/>
            </a:pPr>
            <a:r>
              <a:rPr lang="en" sz="1400"/>
              <a:t>Provide the academic and non-academic supports they need to thrive.</a:t>
            </a:r>
            <a:endParaRPr sz="1400"/>
          </a:p>
          <a:p>
            <a:pPr marL="914400" lvl="1" indent="-342900" algn="l" rtl="0">
              <a:lnSpc>
                <a:spcPct val="120000"/>
              </a:lnSpc>
              <a:spcBef>
                <a:spcPts val="0"/>
              </a:spcBef>
              <a:spcAft>
                <a:spcPts val="0"/>
              </a:spcAft>
              <a:buClr>
                <a:schemeClr val="dk1"/>
              </a:buClr>
              <a:buSzPts val="1400"/>
              <a:buChar char="–"/>
            </a:pPr>
            <a:r>
              <a:rPr lang="en" sz="1400"/>
              <a:t>Partner with students, parents, and communities.</a:t>
            </a:r>
            <a:endParaRPr sz="1400"/>
          </a:p>
          <a:p>
            <a:pPr marL="1054100" lvl="2" indent="0" algn="l" rtl="0">
              <a:lnSpc>
                <a:spcPct val="120000"/>
              </a:lnSpc>
              <a:spcBef>
                <a:spcPts val="0"/>
              </a:spcBef>
              <a:spcAft>
                <a:spcPts val="0"/>
              </a:spcAft>
              <a:buClr>
                <a:srgbClr val="0070C0"/>
              </a:buClr>
              <a:buSzPts val="1100"/>
              <a:buNone/>
            </a:pPr>
            <a:r>
              <a:rPr lang="en" sz="1400" b="1" i="1">
                <a:solidFill>
                  <a:srgbClr val="0070C0"/>
                </a:solidFill>
              </a:rPr>
              <a:t>“Parents have a lot to do with culture, and know their culture better than the schools that deal with everyone.”</a:t>
            </a:r>
            <a:endParaRPr sz="1400"/>
          </a:p>
          <a:p>
            <a:pPr marL="1054100" lvl="2" indent="0" algn="l" rtl="0">
              <a:lnSpc>
                <a:spcPct val="120000"/>
              </a:lnSpc>
              <a:spcBef>
                <a:spcPts val="0"/>
              </a:spcBef>
              <a:spcAft>
                <a:spcPts val="0"/>
              </a:spcAft>
              <a:buClr>
                <a:srgbClr val="0070C0"/>
              </a:buClr>
              <a:buSzPts val="1100"/>
              <a:buNone/>
            </a:pPr>
            <a:r>
              <a:rPr lang="en" sz="1400" b="1">
                <a:solidFill>
                  <a:srgbClr val="0070C0"/>
                </a:solidFill>
              </a:rPr>
              <a:t>							~ Latina mother</a:t>
            </a:r>
            <a:endParaRPr sz="1400"/>
          </a:p>
          <a:p>
            <a:pPr marL="914400" lvl="1" indent="-342900" algn="l" rtl="0">
              <a:lnSpc>
                <a:spcPct val="120000"/>
              </a:lnSpc>
              <a:spcBef>
                <a:spcPts val="0"/>
              </a:spcBef>
              <a:spcAft>
                <a:spcPts val="0"/>
              </a:spcAft>
              <a:buClr>
                <a:schemeClr val="dk1"/>
              </a:buClr>
              <a:buSzPts val="1400"/>
              <a:buChar char="–"/>
            </a:pPr>
            <a:r>
              <a:rPr lang="en" sz="1400"/>
              <a:t>Provide non-academic supports.</a:t>
            </a:r>
            <a:endParaRPr sz="1400"/>
          </a:p>
          <a:p>
            <a:pPr marL="1054100" lvl="2" indent="0" algn="l" rtl="0">
              <a:lnSpc>
                <a:spcPct val="120000"/>
              </a:lnSpc>
              <a:spcBef>
                <a:spcPts val="0"/>
              </a:spcBef>
              <a:spcAft>
                <a:spcPts val="0"/>
              </a:spcAft>
              <a:buClr>
                <a:srgbClr val="0070C0"/>
              </a:buClr>
              <a:buSzPts val="1100"/>
              <a:buNone/>
            </a:pPr>
            <a:r>
              <a:rPr lang="en" sz="1400" b="1" i="1">
                <a:solidFill>
                  <a:srgbClr val="0070C0"/>
                </a:solidFill>
              </a:rPr>
              <a:t>“At our school, lots of people were depressed. Lots of people had anxiety. Things like that were everywhere, and it kind of become normalized, and it shouldn’t have been, right? We should have had [supports] and people should have been seeking help.”</a:t>
            </a:r>
            <a:endParaRPr sz="1400"/>
          </a:p>
          <a:p>
            <a:pPr marL="1054100" lvl="2" indent="0" algn="l" rtl="0">
              <a:lnSpc>
                <a:spcPct val="120000"/>
              </a:lnSpc>
              <a:spcBef>
                <a:spcPts val="0"/>
              </a:spcBef>
              <a:spcAft>
                <a:spcPts val="0"/>
              </a:spcAft>
              <a:buClr>
                <a:srgbClr val="0070C0"/>
              </a:buClr>
              <a:buSzPts val="1100"/>
              <a:buNone/>
            </a:pPr>
            <a:r>
              <a:rPr lang="en" sz="1400" b="1">
                <a:solidFill>
                  <a:srgbClr val="0070C0"/>
                </a:solidFill>
              </a:rPr>
              <a:t>							~ Black student</a:t>
            </a:r>
            <a:endParaRPr sz="1400"/>
          </a:p>
          <a:p>
            <a:pPr marL="1054100" lvl="2" indent="0" algn="l" rtl="0">
              <a:lnSpc>
                <a:spcPct val="120000"/>
              </a:lnSpc>
              <a:spcBef>
                <a:spcPts val="0"/>
              </a:spcBef>
              <a:spcAft>
                <a:spcPts val="0"/>
              </a:spcAft>
              <a:buClr>
                <a:srgbClr val="0070C0"/>
              </a:buClr>
              <a:buSzPts val="1100"/>
              <a:buNone/>
            </a:pPr>
            <a:r>
              <a:rPr lang="en" sz="1400" b="1" i="1">
                <a:solidFill>
                  <a:srgbClr val="0070C0"/>
                </a:solidFill>
              </a:rPr>
              <a:t>“We have a counselor that goes above and beyond the call of duty, and what she does is open doors and give opportunities or – ultimately, you know, we’re the ones who step up and do it, but somebody who , somebody in power like, who opens doors, gives us opportunities.”</a:t>
            </a:r>
            <a:endParaRPr sz="1400"/>
          </a:p>
          <a:p>
            <a:pPr marL="1054100" lvl="2" indent="0" algn="l" rtl="0">
              <a:lnSpc>
                <a:spcPct val="120000"/>
              </a:lnSpc>
              <a:spcBef>
                <a:spcPts val="0"/>
              </a:spcBef>
              <a:spcAft>
                <a:spcPts val="0"/>
              </a:spcAft>
              <a:buClr>
                <a:srgbClr val="0070C0"/>
              </a:buClr>
              <a:buSzPts val="1100"/>
              <a:buNone/>
            </a:pPr>
            <a:r>
              <a:rPr lang="en" sz="1500" b="1">
                <a:solidFill>
                  <a:srgbClr val="0070C0"/>
                </a:solidFill>
              </a:rPr>
              <a:t>							~Latina student</a:t>
            </a:r>
            <a:endParaRPr sz="1100"/>
          </a:p>
        </p:txBody>
      </p:sp>
      <p:sp>
        <p:nvSpPr>
          <p:cNvPr id="431" name="Google Shape;431;p55"/>
          <p:cNvSpPr txBox="1">
            <a:spLocks noGrp="1"/>
          </p:cNvSpPr>
          <p:nvPr>
            <p:ph type="title"/>
          </p:nvPr>
        </p:nvSpPr>
        <p:spPr>
          <a:xfrm>
            <a:off x="136325" y="228250"/>
            <a:ext cx="89361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What should schools do to support SEAD? </a:t>
            </a:r>
            <a:r>
              <a:rPr lang="en" sz="1900"/>
              <a:t>(Cont’d)</a:t>
            </a:r>
            <a:endParaRPr sz="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6"/>
          <p:cNvSpPr txBox="1">
            <a:spLocks noGrp="1"/>
          </p:cNvSpPr>
          <p:nvPr>
            <p:ph type="title"/>
          </p:nvPr>
        </p:nvSpPr>
        <p:spPr>
          <a:xfrm>
            <a:off x="448860" y="174804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Clr>
                <a:schemeClr val="dk1"/>
              </a:buClr>
              <a:buSzPts val="2100"/>
              <a:buFont typeface="Calibri"/>
              <a:buNone/>
            </a:pPr>
            <a:r>
              <a:rPr lang="en" sz="3000" b="1"/>
              <a:t>IMPLICATIONS</a:t>
            </a:r>
            <a:endParaRPr sz="1100"/>
          </a:p>
        </p:txBody>
      </p:sp>
      <p:pic>
        <p:nvPicPr>
          <p:cNvPr id="437" name="Google Shape;437;p56"/>
          <p:cNvPicPr preferRelativeResize="0"/>
          <p:nvPr/>
        </p:nvPicPr>
        <p:blipFill>
          <a:blip r:embed="rId3">
            <a:alphaModFix/>
          </a:blip>
          <a:stretch>
            <a:fillRect/>
          </a:stretch>
        </p:blipFill>
        <p:spPr>
          <a:xfrm>
            <a:off x="159750" y="4474225"/>
            <a:ext cx="1789425" cy="6692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7"/>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Shifting the Focus</a:t>
            </a:r>
            <a:endParaRPr sz="1100"/>
          </a:p>
        </p:txBody>
      </p:sp>
      <p:sp>
        <p:nvSpPr>
          <p:cNvPr id="443" name="Google Shape;443;p57"/>
          <p:cNvSpPr txBox="1">
            <a:spLocks noGrp="1"/>
          </p:cNvSpPr>
          <p:nvPr>
            <p:ph type="body" idx="1"/>
          </p:nvPr>
        </p:nvSpPr>
        <p:spPr>
          <a:xfrm>
            <a:off x="311700" y="1421658"/>
            <a:ext cx="8520600" cy="3147217"/>
          </a:xfrm>
          <a:prstGeom prst="rect">
            <a:avLst/>
          </a:prstGeom>
          <a:noFill/>
          <a:ln>
            <a:noFill/>
          </a:ln>
        </p:spPr>
        <p:txBody>
          <a:bodyPr spcFirstLastPara="1" wrap="square" lIns="68575" tIns="68575" rIns="68575" bIns="68575" anchor="t" anchorCtr="0">
            <a:noAutofit/>
          </a:bodyPr>
          <a:lstStyle/>
          <a:p>
            <a:pPr marL="114300" lvl="0" indent="0" algn="l" rtl="0">
              <a:lnSpc>
                <a:spcPct val="90000"/>
              </a:lnSpc>
              <a:spcBef>
                <a:spcPts val="0"/>
              </a:spcBef>
              <a:spcAft>
                <a:spcPts val="0"/>
              </a:spcAft>
              <a:buClr>
                <a:schemeClr val="dk1"/>
              </a:buClr>
              <a:buSzPts val="1400"/>
              <a:buNone/>
            </a:pPr>
            <a:r>
              <a:rPr lang="en" sz="2000"/>
              <a:t>FROM a focus on teaching specific student competencies and “fixing kids”</a:t>
            </a:r>
            <a:endParaRPr sz="1100"/>
          </a:p>
          <a:p>
            <a:pPr marL="114300" lvl="0" indent="0" algn="l" rtl="0">
              <a:lnSpc>
                <a:spcPct val="90000"/>
              </a:lnSpc>
              <a:spcBef>
                <a:spcPts val="0"/>
              </a:spcBef>
              <a:spcAft>
                <a:spcPts val="0"/>
              </a:spcAft>
              <a:buClr>
                <a:schemeClr val="dk1"/>
              </a:buClr>
              <a:buSzPts val="1400"/>
              <a:buNone/>
            </a:pPr>
            <a:endParaRPr sz="2000"/>
          </a:p>
          <a:p>
            <a:pPr marL="114300" lvl="0" indent="0" algn="l" rtl="0">
              <a:lnSpc>
                <a:spcPct val="90000"/>
              </a:lnSpc>
              <a:spcBef>
                <a:spcPts val="0"/>
              </a:spcBef>
              <a:spcAft>
                <a:spcPts val="0"/>
              </a:spcAft>
              <a:buClr>
                <a:schemeClr val="dk1"/>
              </a:buClr>
              <a:buSzPts val="1400"/>
              <a:buNone/>
            </a:pPr>
            <a:endParaRPr sz="2000"/>
          </a:p>
          <a:p>
            <a:pPr marL="114300" lvl="0" indent="0" algn="l" rtl="0">
              <a:lnSpc>
                <a:spcPct val="90000"/>
              </a:lnSpc>
              <a:spcBef>
                <a:spcPts val="0"/>
              </a:spcBef>
              <a:spcAft>
                <a:spcPts val="0"/>
              </a:spcAft>
              <a:buClr>
                <a:schemeClr val="dk1"/>
              </a:buClr>
              <a:buSzPts val="1400"/>
              <a:buNone/>
            </a:pPr>
            <a:r>
              <a:rPr lang="en" sz="2000"/>
              <a:t>TO an asset-based approach that includes a focus on adult beliefs and mindsets and the systems and policies necessary to create equitable learning environments  </a:t>
            </a:r>
            <a:endParaRPr sz="1100"/>
          </a:p>
        </p:txBody>
      </p:sp>
      <p:sp>
        <p:nvSpPr>
          <p:cNvPr id="444" name="Google Shape;444;p57"/>
          <p:cNvSpPr/>
          <p:nvPr/>
        </p:nvSpPr>
        <p:spPr>
          <a:xfrm>
            <a:off x="4204912" y="1958561"/>
            <a:ext cx="367200" cy="5007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5" name="Google Shape;445;p57"/>
          <p:cNvPicPr preferRelativeResize="0"/>
          <p:nvPr/>
        </p:nvPicPr>
        <p:blipFill>
          <a:blip r:embed="rId3">
            <a:alphaModFix/>
          </a:blip>
          <a:stretch>
            <a:fillRect/>
          </a:stretch>
        </p:blipFill>
        <p:spPr>
          <a:xfrm>
            <a:off x="159750" y="4474225"/>
            <a:ext cx="1789425" cy="669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8"/>
          <p:cNvSpPr/>
          <p:nvPr/>
        </p:nvSpPr>
        <p:spPr>
          <a:xfrm>
            <a:off x="4229100" y="300038"/>
            <a:ext cx="4457700" cy="4457700"/>
          </a:xfrm>
          <a:prstGeom prst="ellipse">
            <a:avLst/>
          </a:prstGeom>
          <a:solidFill>
            <a:srgbClr val="00B0F0"/>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451" name="Google Shape;451;p58"/>
          <p:cNvSpPr/>
          <p:nvPr/>
        </p:nvSpPr>
        <p:spPr>
          <a:xfrm>
            <a:off x="4469130" y="540068"/>
            <a:ext cx="3977640" cy="3977640"/>
          </a:xfrm>
          <a:prstGeom prst="ellipse">
            <a:avLst/>
          </a:prstGeom>
          <a:solidFill>
            <a:srgbClr val="2F5496"/>
          </a:solidFill>
          <a:ln w="12700" cap="flat" cmpd="sng">
            <a:solidFill>
              <a:srgbClr val="AC5B2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452" name="Google Shape;452;p58"/>
          <p:cNvSpPr/>
          <p:nvPr/>
        </p:nvSpPr>
        <p:spPr>
          <a:xfrm>
            <a:off x="4743450" y="814388"/>
            <a:ext cx="3429000" cy="3429000"/>
          </a:xfrm>
          <a:prstGeom prst="ellipse">
            <a:avLst/>
          </a:prstGeom>
          <a:solidFill>
            <a:srgbClr val="00B050"/>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453" name="Google Shape;453;p58"/>
          <p:cNvSpPr/>
          <p:nvPr/>
        </p:nvSpPr>
        <p:spPr>
          <a:xfrm>
            <a:off x="5052060" y="1122998"/>
            <a:ext cx="2811780" cy="2811780"/>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100">
                <a:solidFill>
                  <a:schemeClr val="dk1"/>
                </a:solidFill>
                <a:latin typeface="Calibri"/>
                <a:ea typeface="Calibri"/>
                <a:cs typeface="Calibri"/>
                <a:sym typeface="Calibri"/>
              </a:rPr>
              <a:t>Students’ social-emotional skills, mindsets, etc. </a:t>
            </a:r>
            <a:endParaRPr sz="1100"/>
          </a:p>
        </p:txBody>
      </p:sp>
      <p:sp>
        <p:nvSpPr>
          <p:cNvPr id="454" name="Google Shape;454;p58"/>
          <p:cNvSpPr txBox="1"/>
          <p:nvPr/>
        </p:nvSpPr>
        <p:spPr>
          <a:xfrm>
            <a:off x="5913596" y="894399"/>
            <a:ext cx="1505903" cy="23083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chemeClr val="dk1"/>
                </a:solidFill>
                <a:latin typeface="Calibri"/>
                <a:ea typeface="Calibri"/>
                <a:cs typeface="Calibri"/>
                <a:sym typeface="Calibri"/>
              </a:rPr>
              <a:t>Classroom factors</a:t>
            </a:r>
            <a:endParaRPr sz="1100"/>
          </a:p>
        </p:txBody>
      </p:sp>
      <p:sp>
        <p:nvSpPr>
          <p:cNvPr id="455" name="Google Shape;455;p58"/>
          <p:cNvSpPr txBox="1"/>
          <p:nvPr/>
        </p:nvSpPr>
        <p:spPr>
          <a:xfrm>
            <a:off x="5767864" y="623560"/>
            <a:ext cx="1780223" cy="23083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chemeClr val="dk1"/>
                </a:solidFill>
                <a:latin typeface="Calibri"/>
                <a:ea typeface="Calibri"/>
                <a:cs typeface="Calibri"/>
                <a:sym typeface="Calibri"/>
              </a:rPr>
              <a:t>School/district factors</a:t>
            </a:r>
            <a:endParaRPr sz="1100"/>
          </a:p>
        </p:txBody>
      </p:sp>
      <p:sp>
        <p:nvSpPr>
          <p:cNvPr id="456" name="Google Shape;456;p58"/>
          <p:cNvSpPr txBox="1"/>
          <p:nvPr/>
        </p:nvSpPr>
        <p:spPr>
          <a:xfrm>
            <a:off x="5639276" y="290484"/>
            <a:ext cx="1780223" cy="230833"/>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a:solidFill>
                  <a:schemeClr val="dk1"/>
                </a:solidFill>
                <a:latin typeface="Calibri"/>
                <a:ea typeface="Calibri"/>
                <a:cs typeface="Calibri"/>
                <a:sym typeface="Calibri"/>
              </a:rPr>
              <a:t>Societal context</a:t>
            </a:r>
            <a:endParaRPr sz="1100"/>
          </a:p>
        </p:txBody>
      </p:sp>
      <p:sp>
        <p:nvSpPr>
          <p:cNvPr id="457" name="Google Shape;457;p58"/>
          <p:cNvSpPr txBox="1"/>
          <p:nvPr/>
        </p:nvSpPr>
        <p:spPr>
          <a:xfrm>
            <a:off x="571501" y="1455517"/>
            <a:ext cx="3228975" cy="214674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a:solidFill>
                  <a:schemeClr val="dk1"/>
                </a:solidFill>
                <a:latin typeface="Calibri"/>
                <a:ea typeface="Calibri"/>
                <a:cs typeface="Calibri"/>
                <a:sym typeface="Calibri"/>
              </a:rPr>
              <a:t>Shifting our focus from this…. </a:t>
            </a:r>
            <a:endParaRPr sz="1100"/>
          </a:p>
        </p:txBody>
      </p:sp>
      <p:pic>
        <p:nvPicPr>
          <p:cNvPr id="458" name="Google Shape;458;p58"/>
          <p:cNvPicPr preferRelativeResize="0"/>
          <p:nvPr/>
        </p:nvPicPr>
        <p:blipFill>
          <a:blip r:embed="rId3">
            <a:alphaModFix/>
          </a:blip>
          <a:stretch>
            <a:fillRect/>
          </a:stretch>
        </p:blipFill>
        <p:spPr>
          <a:xfrm>
            <a:off x="159750" y="4474225"/>
            <a:ext cx="1789425" cy="669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2"/>
          <p:cNvPicPr preferRelativeResize="0"/>
          <p:nvPr/>
        </p:nvPicPr>
        <p:blipFill>
          <a:blip r:embed="rId3">
            <a:alphaModFix/>
          </a:blip>
          <a:stretch>
            <a:fillRect/>
          </a:stretch>
        </p:blipFill>
        <p:spPr>
          <a:xfrm>
            <a:off x="347025" y="1818775"/>
            <a:ext cx="3352775" cy="2235175"/>
          </a:xfrm>
          <a:prstGeom prst="rect">
            <a:avLst/>
          </a:prstGeom>
          <a:noFill/>
          <a:ln>
            <a:noFill/>
          </a:ln>
        </p:spPr>
      </p:pic>
      <p:pic>
        <p:nvPicPr>
          <p:cNvPr id="251" name="Google Shape;251;p32"/>
          <p:cNvPicPr preferRelativeResize="0"/>
          <p:nvPr/>
        </p:nvPicPr>
        <p:blipFill>
          <a:blip r:embed="rId4">
            <a:alphaModFix/>
          </a:blip>
          <a:stretch>
            <a:fillRect/>
          </a:stretch>
        </p:blipFill>
        <p:spPr>
          <a:xfrm>
            <a:off x="363007" y="126100"/>
            <a:ext cx="4966949" cy="1015225"/>
          </a:xfrm>
          <a:prstGeom prst="rect">
            <a:avLst/>
          </a:prstGeom>
          <a:noFill/>
          <a:ln>
            <a:noFill/>
          </a:ln>
        </p:spPr>
      </p:pic>
      <p:sp>
        <p:nvSpPr>
          <p:cNvPr id="252" name="Google Shape;252;p32"/>
          <p:cNvSpPr txBox="1">
            <a:spLocks noGrp="1"/>
          </p:cNvSpPr>
          <p:nvPr>
            <p:ph type="body" idx="1"/>
          </p:nvPr>
        </p:nvSpPr>
        <p:spPr>
          <a:xfrm>
            <a:off x="-102988" y="1200150"/>
            <a:ext cx="4252800" cy="559800"/>
          </a:xfrm>
          <a:prstGeom prst="rect">
            <a:avLst/>
          </a:prstGeom>
          <a:solidFill>
            <a:srgbClr val="FFFFFF"/>
          </a:solidFill>
        </p:spPr>
        <p:txBody>
          <a:bodyPr spcFirstLastPara="1" wrap="square" lIns="91425" tIns="45700" rIns="91425" bIns="45700" anchor="t" anchorCtr="0">
            <a:noAutofit/>
          </a:bodyPr>
          <a:lstStyle/>
          <a:p>
            <a:pPr marL="0" lvl="0" indent="0" algn="ctr" rtl="0">
              <a:spcBef>
                <a:spcPts val="480"/>
              </a:spcBef>
              <a:spcAft>
                <a:spcPts val="0"/>
              </a:spcAft>
              <a:buNone/>
            </a:pPr>
            <a:r>
              <a:rPr lang="en"/>
              <a:t>Welcome!</a:t>
            </a:r>
            <a:endParaRPr/>
          </a:p>
          <a:p>
            <a:pPr marL="0" lvl="0" indent="0" algn="ctr" rtl="0">
              <a:spcBef>
                <a:spcPts val="480"/>
              </a:spcBef>
              <a:spcAft>
                <a:spcPts val="0"/>
              </a:spcAft>
              <a:buNone/>
            </a:pPr>
            <a:endParaRPr/>
          </a:p>
        </p:txBody>
      </p:sp>
      <p:sp>
        <p:nvSpPr>
          <p:cNvPr id="253" name="Google Shape;253;p32"/>
          <p:cNvSpPr txBox="1">
            <a:spLocks noGrp="1"/>
          </p:cNvSpPr>
          <p:nvPr>
            <p:ph type="body" idx="2"/>
          </p:nvPr>
        </p:nvSpPr>
        <p:spPr>
          <a:xfrm>
            <a:off x="3820475" y="1249675"/>
            <a:ext cx="4866300" cy="30306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n" i="1"/>
              <a:t>Tech Tips</a:t>
            </a:r>
            <a:endParaRPr i="1"/>
          </a:p>
          <a:p>
            <a:pPr marL="0" lvl="0" indent="0" algn="ctr" rtl="0">
              <a:spcBef>
                <a:spcPts val="480"/>
              </a:spcBef>
              <a:spcAft>
                <a:spcPts val="0"/>
              </a:spcAft>
              <a:buNone/>
            </a:pPr>
            <a:endParaRPr sz="900" i="1"/>
          </a:p>
          <a:p>
            <a:pPr marL="457200" lvl="0" indent="-311150" algn="l" rtl="0">
              <a:spcBef>
                <a:spcPts val="480"/>
              </a:spcBef>
              <a:spcAft>
                <a:spcPts val="0"/>
              </a:spcAft>
              <a:buSzPts val="1300"/>
              <a:buChar char="•"/>
            </a:pPr>
            <a:r>
              <a:rPr lang="en" sz="1300"/>
              <a:t>Please use the chat feature throughout today- we value your voices! Feel free to share ideas, resources, and comments. We will add relevant resources shared via chat to the list we’ve compiled!</a:t>
            </a:r>
            <a:endParaRPr sz="1300"/>
          </a:p>
          <a:p>
            <a:pPr marL="457200" lvl="0" indent="-311150" algn="l" rtl="0">
              <a:spcBef>
                <a:spcPts val="0"/>
              </a:spcBef>
              <a:spcAft>
                <a:spcPts val="0"/>
              </a:spcAft>
              <a:buSzPts val="1300"/>
              <a:buChar char="•"/>
            </a:pPr>
            <a:r>
              <a:rPr lang="en" sz="1300"/>
              <a:t>While we are sharing our screen, it may be best to exit ‘full screen’ by pressing ESC.</a:t>
            </a:r>
            <a:endParaRPr sz="1300"/>
          </a:p>
          <a:p>
            <a:pPr marL="457200" lvl="0" indent="-311150" algn="l" rtl="0">
              <a:spcBef>
                <a:spcPts val="0"/>
              </a:spcBef>
              <a:spcAft>
                <a:spcPts val="0"/>
              </a:spcAft>
              <a:buSzPts val="1300"/>
              <a:buChar char="•"/>
            </a:pPr>
            <a:r>
              <a:rPr lang="en" sz="1300"/>
              <a:t>As noted on the event page, we will be recording this session. Affinity group discussions will </a:t>
            </a:r>
            <a:r>
              <a:rPr lang="en" sz="1300" b="1"/>
              <a:t>not</a:t>
            </a:r>
            <a:r>
              <a:rPr lang="en" sz="1300"/>
              <a:t> be recorded.</a:t>
            </a:r>
            <a:endParaRPr sz="1300"/>
          </a:p>
          <a:p>
            <a:pPr marL="457200" lvl="0" indent="-311150" algn="l" rtl="0">
              <a:spcBef>
                <a:spcPts val="0"/>
              </a:spcBef>
              <a:spcAft>
                <a:spcPts val="0"/>
              </a:spcAft>
              <a:buSzPts val="1300"/>
              <a:buChar char="•"/>
            </a:pPr>
            <a:r>
              <a:rPr lang="en" sz="1300"/>
              <a:t>All details for affinity group discussions can be found on the Eventbrite page you used to get here :).</a:t>
            </a:r>
            <a:endParaRPr sz="1300"/>
          </a:p>
        </p:txBody>
      </p:sp>
      <p:pic>
        <p:nvPicPr>
          <p:cNvPr id="254" name="Google Shape;254;p32"/>
          <p:cNvPicPr preferRelativeResize="0"/>
          <p:nvPr/>
        </p:nvPicPr>
        <p:blipFill>
          <a:blip r:embed="rId5">
            <a:alphaModFix/>
          </a:blip>
          <a:stretch>
            <a:fillRect/>
          </a:stretch>
        </p:blipFill>
        <p:spPr>
          <a:xfrm>
            <a:off x="6387112" y="186038"/>
            <a:ext cx="2393883" cy="895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Effect transition="in" filter="fade">
                                      <p:cBhvr>
                                        <p:cTn id="7" dur="1000"/>
                                        <p:tgtEl>
                                          <p:spTgt spid="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xEl>
                                              <p:pRg st="1" end="1"/>
                                            </p:txEl>
                                          </p:spTgt>
                                        </p:tgtEl>
                                        <p:attrNameLst>
                                          <p:attrName>style.visibility</p:attrName>
                                        </p:attrNameLst>
                                      </p:cBhvr>
                                      <p:to>
                                        <p:strVal val="visible"/>
                                      </p:to>
                                    </p:set>
                                    <p:animEffect transition="in" filter="fade">
                                      <p:cBhvr>
                                        <p:cTn id="12" dur="1000"/>
                                        <p:tgtEl>
                                          <p:spTgt spid="2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3">
                                            <p:txEl>
                                              <p:pRg st="2" end="2"/>
                                            </p:txEl>
                                          </p:spTgt>
                                        </p:tgtEl>
                                        <p:attrNameLst>
                                          <p:attrName>style.visibility</p:attrName>
                                        </p:attrNameLst>
                                      </p:cBhvr>
                                      <p:to>
                                        <p:strVal val="visible"/>
                                      </p:to>
                                    </p:set>
                                    <p:animEffect transition="in" filter="fade">
                                      <p:cBhvr>
                                        <p:cTn id="17" dur="1000"/>
                                        <p:tgtEl>
                                          <p:spTgt spid="2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3">
                                            <p:txEl>
                                              <p:pRg st="3" end="3"/>
                                            </p:txEl>
                                          </p:spTgt>
                                        </p:tgtEl>
                                        <p:attrNameLst>
                                          <p:attrName>style.visibility</p:attrName>
                                        </p:attrNameLst>
                                      </p:cBhvr>
                                      <p:to>
                                        <p:strVal val="visible"/>
                                      </p:to>
                                    </p:set>
                                    <p:animEffect transition="in" filter="fade">
                                      <p:cBhvr>
                                        <p:cTn id="22" dur="1000"/>
                                        <p:tgtEl>
                                          <p:spTgt spid="2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3">
                                            <p:txEl>
                                              <p:pRg st="4" end="4"/>
                                            </p:txEl>
                                          </p:spTgt>
                                        </p:tgtEl>
                                        <p:attrNameLst>
                                          <p:attrName>style.visibility</p:attrName>
                                        </p:attrNameLst>
                                      </p:cBhvr>
                                      <p:to>
                                        <p:strVal val="visible"/>
                                      </p:to>
                                    </p:set>
                                    <p:animEffect transition="in" filter="fade">
                                      <p:cBhvr>
                                        <p:cTn id="27" dur="1000"/>
                                        <p:tgtEl>
                                          <p:spTgt spid="25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3">
                                            <p:txEl>
                                              <p:pRg st="5" end="5"/>
                                            </p:txEl>
                                          </p:spTgt>
                                        </p:tgtEl>
                                        <p:attrNameLst>
                                          <p:attrName>style.visibility</p:attrName>
                                        </p:attrNameLst>
                                      </p:cBhvr>
                                      <p:to>
                                        <p:strVal val="visible"/>
                                      </p:to>
                                    </p:set>
                                    <p:animEffect transition="in" filter="fade">
                                      <p:cBhvr>
                                        <p:cTn id="32" dur="1000"/>
                                        <p:tgtEl>
                                          <p:spTgt spid="25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9"/>
          <p:cNvSpPr txBox="1"/>
          <p:nvPr/>
        </p:nvSpPr>
        <p:spPr>
          <a:xfrm>
            <a:off x="658478" y="514005"/>
            <a:ext cx="3228975" cy="76174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a:solidFill>
                  <a:schemeClr val="dk1"/>
                </a:solidFill>
                <a:latin typeface="Calibri"/>
                <a:ea typeface="Calibri"/>
                <a:cs typeface="Calibri"/>
                <a:sym typeface="Calibri"/>
              </a:rPr>
              <a:t>To this… </a:t>
            </a:r>
            <a:endParaRPr sz="1100"/>
          </a:p>
        </p:txBody>
      </p:sp>
      <p:pic>
        <p:nvPicPr>
          <p:cNvPr id="464" name="Google Shape;464;p59"/>
          <p:cNvPicPr preferRelativeResize="0"/>
          <p:nvPr/>
        </p:nvPicPr>
        <p:blipFill rotWithShape="1">
          <a:blip r:embed="rId3">
            <a:alphaModFix/>
          </a:blip>
          <a:srcRect l="55678" t="29138" r="14985" b="27377"/>
          <a:stretch/>
        </p:blipFill>
        <p:spPr>
          <a:xfrm>
            <a:off x="3636400" y="517450"/>
            <a:ext cx="4930300" cy="4108600"/>
          </a:xfrm>
          <a:prstGeom prst="rect">
            <a:avLst/>
          </a:prstGeom>
          <a:noFill/>
          <a:ln>
            <a:noFill/>
          </a:ln>
        </p:spPr>
      </p:pic>
      <p:pic>
        <p:nvPicPr>
          <p:cNvPr id="465" name="Google Shape;465;p59"/>
          <p:cNvPicPr preferRelativeResize="0"/>
          <p:nvPr/>
        </p:nvPicPr>
        <p:blipFill>
          <a:blip r:embed="rId4">
            <a:alphaModFix/>
          </a:blip>
          <a:stretch>
            <a:fillRect/>
          </a:stretch>
        </p:blipFill>
        <p:spPr>
          <a:xfrm>
            <a:off x="159750" y="4474225"/>
            <a:ext cx="1789425" cy="669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0"/>
          <p:cNvSpPr txBox="1">
            <a:spLocks noGrp="1"/>
          </p:cNvSpPr>
          <p:nvPr>
            <p:ph type="title"/>
          </p:nvPr>
        </p:nvSpPr>
        <p:spPr>
          <a:xfrm>
            <a:off x="311700" y="26161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2400"/>
              <a:t>Changing Adult Beliefs and Mindsets</a:t>
            </a:r>
            <a:endParaRPr sz="2400"/>
          </a:p>
        </p:txBody>
      </p:sp>
      <p:grpSp>
        <p:nvGrpSpPr>
          <p:cNvPr id="471" name="Google Shape;471;p60"/>
          <p:cNvGrpSpPr/>
          <p:nvPr/>
        </p:nvGrpSpPr>
        <p:grpSpPr>
          <a:xfrm>
            <a:off x="447454" y="977854"/>
            <a:ext cx="7973531" cy="4039832"/>
            <a:chOff x="0" y="0"/>
            <a:chExt cx="10631375" cy="5386443"/>
          </a:xfrm>
        </p:grpSpPr>
        <p:sp>
          <p:nvSpPr>
            <p:cNvPr id="472" name="Google Shape;472;p60"/>
            <p:cNvSpPr/>
            <p:nvPr/>
          </p:nvSpPr>
          <p:spPr>
            <a:xfrm>
              <a:off x="0" y="425308"/>
              <a:ext cx="10631375" cy="1134000"/>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3" name="Google Shape;473;p60"/>
            <p:cNvSpPr txBox="1"/>
            <p:nvPr/>
          </p:nvSpPr>
          <p:spPr>
            <a:xfrm>
              <a:off x="0" y="425308"/>
              <a:ext cx="10631375" cy="1134000"/>
            </a:xfrm>
            <a:prstGeom prst="rect">
              <a:avLst/>
            </a:prstGeom>
            <a:noFill/>
            <a:ln>
              <a:noFill/>
            </a:ln>
          </p:spPr>
          <p:txBody>
            <a:bodyPr spcFirstLastPara="1" wrap="square" lIns="618825" tIns="312425" rIns="618825" bIns="106675" anchor="t" anchorCtr="0">
              <a:noAutofit/>
            </a:bodyPr>
            <a:lstStyle/>
            <a:p>
              <a:pPr marL="177800" marR="0" lvl="1" indent="-171450" algn="l" rtl="0">
                <a:lnSpc>
                  <a:spcPct val="90000"/>
                </a:lnSpc>
                <a:spcBef>
                  <a:spcPts val="0"/>
                </a:spcBef>
                <a:spcAft>
                  <a:spcPts val="0"/>
                </a:spcAft>
                <a:buClr>
                  <a:schemeClr val="dk1"/>
                </a:buClr>
                <a:buSzPts val="1500"/>
                <a:buFont typeface="Calibri"/>
                <a:buChar char="•"/>
              </a:pPr>
              <a:r>
                <a:rPr lang="en" sz="1500" b="0" i="0" u="none" strike="noStrike" cap="none">
                  <a:solidFill>
                    <a:schemeClr val="dk1"/>
                  </a:solidFill>
                  <a:latin typeface="Calibri"/>
                  <a:ea typeface="Calibri"/>
                  <a:cs typeface="Calibri"/>
                  <a:sym typeface="Calibri"/>
                </a:rPr>
                <a:t>Educators must recognize the assets students bring to the classroom and have high expectations for students of color and low-income students.</a:t>
              </a:r>
              <a:endParaRPr sz="1500" b="0" i="0" u="none" strike="noStrike" cap="none">
                <a:solidFill>
                  <a:schemeClr val="dk1"/>
                </a:solidFill>
                <a:latin typeface="Calibri"/>
                <a:ea typeface="Calibri"/>
                <a:cs typeface="Calibri"/>
                <a:sym typeface="Calibri"/>
              </a:endParaRPr>
            </a:p>
          </p:txBody>
        </p:sp>
        <p:sp>
          <p:nvSpPr>
            <p:cNvPr id="474" name="Google Shape;474;p60"/>
            <p:cNvSpPr/>
            <p:nvPr/>
          </p:nvSpPr>
          <p:spPr>
            <a:xfrm>
              <a:off x="545474" y="0"/>
              <a:ext cx="9493638" cy="79937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5" name="Google Shape;475;p60"/>
            <p:cNvSpPr txBox="1"/>
            <p:nvPr/>
          </p:nvSpPr>
          <p:spPr>
            <a:xfrm>
              <a:off x="584496" y="39022"/>
              <a:ext cx="9415594" cy="721333"/>
            </a:xfrm>
            <a:prstGeom prst="rect">
              <a:avLst/>
            </a:prstGeom>
            <a:noFill/>
            <a:ln>
              <a:noFill/>
            </a:ln>
          </p:spPr>
          <p:txBody>
            <a:bodyPr spcFirstLastPara="1" wrap="square" lIns="210950" tIns="0" rIns="210950" bIns="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Shift from a deficit-based mindset to a strength-based mindset</a:t>
              </a:r>
              <a:endParaRPr sz="1100"/>
            </a:p>
          </p:txBody>
        </p:sp>
        <p:sp>
          <p:nvSpPr>
            <p:cNvPr id="476" name="Google Shape;476;p60"/>
            <p:cNvSpPr/>
            <p:nvPr/>
          </p:nvSpPr>
          <p:spPr>
            <a:xfrm>
              <a:off x="0" y="2179692"/>
              <a:ext cx="10631375" cy="1417500"/>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7" name="Google Shape;477;p60"/>
            <p:cNvSpPr txBox="1"/>
            <p:nvPr/>
          </p:nvSpPr>
          <p:spPr>
            <a:xfrm>
              <a:off x="0" y="2179692"/>
              <a:ext cx="10631375" cy="1417500"/>
            </a:xfrm>
            <a:prstGeom prst="rect">
              <a:avLst/>
            </a:prstGeom>
            <a:noFill/>
            <a:ln>
              <a:noFill/>
            </a:ln>
          </p:spPr>
          <p:txBody>
            <a:bodyPr spcFirstLastPara="1" wrap="square" lIns="618825" tIns="312425" rIns="618825" bIns="106675" anchor="t" anchorCtr="0">
              <a:noAutofit/>
            </a:bodyPr>
            <a:lstStyle/>
            <a:p>
              <a:pPr marL="177800" marR="0" lvl="1" indent="-171450" algn="l" rtl="0">
                <a:lnSpc>
                  <a:spcPct val="90000"/>
                </a:lnSpc>
                <a:spcBef>
                  <a:spcPts val="0"/>
                </a:spcBef>
                <a:spcAft>
                  <a:spcPts val="0"/>
                </a:spcAft>
                <a:buClr>
                  <a:schemeClr val="dk1"/>
                </a:buClr>
                <a:buSzPts val="1500"/>
                <a:buFont typeface="Calibri"/>
                <a:buChar char="•"/>
              </a:pPr>
              <a:r>
                <a:rPr lang="en" sz="1500" b="0" i="0" u="none" strike="noStrike" cap="none">
                  <a:solidFill>
                    <a:schemeClr val="dk1"/>
                  </a:solidFill>
                  <a:latin typeface="Calibri"/>
                  <a:ea typeface="Calibri"/>
                  <a:cs typeface="Calibri"/>
                  <a:sym typeface="Calibri"/>
                </a:rPr>
                <a:t>Educators who interact with students must address the explicit and implicit biases. Not only must these biases be addressed, but educators must shift their mindsets to an active orientation towards dismantling oppression</a:t>
              </a:r>
              <a:endParaRPr sz="1100"/>
            </a:p>
          </p:txBody>
        </p:sp>
        <p:sp>
          <p:nvSpPr>
            <p:cNvPr id="478" name="Google Shape;478;p60"/>
            <p:cNvSpPr/>
            <p:nvPr/>
          </p:nvSpPr>
          <p:spPr>
            <a:xfrm>
              <a:off x="578182" y="1703679"/>
              <a:ext cx="9454270" cy="7732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9" name="Google Shape;479;p60"/>
            <p:cNvSpPr txBox="1"/>
            <p:nvPr/>
          </p:nvSpPr>
          <p:spPr>
            <a:xfrm>
              <a:off x="615928" y="1741425"/>
              <a:ext cx="9378778" cy="697743"/>
            </a:xfrm>
            <a:prstGeom prst="rect">
              <a:avLst/>
            </a:prstGeom>
            <a:noFill/>
            <a:ln>
              <a:noFill/>
            </a:ln>
          </p:spPr>
          <p:txBody>
            <a:bodyPr spcFirstLastPara="1" wrap="square" lIns="210950" tIns="0" rIns="210950" bIns="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Address bias in adult perceptions</a:t>
              </a:r>
              <a:endParaRPr sz="1100"/>
            </a:p>
          </p:txBody>
        </p:sp>
        <p:sp>
          <p:nvSpPr>
            <p:cNvPr id="480" name="Google Shape;480;p60"/>
            <p:cNvSpPr/>
            <p:nvPr/>
          </p:nvSpPr>
          <p:spPr>
            <a:xfrm>
              <a:off x="0" y="4252443"/>
              <a:ext cx="10631375" cy="1134000"/>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1" name="Google Shape;481;p60"/>
            <p:cNvSpPr txBox="1"/>
            <p:nvPr/>
          </p:nvSpPr>
          <p:spPr>
            <a:xfrm>
              <a:off x="0" y="4252443"/>
              <a:ext cx="10631375" cy="1134000"/>
            </a:xfrm>
            <a:prstGeom prst="rect">
              <a:avLst/>
            </a:prstGeom>
            <a:noFill/>
            <a:ln>
              <a:noFill/>
            </a:ln>
          </p:spPr>
          <p:txBody>
            <a:bodyPr spcFirstLastPara="1" wrap="square" lIns="618825" tIns="312425" rIns="618825" bIns="106675" anchor="t" anchorCtr="0">
              <a:noAutofit/>
            </a:bodyPr>
            <a:lstStyle/>
            <a:p>
              <a:pPr marL="177800" marR="0" lvl="1" indent="-171450" algn="l" rtl="0">
                <a:lnSpc>
                  <a:spcPct val="90000"/>
                </a:lnSpc>
                <a:spcBef>
                  <a:spcPts val="0"/>
                </a:spcBef>
                <a:spcAft>
                  <a:spcPts val="0"/>
                </a:spcAft>
                <a:buClr>
                  <a:schemeClr val="dk1"/>
                </a:buClr>
                <a:buSzPts val="1500"/>
                <a:buFont typeface="Calibri"/>
                <a:buChar char="•"/>
              </a:pPr>
              <a:r>
                <a:rPr lang="en" sz="1500" b="0" i="0" u="none" strike="noStrike" cap="none">
                  <a:solidFill>
                    <a:schemeClr val="dk1"/>
                  </a:solidFill>
                  <a:latin typeface="Calibri"/>
                  <a:ea typeface="Calibri"/>
                  <a:cs typeface="Calibri"/>
                  <a:sym typeface="Calibri"/>
                </a:rPr>
                <a:t>Educators must recognize and value differences in students and accept that what works for one student may not work for all students</a:t>
              </a:r>
              <a:endParaRPr sz="1100"/>
            </a:p>
          </p:txBody>
        </p:sp>
        <p:sp>
          <p:nvSpPr>
            <p:cNvPr id="482" name="Google Shape;482;p60"/>
            <p:cNvSpPr/>
            <p:nvPr/>
          </p:nvSpPr>
          <p:spPr>
            <a:xfrm>
              <a:off x="531568" y="3765900"/>
              <a:ext cx="9502493" cy="781742"/>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3" name="Google Shape;483;p60"/>
            <p:cNvSpPr txBox="1"/>
            <p:nvPr/>
          </p:nvSpPr>
          <p:spPr>
            <a:xfrm>
              <a:off x="569729" y="3804061"/>
              <a:ext cx="9426171" cy="705420"/>
            </a:xfrm>
            <a:prstGeom prst="rect">
              <a:avLst/>
            </a:prstGeom>
            <a:noFill/>
            <a:ln>
              <a:noFill/>
            </a:ln>
          </p:spPr>
          <p:txBody>
            <a:bodyPr spcFirstLastPara="1" wrap="square" lIns="210950" tIns="0" rIns="210950" bIns="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Move from one-size-fits-all to recognizing cultural and contextual influences</a:t>
              </a:r>
              <a:endParaRPr sz="1100"/>
            </a:p>
          </p:txBody>
        </p:sp>
      </p:grpSp>
      <p:pic>
        <p:nvPicPr>
          <p:cNvPr id="484" name="Google Shape;484;p60"/>
          <p:cNvPicPr preferRelativeResize="0"/>
          <p:nvPr/>
        </p:nvPicPr>
        <p:blipFill>
          <a:blip r:embed="rId3">
            <a:alphaModFix/>
          </a:blip>
          <a:stretch>
            <a:fillRect/>
          </a:stretch>
        </p:blipFill>
        <p:spPr>
          <a:xfrm>
            <a:off x="7261500" y="86775"/>
            <a:ext cx="1789425" cy="6692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1"/>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Adult (Educator) Beliefs and Behaviors</a:t>
            </a:r>
            <a:endParaRPr sz="1100"/>
          </a:p>
        </p:txBody>
      </p:sp>
      <p:grpSp>
        <p:nvGrpSpPr>
          <p:cNvPr id="491" name="Google Shape;491;p61"/>
          <p:cNvGrpSpPr/>
          <p:nvPr/>
        </p:nvGrpSpPr>
        <p:grpSpPr>
          <a:xfrm>
            <a:off x="6837940" y="1661992"/>
            <a:ext cx="2139833" cy="2133559"/>
            <a:chOff x="2172579" y="2120728"/>
            <a:chExt cx="1607113" cy="1607113"/>
          </a:xfrm>
        </p:grpSpPr>
        <p:sp>
          <p:nvSpPr>
            <p:cNvPr id="492" name="Google Shape;492;p61"/>
            <p:cNvSpPr/>
            <p:nvPr/>
          </p:nvSpPr>
          <p:spPr>
            <a:xfrm>
              <a:off x="2172579" y="2120728"/>
              <a:ext cx="1607113" cy="1607113"/>
            </a:xfrm>
            <a:prstGeom prst="ellipse">
              <a:avLst/>
            </a:pr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745"/>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3" name="Google Shape;493;p61"/>
            <p:cNvSpPr txBox="1"/>
            <p:nvPr/>
          </p:nvSpPr>
          <p:spPr>
            <a:xfrm>
              <a:off x="2407935" y="2356084"/>
              <a:ext cx="1136401" cy="1136401"/>
            </a:xfrm>
            <a:prstGeom prst="rect">
              <a:avLst/>
            </a:prstGeom>
            <a:noFill/>
            <a:ln>
              <a:noFill/>
            </a:ln>
          </p:spPr>
          <p:txBody>
            <a:bodyPr spcFirstLastPara="1" wrap="square" lIns="9050" tIns="9050" rIns="9050" bIns="9050" anchor="ctr" anchorCtr="0">
              <a:noAutofit/>
            </a:bodyPr>
            <a:lstStyle/>
            <a:p>
              <a:pPr marL="0" marR="0" lvl="0" indent="0" algn="ctr" rtl="0">
                <a:lnSpc>
                  <a:spcPct val="90000"/>
                </a:lnSpc>
                <a:spcBef>
                  <a:spcPts val="0"/>
                </a:spcBef>
                <a:spcAft>
                  <a:spcPts val="0"/>
                </a:spcAft>
                <a:buNone/>
              </a:pPr>
              <a:r>
                <a:rPr lang="en" sz="2100">
                  <a:solidFill>
                    <a:schemeClr val="lt1"/>
                  </a:solidFill>
                  <a:latin typeface="Calibri"/>
                  <a:ea typeface="Calibri"/>
                  <a:cs typeface="Calibri"/>
                  <a:sym typeface="Calibri"/>
                </a:rPr>
                <a:t>Student mindsets, beliefs and skills</a:t>
              </a:r>
              <a:endParaRPr sz="1100"/>
            </a:p>
          </p:txBody>
        </p:sp>
      </p:grpSp>
      <p:sp>
        <p:nvSpPr>
          <p:cNvPr id="494" name="Google Shape;494;p61"/>
          <p:cNvSpPr/>
          <p:nvPr/>
        </p:nvSpPr>
        <p:spPr>
          <a:xfrm>
            <a:off x="5596561" y="2277650"/>
            <a:ext cx="1403495" cy="915914"/>
          </a:xfrm>
          <a:prstGeom prst="rightArrow">
            <a:avLst>
              <a:gd name="adj1" fmla="val 31777"/>
              <a:gd name="adj2" fmla="val 52733"/>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495" name="Google Shape;495;p61"/>
          <p:cNvSpPr/>
          <p:nvPr/>
        </p:nvSpPr>
        <p:spPr>
          <a:xfrm>
            <a:off x="304670" y="1668828"/>
            <a:ext cx="2139833" cy="2133559"/>
          </a:xfrm>
          <a:prstGeom prst="ellipse">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r>
              <a:rPr lang="en" sz="2100">
                <a:solidFill>
                  <a:schemeClr val="lt1"/>
                </a:solidFill>
                <a:latin typeface="Calibri"/>
                <a:ea typeface="Calibri"/>
                <a:cs typeface="Calibri"/>
                <a:sym typeface="Calibri"/>
              </a:rPr>
              <a:t>Adult biases, beliefs and skills</a:t>
            </a:r>
            <a:endParaRPr sz="1100"/>
          </a:p>
        </p:txBody>
      </p:sp>
      <p:sp>
        <p:nvSpPr>
          <p:cNvPr id="496" name="Google Shape;496;p61"/>
          <p:cNvSpPr/>
          <p:nvPr/>
        </p:nvSpPr>
        <p:spPr>
          <a:xfrm>
            <a:off x="3590045" y="1668828"/>
            <a:ext cx="2139833" cy="2133559"/>
          </a:xfrm>
          <a:prstGeom prst="ellipse">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lt1"/>
              </a:solidFill>
              <a:latin typeface="Calibri"/>
              <a:ea typeface="Calibri"/>
              <a:cs typeface="Calibri"/>
              <a:sym typeface="Calibri"/>
            </a:endParaRPr>
          </a:p>
          <a:p>
            <a:pPr marL="0" marR="0" lvl="0" indent="0" algn="l" rtl="0">
              <a:spcBef>
                <a:spcPts val="0"/>
              </a:spcBef>
              <a:spcAft>
                <a:spcPts val="0"/>
              </a:spcAft>
              <a:buNone/>
            </a:pPr>
            <a:endParaRPr sz="1100">
              <a:solidFill>
                <a:schemeClr val="lt1"/>
              </a:solidFill>
              <a:latin typeface="Calibri"/>
              <a:ea typeface="Calibri"/>
              <a:cs typeface="Calibri"/>
              <a:sym typeface="Calibri"/>
            </a:endParaRPr>
          </a:p>
          <a:p>
            <a:pPr marL="0" marR="0" lvl="0" indent="0" algn="ctr" rtl="0">
              <a:spcBef>
                <a:spcPts val="0"/>
              </a:spcBef>
              <a:spcAft>
                <a:spcPts val="0"/>
              </a:spcAft>
              <a:buNone/>
            </a:pPr>
            <a:r>
              <a:rPr lang="en" sz="2100">
                <a:solidFill>
                  <a:schemeClr val="lt1"/>
                </a:solidFill>
                <a:latin typeface="Calibri"/>
                <a:ea typeface="Calibri"/>
                <a:cs typeface="Calibri"/>
                <a:sym typeface="Calibri"/>
              </a:rPr>
              <a:t>Adult behaviors</a:t>
            </a:r>
            <a:endParaRPr sz="1100"/>
          </a:p>
        </p:txBody>
      </p:sp>
      <p:sp>
        <p:nvSpPr>
          <p:cNvPr id="497" name="Google Shape;497;p61"/>
          <p:cNvSpPr/>
          <p:nvPr/>
        </p:nvSpPr>
        <p:spPr>
          <a:xfrm>
            <a:off x="2334268" y="2277650"/>
            <a:ext cx="1403495" cy="915914"/>
          </a:xfrm>
          <a:prstGeom prst="rightArrow">
            <a:avLst>
              <a:gd name="adj1" fmla="val 31777"/>
              <a:gd name="adj2" fmla="val 52733"/>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pic>
        <p:nvPicPr>
          <p:cNvPr id="498" name="Google Shape;498;p61"/>
          <p:cNvPicPr preferRelativeResize="0"/>
          <p:nvPr/>
        </p:nvPicPr>
        <p:blipFill>
          <a:blip r:embed="rId3">
            <a:alphaModFix/>
          </a:blip>
          <a:stretch>
            <a:fillRect/>
          </a:stretch>
        </p:blipFill>
        <p:spPr>
          <a:xfrm>
            <a:off x="159750" y="4474225"/>
            <a:ext cx="1789425" cy="6692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2"/>
          <p:cNvSpPr/>
          <p:nvPr/>
        </p:nvSpPr>
        <p:spPr>
          <a:xfrm>
            <a:off x="364375" y="1475446"/>
            <a:ext cx="2139833" cy="2133559"/>
          </a:xfrm>
          <a:prstGeom prst="ellipse">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r>
              <a:rPr lang="en" sz="2100">
                <a:solidFill>
                  <a:schemeClr val="lt1"/>
                </a:solidFill>
                <a:latin typeface="Calibri"/>
                <a:ea typeface="Calibri"/>
                <a:cs typeface="Calibri"/>
                <a:sym typeface="Calibri"/>
              </a:rPr>
              <a:t>Adult biases, beliefs and skills</a:t>
            </a:r>
            <a:endParaRPr sz="1100"/>
          </a:p>
        </p:txBody>
      </p:sp>
      <p:sp>
        <p:nvSpPr>
          <p:cNvPr id="504" name="Google Shape;504;p62"/>
          <p:cNvSpPr/>
          <p:nvPr/>
        </p:nvSpPr>
        <p:spPr>
          <a:xfrm rot="10800000">
            <a:off x="2847109" y="777533"/>
            <a:ext cx="5486401" cy="977946"/>
          </a:xfrm>
          <a:prstGeom prst="homePlate">
            <a:avLst>
              <a:gd name="adj" fmla="val 61290"/>
            </a:avLst>
          </a:prstGeom>
          <a:solidFill>
            <a:srgbClr val="002060"/>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05" name="Google Shape;505;p62"/>
          <p:cNvSpPr/>
          <p:nvPr/>
        </p:nvSpPr>
        <p:spPr>
          <a:xfrm rot="10800000">
            <a:off x="2847109" y="2053252"/>
            <a:ext cx="5486401" cy="977946"/>
          </a:xfrm>
          <a:prstGeom prst="homePlate">
            <a:avLst>
              <a:gd name="adj" fmla="val 61290"/>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06" name="Google Shape;506;p62"/>
          <p:cNvSpPr/>
          <p:nvPr/>
        </p:nvSpPr>
        <p:spPr>
          <a:xfrm rot="10800000">
            <a:off x="2847109" y="3328970"/>
            <a:ext cx="5486401" cy="977946"/>
          </a:xfrm>
          <a:prstGeom prst="homePlate">
            <a:avLst>
              <a:gd name="adj" fmla="val 61290"/>
            </a:avLst>
          </a:prstGeom>
          <a:solidFill>
            <a:srgbClr val="68737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07" name="Google Shape;507;p62"/>
          <p:cNvSpPr txBox="1"/>
          <p:nvPr/>
        </p:nvSpPr>
        <p:spPr>
          <a:xfrm>
            <a:off x="3241964" y="2312965"/>
            <a:ext cx="5288973" cy="458519"/>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 sz="2300">
                <a:solidFill>
                  <a:schemeClr val="dk1"/>
                </a:solidFill>
                <a:latin typeface="Calibri"/>
                <a:ea typeface="Calibri"/>
                <a:cs typeface="Calibri"/>
                <a:sym typeface="Calibri"/>
              </a:rPr>
              <a:t>Beliefs in own ability to make a difference</a:t>
            </a:r>
            <a:endParaRPr sz="1100"/>
          </a:p>
        </p:txBody>
      </p:sp>
      <p:sp>
        <p:nvSpPr>
          <p:cNvPr id="508" name="Google Shape;508;p62"/>
          <p:cNvSpPr txBox="1">
            <a:spLocks noGrp="1"/>
          </p:cNvSpPr>
          <p:nvPr>
            <p:ph type="title"/>
          </p:nvPr>
        </p:nvSpPr>
        <p:spPr>
          <a:xfrm>
            <a:off x="3397828" y="1042469"/>
            <a:ext cx="4738254" cy="448074"/>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lt1"/>
              </a:buClr>
              <a:buSzPts val="2100"/>
              <a:buFont typeface="Calibri"/>
              <a:buNone/>
            </a:pPr>
            <a:r>
              <a:rPr lang="en" sz="2200">
                <a:solidFill>
                  <a:schemeClr val="lt1"/>
                </a:solidFill>
              </a:rPr>
              <a:t>Implicit biases and beliefs about students</a:t>
            </a:r>
            <a:endParaRPr sz="1100"/>
          </a:p>
        </p:txBody>
      </p:sp>
      <p:sp>
        <p:nvSpPr>
          <p:cNvPr id="509" name="Google Shape;509;p62"/>
          <p:cNvSpPr txBox="1"/>
          <p:nvPr/>
        </p:nvSpPr>
        <p:spPr>
          <a:xfrm>
            <a:off x="3241964" y="3390733"/>
            <a:ext cx="5288973" cy="916184"/>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lt1"/>
              </a:buClr>
              <a:buSzPts val="2100"/>
              <a:buFont typeface="Calibri"/>
              <a:buNone/>
            </a:pPr>
            <a:r>
              <a:rPr lang="en" sz="2300">
                <a:solidFill>
                  <a:schemeClr val="lt1"/>
                </a:solidFill>
                <a:latin typeface="Calibri"/>
                <a:ea typeface="Calibri"/>
                <a:cs typeface="Calibri"/>
                <a:sym typeface="Calibri"/>
              </a:rPr>
              <a:t>Skills: Classroom management, culturally sustaining pedagogy, etc. </a:t>
            </a:r>
            <a:endParaRPr sz="1100"/>
          </a:p>
        </p:txBody>
      </p:sp>
      <p:pic>
        <p:nvPicPr>
          <p:cNvPr id="510" name="Google Shape;510;p62"/>
          <p:cNvPicPr preferRelativeResize="0"/>
          <p:nvPr/>
        </p:nvPicPr>
        <p:blipFill>
          <a:blip r:embed="rId3">
            <a:alphaModFix/>
          </a:blip>
          <a:stretch>
            <a:fillRect/>
          </a:stretch>
        </p:blipFill>
        <p:spPr>
          <a:xfrm>
            <a:off x="159750" y="4474225"/>
            <a:ext cx="1789425" cy="669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4"/>
                                        </p:tgtEl>
                                        <p:attrNameLst>
                                          <p:attrName>style.visibility</p:attrName>
                                        </p:attrNameLst>
                                      </p:cBhvr>
                                      <p:to>
                                        <p:strVal val="visible"/>
                                      </p:to>
                                    </p:set>
                                    <p:animEffect transition="in" filter="fade">
                                      <p:cBhvr>
                                        <p:cTn id="7" dur="500"/>
                                        <p:tgtEl>
                                          <p:spTgt spid="5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5"/>
                                        </p:tgtEl>
                                        <p:attrNameLst>
                                          <p:attrName>style.visibility</p:attrName>
                                        </p:attrNameLst>
                                      </p:cBhvr>
                                      <p:to>
                                        <p:strVal val="visible"/>
                                      </p:to>
                                    </p:set>
                                    <p:animEffect transition="in" filter="fade">
                                      <p:cBhvr>
                                        <p:cTn id="12" dur="500"/>
                                        <p:tgtEl>
                                          <p:spTgt spid="505"/>
                                        </p:tgtEl>
                                      </p:cBhvr>
                                    </p:animEffect>
                                  </p:childTnLst>
                                </p:cTn>
                              </p:par>
                              <p:par>
                                <p:cTn id="13" presetID="10" presetClass="entr" presetSubtype="0" fill="hold" nodeType="withEffect">
                                  <p:stCondLst>
                                    <p:cond delay="0"/>
                                  </p:stCondLst>
                                  <p:childTnLst>
                                    <p:set>
                                      <p:cBhvr>
                                        <p:cTn id="14" dur="1" fill="hold">
                                          <p:stCondLst>
                                            <p:cond delay="0"/>
                                          </p:stCondLst>
                                        </p:cTn>
                                        <p:tgtEl>
                                          <p:spTgt spid="507"/>
                                        </p:tgtEl>
                                        <p:attrNameLst>
                                          <p:attrName>style.visibility</p:attrName>
                                        </p:attrNameLst>
                                      </p:cBhvr>
                                      <p:to>
                                        <p:strVal val="visible"/>
                                      </p:to>
                                    </p:set>
                                    <p:animEffect transition="in" filter="fade">
                                      <p:cBhvr>
                                        <p:cTn id="15" dur="500"/>
                                        <p:tgtEl>
                                          <p:spTgt spid="50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6"/>
                                        </p:tgtEl>
                                        <p:attrNameLst>
                                          <p:attrName>style.visibility</p:attrName>
                                        </p:attrNameLst>
                                      </p:cBhvr>
                                      <p:to>
                                        <p:strVal val="visible"/>
                                      </p:to>
                                    </p:set>
                                    <p:animEffect transition="in" filter="fade">
                                      <p:cBhvr>
                                        <p:cTn id="20" dur="500"/>
                                        <p:tgtEl>
                                          <p:spTgt spid="506"/>
                                        </p:tgtEl>
                                      </p:cBhvr>
                                    </p:animEffect>
                                  </p:childTnLst>
                                </p:cTn>
                              </p:par>
                              <p:par>
                                <p:cTn id="21" presetID="10" presetClass="entr" presetSubtype="0" fill="hold" nodeType="withEffect">
                                  <p:stCondLst>
                                    <p:cond delay="0"/>
                                  </p:stCondLst>
                                  <p:childTnLst>
                                    <p:set>
                                      <p:cBhvr>
                                        <p:cTn id="22" dur="1" fill="hold">
                                          <p:stCondLst>
                                            <p:cond delay="0"/>
                                          </p:stCondLst>
                                        </p:cTn>
                                        <p:tgtEl>
                                          <p:spTgt spid="509"/>
                                        </p:tgtEl>
                                        <p:attrNameLst>
                                          <p:attrName>style.visibility</p:attrName>
                                        </p:attrNameLst>
                                      </p:cBhvr>
                                      <p:to>
                                        <p:strVal val="visible"/>
                                      </p:to>
                                    </p:set>
                                    <p:animEffect transition="in" filter="fade">
                                      <p:cBhvr>
                                        <p:cTn id="23" dur="500"/>
                                        <p:tgtEl>
                                          <p:spTgt spid="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3"/>
          <p:cNvSpPr/>
          <p:nvPr/>
        </p:nvSpPr>
        <p:spPr>
          <a:xfrm>
            <a:off x="311701" y="1585701"/>
            <a:ext cx="2139833" cy="2133559"/>
          </a:xfrm>
          <a:prstGeom prst="ellipse">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lt1"/>
              </a:solidFill>
              <a:latin typeface="Calibri"/>
              <a:ea typeface="Calibri"/>
              <a:cs typeface="Calibri"/>
              <a:sym typeface="Calibri"/>
            </a:endParaRPr>
          </a:p>
          <a:p>
            <a:pPr marL="0" marR="0" lvl="0" indent="0" algn="l" rtl="0">
              <a:spcBef>
                <a:spcPts val="0"/>
              </a:spcBef>
              <a:spcAft>
                <a:spcPts val="0"/>
              </a:spcAft>
              <a:buNone/>
            </a:pPr>
            <a:endParaRPr sz="1100">
              <a:solidFill>
                <a:schemeClr val="lt1"/>
              </a:solidFill>
              <a:latin typeface="Calibri"/>
              <a:ea typeface="Calibri"/>
              <a:cs typeface="Calibri"/>
              <a:sym typeface="Calibri"/>
            </a:endParaRPr>
          </a:p>
          <a:p>
            <a:pPr marL="0" marR="0" lvl="0" indent="0" algn="ctr" rtl="0">
              <a:spcBef>
                <a:spcPts val="0"/>
              </a:spcBef>
              <a:spcAft>
                <a:spcPts val="0"/>
              </a:spcAft>
              <a:buNone/>
            </a:pPr>
            <a:r>
              <a:rPr lang="en" sz="2100">
                <a:solidFill>
                  <a:schemeClr val="lt1"/>
                </a:solidFill>
                <a:latin typeface="Calibri"/>
                <a:ea typeface="Calibri"/>
                <a:cs typeface="Calibri"/>
                <a:sym typeface="Calibri"/>
              </a:rPr>
              <a:t>Adult behaviors</a:t>
            </a:r>
            <a:endParaRPr sz="1100"/>
          </a:p>
        </p:txBody>
      </p:sp>
      <p:sp>
        <p:nvSpPr>
          <p:cNvPr id="516" name="Google Shape;516;p63"/>
          <p:cNvSpPr/>
          <p:nvPr/>
        </p:nvSpPr>
        <p:spPr>
          <a:xfrm rot="10800000">
            <a:off x="2847109" y="777533"/>
            <a:ext cx="5486401" cy="977946"/>
          </a:xfrm>
          <a:prstGeom prst="homePlate">
            <a:avLst>
              <a:gd name="adj" fmla="val 61290"/>
            </a:avLst>
          </a:prstGeom>
          <a:solidFill>
            <a:srgbClr val="002060"/>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17" name="Google Shape;517;p63"/>
          <p:cNvSpPr/>
          <p:nvPr/>
        </p:nvSpPr>
        <p:spPr>
          <a:xfrm rot="10800000">
            <a:off x="2847109" y="2053252"/>
            <a:ext cx="5486401" cy="977946"/>
          </a:xfrm>
          <a:prstGeom prst="homePlate">
            <a:avLst>
              <a:gd name="adj" fmla="val 61290"/>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18" name="Google Shape;518;p63"/>
          <p:cNvSpPr/>
          <p:nvPr/>
        </p:nvSpPr>
        <p:spPr>
          <a:xfrm rot="10800000">
            <a:off x="2847109" y="3328970"/>
            <a:ext cx="5486401" cy="977946"/>
          </a:xfrm>
          <a:prstGeom prst="homePlate">
            <a:avLst>
              <a:gd name="adj" fmla="val 61290"/>
            </a:avLst>
          </a:prstGeom>
          <a:solidFill>
            <a:srgbClr val="68737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19" name="Google Shape;519;p63"/>
          <p:cNvSpPr txBox="1"/>
          <p:nvPr/>
        </p:nvSpPr>
        <p:spPr>
          <a:xfrm>
            <a:off x="3709555" y="2312965"/>
            <a:ext cx="5288973" cy="458519"/>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 sz="2300">
                <a:solidFill>
                  <a:schemeClr val="dk1"/>
                </a:solidFill>
                <a:latin typeface="Calibri"/>
                <a:ea typeface="Calibri"/>
                <a:cs typeface="Calibri"/>
                <a:sym typeface="Calibri"/>
              </a:rPr>
              <a:t>How educators choose to teach it</a:t>
            </a:r>
            <a:endParaRPr sz="1100"/>
          </a:p>
        </p:txBody>
      </p:sp>
      <p:sp>
        <p:nvSpPr>
          <p:cNvPr id="520" name="Google Shape;520;p63"/>
          <p:cNvSpPr txBox="1">
            <a:spLocks noGrp="1"/>
          </p:cNvSpPr>
          <p:nvPr>
            <p:ph type="title"/>
          </p:nvPr>
        </p:nvSpPr>
        <p:spPr>
          <a:xfrm>
            <a:off x="3709555" y="1065640"/>
            <a:ext cx="4738254" cy="448074"/>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lt1"/>
              </a:buClr>
              <a:buSzPts val="2100"/>
              <a:buFont typeface="Calibri"/>
              <a:buNone/>
            </a:pPr>
            <a:r>
              <a:rPr lang="en" sz="2200">
                <a:solidFill>
                  <a:schemeClr val="lt1"/>
                </a:solidFill>
              </a:rPr>
              <a:t>What educators choose to teach</a:t>
            </a:r>
            <a:endParaRPr sz="1100"/>
          </a:p>
        </p:txBody>
      </p:sp>
      <p:sp>
        <p:nvSpPr>
          <p:cNvPr id="521" name="Google Shape;521;p63"/>
          <p:cNvSpPr txBox="1"/>
          <p:nvPr/>
        </p:nvSpPr>
        <p:spPr>
          <a:xfrm>
            <a:off x="3709555" y="3570211"/>
            <a:ext cx="5288973" cy="495467"/>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lt1"/>
              </a:buClr>
              <a:buSzPts val="2100"/>
              <a:buFont typeface="Calibri"/>
              <a:buNone/>
            </a:pPr>
            <a:r>
              <a:rPr lang="en" sz="2300">
                <a:solidFill>
                  <a:schemeClr val="lt1"/>
                </a:solidFill>
                <a:latin typeface="Calibri"/>
                <a:ea typeface="Calibri"/>
                <a:cs typeface="Calibri"/>
                <a:sym typeface="Calibri"/>
              </a:rPr>
              <a:t>How educators interact with students</a:t>
            </a:r>
            <a:endParaRPr sz="1100"/>
          </a:p>
        </p:txBody>
      </p:sp>
      <p:pic>
        <p:nvPicPr>
          <p:cNvPr id="522" name="Google Shape;522;p63"/>
          <p:cNvPicPr preferRelativeResize="0"/>
          <p:nvPr/>
        </p:nvPicPr>
        <p:blipFill>
          <a:blip r:embed="rId3">
            <a:alphaModFix/>
          </a:blip>
          <a:stretch>
            <a:fillRect/>
          </a:stretch>
        </p:blipFill>
        <p:spPr>
          <a:xfrm>
            <a:off x="159750" y="4474225"/>
            <a:ext cx="1789425" cy="669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fade">
                                      <p:cBhvr>
                                        <p:cTn id="7" dur="500"/>
                                        <p:tgtEl>
                                          <p:spTgt spid="5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9"/>
                                        </p:tgtEl>
                                        <p:attrNameLst>
                                          <p:attrName>style.visibility</p:attrName>
                                        </p:attrNameLst>
                                      </p:cBhvr>
                                      <p:to>
                                        <p:strVal val="visible"/>
                                      </p:to>
                                    </p:set>
                                    <p:animEffect transition="in" filter="fade">
                                      <p:cBhvr>
                                        <p:cTn id="12" dur="500"/>
                                        <p:tgtEl>
                                          <p:spTgt spid="519"/>
                                        </p:tgtEl>
                                      </p:cBhvr>
                                    </p:animEffect>
                                  </p:childTnLst>
                                </p:cTn>
                              </p:par>
                              <p:par>
                                <p:cTn id="13" presetID="10" presetClass="entr" presetSubtype="0" fill="hold" nodeType="withEffect">
                                  <p:stCondLst>
                                    <p:cond delay="0"/>
                                  </p:stCondLst>
                                  <p:childTnLst>
                                    <p:set>
                                      <p:cBhvr>
                                        <p:cTn id="14" dur="1" fill="hold">
                                          <p:stCondLst>
                                            <p:cond delay="0"/>
                                          </p:stCondLst>
                                        </p:cTn>
                                        <p:tgtEl>
                                          <p:spTgt spid="517"/>
                                        </p:tgtEl>
                                        <p:attrNameLst>
                                          <p:attrName>style.visibility</p:attrName>
                                        </p:attrNameLst>
                                      </p:cBhvr>
                                      <p:to>
                                        <p:strVal val="visible"/>
                                      </p:to>
                                    </p:set>
                                    <p:animEffect transition="in" filter="fade">
                                      <p:cBhvr>
                                        <p:cTn id="15" dur="500"/>
                                        <p:tgtEl>
                                          <p:spTgt spid="5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21"/>
                                        </p:tgtEl>
                                        <p:attrNameLst>
                                          <p:attrName>style.visibility</p:attrName>
                                        </p:attrNameLst>
                                      </p:cBhvr>
                                      <p:to>
                                        <p:strVal val="visible"/>
                                      </p:to>
                                    </p:set>
                                    <p:animEffect transition="in" filter="fade">
                                      <p:cBhvr>
                                        <p:cTn id="20" dur="500"/>
                                        <p:tgtEl>
                                          <p:spTgt spid="521"/>
                                        </p:tgtEl>
                                      </p:cBhvr>
                                    </p:animEffect>
                                  </p:childTnLst>
                                </p:cTn>
                              </p:par>
                              <p:par>
                                <p:cTn id="21" presetID="10" presetClass="entr" presetSubtype="0" fill="hold" nodeType="withEffect">
                                  <p:stCondLst>
                                    <p:cond delay="0"/>
                                  </p:stCondLst>
                                  <p:childTnLst>
                                    <p:set>
                                      <p:cBhvr>
                                        <p:cTn id="22" dur="1" fill="hold">
                                          <p:stCondLst>
                                            <p:cond delay="0"/>
                                          </p:stCondLst>
                                        </p:cTn>
                                        <p:tgtEl>
                                          <p:spTgt spid="518"/>
                                        </p:tgtEl>
                                        <p:attrNameLst>
                                          <p:attrName>style.visibility</p:attrName>
                                        </p:attrNameLst>
                                      </p:cBhvr>
                                      <p:to>
                                        <p:strVal val="visible"/>
                                      </p:to>
                                    </p:set>
                                    <p:animEffect transition="in" filter="fade">
                                      <p:cBhvr>
                                        <p:cTn id="23"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4"/>
          <p:cNvSpPr txBox="1">
            <a:spLocks noGrp="1"/>
          </p:cNvSpPr>
          <p:nvPr>
            <p:ph type="title"/>
          </p:nvPr>
        </p:nvSpPr>
        <p:spPr>
          <a:xfrm>
            <a:off x="311700" y="215508"/>
            <a:ext cx="85206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Changing Systems and Structures</a:t>
            </a:r>
            <a:endParaRPr sz="1100"/>
          </a:p>
        </p:txBody>
      </p:sp>
      <p:sp>
        <p:nvSpPr>
          <p:cNvPr id="529" name="Google Shape;529;p64"/>
          <p:cNvSpPr txBox="1">
            <a:spLocks noGrp="1"/>
          </p:cNvSpPr>
          <p:nvPr>
            <p:ph type="body" idx="1"/>
          </p:nvPr>
        </p:nvSpPr>
        <p:spPr>
          <a:xfrm>
            <a:off x="311700" y="788194"/>
            <a:ext cx="8520600" cy="3416400"/>
          </a:xfrm>
          <a:prstGeom prst="rect">
            <a:avLst/>
          </a:prstGeom>
          <a:noFill/>
          <a:ln>
            <a:noFill/>
          </a:ln>
        </p:spPr>
        <p:txBody>
          <a:bodyPr spcFirstLastPara="1" wrap="square" lIns="68575" tIns="68575" rIns="68575" bIns="68575" anchor="t" anchorCtr="0">
            <a:noAutofit/>
          </a:bodyPr>
          <a:lstStyle/>
          <a:p>
            <a:pPr marL="457200" lvl="0" indent="-374650" algn="l" rtl="0">
              <a:lnSpc>
                <a:spcPct val="90000"/>
              </a:lnSpc>
              <a:spcBef>
                <a:spcPts val="0"/>
              </a:spcBef>
              <a:spcAft>
                <a:spcPts val="0"/>
              </a:spcAft>
              <a:buClr>
                <a:schemeClr val="dk1"/>
              </a:buClr>
              <a:buSzPts val="1900"/>
              <a:buChar char="●"/>
            </a:pPr>
            <a:r>
              <a:rPr lang="en" sz="1900"/>
              <a:t>Change policies and practices to support what evidence shows is important for students to develop social and emotional competence</a:t>
            </a:r>
            <a:endParaRPr sz="1900"/>
          </a:p>
          <a:p>
            <a:pPr marL="457200" lvl="0" indent="-374650" algn="l" rtl="0">
              <a:lnSpc>
                <a:spcPct val="90000"/>
              </a:lnSpc>
              <a:spcBef>
                <a:spcPts val="0"/>
              </a:spcBef>
              <a:spcAft>
                <a:spcPts val="0"/>
              </a:spcAft>
              <a:buClr>
                <a:schemeClr val="dk1"/>
              </a:buClr>
              <a:buSzPts val="1900"/>
              <a:buChar char="●"/>
            </a:pPr>
            <a:r>
              <a:rPr lang="en" sz="1900"/>
              <a:t>This means all policies should aim to meet these goals:</a:t>
            </a:r>
            <a:endParaRPr sz="1900"/>
          </a:p>
          <a:p>
            <a:pPr marL="914400" lvl="1" indent="-254000" algn="l" rtl="0">
              <a:lnSpc>
                <a:spcPct val="90000"/>
              </a:lnSpc>
              <a:spcBef>
                <a:spcPts val="1600"/>
              </a:spcBef>
              <a:spcAft>
                <a:spcPts val="0"/>
              </a:spcAft>
              <a:buClr>
                <a:schemeClr val="dk1"/>
              </a:buClr>
              <a:buSzPts val="1100"/>
              <a:buNone/>
            </a:pPr>
            <a:endParaRPr sz="1100"/>
          </a:p>
        </p:txBody>
      </p:sp>
      <p:grpSp>
        <p:nvGrpSpPr>
          <p:cNvPr id="530" name="Google Shape;530;p64"/>
          <p:cNvGrpSpPr/>
          <p:nvPr/>
        </p:nvGrpSpPr>
        <p:grpSpPr>
          <a:xfrm>
            <a:off x="2721934" y="1945758"/>
            <a:ext cx="3225205" cy="2966188"/>
            <a:chOff x="1203844" y="0"/>
            <a:chExt cx="4300273" cy="3954917"/>
          </a:xfrm>
        </p:grpSpPr>
        <p:sp>
          <p:nvSpPr>
            <p:cNvPr id="531" name="Google Shape;531;p64"/>
            <p:cNvSpPr/>
            <p:nvPr/>
          </p:nvSpPr>
          <p:spPr>
            <a:xfrm>
              <a:off x="2483567" y="0"/>
              <a:ext cx="1719570" cy="171957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2" name="Google Shape;532;p64"/>
            <p:cNvSpPr txBox="1"/>
            <p:nvPr/>
          </p:nvSpPr>
          <p:spPr>
            <a:xfrm>
              <a:off x="2735392" y="251825"/>
              <a:ext cx="1215920" cy="1215920"/>
            </a:xfrm>
            <a:prstGeom prst="rect">
              <a:avLst/>
            </a:prstGeom>
            <a:no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a:solidFill>
                    <a:schemeClr val="lt1"/>
                  </a:solidFill>
                  <a:latin typeface="Calibri"/>
                  <a:ea typeface="Calibri"/>
                  <a:cs typeface="Calibri"/>
                  <a:sym typeface="Calibri"/>
                </a:rPr>
                <a:t>Foster student </a:t>
              </a:r>
              <a:r>
                <a:rPr lang="en" sz="1400" b="1">
                  <a:solidFill>
                    <a:schemeClr val="lt1"/>
                  </a:solidFill>
                  <a:latin typeface="Calibri"/>
                  <a:ea typeface="Calibri"/>
                  <a:cs typeface="Calibri"/>
                  <a:sym typeface="Calibri"/>
                </a:rPr>
                <a:t>belonging</a:t>
              </a:r>
              <a:endParaRPr sz="1100"/>
            </a:p>
          </p:txBody>
        </p:sp>
        <p:sp>
          <p:nvSpPr>
            <p:cNvPr id="533" name="Google Shape;533;p64"/>
            <p:cNvSpPr/>
            <p:nvPr/>
          </p:nvSpPr>
          <p:spPr>
            <a:xfrm rot="3588027">
              <a:off x="3594770" y="1686676"/>
              <a:ext cx="849280" cy="580355"/>
            </a:xfrm>
            <a:prstGeom prst="leftRightArrow">
              <a:avLst>
                <a:gd name="adj1" fmla="val 50000"/>
                <a:gd name="adj2" fmla="val 5000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4" name="Google Shape;534;p64"/>
            <p:cNvSpPr txBox="1"/>
            <p:nvPr/>
          </p:nvSpPr>
          <p:spPr>
            <a:xfrm rot="3588027">
              <a:off x="3638034" y="1727509"/>
              <a:ext cx="675174" cy="34821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35" name="Google Shape;535;p64"/>
            <p:cNvSpPr/>
            <p:nvPr/>
          </p:nvSpPr>
          <p:spPr>
            <a:xfrm>
              <a:off x="3784547" y="2235347"/>
              <a:ext cx="1719570" cy="171957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6" name="Google Shape;536;p64"/>
            <p:cNvSpPr txBox="1"/>
            <p:nvPr/>
          </p:nvSpPr>
          <p:spPr>
            <a:xfrm>
              <a:off x="4036372" y="2487172"/>
              <a:ext cx="1215920" cy="1215920"/>
            </a:xfrm>
            <a:prstGeom prst="rect">
              <a:avLst/>
            </a:prstGeom>
            <a:no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a:solidFill>
                    <a:schemeClr val="lt1"/>
                  </a:solidFill>
                  <a:latin typeface="Calibri"/>
                  <a:ea typeface="Calibri"/>
                  <a:cs typeface="Calibri"/>
                  <a:sym typeface="Calibri"/>
                </a:rPr>
                <a:t>Provide academic and non-academic </a:t>
              </a:r>
              <a:r>
                <a:rPr lang="en" sz="1400" b="1">
                  <a:solidFill>
                    <a:schemeClr val="lt1"/>
                  </a:solidFill>
                  <a:latin typeface="Calibri"/>
                  <a:ea typeface="Calibri"/>
                  <a:cs typeface="Calibri"/>
                  <a:sym typeface="Calibri"/>
                </a:rPr>
                <a:t>supports</a:t>
              </a:r>
              <a:endParaRPr sz="1100"/>
            </a:p>
          </p:txBody>
        </p:sp>
        <p:sp>
          <p:nvSpPr>
            <p:cNvPr id="537" name="Google Shape;537;p64"/>
            <p:cNvSpPr/>
            <p:nvPr/>
          </p:nvSpPr>
          <p:spPr>
            <a:xfrm rot="10800000">
              <a:off x="2912141" y="2913319"/>
              <a:ext cx="871870" cy="545394"/>
            </a:xfrm>
            <a:prstGeom prst="leftRightArrow">
              <a:avLst>
                <a:gd name="adj1" fmla="val 50000"/>
                <a:gd name="adj2" fmla="val 5000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8" name="Google Shape;538;p64"/>
            <p:cNvSpPr txBox="1"/>
            <p:nvPr/>
          </p:nvSpPr>
          <p:spPr>
            <a:xfrm>
              <a:off x="3075759" y="3022398"/>
              <a:ext cx="708252" cy="3272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700"/>
                <a:buFont typeface="Calibri"/>
                <a:buNone/>
              </a:pPr>
              <a:endParaRPr sz="1700">
                <a:solidFill>
                  <a:schemeClr val="lt1"/>
                </a:solidFill>
                <a:latin typeface="Calibri"/>
                <a:ea typeface="Calibri"/>
                <a:cs typeface="Calibri"/>
                <a:sym typeface="Calibri"/>
              </a:endParaRPr>
            </a:p>
          </p:txBody>
        </p:sp>
        <p:sp>
          <p:nvSpPr>
            <p:cNvPr id="539" name="Google Shape;539;p64"/>
            <p:cNvSpPr/>
            <p:nvPr/>
          </p:nvSpPr>
          <p:spPr>
            <a:xfrm>
              <a:off x="1203844" y="2235347"/>
              <a:ext cx="1719570" cy="171957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40" name="Google Shape;540;p64"/>
            <p:cNvSpPr txBox="1"/>
            <p:nvPr/>
          </p:nvSpPr>
          <p:spPr>
            <a:xfrm>
              <a:off x="1455669" y="2487172"/>
              <a:ext cx="1215920" cy="1215920"/>
            </a:xfrm>
            <a:prstGeom prst="rect">
              <a:avLst/>
            </a:prstGeom>
            <a:no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b="1">
                  <a:solidFill>
                    <a:schemeClr val="lt1"/>
                  </a:solidFill>
                  <a:latin typeface="Calibri"/>
                  <a:ea typeface="Calibri"/>
                  <a:cs typeface="Calibri"/>
                  <a:sym typeface="Calibri"/>
                </a:rPr>
                <a:t>Challenge</a:t>
              </a:r>
              <a:r>
                <a:rPr lang="en" sz="1400">
                  <a:solidFill>
                    <a:schemeClr val="lt1"/>
                  </a:solidFill>
                  <a:latin typeface="Calibri"/>
                  <a:ea typeface="Calibri"/>
                  <a:cs typeface="Calibri"/>
                  <a:sym typeface="Calibri"/>
                </a:rPr>
                <a:t> all students to thrive</a:t>
              </a:r>
              <a:endParaRPr sz="1100"/>
            </a:p>
          </p:txBody>
        </p:sp>
        <p:sp>
          <p:nvSpPr>
            <p:cNvPr id="541" name="Google Shape;541;p64"/>
            <p:cNvSpPr/>
            <p:nvPr/>
          </p:nvSpPr>
          <p:spPr>
            <a:xfrm rot="-3612548">
              <a:off x="2280031" y="1698427"/>
              <a:ext cx="834157" cy="580355"/>
            </a:xfrm>
            <a:prstGeom prst="leftRightArrow">
              <a:avLst>
                <a:gd name="adj1" fmla="val 50000"/>
                <a:gd name="adj2" fmla="val 5000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42" name="Google Shape;542;p64"/>
            <p:cNvSpPr txBox="1"/>
            <p:nvPr/>
          </p:nvSpPr>
          <p:spPr>
            <a:xfrm rot="-3612548">
              <a:off x="2323833" y="1890046"/>
              <a:ext cx="660051" cy="34821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pic>
        <p:nvPicPr>
          <p:cNvPr id="543" name="Google Shape;543;p64"/>
          <p:cNvPicPr preferRelativeResize="0"/>
          <p:nvPr/>
        </p:nvPicPr>
        <p:blipFill>
          <a:blip r:embed="rId3">
            <a:alphaModFix/>
          </a:blip>
          <a:stretch>
            <a:fillRect/>
          </a:stretch>
        </p:blipFill>
        <p:spPr>
          <a:xfrm>
            <a:off x="159750" y="4474225"/>
            <a:ext cx="1789425" cy="669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5"/>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Changing Systems and Structures</a:t>
            </a:r>
            <a:endParaRPr sz="1100"/>
          </a:p>
        </p:txBody>
      </p:sp>
      <p:sp>
        <p:nvSpPr>
          <p:cNvPr id="549" name="Google Shape;549;p65"/>
          <p:cNvSpPr txBox="1">
            <a:spLocks noGrp="1"/>
          </p:cNvSpPr>
          <p:nvPr>
            <p:ph type="body" idx="1"/>
          </p:nvPr>
        </p:nvSpPr>
        <p:spPr>
          <a:xfrm>
            <a:off x="311700" y="1152475"/>
            <a:ext cx="3919832" cy="3416400"/>
          </a:xfrm>
          <a:prstGeom prst="rect">
            <a:avLst/>
          </a:prstGeom>
          <a:noFill/>
          <a:ln>
            <a:noFill/>
          </a:ln>
        </p:spPr>
        <p:txBody>
          <a:bodyPr spcFirstLastPara="1" wrap="square" lIns="68575" tIns="68575" rIns="68575" bIns="68575" anchor="t" anchorCtr="0">
            <a:noAutofit/>
          </a:bodyPr>
          <a:lstStyle/>
          <a:p>
            <a:pPr marL="457200" lvl="0" indent="-374650" algn="l" rtl="0">
              <a:lnSpc>
                <a:spcPct val="90000"/>
              </a:lnSpc>
              <a:spcBef>
                <a:spcPts val="0"/>
              </a:spcBef>
              <a:spcAft>
                <a:spcPts val="0"/>
              </a:spcAft>
              <a:buClr>
                <a:schemeClr val="dk1"/>
              </a:buClr>
              <a:buSzPts val="1900"/>
              <a:buChar char="●"/>
            </a:pPr>
            <a:r>
              <a:rPr lang="en" sz="1900"/>
              <a:t>We know that these factors are critical for positive school climate, and lead to increased academic engagement</a:t>
            </a:r>
            <a:endParaRPr sz="1900"/>
          </a:p>
          <a:p>
            <a:pPr marL="457200" lvl="0" indent="-374650" algn="l" rtl="0">
              <a:lnSpc>
                <a:spcPct val="90000"/>
              </a:lnSpc>
              <a:spcBef>
                <a:spcPts val="0"/>
              </a:spcBef>
              <a:spcAft>
                <a:spcPts val="0"/>
              </a:spcAft>
              <a:buClr>
                <a:schemeClr val="dk1"/>
              </a:buClr>
              <a:buSzPts val="1900"/>
              <a:buChar char="●"/>
            </a:pPr>
            <a:r>
              <a:rPr lang="en" sz="1900"/>
              <a:t>But these goals are less often the focus of SEAD for students of color and low-income students</a:t>
            </a:r>
            <a:endParaRPr sz="1900"/>
          </a:p>
          <a:p>
            <a:pPr marL="457200" lvl="0" indent="-374650" algn="l" rtl="0">
              <a:lnSpc>
                <a:spcPct val="90000"/>
              </a:lnSpc>
              <a:spcBef>
                <a:spcPts val="0"/>
              </a:spcBef>
              <a:spcAft>
                <a:spcPts val="0"/>
              </a:spcAft>
              <a:buClr>
                <a:schemeClr val="dk1"/>
              </a:buClr>
              <a:buSzPts val="1900"/>
              <a:buChar char="●"/>
            </a:pPr>
            <a:r>
              <a:rPr lang="en" sz="1900"/>
              <a:t>An equity lens for SEAD means recognizing this gap in how schools treat students of color and making these structural changes</a:t>
            </a:r>
            <a:endParaRPr sz="1900"/>
          </a:p>
          <a:p>
            <a:pPr marL="457200" lvl="0" indent="-254000" algn="l" rtl="0">
              <a:lnSpc>
                <a:spcPct val="90000"/>
              </a:lnSpc>
              <a:spcBef>
                <a:spcPts val="0"/>
              </a:spcBef>
              <a:spcAft>
                <a:spcPts val="0"/>
              </a:spcAft>
              <a:buClr>
                <a:schemeClr val="dk1"/>
              </a:buClr>
              <a:buSzPts val="1400"/>
              <a:buNone/>
            </a:pPr>
            <a:endParaRPr sz="1900"/>
          </a:p>
        </p:txBody>
      </p:sp>
      <p:grpSp>
        <p:nvGrpSpPr>
          <p:cNvPr id="550" name="Google Shape;550;p65"/>
          <p:cNvGrpSpPr/>
          <p:nvPr/>
        </p:nvGrpSpPr>
        <p:grpSpPr>
          <a:xfrm>
            <a:off x="4210894" y="945575"/>
            <a:ext cx="4879603" cy="4062348"/>
            <a:chOff x="2199590" y="1101"/>
            <a:chExt cx="6506137" cy="5416464"/>
          </a:xfrm>
        </p:grpSpPr>
        <p:sp>
          <p:nvSpPr>
            <p:cNvPr id="551" name="Google Shape;551;p65"/>
            <p:cNvSpPr/>
            <p:nvPr/>
          </p:nvSpPr>
          <p:spPr>
            <a:xfrm>
              <a:off x="2228447" y="1101"/>
              <a:ext cx="1234561" cy="1203897"/>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52" name="Google Shape;552;p65"/>
            <p:cNvSpPr txBox="1"/>
            <p:nvPr/>
          </p:nvSpPr>
          <p:spPr>
            <a:xfrm>
              <a:off x="2409244" y="177408"/>
              <a:ext cx="872967" cy="85128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 sz="900">
                  <a:solidFill>
                    <a:schemeClr val="lt1"/>
                  </a:solidFill>
                  <a:latin typeface="Calibri"/>
                  <a:ea typeface="Calibri"/>
                  <a:cs typeface="Calibri"/>
                  <a:sym typeface="Calibri"/>
                </a:rPr>
                <a:t>Student Belonging</a:t>
              </a:r>
              <a:endParaRPr sz="1100"/>
            </a:p>
          </p:txBody>
        </p:sp>
        <p:sp>
          <p:nvSpPr>
            <p:cNvPr id="553" name="Google Shape;553;p65"/>
            <p:cNvSpPr/>
            <p:nvPr/>
          </p:nvSpPr>
          <p:spPr>
            <a:xfrm>
              <a:off x="2537971" y="1359461"/>
              <a:ext cx="615512" cy="536659"/>
            </a:xfrm>
            <a:prstGeom prst="mathPlus">
              <a:avLst>
                <a:gd name="adj1" fmla="val 2352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54" name="Google Shape;554;p65"/>
            <p:cNvSpPr txBox="1"/>
            <p:nvPr/>
          </p:nvSpPr>
          <p:spPr>
            <a:xfrm>
              <a:off x="2619557" y="1564679"/>
              <a:ext cx="452340" cy="12622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700"/>
                <a:buFont typeface="Calibri"/>
                <a:buNone/>
              </a:pPr>
              <a:endParaRPr sz="700">
                <a:solidFill>
                  <a:schemeClr val="lt1"/>
                </a:solidFill>
                <a:latin typeface="Calibri"/>
                <a:ea typeface="Calibri"/>
                <a:cs typeface="Calibri"/>
                <a:sym typeface="Calibri"/>
              </a:endParaRPr>
            </a:p>
          </p:txBody>
        </p:sp>
        <p:sp>
          <p:nvSpPr>
            <p:cNvPr id="555" name="Google Shape;555;p65"/>
            <p:cNvSpPr/>
            <p:nvPr/>
          </p:nvSpPr>
          <p:spPr>
            <a:xfrm>
              <a:off x="2199590" y="2050584"/>
              <a:ext cx="1292276" cy="124401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56" name="Google Shape;556;p65"/>
            <p:cNvSpPr txBox="1"/>
            <p:nvPr/>
          </p:nvSpPr>
          <p:spPr>
            <a:xfrm>
              <a:off x="2388839" y="2232766"/>
              <a:ext cx="913778" cy="87965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 sz="900">
                  <a:solidFill>
                    <a:schemeClr val="lt1"/>
                  </a:solidFill>
                  <a:latin typeface="Calibri"/>
                  <a:ea typeface="Calibri"/>
                  <a:cs typeface="Calibri"/>
                  <a:sym typeface="Calibri"/>
                </a:rPr>
                <a:t>Challenging Opportunities</a:t>
              </a:r>
              <a:endParaRPr sz="1100"/>
            </a:p>
          </p:txBody>
        </p:sp>
        <p:sp>
          <p:nvSpPr>
            <p:cNvPr id="557" name="Google Shape;557;p65"/>
            <p:cNvSpPr/>
            <p:nvPr/>
          </p:nvSpPr>
          <p:spPr>
            <a:xfrm>
              <a:off x="2545066" y="3449063"/>
              <a:ext cx="601324" cy="570023"/>
            </a:xfrm>
            <a:prstGeom prst="mathPlus">
              <a:avLst>
                <a:gd name="adj1" fmla="val 2352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58" name="Google Shape;558;p65"/>
            <p:cNvSpPr txBox="1"/>
            <p:nvPr/>
          </p:nvSpPr>
          <p:spPr>
            <a:xfrm>
              <a:off x="2624771" y="3667040"/>
              <a:ext cx="441914" cy="1340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700"/>
                <a:buFont typeface="Calibri"/>
                <a:buNone/>
              </a:pPr>
              <a:endParaRPr sz="700">
                <a:solidFill>
                  <a:schemeClr val="lt1"/>
                </a:solidFill>
                <a:latin typeface="Calibri"/>
                <a:ea typeface="Calibri"/>
                <a:cs typeface="Calibri"/>
                <a:sym typeface="Calibri"/>
              </a:endParaRPr>
            </a:p>
          </p:txBody>
        </p:sp>
        <p:sp>
          <p:nvSpPr>
            <p:cNvPr id="559" name="Google Shape;559;p65"/>
            <p:cNvSpPr/>
            <p:nvPr/>
          </p:nvSpPr>
          <p:spPr>
            <a:xfrm>
              <a:off x="2199590" y="4173549"/>
              <a:ext cx="1292276" cy="124401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60" name="Google Shape;560;p65"/>
            <p:cNvSpPr txBox="1"/>
            <p:nvPr/>
          </p:nvSpPr>
          <p:spPr>
            <a:xfrm>
              <a:off x="2388839" y="4355731"/>
              <a:ext cx="913778" cy="87965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 sz="900">
                  <a:solidFill>
                    <a:schemeClr val="lt1"/>
                  </a:solidFill>
                  <a:latin typeface="Calibri"/>
                  <a:ea typeface="Calibri"/>
                  <a:cs typeface="Calibri"/>
                  <a:sym typeface="Calibri"/>
                </a:rPr>
                <a:t>Academic and Nonacademic Supports</a:t>
              </a:r>
              <a:endParaRPr sz="1100"/>
            </a:p>
          </p:txBody>
        </p:sp>
        <p:sp>
          <p:nvSpPr>
            <p:cNvPr id="561" name="Google Shape;561;p65"/>
            <p:cNvSpPr/>
            <p:nvPr/>
          </p:nvSpPr>
          <p:spPr>
            <a:xfrm rot="17293">
              <a:off x="3633765" y="2388932"/>
              <a:ext cx="722917" cy="707637"/>
            </a:xfrm>
            <a:prstGeom prst="rightArrow">
              <a:avLst>
                <a:gd name="adj1" fmla="val 60000"/>
                <a:gd name="adj2" fmla="val 5000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62" name="Google Shape;562;p65"/>
            <p:cNvSpPr txBox="1"/>
            <p:nvPr/>
          </p:nvSpPr>
          <p:spPr>
            <a:xfrm rot="17293">
              <a:off x="3633766" y="2529925"/>
              <a:ext cx="510626" cy="42458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800"/>
                <a:buFont typeface="Calibri"/>
                <a:buNone/>
              </a:pPr>
              <a:endParaRPr sz="800">
                <a:solidFill>
                  <a:schemeClr val="lt1"/>
                </a:solidFill>
                <a:latin typeface="Calibri"/>
                <a:ea typeface="Calibri"/>
                <a:cs typeface="Calibri"/>
                <a:sym typeface="Calibri"/>
              </a:endParaRPr>
            </a:p>
          </p:txBody>
        </p:sp>
        <p:sp>
          <p:nvSpPr>
            <p:cNvPr id="563" name="Google Shape;563;p65"/>
            <p:cNvSpPr/>
            <p:nvPr/>
          </p:nvSpPr>
          <p:spPr>
            <a:xfrm>
              <a:off x="6832808" y="1840498"/>
              <a:ext cx="1872919" cy="1787204"/>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64" name="Google Shape;564;p65"/>
            <p:cNvSpPr txBox="1"/>
            <p:nvPr/>
          </p:nvSpPr>
          <p:spPr>
            <a:xfrm>
              <a:off x="7107091" y="2102228"/>
              <a:ext cx="1324353" cy="1263744"/>
            </a:xfrm>
            <a:prstGeom prst="rect">
              <a:avLst/>
            </a:prstGeom>
            <a:noFill/>
            <a:ln>
              <a:noFill/>
            </a:ln>
          </p:spPr>
          <p:txBody>
            <a:bodyPr spcFirstLastPara="1" wrap="square" lIns="18100" tIns="18100" rIns="18100" bIns="181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a:solidFill>
                    <a:schemeClr val="lt1"/>
                  </a:solidFill>
                  <a:latin typeface="Calibri"/>
                  <a:ea typeface="Calibri"/>
                  <a:cs typeface="Calibri"/>
                  <a:sym typeface="Calibri"/>
                </a:rPr>
                <a:t>SEL and Academic Engagement</a:t>
              </a:r>
              <a:endParaRPr sz="1100"/>
            </a:p>
          </p:txBody>
        </p:sp>
      </p:grpSp>
      <p:grpSp>
        <p:nvGrpSpPr>
          <p:cNvPr id="565" name="Google Shape;565;p65"/>
          <p:cNvGrpSpPr/>
          <p:nvPr/>
        </p:nvGrpSpPr>
        <p:grpSpPr>
          <a:xfrm>
            <a:off x="7243203" y="2729856"/>
            <a:ext cx="453868" cy="530941"/>
            <a:chOff x="3189887" y="2355372"/>
            <a:chExt cx="605158" cy="707921"/>
          </a:xfrm>
        </p:grpSpPr>
        <p:sp>
          <p:nvSpPr>
            <p:cNvPr id="566" name="Google Shape;566;p65"/>
            <p:cNvSpPr/>
            <p:nvPr/>
          </p:nvSpPr>
          <p:spPr>
            <a:xfrm>
              <a:off x="3189887" y="2355372"/>
              <a:ext cx="605158" cy="707921"/>
            </a:xfrm>
            <a:prstGeom prst="rightArrow">
              <a:avLst>
                <a:gd name="adj1" fmla="val 60000"/>
                <a:gd name="adj2" fmla="val 5000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67" name="Google Shape;567;p65"/>
            <p:cNvSpPr txBox="1"/>
            <p:nvPr/>
          </p:nvSpPr>
          <p:spPr>
            <a:xfrm>
              <a:off x="3189887" y="2496956"/>
              <a:ext cx="423611" cy="42475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800"/>
                <a:buFont typeface="Calibri"/>
                <a:buNone/>
              </a:pPr>
              <a:endParaRPr sz="800">
                <a:solidFill>
                  <a:schemeClr val="lt1"/>
                </a:solidFill>
                <a:latin typeface="Calibri"/>
                <a:ea typeface="Calibri"/>
                <a:cs typeface="Calibri"/>
                <a:sym typeface="Calibri"/>
              </a:endParaRPr>
            </a:p>
          </p:txBody>
        </p:sp>
      </p:grpSp>
      <p:grpSp>
        <p:nvGrpSpPr>
          <p:cNvPr id="568" name="Google Shape;568;p65"/>
          <p:cNvGrpSpPr/>
          <p:nvPr/>
        </p:nvGrpSpPr>
        <p:grpSpPr>
          <a:xfrm>
            <a:off x="5825850" y="2306279"/>
            <a:ext cx="1405253" cy="1340941"/>
            <a:chOff x="4344466" y="1815372"/>
            <a:chExt cx="1873671" cy="1787921"/>
          </a:xfrm>
        </p:grpSpPr>
        <p:sp>
          <p:nvSpPr>
            <p:cNvPr id="569" name="Google Shape;569;p65"/>
            <p:cNvSpPr/>
            <p:nvPr/>
          </p:nvSpPr>
          <p:spPr>
            <a:xfrm>
              <a:off x="4344466" y="1815372"/>
              <a:ext cx="1873671" cy="1787921"/>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70" name="Google Shape;570;p65"/>
            <p:cNvSpPr txBox="1"/>
            <p:nvPr/>
          </p:nvSpPr>
          <p:spPr>
            <a:xfrm>
              <a:off x="4618859" y="2077207"/>
              <a:ext cx="1324885" cy="1264251"/>
            </a:xfrm>
            <a:prstGeom prst="rect">
              <a:avLst/>
            </a:prstGeom>
            <a:noFill/>
            <a:ln>
              <a:noFill/>
            </a:ln>
          </p:spPr>
          <p:txBody>
            <a:bodyPr spcFirstLastPara="1" wrap="square" lIns="18100" tIns="18100" rIns="18100" bIns="181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400">
                  <a:solidFill>
                    <a:schemeClr val="lt1"/>
                  </a:solidFill>
                  <a:latin typeface="Calibri"/>
                  <a:ea typeface="Calibri"/>
                  <a:cs typeface="Calibri"/>
                  <a:sym typeface="Calibri"/>
                </a:rPr>
                <a:t>Positive School Climate</a:t>
              </a:r>
              <a:endParaRPr sz="1100"/>
            </a:p>
          </p:txBody>
        </p:sp>
      </p:grpSp>
      <p:pic>
        <p:nvPicPr>
          <p:cNvPr id="571" name="Google Shape;571;p65"/>
          <p:cNvPicPr preferRelativeResize="0"/>
          <p:nvPr/>
        </p:nvPicPr>
        <p:blipFill>
          <a:blip r:embed="rId3">
            <a:alphaModFix/>
          </a:blip>
          <a:stretch>
            <a:fillRect/>
          </a:stretch>
        </p:blipFill>
        <p:spPr>
          <a:xfrm>
            <a:off x="7301075" y="61975"/>
            <a:ext cx="1789425" cy="6692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66"/>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Policy &amp; Practice Recommendations</a:t>
            </a:r>
            <a:endParaRPr sz="1100"/>
          </a:p>
        </p:txBody>
      </p:sp>
      <p:sp>
        <p:nvSpPr>
          <p:cNvPr id="577" name="Google Shape;577;p66"/>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p>
            <a:pPr marL="457200" lvl="0" indent="-400050" algn="l" rtl="0">
              <a:lnSpc>
                <a:spcPct val="90000"/>
              </a:lnSpc>
              <a:spcBef>
                <a:spcPts val="0"/>
              </a:spcBef>
              <a:spcAft>
                <a:spcPts val="0"/>
              </a:spcAft>
              <a:buClr>
                <a:schemeClr val="dk1"/>
              </a:buClr>
              <a:buSzPts val="2300"/>
              <a:buChar char="●"/>
            </a:pPr>
            <a:r>
              <a:rPr lang="en" sz="2000"/>
              <a:t>Ongoing professional development and coaching on changing mindsets and building skills such as:</a:t>
            </a:r>
            <a:endParaRPr sz="2000"/>
          </a:p>
          <a:p>
            <a:pPr marL="914400" lvl="1" indent="-361950" algn="l" rtl="0">
              <a:lnSpc>
                <a:spcPct val="90000"/>
              </a:lnSpc>
              <a:spcBef>
                <a:spcPts val="1600"/>
              </a:spcBef>
              <a:spcAft>
                <a:spcPts val="0"/>
              </a:spcAft>
              <a:buClr>
                <a:schemeClr val="dk1"/>
              </a:buClr>
              <a:buSzPts val="1700"/>
              <a:buChar char="–"/>
            </a:pPr>
            <a:r>
              <a:rPr lang="en" sz="1700"/>
              <a:t>Reducing bias</a:t>
            </a:r>
            <a:endParaRPr sz="1700"/>
          </a:p>
          <a:p>
            <a:pPr marL="914400" lvl="1" indent="-361950" algn="l" rtl="0">
              <a:lnSpc>
                <a:spcPct val="90000"/>
              </a:lnSpc>
              <a:spcBef>
                <a:spcPts val="1600"/>
              </a:spcBef>
              <a:spcAft>
                <a:spcPts val="0"/>
              </a:spcAft>
              <a:buClr>
                <a:schemeClr val="dk1"/>
              </a:buClr>
              <a:buSzPts val="1700"/>
              <a:buChar char="–"/>
            </a:pPr>
            <a:r>
              <a:rPr lang="en" sz="1700"/>
              <a:t>Culturally sustaining pedagogy</a:t>
            </a:r>
            <a:endParaRPr sz="1700"/>
          </a:p>
          <a:p>
            <a:pPr marL="914400" lvl="1" indent="-361950" algn="l" rtl="0">
              <a:lnSpc>
                <a:spcPct val="90000"/>
              </a:lnSpc>
              <a:spcBef>
                <a:spcPts val="1600"/>
              </a:spcBef>
              <a:spcAft>
                <a:spcPts val="0"/>
              </a:spcAft>
              <a:buClr>
                <a:schemeClr val="dk1"/>
              </a:buClr>
              <a:buSzPts val="1700"/>
              <a:buChar char="–"/>
            </a:pPr>
            <a:r>
              <a:rPr lang="en" sz="1700"/>
              <a:t>Restorative justice practices</a:t>
            </a:r>
            <a:endParaRPr sz="1700"/>
          </a:p>
          <a:p>
            <a:pPr marL="914400" lvl="1" indent="-361950" algn="l" rtl="0">
              <a:lnSpc>
                <a:spcPct val="90000"/>
              </a:lnSpc>
              <a:spcBef>
                <a:spcPts val="1600"/>
              </a:spcBef>
              <a:spcAft>
                <a:spcPts val="0"/>
              </a:spcAft>
              <a:buClr>
                <a:schemeClr val="dk1"/>
              </a:buClr>
              <a:buSzPts val="1700"/>
              <a:buChar char="–"/>
            </a:pPr>
            <a:r>
              <a:rPr lang="en" sz="1700"/>
              <a:t>Positive classroom management</a:t>
            </a:r>
            <a:endParaRPr sz="1700"/>
          </a:p>
          <a:p>
            <a:pPr marL="914400" lvl="1" indent="-361950" algn="l" rtl="0">
              <a:lnSpc>
                <a:spcPct val="90000"/>
              </a:lnSpc>
              <a:spcBef>
                <a:spcPts val="1600"/>
              </a:spcBef>
              <a:spcAft>
                <a:spcPts val="0"/>
              </a:spcAft>
              <a:buClr>
                <a:schemeClr val="dk1"/>
              </a:buClr>
              <a:buSzPts val="1700"/>
              <a:buChar char="–"/>
            </a:pPr>
            <a:r>
              <a:rPr lang="en" sz="1700"/>
              <a:t>Student and community strengths</a:t>
            </a:r>
            <a:endParaRPr sz="1700"/>
          </a:p>
          <a:p>
            <a:pPr marL="914400" lvl="1" indent="-361950" algn="l" rtl="0">
              <a:lnSpc>
                <a:spcPct val="90000"/>
              </a:lnSpc>
              <a:spcBef>
                <a:spcPts val="1600"/>
              </a:spcBef>
              <a:spcAft>
                <a:spcPts val="0"/>
              </a:spcAft>
              <a:buClr>
                <a:schemeClr val="dk1"/>
              </a:buClr>
              <a:buSzPts val="1700"/>
              <a:buChar char="–"/>
            </a:pPr>
            <a:r>
              <a:rPr lang="en" sz="1700"/>
              <a:t>Providing feedback that conveys high standards</a:t>
            </a:r>
            <a:endParaRPr sz="1700"/>
          </a:p>
        </p:txBody>
      </p:sp>
      <p:pic>
        <p:nvPicPr>
          <p:cNvPr id="578" name="Google Shape;578;p66"/>
          <p:cNvPicPr preferRelativeResize="0"/>
          <p:nvPr/>
        </p:nvPicPr>
        <p:blipFill>
          <a:blip r:embed="rId3">
            <a:alphaModFix/>
          </a:blip>
          <a:stretch>
            <a:fillRect/>
          </a:stretch>
        </p:blipFill>
        <p:spPr>
          <a:xfrm>
            <a:off x="7261500" y="86775"/>
            <a:ext cx="1789425" cy="6692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67"/>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Policy &amp; Practice Recommendations</a:t>
            </a:r>
            <a:endParaRPr sz="1100"/>
          </a:p>
        </p:txBody>
      </p:sp>
      <p:sp>
        <p:nvSpPr>
          <p:cNvPr id="584" name="Google Shape;584;p67"/>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p>
            <a:pPr marL="457200" lvl="0" indent="-393700" algn="l" rtl="0">
              <a:lnSpc>
                <a:spcPct val="90000"/>
              </a:lnSpc>
              <a:spcBef>
                <a:spcPts val="0"/>
              </a:spcBef>
              <a:spcAft>
                <a:spcPts val="0"/>
              </a:spcAft>
              <a:buClr>
                <a:schemeClr val="dk1"/>
              </a:buClr>
              <a:buSzPts val="2200"/>
              <a:buChar char="●"/>
            </a:pPr>
            <a:r>
              <a:rPr lang="en" sz="1900"/>
              <a:t>Diversify the educator workforce by:</a:t>
            </a:r>
            <a:endParaRPr sz="1900"/>
          </a:p>
          <a:p>
            <a:pPr marL="914400" lvl="1" indent="-361950" algn="l" rtl="0">
              <a:lnSpc>
                <a:spcPct val="90000"/>
              </a:lnSpc>
              <a:spcBef>
                <a:spcPts val="1600"/>
              </a:spcBef>
              <a:spcAft>
                <a:spcPts val="0"/>
              </a:spcAft>
              <a:buClr>
                <a:schemeClr val="dk1"/>
              </a:buClr>
              <a:buSzPts val="1700"/>
              <a:buChar char="–"/>
            </a:pPr>
            <a:r>
              <a:rPr lang="en" sz="1700"/>
              <a:t>Creating proactive hiring strategies that increase hiring of educators of color</a:t>
            </a:r>
            <a:endParaRPr sz="1700"/>
          </a:p>
          <a:p>
            <a:pPr marL="914400" lvl="1" indent="-361950" algn="l" rtl="0">
              <a:lnSpc>
                <a:spcPct val="90000"/>
              </a:lnSpc>
              <a:spcBef>
                <a:spcPts val="1600"/>
              </a:spcBef>
              <a:spcAft>
                <a:spcPts val="0"/>
              </a:spcAft>
              <a:buClr>
                <a:schemeClr val="dk1"/>
              </a:buClr>
              <a:buSzPts val="1700"/>
              <a:buChar char="–"/>
            </a:pPr>
            <a:r>
              <a:rPr lang="en" sz="1700"/>
              <a:t>Improving working environments and conditions to retain educators of color</a:t>
            </a:r>
            <a:endParaRPr sz="800"/>
          </a:p>
          <a:p>
            <a:pPr marL="457200" lvl="0" indent="-387350" algn="l" rtl="0">
              <a:lnSpc>
                <a:spcPct val="90000"/>
              </a:lnSpc>
              <a:spcBef>
                <a:spcPts val="0"/>
              </a:spcBef>
              <a:spcAft>
                <a:spcPts val="0"/>
              </a:spcAft>
              <a:buClr>
                <a:schemeClr val="dk1"/>
              </a:buClr>
              <a:buSzPts val="2100"/>
              <a:buChar char="●"/>
            </a:pPr>
            <a:r>
              <a:rPr lang="en" sz="1800"/>
              <a:t>Co-create inclusive discipline and dress code policies by:</a:t>
            </a:r>
            <a:endParaRPr sz="1800"/>
          </a:p>
          <a:p>
            <a:pPr marL="914400" lvl="1" indent="-361950" algn="l" rtl="0">
              <a:lnSpc>
                <a:spcPct val="90000"/>
              </a:lnSpc>
              <a:spcBef>
                <a:spcPts val="1600"/>
              </a:spcBef>
              <a:spcAft>
                <a:spcPts val="0"/>
              </a:spcAft>
              <a:buClr>
                <a:schemeClr val="dk1"/>
              </a:buClr>
              <a:buSzPts val="1700"/>
              <a:buChar char="–"/>
            </a:pPr>
            <a:r>
              <a:rPr lang="en" sz="1700"/>
              <a:t>Ensuring they do not discriminate based on race or gender</a:t>
            </a:r>
            <a:endParaRPr sz="1700"/>
          </a:p>
          <a:p>
            <a:pPr marL="914400" lvl="1" indent="-361950" algn="l" rtl="0">
              <a:lnSpc>
                <a:spcPct val="90000"/>
              </a:lnSpc>
              <a:spcBef>
                <a:spcPts val="1600"/>
              </a:spcBef>
              <a:spcAft>
                <a:spcPts val="0"/>
              </a:spcAft>
              <a:buClr>
                <a:schemeClr val="dk1"/>
              </a:buClr>
              <a:buSzPts val="1700"/>
              <a:buChar char="–"/>
            </a:pPr>
            <a:r>
              <a:rPr lang="en" sz="1700"/>
              <a:t>Adopting discipline policies focused on maintaining and repairing relationships, rather than retributive or exclusionary consequences</a:t>
            </a:r>
            <a:endParaRPr sz="1700"/>
          </a:p>
        </p:txBody>
      </p:sp>
      <p:pic>
        <p:nvPicPr>
          <p:cNvPr id="585" name="Google Shape;585;p67"/>
          <p:cNvPicPr preferRelativeResize="0"/>
          <p:nvPr/>
        </p:nvPicPr>
        <p:blipFill>
          <a:blip r:embed="rId3">
            <a:alphaModFix/>
          </a:blip>
          <a:stretch>
            <a:fillRect/>
          </a:stretch>
        </p:blipFill>
        <p:spPr>
          <a:xfrm>
            <a:off x="159750" y="4474225"/>
            <a:ext cx="1789425" cy="669275"/>
          </a:xfrm>
          <a:prstGeom prst="rect">
            <a:avLst/>
          </a:prstGeom>
          <a:noFill/>
          <a:ln>
            <a:noFill/>
          </a:ln>
        </p:spPr>
      </p:pic>
      <p:pic>
        <p:nvPicPr>
          <p:cNvPr id="586" name="Google Shape;586;p67"/>
          <p:cNvPicPr preferRelativeResize="0"/>
          <p:nvPr/>
        </p:nvPicPr>
        <p:blipFill>
          <a:blip r:embed="rId3">
            <a:alphaModFix/>
          </a:blip>
          <a:stretch>
            <a:fillRect/>
          </a:stretch>
        </p:blipFill>
        <p:spPr>
          <a:xfrm>
            <a:off x="7261500" y="86775"/>
            <a:ext cx="1789425" cy="6692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68"/>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Policy &amp; Practice Recommendations</a:t>
            </a:r>
            <a:endParaRPr sz="1100"/>
          </a:p>
        </p:txBody>
      </p:sp>
      <p:sp>
        <p:nvSpPr>
          <p:cNvPr id="592" name="Google Shape;592;p68"/>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p>
            <a:pPr marL="457200" lvl="0" indent="-400050" algn="l" rtl="0">
              <a:lnSpc>
                <a:spcPct val="90000"/>
              </a:lnSpc>
              <a:spcBef>
                <a:spcPts val="0"/>
              </a:spcBef>
              <a:spcAft>
                <a:spcPts val="0"/>
              </a:spcAft>
              <a:buClr>
                <a:schemeClr val="dk1"/>
              </a:buClr>
              <a:buSzPts val="2300"/>
              <a:buChar char="●"/>
            </a:pPr>
            <a:r>
              <a:rPr lang="en" sz="2000"/>
              <a:t>Ensure equitable access to rigorous and culturally sustaining curriculum</a:t>
            </a:r>
            <a:endParaRPr sz="2000"/>
          </a:p>
          <a:p>
            <a:pPr marL="914400" lvl="1" indent="-374650" algn="l" rtl="0">
              <a:lnSpc>
                <a:spcPct val="90000"/>
              </a:lnSpc>
              <a:spcBef>
                <a:spcPts val="1600"/>
              </a:spcBef>
              <a:spcAft>
                <a:spcPts val="0"/>
              </a:spcAft>
              <a:buClr>
                <a:schemeClr val="dk1"/>
              </a:buClr>
              <a:buSzPts val="1900"/>
              <a:buChar char="–"/>
            </a:pPr>
            <a:r>
              <a:rPr lang="en" sz="1900"/>
              <a:t>Adopting rigorous curriculum that provides a balanced and non-stereotypical representation of ethnically, culturally, and racially diverse students</a:t>
            </a:r>
            <a:endParaRPr sz="1900"/>
          </a:p>
          <a:p>
            <a:pPr marL="914400" lvl="1" indent="-374650" algn="l" rtl="0">
              <a:lnSpc>
                <a:spcPct val="90000"/>
              </a:lnSpc>
              <a:spcBef>
                <a:spcPts val="1600"/>
              </a:spcBef>
              <a:spcAft>
                <a:spcPts val="0"/>
              </a:spcAft>
              <a:buClr>
                <a:schemeClr val="dk1"/>
              </a:buClr>
              <a:buSzPts val="1900"/>
              <a:buChar char="–"/>
            </a:pPr>
            <a:r>
              <a:rPr lang="en" sz="1900"/>
              <a:t>Integrating SEL into rigorous academic instruction</a:t>
            </a:r>
            <a:endParaRPr sz="1900"/>
          </a:p>
          <a:p>
            <a:pPr marL="914400" lvl="1" indent="-374650" algn="l" rtl="0">
              <a:lnSpc>
                <a:spcPct val="90000"/>
              </a:lnSpc>
              <a:spcBef>
                <a:spcPts val="1600"/>
              </a:spcBef>
              <a:spcAft>
                <a:spcPts val="0"/>
              </a:spcAft>
              <a:buClr>
                <a:schemeClr val="dk1"/>
              </a:buClr>
              <a:buSzPts val="1900"/>
              <a:buChar char="–"/>
            </a:pPr>
            <a:r>
              <a:rPr lang="en" sz="1900"/>
              <a:t>Ensuring inclusive opportunities for historically marginalized students to access advanced course pathways</a:t>
            </a:r>
            <a:endParaRPr sz="1900"/>
          </a:p>
          <a:p>
            <a:pPr marL="914400" lvl="1" indent="-374650" algn="l" rtl="0">
              <a:lnSpc>
                <a:spcPct val="90000"/>
              </a:lnSpc>
              <a:spcBef>
                <a:spcPts val="1600"/>
              </a:spcBef>
              <a:spcAft>
                <a:spcPts val="0"/>
              </a:spcAft>
              <a:buClr>
                <a:schemeClr val="dk1"/>
              </a:buClr>
              <a:buSzPts val="1900"/>
              <a:buChar char="–"/>
            </a:pPr>
            <a:r>
              <a:rPr lang="en" sz="1900"/>
              <a:t>Using classroom practices, such as place-based learning, that support students’ connections to their communities through academics</a:t>
            </a:r>
            <a:endParaRPr sz="1900"/>
          </a:p>
        </p:txBody>
      </p:sp>
      <p:pic>
        <p:nvPicPr>
          <p:cNvPr id="593" name="Google Shape;593;p68"/>
          <p:cNvPicPr preferRelativeResize="0"/>
          <p:nvPr/>
        </p:nvPicPr>
        <p:blipFill>
          <a:blip r:embed="rId3">
            <a:alphaModFix/>
          </a:blip>
          <a:stretch>
            <a:fillRect/>
          </a:stretch>
        </p:blipFill>
        <p:spPr>
          <a:xfrm>
            <a:off x="7273875" y="86750"/>
            <a:ext cx="1789425" cy="669275"/>
          </a:xfrm>
          <a:prstGeom prst="rect">
            <a:avLst/>
          </a:prstGeom>
          <a:noFill/>
          <a:ln>
            <a:noFill/>
          </a:ln>
        </p:spPr>
      </p:pic>
      <p:pic>
        <p:nvPicPr>
          <p:cNvPr id="594" name="Google Shape;594;p68"/>
          <p:cNvPicPr preferRelativeResize="0"/>
          <p:nvPr/>
        </p:nvPicPr>
        <p:blipFill>
          <a:blip r:embed="rId3">
            <a:alphaModFix/>
          </a:blip>
          <a:stretch>
            <a:fillRect/>
          </a:stretch>
        </p:blipFill>
        <p:spPr>
          <a:xfrm>
            <a:off x="7261500" y="86775"/>
            <a:ext cx="1789425" cy="669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33"/>
          <p:cNvPicPr preferRelativeResize="0"/>
          <p:nvPr/>
        </p:nvPicPr>
        <p:blipFill>
          <a:blip r:embed="rId3">
            <a:alphaModFix/>
          </a:blip>
          <a:stretch>
            <a:fillRect/>
          </a:stretch>
        </p:blipFill>
        <p:spPr>
          <a:xfrm>
            <a:off x="477825" y="1472099"/>
            <a:ext cx="4094176" cy="2729450"/>
          </a:xfrm>
          <a:prstGeom prst="rect">
            <a:avLst/>
          </a:prstGeom>
          <a:noFill/>
          <a:ln>
            <a:noFill/>
          </a:ln>
        </p:spPr>
      </p:pic>
      <p:sp>
        <p:nvSpPr>
          <p:cNvPr id="260" name="Google Shape;260;p33"/>
          <p:cNvSpPr txBox="1">
            <a:spLocks noGrp="1"/>
          </p:cNvSpPr>
          <p:nvPr>
            <p:ph type="body" idx="1"/>
          </p:nvPr>
        </p:nvSpPr>
        <p:spPr>
          <a:xfrm>
            <a:off x="347025" y="1200150"/>
            <a:ext cx="4252800" cy="559800"/>
          </a:xfrm>
          <a:prstGeom prst="rect">
            <a:avLst/>
          </a:prstGeom>
          <a:solidFill>
            <a:srgbClr val="FFFFFF"/>
          </a:solidFill>
        </p:spPr>
        <p:txBody>
          <a:bodyPr spcFirstLastPara="1" wrap="square" lIns="91425" tIns="45700" rIns="91425" bIns="45700" anchor="t" anchorCtr="0">
            <a:noAutofit/>
          </a:bodyPr>
          <a:lstStyle/>
          <a:p>
            <a:pPr marL="0" lvl="0" indent="0" algn="ctr" rtl="0">
              <a:spcBef>
                <a:spcPts val="480"/>
              </a:spcBef>
              <a:spcAft>
                <a:spcPts val="0"/>
              </a:spcAft>
              <a:buNone/>
            </a:pPr>
            <a:r>
              <a:rPr lang="en"/>
              <a:t>Your Hosts Today</a:t>
            </a:r>
            <a:endParaRPr/>
          </a:p>
          <a:p>
            <a:pPr marL="0" lvl="0" indent="0" algn="ctr" rtl="0">
              <a:spcBef>
                <a:spcPts val="480"/>
              </a:spcBef>
              <a:spcAft>
                <a:spcPts val="0"/>
              </a:spcAft>
              <a:buNone/>
            </a:pPr>
            <a:endParaRPr/>
          </a:p>
        </p:txBody>
      </p:sp>
      <p:sp>
        <p:nvSpPr>
          <p:cNvPr id="261" name="Google Shape;261;p33"/>
          <p:cNvSpPr txBox="1">
            <a:spLocks noGrp="1"/>
          </p:cNvSpPr>
          <p:nvPr>
            <p:ph type="body" idx="2"/>
          </p:nvPr>
        </p:nvSpPr>
        <p:spPr>
          <a:xfrm>
            <a:off x="4772125" y="1200150"/>
            <a:ext cx="4038600" cy="2468400"/>
          </a:xfrm>
          <a:prstGeom prst="rect">
            <a:avLst/>
          </a:prstGeom>
        </p:spPr>
        <p:txBody>
          <a:bodyPr spcFirstLastPara="1" wrap="square" lIns="91425" tIns="45700" rIns="91425" bIns="45700" anchor="t" anchorCtr="0">
            <a:noAutofit/>
          </a:bodyPr>
          <a:lstStyle/>
          <a:p>
            <a:pPr marL="457200" lvl="0" indent="0" algn="l" rtl="0">
              <a:spcBef>
                <a:spcPts val="480"/>
              </a:spcBef>
              <a:spcAft>
                <a:spcPts val="0"/>
              </a:spcAft>
              <a:buNone/>
            </a:pPr>
            <a:r>
              <a:rPr lang="en" i="1"/>
              <a:t>Joy Delizo-Osborne</a:t>
            </a:r>
            <a:endParaRPr i="1"/>
          </a:p>
          <a:p>
            <a:pPr marL="457200" lvl="0" indent="0" algn="l" rtl="0">
              <a:spcBef>
                <a:spcPts val="480"/>
              </a:spcBef>
              <a:spcAft>
                <a:spcPts val="0"/>
              </a:spcAft>
              <a:buNone/>
            </a:pPr>
            <a:r>
              <a:rPr lang="en"/>
              <a:t>Program Manager, SAP</a:t>
            </a:r>
            <a:endParaRPr/>
          </a:p>
          <a:p>
            <a:pPr marL="457200" lvl="0" indent="0" algn="l" rtl="0">
              <a:spcBef>
                <a:spcPts val="480"/>
              </a:spcBef>
              <a:spcAft>
                <a:spcPts val="0"/>
              </a:spcAft>
              <a:buNone/>
            </a:pPr>
            <a:endParaRPr sz="1200"/>
          </a:p>
          <a:p>
            <a:pPr marL="457200" lvl="0" indent="0" algn="l" rtl="0">
              <a:spcBef>
                <a:spcPts val="480"/>
              </a:spcBef>
              <a:spcAft>
                <a:spcPts val="0"/>
              </a:spcAft>
              <a:buNone/>
            </a:pPr>
            <a:r>
              <a:rPr lang="en" i="1"/>
              <a:t>Jennie Beltramini</a:t>
            </a:r>
            <a:endParaRPr/>
          </a:p>
          <a:p>
            <a:pPr marL="457200" lvl="0" indent="0" algn="l" rtl="0">
              <a:spcBef>
                <a:spcPts val="480"/>
              </a:spcBef>
              <a:spcAft>
                <a:spcPts val="0"/>
              </a:spcAft>
              <a:buNone/>
            </a:pPr>
            <a:r>
              <a:rPr lang="en"/>
              <a:t>Math Specialist, SAP</a:t>
            </a:r>
            <a:endParaRPr/>
          </a:p>
          <a:p>
            <a:pPr marL="457200" lvl="0" indent="0" algn="l" rtl="0">
              <a:spcBef>
                <a:spcPts val="480"/>
              </a:spcBef>
              <a:spcAft>
                <a:spcPts val="0"/>
              </a:spcAft>
              <a:buNone/>
            </a:pPr>
            <a:endParaRPr sz="1200"/>
          </a:p>
          <a:p>
            <a:pPr marL="457200" lvl="0" indent="0" algn="l" rtl="0">
              <a:spcBef>
                <a:spcPts val="480"/>
              </a:spcBef>
              <a:spcAft>
                <a:spcPts val="0"/>
              </a:spcAft>
              <a:buNone/>
            </a:pPr>
            <a:r>
              <a:rPr lang="en" i="1"/>
              <a:t>Tanji Reed Marshall</a:t>
            </a:r>
            <a:endParaRPr i="1"/>
          </a:p>
          <a:p>
            <a:pPr marL="457200" lvl="0" indent="0" algn="l" rtl="0">
              <a:spcBef>
                <a:spcPts val="480"/>
              </a:spcBef>
              <a:spcAft>
                <a:spcPts val="0"/>
              </a:spcAft>
              <a:buNone/>
            </a:pPr>
            <a:r>
              <a:rPr lang="en"/>
              <a:t>Director of P-12 Practice, EdTrust</a:t>
            </a:r>
            <a:endParaRPr/>
          </a:p>
          <a:p>
            <a:pPr marL="457200" lvl="0" indent="0" algn="l" rtl="0">
              <a:spcBef>
                <a:spcPts val="480"/>
              </a:spcBef>
              <a:spcAft>
                <a:spcPts val="0"/>
              </a:spcAft>
              <a:buNone/>
            </a:pPr>
            <a:endParaRPr/>
          </a:p>
        </p:txBody>
      </p:sp>
      <p:pic>
        <p:nvPicPr>
          <p:cNvPr id="262" name="Google Shape;262;p33"/>
          <p:cNvPicPr preferRelativeResize="0"/>
          <p:nvPr/>
        </p:nvPicPr>
        <p:blipFill>
          <a:blip r:embed="rId4">
            <a:alphaModFix/>
          </a:blip>
          <a:stretch>
            <a:fillRect/>
          </a:stretch>
        </p:blipFill>
        <p:spPr>
          <a:xfrm>
            <a:off x="363007" y="100225"/>
            <a:ext cx="4966949" cy="1015225"/>
          </a:xfrm>
          <a:prstGeom prst="rect">
            <a:avLst/>
          </a:prstGeom>
          <a:noFill/>
          <a:ln>
            <a:noFill/>
          </a:ln>
        </p:spPr>
      </p:pic>
      <p:pic>
        <p:nvPicPr>
          <p:cNvPr id="263" name="Google Shape;263;p33"/>
          <p:cNvPicPr preferRelativeResize="0"/>
          <p:nvPr/>
        </p:nvPicPr>
        <p:blipFill>
          <a:blip r:embed="rId5">
            <a:alphaModFix/>
          </a:blip>
          <a:stretch>
            <a:fillRect/>
          </a:stretch>
        </p:blipFill>
        <p:spPr>
          <a:xfrm>
            <a:off x="6387112" y="160163"/>
            <a:ext cx="2393883" cy="8953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9"/>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Policy &amp; Practice Recommendations</a:t>
            </a:r>
            <a:endParaRPr sz="1100"/>
          </a:p>
        </p:txBody>
      </p:sp>
      <p:sp>
        <p:nvSpPr>
          <p:cNvPr id="600" name="Google Shape;600;p69"/>
          <p:cNvSpPr txBox="1">
            <a:spLocks noGrp="1"/>
          </p:cNvSpPr>
          <p:nvPr>
            <p:ph type="body" idx="1"/>
          </p:nvPr>
        </p:nvSpPr>
        <p:spPr>
          <a:xfrm>
            <a:off x="311700" y="1152475"/>
            <a:ext cx="8195302" cy="3416400"/>
          </a:xfrm>
          <a:prstGeom prst="rect">
            <a:avLst/>
          </a:prstGeom>
          <a:noFill/>
          <a:ln>
            <a:noFill/>
          </a:ln>
        </p:spPr>
        <p:txBody>
          <a:bodyPr spcFirstLastPara="1" wrap="square" lIns="68575" tIns="68575" rIns="68575" bIns="68575" anchor="t" anchorCtr="0">
            <a:noAutofit/>
          </a:bodyPr>
          <a:lstStyle/>
          <a:p>
            <a:pPr marL="457200" lvl="0" indent="-393700" algn="l" rtl="0">
              <a:lnSpc>
                <a:spcPct val="90000"/>
              </a:lnSpc>
              <a:spcBef>
                <a:spcPts val="0"/>
              </a:spcBef>
              <a:spcAft>
                <a:spcPts val="0"/>
              </a:spcAft>
              <a:buClr>
                <a:schemeClr val="dk1"/>
              </a:buClr>
              <a:buSzPts val="2200"/>
              <a:buChar char="●"/>
            </a:pPr>
            <a:r>
              <a:rPr lang="en" sz="2200"/>
              <a:t>Ensure wraparound services and supports are available by</a:t>
            </a:r>
            <a:endParaRPr sz="2200"/>
          </a:p>
          <a:p>
            <a:pPr marL="914400" lvl="1" indent="-374650" algn="l" rtl="0">
              <a:lnSpc>
                <a:spcPct val="90000"/>
              </a:lnSpc>
              <a:spcBef>
                <a:spcPts val="1600"/>
              </a:spcBef>
              <a:spcAft>
                <a:spcPts val="0"/>
              </a:spcAft>
              <a:buClr>
                <a:schemeClr val="dk1"/>
              </a:buClr>
              <a:buSzPts val="1900"/>
              <a:buChar char="–"/>
            </a:pPr>
            <a:r>
              <a:rPr lang="en" sz="1900"/>
              <a:t>Developing early warning systems to identify who needs supports and adopt multi-tiered systems of support to meet student needs</a:t>
            </a:r>
            <a:endParaRPr sz="1900"/>
          </a:p>
          <a:p>
            <a:pPr marL="914400" lvl="1" indent="-374650" algn="l" rtl="0">
              <a:lnSpc>
                <a:spcPct val="90000"/>
              </a:lnSpc>
              <a:spcBef>
                <a:spcPts val="1600"/>
              </a:spcBef>
              <a:spcAft>
                <a:spcPts val="0"/>
              </a:spcAft>
              <a:buClr>
                <a:schemeClr val="dk1"/>
              </a:buClr>
              <a:buSzPts val="1900"/>
              <a:buChar char="–"/>
            </a:pPr>
            <a:r>
              <a:rPr lang="en" sz="1900"/>
              <a:t>Hiring sufficient school support staff including school counselors and school psychologists</a:t>
            </a:r>
            <a:endParaRPr sz="1900"/>
          </a:p>
          <a:p>
            <a:pPr marL="914400" lvl="1" indent="-374650" algn="l" rtl="0">
              <a:lnSpc>
                <a:spcPct val="90000"/>
              </a:lnSpc>
              <a:spcBef>
                <a:spcPts val="1600"/>
              </a:spcBef>
              <a:spcAft>
                <a:spcPts val="0"/>
              </a:spcAft>
              <a:buClr>
                <a:schemeClr val="dk1"/>
              </a:buClr>
              <a:buSzPts val="1900"/>
              <a:buChar char="–"/>
            </a:pPr>
            <a:r>
              <a:rPr lang="en" sz="1900"/>
              <a:t>Partnering with community-based organizations and other government institutions to provide services schools are unable to provide</a:t>
            </a:r>
            <a:endParaRPr sz="1900"/>
          </a:p>
          <a:p>
            <a:pPr marL="914400" lvl="1" indent="-374650" algn="l" rtl="0">
              <a:lnSpc>
                <a:spcPct val="90000"/>
              </a:lnSpc>
              <a:spcBef>
                <a:spcPts val="1600"/>
              </a:spcBef>
              <a:spcAft>
                <a:spcPts val="0"/>
              </a:spcAft>
              <a:buClr>
                <a:schemeClr val="dk1"/>
              </a:buClr>
              <a:buSzPts val="1900"/>
              <a:buChar char="–"/>
            </a:pPr>
            <a:r>
              <a:rPr lang="en" sz="1900"/>
              <a:t>Adopting a community schools model</a:t>
            </a:r>
            <a:endParaRPr sz="1900"/>
          </a:p>
        </p:txBody>
      </p:sp>
      <p:pic>
        <p:nvPicPr>
          <p:cNvPr id="601" name="Google Shape;601;p69"/>
          <p:cNvPicPr preferRelativeResize="0"/>
          <p:nvPr/>
        </p:nvPicPr>
        <p:blipFill>
          <a:blip r:embed="rId3">
            <a:alphaModFix/>
          </a:blip>
          <a:stretch>
            <a:fillRect/>
          </a:stretch>
        </p:blipFill>
        <p:spPr>
          <a:xfrm>
            <a:off x="7298700" y="111550"/>
            <a:ext cx="1789425" cy="669275"/>
          </a:xfrm>
          <a:prstGeom prst="rect">
            <a:avLst/>
          </a:prstGeom>
          <a:noFill/>
          <a:ln>
            <a:noFill/>
          </a:ln>
        </p:spPr>
      </p:pic>
      <p:pic>
        <p:nvPicPr>
          <p:cNvPr id="602" name="Google Shape;602;p69"/>
          <p:cNvPicPr preferRelativeResize="0"/>
          <p:nvPr/>
        </p:nvPicPr>
        <p:blipFill>
          <a:blip r:embed="rId3">
            <a:alphaModFix/>
          </a:blip>
          <a:stretch>
            <a:fillRect/>
          </a:stretch>
        </p:blipFill>
        <p:spPr>
          <a:xfrm>
            <a:off x="7261500" y="86775"/>
            <a:ext cx="1789425" cy="6692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70"/>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Policy &amp; Practice Recommendations</a:t>
            </a:r>
            <a:endParaRPr sz="1100"/>
          </a:p>
        </p:txBody>
      </p:sp>
      <p:sp>
        <p:nvSpPr>
          <p:cNvPr id="608" name="Google Shape;608;p70"/>
          <p:cNvSpPr txBox="1">
            <a:spLocks noGrp="1"/>
          </p:cNvSpPr>
          <p:nvPr>
            <p:ph type="body" idx="1"/>
          </p:nvPr>
        </p:nvSpPr>
        <p:spPr>
          <a:xfrm>
            <a:off x="311700" y="1017725"/>
            <a:ext cx="8520600" cy="3416400"/>
          </a:xfrm>
          <a:prstGeom prst="rect">
            <a:avLst/>
          </a:prstGeom>
          <a:noFill/>
          <a:ln>
            <a:noFill/>
          </a:ln>
        </p:spPr>
        <p:txBody>
          <a:bodyPr spcFirstLastPara="1" wrap="square" lIns="68575" tIns="68575" rIns="68575" bIns="68575" anchor="t" anchorCtr="0">
            <a:noAutofit/>
          </a:bodyPr>
          <a:lstStyle/>
          <a:p>
            <a:pPr marL="457200" lvl="0" indent="-393700" algn="l" rtl="0">
              <a:lnSpc>
                <a:spcPct val="80000"/>
              </a:lnSpc>
              <a:spcBef>
                <a:spcPts val="0"/>
              </a:spcBef>
              <a:spcAft>
                <a:spcPts val="0"/>
              </a:spcAft>
              <a:buClr>
                <a:schemeClr val="dk1"/>
              </a:buClr>
              <a:buSzPts val="2200"/>
              <a:buChar char="●"/>
            </a:pPr>
            <a:r>
              <a:rPr lang="en" sz="1900"/>
              <a:t>Meaningfully engage parents and youth as full partners in schooling by:</a:t>
            </a:r>
            <a:endParaRPr sz="1900"/>
          </a:p>
          <a:p>
            <a:pPr marL="914400" lvl="1" indent="-374650" algn="l" rtl="0">
              <a:lnSpc>
                <a:spcPct val="80000"/>
              </a:lnSpc>
              <a:spcBef>
                <a:spcPts val="1600"/>
              </a:spcBef>
              <a:spcAft>
                <a:spcPts val="0"/>
              </a:spcAft>
              <a:buClr>
                <a:schemeClr val="dk1"/>
              </a:buClr>
              <a:buSzPts val="1900"/>
              <a:buChar char="–"/>
            </a:pPr>
            <a:r>
              <a:rPr lang="en" sz="1900"/>
              <a:t>Using climate and voice surveys to determine needed areas of school improvement</a:t>
            </a:r>
            <a:endParaRPr sz="1900"/>
          </a:p>
          <a:p>
            <a:pPr marL="914400" lvl="1" indent="-374650" algn="l" rtl="0">
              <a:lnSpc>
                <a:spcPct val="80000"/>
              </a:lnSpc>
              <a:spcBef>
                <a:spcPts val="1600"/>
              </a:spcBef>
              <a:spcAft>
                <a:spcPts val="0"/>
              </a:spcAft>
              <a:buClr>
                <a:schemeClr val="dk1"/>
              </a:buClr>
              <a:buSzPts val="1900"/>
              <a:buChar char="–"/>
            </a:pPr>
            <a:r>
              <a:rPr lang="en" sz="1900"/>
              <a:t>Including family and student voice in policy decisions</a:t>
            </a:r>
            <a:endParaRPr sz="1900"/>
          </a:p>
          <a:p>
            <a:pPr marL="914400" lvl="1" indent="-374650" algn="l" rtl="0">
              <a:lnSpc>
                <a:spcPct val="80000"/>
              </a:lnSpc>
              <a:spcBef>
                <a:spcPts val="1600"/>
              </a:spcBef>
              <a:spcAft>
                <a:spcPts val="0"/>
              </a:spcAft>
              <a:buClr>
                <a:schemeClr val="dk1"/>
              </a:buClr>
              <a:buSzPts val="1900"/>
              <a:buChar char="–"/>
            </a:pPr>
            <a:r>
              <a:rPr lang="en" sz="1900"/>
              <a:t>Creating student-teacher advisory groups that meet regularly outside of classes </a:t>
            </a:r>
            <a:endParaRPr sz="1900"/>
          </a:p>
          <a:p>
            <a:pPr marL="914400" lvl="1" indent="-374650" algn="l" rtl="0">
              <a:lnSpc>
                <a:spcPct val="80000"/>
              </a:lnSpc>
              <a:spcBef>
                <a:spcPts val="1600"/>
              </a:spcBef>
              <a:spcAft>
                <a:spcPts val="0"/>
              </a:spcAft>
              <a:buClr>
                <a:schemeClr val="dk1"/>
              </a:buClr>
              <a:buSzPts val="1900"/>
              <a:buChar char="–"/>
            </a:pPr>
            <a:r>
              <a:rPr lang="en" sz="1900"/>
              <a:t>Adopting a home visit program</a:t>
            </a:r>
            <a:endParaRPr sz="1900"/>
          </a:p>
          <a:p>
            <a:pPr marL="914400" lvl="1" indent="-374650" algn="l" rtl="0">
              <a:lnSpc>
                <a:spcPct val="80000"/>
              </a:lnSpc>
              <a:spcBef>
                <a:spcPts val="1600"/>
              </a:spcBef>
              <a:spcAft>
                <a:spcPts val="0"/>
              </a:spcAft>
              <a:buClr>
                <a:schemeClr val="dk1"/>
              </a:buClr>
              <a:buSzPts val="1900"/>
              <a:buChar char="–"/>
            </a:pPr>
            <a:r>
              <a:rPr lang="en" sz="1900"/>
              <a:t>Including more time for parent-teacher conference</a:t>
            </a:r>
            <a:endParaRPr sz="1900"/>
          </a:p>
          <a:p>
            <a:pPr marL="914400" lvl="1" indent="-374650" algn="l" rtl="0">
              <a:lnSpc>
                <a:spcPct val="80000"/>
              </a:lnSpc>
              <a:spcBef>
                <a:spcPts val="1600"/>
              </a:spcBef>
              <a:spcAft>
                <a:spcPts val="0"/>
              </a:spcAft>
              <a:buClr>
                <a:schemeClr val="dk1"/>
              </a:buClr>
              <a:buSzPts val="1900"/>
              <a:buChar char="–"/>
            </a:pPr>
            <a:r>
              <a:rPr lang="en" sz="1900"/>
              <a:t>Hiring translators for communication with parents who are uncomfortable with English</a:t>
            </a:r>
            <a:endParaRPr sz="1900"/>
          </a:p>
        </p:txBody>
      </p:sp>
      <p:pic>
        <p:nvPicPr>
          <p:cNvPr id="609" name="Google Shape;609;p70"/>
          <p:cNvPicPr preferRelativeResize="0"/>
          <p:nvPr/>
        </p:nvPicPr>
        <p:blipFill>
          <a:blip r:embed="rId3">
            <a:alphaModFix/>
          </a:blip>
          <a:stretch>
            <a:fillRect/>
          </a:stretch>
        </p:blipFill>
        <p:spPr>
          <a:xfrm>
            <a:off x="7261500" y="86775"/>
            <a:ext cx="1789425" cy="6692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71"/>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100"/>
              <a:buFont typeface="Calibri"/>
              <a:buNone/>
            </a:pPr>
            <a:r>
              <a:rPr lang="en" sz="3000"/>
              <a:t>Questions?</a:t>
            </a:r>
            <a:endParaRPr sz="1100"/>
          </a:p>
        </p:txBody>
      </p:sp>
      <p:sp>
        <p:nvSpPr>
          <p:cNvPr id="615" name="Google Shape;615;p71"/>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p>
            <a:pPr marL="114300" lvl="0" indent="0" algn="l" rtl="0">
              <a:lnSpc>
                <a:spcPct val="90000"/>
              </a:lnSpc>
              <a:spcBef>
                <a:spcPts val="0"/>
              </a:spcBef>
              <a:spcAft>
                <a:spcPts val="0"/>
              </a:spcAft>
              <a:buClr>
                <a:schemeClr val="dk1"/>
              </a:buClr>
              <a:buSzPts val="1400"/>
              <a:buNone/>
            </a:pPr>
            <a:r>
              <a:rPr lang="en" sz="2400"/>
              <a:t>Contact:</a:t>
            </a:r>
            <a:endParaRPr sz="2400"/>
          </a:p>
          <a:p>
            <a:pPr marL="114300" lvl="0" indent="0" algn="l" rtl="0">
              <a:lnSpc>
                <a:spcPct val="90000"/>
              </a:lnSpc>
              <a:spcBef>
                <a:spcPts val="0"/>
              </a:spcBef>
              <a:spcAft>
                <a:spcPts val="0"/>
              </a:spcAft>
              <a:buClr>
                <a:schemeClr val="dk1"/>
              </a:buClr>
              <a:buSzPts val="1400"/>
              <a:buNone/>
            </a:pPr>
            <a:r>
              <a:rPr lang="en" sz="2400"/>
              <a:t>Nancy Duchesneau</a:t>
            </a:r>
            <a:endParaRPr sz="2400"/>
          </a:p>
          <a:p>
            <a:pPr marL="114300" lvl="0" indent="0" algn="l" rtl="0">
              <a:lnSpc>
                <a:spcPct val="90000"/>
              </a:lnSpc>
              <a:spcBef>
                <a:spcPts val="0"/>
              </a:spcBef>
              <a:spcAft>
                <a:spcPts val="0"/>
              </a:spcAft>
              <a:buClr>
                <a:schemeClr val="dk1"/>
              </a:buClr>
              <a:buSzPts val="1400"/>
              <a:buNone/>
            </a:pPr>
            <a:r>
              <a:rPr lang="en" sz="2400" u="sng">
                <a:solidFill>
                  <a:schemeClr val="hlink"/>
                </a:solidFill>
                <a:hlinkClick r:id="rId3"/>
              </a:rPr>
              <a:t>NDuchesneau@edtrust.org</a:t>
            </a:r>
            <a:endParaRPr sz="2400"/>
          </a:p>
          <a:p>
            <a:pPr marL="114300" lvl="0" indent="0" algn="l" rtl="0">
              <a:lnSpc>
                <a:spcPct val="90000"/>
              </a:lnSpc>
              <a:spcBef>
                <a:spcPts val="0"/>
              </a:spcBef>
              <a:spcAft>
                <a:spcPts val="0"/>
              </a:spcAft>
              <a:buClr>
                <a:schemeClr val="dk1"/>
              </a:buClr>
              <a:buSzPts val="1400"/>
              <a:buNone/>
            </a:pPr>
            <a:endParaRPr sz="2400"/>
          </a:p>
          <a:p>
            <a:pPr marL="114300" lvl="0" indent="0" algn="l" rtl="0">
              <a:lnSpc>
                <a:spcPct val="90000"/>
              </a:lnSpc>
              <a:spcBef>
                <a:spcPts val="0"/>
              </a:spcBef>
              <a:spcAft>
                <a:spcPts val="0"/>
              </a:spcAft>
              <a:buClr>
                <a:schemeClr val="dk1"/>
              </a:buClr>
              <a:buSzPts val="1400"/>
              <a:buNone/>
            </a:pPr>
            <a:endParaRPr sz="2400"/>
          </a:p>
          <a:p>
            <a:pPr marL="114300" lvl="0" indent="0" algn="l" rtl="0">
              <a:lnSpc>
                <a:spcPct val="90000"/>
              </a:lnSpc>
              <a:spcBef>
                <a:spcPts val="0"/>
              </a:spcBef>
              <a:spcAft>
                <a:spcPts val="0"/>
              </a:spcAft>
              <a:buClr>
                <a:schemeClr val="dk1"/>
              </a:buClr>
              <a:buSzPts val="1400"/>
              <a:buNone/>
            </a:pPr>
            <a:endParaRPr sz="2400"/>
          </a:p>
          <a:p>
            <a:pPr marL="114300" lvl="0" indent="0" algn="ctr" rtl="0">
              <a:lnSpc>
                <a:spcPct val="90000"/>
              </a:lnSpc>
              <a:spcBef>
                <a:spcPts val="0"/>
              </a:spcBef>
              <a:spcAft>
                <a:spcPts val="0"/>
              </a:spcAft>
              <a:buClr>
                <a:schemeClr val="dk1"/>
              </a:buClr>
              <a:buSzPts val="1400"/>
              <a:buNone/>
            </a:pPr>
            <a:r>
              <a:rPr lang="en" sz="2400" b="1"/>
              <a:t>To sign up to receive the report when it’s released, go to</a:t>
            </a:r>
            <a:endParaRPr sz="2400"/>
          </a:p>
          <a:p>
            <a:pPr marL="114300" lvl="0" indent="0" algn="ctr" rtl="0">
              <a:lnSpc>
                <a:spcPct val="90000"/>
              </a:lnSpc>
              <a:spcBef>
                <a:spcPts val="0"/>
              </a:spcBef>
              <a:spcAft>
                <a:spcPts val="0"/>
              </a:spcAft>
              <a:buClr>
                <a:schemeClr val="dk1"/>
              </a:buClr>
              <a:buSzPts val="1400"/>
              <a:buNone/>
            </a:pPr>
            <a:r>
              <a:rPr lang="en" sz="2400" b="1"/>
              <a:t>www.EdTrust.org/SEAD</a:t>
            </a:r>
            <a:endParaRPr sz="2400"/>
          </a:p>
          <a:p>
            <a:pPr marL="114300" lvl="0" indent="0" algn="l" rtl="0">
              <a:lnSpc>
                <a:spcPct val="90000"/>
              </a:lnSpc>
              <a:spcBef>
                <a:spcPts val="0"/>
              </a:spcBef>
              <a:spcAft>
                <a:spcPts val="0"/>
              </a:spcAft>
              <a:buClr>
                <a:schemeClr val="dk1"/>
              </a:buClr>
              <a:buSzPts val="1400"/>
              <a:buNone/>
            </a:pPr>
            <a:endParaRPr sz="2400"/>
          </a:p>
        </p:txBody>
      </p:sp>
      <p:pic>
        <p:nvPicPr>
          <p:cNvPr id="616" name="Google Shape;616;p71" descr="The Education Trust"/>
          <p:cNvPicPr preferRelativeResize="0"/>
          <p:nvPr/>
        </p:nvPicPr>
        <p:blipFill rotWithShape="1">
          <a:blip r:embed="rId4">
            <a:alphaModFix/>
          </a:blip>
          <a:srcRect/>
          <a:stretch/>
        </p:blipFill>
        <p:spPr>
          <a:xfrm>
            <a:off x="7329488" y="235297"/>
            <a:ext cx="1814513" cy="67865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p72"/>
          <p:cNvPicPr preferRelativeResize="0"/>
          <p:nvPr/>
        </p:nvPicPr>
        <p:blipFill rotWithShape="1">
          <a:blip r:embed="rId3">
            <a:alphaModFix/>
          </a:blip>
          <a:srcRect l="29028" t="90100" r="43238"/>
          <a:stretch/>
        </p:blipFill>
        <p:spPr>
          <a:xfrm>
            <a:off x="2217138" y="1017725"/>
            <a:ext cx="4709726" cy="768425"/>
          </a:xfrm>
          <a:prstGeom prst="rect">
            <a:avLst/>
          </a:prstGeom>
          <a:noFill/>
          <a:ln>
            <a:noFill/>
          </a:ln>
        </p:spPr>
      </p:pic>
      <p:sp>
        <p:nvSpPr>
          <p:cNvPr id="622" name="Google Shape;622;p72"/>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Resources to Continue Your Learning</a:t>
            </a:r>
            <a:endParaRPr/>
          </a:p>
        </p:txBody>
      </p:sp>
      <p:pic>
        <p:nvPicPr>
          <p:cNvPr id="623" name="Google Shape;623;p72"/>
          <p:cNvPicPr preferRelativeResize="0"/>
          <p:nvPr/>
        </p:nvPicPr>
        <p:blipFill rotWithShape="1">
          <a:blip r:embed="rId4">
            <a:alphaModFix/>
          </a:blip>
          <a:srcRect l="18161" t="18897" r="25452"/>
          <a:stretch/>
        </p:blipFill>
        <p:spPr>
          <a:xfrm>
            <a:off x="1984475" y="1786150"/>
            <a:ext cx="5175050" cy="35804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73"/>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29" name="Google Shape;629;p73"/>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endParaRPr/>
          </a:p>
        </p:txBody>
      </p:sp>
      <p:pic>
        <p:nvPicPr>
          <p:cNvPr id="630" name="Google Shape;630;p73"/>
          <p:cNvPicPr preferRelativeResize="0"/>
          <p:nvPr/>
        </p:nvPicPr>
        <p:blipFill rotWithShape="1">
          <a:blip r:embed="rId3">
            <a:alphaModFix/>
          </a:blip>
          <a:srcRect l="23535" t="17796" r="29591"/>
          <a:stretch/>
        </p:blipFill>
        <p:spPr>
          <a:xfrm>
            <a:off x="2428875" y="1130350"/>
            <a:ext cx="4286251" cy="3601800"/>
          </a:xfrm>
          <a:prstGeom prst="rect">
            <a:avLst/>
          </a:prstGeom>
          <a:noFill/>
          <a:ln>
            <a:noFill/>
          </a:ln>
        </p:spPr>
      </p:pic>
      <p:sp>
        <p:nvSpPr>
          <p:cNvPr id="631" name="Google Shape;631;p73"/>
          <p:cNvSpPr/>
          <p:nvPr/>
        </p:nvSpPr>
        <p:spPr>
          <a:xfrm>
            <a:off x="2875200" y="3641425"/>
            <a:ext cx="2746200" cy="4020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2" name="Google Shape;632;p73"/>
          <p:cNvPicPr preferRelativeResize="0"/>
          <p:nvPr/>
        </p:nvPicPr>
        <p:blipFill>
          <a:blip r:embed="rId4">
            <a:alphaModFix/>
          </a:blip>
          <a:stretch>
            <a:fillRect/>
          </a:stretch>
        </p:blipFill>
        <p:spPr>
          <a:xfrm>
            <a:off x="12394" y="75450"/>
            <a:ext cx="4966949" cy="1015225"/>
          </a:xfrm>
          <a:prstGeom prst="rect">
            <a:avLst/>
          </a:prstGeom>
          <a:noFill/>
          <a:ln>
            <a:noFill/>
          </a:ln>
        </p:spPr>
      </p:pic>
      <p:pic>
        <p:nvPicPr>
          <p:cNvPr id="633" name="Google Shape;633;p73"/>
          <p:cNvPicPr preferRelativeResize="0"/>
          <p:nvPr/>
        </p:nvPicPr>
        <p:blipFill>
          <a:blip r:embed="rId5">
            <a:alphaModFix/>
          </a:blip>
          <a:stretch>
            <a:fillRect/>
          </a:stretch>
        </p:blipFill>
        <p:spPr>
          <a:xfrm>
            <a:off x="6408299" y="135375"/>
            <a:ext cx="2393883" cy="8953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74"/>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Affinity Group Links</a:t>
            </a:r>
            <a:endParaRPr/>
          </a:p>
        </p:txBody>
      </p:sp>
      <p:pic>
        <p:nvPicPr>
          <p:cNvPr id="639" name="Google Shape;639;p74"/>
          <p:cNvPicPr preferRelativeResize="0"/>
          <p:nvPr/>
        </p:nvPicPr>
        <p:blipFill>
          <a:blip r:embed="rId3">
            <a:alphaModFix/>
          </a:blip>
          <a:stretch>
            <a:fillRect/>
          </a:stretch>
        </p:blipFill>
        <p:spPr>
          <a:xfrm>
            <a:off x="12394" y="75450"/>
            <a:ext cx="4966949" cy="1015225"/>
          </a:xfrm>
          <a:prstGeom prst="rect">
            <a:avLst/>
          </a:prstGeom>
          <a:noFill/>
          <a:ln>
            <a:noFill/>
          </a:ln>
        </p:spPr>
      </p:pic>
      <p:pic>
        <p:nvPicPr>
          <p:cNvPr id="640" name="Google Shape;640;p74"/>
          <p:cNvPicPr preferRelativeResize="0"/>
          <p:nvPr/>
        </p:nvPicPr>
        <p:blipFill>
          <a:blip r:embed="rId4">
            <a:alphaModFix/>
          </a:blip>
          <a:stretch>
            <a:fillRect/>
          </a:stretch>
        </p:blipFill>
        <p:spPr>
          <a:xfrm>
            <a:off x="6408299" y="135375"/>
            <a:ext cx="2393883" cy="895350"/>
          </a:xfrm>
          <a:prstGeom prst="rect">
            <a:avLst/>
          </a:prstGeom>
          <a:noFill/>
          <a:ln>
            <a:noFill/>
          </a:ln>
        </p:spPr>
      </p:pic>
      <p:pic>
        <p:nvPicPr>
          <p:cNvPr id="641" name="Google Shape;641;p74"/>
          <p:cNvPicPr preferRelativeResize="0"/>
          <p:nvPr/>
        </p:nvPicPr>
        <p:blipFill rotWithShape="1">
          <a:blip r:embed="rId5">
            <a:alphaModFix/>
          </a:blip>
          <a:srcRect l="16224" t="27387" r="23596" b="5353"/>
          <a:stretch/>
        </p:blipFill>
        <p:spPr>
          <a:xfrm>
            <a:off x="1820538" y="1168450"/>
            <a:ext cx="5502924" cy="345790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75"/>
          <p:cNvPicPr preferRelativeResize="0"/>
          <p:nvPr/>
        </p:nvPicPr>
        <p:blipFill>
          <a:blip r:embed="rId3">
            <a:alphaModFix/>
          </a:blip>
          <a:stretch>
            <a:fillRect/>
          </a:stretch>
        </p:blipFill>
        <p:spPr>
          <a:xfrm>
            <a:off x="7139850" y="205975"/>
            <a:ext cx="1707475" cy="960449"/>
          </a:xfrm>
          <a:prstGeom prst="rect">
            <a:avLst/>
          </a:prstGeom>
          <a:noFill/>
          <a:ln>
            <a:noFill/>
          </a:ln>
        </p:spPr>
      </p:pic>
      <p:sp>
        <p:nvSpPr>
          <p:cNvPr id="647" name="Google Shape;647;p75"/>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Affinity Group Norms </a:t>
            </a:r>
            <a:endParaRPr/>
          </a:p>
        </p:txBody>
      </p:sp>
      <p:sp>
        <p:nvSpPr>
          <p:cNvPr id="648" name="Google Shape;648;p75"/>
          <p:cNvSpPr txBox="1">
            <a:spLocks noGrp="1"/>
          </p:cNvSpPr>
          <p:nvPr>
            <p:ph type="body" idx="1"/>
          </p:nvPr>
        </p:nvSpPr>
        <p:spPr>
          <a:xfrm>
            <a:off x="-38975" y="1166425"/>
            <a:ext cx="8952000" cy="3402300"/>
          </a:xfrm>
          <a:prstGeom prst="rect">
            <a:avLst/>
          </a:prstGeom>
        </p:spPr>
        <p:txBody>
          <a:bodyPr spcFirstLastPara="1" wrap="square" lIns="91425" tIns="45700" rIns="91425" bIns="45700" anchor="t" anchorCtr="0">
            <a:noAutofit/>
          </a:bodyPr>
          <a:lstStyle/>
          <a:p>
            <a:pPr marL="457200" marR="0" lvl="0" indent="-317500" algn="l" rtl="0">
              <a:lnSpc>
                <a:spcPct val="100000"/>
              </a:lnSpc>
              <a:spcBef>
                <a:spcPts val="480"/>
              </a:spcBef>
              <a:spcAft>
                <a:spcPts val="0"/>
              </a:spcAft>
              <a:buSzPts val="1400"/>
              <a:buChar char="•"/>
            </a:pPr>
            <a:r>
              <a:rPr lang="en" sz="1400" b="1"/>
              <a:t>Stay engaged:</a:t>
            </a:r>
            <a:r>
              <a:rPr lang="en" sz="1400"/>
              <a:t> Staying engaged means “remaining morally, emotionally, intellectually, and socially involved in the dialogue” </a:t>
            </a:r>
            <a:endParaRPr sz="1400"/>
          </a:p>
          <a:p>
            <a:pPr marL="457200" marR="0" lvl="0" indent="-317500" algn="l" rtl="0">
              <a:lnSpc>
                <a:spcPct val="100000"/>
              </a:lnSpc>
              <a:spcBef>
                <a:spcPts val="0"/>
              </a:spcBef>
              <a:spcAft>
                <a:spcPts val="0"/>
              </a:spcAft>
              <a:buSzPts val="1400"/>
              <a:buChar char="•"/>
            </a:pPr>
            <a:r>
              <a:rPr lang="en" sz="1400" b="1"/>
              <a:t>Experience discomfort:</a:t>
            </a:r>
            <a:r>
              <a:rPr lang="en" sz="1400"/>
              <a:t> This norm acknowledges that discomfort is inevitable, especially in dialogue about race, and that participants make a commitment to bring issues into the open. It is not talking about these issues that create divisiveness. The divisiveness already exists in society and in our schools. It is through dialogue, even when uncomfortable, that healing and change begin. </a:t>
            </a:r>
            <a:endParaRPr sz="1400"/>
          </a:p>
          <a:p>
            <a:pPr marL="457200" marR="0" lvl="0" indent="-317500" algn="l" rtl="0">
              <a:lnSpc>
                <a:spcPct val="100000"/>
              </a:lnSpc>
              <a:spcBef>
                <a:spcPts val="0"/>
              </a:spcBef>
              <a:spcAft>
                <a:spcPts val="0"/>
              </a:spcAft>
              <a:buSzPts val="1400"/>
              <a:buChar char="•"/>
            </a:pPr>
            <a:r>
              <a:rPr lang="en" sz="1400" b="1"/>
              <a:t>Speak your truth:</a:t>
            </a:r>
            <a:r>
              <a:rPr lang="en" sz="1400"/>
              <a:t> This means being open about thoughts and feelings and not just saying what you think others want to hear.</a:t>
            </a:r>
            <a:r>
              <a:rPr lang="en" sz="1400">
                <a:solidFill>
                  <a:schemeClr val="dk1"/>
                </a:solidFill>
              </a:rPr>
              <a:t> </a:t>
            </a:r>
            <a:r>
              <a:rPr lang="en" sz="1400" b="1"/>
              <a:t>Also</a:t>
            </a:r>
            <a:r>
              <a:rPr lang="en" sz="1400"/>
              <a:t> consider using this space as a place to practice taking risks when it comes to disrupting oppressive patterns, assumptions, and statements.</a:t>
            </a:r>
            <a:endParaRPr sz="1400"/>
          </a:p>
          <a:p>
            <a:pPr marL="0" marR="0" lvl="0" indent="0" algn="l" rtl="0">
              <a:lnSpc>
                <a:spcPct val="100000"/>
              </a:lnSpc>
              <a:spcBef>
                <a:spcPts val="480"/>
              </a:spcBef>
              <a:spcAft>
                <a:spcPts val="0"/>
              </a:spcAft>
              <a:buNone/>
            </a:pPr>
            <a:r>
              <a:rPr lang="en" sz="1300"/>
              <a:t>***</a:t>
            </a:r>
            <a:endParaRPr sz="1300"/>
          </a:p>
          <a:p>
            <a:pPr marL="457200" lvl="0" indent="-311150" algn="l" rtl="0">
              <a:spcBef>
                <a:spcPts val="480"/>
              </a:spcBef>
              <a:spcAft>
                <a:spcPts val="0"/>
              </a:spcAft>
              <a:buSzPts val="1300"/>
              <a:buChar char="•"/>
            </a:pPr>
            <a:r>
              <a:rPr lang="en" sz="1300"/>
              <a:t>Please use the chat to share ideas, resources, and comments. We will download the chat to add resources shared to the list we’ve compiled!</a:t>
            </a:r>
            <a:endParaRPr sz="1300"/>
          </a:p>
          <a:p>
            <a:pPr marL="457200" lvl="0" indent="-311150" algn="l" rtl="0">
              <a:spcBef>
                <a:spcPts val="0"/>
              </a:spcBef>
              <a:spcAft>
                <a:spcPts val="0"/>
              </a:spcAft>
              <a:buSzPts val="1300"/>
              <a:buChar char="•"/>
            </a:pPr>
            <a:r>
              <a:rPr lang="en" sz="1300"/>
              <a:t>This conversation is </a:t>
            </a:r>
            <a:r>
              <a:rPr lang="en" sz="1300" b="1"/>
              <a:t>off the record</a:t>
            </a:r>
            <a:r>
              <a:rPr lang="en" sz="1300"/>
              <a:t>. We are not recording, tweeting, or sharing.</a:t>
            </a:r>
            <a:endParaRPr sz="1300"/>
          </a:p>
          <a:p>
            <a:pPr marL="457200" lvl="0" indent="0" algn="l" rtl="0">
              <a:spcBef>
                <a:spcPts val="480"/>
              </a:spcBef>
              <a:spcAft>
                <a:spcPts val="0"/>
              </a:spcAft>
              <a:buNone/>
            </a:pPr>
            <a:endParaRPr sz="1900"/>
          </a:p>
        </p:txBody>
      </p:sp>
      <p:sp>
        <p:nvSpPr>
          <p:cNvPr id="649" name="Google Shape;649;p75"/>
          <p:cNvSpPr txBox="1"/>
          <p:nvPr/>
        </p:nvSpPr>
        <p:spPr>
          <a:xfrm>
            <a:off x="470875" y="4371100"/>
            <a:ext cx="7932300" cy="2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latin typeface="Lucida Sans"/>
                <a:ea typeface="Lucida Sans"/>
                <a:cs typeface="Lucida Sans"/>
                <a:sym typeface="Lucida Sans"/>
              </a:rPr>
              <a:t>*norms based on and modified from </a:t>
            </a:r>
            <a:r>
              <a:rPr lang="en" sz="1100" i="1" u="sng">
                <a:latin typeface="Lucida Sans"/>
                <a:ea typeface="Lucida Sans"/>
                <a:cs typeface="Lucida Sans"/>
                <a:sym typeface="Lucida Sans"/>
              </a:rPr>
              <a:t>Courageous Conversations about Race</a:t>
            </a:r>
            <a:r>
              <a:rPr lang="en" sz="1100" i="1">
                <a:latin typeface="Lucida Sans"/>
                <a:ea typeface="Lucida Sans"/>
                <a:cs typeface="Lucida Sans"/>
                <a:sym typeface="Lucida Sans"/>
              </a:rPr>
              <a:t> by Glenn Singleton and The Aspen Institute</a:t>
            </a:r>
            <a:endParaRPr sz="1100" i="1">
              <a:latin typeface="Lucida Sans"/>
              <a:ea typeface="Lucida Sans"/>
              <a:cs typeface="Lucida Sans"/>
              <a:sym typeface="Lucida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76"/>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Affinity Group Conversation</a:t>
            </a:r>
            <a:endParaRPr/>
          </a:p>
        </p:txBody>
      </p:sp>
      <p:sp>
        <p:nvSpPr>
          <p:cNvPr id="655" name="Google Shape;655;p76"/>
          <p:cNvSpPr txBox="1">
            <a:spLocks noGrp="1"/>
          </p:cNvSpPr>
          <p:nvPr>
            <p:ph type="body" idx="1"/>
          </p:nvPr>
        </p:nvSpPr>
        <p:spPr>
          <a:xfrm>
            <a:off x="260275" y="1063375"/>
            <a:ext cx="8675700" cy="3394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b="1">
                <a:solidFill>
                  <a:schemeClr val="dk1"/>
                </a:solidFill>
              </a:rPr>
              <a:t>Introduction Round Robin</a:t>
            </a:r>
            <a:endParaRPr sz="1600" b="1">
              <a:solidFill>
                <a:schemeClr val="dk1"/>
              </a:solidFill>
            </a:endParaRPr>
          </a:p>
          <a:p>
            <a:pPr marL="457200" lvl="0" indent="-317500" algn="l" rtl="0">
              <a:lnSpc>
                <a:spcPct val="115000"/>
              </a:lnSpc>
              <a:spcBef>
                <a:spcPts val="1200"/>
              </a:spcBef>
              <a:spcAft>
                <a:spcPts val="0"/>
              </a:spcAft>
              <a:buClr>
                <a:schemeClr val="dk1"/>
              </a:buClr>
              <a:buSzPts val="1400"/>
              <a:buFont typeface="Lucida Sans"/>
              <a:buChar char="●"/>
            </a:pPr>
            <a:r>
              <a:rPr lang="en" sz="1400">
                <a:solidFill>
                  <a:schemeClr val="dk1"/>
                </a:solidFill>
              </a:rPr>
              <a:t>Share your name, your role, and your location</a:t>
            </a:r>
            <a:endParaRPr sz="1400">
              <a:solidFill>
                <a:schemeClr val="dk1"/>
              </a:solidFill>
            </a:endParaRPr>
          </a:p>
          <a:p>
            <a:pPr marL="457200" lvl="0" indent="-317500" algn="l" rtl="0">
              <a:lnSpc>
                <a:spcPct val="115000"/>
              </a:lnSpc>
              <a:spcBef>
                <a:spcPts val="0"/>
              </a:spcBef>
              <a:spcAft>
                <a:spcPts val="0"/>
              </a:spcAft>
              <a:buClr>
                <a:schemeClr val="dk1"/>
              </a:buClr>
              <a:buSzPts val="1400"/>
              <a:buFont typeface="Lucida Sans"/>
              <a:buChar char="●"/>
            </a:pPr>
            <a:r>
              <a:rPr lang="en" sz="1400">
                <a:solidFill>
                  <a:schemeClr val="dk1"/>
                </a:solidFill>
              </a:rPr>
              <a:t>Warm Up Question: What in the presentation challenged your thinking? What was an ‘aha’?</a:t>
            </a:r>
            <a:endParaRPr sz="14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600" b="1">
                <a:solidFill>
                  <a:schemeClr val="dk1"/>
                </a:solidFill>
              </a:rPr>
              <a:t>Discussion Questions:</a:t>
            </a:r>
            <a:endParaRPr sz="1600" b="1">
              <a:solidFill>
                <a:schemeClr val="dk1"/>
              </a:solidFill>
            </a:endParaRPr>
          </a:p>
          <a:p>
            <a:pPr marL="457200" lvl="0" indent="-311150" algn="l" rtl="0">
              <a:lnSpc>
                <a:spcPct val="115000"/>
              </a:lnSpc>
              <a:spcBef>
                <a:spcPts val="1200"/>
              </a:spcBef>
              <a:spcAft>
                <a:spcPts val="0"/>
              </a:spcAft>
              <a:buClr>
                <a:schemeClr val="dk1"/>
              </a:buClr>
              <a:buSzPts val="1300"/>
              <a:buFont typeface="Lucida Sans"/>
              <a:buChar char="●"/>
            </a:pPr>
            <a:r>
              <a:rPr lang="en" sz="1300">
                <a:solidFill>
                  <a:schemeClr val="dk1"/>
                </a:solidFill>
              </a:rPr>
              <a:t>How did today’s presentation relate to the current context of anti-racism protests across the country?</a:t>
            </a:r>
            <a:endParaRPr sz="1300">
              <a:solidFill>
                <a:schemeClr val="dk1"/>
              </a:solidFill>
            </a:endParaRPr>
          </a:p>
          <a:p>
            <a:pPr marL="914400" lvl="1" indent="-311150" algn="l" rtl="0">
              <a:lnSpc>
                <a:spcPct val="115000"/>
              </a:lnSpc>
              <a:spcBef>
                <a:spcPts val="0"/>
              </a:spcBef>
              <a:spcAft>
                <a:spcPts val="0"/>
              </a:spcAft>
              <a:buClr>
                <a:schemeClr val="dk1"/>
              </a:buClr>
              <a:buSzPts val="1300"/>
              <a:buFont typeface="Lucida Sans"/>
              <a:buChar char="○"/>
            </a:pPr>
            <a:r>
              <a:rPr lang="en" sz="1300">
                <a:solidFill>
                  <a:schemeClr val="dk1"/>
                </a:solidFill>
              </a:rPr>
              <a:t>How will you help your students process the events of this summer in classrooms this school year?</a:t>
            </a:r>
            <a:endParaRPr sz="1300">
              <a:solidFill>
                <a:schemeClr val="dk1"/>
              </a:solidFill>
            </a:endParaRPr>
          </a:p>
          <a:p>
            <a:pPr marL="914400" lvl="1" indent="-311150" algn="l" rtl="0">
              <a:lnSpc>
                <a:spcPct val="115000"/>
              </a:lnSpc>
              <a:spcBef>
                <a:spcPts val="0"/>
              </a:spcBef>
              <a:spcAft>
                <a:spcPts val="0"/>
              </a:spcAft>
              <a:buClr>
                <a:schemeClr val="dk1"/>
              </a:buClr>
              <a:buSzPts val="1300"/>
              <a:buFont typeface="Lucida Sans"/>
              <a:buChar char="○"/>
            </a:pPr>
            <a:r>
              <a:rPr lang="en" sz="1300">
                <a:solidFill>
                  <a:schemeClr val="dk1"/>
                </a:solidFill>
              </a:rPr>
              <a:t>How can you support the development of positive racial identities for all of your students in the fall?</a:t>
            </a:r>
            <a:endParaRPr sz="1300">
              <a:solidFill>
                <a:schemeClr val="dk1"/>
              </a:solidFill>
            </a:endParaRPr>
          </a:p>
          <a:p>
            <a:pPr marL="457200" lvl="0" indent="-311150" algn="l" rtl="0">
              <a:lnSpc>
                <a:spcPct val="115000"/>
              </a:lnSpc>
              <a:spcBef>
                <a:spcPts val="0"/>
              </a:spcBef>
              <a:spcAft>
                <a:spcPts val="0"/>
              </a:spcAft>
              <a:buClr>
                <a:schemeClr val="dk1"/>
              </a:buClr>
              <a:buSzPts val="1300"/>
              <a:buFont typeface="Lucida Sans"/>
              <a:buChar char="●"/>
            </a:pPr>
            <a:r>
              <a:rPr lang="en" sz="1300">
                <a:solidFill>
                  <a:schemeClr val="dk1"/>
                </a:solidFill>
              </a:rPr>
              <a:t>How do you see the role of race in the social emotional academic development of your students?</a:t>
            </a:r>
            <a:endParaRPr sz="1300">
              <a:solidFill>
                <a:schemeClr val="dk1"/>
              </a:solidFill>
            </a:endParaRPr>
          </a:p>
          <a:p>
            <a:pPr marL="914400" lvl="1" indent="-311150" algn="l" rtl="0">
              <a:lnSpc>
                <a:spcPct val="115000"/>
              </a:lnSpc>
              <a:spcBef>
                <a:spcPts val="0"/>
              </a:spcBef>
              <a:spcAft>
                <a:spcPts val="0"/>
              </a:spcAft>
              <a:buClr>
                <a:schemeClr val="dk1"/>
              </a:buClr>
              <a:buSzPts val="1300"/>
              <a:buFont typeface="Lucida Sans"/>
              <a:buChar char="○"/>
            </a:pPr>
            <a:r>
              <a:rPr lang="en" sz="1300">
                <a:solidFill>
                  <a:schemeClr val="dk1"/>
                </a:solidFill>
              </a:rPr>
              <a:t>What role has race had in your or your school’s social emotional learning work in the past?  How has your view changed?</a:t>
            </a:r>
            <a:endParaRPr sz="1300">
              <a:solidFill>
                <a:schemeClr val="dk1"/>
              </a:solidFill>
            </a:endParaRPr>
          </a:p>
          <a:p>
            <a:pPr marL="0" lvl="0" indent="0" algn="l" rtl="0">
              <a:spcBef>
                <a:spcPts val="1200"/>
              </a:spcBef>
              <a:spcAft>
                <a:spcPts val="0"/>
              </a:spcAft>
              <a:buNone/>
            </a:pPr>
            <a:endParaRPr/>
          </a:p>
        </p:txBody>
      </p:sp>
      <p:pic>
        <p:nvPicPr>
          <p:cNvPr id="656" name="Google Shape;656;p76"/>
          <p:cNvPicPr preferRelativeResize="0"/>
          <p:nvPr/>
        </p:nvPicPr>
        <p:blipFill>
          <a:blip r:embed="rId3">
            <a:alphaModFix/>
          </a:blip>
          <a:stretch>
            <a:fillRect/>
          </a:stretch>
        </p:blipFill>
        <p:spPr>
          <a:xfrm>
            <a:off x="7485950" y="86750"/>
            <a:ext cx="1541674" cy="15416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pic>
        <p:nvPicPr>
          <p:cNvPr id="661" name="Google Shape;661;p77"/>
          <p:cNvPicPr preferRelativeResize="0"/>
          <p:nvPr/>
        </p:nvPicPr>
        <p:blipFill>
          <a:blip r:embed="rId3">
            <a:alphaModFix/>
          </a:blip>
          <a:stretch>
            <a:fillRect/>
          </a:stretch>
        </p:blipFill>
        <p:spPr>
          <a:xfrm>
            <a:off x="7353598" y="1214623"/>
            <a:ext cx="1790400" cy="1790400"/>
          </a:xfrm>
          <a:prstGeom prst="rect">
            <a:avLst/>
          </a:prstGeom>
          <a:noFill/>
          <a:ln>
            <a:noFill/>
          </a:ln>
        </p:spPr>
      </p:pic>
      <p:sp>
        <p:nvSpPr>
          <p:cNvPr id="662" name="Google Shape;662;p77"/>
          <p:cNvSpPr txBox="1"/>
          <p:nvPr/>
        </p:nvSpPr>
        <p:spPr>
          <a:xfrm>
            <a:off x="252700" y="1214625"/>
            <a:ext cx="7293300" cy="323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Lucida Sans"/>
                <a:ea typeface="Lucida Sans"/>
                <a:cs typeface="Lucida Sans"/>
                <a:sym typeface="Lucida Sans"/>
              </a:rPr>
              <a:t>Feedback is the TRUE breakfast of champions!</a:t>
            </a:r>
            <a:endParaRPr sz="1700">
              <a:latin typeface="Lucida Sans"/>
              <a:ea typeface="Lucida Sans"/>
              <a:cs typeface="Lucida Sans"/>
              <a:sym typeface="Lucida Sans"/>
            </a:endParaRPr>
          </a:p>
          <a:p>
            <a:pPr marL="0" lvl="0" indent="0" algn="l" rtl="0">
              <a:spcBef>
                <a:spcPts val="0"/>
              </a:spcBef>
              <a:spcAft>
                <a:spcPts val="0"/>
              </a:spcAft>
              <a:buNone/>
            </a:pPr>
            <a:endParaRPr>
              <a:latin typeface="Lucida Sans"/>
              <a:ea typeface="Lucida Sans"/>
              <a:cs typeface="Lucida Sans"/>
              <a:sym typeface="Lucida Sans"/>
            </a:endParaRPr>
          </a:p>
          <a:p>
            <a:pPr marL="0" lvl="0" indent="0" algn="l" rtl="0">
              <a:spcBef>
                <a:spcPts val="0"/>
              </a:spcBef>
              <a:spcAft>
                <a:spcPts val="0"/>
              </a:spcAft>
              <a:buNone/>
            </a:pPr>
            <a:r>
              <a:rPr lang="en">
                <a:latin typeface="Lucida Sans"/>
                <a:ea typeface="Lucida Sans"/>
                <a:cs typeface="Lucida Sans"/>
                <a:sym typeface="Lucida Sans"/>
              </a:rPr>
              <a:t>Please take a moment to share your thoughts on this experience with us! We are learning what it looks like to connect with you most effectively, and every comment counts.</a:t>
            </a:r>
            <a:endParaRPr>
              <a:latin typeface="Lucida Sans"/>
              <a:ea typeface="Lucida Sans"/>
              <a:cs typeface="Lucida Sans"/>
              <a:sym typeface="Lucida Sans"/>
            </a:endParaRPr>
          </a:p>
          <a:p>
            <a:pPr marL="0" lvl="0" indent="0" algn="l" rtl="0">
              <a:spcBef>
                <a:spcPts val="0"/>
              </a:spcBef>
              <a:spcAft>
                <a:spcPts val="0"/>
              </a:spcAft>
              <a:buNone/>
            </a:pPr>
            <a:endParaRPr>
              <a:latin typeface="Lucida Sans"/>
              <a:ea typeface="Lucida Sans"/>
              <a:cs typeface="Lucida Sans"/>
              <a:sym typeface="Lucida Sans"/>
            </a:endParaRPr>
          </a:p>
          <a:p>
            <a:pPr marL="0" lvl="0" indent="0" algn="l" rtl="0">
              <a:spcBef>
                <a:spcPts val="0"/>
              </a:spcBef>
              <a:spcAft>
                <a:spcPts val="0"/>
              </a:spcAft>
              <a:buNone/>
            </a:pPr>
            <a:endParaRPr>
              <a:latin typeface="Lucida Sans"/>
              <a:ea typeface="Lucida Sans"/>
              <a:cs typeface="Lucida Sans"/>
              <a:sym typeface="Lucida Sans"/>
            </a:endParaRPr>
          </a:p>
          <a:p>
            <a:pPr marL="0" lvl="0" indent="0" algn="l" rtl="0">
              <a:spcBef>
                <a:spcPts val="0"/>
              </a:spcBef>
              <a:spcAft>
                <a:spcPts val="0"/>
              </a:spcAft>
              <a:buNone/>
            </a:pPr>
            <a:endParaRPr>
              <a:latin typeface="Lucida Sans"/>
              <a:ea typeface="Lucida Sans"/>
              <a:cs typeface="Lucida Sans"/>
              <a:sym typeface="Lucida Sans"/>
            </a:endParaRPr>
          </a:p>
          <a:p>
            <a:pPr marL="0" lvl="0" indent="0" algn="l" rtl="0">
              <a:spcBef>
                <a:spcPts val="0"/>
              </a:spcBef>
              <a:spcAft>
                <a:spcPts val="0"/>
              </a:spcAft>
              <a:buNone/>
            </a:pPr>
            <a:r>
              <a:rPr lang="en">
                <a:latin typeface="Lucida Sans"/>
                <a:ea typeface="Lucida Sans"/>
                <a:cs typeface="Lucida Sans"/>
                <a:sym typeface="Lucida Sans"/>
              </a:rPr>
              <a:t>If you did not receive the invite to today’s session yourself, and would like to</a:t>
            </a:r>
            <a:r>
              <a:rPr lang="en" sz="1500" b="1">
                <a:latin typeface="Lucida Sans"/>
                <a:ea typeface="Lucida Sans"/>
                <a:cs typeface="Lucida Sans"/>
                <a:sym typeface="Lucida Sans"/>
              </a:rPr>
              <a:t> join our Core Advocates community</a:t>
            </a:r>
            <a:r>
              <a:rPr lang="en">
                <a:latin typeface="Lucida Sans"/>
                <a:ea typeface="Lucida Sans"/>
                <a:cs typeface="Lucida Sans"/>
                <a:sym typeface="Lucida Sans"/>
              </a:rPr>
              <a:t> for future opportunities, please sign up here:</a:t>
            </a:r>
            <a:endParaRPr>
              <a:latin typeface="Lucida Sans"/>
              <a:ea typeface="Lucida Sans"/>
              <a:cs typeface="Lucida Sans"/>
              <a:sym typeface="Lucida Sans"/>
            </a:endParaRPr>
          </a:p>
        </p:txBody>
      </p:sp>
      <p:sp>
        <p:nvSpPr>
          <p:cNvPr id="663" name="Google Shape;663;p77"/>
          <p:cNvSpPr txBox="1"/>
          <p:nvPr/>
        </p:nvSpPr>
        <p:spPr>
          <a:xfrm>
            <a:off x="1454850" y="3608300"/>
            <a:ext cx="6234300" cy="60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solidFill>
                  <a:schemeClr val="hlink"/>
                </a:solidFill>
                <a:latin typeface="Lucida Sans"/>
                <a:ea typeface="Lucida Sans"/>
                <a:cs typeface="Lucida Sans"/>
                <a:sym typeface="Lucida Sans"/>
                <a:hlinkClick r:id="rId4"/>
              </a:rPr>
              <a:t>http://bit.ly/coreadvocatesignup</a:t>
            </a:r>
            <a:r>
              <a:rPr lang="en" sz="1800" b="1">
                <a:latin typeface="Lucida Sans"/>
                <a:ea typeface="Lucida Sans"/>
                <a:cs typeface="Lucida Sans"/>
                <a:sym typeface="Lucida Sans"/>
              </a:rPr>
              <a:t> </a:t>
            </a:r>
            <a:endParaRPr sz="1800" b="1">
              <a:latin typeface="Lucida Sans"/>
              <a:ea typeface="Lucida Sans"/>
              <a:cs typeface="Lucida Sans"/>
              <a:sym typeface="Lucida Sans"/>
            </a:endParaRPr>
          </a:p>
        </p:txBody>
      </p:sp>
      <p:sp>
        <p:nvSpPr>
          <p:cNvPr id="664" name="Google Shape;664;p77"/>
          <p:cNvSpPr txBox="1"/>
          <p:nvPr/>
        </p:nvSpPr>
        <p:spPr>
          <a:xfrm>
            <a:off x="1598100" y="2268150"/>
            <a:ext cx="5947800" cy="60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solidFill>
                  <a:schemeClr val="hlink"/>
                </a:solidFill>
                <a:latin typeface="Lucida Sans"/>
                <a:ea typeface="Lucida Sans"/>
                <a:cs typeface="Lucida Sans"/>
                <a:sym typeface="Lucida Sans"/>
                <a:hlinkClick r:id="rId5"/>
              </a:rPr>
              <a:t>https://bit.ly/june2020ccfeedback</a:t>
            </a:r>
            <a:r>
              <a:rPr lang="en" sz="1800" b="1">
                <a:latin typeface="Lucida Sans"/>
                <a:ea typeface="Lucida Sans"/>
                <a:cs typeface="Lucida Sans"/>
                <a:sym typeface="Lucida Sans"/>
              </a:rPr>
              <a:t> </a:t>
            </a:r>
            <a:endParaRPr sz="1800" b="1">
              <a:latin typeface="Lucida Sans"/>
              <a:ea typeface="Lucida Sans"/>
              <a:cs typeface="Lucida Sans"/>
              <a:sym typeface="Lucida Sans"/>
            </a:endParaRPr>
          </a:p>
        </p:txBody>
      </p:sp>
      <p:pic>
        <p:nvPicPr>
          <p:cNvPr id="665" name="Google Shape;665;p77"/>
          <p:cNvPicPr preferRelativeResize="0"/>
          <p:nvPr/>
        </p:nvPicPr>
        <p:blipFill>
          <a:blip r:embed="rId6">
            <a:alphaModFix/>
          </a:blip>
          <a:stretch>
            <a:fillRect/>
          </a:stretch>
        </p:blipFill>
        <p:spPr>
          <a:xfrm>
            <a:off x="12394" y="75450"/>
            <a:ext cx="4966949" cy="1015225"/>
          </a:xfrm>
          <a:prstGeom prst="rect">
            <a:avLst/>
          </a:prstGeom>
          <a:noFill/>
          <a:ln>
            <a:noFill/>
          </a:ln>
        </p:spPr>
      </p:pic>
      <p:pic>
        <p:nvPicPr>
          <p:cNvPr id="666" name="Google Shape;666;p77"/>
          <p:cNvPicPr preferRelativeResize="0"/>
          <p:nvPr/>
        </p:nvPicPr>
        <p:blipFill>
          <a:blip r:embed="rId7">
            <a:alphaModFix/>
          </a:blip>
          <a:stretch>
            <a:fillRect/>
          </a:stretch>
        </p:blipFill>
        <p:spPr>
          <a:xfrm>
            <a:off x="6408299" y="135375"/>
            <a:ext cx="2393883" cy="895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4"/>
          <p:cNvSpPr txBox="1">
            <a:spLocks noGrp="1"/>
          </p:cNvSpPr>
          <p:nvPr>
            <p:ph type="body" idx="1"/>
          </p:nvPr>
        </p:nvSpPr>
        <p:spPr>
          <a:xfrm>
            <a:off x="2445587" y="1280675"/>
            <a:ext cx="4252800" cy="559800"/>
          </a:xfrm>
          <a:prstGeom prst="rect">
            <a:avLst/>
          </a:prstGeom>
          <a:solidFill>
            <a:srgbClr val="FFFFFF"/>
          </a:solidFill>
        </p:spPr>
        <p:txBody>
          <a:bodyPr spcFirstLastPara="1" wrap="square" lIns="91425" tIns="45700" rIns="91425" bIns="45700" anchor="t" anchorCtr="0">
            <a:noAutofit/>
          </a:bodyPr>
          <a:lstStyle/>
          <a:p>
            <a:pPr marL="0" lvl="0" indent="0" algn="ctr" rtl="0">
              <a:spcBef>
                <a:spcPts val="480"/>
              </a:spcBef>
              <a:spcAft>
                <a:spcPts val="0"/>
              </a:spcAft>
              <a:buNone/>
            </a:pPr>
            <a:r>
              <a:rPr lang="en"/>
              <a:t>Let’s Check In</a:t>
            </a:r>
            <a:endParaRPr/>
          </a:p>
          <a:p>
            <a:pPr marL="0" lvl="0" indent="0" algn="ctr" rtl="0">
              <a:spcBef>
                <a:spcPts val="480"/>
              </a:spcBef>
              <a:spcAft>
                <a:spcPts val="0"/>
              </a:spcAft>
              <a:buNone/>
            </a:pPr>
            <a:endParaRPr/>
          </a:p>
        </p:txBody>
      </p:sp>
      <p:sp>
        <p:nvSpPr>
          <p:cNvPr id="269" name="Google Shape;269;p34"/>
          <p:cNvSpPr txBox="1">
            <a:spLocks noGrp="1"/>
          </p:cNvSpPr>
          <p:nvPr>
            <p:ph type="body" idx="2"/>
          </p:nvPr>
        </p:nvSpPr>
        <p:spPr>
          <a:xfrm>
            <a:off x="4660600" y="1945850"/>
            <a:ext cx="4038600" cy="19212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n" i="1"/>
              <a:t>In the chat, tell us:</a:t>
            </a:r>
            <a:endParaRPr i="1"/>
          </a:p>
          <a:p>
            <a:pPr marL="457200" lvl="0" indent="-381000" algn="l" rtl="0">
              <a:spcBef>
                <a:spcPts val="480"/>
              </a:spcBef>
              <a:spcAft>
                <a:spcPts val="0"/>
              </a:spcAft>
              <a:buSzPts val="2400"/>
              <a:buChar char="•"/>
            </a:pPr>
            <a:r>
              <a:rPr lang="en" i="1"/>
              <a:t>What is your role? </a:t>
            </a:r>
            <a:endParaRPr i="1"/>
          </a:p>
          <a:p>
            <a:pPr marL="457200" lvl="0" indent="-381000" algn="l" rtl="0">
              <a:spcBef>
                <a:spcPts val="0"/>
              </a:spcBef>
              <a:spcAft>
                <a:spcPts val="0"/>
              </a:spcAft>
              <a:buSzPts val="2400"/>
              <a:buChar char="•"/>
            </a:pPr>
            <a:r>
              <a:rPr lang="en" i="1"/>
              <a:t>Where do you live and/or work?</a:t>
            </a:r>
            <a:endParaRPr i="1"/>
          </a:p>
          <a:p>
            <a:pPr marL="457200" lvl="0" indent="0" algn="l" rtl="0">
              <a:spcBef>
                <a:spcPts val="480"/>
              </a:spcBef>
              <a:spcAft>
                <a:spcPts val="0"/>
              </a:spcAft>
              <a:buNone/>
            </a:pPr>
            <a:endParaRPr sz="1600"/>
          </a:p>
        </p:txBody>
      </p:sp>
      <p:pic>
        <p:nvPicPr>
          <p:cNvPr id="270" name="Google Shape;270;p34"/>
          <p:cNvPicPr preferRelativeResize="0"/>
          <p:nvPr/>
        </p:nvPicPr>
        <p:blipFill>
          <a:blip r:embed="rId3">
            <a:alphaModFix/>
          </a:blip>
          <a:stretch>
            <a:fillRect/>
          </a:stretch>
        </p:blipFill>
        <p:spPr>
          <a:xfrm>
            <a:off x="363007" y="211775"/>
            <a:ext cx="4966949" cy="1015225"/>
          </a:xfrm>
          <a:prstGeom prst="rect">
            <a:avLst/>
          </a:prstGeom>
          <a:noFill/>
          <a:ln>
            <a:noFill/>
          </a:ln>
        </p:spPr>
      </p:pic>
      <p:pic>
        <p:nvPicPr>
          <p:cNvPr id="271" name="Google Shape;271;p34"/>
          <p:cNvPicPr preferRelativeResize="0"/>
          <p:nvPr/>
        </p:nvPicPr>
        <p:blipFill>
          <a:blip r:embed="rId4">
            <a:alphaModFix/>
          </a:blip>
          <a:stretch>
            <a:fillRect/>
          </a:stretch>
        </p:blipFill>
        <p:spPr>
          <a:xfrm>
            <a:off x="6387112" y="271713"/>
            <a:ext cx="2393883" cy="895350"/>
          </a:xfrm>
          <a:prstGeom prst="rect">
            <a:avLst/>
          </a:prstGeom>
          <a:noFill/>
          <a:ln>
            <a:noFill/>
          </a:ln>
        </p:spPr>
      </p:pic>
      <p:pic>
        <p:nvPicPr>
          <p:cNvPr id="272" name="Google Shape;272;p34"/>
          <p:cNvPicPr preferRelativeResize="0"/>
          <p:nvPr/>
        </p:nvPicPr>
        <p:blipFill rotWithShape="1">
          <a:blip r:embed="rId5">
            <a:alphaModFix/>
          </a:blip>
          <a:srcRect l="26950" t="30296" r="11022" b="21244"/>
          <a:stretch/>
        </p:blipFill>
        <p:spPr>
          <a:xfrm>
            <a:off x="174986" y="2130550"/>
            <a:ext cx="4621489" cy="1736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5"/>
          <p:cNvSpPr txBox="1">
            <a:spLocks noGrp="1"/>
          </p:cNvSpPr>
          <p:nvPr>
            <p:ph type="body" idx="1"/>
          </p:nvPr>
        </p:nvSpPr>
        <p:spPr>
          <a:xfrm>
            <a:off x="148725" y="1115450"/>
            <a:ext cx="8804400" cy="3631500"/>
          </a:xfrm>
          <a:prstGeom prst="rect">
            <a:avLst/>
          </a:prstGeom>
          <a:noFill/>
          <a:ln>
            <a:noFill/>
          </a:ln>
        </p:spPr>
        <p:txBody>
          <a:bodyPr spcFirstLastPara="1" wrap="square" lIns="68550" tIns="68550" rIns="68550" bIns="68550" anchor="t" anchorCtr="0">
            <a:noAutofit/>
          </a:bodyPr>
          <a:lstStyle/>
          <a:p>
            <a:pPr marL="0" lvl="0" indent="0" algn="l" rtl="0">
              <a:lnSpc>
                <a:spcPct val="115000"/>
              </a:lnSpc>
              <a:spcBef>
                <a:spcPts val="0"/>
              </a:spcBef>
              <a:spcAft>
                <a:spcPts val="0"/>
              </a:spcAft>
              <a:buSzPts val="2400"/>
              <a:buNone/>
            </a:pPr>
            <a:r>
              <a:rPr lang="en" sz="1700" b="1">
                <a:solidFill>
                  <a:schemeClr val="dk1"/>
                </a:solidFill>
              </a:rPr>
              <a:t>What We Believe:</a:t>
            </a:r>
            <a:endParaRPr sz="1700" b="1">
              <a:solidFill>
                <a:schemeClr val="dk1"/>
              </a:solidFill>
            </a:endParaRPr>
          </a:p>
          <a:p>
            <a:pPr marL="0" lvl="0" indent="0" algn="l" rtl="0">
              <a:lnSpc>
                <a:spcPct val="100000"/>
              </a:lnSpc>
              <a:spcBef>
                <a:spcPts val="0"/>
              </a:spcBef>
              <a:spcAft>
                <a:spcPts val="0"/>
              </a:spcAft>
              <a:buSzPts val="1100"/>
              <a:buNone/>
            </a:pPr>
            <a:r>
              <a:rPr lang="en" sz="1600">
                <a:solidFill>
                  <a:srgbClr val="50524F"/>
                </a:solidFill>
                <a:highlight>
                  <a:srgbClr val="FFFFFF"/>
                </a:highlight>
              </a:rPr>
              <a:t>Academic standards are a promise of equity. When every student is expected to learn rich content, and is supported every day in doing so from kindergarten to high school graduation, we deliver on that promise.</a:t>
            </a:r>
            <a:endParaRPr sz="1600">
              <a:solidFill>
                <a:srgbClr val="50524F"/>
              </a:solidFill>
              <a:highlight>
                <a:srgbClr val="FFFFFF"/>
              </a:highlight>
            </a:endParaRPr>
          </a:p>
          <a:p>
            <a:pPr marL="0" lvl="0" indent="0" algn="l" rtl="0">
              <a:lnSpc>
                <a:spcPct val="100000"/>
              </a:lnSpc>
              <a:spcBef>
                <a:spcPts val="1500"/>
              </a:spcBef>
              <a:spcAft>
                <a:spcPts val="0"/>
              </a:spcAft>
              <a:buSzPts val="1100"/>
              <a:buNone/>
            </a:pPr>
            <a:r>
              <a:rPr lang="en" sz="1600">
                <a:solidFill>
                  <a:srgbClr val="50524F"/>
                </a:solidFill>
                <a:highlight>
                  <a:srgbClr val="FFFFFF"/>
                </a:highlight>
              </a:rPr>
              <a:t>We believe that a transformative education is not a luxury reserved only for some. We believe that educating every single student in the richly complex disciplines of literacy and mathematics not only safeguards democracy, but cultivates it further.</a:t>
            </a:r>
            <a:endParaRPr sz="1600">
              <a:solidFill>
                <a:srgbClr val="50524F"/>
              </a:solidFill>
              <a:highlight>
                <a:srgbClr val="FFFFFF"/>
              </a:highlight>
            </a:endParaRPr>
          </a:p>
          <a:p>
            <a:pPr marL="0" lvl="0" indent="0" algn="l" rtl="0">
              <a:lnSpc>
                <a:spcPct val="100000"/>
              </a:lnSpc>
              <a:spcBef>
                <a:spcPts val="1500"/>
              </a:spcBef>
              <a:spcAft>
                <a:spcPts val="0"/>
              </a:spcAft>
              <a:buSzPts val="1100"/>
              <a:buNone/>
            </a:pPr>
            <a:r>
              <a:rPr lang="en" sz="1600">
                <a:solidFill>
                  <a:srgbClr val="50524F"/>
                </a:solidFill>
                <a:highlight>
                  <a:srgbClr val="FFFFFF"/>
                </a:highlight>
              </a:rPr>
              <a:t>This is not the current reality for most students. And a devastating amount of evidence tells us the distance between vision and reality is even greater for students facing barriers of racism or poverty. We are convinced there is much work still to do.</a:t>
            </a:r>
            <a:endParaRPr sz="1600">
              <a:solidFill>
                <a:srgbClr val="50524F"/>
              </a:solidFill>
              <a:highlight>
                <a:srgbClr val="FFFFFF"/>
              </a:highlight>
            </a:endParaRPr>
          </a:p>
          <a:p>
            <a:pPr marL="0" lvl="0" indent="0" algn="l" rtl="0">
              <a:lnSpc>
                <a:spcPct val="115000"/>
              </a:lnSpc>
              <a:spcBef>
                <a:spcPts val="3000"/>
              </a:spcBef>
              <a:spcAft>
                <a:spcPts val="0"/>
              </a:spcAft>
              <a:buSzPts val="2400"/>
              <a:buNone/>
            </a:pPr>
            <a:endParaRPr sz="1700" b="1">
              <a:solidFill>
                <a:schemeClr val="dk1"/>
              </a:solidFill>
            </a:endParaRPr>
          </a:p>
          <a:p>
            <a:pPr marL="0" lvl="0" indent="0" algn="l" rtl="0">
              <a:lnSpc>
                <a:spcPct val="115000"/>
              </a:lnSpc>
              <a:spcBef>
                <a:spcPts val="0"/>
              </a:spcBef>
              <a:spcAft>
                <a:spcPts val="0"/>
              </a:spcAft>
              <a:buSzPts val="2400"/>
              <a:buNone/>
            </a:pPr>
            <a:endParaRPr sz="1700"/>
          </a:p>
        </p:txBody>
      </p:sp>
      <p:pic>
        <p:nvPicPr>
          <p:cNvPr id="278" name="Google Shape;278;p35"/>
          <p:cNvPicPr preferRelativeResize="0"/>
          <p:nvPr/>
        </p:nvPicPr>
        <p:blipFill rotWithShape="1">
          <a:blip r:embed="rId3">
            <a:alphaModFix/>
          </a:blip>
          <a:srcRect/>
          <a:stretch/>
        </p:blipFill>
        <p:spPr>
          <a:xfrm>
            <a:off x="148725" y="156275"/>
            <a:ext cx="1702050" cy="674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152400" marR="152400" lvl="0" indent="0" algn="l" rtl="0">
              <a:lnSpc>
                <a:spcPct val="140000"/>
              </a:lnSpc>
              <a:spcBef>
                <a:spcPts val="0"/>
              </a:spcBef>
              <a:spcAft>
                <a:spcPts val="0"/>
              </a:spcAft>
              <a:buNone/>
            </a:pPr>
            <a:endParaRPr sz="1700" b="1">
              <a:solidFill>
                <a:schemeClr val="dk1"/>
              </a:solidFill>
            </a:endParaRPr>
          </a:p>
          <a:p>
            <a:pPr marL="152400" marR="152400" lvl="0" indent="0" algn="l" rtl="0">
              <a:lnSpc>
                <a:spcPct val="140000"/>
              </a:lnSpc>
              <a:spcBef>
                <a:spcPts val="0"/>
              </a:spcBef>
              <a:spcAft>
                <a:spcPts val="0"/>
              </a:spcAft>
              <a:buClr>
                <a:schemeClr val="dk1"/>
              </a:buClr>
              <a:buSzPts val="1100"/>
              <a:buFont typeface="Arial"/>
              <a:buNone/>
            </a:pPr>
            <a:r>
              <a:rPr lang="en" sz="1700" b="1">
                <a:solidFill>
                  <a:schemeClr val="dk1"/>
                </a:solidFill>
              </a:rPr>
              <a:t>Our Mission</a:t>
            </a:r>
            <a:endParaRPr sz="1650">
              <a:solidFill>
                <a:srgbClr val="5C666B"/>
              </a:solidFill>
              <a:highlight>
                <a:srgbClr val="FFFFFF"/>
              </a:highlight>
              <a:latin typeface="Arial"/>
              <a:ea typeface="Arial"/>
              <a:cs typeface="Arial"/>
              <a:sym typeface="Arial"/>
            </a:endParaRPr>
          </a:p>
          <a:p>
            <a:pPr marL="152400" marR="152400" lvl="0" indent="0" algn="l" rtl="0">
              <a:lnSpc>
                <a:spcPct val="140000"/>
              </a:lnSpc>
              <a:spcBef>
                <a:spcPts val="0"/>
              </a:spcBef>
              <a:spcAft>
                <a:spcPts val="0"/>
              </a:spcAft>
              <a:buClr>
                <a:schemeClr val="dk1"/>
              </a:buClr>
              <a:buSzPts val="1100"/>
              <a:buFont typeface="Arial"/>
              <a:buNone/>
            </a:pPr>
            <a:r>
              <a:rPr lang="en" sz="1600">
                <a:solidFill>
                  <a:srgbClr val="50524F"/>
                </a:solidFill>
                <a:highlight>
                  <a:srgbClr val="FFFFFF"/>
                </a:highlight>
              </a:rPr>
              <a:t>The Education Trust is a national nonprofit that works to close opportunity gaps that disproportionately affect students of color and students from low-income families. Through our research and advocacy, Ed Trust supports efforts that expand excellence and equity in education from preschool through college, increase college access and completion particularly for historically underserved students, engage diverse communities dedicated to education equity, and increase political and public will to act on equity issues.</a:t>
            </a:r>
            <a:endParaRPr sz="1200">
              <a:solidFill>
                <a:srgbClr val="5C666B"/>
              </a:solidFill>
              <a:highlight>
                <a:srgbClr val="FFFFFF"/>
              </a:highlight>
              <a:latin typeface="Arial"/>
              <a:ea typeface="Arial"/>
              <a:cs typeface="Arial"/>
              <a:sym typeface="Arial"/>
            </a:endParaRPr>
          </a:p>
          <a:p>
            <a:pPr marL="152400" marR="152400" lvl="0" indent="0" algn="l" rtl="0">
              <a:lnSpc>
                <a:spcPct val="115000"/>
              </a:lnSpc>
              <a:spcBef>
                <a:spcPts val="0"/>
              </a:spcBef>
              <a:spcAft>
                <a:spcPts val="0"/>
              </a:spcAft>
              <a:buClr>
                <a:schemeClr val="dk1"/>
              </a:buClr>
              <a:buSzPts val="1100"/>
              <a:buFont typeface="Arial"/>
              <a:buNone/>
            </a:pPr>
            <a:endParaRPr sz="1050">
              <a:solidFill>
                <a:srgbClr val="333333"/>
              </a:solidFill>
              <a:highlight>
                <a:srgbClr val="FFFFFF"/>
              </a:highlight>
              <a:latin typeface="Arial"/>
              <a:ea typeface="Arial"/>
              <a:cs typeface="Arial"/>
              <a:sym typeface="Arial"/>
            </a:endParaRPr>
          </a:p>
          <a:p>
            <a:pPr marL="0" lvl="0" indent="0" algn="l" rtl="0">
              <a:spcBef>
                <a:spcPts val="480"/>
              </a:spcBef>
              <a:spcAft>
                <a:spcPts val="0"/>
              </a:spcAft>
              <a:buNone/>
            </a:pPr>
            <a:endParaRPr/>
          </a:p>
        </p:txBody>
      </p:sp>
      <p:pic>
        <p:nvPicPr>
          <p:cNvPr id="284" name="Google Shape;284;p36"/>
          <p:cNvPicPr preferRelativeResize="0"/>
          <p:nvPr/>
        </p:nvPicPr>
        <p:blipFill>
          <a:blip r:embed="rId3">
            <a:alphaModFix/>
          </a:blip>
          <a:stretch>
            <a:fillRect/>
          </a:stretch>
        </p:blipFill>
        <p:spPr>
          <a:xfrm>
            <a:off x="457200" y="182238"/>
            <a:ext cx="2419350" cy="904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37"/>
          <p:cNvPicPr preferRelativeResize="0"/>
          <p:nvPr/>
        </p:nvPicPr>
        <p:blipFill>
          <a:blip r:embed="rId3">
            <a:alphaModFix/>
          </a:blip>
          <a:stretch>
            <a:fillRect/>
          </a:stretch>
        </p:blipFill>
        <p:spPr>
          <a:xfrm>
            <a:off x="12394" y="75450"/>
            <a:ext cx="4966949" cy="1015225"/>
          </a:xfrm>
          <a:prstGeom prst="rect">
            <a:avLst/>
          </a:prstGeom>
          <a:noFill/>
          <a:ln>
            <a:noFill/>
          </a:ln>
        </p:spPr>
      </p:pic>
      <p:pic>
        <p:nvPicPr>
          <p:cNvPr id="290" name="Google Shape;290;p37"/>
          <p:cNvPicPr preferRelativeResize="0"/>
          <p:nvPr/>
        </p:nvPicPr>
        <p:blipFill>
          <a:blip r:embed="rId4">
            <a:alphaModFix/>
          </a:blip>
          <a:stretch>
            <a:fillRect/>
          </a:stretch>
        </p:blipFill>
        <p:spPr>
          <a:xfrm>
            <a:off x="6408299" y="135375"/>
            <a:ext cx="2393883" cy="895350"/>
          </a:xfrm>
          <a:prstGeom prst="rect">
            <a:avLst/>
          </a:prstGeom>
          <a:noFill/>
          <a:ln>
            <a:noFill/>
          </a:ln>
        </p:spPr>
      </p:pic>
      <p:sp>
        <p:nvSpPr>
          <p:cNvPr id="291" name="Google Shape;291;p37"/>
          <p:cNvSpPr txBox="1"/>
          <p:nvPr/>
        </p:nvSpPr>
        <p:spPr>
          <a:xfrm>
            <a:off x="409075" y="968600"/>
            <a:ext cx="8393100" cy="354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Lucida Sans"/>
                <a:ea typeface="Lucida Sans"/>
                <a:cs typeface="Lucida Sans"/>
                <a:sym typeface="Lucida Sans"/>
              </a:rPr>
              <a:t>Structure of Today’s Session:</a:t>
            </a:r>
            <a:endParaRPr sz="1500">
              <a:latin typeface="Lucida Sans"/>
              <a:ea typeface="Lucida Sans"/>
              <a:cs typeface="Lucida Sans"/>
              <a:sym typeface="Lucida Sans"/>
            </a:endParaRPr>
          </a:p>
          <a:p>
            <a:pPr marL="457200" lvl="0" indent="-323850" algn="l" rtl="0">
              <a:spcBef>
                <a:spcPts val="0"/>
              </a:spcBef>
              <a:spcAft>
                <a:spcPts val="0"/>
              </a:spcAft>
              <a:buSzPts val="1500"/>
              <a:buFont typeface="Lucida Sans"/>
              <a:buChar char="●"/>
            </a:pPr>
            <a:r>
              <a:rPr lang="en" sz="1500">
                <a:latin typeface="Lucida Sans"/>
                <a:ea typeface="Lucida Sans"/>
                <a:cs typeface="Lucida Sans"/>
                <a:sym typeface="Lucida Sans"/>
              </a:rPr>
              <a:t>Nancy Duchesneau of EdTrust will share her knowledge with us!</a:t>
            </a:r>
            <a:endParaRPr sz="1500">
              <a:latin typeface="Lucida Sans"/>
              <a:ea typeface="Lucida Sans"/>
              <a:cs typeface="Lucida Sans"/>
              <a:sym typeface="Lucida Sans"/>
            </a:endParaRPr>
          </a:p>
          <a:p>
            <a:pPr marL="457200" lvl="0" indent="-323850" algn="l" rtl="0">
              <a:spcBef>
                <a:spcPts val="0"/>
              </a:spcBef>
              <a:spcAft>
                <a:spcPts val="0"/>
              </a:spcAft>
              <a:buSzPts val="1500"/>
              <a:buFont typeface="Lucida Sans"/>
              <a:buChar char="●"/>
            </a:pPr>
            <a:r>
              <a:rPr lang="en" sz="1500">
                <a:latin typeface="Lucida Sans"/>
                <a:ea typeface="Lucida Sans"/>
                <a:cs typeface="Lucida Sans"/>
                <a:sym typeface="Lucida Sans"/>
              </a:rPr>
              <a:t>After the presentation, </a:t>
            </a:r>
            <a:r>
              <a:rPr lang="en" sz="1500" b="1">
                <a:latin typeface="Lucida Sans"/>
                <a:ea typeface="Lucida Sans"/>
                <a:cs typeface="Lucida Sans"/>
                <a:sym typeface="Lucida Sans"/>
              </a:rPr>
              <a:t>log off</a:t>
            </a:r>
            <a:r>
              <a:rPr lang="en" sz="1500">
                <a:latin typeface="Lucida Sans"/>
                <a:ea typeface="Lucida Sans"/>
                <a:cs typeface="Lucida Sans"/>
                <a:sym typeface="Lucida Sans"/>
              </a:rPr>
              <a:t> from this call and </a:t>
            </a:r>
            <a:r>
              <a:rPr lang="en" sz="1500" b="1">
                <a:latin typeface="Lucida Sans"/>
                <a:ea typeface="Lucida Sans"/>
                <a:cs typeface="Lucida Sans"/>
                <a:sym typeface="Lucida Sans"/>
              </a:rPr>
              <a:t>log into</a:t>
            </a:r>
            <a:r>
              <a:rPr lang="en" sz="1500">
                <a:latin typeface="Lucida Sans"/>
                <a:ea typeface="Lucida Sans"/>
                <a:cs typeface="Lucida Sans"/>
                <a:sym typeface="Lucida Sans"/>
              </a:rPr>
              <a:t> an optional affinity-based discussion group</a:t>
            </a:r>
            <a:endParaRPr sz="1500">
              <a:latin typeface="Lucida Sans"/>
              <a:ea typeface="Lucida Sans"/>
              <a:cs typeface="Lucida Sans"/>
              <a:sym typeface="Lucida Sans"/>
            </a:endParaRPr>
          </a:p>
          <a:p>
            <a:pPr marL="914400" lvl="1" indent="-323850" algn="l" rtl="0">
              <a:spcBef>
                <a:spcPts val="0"/>
              </a:spcBef>
              <a:spcAft>
                <a:spcPts val="0"/>
              </a:spcAft>
              <a:buSzPts val="1500"/>
              <a:buFont typeface="Lucida Sans"/>
              <a:buChar char="○"/>
            </a:pPr>
            <a:r>
              <a:rPr lang="en" sz="1500">
                <a:latin typeface="Lucida Sans"/>
                <a:ea typeface="Lucida Sans"/>
                <a:cs typeface="Lucida Sans"/>
                <a:sym typeface="Lucida Sans"/>
              </a:rPr>
              <a:t>Affinity groups will be organized by 1) grade level you serve and 2) your racial identity</a:t>
            </a:r>
            <a:endParaRPr sz="1500">
              <a:latin typeface="Lucida Sans"/>
              <a:ea typeface="Lucida Sans"/>
              <a:cs typeface="Lucida Sans"/>
              <a:sym typeface="Lucida Sans"/>
            </a:endParaRPr>
          </a:p>
          <a:p>
            <a:pPr marL="457200" lvl="0" indent="-323850" algn="l" rtl="0">
              <a:spcBef>
                <a:spcPts val="0"/>
              </a:spcBef>
              <a:spcAft>
                <a:spcPts val="0"/>
              </a:spcAft>
              <a:buSzPts val="1500"/>
              <a:buFont typeface="Lucida Sans"/>
              <a:buChar char="●"/>
            </a:pPr>
            <a:r>
              <a:rPr lang="en" sz="1500">
                <a:latin typeface="Lucida Sans"/>
                <a:ea typeface="Lucida Sans"/>
                <a:cs typeface="Lucida Sans"/>
                <a:sym typeface="Lucida Sans"/>
              </a:rPr>
              <a:t>Each affinity group will have a same-identity facilitator present to frame the conversation and close the experience out.</a:t>
            </a:r>
            <a:endParaRPr sz="1500">
              <a:latin typeface="Lucida Sans"/>
              <a:ea typeface="Lucida Sans"/>
              <a:cs typeface="Lucida Sans"/>
              <a:sym typeface="Lucida Sans"/>
            </a:endParaRPr>
          </a:p>
          <a:p>
            <a:pPr marL="0" lvl="0" indent="0" algn="l" rtl="0">
              <a:spcBef>
                <a:spcPts val="0"/>
              </a:spcBef>
              <a:spcAft>
                <a:spcPts val="0"/>
              </a:spcAft>
              <a:buNone/>
            </a:pPr>
            <a:endParaRPr sz="1500" i="1">
              <a:latin typeface="Lucida Sans"/>
              <a:ea typeface="Lucida Sans"/>
              <a:cs typeface="Lucida Sans"/>
              <a:sym typeface="Lucida Sans"/>
            </a:endParaRPr>
          </a:p>
          <a:p>
            <a:pPr marL="0" lvl="0" indent="0" algn="l" rtl="0">
              <a:spcBef>
                <a:spcPts val="0"/>
              </a:spcBef>
              <a:spcAft>
                <a:spcPts val="0"/>
              </a:spcAft>
              <a:buNone/>
            </a:pPr>
            <a:r>
              <a:rPr lang="en" sz="1500" i="1">
                <a:latin typeface="Lucida Sans"/>
                <a:ea typeface="Lucida Sans"/>
                <a:cs typeface="Lucida Sans"/>
                <a:sym typeface="Lucida Sans"/>
              </a:rPr>
              <a:t>Why Affinity Groups for this conversation?</a:t>
            </a:r>
            <a:endParaRPr sz="1500">
              <a:latin typeface="Lucida Sans"/>
              <a:ea typeface="Lucida Sans"/>
              <a:cs typeface="Lucida Sans"/>
              <a:sym typeface="Lucida Sans"/>
            </a:endParaRPr>
          </a:p>
          <a:p>
            <a:pPr marL="0" lvl="0" indent="0" algn="l" rtl="0">
              <a:spcBef>
                <a:spcPts val="0"/>
              </a:spcBef>
              <a:spcAft>
                <a:spcPts val="0"/>
              </a:spcAft>
              <a:buNone/>
            </a:pPr>
            <a:endParaRPr sz="600">
              <a:latin typeface="Lucida Sans"/>
              <a:ea typeface="Lucida Sans"/>
              <a:cs typeface="Lucida Sans"/>
              <a:sym typeface="Lucida Sans"/>
            </a:endParaRPr>
          </a:p>
          <a:p>
            <a:pPr marL="457200" lvl="0" indent="-323850" algn="l" rtl="0">
              <a:spcBef>
                <a:spcPts val="0"/>
              </a:spcBef>
              <a:spcAft>
                <a:spcPts val="0"/>
              </a:spcAft>
              <a:buSzPts val="1500"/>
              <a:buFont typeface="Lucida Sans"/>
              <a:buChar char="●"/>
            </a:pPr>
            <a:r>
              <a:rPr lang="en" sz="1500">
                <a:latin typeface="Lucida Sans"/>
                <a:ea typeface="Lucida Sans"/>
                <a:cs typeface="Lucida Sans"/>
                <a:sym typeface="Lucida Sans"/>
              </a:rPr>
              <a:t>Black folks and non-Black folks of color need opportunities to connect and support each other in discussing the unique ways our race impacts our role in changing practices in the K-12 space.</a:t>
            </a:r>
            <a:endParaRPr sz="1500">
              <a:latin typeface="Lucida Sans"/>
              <a:ea typeface="Lucida Sans"/>
              <a:cs typeface="Lucida Sans"/>
              <a:sym typeface="Lucida Sans"/>
            </a:endParaRPr>
          </a:p>
          <a:p>
            <a:pPr marL="457200" lvl="0" indent="-323850" algn="l" rtl="0">
              <a:spcBef>
                <a:spcPts val="0"/>
              </a:spcBef>
              <a:spcAft>
                <a:spcPts val="0"/>
              </a:spcAft>
              <a:buSzPts val="1500"/>
              <a:buFont typeface="Lucida Sans"/>
              <a:buChar char="●"/>
            </a:pPr>
            <a:r>
              <a:rPr lang="en" sz="1500">
                <a:latin typeface="Lucida Sans"/>
                <a:ea typeface="Lucida Sans"/>
                <a:cs typeface="Lucida Sans"/>
                <a:sym typeface="Lucida Sans"/>
              </a:rPr>
              <a:t>For white folks, affinity groups offer a space for you to question your lens and make meaning of your role in the work of advancing racial equity.</a:t>
            </a:r>
            <a:endParaRPr sz="1500">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animEffect transition="in" filter="fade">
                                      <p:cBhvr>
                                        <p:cTn id="7" dur="1000"/>
                                        <p:tgtEl>
                                          <p:spTgt spid="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xEl>
                                              <p:pRg st="1" end="1"/>
                                            </p:txEl>
                                          </p:spTgt>
                                        </p:tgtEl>
                                        <p:attrNameLst>
                                          <p:attrName>style.visibility</p:attrName>
                                        </p:attrNameLst>
                                      </p:cBhvr>
                                      <p:to>
                                        <p:strVal val="visible"/>
                                      </p:to>
                                    </p:set>
                                    <p:animEffect transition="in" filter="fade">
                                      <p:cBhvr>
                                        <p:cTn id="12" dur="1000"/>
                                        <p:tgtEl>
                                          <p:spTgt spid="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1">
                                            <p:txEl>
                                              <p:pRg st="2" end="2"/>
                                            </p:txEl>
                                          </p:spTgt>
                                        </p:tgtEl>
                                        <p:attrNameLst>
                                          <p:attrName>style.visibility</p:attrName>
                                        </p:attrNameLst>
                                      </p:cBhvr>
                                      <p:to>
                                        <p:strVal val="visible"/>
                                      </p:to>
                                    </p:set>
                                    <p:animEffect transition="in" filter="fade">
                                      <p:cBhvr>
                                        <p:cTn id="17" dur="1000"/>
                                        <p:tgtEl>
                                          <p:spTgt spid="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1">
                                            <p:txEl>
                                              <p:pRg st="3" end="3"/>
                                            </p:txEl>
                                          </p:spTgt>
                                        </p:tgtEl>
                                        <p:attrNameLst>
                                          <p:attrName>style.visibility</p:attrName>
                                        </p:attrNameLst>
                                      </p:cBhvr>
                                      <p:to>
                                        <p:strVal val="visible"/>
                                      </p:to>
                                    </p:set>
                                    <p:animEffect transition="in" filter="fade">
                                      <p:cBhvr>
                                        <p:cTn id="22" dur="1000"/>
                                        <p:tgtEl>
                                          <p:spTgt spid="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1">
                                            <p:txEl>
                                              <p:pRg st="4" end="4"/>
                                            </p:txEl>
                                          </p:spTgt>
                                        </p:tgtEl>
                                        <p:attrNameLst>
                                          <p:attrName>style.visibility</p:attrName>
                                        </p:attrNameLst>
                                      </p:cBhvr>
                                      <p:to>
                                        <p:strVal val="visible"/>
                                      </p:to>
                                    </p:set>
                                    <p:animEffect transition="in" filter="fade">
                                      <p:cBhvr>
                                        <p:cTn id="27" dur="1000"/>
                                        <p:tgtEl>
                                          <p:spTgt spid="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1">
                                            <p:txEl>
                                              <p:pRg st="5" end="5"/>
                                            </p:txEl>
                                          </p:spTgt>
                                        </p:tgtEl>
                                        <p:attrNameLst>
                                          <p:attrName>style.visibility</p:attrName>
                                        </p:attrNameLst>
                                      </p:cBhvr>
                                      <p:to>
                                        <p:strVal val="visible"/>
                                      </p:to>
                                    </p:set>
                                    <p:animEffect transition="in" filter="fade">
                                      <p:cBhvr>
                                        <p:cTn id="32" dur="1000"/>
                                        <p:tgtEl>
                                          <p:spTgt spid="2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1">
                                            <p:txEl>
                                              <p:pRg st="6" end="6"/>
                                            </p:txEl>
                                          </p:spTgt>
                                        </p:tgtEl>
                                        <p:attrNameLst>
                                          <p:attrName>style.visibility</p:attrName>
                                        </p:attrNameLst>
                                      </p:cBhvr>
                                      <p:to>
                                        <p:strVal val="visible"/>
                                      </p:to>
                                    </p:set>
                                    <p:animEffect transition="in" filter="fade">
                                      <p:cBhvr>
                                        <p:cTn id="37" dur="1000"/>
                                        <p:tgtEl>
                                          <p:spTgt spid="2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1">
                                            <p:txEl>
                                              <p:pRg st="7" end="7"/>
                                            </p:txEl>
                                          </p:spTgt>
                                        </p:tgtEl>
                                        <p:attrNameLst>
                                          <p:attrName>style.visibility</p:attrName>
                                        </p:attrNameLst>
                                      </p:cBhvr>
                                      <p:to>
                                        <p:strVal val="visible"/>
                                      </p:to>
                                    </p:set>
                                    <p:animEffect transition="in" filter="fade">
                                      <p:cBhvr>
                                        <p:cTn id="42" dur="1000"/>
                                        <p:tgtEl>
                                          <p:spTgt spid="29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1">
                                            <p:txEl>
                                              <p:pRg st="8" end="8"/>
                                            </p:txEl>
                                          </p:spTgt>
                                        </p:tgtEl>
                                        <p:attrNameLst>
                                          <p:attrName>style.visibility</p:attrName>
                                        </p:attrNameLst>
                                      </p:cBhvr>
                                      <p:to>
                                        <p:strVal val="visible"/>
                                      </p:to>
                                    </p:set>
                                    <p:animEffect transition="in" filter="fade">
                                      <p:cBhvr>
                                        <p:cTn id="47" dur="1000"/>
                                        <p:tgtEl>
                                          <p:spTgt spid="29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1">
                                            <p:txEl>
                                              <p:pRg st="9" end="9"/>
                                            </p:txEl>
                                          </p:spTgt>
                                        </p:tgtEl>
                                        <p:attrNameLst>
                                          <p:attrName>style.visibility</p:attrName>
                                        </p:attrNameLst>
                                      </p:cBhvr>
                                      <p:to>
                                        <p:strVal val="visible"/>
                                      </p:to>
                                    </p:set>
                                    <p:animEffect transition="in" filter="fade">
                                      <p:cBhvr>
                                        <p:cTn id="52" dur="1000"/>
                                        <p:tgtEl>
                                          <p:spTgt spid="2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8"/>
          <p:cNvSpPr/>
          <p:nvPr/>
        </p:nvSpPr>
        <p:spPr>
          <a:xfrm>
            <a:off x="-32311" y="-8602"/>
            <a:ext cx="9144000" cy="5152102"/>
          </a:xfrm>
          <a:prstGeom prst="rect">
            <a:avLst/>
          </a:prstGeom>
          <a:gradFill>
            <a:gsLst>
              <a:gs pos="0">
                <a:srgbClr val="71CBD2"/>
              </a:gs>
              <a:gs pos="100000">
                <a:srgbClr val="63B2B8"/>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7" name="Google Shape;297;p38"/>
          <p:cNvSpPr/>
          <p:nvPr/>
        </p:nvSpPr>
        <p:spPr>
          <a:xfrm>
            <a:off x="185137" y="2434498"/>
            <a:ext cx="7572776" cy="108491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600">
                <a:solidFill>
                  <a:schemeClr val="dk1"/>
                </a:solidFill>
                <a:latin typeface="Calibri"/>
                <a:ea typeface="Calibri"/>
                <a:cs typeface="Calibri"/>
                <a:sym typeface="Calibri"/>
              </a:rPr>
              <a:t>SEAD Through an Equity Lens (Draft)</a:t>
            </a:r>
            <a:endParaRPr sz="1100" b="1">
              <a:solidFill>
                <a:schemeClr val="dk1"/>
              </a:solidFill>
              <a:latin typeface="Arial"/>
              <a:ea typeface="Arial"/>
              <a:cs typeface="Arial"/>
              <a:sym typeface="Arial"/>
            </a:endParaRPr>
          </a:p>
          <a:p>
            <a:pPr marL="0" marR="0" lvl="0" indent="0" algn="l" rtl="0">
              <a:spcBef>
                <a:spcPts val="0"/>
              </a:spcBef>
              <a:spcAft>
                <a:spcPts val="0"/>
              </a:spcAft>
              <a:buNone/>
            </a:pPr>
            <a:endParaRPr sz="1500" b="1">
              <a:solidFill>
                <a:schemeClr val="dk1"/>
              </a:solidFill>
              <a:latin typeface="Arial"/>
              <a:ea typeface="Arial"/>
              <a:cs typeface="Arial"/>
              <a:sym typeface="Arial"/>
            </a:endParaRPr>
          </a:p>
          <a:p>
            <a:pPr marL="0" marR="0" lvl="0" indent="0" algn="l" rtl="0">
              <a:spcBef>
                <a:spcPts val="0"/>
              </a:spcBef>
              <a:spcAft>
                <a:spcPts val="0"/>
              </a:spcAft>
              <a:buNone/>
            </a:pPr>
            <a:endParaRPr sz="1500" b="1">
              <a:solidFill>
                <a:schemeClr val="dk1"/>
              </a:solidFill>
              <a:latin typeface="Arial"/>
              <a:ea typeface="Arial"/>
              <a:cs typeface="Arial"/>
              <a:sym typeface="Arial"/>
            </a:endParaRPr>
          </a:p>
        </p:txBody>
      </p:sp>
      <p:pic>
        <p:nvPicPr>
          <p:cNvPr id="298" name="Google Shape;298;p38"/>
          <p:cNvPicPr preferRelativeResize="0"/>
          <p:nvPr/>
        </p:nvPicPr>
        <p:blipFill rotWithShape="1">
          <a:blip r:embed="rId3">
            <a:alphaModFix amt="33000"/>
          </a:blip>
          <a:srcRect/>
          <a:stretch/>
        </p:blipFill>
        <p:spPr>
          <a:xfrm>
            <a:off x="2257" y="-8602"/>
            <a:ext cx="8201025" cy="2028825"/>
          </a:xfrm>
          <a:prstGeom prst="rect">
            <a:avLst/>
          </a:prstGeom>
          <a:noFill/>
          <a:ln>
            <a:noFill/>
          </a:ln>
        </p:spPr>
      </p:pic>
      <p:cxnSp>
        <p:nvCxnSpPr>
          <p:cNvPr id="299" name="Google Shape;299;p38"/>
          <p:cNvCxnSpPr/>
          <p:nvPr/>
        </p:nvCxnSpPr>
        <p:spPr>
          <a:xfrm>
            <a:off x="-64621" y="1999225"/>
            <a:ext cx="9208621" cy="0"/>
          </a:xfrm>
          <a:prstGeom prst="straightConnector1">
            <a:avLst/>
          </a:prstGeom>
          <a:noFill/>
          <a:ln w="50800" cap="flat" cmpd="sng">
            <a:solidFill>
              <a:schemeClr val="lt1"/>
            </a:solidFill>
            <a:prstDash val="solid"/>
            <a:miter lim="800000"/>
            <a:headEnd type="none" w="sm" len="sm"/>
            <a:tailEnd type="none" w="sm" len="sm"/>
          </a:ln>
        </p:spPr>
      </p:cxnSp>
      <p:sp>
        <p:nvSpPr>
          <p:cNvPr id="300" name="Google Shape;300;p38"/>
          <p:cNvSpPr/>
          <p:nvPr/>
        </p:nvSpPr>
        <p:spPr>
          <a:xfrm>
            <a:off x="185137" y="2213848"/>
            <a:ext cx="3669991" cy="23083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1">
                <a:solidFill>
                  <a:schemeClr val="lt1"/>
                </a:solidFill>
                <a:latin typeface="Arial"/>
                <a:ea typeface="Arial"/>
                <a:cs typeface="Arial"/>
                <a:sym typeface="Arial"/>
              </a:rPr>
              <a:t>6/18/20</a:t>
            </a:r>
            <a:endParaRPr sz="1100"/>
          </a:p>
        </p:txBody>
      </p:sp>
      <p:pic>
        <p:nvPicPr>
          <p:cNvPr id="301" name="Google Shape;301;p38"/>
          <p:cNvPicPr preferRelativeResize="0"/>
          <p:nvPr/>
        </p:nvPicPr>
        <p:blipFill rotWithShape="1">
          <a:blip r:embed="rId4">
            <a:alphaModFix/>
          </a:blip>
          <a:srcRect/>
          <a:stretch/>
        </p:blipFill>
        <p:spPr>
          <a:xfrm>
            <a:off x="185137" y="4094009"/>
            <a:ext cx="1212842" cy="541736"/>
          </a:xfrm>
          <a:prstGeom prst="rect">
            <a:avLst/>
          </a:prstGeom>
          <a:noFill/>
          <a:ln>
            <a:noFill/>
          </a:ln>
        </p:spPr>
      </p:pic>
      <p:sp>
        <p:nvSpPr>
          <p:cNvPr id="302" name="Google Shape;302;p38"/>
          <p:cNvSpPr/>
          <p:nvPr/>
        </p:nvSpPr>
        <p:spPr>
          <a:xfrm>
            <a:off x="0" y="4759452"/>
            <a:ext cx="9144000" cy="384048"/>
          </a:xfrm>
          <a:prstGeom prst="rect">
            <a:avLst/>
          </a:prstGeom>
          <a:solidFill>
            <a:srgbClr val="667B7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3" name="Google Shape;303;p38"/>
          <p:cNvSpPr txBox="1"/>
          <p:nvPr/>
        </p:nvSpPr>
        <p:spPr>
          <a:xfrm>
            <a:off x="185137" y="4895951"/>
            <a:ext cx="8172450" cy="2077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chemeClr val="lt1"/>
                </a:solidFill>
                <a:latin typeface="Arial"/>
                <a:ea typeface="Arial"/>
                <a:cs typeface="Arial"/>
                <a:sym typeface="Arial"/>
              </a:rPr>
              <a:t>© Copyright 2018 The Education Trust   </a:t>
            </a:r>
            <a:r>
              <a:rPr lang="en" sz="900">
                <a:solidFill>
                  <a:srgbClr val="667B7A"/>
                </a:solidFill>
                <a:latin typeface="Arial"/>
                <a:ea typeface="Arial"/>
                <a:cs typeface="Arial"/>
                <a:sym typeface="Arial"/>
              </a:rPr>
              <a:t>      </a:t>
            </a:r>
            <a:r>
              <a:rPr lang="en" sz="900">
                <a:solidFill>
                  <a:schemeClr val="lt1"/>
                </a:solidFill>
                <a:latin typeface="Arial"/>
                <a:ea typeface="Arial"/>
                <a:cs typeface="Arial"/>
                <a:sym typeface="Arial"/>
              </a:rPr>
              <a:t>@EdTrust   </a:t>
            </a:r>
            <a:r>
              <a:rPr lang="en" sz="900">
                <a:solidFill>
                  <a:srgbClr val="667B7A"/>
                </a:solidFill>
                <a:latin typeface="Arial"/>
                <a:ea typeface="Arial"/>
                <a:cs typeface="Arial"/>
                <a:sym typeface="Arial"/>
              </a:rPr>
              <a:t>     </a:t>
            </a:r>
            <a:r>
              <a:rPr lang="en" sz="900">
                <a:solidFill>
                  <a:schemeClr val="lt1"/>
                </a:solidFill>
                <a:latin typeface="Arial"/>
                <a:ea typeface="Arial"/>
                <a:cs typeface="Arial"/>
                <a:sym typeface="Arial"/>
              </a:rPr>
              <a:t> /edtrust    </a:t>
            </a:r>
            <a:r>
              <a:rPr lang="en" sz="900">
                <a:solidFill>
                  <a:srgbClr val="667B7A"/>
                </a:solidFill>
                <a:latin typeface="Arial"/>
                <a:ea typeface="Arial"/>
                <a:cs typeface="Arial"/>
                <a:sym typeface="Arial"/>
              </a:rPr>
              <a:t>   </a:t>
            </a:r>
            <a:r>
              <a:rPr lang="en" sz="900">
                <a:solidFill>
                  <a:schemeClr val="lt1"/>
                </a:solidFill>
                <a:latin typeface="Arial"/>
                <a:ea typeface="Arial"/>
                <a:cs typeface="Arial"/>
                <a:sym typeface="Arial"/>
              </a:rPr>
              <a:t>  edtrust         www.edtrust.org </a:t>
            </a:r>
            <a:endParaRPr sz="1100"/>
          </a:p>
        </p:txBody>
      </p:sp>
      <p:pic>
        <p:nvPicPr>
          <p:cNvPr id="304" name="Google Shape;304;p38"/>
          <p:cNvPicPr preferRelativeResize="0"/>
          <p:nvPr/>
        </p:nvPicPr>
        <p:blipFill rotWithShape="1">
          <a:blip r:embed="rId5">
            <a:alphaModFix/>
          </a:blip>
          <a:srcRect/>
          <a:stretch/>
        </p:blipFill>
        <p:spPr>
          <a:xfrm>
            <a:off x="2329889" y="4933151"/>
            <a:ext cx="2209800" cy="133350"/>
          </a:xfrm>
          <a:prstGeom prst="rect">
            <a:avLst/>
          </a:prstGeom>
          <a:noFill/>
          <a:ln>
            <a:noFill/>
          </a:ln>
        </p:spPr>
      </p:pic>
    </p:spTree>
  </p:cSld>
  <p:clrMapOvr>
    <a:masterClrMapping/>
  </p:clrMapOvr>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4039</Words>
  <Application>Microsoft Office PowerPoint</Application>
  <PresentationFormat>On-screen Show (16:9)</PresentationFormat>
  <Paragraphs>352</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Lucida Sans</vt:lpstr>
      <vt:lpstr>Calibri</vt:lpstr>
      <vt:lpstr>Arial</vt:lpstr>
      <vt:lpstr>Roboto</vt:lpstr>
      <vt:lpstr>SAP ATC PPT Template revised</vt:lpstr>
      <vt:lpstr>Addressing Social Emotional Academic Development through a Racial Equity Lens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roadmap for today</vt:lpstr>
      <vt:lpstr>Science of Learning and Development</vt:lpstr>
      <vt:lpstr>Common Definitions of Social-Emotional Learning (SEL)?</vt:lpstr>
      <vt:lpstr>Current Focus</vt:lpstr>
      <vt:lpstr>Risks of SEAD work</vt:lpstr>
      <vt:lpstr>Why it needs to shift</vt:lpstr>
      <vt:lpstr>Our Research Study</vt:lpstr>
      <vt:lpstr>Our Research Questions</vt:lpstr>
      <vt:lpstr>PowerPoint Presentation</vt:lpstr>
      <vt:lpstr>How do students and families of color perceive SEAD?</vt:lpstr>
      <vt:lpstr>What SEAD factors are important for success?</vt:lpstr>
      <vt:lpstr>SEL 102</vt:lpstr>
      <vt:lpstr>What should schools do to support SEAD?</vt:lpstr>
      <vt:lpstr>PowerPoint Presentation</vt:lpstr>
      <vt:lpstr>What should schools do to support SEAD? (Cont’d)</vt:lpstr>
      <vt:lpstr>What should schools do to support SEAD? (Cont’d)</vt:lpstr>
      <vt:lpstr>What should schools do to support SEAD? (Cont’d)</vt:lpstr>
      <vt:lpstr>IMPLICATIONS</vt:lpstr>
      <vt:lpstr>Shifting the Focus</vt:lpstr>
      <vt:lpstr>PowerPoint Presentation</vt:lpstr>
      <vt:lpstr>PowerPoint Presentation</vt:lpstr>
      <vt:lpstr>Changing Adult Beliefs and Mindsets</vt:lpstr>
      <vt:lpstr>Adult (Educator) Beliefs and Behaviors</vt:lpstr>
      <vt:lpstr>Implicit biases and beliefs about students</vt:lpstr>
      <vt:lpstr>What educators choose to teach</vt:lpstr>
      <vt:lpstr>Changing Systems and Structures</vt:lpstr>
      <vt:lpstr>Changing Systems and Structures</vt:lpstr>
      <vt:lpstr>Policy &amp; Practice Recommendations</vt:lpstr>
      <vt:lpstr>Policy &amp; Practice Recommendations</vt:lpstr>
      <vt:lpstr>Policy &amp; Practice Recommendations</vt:lpstr>
      <vt:lpstr>Policy &amp; Practice Recommendations</vt:lpstr>
      <vt:lpstr>Policy &amp; Practice Recommendations</vt:lpstr>
      <vt:lpstr>Questions?</vt:lpstr>
      <vt:lpstr>Resources to Continue Your Learning</vt:lpstr>
      <vt:lpstr>PowerPoint Presentation</vt:lpstr>
      <vt:lpstr>Affinity Group Links</vt:lpstr>
      <vt:lpstr>Affinity Group Norms </vt:lpstr>
      <vt:lpstr>Affinity Group Conversation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Social Emotional Academic Development through a Racial Equity Lens</dc:title>
  <dc:creator>Lisa Goldschmidt</dc:creator>
  <cp:lastModifiedBy>Lisa Goldschmidt</cp:lastModifiedBy>
  <cp:revision>1</cp:revision>
  <dcterms:modified xsi:type="dcterms:W3CDTF">2020-06-24T20:22:36Z</dcterms:modified>
</cp:coreProperties>
</file>