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2" r:id="rId1"/>
    <p:sldMasterId id="2147483783" r:id="rId2"/>
    <p:sldMasterId id="2147483784" r:id="rId3"/>
    <p:sldMasterId id="2147483785" r:id="rId4"/>
    <p:sldMasterId id="2147483786" r:id="rId5"/>
    <p:sldMasterId id="2147483787" r:id="rId6"/>
  </p:sldMasterIdLst>
  <p:notesMasterIdLst>
    <p:notesMasterId r:id="rId4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x="9144000" cy="6858000" type="screen4x3"/>
  <p:notesSz cx="6858000" cy="9144000"/>
  <p:embeddedFontLst>
    <p:embeddedFont>
      <p:font typeface="Allerta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Georgia" panose="02040502050405020303" pitchFamily="18" charset="0"/>
      <p:regular r:id="rId51"/>
      <p:bold r:id="rId52"/>
      <p:italic r:id="rId53"/>
      <p:boldItalic r:id="rId54"/>
    </p:embeddedFont>
    <p:embeddedFont>
      <p:font typeface="Lucida Sans" panose="020B0602030504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4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2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1.fntdata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62bf8cc1b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3" name="Google Shape;993;g62bf8cc1b2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dirty="0"/>
          </a:p>
        </p:txBody>
      </p:sp>
      <p:sp>
        <p:nvSpPr>
          <p:cNvPr id="994" name="Google Shape;994;g62bf8cc1b2_2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3a5843882_1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9" name="Google Shape;1089;ga3a5843882_1_4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 dirty="0"/>
          </a:p>
        </p:txBody>
      </p:sp>
      <p:sp>
        <p:nvSpPr>
          <p:cNvPr id="1090" name="Google Shape;1090;ga3a5843882_1_4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f8331e4bd_1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98" name="Google Shape;1098;g2f8331e4bd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9d48d3bc6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9d48d3bc6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9d48d3bc6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9d48d3bc6f_0_2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3" name="Google Shape;1113;g9d48d3bc6f_0_2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9d48d3bc6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9d48d3bc6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9d48d3bc6f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9d48d3bc6f_0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3" name="Google Shape;1133;g9d48d3bc6f_0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92e3b08b46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2" name="Google Shape;1142;g92e3b08b46_0_9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43" name="Google Shape;1143;g92e3b08b46_0_9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a3a5843882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 sz="1100" dirty="0"/>
          </a:p>
        </p:txBody>
      </p:sp>
      <p:sp>
        <p:nvSpPr>
          <p:cNvPr id="1153" name="Google Shape;1153;ga3a584388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f8331e4bd_1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8" name="Google Shape;1158;g2f8331e4bd_1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g2f8331e4bd_1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32362985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4" name="Google Shape;1164;g323629853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g323629853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92e3b08b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5" name="Google Shape;1005;g92e3b08b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dirty="0"/>
          </a:p>
        </p:txBody>
      </p:sp>
      <p:sp>
        <p:nvSpPr>
          <p:cNvPr id="1006" name="Google Shape;1006;g92e3b08b46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a1bdf00aa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1" name="Google Shape;1171;ga1bdf00aad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ga1bdf00aad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41e86683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41e86683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22A46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81" name="Google Shape;1181;ga41e86683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a41e86683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a41e866836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ga41e866836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a3b4271ba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a3b4271ba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96" name="Google Shape;1196;ga3b4271bae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e74f0e6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g9e74f0e6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 dirty="0"/>
          </a:p>
        </p:txBody>
      </p:sp>
      <p:sp>
        <p:nvSpPr>
          <p:cNvPr id="1201" name="Google Shape;1201;g9e74f0e60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a1bdf00a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9" name="Google Shape;1209;ga1bdf00aa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ga1bdf00aa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9d48d3bc6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9d48d3bc6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a3b4271ba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ga3b4271bae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25" name="Google Shape;1225;ga3b4271bae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a41e86683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4" name="Google Shape;1234;ga41e866836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/>
          </a:p>
        </p:txBody>
      </p:sp>
      <p:sp>
        <p:nvSpPr>
          <p:cNvPr id="1235" name="Google Shape;1235;ga41e866836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9d48d3bc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3" name="Google Shape;1243;g9d48d3bc6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g9d48d3bc6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6bdf9486c6_0_6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g6bdf9486c6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9d48d3bc6f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9d48d3bc6f_0_2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2" name="Google Shape;1252;g9d48d3bc6f_0_2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a3a5843882_1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ga3a5843882_1_4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ga3a5843882_1_4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9d48d3bc6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9d48d3bc6f_0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8" name="Google Shape;1268;g9d48d3bc6f_0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9d48d3bc6f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9d48d3bc6f_0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7" name="Google Shape;1277;g9d48d3bc6f_0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d48d3bc6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7" name="Google Shape;1287;g9d48d3bc6f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g9d48d3bc6f_0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6" name="Google Shape;129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/>
          </a:p>
        </p:txBody>
      </p:sp>
      <p:sp>
        <p:nvSpPr>
          <p:cNvPr id="1297" name="Google Shape;1297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35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403aa9954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2" name="Google Shape;1302;g403aa9954b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03" name="Google Shape;1303;g403aa9954b_0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403aa9954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403aa9954b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18" name="Google Shape;1318;g403aa9954b_0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32" name="Google Shape;133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a3a5843882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ga3a5843882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1" name="Google Shape;1021;ga3a5843882_1_1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dirty="0"/>
          </a:p>
        </p:txBody>
      </p:sp>
      <p:sp>
        <p:nvSpPr>
          <p:cNvPr id="1033" name="Google Shape;10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92e3b08b46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4" name="Google Shape;1044;g92e3b08b46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dirty="0"/>
          </a:p>
        </p:txBody>
      </p:sp>
      <p:sp>
        <p:nvSpPr>
          <p:cNvPr id="1045" name="Google Shape;1045;g92e3b08b46_0_16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92e3b08b46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92e3b08b46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2" name="Google Shape;1062;g92e3b08b46_0_3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f8331e4bd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0" name="Google Shape;1070;g2f8331e4bd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71" name="Google Shape;1071;g2f8331e4bd_1_17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92e3b08b4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g92e3b08b46_0_7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79" name="Google Shape;1079;g92e3b08b46_0_7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19318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ctrTitle"/>
          </p:nvPr>
        </p:nvSpPr>
        <p:spPr>
          <a:xfrm>
            <a:off x="219317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219314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81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8" name="Google Shape;7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5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p10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1" name="Google Shape;731;p10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2" name="Google Shape;732;p10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33" name="Google Shape;733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6" name="Google Shape;736;p10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737" name="Google Shape;737;p106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06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106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106"/>
          <p:cNvSpPr txBox="1">
            <a:spLocks noGrp="1"/>
          </p:cNvSpPr>
          <p:nvPr>
            <p:ph type="body" idx="3"/>
          </p:nvPr>
        </p:nvSpPr>
        <p:spPr>
          <a:xfrm>
            <a:off x="4624612" y="240062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1" name="Google Shape;741;p106"/>
          <p:cNvSpPr txBox="1">
            <a:spLocks noGrp="1"/>
          </p:cNvSpPr>
          <p:nvPr>
            <p:ph type="body" idx="4"/>
          </p:nvPr>
        </p:nvSpPr>
        <p:spPr>
          <a:xfrm>
            <a:off x="7209514" y="240062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2" name="Google Shape;742;p106"/>
          <p:cNvSpPr txBox="1">
            <a:spLocks noGrp="1"/>
          </p:cNvSpPr>
          <p:nvPr>
            <p:ph type="body" idx="5"/>
          </p:nvPr>
        </p:nvSpPr>
        <p:spPr>
          <a:xfrm>
            <a:off x="4624612" y="295501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3" name="Google Shape;743;p106"/>
          <p:cNvSpPr txBox="1">
            <a:spLocks noGrp="1"/>
          </p:cNvSpPr>
          <p:nvPr>
            <p:ph type="body" idx="6"/>
          </p:nvPr>
        </p:nvSpPr>
        <p:spPr>
          <a:xfrm>
            <a:off x="7209514" y="295501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4" name="Google Shape;744;p106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5" name="Google Shape;745;p106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6" name="Google Shape;746;p106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7" name="Google Shape;747;p106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106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9" name="Google Shape;749;p106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0" name="Google Shape;750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0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5" name="Google Shape;755;p10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6" name="Google Shape;756;p10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57" name="Google Shape;757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0" name="Google Shape;760;p10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61" name="Google Shape;761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1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4" name="Google Shape;764;p11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65" name="Google Shape;765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9" name="Google Shape;769;p11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70" name="Google Shape;770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2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4" name="Google Shape;774;p11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5" name="Google Shape;775;p112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6" name="Google Shape;776;p11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7" name="Google Shape;777;p11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778" name="Google Shape;778;p112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3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1" name="Google Shape;781;p11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82" name="Google Shape;782;p11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p113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4" name="Google Shape;784;p11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5" name="Google Shape;785;p11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14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p114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9" name="Google Shape;789;p11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0" name="Google Shape;790;p11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1" name="Google Shape;791;p114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2" name="Google Shape;792;p114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3" name="Google Shape;793;p11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4" name="Google Shape;794;p11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15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7" name="Google Shape;797;p11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8" name="Google Shape;798;p115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9" name="Google Shape;799;p115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p115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1" name="Google Shape;801;p11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2" name="Google Shape;802;p11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6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5" name="Google Shape;805;p116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6" name="Google Shape;806;p116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7" name="Google Shape;807;p116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8" name="Google Shape;808;p11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9" name="Google Shape;809;p116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0" name="Google Shape;810;p116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1" name="Google Shape;811;p116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2" name="Google Shape;812;p116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3" name="Google Shape;813;p11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4" name="Google Shape;814;p11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18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0" name="Google Shape;820;p11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1" name="Google Shape;821;p118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2" name="Google Shape;822;p11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3" name="Google Shape;823;p11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24" name="Google Shape;824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7" name="Google Shape;827;p11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8" name="Google Shape;828;p11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9" name="Google Shape;829;p11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0" name="Google Shape;830;p11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1" name="Google Shape;831;p119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832" name="Google Shape;832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5" name="Google Shape;835;p12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6" name="Google Shape;836;p12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7" name="Google Shape;837;p12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8" name="Google Shape;838;p12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9" name="Google Shape;839;p120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840" name="Google Shape;840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3" name="Google Shape;843;p12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4" name="Google Shape;844;p12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5" name="Google Shape;845;p12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6" name="Google Shape;846;p12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7" name="Google Shape;847;p121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848" name="Google Shape;848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22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1" name="Google Shape;851;p122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2" name="Google Shape;852;p122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853" name="Google Shape;853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2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7" name="Google Shape;857;p123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8" name="Google Shape;858;p123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9" name="Google Shape;859;p123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0" name="Google Shape;860;p123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1" name="Google Shape;861;p12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2" name="Google Shape;862;p12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863" name="Google Shape;863;p123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24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6" name="Google Shape;866;p124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7" name="Google Shape;867;p124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8" name="Google Shape;868;p124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69" name="Google Shape;869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25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72" name="Google Shape;872;p125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3" name="Google Shape;873;p125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4" name="Google Shape;874;p125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75" name="Google Shape;875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2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78" name="Google Shape;878;p12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9" name="Google Shape;879;p12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80" name="Google Shape;880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27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3" name="Google Shape;883;p12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84" name="Google Shape;884;p12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5" name="Google Shape;885;p12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86" name="Google Shape;886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8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p12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90" name="Google Shape;890;p12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91" name="Google Shape;891;p12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92" name="Google Shape;892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2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95" name="Google Shape;895;p12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896" name="Google Shape;896;p129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97" name="Google Shape;897;p129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8" name="Google Shape;898;p129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129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0" name="Google Shape;900;p129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1" name="Google Shape;901;p129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2" name="Google Shape;902;p129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3" name="Google Shape;903;p129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4" name="Google Shape;904;p129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5" name="Google Shape;905;p129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6" name="Google Shape;906;p129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7" name="Google Shape;907;p129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8" name="Google Shape;908;p129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09" name="Google Shape;909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3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3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14" name="Google Shape;914;p13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15" name="Google Shape;915;p13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916" name="Google Shape;916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3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19" name="Google Shape;919;p13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920" name="Google Shape;920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3" name="Google Shape;923;p13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924" name="Google Shape;924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3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8" name="Google Shape;928;p13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929" name="Google Shape;929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35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33" name="Google Shape;933;p13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135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13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36" name="Google Shape;936;p13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937" name="Google Shape;937;p135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3"/>
          </p:nvPr>
        </p:nvSpPr>
        <p:spPr>
          <a:xfrm>
            <a:off x="4624612" y="240062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4"/>
          </p:nvPr>
        </p:nvSpPr>
        <p:spPr>
          <a:xfrm>
            <a:off x="7209514" y="240062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5"/>
          </p:nvPr>
        </p:nvSpPr>
        <p:spPr>
          <a:xfrm>
            <a:off x="4624612" y="295501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6"/>
          </p:nvPr>
        </p:nvSpPr>
        <p:spPr>
          <a:xfrm>
            <a:off x="7209514" y="295501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36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0" name="Google Shape;940;p13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41" name="Google Shape;941;p13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136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13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44" name="Google Shape;944;p13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37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7" name="Google Shape;947;p137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13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49" name="Google Shape;949;p13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0" name="Google Shape;950;p137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1" name="Google Shape;951;p137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2" name="Google Shape;952;p13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53" name="Google Shape;953;p13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38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6" name="Google Shape;956;p13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57" name="Google Shape;957;p138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8" name="Google Shape;958;p138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138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0" name="Google Shape;960;p13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61" name="Google Shape;961;p13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39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4" name="Google Shape;964;p139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139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139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13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68" name="Google Shape;968;p139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139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0" name="Google Shape;970;p139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1" name="Google Shape;971;p139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2" name="Google Shape;972;p13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3" name="Google Shape;973;p13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4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6" name="Google Shape;976;p14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7" name="Google Shape;977;p140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8" name="Google Shape;978;p140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9" name="Google Shape;979;p140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0" name="Google Shape;980;p140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1" name="Google Shape;981;p140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82" name="Google Shape;982;p140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3" name="Google Shape;983;p140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4" name="Google Shape;984;p140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85" name="Google Shape;985;p140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986" name="Google Shape;986;p140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87" name="Google Shape;987;p140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8" name="Google Shape;988;p140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9" name="Google Shape;989;p140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0" name="Google Shape;990;p140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304800" y="279396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31" name="Google Shape;131;p19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2" name="Google Shape;182;p26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0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1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1" name="Google Shape;221;p31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" name="Google Shape;27;p4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" name="Google Shape;28;p4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" name="Google Shape;29;p4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" name="Google Shape;30;p4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7" name="Google Shape;227;p32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8" name="Google Shape;22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1" name="Google Shape;231;p3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3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3" name="Google Shape;243;p3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36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36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2" name="Google Shape;26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7" name="Google Shape;267;p3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2" name="Google Shape;272;p3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1" name="Google Shape;281;p4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" name="Google Shape;35;p5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" name="Google Shape;36;p5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" name="Google Shape;37;p5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" name="Google Shape;38;p5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6" name="Google Shape;286;p4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4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9" name="Google Shape;289;p4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2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4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7" name="Google Shape;297;p4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44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4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4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6" name="Google Shape;306;p4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4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45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" name="Google Shape;313;p4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4" name="Google Shape;314;p4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46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46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46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46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4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6" name="Google Shape;326;p4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9" name="Google Shape;329;p47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0" name="Google Shape;330;p47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1" name="Google Shape;331;p47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2" name="Google Shape;332;p47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3" name="Google Shape;333;p47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4" name="Google Shape;334;p47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35" name="Google Shape;335;p47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6" name="Google Shape;336;p47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7" name="Google Shape;337;p47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38" name="Google Shape;338;p47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339" name="Google Shape;339;p47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0" name="Google Shape;340;p47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1" name="Google Shape;341;p47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2" name="Google Shape;342;p47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44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2pPr>
            <a:lvl3pPr marL="1371600" lvl="2" indent="-3429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rtl="0">
              <a:spcBef>
                <a:spcPts val="32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rtl="0">
              <a:spcBef>
                <a:spcPts val="320"/>
              </a:spcBef>
              <a:spcAft>
                <a:spcPts val="0"/>
              </a:spcAft>
              <a:buSzPts val="16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4" name="Google Shape;354;p50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5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51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13901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2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2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2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2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2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71" name="Google Shape;371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" name="Google Shape;43;p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3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53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53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3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77" name="Google Shape;377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0" name="Google Shape;380;p54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1" name="Google Shape;381;p54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4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3" name="Google Shape;383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5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5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5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5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5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91" name="Google Shape;39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6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6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6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6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99" name="Google Shape;399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2" name="Google Shape;402;p5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7" name="Google Shape;407;p5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8" name="Google Shape;408;p5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5" name="Google Shape;415;p6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6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8" name="Google Shape;48;p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281" cy="13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4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34" name="Google Shape;434;p6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64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6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6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64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1" name="Google Shape;441;p65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2" name="Google Shape;442;p65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3" name="Google Shape;443;p65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65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5" name="Google Shape;445;p6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6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65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6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" name="Google Shape;450;p6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1" name="Google Shape;451;p6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2" name="Google Shape;452;p66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6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6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7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7" name="Google Shape;457;p67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8" name="Google Shape;458;p6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9" name="Google Shape;459;p6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67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67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6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8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6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67" name="Google Shape;467;p68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68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68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6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6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9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4" name="Google Shape;474;p69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5" name="Google Shape;475;p69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6" name="Google Shape;476;p69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7" name="Google Shape;477;p6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8" name="Google Shape;478;p69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69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69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69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6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6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7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44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2pPr>
            <a:lvl3pPr marL="1371600" lvl="2" indent="-3429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rtl="0">
              <a:spcBef>
                <a:spcPts val="32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30200" rtl="0">
              <a:spcBef>
                <a:spcPts val="320"/>
              </a:spcBef>
              <a:spcAft>
                <a:spcPts val="0"/>
              </a:spcAft>
              <a:buSzPts val="16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7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98" name="Google Shape;498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7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7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3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506" name="Google Shape;50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2" name="Google Shape;52;p8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" name="Google Shape;53;p8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" name="Google Shape;55;p8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4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0" name="Google Shape;510;p7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1" name="Google Shape;511;p7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5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75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75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2" name="Google Shape;522;p76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3" name="Google Shape;523;p76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4" name="Google Shape;524;p76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5" name="Google Shape;525;p76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6" name="Google Shape;526;p7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7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76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7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1" name="Google Shape;531;p77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p77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77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4" name="Google Shape;534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8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7" name="Google Shape;537;p78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8" name="Google Shape;538;p78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8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0" name="Google Shape;540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3" name="Google Shape;543;p7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0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8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9" name="Google Shape;549;p8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8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1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4" name="Google Shape;554;p8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5" name="Google Shape;555;p8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8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8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82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2" name="Google Shape;562;p82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3" name="Google Shape;563;p82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Google Shape;564;p82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5" name="Google Shape;565;p82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6" name="Google Shape;566;p82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7" name="Google Shape;567;p82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8" name="Google Shape;568;p82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9" name="Google Shape;569;p82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0" name="Google Shape;570;p82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1" name="Google Shape;571;p82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2" name="Google Shape;572;p82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3" name="Google Shape;573;p82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4" name="Google Shape;574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304800" y="2015408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" name="Google Shape;65;p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6" name="Google Shape;66;p9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9" name="Google Shape;579;p8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8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8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98" name="Google Shape;598;p8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9" name="Google Shape;599;p88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0" name="Google Shape;600;p8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8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9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5" name="Google Shape;605;p8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6" name="Google Shape;606;p8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7" name="Google Shape;607;p89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8" name="Google Shape;608;p8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0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90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Google Shape;613;p9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4" name="Google Shape;614;p9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Google Shape;615;p90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6" name="Google Shape;616;p90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7" name="Google Shape;617;p9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9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1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1" name="Google Shape;621;p9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91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3" name="Google Shape;623;p91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4" name="Google Shape;624;p91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5" name="Google Shape;625;p9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9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9" name="Google Shape;629;p92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0" name="Google Shape;630;p92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1" name="Google Shape;631;p92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2" name="Google Shape;632;p9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3" name="Google Shape;633;p92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4" name="Google Shape;634;p92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5" name="Google Shape;635;p92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6" name="Google Shape;636;p92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7" name="Google Shape;637;p9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9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93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93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93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93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93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93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47" name="Google Shape;647;p93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93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93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50" name="Google Shape;650;p93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651" name="Google Shape;651;p93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52" name="Google Shape;652;p93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93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93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5" name="Google Shape;655;p93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8000" marR="0" lvl="0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95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1" name="Google Shape;661;p9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9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9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4" name="Google Shape;664;p9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65" name="Google Shape;665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6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68" name="Google Shape;668;p96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9" name="Google Shape;669;p96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70" name="Google Shape;670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4" name="Google Shape;674;p9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5" name="Google Shape;675;p9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6" name="Google Shape;676;p9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7" name="Google Shape;677;p9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8" name="Google Shape;678;p97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679" name="Google Shape;679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2" name="Google Shape;682;p98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3" name="Google Shape;683;p98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4" name="Google Shape;684;p98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5" name="Google Shape;685;p98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6" name="Google Shape;686;p98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687" name="Google Shape;687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0" name="Google Shape;690;p9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1" name="Google Shape;691;p9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2" name="Google Shape;692;p9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3" name="Google Shape;693;p9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4" name="Google Shape;694;p99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695" name="Google Shape;69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0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8" name="Google Shape;698;p100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9" name="Google Shape;699;p100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0" name="Google Shape;700;p100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1" name="Google Shape;701;p100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2" name="Google Shape;702;p10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03" name="Google Shape;703;p10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704" name="Google Shape;704;p100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1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7" name="Google Shape;707;p101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8" name="Google Shape;708;p101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09" name="Google Shape;709;p101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0" name="Google Shape;710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2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13" name="Google Shape;713;p102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4" name="Google Shape;714;p102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5" name="Google Shape;715;p102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6" name="Google Shape;716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19" name="Google Shape;719;p10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0" name="Google Shape;720;p10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21" name="Google Shape;72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04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4" name="Google Shape;724;p10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25" name="Google Shape;725;p10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6" name="Google Shape;726;p10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27" name="Google Shape;72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0" name="Google Shape;490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58" name="Google Shape;658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7" name="Google Shape;817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hyperlink" Target="https://achievethecore.org/ca-signup" TargetMode="External"/><Relationship Id="rId5" Type="http://schemas.openxmlformats.org/officeDocument/2006/relationships/hyperlink" Target="http://www.achievethecore.or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41"/>
          <p:cNvSpPr txBox="1"/>
          <p:nvPr/>
        </p:nvSpPr>
        <p:spPr>
          <a:xfrm>
            <a:off x="-2518771" y="503655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997" name="Google Shape;997;p141"/>
          <p:cNvGrpSpPr/>
          <p:nvPr/>
        </p:nvGrpSpPr>
        <p:grpSpPr>
          <a:xfrm>
            <a:off x="2791500" y="4149600"/>
            <a:ext cx="6047725" cy="2407800"/>
            <a:chOff x="2746950" y="4450200"/>
            <a:chExt cx="6047725" cy="2407800"/>
          </a:xfrm>
        </p:grpSpPr>
        <p:sp>
          <p:nvSpPr>
            <p:cNvPr id="998" name="Google Shape;998;p141"/>
            <p:cNvSpPr/>
            <p:nvPr/>
          </p:nvSpPr>
          <p:spPr>
            <a:xfrm>
              <a:off x="5192875" y="5443950"/>
              <a:ext cx="933300" cy="7101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0E5A1C"/>
            </a:solidFill>
            <a:ln w="9525" cap="flat" cmpd="sng">
              <a:solidFill>
                <a:srgbClr val="4546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1"/>
            <p:cNvSpPr txBox="1"/>
            <p:nvPr/>
          </p:nvSpPr>
          <p:spPr>
            <a:xfrm>
              <a:off x="6126175" y="4450200"/>
              <a:ext cx="2668500" cy="24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666666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The webinar will begin shortly. </a:t>
              </a:r>
              <a:endParaRPr sz="1800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666666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Check your Resource widget to preview the resources for today’s session! Use the Group Chat to introduce yourself!</a:t>
              </a:r>
              <a:endParaRPr sz="1800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1000" name="Google Shape;1000;p141"/>
            <p:cNvPicPr preferRelativeResize="0"/>
            <p:nvPr/>
          </p:nvPicPr>
          <p:blipFill rotWithShape="1">
            <a:blip r:embed="rId3">
              <a:alphaModFix/>
            </a:blip>
            <a:srcRect l="55253" r="16117"/>
            <a:stretch/>
          </p:blipFill>
          <p:spPr>
            <a:xfrm>
              <a:off x="2746950" y="5191328"/>
              <a:ext cx="2237499" cy="1118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1" name="Google Shape;1001;p141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rPr lang="en-US" sz="3000" b="1">
                <a:solidFill>
                  <a:srgbClr val="575757"/>
                </a:solidFill>
              </a:rPr>
              <a:t>Fraction Content Collection</a:t>
            </a:r>
            <a:endParaRPr sz="2800" b="0" i="0" u="none" strike="noStrike" cap="none">
              <a:solidFill>
                <a:srgbClr val="50514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02" name="Google Shape;1002;p141"/>
          <p:cNvSpPr txBox="1">
            <a:spLocks noGrp="1"/>
          </p:cNvSpPr>
          <p:nvPr>
            <p:ph type="subTitle" idx="1"/>
          </p:nvPr>
        </p:nvSpPr>
        <p:spPr>
          <a:xfrm>
            <a:off x="219318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rPr>
              <a:t>Core Advocates Monthly Webinar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Arial"/>
              <a:buNone/>
            </a:pPr>
            <a:r>
              <a:rPr lang="en-US">
                <a:solidFill>
                  <a:srgbClr val="575757"/>
                </a:solidFill>
              </a:rPr>
              <a:t>October 22,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50"/>
          <p:cNvSpPr txBox="1">
            <a:spLocks noGrp="1"/>
          </p:cNvSpPr>
          <p:nvPr>
            <p:ph type="title"/>
          </p:nvPr>
        </p:nvSpPr>
        <p:spPr>
          <a:xfrm>
            <a:off x="195893" y="1919602"/>
            <a:ext cx="87522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>
                <a:latin typeface="Lucida Sans"/>
                <a:ea typeface="Lucida Sans"/>
                <a:cs typeface="Lucida Sans"/>
                <a:sym typeface="Lucida Sans"/>
              </a:rPr>
              <a:t>Let’s Hear from You! 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93" name="Google Shape;1093;p150"/>
          <p:cNvSpPr txBox="1"/>
          <p:nvPr/>
        </p:nvSpPr>
        <p:spPr>
          <a:xfrm>
            <a:off x="809800" y="3933725"/>
            <a:ext cx="7686900" cy="2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i="1">
                <a:solidFill>
                  <a:srgbClr val="FFFFFF"/>
                </a:solidFill>
                <a:latin typeface="Allerta"/>
                <a:ea typeface="Allerta"/>
                <a:cs typeface="Allerta"/>
                <a:sym typeface="Allerta"/>
              </a:rPr>
              <a:t>What are your biggest challenges teaching fractions? </a:t>
            </a:r>
            <a:endParaRPr sz="3100" i="1">
              <a:solidFill>
                <a:srgbClr val="FFFFF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094" name="Google Shape;1094;p150"/>
          <p:cNvSpPr/>
          <p:nvPr/>
        </p:nvSpPr>
        <p:spPr>
          <a:xfrm>
            <a:off x="5366600" y="532850"/>
            <a:ext cx="3458100" cy="28971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1143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Lucida Sans"/>
                <a:ea typeface="Lucida Sans"/>
                <a:cs typeface="Lucida Sans"/>
                <a:sym typeface="Lucida Sans"/>
              </a:rPr>
              <a:t>Share your responses in the chat.</a:t>
            </a:r>
            <a:endParaRPr sz="2200" b="1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095" name="Google Shape;1095;p150"/>
          <p:cNvPicPr preferRelativeResize="0"/>
          <p:nvPr/>
        </p:nvPicPr>
        <p:blipFill rotWithShape="1">
          <a:blip r:embed="rId3">
            <a:alphaModFix/>
          </a:blip>
          <a:srcRect l="71675" t="12581" r="19435" b="16536"/>
          <a:stretch/>
        </p:blipFill>
        <p:spPr>
          <a:xfrm>
            <a:off x="8057376" y="711625"/>
            <a:ext cx="588449" cy="6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51"/>
          <p:cNvSpPr txBox="1">
            <a:spLocks noGrp="1"/>
          </p:cNvSpPr>
          <p:nvPr>
            <p:ph type="title"/>
          </p:nvPr>
        </p:nvSpPr>
        <p:spPr>
          <a:xfrm>
            <a:off x="216568" y="2416482"/>
            <a:ext cx="8620552" cy="167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Section 1: </a:t>
            </a:r>
            <a:r>
              <a:rPr lang="en-US"/>
              <a:t>What’s included in the Fraction Content Collection?</a:t>
            </a: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52"/>
          <p:cNvSpPr txBox="1">
            <a:spLocks noGrp="1"/>
          </p:cNvSpPr>
          <p:nvPr>
            <p:ph type="title"/>
          </p:nvPr>
        </p:nvSpPr>
        <p:spPr>
          <a:xfrm>
            <a:off x="237250" y="696133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5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7" name="Google Shape;1107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939"/>
            <a:ext cx="9143999" cy="495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125" y="4314774"/>
            <a:ext cx="5264124" cy="245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152"/>
          <p:cNvPicPr preferRelativeResize="0"/>
          <p:nvPr/>
        </p:nvPicPr>
        <p:blipFill rotWithShape="1">
          <a:blip r:embed="rId5">
            <a:alphaModFix/>
          </a:blip>
          <a:srcRect l="58363" t="21267" r="32104" b="20064"/>
          <a:stretch/>
        </p:blipFill>
        <p:spPr>
          <a:xfrm>
            <a:off x="8302300" y="39763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3"/>
          <p:cNvSpPr txBox="1">
            <a:spLocks noGrp="1"/>
          </p:cNvSpPr>
          <p:nvPr>
            <p:ph type="body" idx="1"/>
          </p:nvPr>
        </p:nvSpPr>
        <p:spPr>
          <a:xfrm>
            <a:off x="311700" y="2222425"/>
            <a:ext cx="3409200" cy="26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</a:rPr>
              <a:t>How can we support students’ Social, Emotional, and Academic Development (SEAD) while engaging in the content of math?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116" name="Google Shape;1116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400" y="269200"/>
            <a:ext cx="64389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0383" y="1400650"/>
            <a:ext cx="4178643" cy="26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53"/>
          <p:cNvSpPr/>
          <p:nvPr/>
        </p:nvSpPr>
        <p:spPr>
          <a:xfrm>
            <a:off x="259700" y="363925"/>
            <a:ext cx="1244700" cy="62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9" name="Google Shape;1119;p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50" y="3995990"/>
            <a:ext cx="9144000" cy="275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3"/>
          <p:cNvPicPr preferRelativeResize="0"/>
          <p:nvPr/>
        </p:nvPicPr>
        <p:blipFill rotWithShape="1">
          <a:blip r:embed="rId6">
            <a:alphaModFix/>
          </a:blip>
          <a:srcRect l="58363" t="21267" r="32104" b="20064"/>
          <a:stretch/>
        </p:blipFill>
        <p:spPr>
          <a:xfrm>
            <a:off x="8311875" y="136238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5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6" name="Google Shape;1126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75" y="376550"/>
            <a:ext cx="7321549" cy="37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54"/>
          <p:cNvSpPr/>
          <p:nvPr/>
        </p:nvSpPr>
        <p:spPr>
          <a:xfrm>
            <a:off x="384176" y="3330783"/>
            <a:ext cx="4071154" cy="16251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06666"/>
                </a:solidFill>
                <a:latin typeface="Arial"/>
              </a:rPr>
              <a:t>identity</a:t>
            </a:r>
          </a:p>
        </p:txBody>
      </p:sp>
      <p:sp>
        <p:nvSpPr>
          <p:cNvPr id="1128" name="Google Shape;1128;p154"/>
          <p:cNvSpPr/>
          <p:nvPr/>
        </p:nvSpPr>
        <p:spPr>
          <a:xfrm>
            <a:off x="4176825" y="4071626"/>
            <a:ext cx="4967176" cy="14863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agency</a:t>
            </a:r>
          </a:p>
        </p:txBody>
      </p:sp>
      <p:sp>
        <p:nvSpPr>
          <p:cNvPr id="1129" name="Google Shape;1129;p154"/>
          <p:cNvSpPr/>
          <p:nvPr/>
        </p:nvSpPr>
        <p:spPr>
          <a:xfrm>
            <a:off x="723188" y="5232883"/>
            <a:ext cx="5534821" cy="16251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D966"/>
                </a:solidFill>
                <a:latin typeface="Arial"/>
              </a:rPr>
              <a:t>belonging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5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6" name="Google Shape;1136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950" y="222650"/>
            <a:ext cx="63055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975" y="1629113"/>
            <a:ext cx="8943975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5"/>
          <p:cNvSpPr/>
          <p:nvPr/>
        </p:nvSpPr>
        <p:spPr>
          <a:xfrm>
            <a:off x="375775" y="467625"/>
            <a:ext cx="1244700" cy="62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9" name="Google Shape;1139;p155"/>
          <p:cNvPicPr preferRelativeResize="0"/>
          <p:nvPr/>
        </p:nvPicPr>
        <p:blipFill rotWithShape="1">
          <a:blip r:embed="rId5">
            <a:alphaModFix/>
          </a:blip>
          <a:srcRect l="58363" t="21267" r="32104" b="20064"/>
          <a:stretch/>
        </p:blipFill>
        <p:spPr>
          <a:xfrm>
            <a:off x="8226275" y="82738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5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/>
              <a:t>Raven Redmond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Math Content Lead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MDP/ Memphis, TN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</p:txBody>
      </p:sp>
      <p:sp>
        <p:nvSpPr>
          <p:cNvPr id="1146" name="Google Shape;1146;p156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1147" name="Google Shape;1147;p156"/>
          <p:cNvGrpSpPr/>
          <p:nvPr/>
        </p:nvGrpSpPr>
        <p:grpSpPr>
          <a:xfrm>
            <a:off x="5255050" y="1404650"/>
            <a:ext cx="3288600" cy="3437400"/>
            <a:chOff x="5255050" y="1404650"/>
            <a:chExt cx="3288600" cy="3437400"/>
          </a:xfrm>
        </p:grpSpPr>
        <p:sp>
          <p:nvSpPr>
            <p:cNvPr id="1148" name="Google Shape;1148;p156"/>
            <p:cNvSpPr/>
            <p:nvPr/>
          </p:nvSpPr>
          <p:spPr>
            <a:xfrm>
              <a:off x="5255050" y="1404650"/>
              <a:ext cx="3288600" cy="343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6"/>
            <p:cNvSpPr txBox="1"/>
            <p:nvPr/>
          </p:nvSpPr>
          <p:spPr>
            <a:xfrm>
              <a:off x="5995600" y="2544850"/>
              <a:ext cx="1807500" cy="7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FFFFFF"/>
                </a:solidFill>
              </a:endParaRPr>
            </a:p>
          </p:txBody>
        </p:sp>
      </p:grpSp>
      <p:pic>
        <p:nvPicPr>
          <p:cNvPr id="1150" name="Google Shape;1150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737" y="1618075"/>
            <a:ext cx="2853225" cy="3010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57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Poll</a:t>
            </a: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: </a:t>
            </a:r>
            <a:endParaRPr sz="2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Is a fraction a number</a:t>
            </a: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? </a:t>
            </a: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Please use the Questions tab on your control panel to respond.</a:t>
            </a:r>
            <a:endParaRPr sz="12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1200">
                <a:latin typeface="Lucida Sans"/>
                <a:ea typeface="Lucida Sans"/>
                <a:cs typeface="Lucida Sans"/>
                <a:sym typeface="Lucida Sans"/>
              </a:rPr>
              <a:t>If using a poll, please put up to 5 answer choices in the notes section below and indicate if attendees should choose only one response or multiple responses.</a:t>
            </a:r>
            <a:endParaRPr sz="12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58"/>
          <p:cNvSpPr txBox="1">
            <a:spLocks noGrp="1"/>
          </p:cNvSpPr>
          <p:nvPr>
            <p:ph type="title"/>
          </p:nvPr>
        </p:nvSpPr>
        <p:spPr>
          <a:xfrm>
            <a:off x="216568" y="2829677"/>
            <a:ext cx="8752334" cy="90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Section 2: </a:t>
            </a:r>
            <a:r>
              <a:rPr lang="en-US" sz="2600">
                <a:latin typeface="Lucida Sans"/>
                <a:ea typeface="Lucida Sans"/>
                <a:cs typeface="Lucida Sans"/>
                <a:sym typeface="Lucida Sans"/>
              </a:rPr>
              <a:t>Grade Level Tasks </a:t>
            </a: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5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What’s included in the grade level task collections?  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68" name="Google Shape;1168;p159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8001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ucida Sans"/>
              <a:buChar char="-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Grade Levels 3-5 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8001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ucida Sans"/>
              <a:buChar char="-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Alignment to Common Core Standards 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8001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ucida Sans"/>
              <a:buChar char="-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Readiness for higher level math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42"/>
          <p:cNvSpPr txBox="1"/>
          <p:nvPr/>
        </p:nvSpPr>
        <p:spPr>
          <a:xfrm>
            <a:off x="457200" y="2388150"/>
            <a:ext cx="67683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550"/>
              <a:buFont typeface="Arial"/>
              <a:buNone/>
            </a:pPr>
            <a:endParaRPr sz="600">
              <a:solidFill>
                <a:schemeClr val="accent2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50"/>
              <a:buFont typeface="Arial"/>
              <a:buNone/>
            </a:pPr>
            <a:r>
              <a:rPr lang="en-US" sz="2200">
                <a:solidFill>
                  <a:schemeClr val="accent2"/>
                </a:solidFill>
                <a:latin typeface="Lucida Sans"/>
                <a:ea typeface="Lucida Sans"/>
                <a:cs typeface="Lucida Sans"/>
                <a:sym typeface="Lucida Sans"/>
              </a:rPr>
              <a:t>This month’s presenters: </a:t>
            </a:r>
            <a:endParaRPr sz="22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742950" lvl="1" indent="-1714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ts val="463"/>
              <a:buFont typeface="Arial"/>
              <a:buNone/>
            </a:pPr>
            <a:endParaRPr sz="185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Astrid Fossum</a:t>
            </a:r>
            <a:endParaRPr sz="1800" b="1" i="1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Senior Mathematics Specialist</a:t>
            </a:r>
            <a:endParaRPr sz="1800" i="1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Advisory Support, SAP</a:t>
            </a:r>
            <a:endParaRPr sz="1800" i="1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Raven Redmond</a:t>
            </a:r>
            <a:endParaRPr sz="1800" b="1" i="1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i="1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Math Content Lead/Instructor</a:t>
            </a:r>
            <a:endParaRPr sz="1800" i="1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i="1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Memphis Delta Preparatory Charter School</a:t>
            </a:r>
            <a:endParaRPr sz="1800" b="1" i="1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09" name="Google Shape;1009;p142"/>
          <p:cNvSpPr txBox="1">
            <a:spLocks noGrp="1"/>
          </p:cNvSpPr>
          <p:nvPr>
            <p:ph type="title"/>
          </p:nvPr>
        </p:nvSpPr>
        <p:spPr>
          <a:xfrm>
            <a:off x="457200" y="-154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Introductions</a:t>
            </a:r>
            <a:endParaRPr/>
          </a:p>
        </p:txBody>
      </p:sp>
      <p:sp>
        <p:nvSpPr>
          <p:cNvPr id="1010" name="Google Shape;1010;p142"/>
          <p:cNvSpPr txBox="1">
            <a:spLocks noGrp="1"/>
          </p:cNvSpPr>
          <p:nvPr>
            <p:ph type="body" idx="1"/>
          </p:nvPr>
        </p:nvSpPr>
        <p:spPr>
          <a:xfrm>
            <a:off x="457200" y="760325"/>
            <a:ext cx="4856100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5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accent2"/>
                </a:solidFill>
                <a:latin typeface="Lucida Sans"/>
                <a:ea typeface="Lucida Sans"/>
                <a:cs typeface="Lucida Sans"/>
                <a:sym typeface="Lucida Sans"/>
              </a:rPr>
              <a:t>Your host</a:t>
            </a:r>
            <a:r>
              <a:rPr lang="en-US" dirty="0">
                <a:solidFill>
                  <a:schemeClr val="accent2"/>
                </a:solidFill>
              </a:rPr>
              <a:t>:</a:t>
            </a:r>
            <a:endParaRPr dirty="0">
              <a:solidFill>
                <a:schemeClr val="accent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/>
              <a:t>Pascale Joseph</a:t>
            </a:r>
            <a:br>
              <a:rPr lang="en-US" sz="1800" i="1" dirty="0"/>
            </a:br>
            <a:br>
              <a:rPr lang="en-US" sz="1800" i="1" dirty="0"/>
            </a:br>
            <a:endParaRPr sz="1800" i="1" dirty="0"/>
          </a:p>
          <a:p>
            <a:pPr marL="742950" marR="0" lvl="1" indent="-1714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ts val="463"/>
              <a:buFont typeface="Arial"/>
              <a:buNone/>
            </a:pPr>
            <a:endParaRPr sz="1850" dirty="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011" name="Google Shape;1011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1400" y="612313"/>
            <a:ext cx="2429051" cy="1821823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2" name="Google Shape;1012;p142"/>
          <p:cNvPicPr preferRelativeResize="0"/>
          <p:nvPr/>
        </p:nvPicPr>
        <p:blipFill rotWithShape="1">
          <a:blip r:embed="rId4">
            <a:alphaModFix/>
          </a:blip>
          <a:srcRect l="-870" t="25130" r="870" b="32513"/>
          <a:stretch/>
        </p:blipFill>
        <p:spPr>
          <a:xfrm>
            <a:off x="5189956" y="4537025"/>
            <a:ext cx="3850025" cy="14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6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>
                <a:solidFill>
                  <a:srgbClr val="22A469"/>
                </a:solidFill>
                <a:latin typeface="Lucida Sans"/>
                <a:ea typeface="Lucida Sans"/>
                <a:cs typeface="Lucida Sans"/>
                <a:sym typeface="Lucida Sans"/>
              </a:rPr>
              <a:t>For each task, you will find:</a:t>
            </a:r>
            <a:endParaRPr sz="33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75" name="Google Shape;1175;p160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176" name="Google Shape;1176;p160"/>
          <p:cNvPicPr preferRelativeResize="0"/>
          <p:nvPr/>
        </p:nvPicPr>
        <p:blipFill rotWithShape="1">
          <a:blip r:embed="rId3">
            <a:alphaModFix/>
          </a:blip>
          <a:srcRect b="45145"/>
          <a:stretch/>
        </p:blipFill>
        <p:spPr>
          <a:xfrm>
            <a:off x="19050" y="1625218"/>
            <a:ext cx="9144002" cy="36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160"/>
          <p:cNvPicPr preferRelativeResize="0"/>
          <p:nvPr/>
        </p:nvPicPr>
        <p:blipFill rotWithShape="1">
          <a:blip r:embed="rId4">
            <a:alphaModFix/>
          </a:blip>
          <a:srcRect l="58363" t="21267" r="32104" b="20064"/>
          <a:stretch/>
        </p:blipFill>
        <p:spPr>
          <a:xfrm>
            <a:off x="8301150" y="114838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6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>
                <a:solidFill>
                  <a:srgbClr val="22A469"/>
                </a:solidFill>
                <a:latin typeface="Lucida Sans"/>
                <a:ea typeface="Lucida Sans"/>
                <a:cs typeface="Lucida Sans"/>
                <a:sym typeface="Lucida Sans"/>
              </a:rPr>
              <a:t>For each task, you will find:</a:t>
            </a:r>
            <a:endParaRPr sz="3300"/>
          </a:p>
        </p:txBody>
      </p:sp>
      <p:sp>
        <p:nvSpPr>
          <p:cNvPr id="1184" name="Google Shape;1184;p161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5" name="Google Shape;1185;p161"/>
          <p:cNvPicPr preferRelativeResize="0"/>
          <p:nvPr/>
        </p:nvPicPr>
        <p:blipFill rotWithShape="1">
          <a:blip r:embed="rId3">
            <a:alphaModFix/>
          </a:blip>
          <a:srcRect t="52583" b="-1516"/>
          <a:stretch/>
        </p:blipFill>
        <p:spPr>
          <a:xfrm>
            <a:off x="19050" y="1740725"/>
            <a:ext cx="8739350" cy="40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62"/>
          <p:cNvSpPr txBox="1">
            <a:spLocks noGrp="1"/>
          </p:cNvSpPr>
          <p:nvPr>
            <p:ph type="title"/>
          </p:nvPr>
        </p:nvSpPr>
        <p:spPr>
          <a:xfrm>
            <a:off x="152393" y="953278"/>
            <a:ext cx="8620500" cy="8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Entry Level Tasks</a:t>
            </a:r>
            <a:endParaRPr/>
          </a:p>
        </p:txBody>
      </p:sp>
      <p:pic>
        <p:nvPicPr>
          <p:cNvPr id="1192" name="Google Shape;1192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13" y="2206653"/>
            <a:ext cx="8182470" cy="2855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64"/>
          <p:cNvSpPr txBox="1">
            <a:spLocks noGrp="1"/>
          </p:cNvSpPr>
          <p:nvPr>
            <p:ph type="title"/>
          </p:nvPr>
        </p:nvSpPr>
        <p:spPr>
          <a:xfrm>
            <a:off x="195893" y="1919602"/>
            <a:ext cx="87522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>
                <a:latin typeface="Lucida Sans"/>
                <a:ea typeface="Lucida Sans"/>
                <a:cs typeface="Lucida Sans"/>
                <a:sym typeface="Lucida Sans"/>
              </a:rPr>
              <a:t>Let’s Hear from You! 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04" name="Google Shape;1204;p164"/>
          <p:cNvSpPr txBox="1"/>
          <p:nvPr/>
        </p:nvSpPr>
        <p:spPr>
          <a:xfrm>
            <a:off x="809800" y="3933725"/>
            <a:ext cx="7686900" cy="2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i="1">
                <a:solidFill>
                  <a:srgbClr val="FFFFFF"/>
                </a:solidFill>
                <a:latin typeface="Allerta"/>
                <a:ea typeface="Allerta"/>
                <a:cs typeface="Allerta"/>
                <a:sym typeface="Allerta"/>
              </a:rPr>
              <a:t>What question would you ask the student in the video to help her better understand the length of the segment?  </a:t>
            </a:r>
            <a:endParaRPr sz="3100" i="1">
              <a:solidFill>
                <a:srgbClr val="FFFFF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205" name="Google Shape;1205;p164"/>
          <p:cNvSpPr/>
          <p:nvPr/>
        </p:nvSpPr>
        <p:spPr>
          <a:xfrm>
            <a:off x="5366600" y="532850"/>
            <a:ext cx="3458100" cy="28971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1143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Lucida Sans"/>
                <a:ea typeface="Lucida Sans"/>
                <a:cs typeface="Lucida Sans"/>
                <a:sym typeface="Lucida Sans"/>
              </a:rPr>
              <a:t>Share your responses in the chat.</a:t>
            </a:r>
            <a:endParaRPr sz="2200" b="1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206" name="Google Shape;1206;p164"/>
          <p:cNvPicPr preferRelativeResize="0"/>
          <p:nvPr/>
        </p:nvPicPr>
        <p:blipFill rotWithShape="1">
          <a:blip r:embed="rId3">
            <a:alphaModFix/>
          </a:blip>
          <a:srcRect l="71675" t="12581" r="19435" b="16536"/>
          <a:stretch/>
        </p:blipFill>
        <p:spPr>
          <a:xfrm>
            <a:off x="8057376" y="711625"/>
            <a:ext cx="588449" cy="6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Google Shape;1212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290875"/>
            <a:ext cx="685800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66"/>
          <p:cNvSpPr txBox="1">
            <a:spLocks noGrp="1"/>
          </p:cNvSpPr>
          <p:nvPr>
            <p:ph type="title"/>
          </p:nvPr>
        </p:nvSpPr>
        <p:spPr>
          <a:xfrm>
            <a:off x="69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Grade 4 Example</a:t>
            </a:r>
            <a:endParaRPr/>
          </a:p>
        </p:txBody>
      </p:sp>
      <p:pic>
        <p:nvPicPr>
          <p:cNvPr id="1218" name="Google Shape;1218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0" y="2690967"/>
            <a:ext cx="6091925" cy="308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66"/>
          <p:cNvPicPr preferRelativeResize="0"/>
          <p:nvPr/>
        </p:nvPicPr>
        <p:blipFill rotWithShape="1">
          <a:blip r:embed="rId4">
            <a:alphaModFix/>
          </a:blip>
          <a:srcRect t="27246"/>
          <a:stretch/>
        </p:blipFill>
        <p:spPr>
          <a:xfrm>
            <a:off x="5902825" y="4493981"/>
            <a:ext cx="3009425" cy="194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2675" y="13602"/>
            <a:ext cx="3583900" cy="26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66"/>
          <p:cNvPicPr preferRelativeResize="0"/>
          <p:nvPr/>
        </p:nvPicPr>
        <p:blipFill rotWithShape="1">
          <a:blip r:embed="rId6">
            <a:alphaModFix/>
          </a:blip>
          <a:srcRect l="58363" t="21267" r="32104" b="20064"/>
          <a:stretch/>
        </p:blipFill>
        <p:spPr>
          <a:xfrm>
            <a:off x="8167300" y="146938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67"/>
          <p:cNvSpPr txBox="1">
            <a:spLocks noGrp="1"/>
          </p:cNvSpPr>
          <p:nvPr>
            <p:ph type="title"/>
          </p:nvPr>
        </p:nvSpPr>
        <p:spPr>
          <a:xfrm>
            <a:off x="76200" y="359612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Grade 5 Example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228" name="Google Shape;1228;p167"/>
          <p:cNvPicPr preferRelativeResize="0"/>
          <p:nvPr/>
        </p:nvPicPr>
        <p:blipFill rotWithShape="1">
          <a:blip r:embed="rId3">
            <a:alphaModFix/>
          </a:blip>
          <a:srcRect r="39595" b="70899"/>
          <a:stretch/>
        </p:blipFill>
        <p:spPr>
          <a:xfrm>
            <a:off x="487975" y="2837725"/>
            <a:ext cx="8135819" cy="126215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229" name="Google Shape;1229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175" y="162813"/>
            <a:ext cx="4176150" cy="25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67"/>
          <p:cNvPicPr preferRelativeResize="0"/>
          <p:nvPr/>
        </p:nvPicPr>
        <p:blipFill rotWithShape="1">
          <a:blip r:embed="rId5">
            <a:alphaModFix/>
          </a:blip>
          <a:srcRect l="2354" t="8054" r="5691"/>
          <a:stretch/>
        </p:blipFill>
        <p:spPr>
          <a:xfrm>
            <a:off x="487975" y="4236675"/>
            <a:ext cx="5254549" cy="20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67"/>
          <p:cNvPicPr preferRelativeResize="0"/>
          <p:nvPr/>
        </p:nvPicPr>
        <p:blipFill rotWithShape="1">
          <a:blip r:embed="rId6">
            <a:alphaModFix/>
          </a:blip>
          <a:srcRect l="58363" t="21267" r="32104" b="20064"/>
          <a:stretch/>
        </p:blipFill>
        <p:spPr>
          <a:xfrm>
            <a:off x="8108575" y="162813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68"/>
          <p:cNvSpPr txBox="1">
            <a:spLocks noGrp="1"/>
          </p:cNvSpPr>
          <p:nvPr>
            <p:ph type="title"/>
          </p:nvPr>
        </p:nvSpPr>
        <p:spPr>
          <a:xfrm>
            <a:off x="195893" y="1919602"/>
            <a:ext cx="87522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>
                <a:latin typeface="Lucida Sans"/>
                <a:ea typeface="Lucida Sans"/>
                <a:cs typeface="Lucida Sans"/>
                <a:sym typeface="Lucida Sans"/>
              </a:rPr>
              <a:t>Let’s Hear from You! 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38" name="Google Shape;1238;p168"/>
          <p:cNvSpPr txBox="1"/>
          <p:nvPr/>
        </p:nvSpPr>
        <p:spPr>
          <a:xfrm>
            <a:off x="809800" y="3933725"/>
            <a:ext cx="7686900" cy="2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i="1">
                <a:solidFill>
                  <a:srgbClr val="FFFFFF"/>
                </a:solidFill>
                <a:latin typeface="Allerta"/>
                <a:ea typeface="Allerta"/>
                <a:cs typeface="Allerta"/>
                <a:sym typeface="Allerta"/>
              </a:rPr>
              <a:t>How does understanding fractions as numbers impact future grade level understanding? </a:t>
            </a:r>
            <a:endParaRPr sz="3100" i="1">
              <a:solidFill>
                <a:srgbClr val="FFFFF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239" name="Google Shape;1239;p168"/>
          <p:cNvSpPr/>
          <p:nvPr/>
        </p:nvSpPr>
        <p:spPr>
          <a:xfrm>
            <a:off x="5366600" y="532850"/>
            <a:ext cx="3458100" cy="28971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1143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Lucida Sans"/>
                <a:ea typeface="Lucida Sans"/>
                <a:cs typeface="Lucida Sans"/>
                <a:sym typeface="Lucida Sans"/>
              </a:rPr>
              <a:t>Share your responses  in the chat.</a:t>
            </a:r>
            <a:endParaRPr sz="2200"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240" name="Google Shape;1240;p168"/>
          <p:cNvPicPr preferRelativeResize="0"/>
          <p:nvPr/>
        </p:nvPicPr>
        <p:blipFill rotWithShape="1">
          <a:blip r:embed="rId3">
            <a:alphaModFix/>
          </a:blip>
          <a:srcRect l="71675" t="12581" r="19435" b="16536"/>
          <a:stretch/>
        </p:blipFill>
        <p:spPr>
          <a:xfrm>
            <a:off x="8057376" y="711625"/>
            <a:ext cx="588449" cy="6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" name="Google Shape;1246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75" y="325487"/>
            <a:ext cx="5919236" cy="513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599" y="1344025"/>
            <a:ext cx="8301326" cy="45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69"/>
          <p:cNvPicPr preferRelativeResize="0"/>
          <p:nvPr/>
        </p:nvPicPr>
        <p:blipFill rotWithShape="1">
          <a:blip r:embed="rId5">
            <a:alphaModFix/>
          </a:blip>
          <a:srcRect l="58363" t="21267" r="32104" b="20064"/>
          <a:stretch/>
        </p:blipFill>
        <p:spPr>
          <a:xfrm>
            <a:off x="8140700" y="114838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43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How many Core Advocate Webinars have you attended?</a:t>
            </a:r>
            <a:endParaRPr sz="2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Please use the Questions tab on your control panel to respond.</a:t>
            </a:r>
            <a:endParaRPr sz="12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1200">
                <a:latin typeface="Lucida Sans"/>
                <a:ea typeface="Lucida Sans"/>
                <a:cs typeface="Lucida Sans"/>
                <a:sym typeface="Lucida Sans"/>
              </a:rPr>
              <a:t>If using a poll, please put up to 5 answer choices in the notes section below and indicate if attendees should choose only one response or multiple responses.</a:t>
            </a:r>
            <a:endParaRPr sz="12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7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70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6" name="Google Shape;1256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650" y="205962"/>
            <a:ext cx="5919236" cy="513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575" y="3371100"/>
            <a:ext cx="7626324" cy="310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170"/>
          <p:cNvPicPr preferRelativeResize="0"/>
          <p:nvPr/>
        </p:nvPicPr>
        <p:blipFill rotWithShape="1">
          <a:blip r:embed="rId5">
            <a:alphaModFix/>
          </a:blip>
          <a:srcRect l="58363" t="21267" r="32104" b="20064"/>
          <a:stretch/>
        </p:blipFill>
        <p:spPr>
          <a:xfrm>
            <a:off x="8132350" y="274613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71"/>
          <p:cNvSpPr txBox="1">
            <a:spLocks noGrp="1"/>
          </p:cNvSpPr>
          <p:nvPr>
            <p:ph type="title"/>
          </p:nvPr>
        </p:nvSpPr>
        <p:spPr>
          <a:xfrm>
            <a:off x="216568" y="2829677"/>
            <a:ext cx="87522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Section </a:t>
            </a:r>
            <a:r>
              <a:rPr lang="en-US" sz="2600">
                <a:latin typeface="Lucida Sans"/>
                <a:ea typeface="Lucida Sans"/>
                <a:cs typeface="Lucida Sans"/>
                <a:sym typeface="Lucida Sans"/>
              </a:rPr>
              <a:t>3: Resources for Coaches and Instructional Leaders </a:t>
            </a: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7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72"/>
          <p:cNvSpPr txBox="1">
            <a:spLocks noGrp="1"/>
          </p:cNvSpPr>
          <p:nvPr>
            <p:ph type="body" idx="1"/>
          </p:nvPr>
        </p:nvSpPr>
        <p:spPr>
          <a:xfrm>
            <a:off x="304800" y="4864423"/>
            <a:ext cx="8572500" cy="13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Resources to Support All Learners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Resources to Support Adult Learners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Resources to Support Equitable Instruction</a:t>
            </a:r>
            <a:endParaRPr/>
          </a:p>
        </p:txBody>
      </p:sp>
      <p:pic>
        <p:nvPicPr>
          <p:cNvPr id="1272" name="Google Shape;1272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576" y="464225"/>
            <a:ext cx="7425976" cy="423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172"/>
          <p:cNvSpPr/>
          <p:nvPr/>
        </p:nvSpPr>
        <p:spPr>
          <a:xfrm>
            <a:off x="7620200" y="2782375"/>
            <a:ext cx="1434300" cy="717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7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73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1" name="Google Shape;1281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88" y="274625"/>
            <a:ext cx="6867525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1163" y="3099088"/>
            <a:ext cx="240982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0088" y="4693313"/>
            <a:ext cx="47910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173"/>
          <p:cNvPicPr preferRelativeResize="0"/>
          <p:nvPr/>
        </p:nvPicPr>
        <p:blipFill rotWithShape="1">
          <a:blip r:embed="rId6">
            <a:alphaModFix/>
          </a:blip>
          <a:srcRect l="58363" t="21267" r="32104" b="20064"/>
          <a:stretch/>
        </p:blipFill>
        <p:spPr>
          <a:xfrm>
            <a:off x="8132350" y="274613"/>
            <a:ext cx="744950" cy="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7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91" name="Google Shape;1291;p17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292" name="Google Shape;1292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63" y="208713"/>
            <a:ext cx="6334125" cy="5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525" y="2925450"/>
            <a:ext cx="3303176" cy="38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175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Questions for </a:t>
            </a:r>
            <a:r>
              <a:rPr lang="en-US"/>
              <a:t>O</a:t>
            </a: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ur Guests?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76"/>
          <p:cNvSpPr txBox="1">
            <a:spLocks noGrp="1"/>
          </p:cNvSpPr>
          <p:nvPr>
            <p:ph type="title"/>
          </p:nvPr>
        </p:nvSpPr>
        <p:spPr>
          <a:xfrm>
            <a:off x="304800" y="274647"/>
            <a:ext cx="85725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Join our network!</a:t>
            </a:r>
            <a:endParaRPr/>
          </a:p>
        </p:txBody>
      </p:sp>
      <p:sp>
        <p:nvSpPr>
          <p:cNvPr id="1306" name="Google Shape;1306;p176"/>
          <p:cNvSpPr txBox="1"/>
          <p:nvPr/>
        </p:nvSpPr>
        <p:spPr>
          <a:xfrm>
            <a:off x="393775" y="2846025"/>
            <a:ext cx="36231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Join a national network of educators </a:t>
            </a:r>
            <a:endParaRPr sz="18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07" name="Google Shape;1307;p176"/>
          <p:cNvSpPr txBox="1"/>
          <p:nvPr/>
        </p:nvSpPr>
        <p:spPr>
          <a:xfrm>
            <a:off x="4848450" y="3336838"/>
            <a:ext cx="40128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Connect with state networks</a:t>
            </a:r>
            <a:endParaRPr sz="18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08" name="Google Shape;1308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00" y="3983348"/>
            <a:ext cx="3623249" cy="9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0" y="5051000"/>
            <a:ext cx="977950" cy="9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76"/>
          <p:cNvSpPr txBox="1"/>
          <p:nvPr/>
        </p:nvSpPr>
        <p:spPr>
          <a:xfrm>
            <a:off x="845600" y="5168575"/>
            <a:ext cx="36231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Keep up to date on free resources, upcoming SAP webinars/professional learning opportunities, job postings and more!</a:t>
            </a:r>
            <a:endParaRPr sz="15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11" name="Google Shape;1311;p1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1100" y="3981225"/>
            <a:ext cx="1557900" cy="177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176"/>
          <p:cNvSpPr txBox="1"/>
          <p:nvPr/>
        </p:nvSpPr>
        <p:spPr>
          <a:xfrm>
            <a:off x="5848100" y="4780600"/>
            <a:ext cx="27387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Be a part of creating new tools and resources in partnership with SAP  </a:t>
            </a:r>
            <a:endParaRPr sz="16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13" name="Google Shape;1313;p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1800" y="1339163"/>
            <a:ext cx="2567041" cy="152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3787" y="896525"/>
            <a:ext cx="3762126" cy="23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7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Please Join Us!</a:t>
            </a:r>
            <a:endParaRPr sz="2800"/>
          </a:p>
        </p:txBody>
      </p:sp>
      <p:sp>
        <p:nvSpPr>
          <p:cNvPr id="1321" name="Google Shape;1321;p177"/>
          <p:cNvSpPr txBox="1"/>
          <p:nvPr/>
        </p:nvSpPr>
        <p:spPr>
          <a:xfrm>
            <a:off x="1879950" y="1937688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https://achievethecore.org/ca-signup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22" name="Google Shape;1322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300" y="3804863"/>
            <a:ext cx="742801" cy="74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125" y="4835438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225" y="1705413"/>
            <a:ext cx="898950" cy="8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77"/>
          <p:cNvSpPr txBox="1"/>
          <p:nvPr/>
        </p:nvSpPr>
        <p:spPr>
          <a:xfrm>
            <a:off x="1879950" y="2987400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Twitter: twitter.com/achievethecore 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26" name="Google Shape;1326;p177"/>
          <p:cNvSpPr txBox="1"/>
          <p:nvPr/>
        </p:nvSpPr>
        <p:spPr>
          <a:xfrm>
            <a:off x="1879950" y="3959075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Facebook: facebook.com/achievethecore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27" name="Google Shape;1327;p177"/>
          <p:cNvSpPr txBox="1"/>
          <p:nvPr/>
        </p:nvSpPr>
        <p:spPr>
          <a:xfrm>
            <a:off x="1879950" y="4930750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Pinterest: pinterest.com/achievethecore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28" name="Google Shape;1328;p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200" y="2892113"/>
            <a:ext cx="625000" cy="6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3039" y="4835450"/>
            <a:ext cx="1151686" cy="14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8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52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44"/>
          <p:cNvSpPr txBox="1">
            <a:spLocks noGrp="1"/>
          </p:cNvSpPr>
          <p:nvPr>
            <p:ph type="title"/>
          </p:nvPr>
        </p:nvSpPr>
        <p:spPr>
          <a:xfrm>
            <a:off x="249050" y="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/>
              <a:t>Join Our Network!</a:t>
            </a:r>
            <a:endParaRPr sz="2800">
              <a:solidFill>
                <a:srgbClr val="3F3F39"/>
              </a:solidFill>
            </a:endParaRPr>
          </a:p>
        </p:txBody>
      </p:sp>
      <p:pic>
        <p:nvPicPr>
          <p:cNvPr id="1024" name="Google Shape;1024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75" y="1055975"/>
            <a:ext cx="2270175" cy="29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144"/>
          <p:cNvPicPr preferRelativeResize="0"/>
          <p:nvPr/>
        </p:nvPicPr>
        <p:blipFill rotWithShape="1">
          <a:blip r:embed="rId4">
            <a:alphaModFix/>
          </a:blip>
          <a:srcRect b="57841"/>
          <a:stretch/>
        </p:blipFill>
        <p:spPr>
          <a:xfrm>
            <a:off x="0" y="4285600"/>
            <a:ext cx="9143999" cy="2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44"/>
          <p:cNvSpPr txBox="1"/>
          <p:nvPr/>
        </p:nvSpPr>
        <p:spPr>
          <a:xfrm>
            <a:off x="3885175" y="196825"/>
            <a:ext cx="5269200" cy="19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Learn More About Us!</a:t>
            </a:r>
            <a:endParaRPr sz="20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000"/>
              <a:buFont typeface="Lucida Sans"/>
              <a:buChar char="●"/>
            </a:pPr>
            <a:r>
              <a:rPr lang="en-US" sz="2000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Visit our website: </a:t>
            </a:r>
            <a:r>
              <a:rPr lang="en-US" sz="2000" u="sng">
                <a:solidFill>
                  <a:schemeClr val="accent5"/>
                </a:solidFill>
                <a:latin typeface="Lucida Sans"/>
                <a:ea typeface="Lucida Sans"/>
                <a:cs typeface="Lucida Sans"/>
                <a:sym typeface="Lucida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www.achievethecore.org</a:t>
            </a:r>
            <a:endParaRPr sz="28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7" name="Google Shape;1027;p144"/>
          <p:cNvSpPr txBox="1"/>
          <p:nvPr/>
        </p:nvSpPr>
        <p:spPr>
          <a:xfrm>
            <a:off x="3111300" y="2175913"/>
            <a:ext cx="57219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6"/>
              </a:rPr>
              <a:t>https://achievethecore.org/ca-signup</a:t>
            </a:r>
            <a:r>
              <a:rPr lang="en-US" sz="22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  </a:t>
            </a:r>
            <a:endParaRPr sz="28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8" name="Google Shape;1028;p144"/>
          <p:cNvSpPr/>
          <p:nvPr/>
        </p:nvSpPr>
        <p:spPr>
          <a:xfrm>
            <a:off x="3282475" y="1519525"/>
            <a:ext cx="602700" cy="656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44"/>
          <p:cNvSpPr txBox="1"/>
          <p:nvPr/>
        </p:nvSpPr>
        <p:spPr>
          <a:xfrm>
            <a:off x="6815875" y="1143000"/>
            <a:ext cx="21252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chemeClr val="lt2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0" name="Google Shape;1030;p144"/>
          <p:cNvSpPr txBox="1"/>
          <p:nvPr/>
        </p:nvSpPr>
        <p:spPr>
          <a:xfrm>
            <a:off x="3529325" y="2870300"/>
            <a:ext cx="501570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Keep up to date on free resources, upcoming SAP webinars/professional learning opportunities, job postings and more!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45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Tweet with Us!</a:t>
            </a:r>
            <a:endParaRPr sz="24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6" name="Google Shape;1036;p145"/>
          <p:cNvSpPr txBox="1"/>
          <p:nvPr/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Please feel free to tweet during and after the webinar using #coreadvocates</a:t>
            </a:r>
            <a:endParaRPr sz="22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Lucida Sans"/>
              <a:buChar char="●"/>
            </a:pPr>
            <a:r>
              <a:rPr lang="en-US" sz="2400">
                <a:solidFill>
                  <a:srgbClr val="434343"/>
                </a:solidFill>
                <a:latin typeface="Lucida Sans"/>
                <a:ea typeface="Lucida Sans"/>
                <a:cs typeface="Lucida Sans"/>
                <a:sym typeface="Lucida Sans"/>
              </a:rPr>
              <a:t>@achievethecore</a:t>
            </a:r>
            <a:endParaRPr sz="2200">
              <a:solidFill>
                <a:srgbClr val="434343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Lucida Sans"/>
              <a:buChar char="●"/>
            </a:pPr>
            <a:r>
              <a:rPr lang="en-US" sz="2400">
                <a:solidFill>
                  <a:srgbClr val="434343"/>
                </a:solidFill>
                <a:latin typeface="Lucida Sans"/>
                <a:ea typeface="Lucida Sans"/>
                <a:cs typeface="Lucida Sans"/>
                <a:sym typeface="Lucida Sans"/>
              </a:rPr>
              <a:t>@AstridFossum</a:t>
            </a:r>
            <a:endParaRPr sz="2400">
              <a:solidFill>
                <a:srgbClr val="434343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037" name="Google Shape;1037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7163" y="157850"/>
            <a:ext cx="1750287" cy="12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45"/>
          <p:cNvPicPr preferRelativeResize="0"/>
          <p:nvPr/>
        </p:nvPicPr>
        <p:blipFill rotWithShape="1">
          <a:blip r:embed="rId4">
            <a:alphaModFix/>
          </a:blip>
          <a:srcRect t="8475"/>
          <a:stretch/>
        </p:blipFill>
        <p:spPr>
          <a:xfrm>
            <a:off x="4041201" y="2136513"/>
            <a:ext cx="4983101" cy="342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45"/>
          <p:cNvSpPr/>
          <p:nvPr/>
        </p:nvSpPr>
        <p:spPr>
          <a:xfrm>
            <a:off x="6994825" y="5195450"/>
            <a:ext cx="410400" cy="3615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5"/>
          <p:cNvSpPr txBox="1"/>
          <p:nvPr/>
        </p:nvSpPr>
        <p:spPr>
          <a:xfrm>
            <a:off x="6515875" y="6126175"/>
            <a:ext cx="17502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Lucida Sans"/>
                <a:ea typeface="Lucida Sans"/>
                <a:cs typeface="Lucida Sans"/>
                <a:sym typeface="Lucida Sans"/>
              </a:rPr>
              <a:t>Click here!</a:t>
            </a:r>
            <a:endParaRPr sz="200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41" name="Google Shape;1041;p145"/>
          <p:cNvSpPr/>
          <p:nvPr/>
        </p:nvSpPr>
        <p:spPr>
          <a:xfrm>
            <a:off x="7097425" y="5643750"/>
            <a:ext cx="307800" cy="583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454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34" y="2905400"/>
            <a:ext cx="7467579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46"/>
          <p:cNvSpPr txBox="1">
            <a:spLocks noGrp="1"/>
          </p:cNvSpPr>
          <p:nvPr>
            <p:ph type="title"/>
          </p:nvPr>
        </p:nvSpPr>
        <p:spPr>
          <a:xfrm>
            <a:off x="382825" y="-102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Engage with </a:t>
            </a:r>
            <a:r>
              <a:rPr lang="en-US" sz="2800">
                <a:solidFill>
                  <a:srgbClr val="3F3F39"/>
                </a:solidFill>
              </a:rPr>
              <a:t>U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s!</a:t>
            </a:r>
            <a:endParaRPr/>
          </a:p>
        </p:txBody>
      </p:sp>
      <p:sp>
        <p:nvSpPr>
          <p:cNvPr id="1049" name="Google Shape;1049;p146"/>
          <p:cNvSpPr txBox="1">
            <a:spLocks noGrp="1"/>
          </p:cNvSpPr>
          <p:nvPr>
            <p:ph type="body" idx="1"/>
          </p:nvPr>
        </p:nvSpPr>
        <p:spPr>
          <a:xfrm>
            <a:off x="504450" y="1923650"/>
            <a:ext cx="737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>
              <a:solidFill>
                <a:srgbClr val="3F3F3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>
              <a:solidFill>
                <a:srgbClr val="3F3F3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>
              <a:solidFill>
                <a:srgbClr val="3F3F3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>
              <a:solidFill>
                <a:srgbClr val="3F3F3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2400">
              <a:solidFill>
                <a:srgbClr val="3F3F3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>
                <a:solidFill>
                  <a:srgbClr val="3F3F39"/>
                </a:solidFill>
              </a:rPr>
              <a:t>After the webinar: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– </a:t>
            </a:r>
            <a:r>
              <a:rPr lang="en-US" sz="2000">
                <a:solidFill>
                  <a:srgbClr val="3F3F39"/>
                </a:solidFill>
              </a:rPr>
              <a:t>Access to recording will be emailed to you.</a:t>
            </a:r>
            <a:endParaRPr sz="2000">
              <a:solidFill>
                <a:srgbClr val="3F3F3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1000">
              <a:solidFill>
                <a:srgbClr val="3F3F3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i="1">
                <a:solidFill>
                  <a:srgbClr val="3F3F39"/>
                </a:solidFill>
              </a:rPr>
              <a:t>Take our short survey in 2 weeks and be entered into a raffle for a $25 Amazon gift card.</a:t>
            </a:r>
            <a:endParaRPr>
              <a:solidFill>
                <a:srgbClr val="3F3F39"/>
              </a:solidFill>
            </a:endParaRPr>
          </a:p>
        </p:txBody>
      </p:sp>
      <p:sp>
        <p:nvSpPr>
          <p:cNvPr id="1050" name="Google Shape;1050;p146"/>
          <p:cNvSpPr/>
          <p:nvPr/>
        </p:nvSpPr>
        <p:spPr>
          <a:xfrm>
            <a:off x="5071725" y="2246375"/>
            <a:ext cx="777900" cy="58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rgbClr val="454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6"/>
          <p:cNvSpPr/>
          <p:nvPr/>
        </p:nvSpPr>
        <p:spPr>
          <a:xfrm>
            <a:off x="2894925" y="2246325"/>
            <a:ext cx="777900" cy="58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 w="9525" cap="flat" cmpd="sng">
            <a:solidFill>
              <a:srgbClr val="454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6"/>
          <p:cNvSpPr txBox="1"/>
          <p:nvPr/>
        </p:nvSpPr>
        <p:spPr>
          <a:xfrm>
            <a:off x="934125" y="1408750"/>
            <a:ext cx="25998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900FF"/>
                </a:solidFill>
                <a:latin typeface="Lucida Sans"/>
                <a:ea typeface="Lucida Sans"/>
                <a:cs typeface="Lucida Sans"/>
                <a:sym typeface="Lucida Sans"/>
              </a:rPr>
              <a:t>Question just for the presenters/ tech help</a:t>
            </a:r>
            <a:endParaRPr sz="1800" b="1">
              <a:solidFill>
                <a:srgbClr val="99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53" name="Google Shape;1053;p146"/>
          <p:cNvSpPr txBox="1"/>
          <p:nvPr/>
        </p:nvSpPr>
        <p:spPr>
          <a:xfrm>
            <a:off x="4967600" y="1319600"/>
            <a:ext cx="2165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rPr>
              <a:t>Group chat </a:t>
            </a:r>
            <a:endParaRPr sz="18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54" name="Google Shape;1054;p146"/>
          <p:cNvSpPr/>
          <p:nvPr/>
        </p:nvSpPr>
        <p:spPr>
          <a:xfrm>
            <a:off x="4059525" y="2246375"/>
            <a:ext cx="777900" cy="58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rgbClr val="454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6"/>
          <p:cNvSpPr txBox="1"/>
          <p:nvPr/>
        </p:nvSpPr>
        <p:spPr>
          <a:xfrm>
            <a:off x="3365775" y="1319600"/>
            <a:ext cx="2165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Lucida Sans"/>
                <a:ea typeface="Lucida Sans"/>
                <a:cs typeface="Lucida Sans"/>
                <a:sym typeface="Lucida Sans"/>
              </a:rPr>
              <a:t>Resources </a:t>
            </a:r>
            <a:endParaRPr sz="1800" b="1">
              <a:solidFill>
                <a:schemeClr val="accent2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56" name="Google Shape;1056;p146"/>
          <p:cNvSpPr txBox="1"/>
          <p:nvPr/>
        </p:nvSpPr>
        <p:spPr>
          <a:xfrm>
            <a:off x="382825" y="758300"/>
            <a:ext cx="3909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During the webinar:</a:t>
            </a:r>
            <a:endParaRPr/>
          </a:p>
        </p:txBody>
      </p:sp>
      <p:sp>
        <p:nvSpPr>
          <p:cNvPr id="1057" name="Google Shape;1057;p146"/>
          <p:cNvSpPr/>
          <p:nvPr/>
        </p:nvSpPr>
        <p:spPr>
          <a:xfrm>
            <a:off x="7248525" y="2246375"/>
            <a:ext cx="777900" cy="58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454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6"/>
          <p:cNvSpPr txBox="1"/>
          <p:nvPr/>
        </p:nvSpPr>
        <p:spPr>
          <a:xfrm>
            <a:off x="6610975" y="1304375"/>
            <a:ext cx="21654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1C232"/>
                </a:solidFill>
                <a:latin typeface="Lucida Sans"/>
                <a:ea typeface="Lucida Sans"/>
                <a:cs typeface="Lucida Sans"/>
                <a:sym typeface="Lucida Sans"/>
              </a:rPr>
              <a:t>Certificate</a:t>
            </a:r>
            <a:endParaRPr sz="1800" b="1">
              <a:solidFill>
                <a:srgbClr val="F1C232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4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F3F39"/>
                </a:solidFill>
              </a:rPr>
              <a:t>Certification Will Be Provided</a:t>
            </a:r>
            <a:endParaRPr/>
          </a:p>
        </p:txBody>
      </p:sp>
      <p:sp>
        <p:nvSpPr>
          <p:cNvPr id="1065" name="Google Shape;1065;p147"/>
          <p:cNvSpPr txBox="1">
            <a:spLocks noGrp="1"/>
          </p:cNvSpPr>
          <p:nvPr>
            <p:ph type="body" idx="1"/>
          </p:nvPr>
        </p:nvSpPr>
        <p:spPr>
          <a:xfrm>
            <a:off x="304800" y="1417650"/>
            <a:ext cx="3102000" cy="46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-US"/>
              <a:t>A certificate will be available via the Certification box to the right. </a:t>
            </a:r>
            <a:endParaRPr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-US"/>
              <a:t>Click on the blue-ribbon icon to print or download the certificate at the end of the webinar.</a:t>
            </a:r>
            <a:endParaRPr/>
          </a:p>
        </p:txBody>
      </p:sp>
      <p:pic>
        <p:nvPicPr>
          <p:cNvPr id="1066" name="Google Shape;1066;p147"/>
          <p:cNvPicPr preferRelativeResize="0"/>
          <p:nvPr/>
        </p:nvPicPr>
        <p:blipFill rotWithShape="1">
          <a:blip r:embed="rId3">
            <a:alphaModFix/>
          </a:blip>
          <a:srcRect l="1826" b="2733"/>
          <a:stretch/>
        </p:blipFill>
        <p:spPr>
          <a:xfrm>
            <a:off x="3585025" y="1570950"/>
            <a:ext cx="5292275" cy="41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47"/>
          <p:cNvSpPr/>
          <p:nvPr/>
        </p:nvSpPr>
        <p:spPr>
          <a:xfrm>
            <a:off x="4602900" y="3000525"/>
            <a:ext cx="3015600" cy="15141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rPr>
              <a:t>Goals of the </a:t>
            </a:r>
            <a:r>
              <a:rPr lang="en-US" sz="2800">
                <a:solidFill>
                  <a:srgbClr val="666666"/>
                </a:solidFill>
              </a:rPr>
              <a:t>W</a:t>
            </a:r>
            <a:r>
              <a:rPr lang="en-US" sz="2800" b="0" i="0" u="none" strike="noStrike" cap="none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rPr>
              <a:t>ebinar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74" name="Google Shape;1074;p148"/>
          <p:cNvSpPr txBox="1">
            <a:spLocks noGrp="1"/>
          </p:cNvSpPr>
          <p:nvPr>
            <p:ph type="body" idx="1"/>
          </p:nvPr>
        </p:nvSpPr>
        <p:spPr>
          <a:xfrm>
            <a:off x="382300" y="3274475"/>
            <a:ext cx="8229600" cy="27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Noto Sans Symbols"/>
              <a:buChar char="✓"/>
            </a:pPr>
            <a:r>
              <a:rPr lang="en-US"/>
              <a:t>Identify and understand the components in the ”Fraction Content Collection”</a:t>
            </a:r>
            <a:endParaRPr/>
          </a:p>
          <a:p>
            <a:pPr marL="685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Noto Sans Symbols"/>
              <a:buChar char="✓"/>
            </a:pPr>
            <a:r>
              <a:rPr lang="en-US"/>
              <a:t>Share best practices and resources for engaging in the difficult work of teaching and learning fraction content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575757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2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075" name="Google Shape;1075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0239" y="968752"/>
            <a:ext cx="2374726" cy="22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49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/>
              <a:t>Astrid Fossum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Senior Mathematics Specialist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SAP / Milwaukee, Wisconsin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</p:txBody>
      </p:sp>
      <p:sp>
        <p:nvSpPr>
          <p:cNvPr id="1082" name="Google Shape;1082;p149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1083" name="Google Shape;1083;p149"/>
          <p:cNvGrpSpPr/>
          <p:nvPr/>
        </p:nvGrpSpPr>
        <p:grpSpPr>
          <a:xfrm>
            <a:off x="5649286" y="1584142"/>
            <a:ext cx="2894626" cy="3257968"/>
            <a:chOff x="5255050" y="1404650"/>
            <a:chExt cx="3288600" cy="3437400"/>
          </a:xfrm>
        </p:grpSpPr>
        <p:sp>
          <p:nvSpPr>
            <p:cNvPr id="1084" name="Google Shape;1084;p149"/>
            <p:cNvSpPr/>
            <p:nvPr/>
          </p:nvSpPr>
          <p:spPr>
            <a:xfrm>
              <a:off x="5255050" y="1404650"/>
              <a:ext cx="3288600" cy="343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9"/>
            <p:cNvSpPr txBox="1"/>
            <p:nvPr/>
          </p:nvSpPr>
          <p:spPr>
            <a:xfrm>
              <a:off x="5995600" y="2544850"/>
              <a:ext cx="1807500" cy="7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</a:rPr>
                <a:t>please enter a head shot here</a:t>
              </a:r>
              <a:endParaRPr sz="1600">
                <a:solidFill>
                  <a:srgbClr val="FFFFFF"/>
                </a:solidFill>
              </a:endParaRPr>
            </a:p>
          </p:txBody>
        </p:sp>
      </p:grpSp>
      <p:pic>
        <p:nvPicPr>
          <p:cNvPr id="1086" name="Google Shape;1086;p149"/>
          <p:cNvPicPr preferRelativeResize="0"/>
          <p:nvPr/>
        </p:nvPicPr>
        <p:blipFill rotWithShape="1">
          <a:blip r:embed="rId3">
            <a:alphaModFix/>
          </a:blip>
          <a:srcRect t="4366" b="8654"/>
          <a:stretch/>
        </p:blipFill>
        <p:spPr>
          <a:xfrm>
            <a:off x="5818913" y="1731399"/>
            <a:ext cx="2555350" cy="296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Office PowerPoint</Application>
  <PresentationFormat>On-screen Show (4:3)</PresentationFormat>
  <Paragraphs>142</Paragraphs>
  <Slides>38</Slides>
  <Notes>38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Lucida Sans</vt:lpstr>
      <vt:lpstr>Allerta</vt:lpstr>
      <vt:lpstr>Arial</vt:lpstr>
      <vt:lpstr>Noto Sans Symbols</vt:lpstr>
      <vt:lpstr>Georgia</vt:lpstr>
      <vt:lpstr>Calibri</vt:lpstr>
      <vt:lpstr>July Webinar New Year's Resolution</vt:lpstr>
      <vt:lpstr>July Webinar New Year's Resolution</vt:lpstr>
      <vt:lpstr>SAP ATC PPT Template revised</vt:lpstr>
      <vt:lpstr>July Webinar New Year's Resolution</vt:lpstr>
      <vt:lpstr>July Webinar New Year's Resolution</vt:lpstr>
      <vt:lpstr>July Webinar New Year's Resolution</vt:lpstr>
      <vt:lpstr>Fraction Content Collection</vt:lpstr>
      <vt:lpstr>Introductions</vt:lpstr>
      <vt:lpstr>How many Core Advocate Webinars have you attended?    Please use the Questions tab on your control panel to respond. If using a poll, please put up to 5 answer choices in the notes section below and indicate if attendees should choose only one response or multiple responses.</vt:lpstr>
      <vt:lpstr>Join Our Network!</vt:lpstr>
      <vt:lpstr>PowerPoint Presentation</vt:lpstr>
      <vt:lpstr>Engage with Us!</vt:lpstr>
      <vt:lpstr>Certification Will Be Provided</vt:lpstr>
      <vt:lpstr>Goals of the Webinar</vt:lpstr>
      <vt:lpstr>Astrid Fossum Senior Mathematics Specialist SAP / Milwaukee, Wisconsin </vt:lpstr>
      <vt:lpstr>Let’s Hear from You! </vt:lpstr>
      <vt:lpstr>Section 1: What’s included in the Fraction Content Collection? </vt:lpstr>
      <vt:lpstr>PowerPoint Presentation</vt:lpstr>
      <vt:lpstr>PowerPoint Presentation</vt:lpstr>
      <vt:lpstr>PowerPoint Presentation</vt:lpstr>
      <vt:lpstr>PowerPoint Presentation</vt:lpstr>
      <vt:lpstr>Raven Redmond Math Content Lead MDP/ Memphis, TN </vt:lpstr>
      <vt:lpstr>Poll:  Is a fraction a number?   Please use the Questions tab on your control panel to respond. If using a poll, please put up to 5 answer choices in the notes section below and indicate if attendees should choose only one response or multiple responses.</vt:lpstr>
      <vt:lpstr>Section 2: Grade Level Tasks  </vt:lpstr>
      <vt:lpstr>What’s included in the grade level task collections?  </vt:lpstr>
      <vt:lpstr>For each task, you will find:</vt:lpstr>
      <vt:lpstr>For each task, you will find:</vt:lpstr>
      <vt:lpstr>Entry Level Tasks</vt:lpstr>
      <vt:lpstr>PowerPoint Presentation</vt:lpstr>
      <vt:lpstr>Let’s Hear from You! </vt:lpstr>
      <vt:lpstr>PowerPoint Presentation</vt:lpstr>
      <vt:lpstr>Grade 4 Example</vt:lpstr>
      <vt:lpstr>Grade 5 Example</vt:lpstr>
      <vt:lpstr>Let’s Hear from You! </vt:lpstr>
      <vt:lpstr>PowerPoint Presentation</vt:lpstr>
      <vt:lpstr>PowerPoint Presentation</vt:lpstr>
      <vt:lpstr>Section 3: Resources for Coaches and Instructional Leaders  </vt:lpstr>
      <vt:lpstr>PowerPoint Presentation</vt:lpstr>
      <vt:lpstr>PowerPoint Presentation</vt:lpstr>
      <vt:lpstr>PowerPoint Presentation</vt:lpstr>
      <vt:lpstr>Questions for Our Guests?</vt:lpstr>
      <vt:lpstr>Join our network!</vt:lpstr>
      <vt:lpstr>Please Join Us!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Fraction Content Collection</dc:title>
  <cp:lastModifiedBy>Pascale Joseph</cp:lastModifiedBy>
  <cp:revision>1</cp:revision>
  <dcterms:modified xsi:type="dcterms:W3CDTF">2020-10-22T14:43:52Z</dcterms:modified>
</cp:coreProperties>
</file>