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1" r:id="rId1"/>
    <p:sldMasterId id="2147483772" r:id="rId2"/>
    <p:sldMasterId id="2147483773" r:id="rId3"/>
    <p:sldMasterId id="2147483774" r:id="rId4"/>
    <p:sldMasterId id="2147483775" r:id="rId5"/>
    <p:sldMasterId id="2147483776" r:id="rId6"/>
  </p:sldMasterIdLst>
  <p:notesMasterIdLst>
    <p:notesMasterId r:id="rId65"/>
  </p:notes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3" r:id="rId62"/>
    <p:sldId id="314" r:id="rId63"/>
    <p:sldId id="315" r:id="rId64"/>
  </p:sldIdLst>
  <p:sldSz cx="9144000" cy="6858000" type="screen4x3"/>
  <p:notesSz cx="6858000" cy="9144000"/>
  <p:embeddedFontLst>
    <p:embeddedFont>
      <p:font typeface="Allerta" panose="020B0604020202020204" charset="0"/>
      <p:regular r:id="rId66"/>
    </p:embeddedFont>
    <p:embeddedFont>
      <p:font typeface="Calibri" panose="020F0502020204030204" pitchFamily="34" charset="0"/>
      <p:regular r:id="rId67"/>
      <p:bold r:id="rId68"/>
      <p:italic r:id="rId69"/>
      <p:boldItalic r:id="rId70"/>
    </p:embeddedFont>
    <p:embeddedFont>
      <p:font typeface="Century Gothic" panose="020B0502020202020204" pitchFamily="3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Lucida Sans" panose="020B0602030504020204" pitchFamily="34" charset="0"/>
      <p:regular r:id="rId79"/>
      <p:bold r:id="rId80"/>
      <p:italic r:id="rId81"/>
      <p:boldItalic r:id="rId82"/>
    </p:embeddedFont>
    <p:embeddedFont>
      <p:font typeface="Oswald" panose="020B0604020202020204" charset="0"/>
      <p:regular r:id="rId83"/>
      <p:bold r:id="rId84"/>
    </p:embeddedFont>
    <p:embeddedFont>
      <p:font typeface="Oswald Regular" panose="020B0604020202020204" charset="0"/>
      <p:regular r:id="rId85"/>
      <p:bold r:id="rId86"/>
    </p:embeddedFont>
    <p:embeddedFont>
      <p:font typeface="Pacifico" panose="020B0604020202020204" charset="0"/>
      <p:regular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y Wetcher" initials="" lastIdx="1" clrIdx="0"/>
  <p:cmAuthor id="1" name="Jun Li" initials="" lastIdx="2" clrIdx="1"/>
  <p:cmAuthor id="2" name="Lisa Goldschmidt"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FD72ED-96C3-4387-9567-E291E4F44422}">
  <a:tblStyle styleId="{61FD72ED-96C3-4387-9567-E291E4F444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F06D6C5-73B5-4974-817D-FCDF70046C6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318AAB7-9ADC-4504-997C-8B5FA55649B8}" styleName="Table_2">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7EE"/>
          </a:solidFill>
        </a:fill>
      </a:tcStyle>
    </a:wholeTbl>
    <a:band1H>
      <a:tcTxStyle/>
      <a:tcStyle>
        <a:tcBdr/>
        <a:fill>
          <a:solidFill>
            <a:srgbClr val="D3CBDB"/>
          </a:solidFill>
        </a:fill>
      </a:tcStyle>
    </a:band1H>
    <a:band2H>
      <a:tcTxStyle/>
      <a:tcStyle>
        <a:tcBdr/>
      </a:tcStyle>
    </a:band2H>
    <a:band1V>
      <a:tcTxStyle/>
      <a:tcStyle>
        <a:tcBdr/>
        <a:fill>
          <a:solidFill>
            <a:srgbClr val="D3CBDB"/>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4"/>
          </a:solidFill>
        </a:fill>
      </a:tcStyle>
    </a:lastCol>
    <a:firstCol>
      <a:tcTxStyle b="on" i="off">
        <a:font>
          <a:latin typeface="Century Gothic"/>
          <a:ea typeface="Century Gothic"/>
          <a:cs typeface="Century Gothic"/>
        </a:font>
        <a:schemeClr val="lt1"/>
      </a:tcTxStyle>
      <a:tcStyle>
        <a:tcBdr/>
        <a:fill>
          <a:solidFill>
            <a:schemeClr val="accent4"/>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800" autoAdjust="0"/>
  </p:normalViewPr>
  <p:slideViewPr>
    <p:cSldViewPr snapToGrid="0">
      <p:cViewPr varScale="1">
        <p:scale>
          <a:sx n="41" d="100"/>
          <a:sy n="41" d="100"/>
        </p:scale>
        <p:origin x="2142" y="42"/>
      </p:cViewPr>
      <p:guideLst>
        <p:guide pos="576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font" Target="fonts/font6.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5.xml"/><Relationship Id="rId82" Type="http://schemas.openxmlformats.org/officeDocument/2006/relationships/font" Target="fonts/font17.fntdata"/><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ab1f32a442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ab1f32a442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5" name="Google Shape;945;gab1f32a44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bf6ec88f2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gabf6ec88f2_1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abf6ec88f2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84;gabf6ec88f2_1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abf6ec88f2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gabf6ec88f2_1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abf6ec88f2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gabf6ec88f2_1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abf6ec88f2_1_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gabf6ec88f2_1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abf6ec88f2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118" name="Google Shape;1118;gabf6ec88f2_1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abf6ec88f2_1_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gabf6ec88f2_1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abf6ec88f2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dirty="0"/>
          </a:p>
        </p:txBody>
      </p:sp>
      <p:sp>
        <p:nvSpPr>
          <p:cNvPr id="1129" name="Google Shape;1129;gabf6ec88f2_1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abf6ec88f2_1_10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gabf6ec88f2_1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abf6ec88f2_1_1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gabf6ec88f2_1_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ab2b1d86ed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ab2b1d86ed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dirty="0"/>
          </a:p>
        </p:txBody>
      </p:sp>
      <p:sp>
        <p:nvSpPr>
          <p:cNvPr id="960" name="Google Shape;960;gab2b1d86ed_3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abf6ec88f2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gabf6ec88f2_1_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abf6ec88f2_1_1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gabf6ec88f2_1_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abf6ec88f2_1_1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159" name="Google Shape;1159;gabf6ec88f2_1_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abf6ec88f2_1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65" name="Google Shape;1165;gabf6ec88f2_1_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abf6ec88f2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1" name="Google Shape;1171;gabf6ec88f2_1_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abf6ec88f2_1_1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177" name="Google Shape;1177;gabf6ec88f2_1_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abf6ec88f2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183" name="Google Shape;1183;gabf6ec88f2_1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abf6ec88f2_1_1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89" name="Google Shape;1189;gabf6ec88f2_1_1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a737d30ab6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a737d30ab6_0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96" name="Google Shape;1196;ga737d30ab6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ab1f32a442_1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ab1f32a442_1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6" name="Google Shape;1206;gab1f32a442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dirty="0">
              <a:solidFill>
                <a:schemeClr val="dk1"/>
              </a:solidFill>
              <a:latin typeface="Calibri"/>
              <a:ea typeface="Calibri"/>
              <a:cs typeface="Calibri"/>
              <a:sym typeface="Calibri"/>
            </a:endParaRPr>
          </a:p>
        </p:txBody>
      </p:sp>
      <p:sp>
        <p:nvSpPr>
          <p:cNvPr id="1008" name="Google Shape;1008;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a9bc0f02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ga9bc0f02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9bc0f0267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a9bc0f0267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a9bc0f026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a9bc0f0267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a9bc0f0267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ga9bc0f0267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a9bc0f0267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ga9bc0f0267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a9bc0f0267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a9bc0f0267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a2a87d0794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a2a87d0794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1" name="Google Shape;1261;ga2a87d0794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ac2bbfd80d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ac2bbfd80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gac2bbfd80d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a2a87d0794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a2a87d079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ga2a87d079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a2a87d0794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a2a87d0794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ga2a87d0794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2e3b08b46_0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g92e3b08b46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dirty="0"/>
          </a:p>
        </p:txBody>
      </p:sp>
      <p:sp>
        <p:nvSpPr>
          <p:cNvPr id="1015" name="Google Shape;1015;g92e3b08b46_0_16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2a87d0794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2a87d0794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285750" algn="l" rtl="0">
              <a:lnSpc>
                <a:spcPct val="90000"/>
              </a:lnSpc>
              <a:spcBef>
                <a:spcPts val="0"/>
              </a:spcBef>
              <a:spcAft>
                <a:spcPts val="0"/>
              </a:spcAft>
              <a:buClr>
                <a:schemeClr val="dk1"/>
              </a:buClr>
              <a:buSzPts val="900"/>
              <a:buFont typeface="Lucida Sans"/>
              <a:buChar char="●"/>
            </a:pPr>
            <a:endParaRPr sz="900"/>
          </a:p>
        </p:txBody>
      </p:sp>
      <p:sp>
        <p:nvSpPr>
          <p:cNvPr id="1305" name="Google Shape;1305;ga2a87d0794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bf6ec88f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abf6ec88f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6" name="Google Shape;1326;gabf6ec88f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a737d30ab6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a737d30ab6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33" name="Google Shape;1333;ga737d30ab6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a99d96aa5a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a99d96aa5a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ga99d96aa5a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a22f916bef_1_113:notes"/>
          <p:cNvSpPr>
            <a:spLocks noGrp="1" noRot="1" noChangeAspect="1"/>
          </p:cNvSpPr>
          <p:nvPr>
            <p:ph type="sldImg" idx="2"/>
          </p:nvPr>
        </p:nvSpPr>
        <p:spPr>
          <a:xfrm>
            <a:off x="1182255" y="685800"/>
            <a:ext cx="4493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0" name="Google Shape;1350;ga22f916bef_1_113: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51" name="Google Shape;1351;ga22f916bef_1_113: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a22f916bef_1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a22f916bef_1_120: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Essential learning was approached both for the students AND the adults.</a:t>
            </a:r>
            <a:endParaRPr/>
          </a:p>
          <a:p>
            <a:pPr marL="0" lvl="0" indent="0" algn="ctr" rtl="0">
              <a:lnSpc>
                <a:spcPct val="90000"/>
              </a:lnSpc>
              <a:spcBef>
                <a:spcPts val="0"/>
              </a:spcBef>
              <a:spcAft>
                <a:spcPts val="0"/>
              </a:spcAft>
              <a:buNone/>
            </a:pPr>
            <a:r>
              <a:rPr lang="en-US" sz="1400" b="1"/>
              <a:t>What did we learn from Quarter 4 and Summer 2020 that transformed Quarter 1 experiences?</a:t>
            </a:r>
            <a:endParaRPr/>
          </a:p>
          <a:p>
            <a:pPr marL="0" lvl="0" indent="0" algn="l" rtl="0">
              <a:lnSpc>
                <a:spcPct val="90000"/>
              </a:lnSpc>
              <a:spcBef>
                <a:spcPts val="1200"/>
              </a:spcBef>
              <a:spcAft>
                <a:spcPts val="0"/>
              </a:spcAft>
              <a:buNone/>
            </a:pPr>
            <a:r>
              <a:rPr lang="en-US" sz="1200"/>
              <a:t>Lessons learned informed decisions made regarding:</a:t>
            </a:r>
            <a:endParaRPr/>
          </a:p>
          <a:p>
            <a:pPr marL="342900" lvl="0" indent="-342900" algn="l" rtl="0">
              <a:lnSpc>
                <a:spcPct val="90000"/>
              </a:lnSpc>
              <a:spcBef>
                <a:spcPts val="1200"/>
              </a:spcBef>
              <a:spcAft>
                <a:spcPts val="0"/>
              </a:spcAft>
              <a:buClr>
                <a:schemeClr val="dk1"/>
              </a:buClr>
              <a:buSzPts val="1200"/>
              <a:buFont typeface="Arial"/>
              <a:buChar char="•"/>
            </a:pPr>
            <a:r>
              <a:rPr lang="en-US" sz="1200"/>
              <a:t>Incoming Kindergarten Students</a:t>
            </a:r>
            <a:endParaRPr/>
          </a:p>
          <a:p>
            <a:pPr marL="342900" lvl="0" indent="-342900" algn="l" rtl="0">
              <a:lnSpc>
                <a:spcPct val="90000"/>
              </a:lnSpc>
              <a:spcBef>
                <a:spcPts val="1200"/>
              </a:spcBef>
              <a:spcAft>
                <a:spcPts val="0"/>
              </a:spcAft>
              <a:buClr>
                <a:schemeClr val="dk1"/>
              </a:buClr>
              <a:buSzPts val="1200"/>
              <a:buFont typeface="Arial"/>
              <a:buChar char="•"/>
            </a:pPr>
            <a:r>
              <a:rPr lang="en-US" sz="1200"/>
              <a:t>Early Literacy and Impact on Specific Student Populations</a:t>
            </a:r>
            <a:endParaRPr/>
          </a:p>
          <a:p>
            <a:pPr marL="342900" lvl="0" indent="-342900" algn="l" rtl="0">
              <a:lnSpc>
                <a:spcPct val="90000"/>
              </a:lnSpc>
              <a:spcBef>
                <a:spcPts val="1200"/>
              </a:spcBef>
              <a:spcAft>
                <a:spcPts val="0"/>
              </a:spcAft>
              <a:buClr>
                <a:schemeClr val="dk1"/>
              </a:buClr>
              <a:buSzPts val="1200"/>
              <a:buFont typeface="Arial"/>
              <a:buChar char="•"/>
            </a:pPr>
            <a:r>
              <a:rPr lang="en-US" sz="1200"/>
              <a:t>COVID-19 </a:t>
            </a:r>
            <a:r>
              <a:rPr lang="en-US" sz="1200" b="1" u="sng"/>
              <a:t>AND</a:t>
            </a:r>
            <a:r>
              <a:rPr lang="en-US" sz="1200"/>
              <a:t> Summer Slides</a:t>
            </a:r>
            <a:endParaRPr/>
          </a:p>
          <a:p>
            <a:pPr marL="342900" lvl="0" indent="-342900" algn="l" rtl="0">
              <a:lnSpc>
                <a:spcPct val="90000"/>
              </a:lnSpc>
              <a:spcBef>
                <a:spcPts val="1200"/>
              </a:spcBef>
              <a:spcAft>
                <a:spcPts val="0"/>
              </a:spcAft>
              <a:buClr>
                <a:schemeClr val="dk1"/>
              </a:buClr>
              <a:buSzPts val="1200"/>
              <a:buFont typeface="Arial"/>
              <a:buChar char="•"/>
            </a:pPr>
            <a:r>
              <a:rPr lang="en-US" sz="1200"/>
              <a:t>Changes to curriculum and instruction at all levels</a:t>
            </a:r>
            <a:endParaRPr/>
          </a:p>
          <a:p>
            <a:pPr marL="342900" lvl="0" indent="-342900" algn="l" rtl="0">
              <a:lnSpc>
                <a:spcPct val="90000"/>
              </a:lnSpc>
              <a:spcBef>
                <a:spcPts val="1200"/>
              </a:spcBef>
              <a:spcAft>
                <a:spcPts val="0"/>
              </a:spcAft>
              <a:buClr>
                <a:schemeClr val="dk1"/>
              </a:buClr>
              <a:buSzPts val="1200"/>
              <a:buFont typeface="Arial"/>
              <a:buChar char="•"/>
            </a:pPr>
            <a:r>
              <a:rPr lang="en-US" sz="1200"/>
              <a:t>Crosswalks and Correlations</a:t>
            </a:r>
            <a:endParaRPr/>
          </a:p>
          <a:p>
            <a:pPr marL="342900" lvl="0" indent="-342900" algn="l" rtl="0">
              <a:lnSpc>
                <a:spcPct val="90000"/>
              </a:lnSpc>
              <a:spcBef>
                <a:spcPts val="1200"/>
              </a:spcBef>
              <a:spcAft>
                <a:spcPts val="0"/>
              </a:spcAft>
              <a:buClr>
                <a:schemeClr val="dk1"/>
              </a:buClr>
              <a:buSzPts val="1200"/>
              <a:buFont typeface="Arial"/>
              <a:buChar char="•"/>
            </a:pPr>
            <a:r>
              <a:rPr lang="en-US" sz="1200"/>
              <a:t>Guidance Documents</a:t>
            </a:r>
            <a:endParaRPr/>
          </a:p>
          <a:p>
            <a:pPr marL="342900" lvl="0" indent="-342900" algn="l" rtl="0">
              <a:lnSpc>
                <a:spcPct val="90000"/>
              </a:lnSpc>
              <a:spcBef>
                <a:spcPts val="1200"/>
              </a:spcBef>
              <a:spcAft>
                <a:spcPts val="0"/>
              </a:spcAft>
              <a:buClr>
                <a:schemeClr val="dk1"/>
              </a:buClr>
              <a:buSzPts val="1200"/>
              <a:buFont typeface="Arial"/>
              <a:buChar char="•"/>
            </a:pPr>
            <a:r>
              <a:rPr lang="en-US" sz="1200"/>
              <a:t>Shifts in Pedagogy</a:t>
            </a:r>
            <a:endParaRPr/>
          </a:p>
          <a:p>
            <a:pPr marL="342900" lvl="0" indent="-342900" algn="l" rtl="0">
              <a:lnSpc>
                <a:spcPct val="90000"/>
              </a:lnSpc>
              <a:spcBef>
                <a:spcPts val="1200"/>
              </a:spcBef>
              <a:spcAft>
                <a:spcPts val="0"/>
              </a:spcAft>
              <a:buClr>
                <a:schemeClr val="dk1"/>
              </a:buClr>
              <a:buSzPts val="1200"/>
              <a:buFont typeface="Arial"/>
              <a:buChar char="•"/>
            </a:pPr>
            <a:r>
              <a:rPr lang="en-US" sz="1200"/>
              <a:t>Professional Learning and Training</a:t>
            </a:r>
            <a:endParaRPr/>
          </a:p>
          <a:p>
            <a:pPr marL="342900" lvl="0" indent="-342900" algn="l" rtl="0">
              <a:lnSpc>
                <a:spcPct val="90000"/>
              </a:lnSpc>
              <a:spcBef>
                <a:spcPts val="1200"/>
              </a:spcBef>
              <a:spcAft>
                <a:spcPts val="0"/>
              </a:spcAft>
              <a:buClr>
                <a:schemeClr val="dk1"/>
              </a:buClr>
              <a:buSzPts val="1200"/>
              <a:buFont typeface="Arial"/>
              <a:buChar char="•"/>
            </a:pPr>
            <a:r>
              <a:rPr lang="en-US" sz="1200"/>
              <a:t>New Florida Standards in Grades K and 1; Implications for Grades 2-12</a:t>
            </a:r>
            <a:endParaRPr/>
          </a:p>
        </p:txBody>
      </p:sp>
      <p:sp>
        <p:nvSpPr>
          <p:cNvPr id="1358" name="Google Shape;1358;ga22f916bef_1_120: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a22f916bef_1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ga22f916bef_1_127: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ga22f916bef_1_127: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a22f916bef_1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a22f916bef_1_135: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930"/>
              <a:buFont typeface="Century Gothic"/>
              <a:buNone/>
            </a:pPr>
            <a:r>
              <a:rPr lang="en-US" sz="930"/>
              <a:t>How did we leverage the pandemic to accomplish years of work in the making and propel some of that work forward?</a:t>
            </a:r>
            <a:endParaRPr/>
          </a:p>
          <a:p>
            <a:pPr marL="0" marR="0" lvl="0" indent="0" algn="l" rtl="0">
              <a:lnSpc>
                <a:spcPct val="80000"/>
              </a:lnSpc>
              <a:spcBef>
                <a:spcPts val="0"/>
              </a:spcBef>
              <a:spcAft>
                <a:spcPts val="0"/>
              </a:spcAft>
              <a:buClr>
                <a:schemeClr val="dk1"/>
              </a:buClr>
              <a:buSzPts val="930"/>
              <a:buFont typeface="Century Gothic"/>
              <a:buNone/>
            </a:pPr>
            <a:r>
              <a:rPr lang="en-US" sz="930"/>
              <a:t>Remediation for a majority of students was </a:t>
            </a:r>
            <a:r>
              <a:rPr lang="en-US" sz="930" b="1" u="sng"/>
              <a:t>never</a:t>
            </a:r>
            <a:r>
              <a:rPr lang="en-US" sz="930"/>
              <a:t> an option</a:t>
            </a:r>
            <a:endParaRPr sz="930"/>
          </a:p>
          <a:p>
            <a:pPr marL="342900" lvl="0" indent="-342900" algn="l" rtl="0">
              <a:lnSpc>
                <a:spcPct val="80000"/>
              </a:lnSpc>
              <a:spcBef>
                <a:spcPts val="0"/>
              </a:spcBef>
              <a:spcAft>
                <a:spcPts val="0"/>
              </a:spcAft>
              <a:buClr>
                <a:schemeClr val="dk1"/>
              </a:buClr>
              <a:buSzPts val="930"/>
              <a:buFont typeface="Arial"/>
              <a:buChar char="•"/>
            </a:pPr>
            <a:r>
              <a:rPr lang="en-US" sz="930"/>
              <a:t>Focused on abilities to teach and supervise in the virtual learning space to provide high-quality instruction</a:t>
            </a:r>
            <a:endParaRPr sz="930" b="1"/>
          </a:p>
          <a:p>
            <a:pPr marL="342900" lvl="0" indent="-342900" algn="l" rtl="0">
              <a:lnSpc>
                <a:spcPct val="80000"/>
              </a:lnSpc>
              <a:spcBef>
                <a:spcPts val="1200"/>
              </a:spcBef>
              <a:spcAft>
                <a:spcPts val="0"/>
              </a:spcAft>
              <a:buClr>
                <a:schemeClr val="dk1"/>
              </a:buClr>
              <a:buSzPts val="930"/>
              <a:buFont typeface="Arial"/>
              <a:buChar char="•"/>
            </a:pPr>
            <a:r>
              <a:rPr lang="en-US" sz="930"/>
              <a:t>Revised approach to building Content Modules in the Learning Management System</a:t>
            </a:r>
            <a:endParaRPr/>
          </a:p>
          <a:p>
            <a:pPr marL="342900" lvl="0" indent="-342900" algn="l" rtl="0">
              <a:lnSpc>
                <a:spcPct val="80000"/>
              </a:lnSpc>
              <a:spcBef>
                <a:spcPts val="1200"/>
              </a:spcBef>
              <a:spcAft>
                <a:spcPts val="0"/>
              </a:spcAft>
              <a:buClr>
                <a:schemeClr val="dk1"/>
              </a:buClr>
              <a:buSzPts val="930"/>
              <a:buFont typeface="Arial"/>
              <a:buChar char="•"/>
            </a:pPr>
            <a:r>
              <a:rPr lang="en-US" sz="930"/>
              <a:t>Designed a detailed Scope and Sequence for grade levels and content areas</a:t>
            </a:r>
            <a:endParaRPr/>
          </a:p>
          <a:p>
            <a:pPr marL="342900" marR="0" lvl="0" indent="-342900" algn="l" rtl="0">
              <a:lnSpc>
                <a:spcPct val="80000"/>
              </a:lnSpc>
              <a:spcBef>
                <a:spcPts val="1200"/>
              </a:spcBef>
              <a:spcAft>
                <a:spcPts val="0"/>
              </a:spcAft>
              <a:buClr>
                <a:schemeClr val="dk1"/>
              </a:buClr>
              <a:buSzPts val="930"/>
              <a:buFont typeface="Arial"/>
              <a:buChar char="•"/>
            </a:pPr>
            <a:r>
              <a:rPr lang="en-US" sz="930"/>
              <a:t>Encouraged two-way communication as part of the ongoing feedback loop for continuous improvement early on</a:t>
            </a:r>
            <a:endParaRPr/>
          </a:p>
          <a:p>
            <a:pPr marL="342900" lvl="0" indent="-342900" algn="l" rtl="0">
              <a:lnSpc>
                <a:spcPct val="80000"/>
              </a:lnSpc>
              <a:spcBef>
                <a:spcPts val="1200"/>
              </a:spcBef>
              <a:spcAft>
                <a:spcPts val="0"/>
              </a:spcAft>
              <a:buClr>
                <a:schemeClr val="dk1"/>
              </a:buClr>
              <a:buSzPts val="1550"/>
              <a:buFont typeface="Arial"/>
              <a:buChar char="•"/>
            </a:pPr>
            <a:r>
              <a:rPr lang="en-US" sz="1550"/>
              <a:t>Adapted and Leveraged Resources and Partners:</a:t>
            </a:r>
            <a:endParaRPr/>
          </a:p>
          <a:p>
            <a:pPr marL="800100" lvl="1" indent="-342900" algn="l" rtl="0">
              <a:lnSpc>
                <a:spcPct val="80000"/>
              </a:lnSpc>
              <a:spcBef>
                <a:spcPts val="0"/>
              </a:spcBef>
              <a:spcAft>
                <a:spcPts val="0"/>
              </a:spcAft>
              <a:buClr>
                <a:schemeClr val="dk1"/>
              </a:buClr>
              <a:buSzPts val="1550"/>
              <a:buFont typeface="Courier New"/>
              <a:buChar char="o"/>
            </a:pPr>
            <a:r>
              <a:rPr lang="en-US" sz="1550"/>
              <a:t>Council of Great City Schools, CCSSO</a:t>
            </a:r>
            <a:endParaRPr/>
          </a:p>
          <a:p>
            <a:pPr marL="800100" lvl="1" indent="-342900" algn="l" rtl="0">
              <a:lnSpc>
                <a:spcPct val="80000"/>
              </a:lnSpc>
              <a:spcBef>
                <a:spcPts val="0"/>
              </a:spcBef>
              <a:spcAft>
                <a:spcPts val="0"/>
              </a:spcAft>
              <a:buClr>
                <a:schemeClr val="dk1"/>
              </a:buClr>
              <a:buSzPts val="1550"/>
              <a:buFont typeface="Courier New"/>
              <a:buChar char="o"/>
            </a:pPr>
            <a:r>
              <a:rPr lang="en-US" sz="1550"/>
              <a:t>Student Achievement Partners, Instructure, TNTP</a:t>
            </a:r>
            <a:endParaRPr/>
          </a:p>
          <a:p>
            <a:pPr marL="800100" lvl="1" indent="-342900" algn="l" rtl="0">
              <a:lnSpc>
                <a:spcPct val="80000"/>
              </a:lnSpc>
              <a:spcBef>
                <a:spcPts val="0"/>
              </a:spcBef>
              <a:spcAft>
                <a:spcPts val="0"/>
              </a:spcAft>
              <a:buClr>
                <a:schemeClr val="dk1"/>
              </a:buClr>
              <a:buSzPts val="1550"/>
              <a:buFont typeface="Courier New"/>
              <a:buChar char="o"/>
            </a:pPr>
            <a:r>
              <a:rPr lang="en-US" sz="1550"/>
              <a:t>NIET Rubric Companions for Virtual Instruction</a:t>
            </a:r>
            <a:endParaRPr/>
          </a:p>
          <a:p>
            <a:pPr marL="800100" lvl="1" indent="-342900" algn="l" rtl="0">
              <a:lnSpc>
                <a:spcPct val="80000"/>
              </a:lnSpc>
              <a:spcBef>
                <a:spcPts val="0"/>
              </a:spcBef>
              <a:spcAft>
                <a:spcPts val="0"/>
              </a:spcAft>
              <a:buClr>
                <a:schemeClr val="dk1"/>
              </a:buClr>
              <a:buSzPts val="1550"/>
              <a:buFont typeface="Courier New"/>
              <a:buChar char="o"/>
            </a:pPr>
            <a:r>
              <a:rPr lang="en-US" sz="1550"/>
              <a:t>University of Florida, Children’s Literacy Initiative, FCRR</a:t>
            </a:r>
            <a:endParaRPr/>
          </a:p>
          <a:p>
            <a:pPr marL="800100" lvl="1" indent="-342900" algn="l" rtl="0">
              <a:lnSpc>
                <a:spcPct val="80000"/>
              </a:lnSpc>
              <a:spcBef>
                <a:spcPts val="0"/>
              </a:spcBef>
              <a:spcAft>
                <a:spcPts val="0"/>
              </a:spcAft>
              <a:buClr>
                <a:schemeClr val="dk1"/>
              </a:buClr>
              <a:buSzPts val="1550"/>
              <a:buFont typeface="Courier New"/>
              <a:buChar char="o"/>
            </a:pPr>
            <a:r>
              <a:rPr lang="en-US" sz="1550"/>
              <a:t>Vendor Partners (Nearpod, Newsela, Scholastic, BrainPOP, etc.)</a:t>
            </a:r>
            <a:endParaRPr/>
          </a:p>
          <a:p>
            <a:pPr marL="342900" lvl="0" indent="-283845" algn="l" rtl="0">
              <a:lnSpc>
                <a:spcPct val="80000"/>
              </a:lnSpc>
              <a:spcBef>
                <a:spcPts val="0"/>
              </a:spcBef>
              <a:spcAft>
                <a:spcPts val="0"/>
              </a:spcAft>
              <a:buClr>
                <a:schemeClr val="dk1"/>
              </a:buClr>
              <a:buSzPts val="930"/>
              <a:buFont typeface="Arial"/>
              <a:buNone/>
            </a:pPr>
            <a:endParaRPr sz="930"/>
          </a:p>
          <a:p>
            <a:pPr marL="0" lvl="0" indent="0" algn="l" rtl="0">
              <a:lnSpc>
                <a:spcPct val="80000"/>
              </a:lnSpc>
              <a:spcBef>
                <a:spcPts val="1200"/>
              </a:spcBef>
              <a:spcAft>
                <a:spcPts val="0"/>
              </a:spcAft>
              <a:buNone/>
            </a:pPr>
            <a:endParaRPr sz="930"/>
          </a:p>
        </p:txBody>
      </p:sp>
      <p:sp>
        <p:nvSpPr>
          <p:cNvPr id="1375" name="Google Shape;1375;ga22f916bef_1_135: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a22f916bef_1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a22f916bef_1_142: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ga22f916bef_1_142: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22f916bef_1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ga22f916bef_1_153: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4" name="Google Shape;1394;ga22f916bef_1_153: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152400" marR="0" lvl="0" indent="0" algn="l" rtl="0">
              <a:spcBef>
                <a:spcPts val="0"/>
              </a:spcBef>
              <a:spcAft>
                <a:spcPts val="0"/>
              </a:spcAft>
              <a:buSzPts val="1200"/>
              <a:buNone/>
            </a:pPr>
            <a:endParaRPr i="0" u="none" strike="noStrike" cap="none" dirty="0">
              <a:solidFill>
                <a:schemeClr val="dk1"/>
              </a:solidFill>
            </a:endParaRPr>
          </a:p>
        </p:txBody>
      </p:sp>
      <p:sp>
        <p:nvSpPr>
          <p:cNvPr id="1037" name="Google Shape;1037;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a22f916bef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a22f916bef_1_162: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ga22f916bef_1_162: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a22f916bef_1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ga22f916bef_1_173: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ga22f916bef_1_173: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2f916bef_1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ga22f916bef_1_187: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ga22f916bef_1_187: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a22f916bef_1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ga22f916bef_1_194: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Font typeface="Arial"/>
              <a:buChar char="•"/>
            </a:pPr>
            <a:r>
              <a:rPr lang="en-US" sz="2000" b="1"/>
              <a:t>Breaking down </a:t>
            </a:r>
            <a:r>
              <a:rPr lang="en-US" sz="2000"/>
              <a:t>the silos with shifts in collaboration!</a:t>
            </a:r>
            <a:endParaRPr/>
          </a:p>
          <a:p>
            <a:pPr marL="800100" lvl="1" indent="-342900" algn="l" rtl="0">
              <a:spcBef>
                <a:spcPts val="0"/>
              </a:spcBef>
              <a:spcAft>
                <a:spcPts val="0"/>
              </a:spcAft>
              <a:buClr>
                <a:schemeClr val="dk1"/>
              </a:buClr>
              <a:buSzPts val="2000"/>
              <a:buFont typeface="Courier New"/>
              <a:buChar char="o"/>
            </a:pPr>
            <a:r>
              <a:rPr lang="en-US" sz="2000"/>
              <a:t>Examples - Student Assessment and Research, Communications, Bilingual/ESOL, Exceptional Student Learning Support, etc.</a:t>
            </a:r>
            <a:endParaRPr/>
          </a:p>
          <a:p>
            <a:pPr marL="0" lvl="0" indent="0" algn="l" rtl="0">
              <a:spcBef>
                <a:spcPts val="1200"/>
              </a:spcBef>
              <a:spcAft>
                <a:spcPts val="0"/>
              </a:spcAft>
              <a:buNone/>
            </a:pPr>
            <a:endParaRPr/>
          </a:p>
        </p:txBody>
      </p:sp>
      <p:sp>
        <p:nvSpPr>
          <p:cNvPr id="1439" name="Google Shape;1439;ga22f916bef_1_194: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a22f916bef_1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a22f916bef_1_201:notes"/>
          <p:cNvSpPr txBox="1">
            <a:spLocks noGrp="1"/>
          </p:cNvSpPr>
          <p:nvPr>
            <p:ph type="body" idx="1"/>
          </p:nvPr>
        </p:nvSpPr>
        <p:spPr>
          <a:xfrm>
            <a:off x="685801" y="4343400"/>
            <a:ext cx="548641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Next Steps:</a:t>
            </a:r>
            <a:endParaRPr/>
          </a:p>
          <a:p>
            <a:pPr marL="342900" marR="0" lvl="0" indent="-342900" algn="l" rtl="0">
              <a:lnSpc>
                <a:spcPct val="107000"/>
              </a:lnSpc>
              <a:spcBef>
                <a:spcPts val="0"/>
              </a:spcBef>
              <a:spcAft>
                <a:spcPts val="0"/>
              </a:spcAft>
              <a:buClr>
                <a:schemeClr val="dk1"/>
              </a:buClr>
              <a:buSzPts val="1000"/>
              <a:buFont typeface="Noto Sans Symbols"/>
              <a:buChar char="∙"/>
            </a:pPr>
            <a:r>
              <a:rPr lang="en-US" sz="1000"/>
              <a:t>Virtual ELA adoption</a:t>
            </a:r>
            <a:endParaRPr/>
          </a:p>
          <a:p>
            <a:pPr marL="342900" marR="0" lvl="0" indent="-342900" algn="l" rtl="0">
              <a:lnSpc>
                <a:spcPct val="107000"/>
              </a:lnSpc>
              <a:spcBef>
                <a:spcPts val="0"/>
              </a:spcBef>
              <a:spcAft>
                <a:spcPts val="0"/>
              </a:spcAft>
              <a:buClr>
                <a:srgbClr val="000000"/>
              </a:buClr>
              <a:buSzPts val="1000"/>
              <a:buFont typeface="Noto Sans Symbols"/>
              <a:buChar char="∙"/>
            </a:pPr>
            <a:r>
              <a:rPr lang="en-US" sz="1000">
                <a:solidFill>
                  <a:srgbClr val="000000"/>
                </a:solidFill>
                <a:latin typeface="Arial"/>
                <a:ea typeface="Arial"/>
                <a:cs typeface="Arial"/>
                <a:sym typeface="Arial"/>
              </a:rPr>
              <a:t>Can the COVID-19 crisis be a breakthrough opportunity to transform schools and education?</a:t>
            </a:r>
            <a:endParaRPr sz="11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000"/>
              <a:buFont typeface="Noto Sans Symbols"/>
              <a:buChar char="∙"/>
            </a:pPr>
            <a:r>
              <a:rPr lang="en-US" sz="1000">
                <a:solidFill>
                  <a:srgbClr val="000000"/>
                </a:solidFill>
                <a:latin typeface="Arial"/>
                <a:ea typeface="Arial"/>
                <a:cs typeface="Arial"/>
                <a:sym typeface="Arial"/>
              </a:rPr>
              <a:t>What can we learn from our experiences during remote and blended learning to build back better?</a:t>
            </a:r>
            <a:endParaRPr sz="11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000"/>
              <a:buFont typeface="Noto Sans Symbols"/>
              <a:buChar char="∙"/>
            </a:pPr>
            <a:r>
              <a:rPr lang="en-US" sz="1000">
                <a:solidFill>
                  <a:srgbClr val="000000"/>
                </a:solidFill>
                <a:latin typeface="Arial"/>
                <a:ea typeface="Arial"/>
                <a:cs typeface="Arial"/>
                <a:sym typeface="Arial"/>
              </a:rPr>
              <a:t>What can we “weed, feed, and seed” from this experience? </a:t>
            </a:r>
            <a:endParaRPr sz="1100">
              <a:latin typeface="Calibri"/>
              <a:ea typeface="Calibri"/>
              <a:cs typeface="Calibri"/>
              <a:sym typeface="Calibri"/>
            </a:endParaRPr>
          </a:p>
          <a:p>
            <a:pPr marL="742950" marR="0" lvl="1" indent="-285750" algn="l" rtl="0">
              <a:lnSpc>
                <a:spcPct val="107000"/>
              </a:lnSpc>
              <a:spcBef>
                <a:spcPts val="0"/>
              </a:spcBef>
              <a:spcAft>
                <a:spcPts val="0"/>
              </a:spcAft>
              <a:buClr>
                <a:srgbClr val="000000"/>
              </a:buClr>
              <a:buSzPts val="1000"/>
              <a:buFont typeface="Courier New"/>
              <a:buChar char="o"/>
            </a:pPr>
            <a:r>
              <a:rPr lang="en-US" sz="1000" b="1" i="1">
                <a:solidFill>
                  <a:srgbClr val="000000"/>
                </a:solidFill>
                <a:latin typeface="Arial"/>
                <a:ea typeface="Arial"/>
                <a:cs typeface="Arial"/>
                <a:sym typeface="Arial"/>
              </a:rPr>
              <a:t>Weed</a:t>
            </a:r>
            <a:r>
              <a:rPr lang="en-US" sz="1000" b="1">
                <a:solidFill>
                  <a:srgbClr val="000000"/>
                </a:solidFill>
                <a:latin typeface="Arial"/>
                <a:ea typeface="Arial"/>
                <a:cs typeface="Arial"/>
                <a:sym typeface="Arial"/>
              </a:rPr>
              <a:t> </a:t>
            </a:r>
            <a:r>
              <a:rPr lang="en-US" sz="1000">
                <a:solidFill>
                  <a:srgbClr val="000000"/>
                </a:solidFill>
                <a:latin typeface="Arial"/>
                <a:ea typeface="Arial"/>
                <a:cs typeface="Arial"/>
                <a:sym typeface="Arial"/>
              </a:rPr>
              <a:t>out the educational practices that do not work any longer. </a:t>
            </a:r>
            <a:endParaRPr sz="1100">
              <a:latin typeface="Calibri"/>
              <a:ea typeface="Calibri"/>
              <a:cs typeface="Calibri"/>
              <a:sym typeface="Calibri"/>
            </a:endParaRPr>
          </a:p>
          <a:p>
            <a:pPr marL="742950" marR="0" lvl="1" indent="-285750" algn="l" rtl="0">
              <a:lnSpc>
                <a:spcPct val="107000"/>
              </a:lnSpc>
              <a:spcBef>
                <a:spcPts val="0"/>
              </a:spcBef>
              <a:spcAft>
                <a:spcPts val="0"/>
              </a:spcAft>
              <a:buClr>
                <a:srgbClr val="000000"/>
              </a:buClr>
              <a:buSzPts val="1000"/>
              <a:buFont typeface="Courier New"/>
              <a:buChar char="o"/>
            </a:pPr>
            <a:r>
              <a:rPr lang="en-US" sz="1000" b="1" i="1">
                <a:solidFill>
                  <a:srgbClr val="000000"/>
                </a:solidFill>
                <a:latin typeface="Arial"/>
                <a:ea typeface="Arial"/>
                <a:cs typeface="Arial"/>
                <a:sym typeface="Arial"/>
              </a:rPr>
              <a:t>Feed</a:t>
            </a:r>
            <a:r>
              <a:rPr lang="en-US" sz="1000" b="1">
                <a:solidFill>
                  <a:srgbClr val="000000"/>
                </a:solidFill>
                <a:latin typeface="Arial"/>
                <a:ea typeface="Arial"/>
                <a:cs typeface="Arial"/>
                <a:sym typeface="Arial"/>
              </a:rPr>
              <a:t> </a:t>
            </a:r>
            <a:r>
              <a:rPr lang="en-US" sz="1000">
                <a:solidFill>
                  <a:srgbClr val="000000"/>
                </a:solidFill>
                <a:latin typeface="Arial"/>
                <a:ea typeface="Arial"/>
                <a:cs typeface="Arial"/>
                <a:sym typeface="Arial"/>
              </a:rPr>
              <a:t>those learning opportunities that are showing promise. </a:t>
            </a:r>
            <a:endParaRPr sz="1100">
              <a:latin typeface="Calibri"/>
              <a:ea typeface="Calibri"/>
              <a:cs typeface="Calibri"/>
              <a:sym typeface="Calibri"/>
            </a:endParaRPr>
          </a:p>
          <a:p>
            <a:pPr marL="742950" marR="0" lvl="1" indent="-285750" algn="l" rtl="0">
              <a:lnSpc>
                <a:spcPct val="107000"/>
              </a:lnSpc>
              <a:spcBef>
                <a:spcPts val="0"/>
              </a:spcBef>
              <a:spcAft>
                <a:spcPts val="0"/>
              </a:spcAft>
              <a:buClr>
                <a:srgbClr val="000000"/>
              </a:buClr>
              <a:buSzPts val="1000"/>
              <a:buFont typeface="Courier New"/>
              <a:buChar char="o"/>
            </a:pPr>
            <a:r>
              <a:rPr lang="en-US" sz="1000" b="1" i="1">
                <a:solidFill>
                  <a:srgbClr val="000000"/>
                </a:solidFill>
                <a:latin typeface="Arial"/>
                <a:ea typeface="Arial"/>
                <a:cs typeface="Arial"/>
                <a:sym typeface="Arial"/>
              </a:rPr>
              <a:t>Seed</a:t>
            </a:r>
            <a:r>
              <a:rPr lang="en-US" sz="1000">
                <a:solidFill>
                  <a:srgbClr val="000000"/>
                </a:solidFill>
                <a:latin typeface="Arial"/>
                <a:ea typeface="Arial"/>
                <a:cs typeface="Arial"/>
                <a:sym typeface="Arial"/>
              </a:rPr>
              <a:t> some new, innovative ideas to transform education to where it needs to be. </a:t>
            </a:r>
            <a:endParaRPr sz="1100">
              <a:latin typeface="Calibri"/>
              <a:ea typeface="Calibri"/>
              <a:cs typeface="Calibri"/>
              <a:sym typeface="Calibri"/>
            </a:endParaRPr>
          </a:p>
          <a:p>
            <a:pPr marL="0" lvl="0" indent="0" algn="l" rtl="0">
              <a:spcBef>
                <a:spcPts val="800"/>
              </a:spcBef>
              <a:spcAft>
                <a:spcPts val="0"/>
              </a:spcAft>
              <a:buNone/>
            </a:pPr>
            <a:endParaRPr/>
          </a:p>
        </p:txBody>
      </p:sp>
      <p:sp>
        <p:nvSpPr>
          <p:cNvPr id="1447" name="Google Shape;1447;ga22f916bef_1_201:notes"/>
          <p:cNvSpPr txBox="1">
            <a:spLocks noGrp="1"/>
          </p:cNvSpPr>
          <p:nvPr>
            <p:ph type="sldNum" idx="12"/>
          </p:nvPr>
        </p:nvSpPr>
        <p:spPr>
          <a:xfrm>
            <a:off x="3884620" y="8685213"/>
            <a:ext cx="2971806"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a99d96aa5a_0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a99d96aa5a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7" name="Google Shape;1467;ga99d96aa5a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81" name="Google Shape;1481;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56</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490" name="Google Shape;1490;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a99d96aa5a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a99d96aa5a_0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5" name="Google Shape;1505;ga99d96aa5a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92e3b08b46_0_7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92e3b08b46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44" name="Google Shape;1044;g92e3b08b46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a99d96aa5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a99d96aa5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3" name="Google Shape;1053;ga99d96aa5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92e3b08b46_0_9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92e3b08b46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1" name="Google Shape;1061;g92e3b08b46_0_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a99d96aa5a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a99d96aa5a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1" name="Google Shape;1071;ga99d96aa5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6.xml"/><Relationship Id="rId5" Type="http://schemas.openxmlformats.org/officeDocument/2006/relationships/image" Target="../media/image12.jpg"/><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a:blip r:embed="rId2">
            <a:alphaModFix/>
          </a:blip>
          <a:stretch>
            <a:fillRect/>
          </a:stretch>
        </p:blipFill>
        <p:spPr>
          <a:xfrm>
            <a:off x="104799" y="111852"/>
            <a:ext cx="4148750" cy="736900"/>
          </a:xfrm>
          <a:prstGeom prst="rect">
            <a:avLst/>
          </a:prstGeom>
          <a:noFill/>
          <a:ln>
            <a:noFill/>
          </a:ln>
        </p:spPr>
      </p:pic>
      <p:pic>
        <p:nvPicPr>
          <p:cNvPr id="17" name="Google Shape;17;p2"/>
          <p:cNvPicPr preferRelativeResize="0"/>
          <p:nvPr/>
        </p:nvPicPr>
        <p:blipFill>
          <a:blip r:embed="rId3">
            <a:alphaModFix/>
          </a:blip>
          <a:stretch>
            <a:fillRect/>
          </a:stretch>
        </p:blipFill>
        <p:spPr>
          <a:xfrm>
            <a:off x="4310425" y="263250"/>
            <a:ext cx="4774950" cy="434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1"/>
        <p:cNvGrpSpPr/>
        <p:nvPr/>
      </p:nvGrpSpPr>
      <p:grpSpPr>
        <a:xfrm>
          <a:off x="0" y="0"/>
          <a:ext cx="0" cy="0"/>
          <a:chOff x="0" y="0"/>
          <a:chExt cx="0" cy="0"/>
        </a:xfrm>
      </p:grpSpPr>
      <p:sp>
        <p:nvSpPr>
          <p:cNvPr id="82" name="Google Shape;82;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 name="Google Shape;84;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 name="Google Shape;85;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6" name="Google Shape;86;p12"/>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87" name="Google Shape;87;p12"/>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48"/>
        <p:cNvGrpSpPr/>
        <p:nvPr/>
      </p:nvGrpSpPr>
      <p:grpSpPr>
        <a:xfrm>
          <a:off x="0" y="0"/>
          <a:ext cx="0" cy="0"/>
          <a:chOff x="0" y="0"/>
          <a:chExt cx="0" cy="0"/>
        </a:xfrm>
      </p:grpSpPr>
      <p:sp>
        <p:nvSpPr>
          <p:cNvPr id="749" name="Google Shape;749;p10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0" name="Google Shape;750;p1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1" name="Google Shape;751;p10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2"/>
        <p:cNvGrpSpPr/>
        <p:nvPr/>
      </p:nvGrpSpPr>
      <p:grpSpPr>
        <a:xfrm>
          <a:off x="0" y="0"/>
          <a:ext cx="0" cy="0"/>
          <a:chOff x="0" y="0"/>
          <a:chExt cx="0" cy="0"/>
        </a:xfrm>
      </p:grpSpPr>
      <p:sp>
        <p:nvSpPr>
          <p:cNvPr id="753" name="Google Shape;753;p108"/>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4" name="Google Shape;754;p10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5" name="Google Shape;755;p108"/>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756" name="Google Shape;756;p108"/>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7"/>
        <p:cNvGrpSpPr/>
        <p:nvPr/>
      </p:nvGrpSpPr>
      <p:grpSpPr>
        <a:xfrm>
          <a:off x="0" y="0"/>
          <a:ext cx="0" cy="0"/>
          <a:chOff x="0" y="0"/>
          <a:chExt cx="0" cy="0"/>
        </a:xfrm>
      </p:grpSpPr>
      <p:sp>
        <p:nvSpPr>
          <p:cNvPr id="758" name="Google Shape;758;p10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9" name="Google Shape;759;p10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0" name="Google Shape;760;p109"/>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761" name="Google Shape;761;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2"/>
        <p:cNvGrpSpPr/>
        <p:nvPr/>
      </p:nvGrpSpPr>
      <p:grpSpPr>
        <a:xfrm>
          <a:off x="0" y="0"/>
          <a:ext cx="0" cy="0"/>
          <a:chOff x="0" y="0"/>
          <a:chExt cx="0" cy="0"/>
        </a:xfrm>
      </p:grpSpPr>
      <p:sp>
        <p:nvSpPr>
          <p:cNvPr id="763" name="Google Shape;763;p110"/>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4" name="Google Shape;764;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5" name="Google Shape;765;p110"/>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11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7" name="Google Shape;767;p11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68" name="Google Shape;768;p110">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69"/>
        <p:cNvGrpSpPr/>
        <p:nvPr/>
      </p:nvGrpSpPr>
      <p:grpSpPr>
        <a:xfrm>
          <a:off x="0" y="0"/>
          <a:ext cx="0" cy="0"/>
          <a:chOff x="0" y="0"/>
          <a:chExt cx="0" cy="0"/>
        </a:xfrm>
      </p:grpSpPr>
      <p:sp>
        <p:nvSpPr>
          <p:cNvPr id="770" name="Google Shape;770;p111"/>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1" name="Google Shape;771;p11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2" name="Google Shape;772;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4" name="Google Shape;774;p11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5" name="Google Shape;775;p1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6"/>
        <p:cNvGrpSpPr/>
        <p:nvPr/>
      </p:nvGrpSpPr>
      <p:grpSpPr>
        <a:xfrm>
          <a:off x="0" y="0"/>
          <a:ext cx="0" cy="0"/>
          <a:chOff x="0" y="0"/>
          <a:chExt cx="0" cy="0"/>
        </a:xfrm>
      </p:grpSpPr>
      <p:sp>
        <p:nvSpPr>
          <p:cNvPr id="777" name="Google Shape;777;p112"/>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8" name="Google Shape;778;p112"/>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9" name="Google Shape;779;p11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0" name="Google Shape;780;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2" name="Google Shape;782;p112"/>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3" name="Google Shape;783;p11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4" name="Google Shape;784;p11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5"/>
        <p:cNvGrpSpPr/>
        <p:nvPr/>
      </p:nvGrpSpPr>
      <p:grpSpPr>
        <a:xfrm>
          <a:off x="0" y="0"/>
          <a:ext cx="0" cy="0"/>
          <a:chOff x="0" y="0"/>
          <a:chExt cx="0" cy="0"/>
        </a:xfrm>
      </p:grpSpPr>
      <p:sp>
        <p:nvSpPr>
          <p:cNvPr id="786" name="Google Shape;786;p113"/>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7" name="Google Shape;787;p11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8" name="Google Shape;788;p113"/>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0" name="Google Shape;790;p113"/>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2" name="Google Shape;792;p11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3"/>
        <p:cNvGrpSpPr/>
        <p:nvPr/>
      </p:nvGrpSpPr>
      <p:grpSpPr>
        <a:xfrm>
          <a:off x="0" y="0"/>
          <a:ext cx="0" cy="0"/>
          <a:chOff x="0" y="0"/>
          <a:chExt cx="0" cy="0"/>
        </a:xfrm>
      </p:grpSpPr>
      <p:sp>
        <p:nvSpPr>
          <p:cNvPr id="794" name="Google Shape;794;p114"/>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5" name="Google Shape;795;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6" name="Google Shape;796;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9" name="Google Shape;799;p114"/>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1" name="Google Shape;801;p114"/>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4" name="Google Shape;804;p11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05"/>
        <p:cNvGrpSpPr/>
        <p:nvPr/>
      </p:nvGrpSpPr>
      <p:grpSpPr>
        <a:xfrm>
          <a:off x="0" y="0"/>
          <a:ext cx="0" cy="0"/>
          <a:chOff x="0" y="0"/>
          <a:chExt cx="0" cy="0"/>
        </a:xfrm>
      </p:grpSpPr>
      <p:sp>
        <p:nvSpPr>
          <p:cNvPr id="806" name="Google Shape;806;p115"/>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7" name="Google Shape;807;p115"/>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8" name="Google Shape;808;p11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9" name="Google Shape;809;p115"/>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0" name="Google Shape;810;p115"/>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1" name="Google Shape;811;p115"/>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2" name="Google Shape;812;p115"/>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13" name="Google Shape;813;p115"/>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4" name="Google Shape;814;p115"/>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5" name="Google Shape;815;p115"/>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816" name="Google Shape;816;p115"/>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817" name="Google Shape;817;p115"/>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818" name="Google Shape;818;p11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5"/>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0" name="Google Shape;820;p115"/>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821" name="Google Shape;821;p115"/>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826"/>
        <p:cNvGrpSpPr/>
        <p:nvPr/>
      </p:nvGrpSpPr>
      <p:grpSpPr>
        <a:xfrm>
          <a:off x="0" y="0"/>
          <a:ext cx="0" cy="0"/>
          <a:chOff x="0" y="0"/>
          <a:chExt cx="0" cy="0"/>
        </a:xfrm>
      </p:grpSpPr>
      <p:sp>
        <p:nvSpPr>
          <p:cNvPr id="827" name="Google Shape;827;p117"/>
          <p:cNvSpPr/>
          <p:nvPr/>
        </p:nvSpPr>
        <p:spPr>
          <a:xfrm>
            <a:off x="482600" y="304800"/>
            <a:ext cx="8153400" cy="1820400"/>
          </a:xfrm>
          <a:prstGeom prst="rect">
            <a:avLst/>
          </a:prstGeom>
          <a:solidFill>
            <a:srgbClr val="F15D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15D22"/>
              </a:solidFill>
              <a:latin typeface="Century Gothic"/>
              <a:ea typeface="Century Gothic"/>
              <a:cs typeface="Century Gothic"/>
              <a:sym typeface="Century Gothic"/>
            </a:endParaRPr>
          </a:p>
        </p:txBody>
      </p:sp>
      <p:sp>
        <p:nvSpPr>
          <p:cNvPr id="828" name="Google Shape;828;p117"/>
          <p:cNvSpPr/>
          <p:nvPr/>
        </p:nvSpPr>
        <p:spPr>
          <a:xfrm>
            <a:off x="1195267" y="2127243"/>
            <a:ext cx="6765000" cy="290400"/>
          </a:xfrm>
          <a:prstGeom prst="rect">
            <a:avLst/>
          </a:prstGeom>
          <a:solidFill>
            <a:srgbClr val="CDC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829" name="Google Shape;829;p117"/>
          <p:cNvSpPr/>
          <p:nvPr/>
        </p:nvSpPr>
        <p:spPr>
          <a:xfrm>
            <a:off x="254000" y="6108700"/>
            <a:ext cx="2628900" cy="431700"/>
          </a:xfrm>
          <a:prstGeom prst="rect">
            <a:avLst/>
          </a:prstGeom>
          <a:gradFill>
            <a:gsLst>
              <a:gs pos="0">
                <a:srgbClr val="0095D3"/>
              </a:gs>
              <a:gs pos="100000">
                <a:srgbClr val="FFFFF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830" name="Google Shape;830;p117"/>
          <p:cNvSpPr/>
          <p:nvPr/>
        </p:nvSpPr>
        <p:spPr>
          <a:xfrm>
            <a:off x="6273800" y="6108700"/>
            <a:ext cx="2628900" cy="431700"/>
          </a:xfrm>
          <a:prstGeom prst="rect">
            <a:avLst/>
          </a:prstGeom>
          <a:gradFill>
            <a:gsLst>
              <a:gs pos="0">
                <a:srgbClr val="FFFFFF"/>
              </a:gs>
              <a:gs pos="100000">
                <a:srgbClr val="0095D3"/>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31" name="Google Shape;831;p117"/>
          <p:cNvPicPr preferRelativeResize="0"/>
          <p:nvPr/>
        </p:nvPicPr>
        <p:blipFill rotWithShape="1">
          <a:blip r:embed="rId2">
            <a:alphaModFix/>
          </a:blip>
          <a:srcRect/>
          <a:stretch/>
        </p:blipFill>
        <p:spPr>
          <a:xfrm>
            <a:off x="3507454" y="5857544"/>
            <a:ext cx="1686114" cy="493167"/>
          </a:xfrm>
          <a:prstGeom prst="rect">
            <a:avLst/>
          </a:prstGeom>
          <a:noFill/>
          <a:ln>
            <a:noFill/>
          </a:ln>
        </p:spPr>
      </p:pic>
      <p:pic>
        <p:nvPicPr>
          <p:cNvPr id="832" name="Google Shape;832;p117" descr="mayors-davie18 (1).jpg"/>
          <p:cNvPicPr preferRelativeResize="0"/>
          <p:nvPr/>
        </p:nvPicPr>
        <p:blipFill rotWithShape="1">
          <a:blip r:embed="rId3">
            <a:alphaModFix/>
          </a:blip>
          <a:srcRect/>
          <a:stretch/>
        </p:blipFill>
        <p:spPr>
          <a:xfrm>
            <a:off x="559633" y="382794"/>
            <a:ext cx="2057400" cy="1248156"/>
          </a:xfrm>
          <a:prstGeom prst="rect">
            <a:avLst/>
          </a:prstGeom>
          <a:noFill/>
          <a:ln>
            <a:noFill/>
          </a:ln>
        </p:spPr>
      </p:pic>
      <p:pic>
        <p:nvPicPr>
          <p:cNvPr id="833" name="Google Shape;833;p117" descr="High _1280 (3).jpg"/>
          <p:cNvPicPr preferRelativeResize="0"/>
          <p:nvPr/>
        </p:nvPicPr>
        <p:blipFill rotWithShape="1">
          <a:blip r:embed="rId4">
            <a:alphaModFix/>
          </a:blip>
          <a:srcRect/>
          <a:stretch/>
        </p:blipFill>
        <p:spPr>
          <a:xfrm>
            <a:off x="3324886" y="382837"/>
            <a:ext cx="1929053" cy="1249572"/>
          </a:xfrm>
          <a:prstGeom prst="rect">
            <a:avLst/>
          </a:prstGeom>
          <a:noFill/>
          <a:ln>
            <a:noFill/>
          </a:ln>
        </p:spPr>
      </p:pic>
      <p:pic>
        <p:nvPicPr>
          <p:cNvPr id="834" name="Google Shape;834;p117" descr="Middle 1519 (1).jpg"/>
          <p:cNvPicPr preferRelativeResize="0"/>
          <p:nvPr/>
        </p:nvPicPr>
        <p:blipFill rotWithShape="1">
          <a:blip r:embed="rId5">
            <a:alphaModFix/>
          </a:blip>
          <a:srcRect/>
          <a:stretch/>
        </p:blipFill>
        <p:spPr>
          <a:xfrm>
            <a:off x="5920213" y="381641"/>
            <a:ext cx="1970862" cy="12472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8"/>
        <p:cNvGrpSpPr/>
        <p:nvPr/>
      </p:nvGrpSpPr>
      <p:grpSpPr>
        <a:xfrm>
          <a:off x="0" y="0"/>
          <a:ext cx="0" cy="0"/>
          <a:chOff x="0" y="0"/>
          <a:chExt cx="0" cy="0"/>
        </a:xfrm>
      </p:grpSpPr>
      <p:sp>
        <p:nvSpPr>
          <p:cNvPr id="89" name="Google Shape;89;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1" name="Google Shape;91;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 name="Google Shape;92;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3" name="Google Shape;93;p13"/>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94" name="Google Shape;94;p13"/>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35"/>
        <p:cNvGrpSpPr/>
        <p:nvPr/>
      </p:nvGrpSpPr>
      <p:grpSpPr>
        <a:xfrm>
          <a:off x="0" y="0"/>
          <a:ext cx="0" cy="0"/>
          <a:chOff x="0" y="0"/>
          <a:chExt cx="0" cy="0"/>
        </a:xfrm>
      </p:grpSpPr>
      <p:sp>
        <p:nvSpPr>
          <p:cNvPr id="836" name="Google Shape;836;p118"/>
          <p:cNvSpPr>
            <a:spLocks noGrp="1"/>
          </p:cNvSpPr>
          <p:nvPr>
            <p:ph type="pic" idx="2"/>
          </p:nvPr>
        </p:nvSpPr>
        <p:spPr>
          <a:xfrm>
            <a:off x="160338" y="1244600"/>
            <a:ext cx="8802600" cy="47958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37" name="Google Shape;837;p118"/>
          <p:cNvSpPr/>
          <p:nvPr/>
        </p:nvSpPr>
        <p:spPr>
          <a:xfrm>
            <a:off x="165100" y="165100"/>
            <a:ext cx="8805900" cy="941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838" name="Google Shape;838;p118"/>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4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4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4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4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4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4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4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4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39" name="Google Shape;839;p118"/>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0" name="Google Shape;840;p118"/>
          <p:cNvSpPr txBox="1">
            <a:spLocks noGrp="1"/>
          </p:cNvSpPr>
          <p:nvPr>
            <p:ph type="body" idx="1"/>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41"/>
        <p:cNvGrpSpPr/>
        <p:nvPr/>
      </p:nvGrpSpPr>
      <p:grpSpPr>
        <a:xfrm>
          <a:off x="0" y="0"/>
          <a:ext cx="0" cy="0"/>
          <a:chOff x="0" y="0"/>
          <a:chExt cx="0" cy="0"/>
        </a:xfrm>
      </p:grpSpPr>
      <p:sp>
        <p:nvSpPr>
          <p:cNvPr id="842" name="Google Shape;842;p119"/>
          <p:cNvSpPr/>
          <p:nvPr/>
        </p:nvSpPr>
        <p:spPr>
          <a:xfrm>
            <a:off x="165100" y="165100"/>
            <a:ext cx="8805900" cy="5875200"/>
          </a:xfrm>
          <a:prstGeom prst="rect">
            <a:avLst/>
          </a:prstGeom>
          <a:solidFill>
            <a:srgbClr val="C7E1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43" name="Google Shape;843;p119" descr="Identity Marker_blue screen.png"/>
          <p:cNvPicPr preferRelativeResize="0"/>
          <p:nvPr/>
        </p:nvPicPr>
        <p:blipFill rotWithShape="1">
          <a:blip r:embed="rId2">
            <a:alphaModFix/>
          </a:blip>
          <a:srcRect r="22514" b="11581"/>
          <a:stretch/>
        </p:blipFill>
        <p:spPr>
          <a:xfrm>
            <a:off x="5283200" y="1587500"/>
            <a:ext cx="3670299" cy="4457700"/>
          </a:xfrm>
          <a:prstGeom prst="rect">
            <a:avLst/>
          </a:prstGeom>
          <a:noFill/>
          <a:ln>
            <a:noFill/>
          </a:ln>
        </p:spPr>
      </p:pic>
      <p:sp>
        <p:nvSpPr>
          <p:cNvPr id="844" name="Google Shape;844;p119"/>
          <p:cNvSpPr txBox="1">
            <a:spLocks noGrp="1"/>
          </p:cNvSpPr>
          <p:nvPr>
            <p:ph type="body" idx="1"/>
          </p:nvPr>
        </p:nvSpPr>
        <p:spPr>
          <a:xfrm>
            <a:off x="1634059" y="592676"/>
            <a:ext cx="7074000" cy="51951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45" name="Google Shape;845;p119"/>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46" name="Google Shape;846;p119"/>
          <p:cNvSpPr txBox="1">
            <a:spLocks noGrp="1"/>
          </p:cNvSpPr>
          <p:nvPr>
            <p:ph type="title"/>
          </p:nvPr>
        </p:nvSpPr>
        <p:spPr>
          <a:xfrm>
            <a:off x="974419" y="6268502"/>
            <a:ext cx="4835400" cy="318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0095D3"/>
              </a:buClr>
              <a:buSzPts val="1400"/>
              <a:buFont typeface="Century Gothic"/>
              <a:buNone/>
              <a:defRPr sz="1400" b="1" i="0" u="none" strike="noStrike" cap="none">
                <a:solidFill>
                  <a:srgbClr val="0095D3"/>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47"/>
        <p:cNvGrpSpPr/>
        <p:nvPr/>
      </p:nvGrpSpPr>
      <p:grpSpPr>
        <a:xfrm>
          <a:off x="0" y="0"/>
          <a:ext cx="0" cy="0"/>
          <a:chOff x="0" y="0"/>
          <a:chExt cx="0" cy="0"/>
        </a:xfrm>
      </p:grpSpPr>
      <p:sp>
        <p:nvSpPr>
          <p:cNvPr id="848" name="Google Shape;848;p120"/>
          <p:cNvSpPr/>
          <p:nvPr/>
        </p:nvSpPr>
        <p:spPr>
          <a:xfrm>
            <a:off x="165100" y="165100"/>
            <a:ext cx="8805900" cy="5875200"/>
          </a:xfrm>
          <a:prstGeom prst="rect">
            <a:avLst/>
          </a:prstGeom>
          <a:solidFill>
            <a:srgbClr val="C7E1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49" name="Google Shape;849;p120" descr="Identity Marker_blue screen.png"/>
          <p:cNvPicPr preferRelativeResize="0"/>
          <p:nvPr/>
        </p:nvPicPr>
        <p:blipFill rotWithShape="1">
          <a:blip r:embed="rId2">
            <a:alphaModFix/>
          </a:blip>
          <a:srcRect r="22514" b="11581"/>
          <a:stretch/>
        </p:blipFill>
        <p:spPr>
          <a:xfrm>
            <a:off x="5283200" y="1587500"/>
            <a:ext cx="3670299" cy="4457700"/>
          </a:xfrm>
          <a:prstGeom prst="rect">
            <a:avLst/>
          </a:prstGeom>
          <a:noFill/>
          <a:ln>
            <a:noFill/>
          </a:ln>
        </p:spPr>
      </p:pic>
      <p:sp>
        <p:nvSpPr>
          <p:cNvPr id="850" name="Google Shape;850;p120"/>
          <p:cNvSpPr/>
          <p:nvPr/>
        </p:nvSpPr>
        <p:spPr>
          <a:xfrm>
            <a:off x="165100" y="165100"/>
            <a:ext cx="8805900" cy="941400"/>
          </a:xfrm>
          <a:prstGeom prst="rect">
            <a:avLst/>
          </a:prstGeom>
          <a:solidFill>
            <a:srgbClr val="F15D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51" name="Google Shape;851;p120"/>
          <p:cNvSpPr txBox="1">
            <a:spLocks noGrp="1"/>
          </p:cNvSpPr>
          <p:nvPr>
            <p:ph type="body" idx="1"/>
          </p:nvPr>
        </p:nvSpPr>
        <p:spPr>
          <a:xfrm>
            <a:off x="1629827" y="1509696"/>
            <a:ext cx="7074000" cy="42780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52" name="Google Shape;852;p120"/>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53" name="Google Shape;853;p120"/>
          <p:cNvSpPr txBox="1">
            <a:spLocks noGrp="1"/>
          </p:cNvSpPr>
          <p:nvPr>
            <p:ph type="body" idx="2"/>
          </p:nvPr>
        </p:nvSpPr>
        <p:spPr>
          <a:xfrm>
            <a:off x="1004356" y="6242583"/>
            <a:ext cx="47148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54" name="Google Shape;854;p120"/>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55"/>
        <p:cNvGrpSpPr/>
        <p:nvPr/>
      </p:nvGrpSpPr>
      <p:grpSpPr>
        <a:xfrm>
          <a:off x="0" y="0"/>
          <a:ext cx="0" cy="0"/>
          <a:chOff x="0" y="0"/>
          <a:chExt cx="0" cy="0"/>
        </a:xfrm>
      </p:grpSpPr>
      <p:sp>
        <p:nvSpPr>
          <p:cNvPr id="856" name="Google Shape;856;p121"/>
          <p:cNvSpPr/>
          <p:nvPr/>
        </p:nvSpPr>
        <p:spPr>
          <a:xfrm>
            <a:off x="165100" y="165100"/>
            <a:ext cx="8805900" cy="941400"/>
          </a:xfrm>
          <a:prstGeom prst="rect">
            <a:avLst/>
          </a:prstGeom>
          <a:solidFill>
            <a:srgbClr val="F15D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57" name="Google Shape;857;p121"/>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58" name="Google Shape;858;p121"/>
          <p:cNvSpPr txBox="1">
            <a:spLocks noGrp="1"/>
          </p:cNvSpPr>
          <p:nvPr>
            <p:ph type="body" idx="1"/>
          </p:nvPr>
        </p:nvSpPr>
        <p:spPr>
          <a:xfrm>
            <a:off x="937953" y="6209771"/>
            <a:ext cx="4781400" cy="4317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59" name="Google Shape;859;p121"/>
          <p:cNvSpPr txBox="1">
            <a:spLocks noGrp="1"/>
          </p:cNvSpPr>
          <p:nvPr>
            <p:ph type="title"/>
          </p:nvPr>
        </p:nvSpPr>
        <p:spPr>
          <a:xfrm>
            <a:off x="1629818" y="147638"/>
            <a:ext cx="7341000" cy="9717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0" name="Google Shape;860;p121"/>
          <p:cNvSpPr/>
          <p:nvPr/>
        </p:nvSpPr>
        <p:spPr>
          <a:xfrm>
            <a:off x="1698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1" name="Google Shape;861;p121"/>
          <p:cNvSpPr/>
          <p:nvPr/>
        </p:nvSpPr>
        <p:spPr>
          <a:xfrm>
            <a:off x="61515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2" name="Google Shape;862;p121"/>
          <p:cNvSpPr/>
          <p:nvPr/>
        </p:nvSpPr>
        <p:spPr>
          <a:xfrm>
            <a:off x="31670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3" name="Google Shape;863;p121"/>
          <p:cNvSpPr/>
          <p:nvPr/>
        </p:nvSpPr>
        <p:spPr>
          <a:xfrm>
            <a:off x="1698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4" name="Google Shape;864;p121"/>
          <p:cNvSpPr/>
          <p:nvPr/>
        </p:nvSpPr>
        <p:spPr>
          <a:xfrm>
            <a:off x="61515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5" name="Google Shape;865;p121"/>
          <p:cNvSpPr/>
          <p:nvPr/>
        </p:nvSpPr>
        <p:spPr>
          <a:xfrm>
            <a:off x="31670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6" name="Google Shape;866;p121"/>
          <p:cNvSpPr txBox="1">
            <a:spLocks noGrp="1"/>
          </p:cNvSpPr>
          <p:nvPr>
            <p:ph type="body" idx="2"/>
          </p:nvPr>
        </p:nvSpPr>
        <p:spPr>
          <a:xfrm>
            <a:off x="3155950" y="3722688"/>
            <a:ext cx="2847900" cy="2297400"/>
          </a:xfrm>
          <a:prstGeom prst="rect">
            <a:avLst/>
          </a:prstGeom>
          <a:solidFill>
            <a:schemeClr val="accent4"/>
          </a:solidFill>
          <a:ln>
            <a:noFill/>
          </a:ln>
        </p:spPr>
        <p:txBody>
          <a:bodyPr spcFirstLastPara="1" wrap="square" lIns="182875" tIns="91425" rIns="91425" bIns="45700" anchor="t" anchorCtr="0">
            <a:noAutofit/>
          </a:bodyPr>
          <a:lstStyle>
            <a:lvl1pPr marL="457200" marR="0" lvl="0"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2pPr>
            <a:lvl3pPr marL="1371600" marR="0" lvl="2"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3pPr>
            <a:lvl4pPr marL="1828800" marR="0" lvl="3"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4pPr>
            <a:lvl5pPr marL="2286000" marR="0" lvl="4"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7" name="Google Shape;867;p121"/>
          <p:cNvSpPr txBox="1">
            <a:spLocks noGrp="1"/>
          </p:cNvSpPr>
          <p:nvPr>
            <p:ph type="body" idx="3"/>
          </p:nvPr>
        </p:nvSpPr>
        <p:spPr>
          <a:xfrm>
            <a:off x="172668" y="1269258"/>
            <a:ext cx="2826000" cy="2299500"/>
          </a:xfrm>
          <a:prstGeom prst="rect">
            <a:avLst/>
          </a:prstGeom>
          <a:solidFill>
            <a:schemeClr val="accent1"/>
          </a:solidFill>
          <a:ln>
            <a:noFill/>
          </a:ln>
        </p:spPr>
        <p:txBody>
          <a:bodyPr spcFirstLastPara="1" wrap="square" lIns="274300" tIns="91425" rIns="91425" bIns="45700" anchor="t" anchorCtr="0">
            <a:noAutofit/>
          </a:bodyPr>
          <a:lstStyle>
            <a:lvl1pPr marL="457200" marR="0" lvl="0"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2pPr>
            <a:lvl3pPr marL="1371600" marR="0" lvl="2"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3pPr>
            <a:lvl4pPr marL="1828800" marR="0" lvl="3"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4pPr>
            <a:lvl5pPr marL="2286000" marR="0" lvl="4"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8" name="Google Shape;868;p121"/>
          <p:cNvSpPr txBox="1">
            <a:spLocks noGrp="1"/>
          </p:cNvSpPr>
          <p:nvPr>
            <p:ph type="body" idx="4"/>
          </p:nvPr>
        </p:nvSpPr>
        <p:spPr>
          <a:xfrm>
            <a:off x="6164263" y="1269258"/>
            <a:ext cx="2826300" cy="2299500"/>
          </a:xfrm>
          <a:prstGeom prst="rect">
            <a:avLst/>
          </a:prstGeom>
          <a:solidFill>
            <a:srgbClr val="36B77A"/>
          </a:solidFill>
          <a:ln>
            <a:noFill/>
          </a:ln>
        </p:spPr>
        <p:txBody>
          <a:bodyPr spcFirstLastPara="1" wrap="square" lIns="182875" tIns="91425" rIns="91425" bIns="45700" anchor="t" anchorCtr="0">
            <a:noAutofit/>
          </a:bodyPr>
          <a:lstStyle>
            <a:lvl1pPr marL="457200" marR="0" lvl="0"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2pPr>
            <a:lvl3pPr marL="1371600" marR="0" lvl="2"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3pPr>
            <a:lvl4pPr marL="1828800" marR="0" lvl="3"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4pPr>
            <a:lvl5pPr marL="2286000" marR="0" lvl="4" indent="-228600" algn="l" rtl="0">
              <a:lnSpc>
                <a:spcPct val="132500"/>
              </a:lnSpc>
              <a:spcBef>
                <a:spcPts val="6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9" name="Google Shape;869;p121"/>
          <p:cNvSpPr>
            <a:spLocks noGrp="1"/>
          </p:cNvSpPr>
          <p:nvPr>
            <p:ph type="pic" idx="5"/>
          </p:nvPr>
        </p:nvSpPr>
        <p:spPr>
          <a:xfrm>
            <a:off x="3168280" y="1269629"/>
            <a:ext cx="2820600" cy="23031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0" name="Google Shape;870;p121"/>
          <p:cNvSpPr>
            <a:spLocks noGrp="1"/>
          </p:cNvSpPr>
          <p:nvPr>
            <p:ph type="pic" idx="6"/>
          </p:nvPr>
        </p:nvSpPr>
        <p:spPr>
          <a:xfrm>
            <a:off x="171826" y="3723016"/>
            <a:ext cx="2824200" cy="23058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1" name="Google Shape;871;p121"/>
          <p:cNvSpPr>
            <a:spLocks noGrp="1"/>
          </p:cNvSpPr>
          <p:nvPr>
            <p:ph type="pic" idx="7"/>
          </p:nvPr>
        </p:nvSpPr>
        <p:spPr>
          <a:xfrm>
            <a:off x="6152780" y="3723904"/>
            <a:ext cx="2822700" cy="23052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2" name="Google Shape;872;p121"/>
          <p:cNvSpPr txBox="1">
            <a:spLocks noGrp="1"/>
          </p:cNvSpPr>
          <p:nvPr>
            <p:ph type="body" idx="8"/>
          </p:nvPr>
        </p:nvSpPr>
        <p:spPr>
          <a:xfrm>
            <a:off x="3168728" y="1257957"/>
            <a:ext cx="2823600" cy="444600"/>
          </a:xfrm>
          <a:prstGeom prst="rect">
            <a:avLst/>
          </a:prstGeom>
          <a:noFill/>
          <a:ln>
            <a:noFill/>
          </a:ln>
        </p:spPr>
        <p:txBody>
          <a:bodyPr spcFirstLastPara="1" wrap="square" lIns="91425" tIns="137150" rIns="91425" bIns="45700" anchor="t" anchorCtr="0">
            <a:noAutofit/>
          </a:bodyPr>
          <a:lstStyle>
            <a:lvl1pPr marL="457200" marR="0" lvl="0"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L="914400" marR="0" lvl="1"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2pPr>
            <a:lvl3pPr marL="1371600" marR="0" lvl="2"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3pPr>
            <a:lvl4pPr marL="1828800" marR="0" lvl="3"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4pPr>
            <a:lvl5pPr marL="2286000" marR="0" lvl="4"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3" name="Google Shape;873;p121"/>
          <p:cNvSpPr txBox="1">
            <a:spLocks noGrp="1"/>
          </p:cNvSpPr>
          <p:nvPr>
            <p:ph type="body" idx="9"/>
          </p:nvPr>
        </p:nvSpPr>
        <p:spPr>
          <a:xfrm>
            <a:off x="168803" y="3715280"/>
            <a:ext cx="2826300" cy="1184400"/>
          </a:xfrm>
          <a:prstGeom prst="rect">
            <a:avLst/>
          </a:prstGeom>
          <a:noFill/>
          <a:ln>
            <a:noFill/>
          </a:ln>
        </p:spPr>
        <p:txBody>
          <a:bodyPr spcFirstLastPara="1" wrap="square" lIns="91425" tIns="137150" rIns="91425" bIns="45700" anchor="t" anchorCtr="0">
            <a:noAutofit/>
          </a:bodyPr>
          <a:lstStyle>
            <a:lvl1pPr marL="457200" marR="0" lvl="0"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L="914400" marR="0" lvl="1"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2pPr>
            <a:lvl3pPr marL="1371600" marR="0" lvl="2"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3pPr>
            <a:lvl4pPr marL="1828800" marR="0" lvl="3"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4pPr>
            <a:lvl5pPr marL="2286000" marR="0" lvl="4"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4" name="Google Shape;874;p121"/>
          <p:cNvSpPr txBox="1">
            <a:spLocks noGrp="1"/>
          </p:cNvSpPr>
          <p:nvPr>
            <p:ph type="body" idx="13"/>
          </p:nvPr>
        </p:nvSpPr>
        <p:spPr>
          <a:xfrm>
            <a:off x="6138863" y="3714750"/>
            <a:ext cx="2843100" cy="1821000"/>
          </a:xfrm>
          <a:prstGeom prst="rect">
            <a:avLst/>
          </a:prstGeom>
          <a:noFill/>
          <a:ln>
            <a:noFill/>
          </a:ln>
        </p:spPr>
        <p:txBody>
          <a:bodyPr spcFirstLastPara="1" wrap="square" lIns="91425" tIns="137150" rIns="91425" bIns="45700" anchor="t" anchorCtr="0">
            <a:noAutofit/>
          </a:bodyPr>
          <a:lstStyle>
            <a:lvl1pPr marL="457200" marR="0" lvl="0"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L="914400" marR="0" lvl="1"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2pPr>
            <a:lvl3pPr marL="1371600" marR="0" lvl="2"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3pPr>
            <a:lvl4pPr marL="1828800" marR="0" lvl="3"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4pPr>
            <a:lvl5pPr marL="2286000" marR="0" lvl="4" indent="-228600" algn="ct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875"/>
        <p:cNvGrpSpPr/>
        <p:nvPr/>
      </p:nvGrpSpPr>
      <p:grpSpPr>
        <a:xfrm>
          <a:off x="0" y="0"/>
          <a:ext cx="0" cy="0"/>
          <a:chOff x="0" y="0"/>
          <a:chExt cx="0" cy="0"/>
        </a:xfrm>
      </p:grpSpPr>
      <p:sp>
        <p:nvSpPr>
          <p:cNvPr id="876" name="Google Shape;876;p122"/>
          <p:cNvSpPr/>
          <p:nvPr/>
        </p:nvSpPr>
        <p:spPr>
          <a:xfrm>
            <a:off x="165100" y="165100"/>
            <a:ext cx="8805900" cy="941400"/>
          </a:xfrm>
          <a:prstGeom prst="rect">
            <a:avLst/>
          </a:prstGeom>
          <a:solidFill>
            <a:srgbClr val="F15D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77" name="Google Shape;877;p122"/>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78" name="Google Shape;878;p122"/>
          <p:cNvSpPr txBox="1">
            <a:spLocks noGrp="1"/>
          </p:cNvSpPr>
          <p:nvPr>
            <p:ph type="body" idx="1"/>
          </p:nvPr>
        </p:nvSpPr>
        <p:spPr>
          <a:xfrm>
            <a:off x="1007624" y="6242972"/>
            <a:ext cx="4072500" cy="4317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9" name="Google Shape;879;p122"/>
          <p:cNvSpPr txBox="1">
            <a:spLocks noGrp="1"/>
          </p:cNvSpPr>
          <p:nvPr>
            <p:ph type="title"/>
          </p:nvPr>
        </p:nvSpPr>
        <p:spPr>
          <a:xfrm>
            <a:off x="1629818" y="147638"/>
            <a:ext cx="7341000" cy="9717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0" name="Google Shape;880;p122"/>
          <p:cNvSpPr/>
          <p:nvPr/>
        </p:nvSpPr>
        <p:spPr>
          <a:xfrm>
            <a:off x="1698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1" name="Google Shape;881;p122"/>
          <p:cNvSpPr/>
          <p:nvPr/>
        </p:nvSpPr>
        <p:spPr>
          <a:xfrm>
            <a:off x="61515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2" name="Google Shape;882;p122"/>
          <p:cNvSpPr/>
          <p:nvPr/>
        </p:nvSpPr>
        <p:spPr>
          <a:xfrm>
            <a:off x="31670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3" name="Google Shape;883;p122"/>
          <p:cNvSpPr/>
          <p:nvPr/>
        </p:nvSpPr>
        <p:spPr>
          <a:xfrm>
            <a:off x="1698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4" name="Google Shape;884;p122"/>
          <p:cNvSpPr/>
          <p:nvPr/>
        </p:nvSpPr>
        <p:spPr>
          <a:xfrm>
            <a:off x="61515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5" name="Google Shape;885;p122"/>
          <p:cNvSpPr/>
          <p:nvPr/>
        </p:nvSpPr>
        <p:spPr>
          <a:xfrm>
            <a:off x="31670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6" name="Google Shape;886;p122"/>
          <p:cNvSpPr txBox="1">
            <a:spLocks noGrp="1"/>
          </p:cNvSpPr>
          <p:nvPr>
            <p:ph type="body" idx="2"/>
          </p:nvPr>
        </p:nvSpPr>
        <p:spPr>
          <a:xfrm>
            <a:off x="172668" y="1269258"/>
            <a:ext cx="2826000" cy="4759500"/>
          </a:xfrm>
          <a:prstGeom prst="rect">
            <a:avLst/>
          </a:prstGeom>
          <a:solidFill>
            <a:srgbClr val="D5D2C8"/>
          </a:solidFill>
          <a:ln>
            <a:noFill/>
          </a:ln>
        </p:spPr>
        <p:txBody>
          <a:bodyPr spcFirstLastPara="1" wrap="square" lIns="274300" tIns="91425" rIns="91425" bIns="45700" anchor="t" anchorCtr="0">
            <a:noAutofit/>
          </a:bodyPr>
          <a:lstStyle>
            <a:lvl1pPr marL="457200" marR="0" lvl="0" indent="-228600" algn="l" rtl="0">
              <a:lnSpc>
                <a:spcPct val="132500"/>
              </a:lnSpc>
              <a:spcBef>
                <a:spcPts val="800"/>
              </a:spcBef>
              <a:spcAft>
                <a:spcPts val="0"/>
              </a:spcAft>
              <a:buClr>
                <a:schemeClr val="dk2"/>
              </a:buClr>
              <a:buSzPts val="1600"/>
              <a:buFont typeface="Arial"/>
              <a:buNone/>
              <a:defRPr sz="1600" b="0" i="0" u="none" strike="noStrike" cap="none">
                <a:solidFill>
                  <a:schemeClr val="dk2"/>
                </a:solidFill>
                <a:latin typeface="Century Gothic"/>
                <a:ea typeface="Century Gothic"/>
                <a:cs typeface="Century Gothic"/>
                <a:sym typeface="Century Gothic"/>
              </a:defRPr>
            </a:lvl1pPr>
            <a:lvl2pPr marL="914400" marR="0" lvl="1" indent="-228600" algn="l" rtl="0">
              <a:lnSpc>
                <a:spcPct val="132500"/>
              </a:lnSpc>
              <a:spcBef>
                <a:spcPts val="800"/>
              </a:spcBef>
              <a:spcAft>
                <a:spcPts val="0"/>
              </a:spcAft>
              <a:buClr>
                <a:schemeClr val="dk2"/>
              </a:buClr>
              <a:buSzPts val="1600"/>
              <a:buFont typeface="Arial"/>
              <a:buNone/>
              <a:defRPr sz="16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32500"/>
              </a:lnSpc>
              <a:spcBef>
                <a:spcPts val="800"/>
              </a:spcBef>
              <a:spcAft>
                <a:spcPts val="0"/>
              </a:spcAft>
              <a:buClr>
                <a:schemeClr val="dk2"/>
              </a:buClr>
              <a:buSzPts val="1600"/>
              <a:buFont typeface="Arial"/>
              <a:buNone/>
              <a:defRPr sz="16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32500"/>
              </a:lnSpc>
              <a:spcBef>
                <a:spcPts val="800"/>
              </a:spcBef>
              <a:spcAft>
                <a:spcPts val="0"/>
              </a:spcAft>
              <a:buClr>
                <a:schemeClr val="dk2"/>
              </a:buClr>
              <a:buSzPts val="1600"/>
              <a:buFont typeface="Arial"/>
              <a:buNone/>
              <a:defRPr sz="16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132500"/>
              </a:lnSpc>
              <a:spcBef>
                <a:spcPts val="800"/>
              </a:spcBef>
              <a:spcAft>
                <a:spcPts val="0"/>
              </a:spcAft>
              <a:buClr>
                <a:schemeClr val="dk2"/>
              </a:buClr>
              <a:buSzPts val="1600"/>
              <a:buFont typeface="Arial"/>
              <a:buNone/>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87" name="Google Shape;887;p122"/>
          <p:cNvSpPr txBox="1">
            <a:spLocks noGrp="1"/>
          </p:cNvSpPr>
          <p:nvPr>
            <p:ph type="body" idx="3"/>
          </p:nvPr>
        </p:nvSpPr>
        <p:spPr>
          <a:xfrm>
            <a:off x="6164263" y="1269258"/>
            <a:ext cx="2826300" cy="2299500"/>
          </a:xfrm>
          <a:prstGeom prst="rect">
            <a:avLst/>
          </a:prstGeom>
          <a:solidFill>
            <a:srgbClr val="36B77A"/>
          </a:solidFill>
          <a:ln>
            <a:noFill/>
          </a:ln>
        </p:spPr>
        <p:txBody>
          <a:bodyPr spcFirstLastPara="1" wrap="square" lIns="182875" tIns="91425" rIns="91425" bIns="45700" anchor="t" anchorCtr="0">
            <a:noAutofit/>
          </a:bodyPr>
          <a:lstStyle>
            <a:lvl1pPr marL="457200" marR="0" lvl="0" indent="-228600" algn="l" rtl="0">
              <a:lnSpc>
                <a:spcPct val="132500"/>
              </a:lnSpc>
              <a:spcBef>
                <a:spcPts val="8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228600" algn="l" rtl="0">
              <a:lnSpc>
                <a:spcPct val="132500"/>
              </a:lnSpc>
              <a:spcBef>
                <a:spcPts val="8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2pPr>
            <a:lvl3pPr marL="1371600" marR="0" lvl="2" indent="-228600" algn="l" rtl="0">
              <a:lnSpc>
                <a:spcPct val="132500"/>
              </a:lnSpc>
              <a:spcBef>
                <a:spcPts val="8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3pPr>
            <a:lvl4pPr marL="1828800" marR="0" lvl="3" indent="-228600" algn="l" rtl="0">
              <a:lnSpc>
                <a:spcPct val="132500"/>
              </a:lnSpc>
              <a:spcBef>
                <a:spcPts val="8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4pPr>
            <a:lvl5pPr marL="2286000" marR="0" lvl="4" indent="-228600" algn="l" rtl="0">
              <a:lnSpc>
                <a:spcPct val="132500"/>
              </a:lnSpc>
              <a:spcBef>
                <a:spcPts val="800"/>
              </a:spcBef>
              <a:spcAft>
                <a:spcPts val="0"/>
              </a:spcAft>
              <a:buClr>
                <a:srgbClr val="FFFFFF"/>
              </a:buClr>
              <a:buSzPts val="1600"/>
              <a:buFont typeface="Arial"/>
              <a:buNone/>
              <a:defRPr sz="16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88" name="Google Shape;888;p122"/>
          <p:cNvSpPr>
            <a:spLocks noGrp="1"/>
          </p:cNvSpPr>
          <p:nvPr>
            <p:ph type="pic" idx="4"/>
          </p:nvPr>
        </p:nvSpPr>
        <p:spPr>
          <a:xfrm>
            <a:off x="3168280" y="1269628"/>
            <a:ext cx="2820600" cy="47592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89" name="Google Shape;889;p122"/>
          <p:cNvSpPr>
            <a:spLocks noGrp="1"/>
          </p:cNvSpPr>
          <p:nvPr>
            <p:ph type="pic" idx="5"/>
          </p:nvPr>
        </p:nvSpPr>
        <p:spPr>
          <a:xfrm>
            <a:off x="6152780" y="3723904"/>
            <a:ext cx="2822700" cy="23052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90" name="Google Shape;890;p122"/>
          <p:cNvSpPr txBox="1">
            <a:spLocks noGrp="1"/>
          </p:cNvSpPr>
          <p:nvPr>
            <p:ph type="body" idx="6"/>
          </p:nvPr>
        </p:nvSpPr>
        <p:spPr>
          <a:xfrm>
            <a:off x="3588431" y="1270011"/>
            <a:ext cx="2416200" cy="936600"/>
          </a:xfrm>
          <a:prstGeom prst="rect">
            <a:avLst/>
          </a:prstGeom>
          <a:noFill/>
          <a:ln>
            <a:noFill/>
          </a:ln>
        </p:spPr>
        <p:txBody>
          <a:bodyPr spcFirstLastPara="1" wrap="square" lIns="91425" tIns="137150" rIns="182875" bIns="45700" anchor="t" anchorCtr="0">
            <a:noAutofit/>
          </a:bodyPr>
          <a:lstStyle>
            <a:lvl1pPr marL="457200" marR="0" lvl="0" indent="-228600" algn="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L="914400" marR="0" lvl="1" indent="-228600" algn="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2pPr>
            <a:lvl3pPr marL="1371600" marR="0" lvl="2" indent="-228600" algn="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3pPr>
            <a:lvl4pPr marL="1828800" marR="0" lvl="3" indent="-228600" algn="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4pPr>
            <a:lvl5pPr marL="2286000" marR="0" lvl="4" indent="-228600" algn="r" rtl="0">
              <a:spcBef>
                <a:spcPts val="0"/>
              </a:spcBef>
              <a:spcAft>
                <a:spcPts val="0"/>
              </a:spcAft>
              <a:buClr>
                <a:srgbClr val="FFFFFF"/>
              </a:buClr>
              <a:buSzPts val="1600"/>
              <a:buFont typeface="Arial"/>
              <a:buNone/>
              <a:defRPr sz="1600" b="1"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891"/>
        <p:cNvGrpSpPr/>
        <p:nvPr/>
      </p:nvGrpSpPr>
      <p:grpSpPr>
        <a:xfrm>
          <a:off x="0" y="0"/>
          <a:ext cx="0" cy="0"/>
          <a:chOff x="0" y="0"/>
          <a:chExt cx="0" cy="0"/>
        </a:xfrm>
      </p:grpSpPr>
      <p:sp>
        <p:nvSpPr>
          <p:cNvPr id="892" name="Google Shape;892;p123"/>
          <p:cNvSpPr/>
          <p:nvPr/>
        </p:nvSpPr>
        <p:spPr>
          <a:xfrm>
            <a:off x="165100" y="165100"/>
            <a:ext cx="8805900" cy="941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3" name="Google Shape;893;p123"/>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94" name="Google Shape;894;p123"/>
          <p:cNvSpPr txBox="1">
            <a:spLocks noGrp="1"/>
          </p:cNvSpPr>
          <p:nvPr>
            <p:ph type="title"/>
          </p:nvPr>
        </p:nvSpPr>
        <p:spPr>
          <a:xfrm>
            <a:off x="1629818" y="147638"/>
            <a:ext cx="7341000" cy="9717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5" name="Google Shape;895;p123"/>
          <p:cNvSpPr/>
          <p:nvPr/>
        </p:nvSpPr>
        <p:spPr>
          <a:xfrm>
            <a:off x="1698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6" name="Google Shape;896;p123"/>
          <p:cNvSpPr/>
          <p:nvPr/>
        </p:nvSpPr>
        <p:spPr>
          <a:xfrm>
            <a:off x="61515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7" name="Google Shape;897;p123"/>
          <p:cNvSpPr/>
          <p:nvPr/>
        </p:nvSpPr>
        <p:spPr>
          <a:xfrm>
            <a:off x="3167063" y="12652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8" name="Google Shape;898;p123"/>
          <p:cNvSpPr/>
          <p:nvPr/>
        </p:nvSpPr>
        <p:spPr>
          <a:xfrm>
            <a:off x="1698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9" name="Google Shape;899;p123"/>
          <p:cNvSpPr/>
          <p:nvPr/>
        </p:nvSpPr>
        <p:spPr>
          <a:xfrm>
            <a:off x="61515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0" name="Google Shape;900;p123"/>
          <p:cNvSpPr/>
          <p:nvPr/>
        </p:nvSpPr>
        <p:spPr>
          <a:xfrm>
            <a:off x="3167063" y="3729038"/>
            <a:ext cx="2819400" cy="22986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1" name="Google Shape;901;p123"/>
          <p:cNvSpPr txBox="1">
            <a:spLocks noGrp="1"/>
          </p:cNvSpPr>
          <p:nvPr>
            <p:ph type="body" idx="1"/>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902"/>
        <p:cNvGrpSpPr/>
        <p:nvPr/>
      </p:nvGrpSpPr>
      <p:grpSpPr>
        <a:xfrm>
          <a:off x="0" y="0"/>
          <a:ext cx="0" cy="0"/>
          <a:chOff x="0" y="0"/>
          <a:chExt cx="0" cy="0"/>
        </a:xfrm>
      </p:grpSpPr>
      <p:sp>
        <p:nvSpPr>
          <p:cNvPr id="903" name="Google Shape;903;p124"/>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04" name="Google Shape;904;p124"/>
          <p:cNvSpPr>
            <a:spLocks noGrp="1"/>
          </p:cNvSpPr>
          <p:nvPr>
            <p:ph type="pic" idx="2"/>
          </p:nvPr>
        </p:nvSpPr>
        <p:spPr>
          <a:xfrm>
            <a:off x="153988" y="160338"/>
            <a:ext cx="8821800" cy="5880000"/>
          </a:xfrm>
          <a:prstGeom prst="rect">
            <a:avLst/>
          </a:prstGeom>
          <a:noFill/>
          <a:ln>
            <a:noFill/>
          </a:ln>
        </p:spPr>
        <p:txBody>
          <a:bodyPr spcFirstLastPara="1" wrap="square" lIns="91425" tIns="45700" rIns="91425" bIns="45700" anchor="ctr" anchorCtr="0">
            <a:noAutofit/>
          </a:bodyPr>
          <a:lstStyle>
            <a:lvl1pPr marR="0" lvl="0" algn="ctr"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05" name="Google Shape;905;p124"/>
          <p:cNvSpPr txBox="1">
            <a:spLocks noGrp="1"/>
          </p:cNvSpPr>
          <p:nvPr>
            <p:ph type="body" idx="1"/>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906"/>
        <p:cNvGrpSpPr/>
        <p:nvPr/>
      </p:nvGrpSpPr>
      <p:grpSpPr>
        <a:xfrm>
          <a:off x="0" y="0"/>
          <a:ext cx="0" cy="0"/>
          <a:chOff x="0" y="0"/>
          <a:chExt cx="0" cy="0"/>
        </a:xfrm>
      </p:grpSpPr>
      <p:sp>
        <p:nvSpPr>
          <p:cNvPr id="907" name="Google Shape;907;p125"/>
          <p:cNvSpPr/>
          <p:nvPr/>
        </p:nvSpPr>
        <p:spPr>
          <a:xfrm>
            <a:off x="165100" y="165100"/>
            <a:ext cx="8805900" cy="5873700"/>
          </a:xfrm>
          <a:prstGeom prst="rect">
            <a:avLst/>
          </a:prstGeom>
          <a:solidFill>
            <a:srgbClr val="D5D2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8" name="Google Shape;908;p125"/>
          <p:cNvSpPr txBox="1">
            <a:spLocks noGrp="1"/>
          </p:cNvSpPr>
          <p:nvPr>
            <p:ph type="body" idx="1"/>
          </p:nvPr>
        </p:nvSpPr>
        <p:spPr>
          <a:xfrm>
            <a:off x="1629827" y="1509696"/>
            <a:ext cx="7074000" cy="42780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09" name="Google Shape;909;p125"/>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10" name="Google Shape;910;p125"/>
          <p:cNvSpPr txBox="1">
            <a:spLocks noGrp="1"/>
          </p:cNvSpPr>
          <p:nvPr>
            <p:ph type="body" idx="2"/>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11" name="Google Shape;911;p125"/>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912"/>
        <p:cNvGrpSpPr/>
        <p:nvPr/>
      </p:nvGrpSpPr>
      <p:grpSpPr>
        <a:xfrm>
          <a:off x="0" y="0"/>
          <a:ext cx="0" cy="0"/>
          <a:chOff x="0" y="0"/>
          <a:chExt cx="0" cy="0"/>
        </a:xfrm>
      </p:grpSpPr>
      <p:sp>
        <p:nvSpPr>
          <p:cNvPr id="913" name="Google Shape;913;p126"/>
          <p:cNvSpPr/>
          <p:nvPr/>
        </p:nvSpPr>
        <p:spPr>
          <a:xfrm>
            <a:off x="165100" y="165100"/>
            <a:ext cx="8805900" cy="5873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14" name="Google Shape;914;p126"/>
          <p:cNvSpPr txBox="1">
            <a:spLocks noGrp="1"/>
          </p:cNvSpPr>
          <p:nvPr>
            <p:ph type="body" idx="1"/>
          </p:nvPr>
        </p:nvSpPr>
        <p:spPr>
          <a:xfrm>
            <a:off x="1629827" y="1509696"/>
            <a:ext cx="7074000" cy="42780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15" name="Google Shape;915;p126"/>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16" name="Google Shape;916;p126"/>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17" name="Google Shape;917;p126" descr="Identity Marker_blue screen.png"/>
          <p:cNvPicPr preferRelativeResize="0"/>
          <p:nvPr/>
        </p:nvPicPr>
        <p:blipFill rotWithShape="1">
          <a:blip r:embed="rId2">
            <a:alphaModFix/>
          </a:blip>
          <a:srcRect r="22514" b="11581"/>
          <a:stretch/>
        </p:blipFill>
        <p:spPr>
          <a:xfrm>
            <a:off x="5283200" y="1587500"/>
            <a:ext cx="3670299" cy="4457700"/>
          </a:xfrm>
          <a:prstGeom prst="rect">
            <a:avLst/>
          </a:prstGeom>
          <a:noFill/>
          <a:ln>
            <a:noFill/>
          </a:ln>
        </p:spPr>
      </p:pic>
      <p:sp>
        <p:nvSpPr>
          <p:cNvPr id="918" name="Google Shape;918;p126"/>
          <p:cNvSpPr txBox="1">
            <a:spLocks noGrp="1"/>
          </p:cNvSpPr>
          <p:nvPr>
            <p:ph type="body" idx="2"/>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919"/>
        <p:cNvGrpSpPr/>
        <p:nvPr/>
      </p:nvGrpSpPr>
      <p:grpSpPr>
        <a:xfrm>
          <a:off x="0" y="0"/>
          <a:ext cx="0" cy="0"/>
          <a:chOff x="0" y="0"/>
          <a:chExt cx="0" cy="0"/>
        </a:xfrm>
      </p:grpSpPr>
      <p:sp>
        <p:nvSpPr>
          <p:cNvPr id="920" name="Google Shape;920;p127"/>
          <p:cNvSpPr/>
          <p:nvPr/>
        </p:nvSpPr>
        <p:spPr>
          <a:xfrm>
            <a:off x="165100" y="165100"/>
            <a:ext cx="8805900" cy="5873700"/>
          </a:xfrm>
          <a:prstGeom prst="rect">
            <a:avLst/>
          </a:prstGeom>
          <a:solidFill>
            <a:srgbClr val="D5D2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21" name="Google Shape;921;p127"/>
          <p:cNvSpPr txBox="1">
            <a:spLocks noGrp="1"/>
          </p:cNvSpPr>
          <p:nvPr>
            <p:ph type="body" idx="1"/>
          </p:nvPr>
        </p:nvSpPr>
        <p:spPr>
          <a:xfrm>
            <a:off x="1629827" y="1509696"/>
            <a:ext cx="7074000" cy="42780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22" name="Google Shape;922;p127"/>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23" name="Google Shape;923;p127"/>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FFFFFF"/>
              </a:buClr>
              <a:buSzPts val="2400"/>
              <a:buFont typeface="Century Gothic"/>
              <a:buNone/>
              <a:defRPr sz="2400" b="1" i="0" u="none" strike="noStrike"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4" name="Google Shape;924;p127"/>
          <p:cNvSpPr txBox="1">
            <a:spLocks noGrp="1"/>
          </p:cNvSpPr>
          <p:nvPr>
            <p:ph type="body" idx="2"/>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5"/>
        <p:cNvGrpSpPr/>
        <p:nvPr/>
      </p:nvGrpSpPr>
      <p:grpSpPr>
        <a:xfrm>
          <a:off x="0" y="0"/>
          <a:ext cx="0" cy="0"/>
          <a:chOff x="0" y="0"/>
          <a:chExt cx="0" cy="0"/>
        </a:xfrm>
      </p:grpSpPr>
      <p:sp>
        <p:nvSpPr>
          <p:cNvPr id="96" name="Google Shape;96;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7" name="Google Shape;97;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8" name="Google Shape;98;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9" name="Google Shape;99;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1" name="Google Shape;111;p14"/>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112" name="Google Shape;112;p14"/>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925"/>
        <p:cNvGrpSpPr/>
        <p:nvPr/>
      </p:nvGrpSpPr>
      <p:grpSpPr>
        <a:xfrm>
          <a:off x="0" y="0"/>
          <a:ext cx="0" cy="0"/>
          <a:chOff x="0" y="0"/>
          <a:chExt cx="0" cy="0"/>
        </a:xfrm>
      </p:grpSpPr>
      <p:sp>
        <p:nvSpPr>
          <p:cNvPr id="926" name="Google Shape;926;p128"/>
          <p:cNvSpPr txBox="1">
            <a:spLocks noGrp="1"/>
          </p:cNvSpPr>
          <p:nvPr>
            <p:ph type="body" idx="1"/>
          </p:nvPr>
        </p:nvSpPr>
        <p:spPr>
          <a:xfrm>
            <a:off x="1629827" y="1509696"/>
            <a:ext cx="7074000" cy="4278000"/>
          </a:xfrm>
          <a:prstGeom prst="rect">
            <a:avLst/>
          </a:prstGeom>
          <a:noFill/>
          <a:ln>
            <a:noFill/>
          </a:ln>
        </p:spPr>
        <p:txBody>
          <a:bodyPr spcFirstLastPara="1" wrap="square" lIns="0" tIns="0" rIns="0" bIns="0" anchor="t" anchorCtr="0">
            <a:noAutofit/>
          </a:bodyPr>
          <a:lstStyle>
            <a:lvl1pPr marL="457200" marR="0" lvl="0" indent="-228600" algn="l" rtl="0">
              <a:lnSpc>
                <a:spcPct val="194444"/>
              </a:lnSpc>
              <a:spcBef>
                <a:spcPts val="0"/>
              </a:spcBef>
              <a:spcAft>
                <a:spcPts val="0"/>
              </a:spcAft>
              <a:buClr>
                <a:schemeClr val="dk2"/>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914400" marR="0" lvl="1"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3pPr>
            <a:lvl4pPr marL="1828800" marR="0" lvl="3"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lnSpc>
                <a:spcPct val="194444"/>
              </a:lnSpc>
              <a:spcBef>
                <a:spcPts val="0"/>
              </a:spcBef>
              <a:spcAft>
                <a:spcPts val="0"/>
              </a:spcAft>
              <a:buClr>
                <a:schemeClr val="accent2"/>
              </a:buClr>
              <a:buSzPts val="1800"/>
              <a:buFont typeface="Noto Sans Symbols"/>
              <a:buChar char="▪"/>
              <a:defRPr sz="18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27" name="Google Shape;927;p128"/>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Century Gothic"/>
                <a:ea typeface="Century Gothic"/>
                <a:cs typeface="Century Gothic"/>
                <a:sym typeface="Century Gothic"/>
              </a:defRPr>
            </a:lvl1pPr>
            <a:lvl2pPr marL="0" marR="0" lvl="1" indent="0" algn="r" rtl="0">
              <a:spcBef>
                <a:spcPts val="0"/>
              </a:spcBef>
              <a:buNone/>
              <a:defRPr sz="1400">
                <a:solidFill>
                  <a:schemeClr val="dk1"/>
                </a:solidFill>
                <a:latin typeface="Century Gothic"/>
                <a:ea typeface="Century Gothic"/>
                <a:cs typeface="Century Gothic"/>
                <a:sym typeface="Century Gothic"/>
              </a:defRPr>
            </a:lvl2pPr>
            <a:lvl3pPr marL="0" marR="0" lvl="2" indent="0" algn="r" rtl="0">
              <a:spcBef>
                <a:spcPts val="0"/>
              </a:spcBef>
              <a:buNone/>
              <a:defRPr sz="1400">
                <a:solidFill>
                  <a:schemeClr val="dk1"/>
                </a:solidFill>
                <a:latin typeface="Century Gothic"/>
                <a:ea typeface="Century Gothic"/>
                <a:cs typeface="Century Gothic"/>
                <a:sym typeface="Century Gothic"/>
              </a:defRPr>
            </a:lvl3pPr>
            <a:lvl4pPr marL="0" marR="0" lvl="3" indent="0" algn="r" rtl="0">
              <a:spcBef>
                <a:spcPts val="0"/>
              </a:spcBef>
              <a:buNone/>
              <a:defRPr sz="1400">
                <a:solidFill>
                  <a:schemeClr val="dk1"/>
                </a:solidFill>
                <a:latin typeface="Century Gothic"/>
                <a:ea typeface="Century Gothic"/>
                <a:cs typeface="Century Gothic"/>
                <a:sym typeface="Century Gothic"/>
              </a:defRPr>
            </a:lvl4pPr>
            <a:lvl5pPr marL="0" marR="0" lvl="4" indent="0" algn="r" rtl="0">
              <a:spcBef>
                <a:spcPts val="0"/>
              </a:spcBef>
              <a:buNone/>
              <a:defRPr sz="1400">
                <a:solidFill>
                  <a:schemeClr val="dk1"/>
                </a:solidFill>
                <a:latin typeface="Century Gothic"/>
                <a:ea typeface="Century Gothic"/>
                <a:cs typeface="Century Gothic"/>
                <a:sym typeface="Century Gothic"/>
              </a:defRPr>
            </a:lvl5pPr>
            <a:lvl6pPr marL="0" marR="0" lvl="5" indent="0" algn="r" rtl="0">
              <a:spcBef>
                <a:spcPts val="0"/>
              </a:spcBef>
              <a:buNone/>
              <a:defRPr sz="1400">
                <a:solidFill>
                  <a:schemeClr val="dk1"/>
                </a:solidFill>
                <a:latin typeface="Century Gothic"/>
                <a:ea typeface="Century Gothic"/>
                <a:cs typeface="Century Gothic"/>
                <a:sym typeface="Century Gothic"/>
              </a:defRPr>
            </a:lvl6pPr>
            <a:lvl7pPr marL="0" marR="0" lvl="6" indent="0" algn="r" rtl="0">
              <a:spcBef>
                <a:spcPts val="0"/>
              </a:spcBef>
              <a:buNone/>
              <a:defRPr sz="1400">
                <a:solidFill>
                  <a:schemeClr val="dk1"/>
                </a:solidFill>
                <a:latin typeface="Century Gothic"/>
                <a:ea typeface="Century Gothic"/>
                <a:cs typeface="Century Gothic"/>
                <a:sym typeface="Century Gothic"/>
              </a:defRPr>
            </a:lvl7pPr>
            <a:lvl8pPr marL="0" marR="0" lvl="7" indent="0" algn="r" rtl="0">
              <a:spcBef>
                <a:spcPts val="0"/>
              </a:spcBef>
              <a:buNone/>
              <a:defRPr sz="1400">
                <a:solidFill>
                  <a:schemeClr val="dk1"/>
                </a:solidFill>
                <a:latin typeface="Century Gothic"/>
                <a:ea typeface="Century Gothic"/>
                <a:cs typeface="Century Gothic"/>
                <a:sym typeface="Century Gothic"/>
              </a:defRPr>
            </a:lvl8pPr>
            <a:lvl9pPr marL="0" marR="0" lvl="8" indent="0" algn="r" rtl="0">
              <a:spcBef>
                <a:spcPts val="0"/>
              </a:spcBef>
              <a:buNone/>
              <a:defRPr sz="14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28" name="Google Shape;928;p128"/>
          <p:cNvSpPr txBox="1">
            <a:spLocks noGrp="1"/>
          </p:cNvSpPr>
          <p:nvPr>
            <p:ph type="title"/>
          </p:nvPr>
        </p:nvSpPr>
        <p:spPr>
          <a:xfrm>
            <a:off x="1629818" y="165100"/>
            <a:ext cx="7341000" cy="954000"/>
          </a:xfrm>
          <a:prstGeom prst="rect">
            <a:avLst/>
          </a:prstGeom>
          <a:noFill/>
          <a:ln>
            <a:noFill/>
          </a:ln>
        </p:spPr>
        <p:txBody>
          <a:bodyPr spcFirstLastPara="1" wrap="square" lIns="0" tIns="0" rIns="0" bIns="91425" anchor="b" anchorCtr="0">
            <a:noAutofit/>
          </a:bodyPr>
          <a:lstStyle>
            <a:lvl1pPr marR="0" lvl="0" algn="l" rtl="0">
              <a:spcBef>
                <a:spcPts val="0"/>
              </a:spcBef>
              <a:spcAft>
                <a:spcPts val="0"/>
              </a:spcAft>
              <a:buClr>
                <a:srgbClr val="0093D0"/>
              </a:buClr>
              <a:buSzPts val="2400"/>
              <a:buFont typeface="Century Gothic"/>
              <a:buNone/>
              <a:defRPr sz="2400" b="1" i="0" u="none" strike="noStrike" cap="none">
                <a:solidFill>
                  <a:srgbClr val="0093D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9" name="Google Shape;929;p128"/>
          <p:cNvSpPr txBox="1">
            <a:spLocks noGrp="1"/>
          </p:cNvSpPr>
          <p:nvPr>
            <p:ph type="body" idx="2"/>
          </p:nvPr>
        </p:nvSpPr>
        <p:spPr>
          <a:xfrm>
            <a:off x="927101" y="6242583"/>
            <a:ext cx="4792200" cy="365100"/>
          </a:xfrm>
          <a:prstGeom prst="rect">
            <a:avLst/>
          </a:prstGeom>
          <a:noFill/>
          <a:ln>
            <a:noFill/>
          </a:ln>
        </p:spPr>
        <p:txBody>
          <a:bodyPr spcFirstLastPara="1" wrap="square" lIns="0" tIns="0" rIns="0" bIns="0" anchor="ctr" anchorCtr="0">
            <a:noAutofit/>
          </a:bodyPr>
          <a:lstStyle>
            <a:lvl1pPr marL="457200" marR="0" lvl="0" indent="-228600" algn="l" rtl="0">
              <a:spcBef>
                <a:spcPts val="0"/>
              </a:spcBef>
              <a:spcAft>
                <a:spcPts val="0"/>
              </a:spcAft>
              <a:buClr>
                <a:srgbClr val="0095D3"/>
              </a:buClr>
              <a:buSzPts val="1400"/>
              <a:buFont typeface="Arial"/>
              <a:buNone/>
              <a:defRPr sz="1400" b="1" i="0" u="none" strike="noStrike" cap="none">
                <a:solidFill>
                  <a:srgbClr val="0095D3"/>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0"/>
        <p:cNvGrpSpPr/>
        <p:nvPr/>
      </p:nvGrpSpPr>
      <p:grpSpPr>
        <a:xfrm>
          <a:off x="0" y="0"/>
          <a:ext cx="0" cy="0"/>
          <a:chOff x="0" y="0"/>
          <a:chExt cx="0" cy="0"/>
        </a:xfrm>
      </p:grpSpPr>
      <p:sp>
        <p:nvSpPr>
          <p:cNvPr id="931" name="Google Shape;931;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2" name="Google Shape;932;p129"/>
          <p:cNvSpPr txBox="1">
            <a:spLocks noGrp="1"/>
          </p:cNvSpPr>
          <p:nvPr>
            <p:ph type="dt" idx="10"/>
          </p:nvPr>
        </p:nvSpPr>
        <p:spPr>
          <a:xfrm>
            <a:off x="901700" y="6267450"/>
            <a:ext cx="152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3" name="Google Shape;933;p129"/>
          <p:cNvSpPr txBox="1">
            <a:spLocks noGrp="1"/>
          </p:cNvSpPr>
          <p:nvPr>
            <p:ph type="ftr" idx="11"/>
          </p:nvPr>
        </p:nvSpPr>
        <p:spPr>
          <a:xfrm>
            <a:off x="2540000" y="6254750"/>
            <a:ext cx="5448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4" name="Google Shape;934;p129"/>
          <p:cNvSpPr txBox="1">
            <a:spLocks noGrp="1"/>
          </p:cNvSpPr>
          <p:nvPr>
            <p:ph type="sldNum" idx="12"/>
          </p:nvPr>
        </p:nvSpPr>
        <p:spPr>
          <a:xfrm>
            <a:off x="8089900" y="6216650"/>
            <a:ext cx="749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Century Gothic"/>
                <a:ea typeface="Century Gothic"/>
                <a:cs typeface="Century Gothic"/>
                <a:sym typeface="Century Gothic"/>
              </a:defRPr>
            </a:lvl1pPr>
            <a:lvl2pPr marL="0" marR="0" lvl="1" indent="0" algn="r" rtl="0">
              <a:spcBef>
                <a:spcPts val="0"/>
              </a:spcBef>
              <a:buNone/>
              <a:defRPr sz="1800">
                <a:solidFill>
                  <a:schemeClr val="dk1"/>
                </a:solidFill>
                <a:latin typeface="Century Gothic"/>
                <a:ea typeface="Century Gothic"/>
                <a:cs typeface="Century Gothic"/>
                <a:sym typeface="Century Gothic"/>
              </a:defRPr>
            </a:lvl2pPr>
            <a:lvl3pPr marL="0" marR="0" lvl="2" indent="0" algn="r" rtl="0">
              <a:spcBef>
                <a:spcPts val="0"/>
              </a:spcBef>
              <a:buNone/>
              <a:defRPr sz="1800">
                <a:solidFill>
                  <a:schemeClr val="dk1"/>
                </a:solidFill>
                <a:latin typeface="Century Gothic"/>
                <a:ea typeface="Century Gothic"/>
                <a:cs typeface="Century Gothic"/>
                <a:sym typeface="Century Gothic"/>
              </a:defRPr>
            </a:lvl3pPr>
            <a:lvl4pPr marL="0" marR="0" lvl="3" indent="0" algn="r" rtl="0">
              <a:spcBef>
                <a:spcPts val="0"/>
              </a:spcBef>
              <a:buNone/>
              <a:defRPr sz="1800">
                <a:solidFill>
                  <a:schemeClr val="dk1"/>
                </a:solidFill>
                <a:latin typeface="Century Gothic"/>
                <a:ea typeface="Century Gothic"/>
                <a:cs typeface="Century Gothic"/>
                <a:sym typeface="Century Gothic"/>
              </a:defRPr>
            </a:lvl4pPr>
            <a:lvl5pPr marL="0" marR="0" lvl="4" indent="0" algn="r" rtl="0">
              <a:spcBef>
                <a:spcPts val="0"/>
              </a:spcBef>
              <a:buNone/>
              <a:defRPr sz="1800">
                <a:solidFill>
                  <a:schemeClr val="dk1"/>
                </a:solidFill>
                <a:latin typeface="Century Gothic"/>
                <a:ea typeface="Century Gothic"/>
                <a:cs typeface="Century Gothic"/>
                <a:sym typeface="Century Gothic"/>
              </a:defRPr>
            </a:lvl5pPr>
            <a:lvl6pPr marL="0" marR="0" lvl="5" indent="0" algn="r" rtl="0">
              <a:spcBef>
                <a:spcPts val="0"/>
              </a:spcBef>
              <a:buNone/>
              <a:defRPr sz="1800">
                <a:solidFill>
                  <a:schemeClr val="dk1"/>
                </a:solidFill>
                <a:latin typeface="Century Gothic"/>
                <a:ea typeface="Century Gothic"/>
                <a:cs typeface="Century Gothic"/>
                <a:sym typeface="Century Gothic"/>
              </a:defRPr>
            </a:lvl6pPr>
            <a:lvl7pPr marL="0" marR="0" lvl="6" indent="0" algn="r" rtl="0">
              <a:spcBef>
                <a:spcPts val="0"/>
              </a:spcBef>
              <a:buNone/>
              <a:defRPr sz="1800">
                <a:solidFill>
                  <a:schemeClr val="dk1"/>
                </a:solidFill>
                <a:latin typeface="Century Gothic"/>
                <a:ea typeface="Century Gothic"/>
                <a:cs typeface="Century Gothic"/>
                <a:sym typeface="Century Gothic"/>
              </a:defRPr>
            </a:lvl7pPr>
            <a:lvl8pPr marL="0" marR="0" lvl="7" indent="0" algn="r" rtl="0">
              <a:spcBef>
                <a:spcPts val="0"/>
              </a:spcBef>
              <a:buNone/>
              <a:defRPr sz="1800">
                <a:solidFill>
                  <a:schemeClr val="dk1"/>
                </a:solidFill>
                <a:latin typeface="Century Gothic"/>
                <a:ea typeface="Century Gothic"/>
                <a:cs typeface="Century Gothic"/>
                <a:sym typeface="Century Gothic"/>
              </a:defRPr>
            </a:lvl8pPr>
            <a:lvl9pPr marL="0" marR="0" lvl="8" indent="0" algn="r" rtl="0">
              <a:spcBef>
                <a:spcPts val="0"/>
              </a:spcBef>
              <a:buNone/>
              <a:defRPr sz="180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7" name="Google Shape;117;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8" name="Google Shape;118;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9" name="Google Shape;119;p16"/>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120" name="Google Shape;120;p16"/>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1"/>
        <p:cNvGrpSpPr/>
        <p:nvPr/>
      </p:nvGrpSpPr>
      <p:grpSpPr>
        <a:xfrm>
          <a:off x="0" y="0"/>
          <a:ext cx="0" cy="0"/>
          <a:chOff x="0" y="0"/>
          <a:chExt cx="0" cy="0"/>
        </a:xfrm>
      </p:grpSpPr>
      <p:sp>
        <p:nvSpPr>
          <p:cNvPr id="122" name="Google Shape;122;p1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3" name="Google Shape;123;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4" name="Google Shape;124;p17"/>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125" name="Google Shape;125;p17"/>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8" name="Google Shape;128;p18"/>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8"/>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1" name="Google Shape;131;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2" name="Google Shape;132;p18">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3"/>
        <p:cNvGrpSpPr/>
        <p:nvPr/>
      </p:nvGrpSpPr>
      <p:grpSpPr>
        <a:xfrm>
          <a:off x="0" y="0"/>
          <a:ext cx="0" cy="0"/>
          <a:chOff x="0" y="0"/>
          <a:chExt cx="0" cy="0"/>
        </a:xfrm>
      </p:grpSpPr>
      <p:sp>
        <p:nvSpPr>
          <p:cNvPr id="134" name="Google Shape;134;p19"/>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5" name="Google Shape;135;p1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6" name="Google Shape;136;p1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9"/>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9" name="Google Shape;139;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40"/>
        <p:cNvGrpSpPr/>
        <p:nvPr/>
      </p:nvGrpSpPr>
      <p:grpSpPr>
        <a:xfrm>
          <a:off x="0" y="0"/>
          <a:ext cx="0" cy="0"/>
          <a:chOff x="0" y="0"/>
          <a:chExt cx="0" cy="0"/>
        </a:xfrm>
      </p:grpSpPr>
      <p:sp>
        <p:nvSpPr>
          <p:cNvPr id="141" name="Google Shape;141;p20"/>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0"/>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4" name="Google Shape;144;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0"/>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0"/>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8" name="Google Shape;14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9"/>
        <p:cNvGrpSpPr/>
        <p:nvPr/>
      </p:nvGrpSpPr>
      <p:grpSpPr>
        <a:xfrm>
          <a:off x="0" y="0"/>
          <a:ext cx="0" cy="0"/>
          <a:chOff x="0" y="0"/>
          <a:chExt cx="0" cy="0"/>
        </a:xfrm>
      </p:grpSpPr>
      <p:sp>
        <p:nvSpPr>
          <p:cNvPr id="150" name="Google Shape;150;p21"/>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1" name="Google Shape;151;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2" name="Google Shape;152;p21"/>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1"/>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4" name="Google Shape;154;p21"/>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6" name="Google Shape;156;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7"/>
        <p:cNvGrpSpPr/>
        <p:nvPr/>
      </p:nvGrpSpPr>
      <p:grpSpPr>
        <a:xfrm>
          <a:off x="0" y="0"/>
          <a:ext cx="0" cy="0"/>
          <a:chOff x="0" y="0"/>
          <a:chExt cx="0" cy="0"/>
        </a:xfrm>
      </p:grpSpPr>
      <p:sp>
        <p:nvSpPr>
          <p:cNvPr id="158" name="Google Shape;158;p22"/>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2"/>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2"/>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2"/>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3" name="Google Shape;163;p22"/>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2"/>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8" name="Google Shape;168;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25" name="Google Shape;25;p3"/>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2"/>
        <p:cNvGrpSpPr/>
        <p:nvPr/>
      </p:nvGrpSpPr>
      <p:grpSpPr>
        <a:xfrm>
          <a:off x="0" y="0"/>
          <a:ext cx="0" cy="0"/>
          <a:chOff x="0" y="0"/>
          <a:chExt cx="0" cy="0"/>
        </a:xfrm>
      </p:grpSpPr>
      <p:sp>
        <p:nvSpPr>
          <p:cNvPr id="173" name="Google Shape;173;p24"/>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4" name="Google Shape;174;p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5" name="Google Shape;175;p2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6" name="Google Shape;176;p24"/>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7" name="Google Shape;177;p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8" name="Google Shape;178;p24"/>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179" name="Google Shape;179;p24"/>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80"/>
        <p:cNvGrpSpPr/>
        <p:nvPr/>
      </p:nvGrpSpPr>
      <p:grpSpPr>
        <a:xfrm>
          <a:off x="0" y="0"/>
          <a:ext cx="0" cy="0"/>
          <a:chOff x="0" y="0"/>
          <a:chExt cx="0" cy="0"/>
        </a:xfrm>
      </p:grpSpPr>
      <p:sp>
        <p:nvSpPr>
          <p:cNvPr id="181" name="Google Shape;181;p25"/>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2" name="Google Shape;182;p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5" name="Google Shape;185;p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6" name="Google Shape;186;p2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7"/>
        <p:cNvGrpSpPr/>
        <p:nvPr/>
      </p:nvGrpSpPr>
      <p:grpSpPr>
        <a:xfrm>
          <a:off x="0" y="0"/>
          <a:ext cx="0" cy="0"/>
          <a:chOff x="0" y="0"/>
          <a:chExt cx="0" cy="0"/>
        </a:xfrm>
      </p:grpSpPr>
      <p:sp>
        <p:nvSpPr>
          <p:cNvPr id="188" name="Google Shape;188;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7"/>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8"/>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8"/>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8"/>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8"/>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8"/>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29"/>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29"/>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29"/>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2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29">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0"/>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1"/>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1"/>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1"/>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3"/>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3"/>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6"/>
        <p:cNvGrpSpPr/>
        <p:nvPr/>
      </p:nvGrpSpPr>
      <p:grpSpPr>
        <a:xfrm>
          <a:off x="0" y="0"/>
          <a:ext cx="0" cy="0"/>
          <a:chOff x="0" y="0"/>
          <a:chExt cx="0" cy="0"/>
        </a:xfrm>
      </p:grpSpPr>
      <p:sp>
        <p:nvSpPr>
          <p:cNvPr id="27" name="Google Shape;27;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 name="Google Shape;28;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2" name="Google Shape;32;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4"/>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5"/>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5"/>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5"/>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5"/>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5"/>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5"/>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5"/>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5"/>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5"/>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5"/>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5"/>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5"/>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5"/>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6"/>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7"/>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39"/>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39"/>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39"/>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0"/>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0"/>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1"/>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1">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2"/>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2"/>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3"/>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3"/>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3"/>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3"/>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4"/>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4"/>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4"/>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4"/>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5"/>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5"/>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5"/>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5"/>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5"/>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5"/>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5"/>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5"/>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6"/>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6"/>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6"/>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6"/>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6"/>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6"/>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6"/>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6"/>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6"/>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6"/>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6"/>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6"/>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6"/>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6"/>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6"/>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6"/>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8"/>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8"/>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8"/>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354" name="Google Shape;354;p48"/>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5"/>
        <p:cNvGrpSpPr/>
        <p:nvPr/>
      </p:nvGrpSpPr>
      <p:grpSpPr>
        <a:xfrm>
          <a:off x="0" y="0"/>
          <a:ext cx="0" cy="0"/>
          <a:chOff x="0" y="0"/>
          <a:chExt cx="0" cy="0"/>
        </a:xfrm>
      </p:grpSpPr>
      <p:sp>
        <p:nvSpPr>
          <p:cNvPr id="356" name="Google Shape;356;p49"/>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7" name="Google Shape;357;p49"/>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8" name="Google Shape;358;p49"/>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9" name="Google Shape;359;p49"/>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60" name="Google Shape;360;p49"/>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1"/>
        <p:cNvGrpSpPr/>
        <p:nvPr/>
      </p:nvGrpSpPr>
      <p:grpSpPr>
        <a:xfrm>
          <a:off x="0" y="0"/>
          <a:ext cx="0" cy="0"/>
          <a:chOff x="0" y="0"/>
          <a:chExt cx="0" cy="0"/>
        </a:xfrm>
      </p:grpSpPr>
      <p:sp>
        <p:nvSpPr>
          <p:cNvPr id="362" name="Google Shape;362;p50"/>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 name="Google Shape;363;p5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7" name="Google Shape;367;p50"/>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8" name="Google Shape;368;p50"/>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9"/>
        <p:cNvGrpSpPr/>
        <p:nvPr/>
      </p:nvGrpSpPr>
      <p:grpSpPr>
        <a:xfrm>
          <a:off x="0" y="0"/>
          <a:ext cx="0" cy="0"/>
          <a:chOff x="0" y="0"/>
          <a:chExt cx="0" cy="0"/>
        </a:xfrm>
      </p:grpSpPr>
      <p:sp>
        <p:nvSpPr>
          <p:cNvPr id="370" name="Google Shape;370;p5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1" name="Google Shape;371;p51"/>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2" name="Google Shape;372;p5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 name="Google Shape;373;p5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4" name="Google Shape;374;p51"/>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5"/>
        <p:cNvGrpSpPr/>
        <p:nvPr/>
      </p:nvGrpSpPr>
      <p:grpSpPr>
        <a:xfrm>
          <a:off x="0" y="0"/>
          <a:ext cx="0" cy="0"/>
          <a:chOff x="0" y="0"/>
          <a:chExt cx="0" cy="0"/>
        </a:xfrm>
      </p:grpSpPr>
      <p:sp>
        <p:nvSpPr>
          <p:cNvPr id="376" name="Google Shape;376;p52"/>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7" name="Google Shape;377;p52"/>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8" name="Google Shape;378;p52"/>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9" name="Google Shape;379;p5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0" name="Google Shape;380;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1"/>
        <p:cNvGrpSpPr/>
        <p:nvPr/>
      </p:nvGrpSpPr>
      <p:grpSpPr>
        <a:xfrm>
          <a:off x="0" y="0"/>
          <a:ext cx="0" cy="0"/>
          <a:chOff x="0" y="0"/>
          <a:chExt cx="0" cy="0"/>
        </a:xfrm>
      </p:grpSpPr>
      <p:sp>
        <p:nvSpPr>
          <p:cNvPr id="382" name="Google Shape;382;p53"/>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5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7" name="Google Shape;387;p53"/>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8" name="Google Shape;388;p53"/>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9"/>
        <p:cNvGrpSpPr/>
        <p:nvPr/>
      </p:nvGrpSpPr>
      <p:grpSpPr>
        <a:xfrm>
          <a:off x="0" y="0"/>
          <a:ext cx="0" cy="0"/>
          <a:chOff x="0" y="0"/>
          <a:chExt cx="0" cy="0"/>
        </a:xfrm>
      </p:grpSpPr>
      <p:sp>
        <p:nvSpPr>
          <p:cNvPr id="390" name="Google Shape;390;p54"/>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1" name="Google Shape;391;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5" name="Google Shape;395;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6" name="Google Shape;396;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0" name="Google Shape;50;p7"/>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9" name="Google Shape;399;p5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5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1" name="Google Shape;401;p55"/>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2"/>
        <p:cNvGrpSpPr/>
        <p:nvPr/>
      </p:nvGrpSpPr>
      <p:grpSpPr>
        <a:xfrm>
          <a:off x="0" y="0"/>
          <a:ext cx="0" cy="0"/>
          <a:chOff x="0" y="0"/>
          <a:chExt cx="0" cy="0"/>
        </a:xfrm>
      </p:grpSpPr>
      <p:sp>
        <p:nvSpPr>
          <p:cNvPr id="403" name="Google Shape;403;p5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4" name="Google Shape;404;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5" name="Google Shape;405;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 name="Google Shape;406;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7" name="Google Shape;407;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8"/>
        <p:cNvGrpSpPr/>
        <p:nvPr/>
      </p:nvGrpSpPr>
      <p:grpSpPr>
        <a:xfrm>
          <a:off x="0" y="0"/>
          <a:ext cx="0" cy="0"/>
          <a:chOff x="0" y="0"/>
          <a:chExt cx="0" cy="0"/>
        </a:xfrm>
      </p:grpSpPr>
      <p:sp>
        <p:nvSpPr>
          <p:cNvPr id="409" name="Google Shape;409;p5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0"/>
        <p:cNvGrpSpPr/>
        <p:nvPr/>
      </p:nvGrpSpPr>
      <p:grpSpPr>
        <a:xfrm>
          <a:off x="0" y="0"/>
          <a:ext cx="0" cy="0"/>
          <a:chOff x="0" y="0"/>
          <a:chExt cx="0" cy="0"/>
        </a:xfrm>
      </p:grpSpPr>
      <p:sp>
        <p:nvSpPr>
          <p:cNvPr id="411" name="Google Shape;411;p58"/>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2" name="Google Shape;412;p5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5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4" name="Google Shape;414;p58"/>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5"/>
        <p:cNvGrpSpPr/>
        <p:nvPr/>
      </p:nvGrpSpPr>
      <p:grpSpPr>
        <a:xfrm>
          <a:off x="0" y="0"/>
          <a:ext cx="0" cy="0"/>
          <a:chOff x="0" y="0"/>
          <a:chExt cx="0" cy="0"/>
        </a:xfrm>
      </p:grpSpPr>
      <p:sp>
        <p:nvSpPr>
          <p:cNvPr id="416" name="Google Shape;416;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 name="Google Shape;417;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8" name="Google Shape;418;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9"/>
        <p:cNvGrpSpPr/>
        <p:nvPr/>
      </p:nvGrpSpPr>
      <p:grpSpPr>
        <a:xfrm>
          <a:off x="0" y="0"/>
          <a:ext cx="0" cy="0"/>
          <a:chOff x="0" y="0"/>
          <a:chExt cx="0" cy="0"/>
        </a:xfrm>
      </p:grpSpPr>
      <p:sp>
        <p:nvSpPr>
          <p:cNvPr id="420" name="Google Shape;420;p60"/>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2" name="Google Shape;422;p60"/>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3" name="Google Shape;423;p60"/>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4"/>
        <p:cNvGrpSpPr/>
        <p:nvPr/>
      </p:nvGrpSpPr>
      <p:grpSpPr>
        <a:xfrm>
          <a:off x="0" y="0"/>
          <a:ext cx="0" cy="0"/>
          <a:chOff x="0" y="0"/>
          <a:chExt cx="0" cy="0"/>
        </a:xfrm>
      </p:grpSpPr>
      <p:sp>
        <p:nvSpPr>
          <p:cNvPr id="425" name="Google Shape;425;p6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 name="Google Shape;426;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7" name="Google Shape;427;p61"/>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8" name="Google Shape;428;p61"/>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9"/>
        <p:cNvGrpSpPr/>
        <p:nvPr/>
      </p:nvGrpSpPr>
      <p:grpSpPr>
        <a:xfrm>
          <a:off x="0" y="0"/>
          <a:ext cx="0" cy="0"/>
          <a:chOff x="0" y="0"/>
          <a:chExt cx="0" cy="0"/>
        </a:xfrm>
      </p:grpSpPr>
      <p:sp>
        <p:nvSpPr>
          <p:cNvPr id="430" name="Google Shape;430;p62"/>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1" name="Google Shape;431;p6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2"/>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3" name="Google Shape;433;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 name="Google Shape;434;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5" name="Google Shape;435;p62">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6"/>
        <p:cNvGrpSpPr/>
        <p:nvPr/>
      </p:nvGrpSpPr>
      <p:grpSpPr>
        <a:xfrm>
          <a:off x="0" y="0"/>
          <a:ext cx="0" cy="0"/>
          <a:chOff x="0" y="0"/>
          <a:chExt cx="0" cy="0"/>
        </a:xfrm>
      </p:grpSpPr>
      <p:sp>
        <p:nvSpPr>
          <p:cNvPr id="437" name="Google Shape;437;p63"/>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8" name="Google Shape;438;p63"/>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9" name="Google Shape;439;p63"/>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0" name="Google Shape;440;p63"/>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1" name="Google Shape;441;p6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2" name="Google Shape;44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 name="Google Shape;44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4" name="Google Shape;44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5"/>
        <p:cNvGrpSpPr/>
        <p:nvPr/>
      </p:nvGrpSpPr>
      <p:grpSpPr>
        <a:xfrm>
          <a:off x="0" y="0"/>
          <a:ext cx="0" cy="0"/>
          <a:chOff x="0" y="0"/>
          <a:chExt cx="0" cy="0"/>
        </a:xfrm>
      </p:grpSpPr>
      <p:sp>
        <p:nvSpPr>
          <p:cNvPr id="446" name="Google Shape;446;p64"/>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7" name="Google Shape;447;p6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8" name="Google Shape;448;p6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9" name="Google Shape;449;p64"/>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0" name="Google Shape;450;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
        <p:cNvGrpSpPr/>
        <p:nvPr/>
      </p:nvGrpSpPr>
      <p:grpSpPr>
        <a:xfrm>
          <a:off x="0" y="0"/>
          <a:ext cx="0" cy="0"/>
          <a:chOff x="0" y="0"/>
          <a:chExt cx="0" cy="0"/>
        </a:xfrm>
      </p:grpSpPr>
      <p:sp>
        <p:nvSpPr>
          <p:cNvPr id="52" name="Google Shape;52;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 name="Google Shape;53;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7" name="Google Shape;57;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2"/>
        <p:cNvGrpSpPr/>
        <p:nvPr/>
      </p:nvGrpSpPr>
      <p:grpSpPr>
        <a:xfrm>
          <a:off x="0" y="0"/>
          <a:ext cx="0" cy="0"/>
          <a:chOff x="0" y="0"/>
          <a:chExt cx="0" cy="0"/>
        </a:xfrm>
      </p:grpSpPr>
      <p:sp>
        <p:nvSpPr>
          <p:cNvPr id="453" name="Google Shape;453;p65"/>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5"/>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5" name="Google Shape;455;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6" name="Google Shape;456;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p65"/>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5"/>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Google Shape;45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0" name="Google Shape;46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1"/>
        <p:cNvGrpSpPr/>
        <p:nvPr/>
      </p:nvGrpSpPr>
      <p:grpSpPr>
        <a:xfrm>
          <a:off x="0" y="0"/>
          <a:ext cx="0" cy="0"/>
          <a:chOff x="0" y="0"/>
          <a:chExt cx="0" cy="0"/>
        </a:xfrm>
      </p:grpSpPr>
      <p:sp>
        <p:nvSpPr>
          <p:cNvPr id="462" name="Google Shape;462;p66"/>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3" name="Google Shape;463;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4" name="Google Shape;464;p66"/>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5" name="Google Shape;465;p6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6" name="Google Shape;466;p66"/>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7" name="Google Shape;467;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 name="Google Shape;468;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9"/>
        <p:cNvGrpSpPr/>
        <p:nvPr/>
      </p:nvGrpSpPr>
      <p:grpSpPr>
        <a:xfrm>
          <a:off x="0" y="0"/>
          <a:ext cx="0" cy="0"/>
          <a:chOff x="0" y="0"/>
          <a:chExt cx="0" cy="0"/>
        </a:xfrm>
      </p:grpSpPr>
      <p:sp>
        <p:nvSpPr>
          <p:cNvPr id="470" name="Google Shape;470;p67"/>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4" name="Google Shape;474;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5" name="Google Shape;475;p67"/>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7"/>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7"/>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7"/>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0" name="Google Shape;480;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81"/>
        <p:cNvGrpSpPr/>
        <p:nvPr/>
      </p:nvGrpSpPr>
      <p:grpSpPr>
        <a:xfrm>
          <a:off x="0" y="0"/>
          <a:ext cx="0" cy="0"/>
          <a:chOff x="0" y="0"/>
          <a:chExt cx="0" cy="0"/>
        </a:xfrm>
      </p:grpSpPr>
      <p:sp>
        <p:nvSpPr>
          <p:cNvPr id="482" name="Google Shape;482;p68"/>
          <p:cNvSpPr/>
          <p:nvPr/>
        </p:nvSpPr>
        <p:spPr>
          <a:xfrm>
            <a:off x="0" y="0"/>
            <a:ext cx="9144000" cy="6858000"/>
          </a:xfrm>
          <a:prstGeom prst="rect">
            <a:avLst/>
          </a:prstGeom>
          <a:solidFill>
            <a:srgbClr val="2A7252"/>
          </a:solid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68"/>
          <p:cNvSpPr txBox="1"/>
          <p:nvPr/>
        </p:nvSpPr>
        <p:spPr>
          <a:xfrm>
            <a:off x="115462" y="230625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4" name="Google Shape;484;p68"/>
          <p:cNvSpPr txBox="1"/>
          <p:nvPr/>
        </p:nvSpPr>
        <p:spPr>
          <a:xfrm>
            <a:off x="115462" y="2952694"/>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5" name="Google Shape;485;p68"/>
          <p:cNvSpPr txBox="1"/>
          <p:nvPr/>
        </p:nvSpPr>
        <p:spPr>
          <a:xfrm>
            <a:off x="115462" y="230625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6" name="Google Shape;486;p68"/>
          <p:cNvSpPr txBox="1"/>
          <p:nvPr/>
        </p:nvSpPr>
        <p:spPr>
          <a:xfrm>
            <a:off x="115462" y="2952694"/>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7" name="Google Shape;487;p68"/>
          <p:cNvSpPr txBox="1">
            <a:spLocks noGrp="1"/>
          </p:cNvSpPr>
          <p:nvPr>
            <p:ph type="title"/>
          </p:nvPr>
        </p:nvSpPr>
        <p:spPr>
          <a:xfrm>
            <a:off x="216569" y="2829677"/>
            <a:ext cx="8620500" cy="86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200"/>
              <a:buFont typeface="Lucida Sans"/>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8"/>
        <p:cNvGrpSpPr/>
        <p:nvPr/>
      </p:nvGrpSpPr>
      <p:grpSpPr>
        <a:xfrm>
          <a:off x="0" y="0"/>
          <a:ext cx="0" cy="0"/>
          <a:chOff x="0" y="0"/>
          <a:chExt cx="0" cy="0"/>
        </a:xfrm>
      </p:grpSpPr>
      <p:sp>
        <p:nvSpPr>
          <p:cNvPr id="489" name="Google Shape;489;p6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0" name="Google Shape;490;p6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
        <p:nvSpPr>
          <p:cNvPr id="491" name="Google Shape;491;p6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lvl="0" indent="0" algn="r" rtl="0">
              <a:buClr>
                <a:srgbClr val="888888"/>
              </a:buClr>
              <a:buSzPts val="1200"/>
              <a:buFont typeface="Calibri"/>
              <a:buNone/>
              <a:defRPr sz="1200">
                <a:solidFill>
                  <a:srgbClr val="888888"/>
                </a:solidFill>
                <a:latin typeface="Calibri"/>
                <a:ea typeface="Calibri"/>
                <a:cs typeface="Calibri"/>
                <a:sym typeface="Calibri"/>
              </a:defRPr>
            </a:lvl1pPr>
            <a:lvl2pPr marL="0" lvl="1" indent="0" algn="r" rtl="0">
              <a:buClr>
                <a:srgbClr val="888888"/>
              </a:buClr>
              <a:buSzPts val="1200"/>
              <a:buFont typeface="Calibri"/>
              <a:buNone/>
              <a:defRPr sz="1200">
                <a:solidFill>
                  <a:srgbClr val="888888"/>
                </a:solidFill>
                <a:latin typeface="Calibri"/>
                <a:ea typeface="Calibri"/>
                <a:cs typeface="Calibri"/>
                <a:sym typeface="Calibri"/>
              </a:defRPr>
            </a:lvl2pPr>
            <a:lvl3pPr marL="0" lvl="2" indent="0" algn="r" rtl="0">
              <a:buClr>
                <a:srgbClr val="888888"/>
              </a:buClr>
              <a:buSzPts val="1200"/>
              <a:buFont typeface="Calibri"/>
              <a:buNone/>
              <a:defRPr sz="1200">
                <a:solidFill>
                  <a:srgbClr val="888888"/>
                </a:solidFill>
                <a:latin typeface="Calibri"/>
                <a:ea typeface="Calibri"/>
                <a:cs typeface="Calibri"/>
                <a:sym typeface="Calibri"/>
              </a:defRPr>
            </a:lvl3pPr>
            <a:lvl4pPr marL="0" lvl="3" indent="0" algn="r" rtl="0">
              <a:buClr>
                <a:srgbClr val="888888"/>
              </a:buClr>
              <a:buSzPts val="1200"/>
              <a:buFont typeface="Calibri"/>
              <a:buNone/>
              <a:defRPr sz="1200">
                <a:solidFill>
                  <a:srgbClr val="888888"/>
                </a:solidFill>
                <a:latin typeface="Calibri"/>
                <a:ea typeface="Calibri"/>
                <a:cs typeface="Calibri"/>
                <a:sym typeface="Calibri"/>
              </a:defRPr>
            </a:lvl4pPr>
            <a:lvl5pPr marL="0" lvl="4" indent="0" algn="r" rtl="0">
              <a:buClr>
                <a:srgbClr val="888888"/>
              </a:buClr>
              <a:buSzPts val="1200"/>
              <a:buFont typeface="Calibri"/>
              <a:buNone/>
              <a:defRPr sz="1200">
                <a:solidFill>
                  <a:srgbClr val="888888"/>
                </a:solidFill>
                <a:latin typeface="Calibri"/>
                <a:ea typeface="Calibri"/>
                <a:cs typeface="Calibri"/>
                <a:sym typeface="Calibri"/>
              </a:defRPr>
            </a:lvl5pPr>
            <a:lvl6pPr marL="0" lvl="5" indent="0" algn="r" rtl="0">
              <a:buClr>
                <a:srgbClr val="888888"/>
              </a:buClr>
              <a:buSzPts val="1200"/>
              <a:buFont typeface="Calibri"/>
              <a:buNone/>
              <a:defRPr sz="1200">
                <a:solidFill>
                  <a:srgbClr val="888888"/>
                </a:solidFill>
                <a:latin typeface="Calibri"/>
                <a:ea typeface="Calibri"/>
                <a:cs typeface="Calibri"/>
                <a:sym typeface="Calibri"/>
              </a:defRPr>
            </a:lvl6pPr>
            <a:lvl7pPr marL="0" lvl="6" indent="0" algn="r" rtl="0">
              <a:buClr>
                <a:srgbClr val="888888"/>
              </a:buClr>
              <a:buSzPts val="1200"/>
              <a:buFont typeface="Calibri"/>
              <a:buNone/>
              <a:defRPr sz="1200">
                <a:solidFill>
                  <a:srgbClr val="888888"/>
                </a:solidFill>
                <a:latin typeface="Calibri"/>
                <a:ea typeface="Calibri"/>
                <a:cs typeface="Calibri"/>
                <a:sym typeface="Calibri"/>
              </a:defRPr>
            </a:lvl7pPr>
            <a:lvl8pPr marL="0" lvl="7" indent="0" algn="r" rtl="0">
              <a:buClr>
                <a:srgbClr val="888888"/>
              </a:buClr>
              <a:buSzPts val="1200"/>
              <a:buFont typeface="Calibri"/>
              <a:buNone/>
              <a:defRPr sz="1200">
                <a:solidFill>
                  <a:srgbClr val="888888"/>
                </a:solidFill>
                <a:latin typeface="Calibri"/>
                <a:ea typeface="Calibri"/>
                <a:cs typeface="Calibri"/>
                <a:sym typeface="Calibri"/>
              </a:defRPr>
            </a:lvl8pPr>
            <a:lvl9pPr marL="0" lvl="8" indent="0" algn="r" rtl="0">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92" name="Google Shape;492;p69"/>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493" name="Google Shape;493;p69"/>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7"/>
        <p:cNvGrpSpPr/>
        <p:nvPr/>
      </p:nvGrpSpPr>
      <p:grpSpPr>
        <a:xfrm>
          <a:off x="0" y="0"/>
          <a:ext cx="0" cy="0"/>
          <a:chOff x="0" y="0"/>
          <a:chExt cx="0" cy="0"/>
        </a:xfrm>
      </p:grpSpPr>
      <p:sp>
        <p:nvSpPr>
          <p:cNvPr id="498" name="Google Shape;498;p71"/>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99" name="Google Shape;499;p7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0" name="Google Shape;500;p7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1" name="Google Shape;501;p71"/>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2" name="Google Shape;502;p7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03" name="Google Shape;503;p71"/>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04" name="Google Shape;504;p71"/>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5"/>
        <p:cNvGrpSpPr/>
        <p:nvPr/>
      </p:nvGrpSpPr>
      <p:grpSpPr>
        <a:xfrm>
          <a:off x="0" y="0"/>
          <a:ext cx="0" cy="0"/>
          <a:chOff x="0" y="0"/>
          <a:chExt cx="0" cy="0"/>
        </a:xfrm>
      </p:grpSpPr>
      <p:sp>
        <p:nvSpPr>
          <p:cNvPr id="506" name="Google Shape;506;p72"/>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7" name="Google Shape;507;p72"/>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8" name="Google Shape;508;p72"/>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09"/>
        <p:cNvGrpSpPr/>
        <p:nvPr/>
      </p:nvGrpSpPr>
      <p:grpSpPr>
        <a:xfrm>
          <a:off x="0" y="0"/>
          <a:ext cx="0" cy="0"/>
          <a:chOff x="0" y="0"/>
          <a:chExt cx="0" cy="0"/>
        </a:xfrm>
      </p:grpSpPr>
      <p:sp>
        <p:nvSpPr>
          <p:cNvPr id="510" name="Google Shape;510;p73"/>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1" name="Google Shape;511;p7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2" name="Google Shape;512;p7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3" name="Google Shape;513;p7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4" name="Google Shape;514;p7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5" name="Google Shape;515;p73"/>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16"/>
        <p:cNvGrpSpPr/>
        <p:nvPr/>
      </p:nvGrpSpPr>
      <p:grpSpPr>
        <a:xfrm>
          <a:off x="0" y="0"/>
          <a:ext cx="0" cy="0"/>
          <a:chOff x="0" y="0"/>
          <a:chExt cx="0" cy="0"/>
        </a:xfrm>
      </p:grpSpPr>
      <p:sp>
        <p:nvSpPr>
          <p:cNvPr id="517" name="Google Shape;517;p74"/>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8" name="Google Shape;518;p7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9" name="Google Shape;519;p7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0" name="Google Shape;520;p7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1" name="Google Shape;521;p7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2" name="Google Shape;522;p7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23"/>
        <p:cNvGrpSpPr/>
        <p:nvPr/>
      </p:nvGrpSpPr>
      <p:grpSpPr>
        <a:xfrm>
          <a:off x="0" y="0"/>
          <a:ext cx="0" cy="0"/>
          <a:chOff x="0" y="0"/>
          <a:chExt cx="0" cy="0"/>
        </a:xfrm>
      </p:grpSpPr>
      <p:sp>
        <p:nvSpPr>
          <p:cNvPr id="524" name="Google Shape;524;p75"/>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5" name="Google Shape;525;p7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6" name="Google Shape;526;p7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7" name="Google Shape;527;p7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8" name="Google Shape;528;p7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9" name="Google Shape;529;p7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0"/>
        <p:cNvGrpSpPr/>
        <p:nvPr/>
      </p:nvGrpSpPr>
      <p:grpSpPr>
        <a:xfrm>
          <a:off x="0" y="0"/>
          <a:ext cx="0" cy="0"/>
          <a:chOff x="0" y="0"/>
          <a:chExt cx="0" cy="0"/>
        </a:xfrm>
      </p:grpSpPr>
      <p:sp>
        <p:nvSpPr>
          <p:cNvPr id="531" name="Google Shape;531;p76"/>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2" name="Google Shape;532;p76"/>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3" name="Google Shape;533;p76"/>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4" name="Google Shape;534;p76"/>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5" name="Google Shape;535;p76"/>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6" name="Google Shape;536;p7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7" name="Google Shape;537;p7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38" name="Google Shape;538;p76"/>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39"/>
        <p:cNvGrpSpPr/>
        <p:nvPr/>
      </p:nvGrpSpPr>
      <p:grpSpPr>
        <a:xfrm>
          <a:off x="0" y="0"/>
          <a:ext cx="0" cy="0"/>
          <a:chOff x="0" y="0"/>
          <a:chExt cx="0" cy="0"/>
        </a:xfrm>
      </p:grpSpPr>
      <p:sp>
        <p:nvSpPr>
          <p:cNvPr id="540" name="Google Shape;540;p77"/>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7"/>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2" name="Google Shape;542;p77"/>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43" name="Google Shape;543;p77"/>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44" name="Google Shape;544;p77"/>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45" name="Google Shape;545;p77"/>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46"/>
        <p:cNvGrpSpPr/>
        <p:nvPr/>
      </p:nvGrpSpPr>
      <p:grpSpPr>
        <a:xfrm>
          <a:off x="0" y="0"/>
          <a:ext cx="0" cy="0"/>
          <a:chOff x="0" y="0"/>
          <a:chExt cx="0" cy="0"/>
        </a:xfrm>
      </p:grpSpPr>
      <p:sp>
        <p:nvSpPr>
          <p:cNvPr id="547" name="Google Shape;547;p78"/>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8" name="Google Shape;548;p78"/>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9" name="Google Shape;549;p78"/>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0" name="Google Shape;550;p78"/>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1" name="Google Shape;551;p78"/>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52" name="Google Shape;552;p78"/>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53"/>
        <p:cNvGrpSpPr/>
        <p:nvPr/>
      </p:nvGrpSpPr>
      <p:grpSpPr>
        <a:xfrm>
          <a:off x="0" y="0"/>
          <a:ext cx="0" cy="0"/>
          <a:chOff x="0" y="0"/>
          <a:chExt cx="0" cy="0"/>
        </a:xfrm>
      </p:grpSpPr>
      <p:sp>
        <p:nvSpPr>
          <p:cNvPr id="554" name="Google Shape;554;p7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5" name="Google Shape;555;p7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6" name="Google Shape;556;p7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57" name="Google Shape;557;p79"/>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58" name="Google Shape;558;p79"/>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59"/>
        <p:cNvGrpSpPr/>
        <p:nvPr/>
      </p:nvGrpSpPr>
      <p:grpSpPr>
        <a:xfrm>
          <a:off x="0" y="0"/>
          <a:ext cx="0" cy="0"/>
          <a:chOff x="0" y="0"/>
          <a:chExt cx="0" cy="0"/>
        </a:xfrm>
      </p:grpSpPr>
      <p:sp>
        <p:nvSpPr>
          <p:cNvPr id="560" name="Google Shape;560;p80"/>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2" name="Google Shape;562;p8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3" name="Google Shape;563;p8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64" name="Google Shape;564;p80"/>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65" name="Google Shape;565;p80"/>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66"/>
        <p:cNvGrpSpPr/>
        <p:nvPr/>
      </p:nvGrpSpPr>
      <p:grpSpPr>
        <a:xfrm>
          <a:off x="0" y="0"/>
          <a:ext cx="0" cy="0"/>
          <a:chOff x="0" y="0"/>
          <a:chExt cx="0" cy="0"/>
        </a:xfrm>
      </p:grpSpPr>
      <p:sp>
        <p:nvSpPr>
          <p:cNvPr id="567" name="Google Shape;567;p81"/>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8" name="Google Shape;568;p8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9" name="Google Shape;569;p8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0" name="Google Shape;570;p8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71" name="Google Shape;571;p81"/>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72" name="Google Shape;572;p81"/>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73"/>
        <p:cNvGrpSpPr/>
        <p:nvPr/>
      </p:nvGrpSpPr>
      <p:grpSpPr>
        <a:xfrm>
          <a:off x="0" y="0"/>
          <a:ext cx="0" cy="0"/>
          <a:chOff x="0" y="0"/>
          <a:chExt cx="0" cy="0"/>
        </a:xfrm>
      </p:grpSpPr>
      <p:sp>
        <p:nvSpPr>
          <p:cNvPr id="574" name="Google Shape;574;p8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75" name="Google Shape;575;p8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76" name="Google Shape;576;p82"/>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7" name="Google Shape;577;p82"/>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8" name="Google Shape;578;p82"/>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9" name="Google Shape;579;p82"/>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0" name="Google Shape;580;p82"/>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1" name="Google Shape;581;p82"/>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2" name="Google Shape;582;p82"/>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3" name="Google Shape;583;p82"/>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4" name="Google Shape;584;p82"/>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5" name="Google Shape;585;p82"/>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6" name="Google Shape;586;p82"/>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7" name="Google Shape;587;p82"/>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8" name="Google Shape;588;p82"/>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89" name="Google Shape;589;p82"/>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90" name="Google Shape;590;p82"/>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91"/>
        <p:cNvGrpSpPr/>
        <p:nvPr/>
      </p:nvGrpSpPr>
      <p:grpSpPr>
        <a:xfrm>
          <a:off x="0" y="0"/>
          <a:ext cx="0" cy="0"/>
          <a:chOff x="0" y="0"/>
          <a:chExt cx="0" cy="0"/>
        </a:xfrm>
      </p:grpSpPr>
      <p:sp>
        <p:nvSpPr>
          <p:cNvPr id="592" name="Google Shape;592;p83"/>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3"/>
        <p:cNvGrpSpPr/>
        <p:nvPr/>
      </p:nvGrpSpPr>
      <p:grpSpPr>
        <a:xfrm>
          <a:off x="0" y="0"/>
          <a:ext cx="0" cy="0"/>
          <a:chOff x="0" y="0"/>
          <a:chExt cx="0" cy="0"/>
        </a:xfrm>
      </p:grpSpPr>
      <p:sp>
        <p:nvSpPr>
          <p:cNvPr id="594" name="Google Shape;594;p84"/>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5" name="Google Shape;595;p8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6" name="Google Shape;596;p8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97" name="Google Shape;597;p84"/>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598" name="Google Shape;598;p84"/>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99"/>
        <p:cNvGrpSpPr/>
        <p:nvPr/>
      </p:nvGrpSpPr>
      <p:grpSpPr>
        <a:xfrm>
          <a:off x="0" y="0"/>
          <a:ext cx="0" cy="0"/>
          <a:chOff x="0" y="0"/>
          <a:chExt cx="0" cy="0"/>
        </a:xfrm>
      </p:grpSpPr>
      <p:sp>
        <p:nvSpPr>
          <p:cNvPr id="600" name="Google Shape;600;p8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1" name="Google Shape;601;p8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02" name="Google Shape;602;p85"/>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603" name="Google Shape;603;p85"/>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73" name="Google Shape;73;p10"/>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04"/>
        <p:cNvGrpSpPr/>
        <p:nvPr/>
      </p:nvGrpSpPr>
      <p:grpSpPr>
        <a:xfrm>
          <a:off x="0" y="0"/>
          <a:ext cx="0" cy="0"/>
          <a:chOff x="0" y="0"/>
          <a:chExt cx="0" cy="0"/>
        </a:xfrm>
      </p:grpSpPr>
      <p:sp>
        <p:nvSpPr>
          <p:cNvPr id="605" name="Google Shape;605;p8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6" name="Google Shape;606;p8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07" name="Google Shape;607;p86"/>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608" name="Google Shape;608;p86"/>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9"/>
        <p:cNvGrpSpPr/>
        <p:nvPr/>
      </p:nvGrpSpPr>
      <p:grpSpPr>
        <a:xfrm>
          <a:off x="0" y="0"/>
          <a:ext cx="0" cy="0"/>
          <a:chOff x="0" y="0"/>
          <a:chExt cx="0" cy="0"/>
        </a:xfrm>
      </p:grpSpPr>
      <p:sp>
        <p:nvSpPr>
          <p:cNvPr id="610" name="Google Shape;610;p87"/>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1" name="Google Shape;611;p87"/>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87"/>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3" name="Google Shape;613;p8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4" name="Google Shape;614;p8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15" name="Google Shape;615;p87"/>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16"/>
        <p:cNvGrpSpPr/>
        <p:nvPr/>
      </p:nvGrpSpPr>
      <p:grpSpPr>
        <a:xfrm>
          <a:off x="0" y="0"/>
          <a:ext cx="0" cy="0"/>
          <a:chOff x="0" y="0"/>
          <a:chExt cx="0" cy="0"/>
        </a:xfrm>
      </p:grpSpPr>
      <p:sp>
        <p:nvSpPr>
          <p:cNvPr id="617" name="Google Shape;617;p88"/>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8" name="Google Shape;618;p8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9" name="Google Shape;619;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0" name="Google Shape;620;p88"/>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1" name="Google Shape;621;p8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2" name="Google Shape;622;p8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23"/>
        <p:cNvGrpSpPr/>
        <p:nvPr/>
      </p:nvGrpSpPr>
      <p:grpSpPr>
        <a:xfrm>
          <a:off x="0" y="0"/>
          <a:ext cx="0" cy="0"/>
          <a:chOff x="0" y="0"/>
          <a:chExt cx="0" cy="0"/>
        </a:xfrm>
      </p:grpSpPr>
      <p:sp>
        <p:nvSpPr>
          <p:cNvPr id="624" name="Google Shape;624;p89"/>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5" name="Google Shape;625;p89"/>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6" name="Google Shape;626;p8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7" name="Google Shape;627;p8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p89"/>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89"/>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0" name="Google Shape;630;p8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1" name="Google Shape;631;p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32"/>
        <p:cNvGrpSpPr/>
        <p:nvPr/>
      </p:nvGrpSpPr>
      <p:grpSpPr>
        <a:xfrm>
          <a:off x="0" y="0"/>
          <a:ext cx="0" cy="0"/>
          <a:chOff x="0" y="0"/>
          <a:chExt cx="0" cy="0"/>
        </a:xfrm>
      </p:grpSpPr>
      <p:sp>
        <p:nvSpPr>
          <p:cNvPr id="633" name="Google Shape;633;p90"/>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4" name="Google Shape;634;p9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5" name="Google Shape;635;p90"/>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6" name="Google Shape;636;p90"/>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7" name="Google Shape;637;p90"/>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8" name="Google Shape;638;p9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9" name="Google Shape;639;p9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40"/>
        <p:cNvGrpSpPr/>
        <p:nvPr/>
      </p:nvGrpSpPr>
      <p:grpSpPr>
        <a:xfrm>
          <a:off x="0" y="0"/>
          <a:ext cx="0" cy="0"/>
          <a:chOff x="0" y="0"/>
          <a:chExt cx="0" cy="0"/>
        </a:xfrm>
      </p:grpSpPr>
      <p:sp>
        <p:nvSpPr>
          <p:cNvPr id="641" name="Google Shape;641;p91"/>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2" name="Google Shape;642;p91"/>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3" name="Google Shape;643;p91"/>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4" name="Google Shape;644;p91"/>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5" name="Google Shape;645;p9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6" name="Google Shape;646;p91"/>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7" name="Google Shape;647;p91"/>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Google Shape;648;p91"/>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9" name="Google Shape;649;p91"/>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0" name="Google Shape;650;p9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1" name="Google Shape;651;p9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5"/>
        <p:cNvGrpSpPr/>
        <p:nvPr/>
      </p:nvGrpSpPr>
      <p:grpSpPr>
        <a:xfrm>
          <a:off x="0" y="0"/>
          <a:ext cx="0" cy="0"/>
          <a:chOff x="0" y="0"/>
          <a:chExt cx="0" cy="0"/>
        </a:xfrm>
      </p:grpSpPr>
      <p:sp>
        <p:nvSpPr>
          <p:cNvPr id="656" name="Google Shape;656;p93"/>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7" name="Google Shape;657;p9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8" name="Google Shape;658;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9" name="Google Shape;659;p93"/>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0" name="Google Shape;660;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61" name="Google Shape;661;p93"/>
          <p:cNvPicPr preferRelativeResize="0"/>
          <p:nvPr/>
        </p:nvPicPr>
        <p:blipFill>
          <a:blip r:embed="rId2">
            <a:alphaModFix/>
          </a:blip>
          <a:stretch>
            <a:fillRect/>
          </a:stretch>
        </p:blipFill>
        <p:spPr>
          <a:xfrm>
            <a:off x="59325" y="6293650"/>
            <a:ext cx="3041864" cy="540300"/>
          </a:xfrm>
          <a:prstGeom prst="rect">
            <a:avLst/>
          </a:prstGeom>
          <a:noFill/>
          <a:ln>
            <a:noFill/>
          </a:ln>
        </p:spPr>
      </p:pic>
      <p:pic>
        <p:nvPicPr>
          <p:cNvPr id="662" name="Google Shape;662;p93"/>
          <p:cNvPicPr preferRelativeResize="0"/>
          <p:nvPr/>
        </p:nvPicPr>
        <p:blipFill>
          <a:blip r:embed="rId3">
            <a:alphaModFix/>
          </a:blip>
          <a:stretch>
            <a:fillRect/>
          </a:stretch>
        </p:blipFill>
        <p:spPr>
          <a:xfrm>
            <a:off x="3173100" y="6293651"/>
            <a:ext cx="1285434" cy="5403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3"/>
        <p:cNvGrpSpPr/>
        <p:nvPr/>
      </p:nvGrpSpPr>
      <p:grpSpPr>
        <a:xfrm>
          <a:off x="0" y="0"/>
          <a:ext cx="0" cy="0"/>
          <a:chOff x="0" y="0"/>
          <a:chExt cx="0" cy="0"/>
        </a:xfrm>
      </p:grpSpPr>
      <p:sp>
        <p:nvSpPr>
          <p:cNvPr id="664" name="Google Shape;664;p94"/>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5" name="Google Shape;665;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6" name="Google Shape;666;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0"/>
        <p:cNvGrpSpPr/>
        <p:nvPr/>
      </p:nvGrpSpPr>
      <p:grpSpPr>
        <a:xfrm>
          <a:off x="0" y="0"/>
          <a:ext cx="0" cy="0"/>
          <a:chOff x="0" y="0"/>
          <a:chExt cx="0" cy="0"/>
        </a:xfrm>
      </p:grpSpPr>
      <p:sp>
        <p:nvSpPr>
          <p:cNvPr id="671" name="Google Shape;671;p95"/>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2" name="Google Shape;672;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3" name="Google Shape;673;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4" name="Google Shape;674;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77"/>
        <p:cNvGrpSpPr/>
        <p:nvPr/>
      </p:nvGrpSpPr>
      <p:grpSpPr>
        <a:xfrm>
          <a:off x="0" y="0"/>
          <a:ext cx="0" cy="0"/>
          <a:chOff x="0" y="0"/>
          <a:chExt cx="0" cy="0"/>
        </a:xfrm>
      </p:grpSpPr>
      <p:sp>
        <p:nvSpPr>
          <p:cNvPr id="678" name="Google Shape;678;p96"/>
          <p:cNvSpPr/>
          <p:nvPr/>
        </p:nvSpPr>
        <p:spPr>
          <a:xfrm>
            <a:off x="0" y="0"/>
            <a:ext cx="9144000" cy="6858000"/>
          </a:xfrm>
          <a:prstGeom prst="rect">
            <a:avLst/>
          </a:prstGeom>
          <a:solidFill>
            <a:srgbClr val="003D60"/>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9" name="Google Shape;679;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0" name="Google Shape;680;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1" name="Google Shape;681;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2" name="Google Shape;682;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Droid Sans"/>
              <a:buNone/>
              <a:defRPr sz="2800" i="0" u="none" strike="noStrike" cap="none">
                <a:solidFill>
                  <a:schemeClr val="lt1"/>
                </a:solidFill>
                <a:latin typeface="Droid Sans"/>
                <a:ea typeface="Droid Sans"/>
                <a:cs typeface="Droid Sans"/>
                <a:sym typeface="Droid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4"/>
        <p:cNvGrpSpPr/>
        <p:nvPr/>
      </p:nvGrpSpPr>
      <p:grpSpPr>
        <a:xfrm>
          <a:off x="0" y="0"/>
          <a:ext cx="0" cy="0"/>
          <a:chOff x="0" y="0"/>
          <a:chExt cx="0" cy="0"/>
        </a:xfrm>
      </p:grpSpPr>
      <p:sp>
        <p:nvSpPr>
          <p:cNvPr id="75" name="Google Shape;75;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 name="Google Shape;76;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7" name="Google Shape;77;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 name="Google Shape;78;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9" name="Google Shape;79;p11"/>
          <p:cNvPicPr preferRelativeResize="0"/>
          <p:nvPr/>
        </p:nvPicPr>
        <p:blipFill>
          <a:blip r:embed="rId2">
            <a:alphaModFix/>
          </a:blip>
          <a:stretch>
            <a:fillRect/>
          </a:stretch>
        </p:blipFill>
        <p:spPr>
          <a:xfrm>
            <a:off x="104799" y="111852"/>
            <a:ext cx="4148750" cy="736900"/>
          </a:xfrm>
          <a:prstGeom prst="rect">
            <a:avLst/>
          </a:prstGeom>
          <a:noFill/>
          <a:ln>
            <a:noFill/>
          </a:ln>
        </p:spPr>
      </p:pic>
      <p:pic>
        <p:nvPicPr>
          <p:cNvPr id="80" name="Google Shape;80;p11"/>
          <p:cNvPicPr preferRelativeResize="0"/>
          <p:nvPr/>
        </p:nvPicPr>
        <p:blipFill>
          <a:blip r:embed="rId3">
            <a:alphaModFix/>
          </a:blip>
          <a:stretch>
            <a:fillRect/>
          </a:stretch>
        </p:blipFill>
        <p:spPr>
          <a:xfrm>
            <a:off x="4310425" y="263250"/>
            <a:ext cx="4774950" cy="4341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84"/>
        <p:cNvGrpSpPr/>
        <p:nvPr/>
      </p:nvGrpSpPr>
      <p:grpSpPr>
        <a:xfrm>
          <a:off x="0" y="0"/>
          <a:ext cx="0" cy="0"/>
          <a:chOff x="0" y="0"/>
          <a:chExt cx="0" cy="0"/>
        </a:xfrm>
      </p:grpSpPr>
      <p:sp>
        <p:nvSpPr>
          <p:cNvPr id="685" name="Google Shape;685;p97"/>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86" name="Google Shape;686;p97"/>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87" name="Google Shape;687;p97"/>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2"/>
        <p:cNvGrpSpPr/>
        <p:nvPr/>
      </p:nvGrpSpPr>
      <p:grpSpPr>
        <a:xfrm>
          <a:off x="0" y="0"/>
          <a:ext cx="0" cy="0"/>
          <a:chOff x="0" y="0"/>
          <a:chExt cx="0" cy="0"/>
        </a:xfrm>
      </p:grpSpPr>
      <p:sp>
        <p:nvSpPr>
          <p:cNvPr id="703" name="Google Shape;703;p100"/>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4" name="Google Shape;704;p100"/>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5" name="Google Shape;705;p10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6" name="Google Shape;706;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7"/>
        <p:cNvGrpSpPr/>
        <p:nvPr/>
      </p:nvGrpSpPr>
      <p:grpSpPr>
        <a:xfrm>
          <a:off x="0" y="0"/>
          <a:ext cx="0" cy="0"/>
          <a:chOff x="0" y="0"/>
          <a:chExt cx="0" cy="0"/>
        </a:xfrm>
      </p:grpSpPr>
      <p:sp>
        <p:nvSpPr>
          <p:cNvPr id="708" name="Google Shape;708;p10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9" name="Google Shape;709;p10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0" name="Google Shape;710;p10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1" name="Google Shape;711;p10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2"/>
        <p:cNvGrpSpPr/>
        <p:nvPr/>
      </p:nvGrpSpPr>
      <p:grpSpPr>
        <a:xfrm>
          <a:off x="0" y="0"/>
          <a:ext cx="0" cy="0"/>
          <a:chOff x="0" y="0"/>
          <a:chExt cx="0" cy="0"/>
        </a:xfrm>
      </p:grpSpPr>
      <p:sp>
        <p:nvSpPr>
          <p:cNvPr id="713" name="Google Shape;713;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4" name="Google Shape;714;p102"/>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5" name="Google Shape;715;p1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6" name="Google Shape;716;p10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7" name="Google Shape;717;p10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18"/>
        <p:cNvGrpSpPr/>
        <p:nvPr/>
      </p:nvGrpSpPr>
      <p:grpSpPr>
        <a:xfrm>
          <a:off x="0" y="0"/>
          <a:ext cx="0" cy="0"/>
          <a:chOff x="0" y="0"/>
          <a:chExt cx="0" cy="0"/>
        </a:xfrm>
      </p:grpSpPr>
      <p:sp>
        <p:nvSpPr>
          <p:cNvPr id="719" name="Google Shape;719;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0" name="Google Shape;720;p10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1" name="Google Shape;721;p10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2" name="Google Shape;722;p1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3" name="Google Shape;723;p10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4"/>
        <p:cNvGrpSpPr/>
        <p:nvPr/>
      </p:nvGrpSpPr>
      <p:grpSpPr>
        <a:xfrm>
          <a:off x="0" y="0"/>
          <a:ext cx="0" cy="0"/>
          <a:chOff x="0" y="0"/>
          <a:chExt cx="0" cy="0"/>
        </a:xfrm>
      </p:grpSpPr>
      <p:sp>
        <p:nvSpPr>
          <p:cNvPr id="725" name="Google Shape;725;p10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6" name="Google Shape;726;p10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7" name="Google Shape;727;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8" name="Google Shape;728;p104"/>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9" name="Google Shape;729;p104"/>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0" name="Google Shape;730;p104"/>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0" name="Google Shape;740;p1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1"/>
        <p:cNvGrpSpPr/>
        <p:nvPr/>
      </p:nvGrpSpPr>
      <p:grpSpPr>
        <a:xfrm>
          <a:off x="0" y="0"/>
          <a:ext cx="0" cy="0"/>
          <a:chOff x="0" y="0"/>
          <a:chExt cx="0" cy="0"/>
        </a:xfrm>
      </p:grpSpPr>
      <p:sp>
        <p:nvSpPr>
          <p:cNvPr id="742" name="Google Shape;742;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3"/>
        <p:cNvGrpSpPr/>
        <p:nvPr/>
      </p:nvGrpSpPr>
      <p:grpSpPr>
        <a:xfrm>
          <a:off x="0" y="0"/>
          <a:ext cx="0" cy="0"/>
          <a:chOff x="0" y="0"/>
          <a:chExt cx="0" cy="0"/>
        </a:xfrm>
      </p:grpSpPr>
      <p:sp>
        <p:nvSpPr>
          <p:cNvPr id="744" name="Google Shape;744;p106"/>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5" name="Google Shape;745;p1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6" name="Google Shape;746;p10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7" name="Google Shape;747;p10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theme" Target="../theme/theme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8.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1" name="Google Shape;171;p2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7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6" name="Google Shape;496;p7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2"/>
        <p:cNvGrpSpPr/>
        <p:nvPr/>
      </p:nvGrpSpPr>
      <p:grpSpPr>
        <a:xfrm>
          <a:off x="0" y="0"/>
          <a:ext cx="0" cy="0"/>
          <a:chOff x="0" y="0"/>
          <a:chExt cx="0" cy="0"/>
        </a:xfrm>
      </p:grpSpPr>
      <p:sp>
        <p:nvSpPr>
          <p:cNvPr id="653" name="Google Shape;653;p9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Droid Sans"/>
              <a:buNone/>
              <a:defRPr sz="2400" i="0" u="none" strike="noStrike" cap="none">
                <a:solidFill>
                  <a:srgbClr val="595959"/>
                </a:solidFill>
                <a:latin typeface="Droid Sans"/>
                <a:ea typeface="Droid Sans"/>
                <a:cs typeface="Droid Sans"/>
                <a:sym typeface="Droid Sans"/>
              </a:defRPr>
            </a:lvl1pPr>
            <a:lvl2pPr lvl="1" indent="0" rtl="0">
              <a:spcBef>
                <a:spcPts val="0"/>
              </a:spcBef>
              <a:spcAft>
                <a:spcPts val="0"/>
              </a:spcAft>
              <a:buSzPts val="1800"/>
              <a:buFont typeface="Droid Sans"/>
              <a:buNone/>
              <a:defRPr sz="1800">
                <a:latin typeface="Droid Sans"/>
                <a:ea typeface="Droid Sans"/>
                <a:cs typeface="Droid Sans"/>
                <a:sym typeface="Droid Sans"/>
              </a:defRPr>
            </a:lvl2pPr>
            <a:lvl3pPr lvl="2" indent="0" rtl="0">
              <a:spcBef>
                <a:spcPts val="0"/>
              </a:spcBef>
              <a:spcAft>
                <a:spcPts val="0"/>
              </a:spcAft>
              <a:buSzPts val="1800"/>
              <a:buFont typeface="Droid Sans"/>
              <a:buNone/>
              <a:defRPr sz="1800">
                <a:latin typeface="Droid Sans"/>
                <a:ea typeface="Droid Sans"/>
                <a:cs typeface="Droid Sans"/>
                <a:sym typeface="Droid Sans"/>
              </a:defRPr>
            </a:lvl3pPr>
            <a:lvl4pPr lvl="3" indent="0" rtl="0">
              <a:spcBef>
                <a:spcPts val="0"/>
              </a:spcBef>
              <a:spcAft>
                <a:spcPts val="0"/>
              </a:spcAft>
              <a:buSzPts val="1800"/>
              <a:buFont typeface="Droid Sans"/>
              <a:buNone/>
              <a:defRPr sz="1800">
                <a:latin typeface="Droid Sans"/>
                <a:ea typeface="Droid Sans"/>
                <a:cs typeface="Droid Sans"/>
                <a:sym typeface="Droid Sans"/>
              </a:defRPr>
            </a:lvl4pPr>
            <a:lvl5pPr lvl="4" indent="0" rtl="0">
              <a:spcBef>
                <a:spcPts val="0"/>
              </a:spcBef>
              <a:spcAft>
                <a:spcPts val="0"/>
              </a:spcAft>
              <a:buSzPts val="1800"/>
              <a:buFont typeface="Droid Sans"/>
              <a:buNone/>
              <a:defRPr sz="1800">
                <a:latin typeface="Droid Sans"/>
                <a:ea typeface="Droid Sans"/>
                <a:cs typeface="Droid Sans"/>
                <a:sym typeface="Droid Sans"/>
              </a:defRPr>
            </a:lvl5pPr>
            <a:lvl6pPr lvl="5" indent="0" rtl="0">
              <a:spcBef>
                <a:spcPts val="0"/>
              </a:spcBef>
              <a:spcAft>
                <a:spcPts val="0"/>
              </a:spcAft>
              <a:buSzPts val="1800"/>
              <a:buFont typeface="Droid Sans"/>
              <a:buNone/>
              <a:defRPr sz="1800">
                <a:latin typeface="Droid Sans"/>
                <a:ea typeface="Droid Sans"/>
                <a:cs typeface="Droid Sans"/>
                <a:sym typeface="Droid Sans"/>
              </a:defRPr>
            </a:lvl6pPr>
            <a:lvl7pPr lvl="6" indent="0" rtl="0">
              <a:spcBef>
                <a:spcPts val="0"/>
              </a:spcBef>
              <a:spcAft>
                <a:spcPts val="0"/>
              </a:spcAft>
              <a:buSzPts val="1800"/>
              <a:buFont typeface="Droid Sans"/>
              <a:buNone/>
              <a:defRPr sz="1800">
                <a:latin typeface="Droid Sans"/>
                <a:ea typeface="Droid Sans"/>
                <a:cs typeface="Droid Sans"/>
                <a:sym typeface="Droid Sans"/>
              </a:defRPr>
            </a:lvl7pPr>
            <a:lvl8pPr lvl="7" indent="0" rtl="0">
              <a:spcBef>
                <a:spcPts val="0"/>
              </a:spcBef>
              <a:spcAft>
                <a:spcPts val="0"/>
              </a:spcAft>
              <a:buSzPts val="1800"/>
              <a:buFont typeface="Droid Sans"/>
              <a:buNone/>
              <a:defRPr sz="1800">
                <a:latin typeface="Droid Sans"/>
                <a:ea typeface="Droid Sans"/>
                <a:cs typeface="Droid Sans"/>
                <a:sym typeface="Droid Sans"/>
              </a:defRPr>
            </a:lvl8pPr>
            <a:lvl9pPr lvl="8" indent="0" rtl="0">
              <a:spcBef>
                <a:spcPts val="0"/>
              </a:spcBef>
              <a:spcAft>
                <a:spcPts val="0"/>
              </a:spcAft>
              <a:buSzPts val="1800"/>
              <a:buFont typeface="Droid Sans"/>
              <a:buNone/>
              <a:defRPr sz="1800">
                <a:latin typeface="Droid Sans"/>
                <a:ea typeface="Droid Sans"/>
                <a:cs typeface="Droid Sans"/>
                <a:sym typeface="Droid Sans"/>
              </a:defRPr>
            </a:lvl9pPr>
          </a:lstStyle>
          <a:p>
            <a:endParaRPr/>
          </a:p>
        </p:txBody>
      </p:sp>
      <p:sp>
        <p:nvSpPr>
          <p:cNvPr id="654" name="Google Shape;654;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Droid Sans"/>
              <a:buChar char="•"/>
              <a:defRPr sz="2200" i="0" u="none" strike="noStrike" cap="none">
                <a:solidFill>
                  <a:srgbClr val="595959"/>
                </a:solidFill>
                <a:latin typeface="Droid Sans"/>
                <a:ea typeface="Droid Sans"/>
                <a:cs typeface="Droid Sans"/>
                <a:sym typeface="Droid Sans"/>
              </a:defRPr>
            </a:lvl1pPr>
            <a:lvl2pPr marL="914400" marR="0" lvl="1" indent="-355600" algn="l" rtl="0">
              <a:lnSpc>
                <a:spcPct val="100000"/>
              </a:lnSpc>
              <a:spcBef>
                <a:spcPts val="400"/>
              </a:spcBef>
              <a:spcAft>
                <a:spcPts val="0"/>
              </a:spcAft>
              <a:buClr>
                <a:srgbClr val="595959"/>
              </a:buClr>
              <a:buSzPts val="2000"/>
              <a:buFont typeface="Droid Sans"/>
              <a:buChar char="–"/>
              <a:defRPr sz="2000" i="0" u="none" strike="noStrike" cap="none">
                <a:solidFill>
                  <a:srgbClr val="595959"/>
                </a:solidFill>
                <a:latin typeface="Droid Sans"/>
                <a:ea typeface="Droid Sans"/>
                <a:cs typeface="Droid Sans"/>
                <a:sym typeface="Droid Sans"/>
              </a:defRPr>
            </a:lvl2pPr>
            <a:lvl3pPr marL="1371600" marR="0" lvl="2" indent="-342900" algn="l" rtl="0">
              <a:lnSpc>
                <a:spcPct val="100000"/>
              </a:lnSpc>
              <a:spcBef>
                <a:spcPts val="360"/>
              </a:spcBef>
              <a:spcAft>
                <a:spcPts val="0"/>
              </a:spcAft>
              <a:buClr>
                <a:srgbClr val="595959"/>
              </a:buClr>
              <a:buSzPts val="1800"/>
              <a:buFont typeface="Droid Sans"/>
              <a:buChar char="•"/>
              <a:defRPr sz="1800" i="0" u="none" strike="noStrike" cap="none">
                <a:solidFill>
                  <a:srgbClr val="595959"/>
                </a:solidFill>
                <a:latin typeface="Droid Sans"/>
                <a:ea typeface="Droid Sans"/>
                <a:cs typeface="Droid Sans"/>
                <a:sym typeface="Droid Sans"/>
              </a:defRPr>
            </a:lvl3pPr>
            <a:lvl4pPr marL="1828800" marR="0" lvl="3" indent="-330200" algn="l" rtl="0">
              <a:lnSpc>
                <a:spcPct val="100000"/>
              </a:lnSpc>
              <a:spcBef>
                <a:spcPts val="320"/>
              </a:spcBef>
              <a:spcAft>
                <a:spcPts val="0"/>
              </a:spcAft>
              <a:buClr>
                <a:srgbClr val="595959"/>
              </a:buClr>
              <a:buSzPts val="1600"/>
              <a:buFont typeface="Droid Sans"/>
              <a:buChar char="–"/>
              <a:defRPr sz="1600" i="0" u="none" strike="noStrike" cap="none">
                <a:solidFill>
                  <a:srgbClr val="595959"/>
                </a:solidFill>
                <a:latin typeface="Droid Sans"/>
                <a:ea typeface="Droid Sans"/>
                <a:cs typeface="Droid Sans"/>
                <a:sym typeface="Droid Sans"/>
              </a:defRPr>
            </a:lvl4pPr>
            <a:lvl5pPr marL="2286000" marR="0" lvl="4" indent="-330200" algn="l" rtl="0">
              <a:lnSpc>
                <a:spcPct val="100000"/>
              </a:lnSpc>
              <a:spcBef>
                <a:spcPts val="320"/>
              </a:spcBef>
              <a:spcAft>
                <a:spcPts val="0"/>
              </a:spcAft>
              <a:buClr>
                <a:srgbClr val="595959"/>
              </a:buClr>
              <a:buSzPts val="1600"/>
              <a:buFont typeface="Droid Sans"/>
              <a:buChar char="»"/>
              <a:defRPr sz="1600" i="0" u="none" strike="noStrike" cap="none">
                <a:solidFill>
                  <a:srgbClr val="595959"/>
                </a:solidFill>
                <a:latin typeface="Droid Sans"/>
                <a:ea typeface="Droid Sans"/>
                <a:cs typeface="Droid Sans"/>
                <a:sym typeface="Droid Sans"/>
              </a:defRPr>
            </a:lvl5pPr>
            <a:lvl6pPr marL="2743200" marR="0" lvl="5" indent="-355600" algn="l" rtl="0">
              <a:lnSpc>
                <a:spcPct val="100000"/>
              </a:lnSpc>
              <a:spcBef>
                <a:spcPts val="400"/>
              </a:spcBef>
              <a:spcAft>
                <a:spcPts val="0"/>
              </a:spcAft>
              <a:buClr>
                <a:schemeClr val="dk1"/>
              </a:buClr>
              <a:buSzPts val="2000"/>
              <a:buFont typeface="Droid Sans"/>
              <a:buChar char="•"/>
              <a:defRPr sz="2000" i="0" u="none" strike="noStrike" cap="none">
                <a:solidFill>
                  <a:schemeClr val="dk1"/>
                </a:solidFill>
                <a:latin typeface="Droid Sans"/>
                <a:ea typeface="Droid Sans"/>
                <a:cs typeface="Droid Sans"/>
                <a:sym typeface="Droid Sans"/>
              </a:defRPr>
            </a:lvl6pPr>
            <a:lvl7pPr marL="3200400" marR="0" lvl="6" indent="-355600" algn="l" rtl="0">
              <a:lnSpc>
                <a:spcPct val="100000"/>
              </a:lnSpc>
              <a:spcBef>
                <a:spcPts val="400"/>
              </a:spcBef>
              <a:spcAft>
                <a:spcPts val="0"/>
              </a:spcAft>
              <a:buClr>
                <a:schemeClr val="dk1"/>
              </a:buClr>
              <a:buSzPts val="2000"/>
              <a:buFont typeface="Droid Sans"/>
              <a:buChar char="•"/>
              <a:defRPr sz="2000" i="0" u="none" strike="noStrike" cap="none">
                <a:solidFill>
                  <a:schemeClr val="dk1"/>
                </a:solidFill>
                <a:latin typeface="Droid Sans"/>
                <a:ea typeface="Droid Sans"/>
                <a:cs typeface="Droid Sans"/>
                <a:sym typeface="Droid Sans"/>
              </a:defRPr>
            </a:lvl7pPr>
            <a:lvl8pPr marL="3657600" marR="0" lvl="7" indent="-355600" algn="l" rtl="0">
              <a:lnSpc>
                <a:spcPct val="100000"/>
              </a:lnSpc>
              <a:spcBef>
                <a:spcPts val="400"/>
              </a:spcBef>
              <a:spcAft>
                <a:spcPts val="0"/>
              </a:spcAft>
              <a:buClr>
                <a:schemeClr val="dk1"/>
              </a:buClr>
              <a:buSzPts val="2000"/>
              <a:buFont typeface="Droid Sans"/>
              <a:buChar char="•"/>
              <a:defRPr sz="2000" i="0" u="none" strike="noStrike" cap="none">
                <a:solidFill>
                  <a:schemeClr val="dk1"/>
                </a:solidFill>
                <a:latin typeface="Droid Sans"/>
                <a:ea typeface="Droid Sans"/>
                <a:cs typeface="Droid Sans"/>
                <a:sym typeface="Droid Sans"/>
              </a:defRPr>
            </a:lvl8pPr>
            <a:lvl9pPr marL="4114800" marR="0" lvl="8" indent="-355600" algn="l" rtl="0">
              <a:lnSpc>
                <a:spcPct val="100000"/>
              </a:lnSpc>
              <a:spcBef>
                <a:spcPts val="400"/>
              </a:spcBef>
              <a:spcAft>
                <a:spcPts val="0"/>
              </a:spcAft>
              <a:buClr>
                <a:schemeClr val="dk1"/>
              </a:buClr>
              <a:buSzPts val="2000"/>
              <a:buFont typeface="Droid Sans"/>
              <a:buChar char="•"/>
              <a:defRPr sz="2000" i="0" u="none" strike="noStrike" cap="none">
                <a:solidFill>
                  <a:schemeClr val="dk1"/>
                </a:solidFill>
                <a:latin typeface="Droid Sans"/>
                <a:ea typeface="Droid Sans"/>
                <a:cs typeface="Droid Sans"/>
                <a:sym typeface="Droid Sans"/>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116"/>
          <p:cNvSpPr/>
          <p:nvPr/>
        </p:nvSpPr>
        <p:spPr>
          <a:xfrm>
            <a:off x="713840" y="6209402"/>
            <a:ext cx="8253900" cy="483000"/>
          </a:xfrm>
          <a:prstGeom prst="rect">
            <a:avLst/>
          </a:prstGeom>
          <a:gradFill>
            <a:gsLst>
              <a:gs pos="0">
                <a:srgbClr val="FFFFFF"/>
              </a:gs>
              <a:gs pos="100000">
                <a:srgbClr val="0095D3"/>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24" name="Google Shape;824;p116" descr="BCPS apple 2016 2c.pdf"/>
          <p:cNvPicPr preferRelativeResize="0"/>
          <p:nvPr/>
        </p:nvPicPr>
        <p:blipFill rotWithShape="1">
          <a:blip r:embed="rId15">
            <a:alphaModFix/>
          </a:blip>
          <a:srcRect/>
          <a:stretch/>
        </p:blipFill>
        <p:spPr>
          <a:xfrm>
            <a:off x="212445" y="6159499"/>
            <a:ext cx="399995" cy="426244"/>
          </a:xfrm>
          <a:prstGeom prst="rect">
            <a:avLst/>
          </a:prstGeom>
          <a:noFill/>
          <a:ln>
            <a:noFill/>
          </a:ln>
        </p:spPr>
      </p:pic>
      <p:sp>
        <p:nvSpPr>
          <p:cNvPr id="825" name="Google Shape;825;p116"/>
          <p:cNvSpPr txBox="1"/>
          <p:nvPr/>
        </p:nvSpPr>
        <p:spPr>
          <a:xfrm>
            <a:off x="1003293" y="6218237"/>
            <a:ext cx="4072500" cy="431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0095D3"/>
              </a:buClr>
              <a:buSzPts val="1400"/>
              <a:buFont typeface="Century Gothic"/>
              <a:buNone/>
            </a:pPr>
            <a:r>
              <a:rPr lang="en-US" sz="1400" b="1" i="0" u="none" strike="noStrike" cap="none">
                <a:solidFill>
                  <a:srgbClr val="0095D3"/>
                </a:solidFill>
                <a:latin typeface="Century Gothic"/>
                <a:ea typeface="Century Gothic"/>
                <a:cs typeface="Century Gothic"/>
                <a:sym typeface="Century Gothic"/>
              </a:rPr>
              <a:t>BCPS OFFICE OF ACADEMICS</a:t>
            </a:r>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hyperlink" Target="https://www.cgcs.org/cms/lib/DC00001581/Centricity/Domain/313/CGCS_Unfinished%20Learning.pdf" TargetMode="External"/><Relationship Id="rId5" Type="http://schemas.openxmlformats.org/officeDocument/2006/relationships/image" Target="../media/image35.png"/><Relationship Id="rId4" Type="http://schemas.openxmlformats.org/officeDocument/2006/relationships/hyperlink" Target="https://achievethecore.org/page/3267/2020-21-priority-instructional-content-in-english-language-arts-literacy-and-mathemati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9.xml"/><Relationship Id="rId5" Type="http://schemas.openxmlformats.org/officeDocument/2006/relationships/image" Target="../media/image2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3.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4.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89.xml"/><Relationship Id="rId5" Type="http://schemas.openxmlformats.org/officeDocument/2006/relationships/image" Target="../media/image29.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10.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10.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10.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browardschools.com/learningnevercloses" TargetMode="External"/><Relationship Id="rId2" Type="http://schemas.openxmlformats.org/officeDocument/2006/relationships/notesSlide" Target="../notesSlides/notesSlide53.xml"/><Relationship Id="rId1" Type="http://schemas.openxmlformats.org/officeDocument/2006/relationships/slideLayout" Target="../slideLayouts/slideLayout110.xml"/><Relationship Id="rId6" Type="http://schemas.openxmlformats.org/officeDocument/2006/relationships/hyperlink" Target="https://www.browardschools.com/Page/54753" TargetMode="External"/><Relationship Id="rId5" Type="http://schemas.openxmlformats.org/officeDocument/2006/relationships/hyperlink" Target="https://browardschools.instructure.com/courses/852789" TargetMode="External"/><Relationship Id="rId4" Type="http://schemas.openxmlformats.org/officeDocument/2006/relationships/hyperlink" Target="https://browardschools.instructure.com/courses/62724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110.xml"/><Relationship Id="rId5" Type="http://schemas.openxmlformats.org/officeDocument/2006/relationships/image" Target="../media/image67.jp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8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9.xml"/><Relationship Id="rId5" Type="http://schemas.openxmlformats.org/officeDocument/2006/relationships/image" Target="../media/image31.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946"/>
        <p:cNvGrpSpPr/>
        <p:nvPr/>
      </p:nvGrpSpPr>
      <p:grpSpPr>
        <a:xfrm>
          <a:off x="0" y="0"/>
          <a:ext cx="0" cy="0"/>
          <a:chOff x="0" y="0"/>
          <a:chExt cx="0" cy="0"/>
        </a:xfrm>
      </p:grpSpPr>
      <p:grpSp>
        <p:nvGrpSpPr>
          <p:cNvPr id="947" name="Google Shape;947;p131"/>
          <p:cNvGrpSpPr/>
          <p:nvPr/>
        </p:nvGrpSpPr>
        <p:grpSpPr>
          <a:xfrm>
            <a:off x="493586" y="4983600"/>
            <a:ext cx="8515209" cy="2407800"/>
            <a:chOff x="2975561" y="5136000"/>
            <a:chExt cx="8515209" cy="2407800"/>
          </a:xfrm>
        </p:grpSpPr>
        <p:sp>
          <p:nvSpPr>
            <p:cNvPr id="948" name="Google Shape;948;p131"/>
            <p:cNvSpPr/>
            <p:nvPr/>
          </p:nvSpPr>
          <p:spPr>
            <a:xfrm>
              <a:off x="5031613" y="5443950"/>
              <a:ext cx="930600" cy="567300"/>
            </a:xfrm>
            <a:prstGeom prst="leftArrow">
              <a:avLst>
                <a:gd name="adj1" fmla="val 50000"/>
                <a:gd name="adj2" fmla="val 50000"/>
              </a:avLst>
            </a:prstGeom>
            <a:solidFill>
              <a:srgbClr val="FFFF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1"/>
            <p:cNvSpPr txBox="1"/>
            <p:nvPr/>
          </p:nvSpPr>
          <p:spPr>
            <a:xfrm>
              <a:off x="6049969" y="5136000"/>
              <a:ext cx="54408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rgbClr val="FFFFFF"/>
                  </a:solidFill>
                  <a:latin typeface="Droid Sans"/>
                  <a:ea typeface="Droid Sans"/>
                  <a:cs typeface="Droid Sans"/>
                  <a:sym typeface="Droid Sans"/>
                </a:rPr>
                <a:t>The webinar will begin shortly. </a:t>
              </a:r>
              <a:endParaRPr sz="1700">
                <a:solidFill>
                  <a:srgbClr val="FFFFFF"/>
                </a:solidFill>
                <a:latin typeface="Droid Sans"/>
                <a:ea typeface="Droid Sans"/>
                <a:cs typeface="Droid Sans"/>
                <a:sym typeface="Droid Sans"/>
              </a:endParaRPr>
            </a:p>
            <a:p>
              <a:pPr marL="0" lvl="0" indent="0" algn="l" rtl="0">
                <a:spcBef>
                  <a:spcPts val="0"/>
                </a:spcBef>
                <a:spcAft>
                  <a:spcPts val="0"/>
                </a:spcAft>
                <a:buNone/>
              </a:pPr>
              <a:r>
                <a:rPr lang="en-US" sz="1700">
                  <a:solidFill>
                    <a:srgbClr val="FFFFFF"/>
                  </a:solidFill>
                  <a:latin typeface="Droid Sans"/>
                  <a:ea typeface="Droid Sans"/>
                  <a:cs typeface="Droid Sans"/>
                  <a:sym typeface="Droid Sans"/>
                </a:rPr>
                <a:t>Check your Resource widget to preview the resources for today’s session! Use the Group Chat to introduce yourself!</a:t>
              </a:r>
              <a:endParaRPr sz="1700">
                <a:solidFill>
                  <a:srgbClr val="FFFFFF"/>
                </a:solidFill>
                <a:latin typeface="Droid Sans"/>
                <a:ea typeface="Droid Sans"/>
                <a:cs typeface="Droid Sans"/>
                <a:sym typeface="Droid Sans"/>
              </a:endParaRPr>
            </a:p>
          </p:txBody>
        </p:sp>
        <p:pic>
          <p:nvPicPr>
            <p:cNvPr id="950" name="Google Shape;950;p131"/>
            <p:cNvPicPr preferRelativeResize="0"/>
            <p:nvPr/>
          </p:nvPicPr>
          <p:blipFill rotWithShape="1">
            <a:blip r:embed="rId3">
              <a:alphaModFix/>
            </a:blip>
            <a:srcRect l="55253" r="16117"/>
            <a:stretch/>
          </p:blipFill>
          <p:spPr>
            <a:xfrm>
              <a:off x="2975561" y="5191325"/>
              <a:ext cx="1925429" cy="962725"/>
            </a:xfrm>
            <a:prstGeom prst="rect">
              <a:avLst/>
            </a:prstGeom>
            <a:noFill/>
            <a:ln>
              <a:noFill/>
            </a:ln>
          </p:spPr>
        </p:pic>
      </p:grpSp>
      <p:sp>
        <p:nvSpPr>
          <p:cNvPr id="951" name="Google Shape;951;p131"/>
          <p:cNvSpPr txBox="1"/>
          <p:nvPr/>
        </p:nvSpPr>
        <p:spPr>
          <a:xfrm>
            <a:off x="99025" y="380000"/>
            <a:ext cx="89079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i="1">
                <a:solidFill>
                  <a:schemeClr val="lt1"/>
                </a:solidFill>
                <a:latin typeface="Droid Sans"/>
                <a:ea typeface="Droid Sans"/>
                <a:cs typeface="Droid Sans"/>
                <a:sym typeface="Droid Sans"/>
              </a:rPr>
              <a:t>The Council of the Great City Schools and Student Achievement Partners welcome you to:</a:t>
            </a:r>
            <a:endParaRPr sz="2100" i="1">
              <a:solidFill>
                <a:schemeClr val="lt1"/>
              </a:solidFill>
              <a:latin typeface="Droid Sans"/>
              <a:ea typeface="Droid Sans"/>
              <a:cs typeface="Droid Sans"/>
              <a:sym typeface="Droid Sans"/>
            </a:endParaRPr>
          </a:p>
        </p:txBody>
      </p:sp>
      <p:sp>
        <p:nvSpPr>
          <p:cNvPr id="952" name="Google Shape;952;p131"/>
          <p:cNvSpPr txBox="1"/>
          <p:nvPr/>
        </p:nvSpPr>
        <p:spPr>
          <a:xfrm>
            <a:off x="-219650" y="3702200"/>
            <a:ext cx="92805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a:solidFill>
                  <a:schemeClr val="lt1"/>
                </a:solidFill>
                <a:latin typeface="Oswald"/>
                <a:ea typeface="Oswald"/>
                <a:cs typeface="Oswald"/>
                <a:sym typeface="Oswald"/>
              </a:rPr>
              <a:t>November 18, 2020</a:t>
            </a:r>
            <a:endParaRPr sz="2100">
              <a:solidFill>
                <a:schemeClr val="lt1"/>
              </a:solidFill>
              <a:latin typeface="Oswald"/>
              <a:ea typeface="Oswald"/>
              <a:cs typeface="Oswald"/>
              <a:sym typeface="Oswald"/>
            </a:endParaRPr>
          </a:p>
        </p:txBody>
      </p:sp>
      <p:pic>
        <p:nvPicPr>
          <p:cNvPr id="953" name="Google Shape;953;p131"/>
          <p:cNvPicPr preferRelativeResize="0"/>
          <p:nvPr/>
        </p:nvPicPr>
        <p:blipFill>
          <a:blip r:embed="rId4">
            <a:alphaModFix/>
          </a:blip>
          <a:stretch>
            <a:fillRect/>
          </a:stretch>
        </p:blipFill>
        <p:spPr>
          <a:xfrm>
            <a:off x="6795025" y="2658538"/>
            <a:ext cx="2137525" cy="2113775"/>
          </a:xfrm>
          <a:prstGeom prst="rect">
            <a:avLst/>
          </a:prstGeom>
          <a:noFill/>
          <a:ln>
            <a:noFill/>
          </a:ln>
        </p:spPr>
      </p:pic>
      <p:sp>
        <p:nvSpPr>
          <p:cNvPr id="954" name="Google Shape;954;p131"/>
          <p:cNvSpPr/>
          <p:nvPr/>
        </p:nvSpPr>
        <p:spPr>
          <a:xfrm>
            <a:off x="1653025" y="1423550"/>
            <a:ext cx="5799900" cy="22536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a:solidFill>
                  <a:schemeClr val="lt1"/>
                </a:solidFill>
              </a:rPr>
              <a:t>Addressing Unfinished Learning:</a:t>
            </a:r>
            <a:endParaRPr sz="2900">
              <a:solidFill>
                <a:schemeClr val="lt1"/>
              </a:solidFill>
            </a:endParaRPr>
          </a:p>
          <a:p>
            <a:pPr marL="0" lvl="0" indent="0" algn="ctr" rtl="0">
              <a:spcBef>
                <a:spcPts val="0"/>
              </a:spcBef>
              <a:spcAft>
                <a:spcPts val="0"/>
              </a:spcAft>
              <a:buNone/>
            </a:pPr>
            <a:r>
              <a:rPr lang="en-US" sz="3100">
                <a:solidFill>
                  <a:schemeClr val="lt1"/>
                </a:solidFill>
                <a:latin typeface="Oswald Regular"/>
                <a:ea typeface="Oswald Regular"/>
                <a:cs typeface="Oswald Regular"/>
                <a:sym typeface="Oswald Regular"/>
              </a:rPr>
              <a:t>Providing Equitable Access to Grade-Level Learning</a:t>
            </a:r>
            <a:endParaRPr sz="3100">
              <a:solidFill>
                <a:schemeClr val="lt1"/>
              </a:solidFill>
              <a:latin typeface="Oswald Regular"/>
              <a:ea typeface="Oswald Regular"/>
              <a:cs typeface="Oswald Regular"/>
              <a:sym typeface="Oswald Regular"/>
            </a:endParaRPr>
          </a:p>
        </p:txBody>
      </p:sp>
      <p:pic>
        <p:nvPicPr>
          <p:cNvPr id="955" name="Google Shape;955;p131"/>
          <p:cNvPicPr preferRelativeResize="0"/>
          <p:nvPr/>
        </p:nvPicPr>
        <p:blipFill>
          <a:blip r:embed="rId5">
            <a:alphaModFix/>
          </a:blip>
          <a:stretch>
            <a:fillRect/>
          </a:stretch>
        </p:blipFill>
        <p:spPr>
          <a:xfrm>
            <a:off x="1962500" y="6429400"/>
            <a:ext cx="2137525" cy="357706"/>
          </a:xfrm>
          <a:prstGeom prst="rect">
            <a:avLst/>
          </a:prstGeom>
          <a:noFill/>
          <a:ln>
            <a:noFill/>
          </a:ln>
        </p:spPr>
      </p:pic>
      <p:pic>
        <p:nvPicPr>
          <p:cNvPr id="956" name="Google Shape;956;p131"/>
          <p:cNvPicPr preferRelativeResize="0"/>
          <p:nvPr/>
        </p:nvPicPr>
        <p:blipFill>
          <a:blip r:embed="rId6">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40"/>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 Prioritizing Content: Some Guiding Questions</a:t>
            </a:r>
            <a:endParaRPr sz="3600">
              <a:solidFill>
                <a:srgbClr val="FF9268"/>
              </a:solidFill>
              <a:latin typeface="Oswald"/>
              <a:ea typeface="Oswald"/>
              <a:cs typeface="Oswald"/>
              <a:sym typeface="Oswald"/>
            </a:endParaRPr>
          </a:p>
        </p:txBody>
      </p:sp>
      <p:sp>
        <p:nvSpPr>
          <p:cNvPr id="1081" name="Google Shape;1081;p140"/>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440"/>
              </a:spcBef>
              <a:spcAft>
                <a:spcPts val="0"/>
              </a:spcAft>
              <a:buSzPts val="2300"/>
              <a:buFont typeface="Droid Sans"/>
              <a:buAutoNum type="arabicPeriod"/>
            </a:pPr>
            <a:r>
              <a:rPr lang="en-US" sz="2300" dirty="0">
                <a:latin typeface="Droid Sans"/>
                <a:ea typeface="Droid Sans"/>
                <a:cs typeface="Droid Sans"/>
                <a:sym typeface="Droid Sans"/>
              </a:rPr>
              <a:t>Does the content extend work from earlier units and grade levels? </a:t>
            </a:r>
            <a:endParaRPr sz="2300" dirty="0">
              <a:latin typeface="Droid Sans"/>
              <a:ea typeface="Droid Sans"/>
              <a:cs typeface="Droid Sans"/>
              <a:sym typeface="Droid Sans"/>
            </a:endParaRPr>
          </a:p>
          <a:p>
            <a:pPr marL="457200" lvl="0" indent="-374650" algn="l" rtl="0">
              <a:lnSpc>
                <a:spcPct val="115000"/>
              </a:lnSpc>
              <a:spcBef>
                <a:spcPts val="1000"/>
              </a:spcBef>
              <a:spcAft>
                <a:spcPts val="0"/>
              </a:spcAft>
              <a:buSzPts val="2300"/>
              <a:buFont typeface="Droid Sans"/>
              <a:buAutoNum type="arabicPeriod"/>
            </a:pPr>
            <a:r>
              <a:rPr lang="en-US" sz="2300" dirty="0">
                <a:latin typeface="Droid Sans"/>
                <a:ea typeface="Droid Sans"/>
                <a:cs typeface="Droid Sans"/>
                <a:sym typeface="Droid Sans"/>
              </a:rPr>
              <a:t>Does the content extend into future content? </a:t>
            </a:r>
            <a:endParaRPr sz="2300" dirty="0">
              <a:latin typeface="Droid Sans"/>
              <a:ea typeface="Droid Sans"/>
              <a:cs typeface="Droid Sans"/>
              <a:sym typeface="Droid Sans"/>
            </a:endParaRPr>
          </a:p>
          <a:p>
            <a:pPr marL="457200" lvl="0" indent="-374650" algn="l" rtl="0">
              <a:lnSpc>
                <a:spcPct val="115000"/>
              </a:lnSpc>
              <a:spcBef>
                <a:spcPts val="1000"/>
              </a:spcBef>
              <a:spcAft>
                <a:spcPts val="0"/>
              </a:spcAft>
              <a:buSzPts val="2300"/>
              <a:buFont typeface="Droid Sans"/>
              <a:buAutoNum type="arabicPeriod"/>
            </a:pPr>
            <a:r>
              <a:rPr lang="en-US" sz="2300" dirty="0">
                <a:latin typeface="Droid Sans"/>
                <a:ea typeface="Droid Sans"/>
                <a:cs typeface="Droid Sans"/>
                <a:sym typeface="Droid Sans"/>
              </a:rPr>
              <a:t>Does the unit help students deepen conceptual understanding and subject area expertise, such as expertise with mathematical practices or reading comprehension? </a:t>
            </a:r>
            <a:endParaRPr sz="2300" dirty="0">
              <a:latin typeface="Droid Sans"/>
              <a:ea typeface="Droid Sans"/>
              <a:cs typeface="Droid Sans"/>
              <a:sym typeface="Droid Sans"/>
            </a:endParaRPr>
          </a:p>
          <a:p>
            <a:pPr marL="457200" lvl="0" indent="-374650" algn="l" rtl="0">
              <a:lnSpc>
                <a:spcPct val="115000"/>
              </a:lnSpc>
              <a:spcBef>
                <a:spcPts val="1000"/>
              </a:spcBef>
              <a:buSzPts val="2300"/>
              <a:buFont typeface="Droid Sans"/>
              <a:buAutoNum type="arabicPeriod"/>
            </a:pPr>
            <a:r>
              <a:rPr lang="en-US" sz="2300" dirty="0">
                <a:latin typeface="Droid Sans"/>
                <a:ea typeface="Droid Sans"/>
                <a:cs typeface="Droid Sans"/>
                <a:sym typeface="Droid Sans"/>
              </a:rPr>
              <a:t>I</a:t>
            </a:r>
            <a:r>
              <a:rPr lang="en-US" sz="2300" dirty="0">
                <a:latin typeface="Droid Sans"/>
                <a:sym typeface="Droid Sans"/>
              </a:rPr>
              <a:t>s this content that students need to know right now in order to continue learning grade-level subject matter? </a:t>
            </a:r>
            <a:endParaRPr sz="2300" dirty="0">
              <a:latin typeface="Droid Sans"/>
              <a:sym typeface="Droid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41"/>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Companion Documents</a:t>
            </a:r>
            <a:endParaRPr sz="3600">
              <a:solidFill>
                <a:srgbClr val="FF9268"/>
              </a:solidFill>
              <a:latin typeface="Oswald"/>
              <a:ea typeface="Oswald"/>
              <a:cs typeface="Oswald"/>
              <a:sym typeface="Oswald"/>
            </a:endParaRPr>
          </a:p>
        </p:txBody>
      </p:sp>
      <p:sp>
        <p:nvSpPr>
          <p:cNvPr id="1087" name="Google Shape;1087;p141"/>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Clr>
                <a:schemeClr val="dk1"/>
              </a:buClr>
              <a:buSzPts val="1100"/>
              <a:buFont typeface="Arial"/>
              <a:buNone/>
            </a:pPr>
            <a:r>
              <a:rPr lang="en-US" sz="1500">
                <a:latin typeface="Droid Sans"/>
                <a:ea typeface="Droid Sans"/>
                <a:cs typeface="Droid Sans"/>
                <a:sym typeface="Droid Sans"/>
              </a:rPr>
              <a:t>Two resources to be aware of for meeting the extraordinary circumstances of 2020-21 school year provided by the Council of the Great City Schools and Student Achievement Partners</a:t>
            </a:r>
            <a:endParaRPr sz="1500">
              <a:latin typeface="Droid Sans"/>
              <a:ea typeface="Droid Sans"/>
              <a:cs typeface="Droid Sans"/>
              <a:sym typeface="Droid Sans"/>
            </a:endParaRPr>
          </a:p>
          <a:p>
            <a:pPr marL="0" lvl="0" indent="0" algn="l" rtl="0">
              <a:spcBef>
                <a:spcPts val="440"/>
              </a:spcBef>
              <a:spcAft>
                <a:spcPts val="0"/>
              </a:spcAft>
              <a:buClr>
                <a:schemeClr val="dk1"/>
              </a:buClr>
              <a:buSzPts val="1100"/>
              <a:buFont typeface="Arial"/>
              <a:buNone/>
            </a:pPr>
            <a:endParaRPr sz="1500">
              <a:latin typeface="Lucida Sans"/>
              <a:ea typeface="Lucida Sans"/>
              <a:cs typeface="Lucida Sans"/>
              <a:sym typeface="Lucida Sans"/>
            </a:endParaRPr>
          </a:p>
          <a:p>
            <a:pPr marL="0" lvl="0" indent="0" algn="l" rtl="0">
              <a:spcBef>
                <a:spcPts val="440"/>
              </a:spcBef>
              <a:spcAft>
                <a:spcPts val="0"/>
              </a:spcAft>
              <a:buNone/>
            </a:pPr>
            <a:endParaRPr sz="1500">
              <a:latin typeface="Lucida Sans"/>
              <a:ea typeface="Lucida Sans"/>
              <a:cs typeface="Lucida Sans"/>
              <a:sym typeface="Lucida Sans"/>
            </a:endParaRPr>
          </a:p>
        </p:txBody>
      </p:sp>
      <p:grpSp>
        <p:nvGrpSpPr>
          <p:cNvPr id="1088" name="Google Shape;1088;p141"/>
          <p:cNvGrpSpPr/>
          <p:nvPr/>
        </p:nvGrpSpPr>
        <p:grpSpPr>
          <a:xfrm>
            <a:off x="4681837" y="2377140"/>
            <a:ext cx="2919129" cy="2824464"/>
            <a:chOff x="5636212" y="2437190"/>
            <a:chExt cx="2919129" cy="2824464"/>
          </a:xfrm>
        </p:grpSpPr>
        <p:pic>
          <p:nvPicPr>
            <p:cNvPr id="1089" name="Google Shape;1089;p141"/>
            <p:cNvPicPr preferRelativeResize="0"/>
            <p:nvPr/>
          </p:nvPicPr>
          <p:blipFill>
            <a:blip r:embed="rId3">
              <a:alphaModFix/>
            </a:blip>
            <a:stretch>
              <a:fillRect/>
            </a:stretch>
          </p:blipFill>
          <p:spPr>
            <a:xfrm>
              <a:off x="5636212" y="2437190"/>
              <a:ext cx="2919129" cy="2252106"/>
            </a:xfrm>
            <a:prstGeom prst="rect">
              <a:avLst/>
            </a:prstGeom>
            <a:noFill/>
            <a:ln w="19050" cap="flat" cmpd="sng">
              <a:solidFill>
                <a:srgbClr val="595959"/>
              </a:solidFill>
              <a:prstDash val="solid"/>
              <a:round/>
              <a:headEnd type="none" w="sm" len="sm"/>
              <a:tailEnd type="none" w="sm" len="sm"/>
            </a:ln>
          </p:spPr>
        </p:pic>
        <p:sp>
          <p:nvSpPr>
            <p:cNvPr id="1090" name="Google Shape;1090;p141"/>
            <p:cNvSpPr txBox="1"/>
            <p:nvPr/>
          </p:nvSpPr>
          <p:spPr>
            <a:xfrm>
              <a:off x="5643509" y="4720753"/>
              <a:ext cx="2904600" cy="54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200" u="sng">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2020–21 Priority Instructional Content in English Language Arts/Literacy and Mathematics</a:t>
              </a:r>
              <a:endParaRPr sz="1200">
                <a:latin typeface="Calibri"/>
                <a:ea typeface="Calibri"/>
                <a:cs typeface="Calibri"/>
                <a:sym typeface="Calibri"/>
              </a:endParaRPr>
            </a:p>
          </p:txBody>
        </p:sp>
      </p:grpSp>
      <p:grpSp>
        <p:nvGrpSpPr>
          <p:cNvPr id="1091" name="Google Shape;1091;p141"/>
          <p:cNvGrpSpPr/>
          <p:nvPr/>
        </p:nvGrpSpPr>
        <p:grpSpPr>
          <a:xfrm>
            <a:off x="1543028" y="2377140"/>
            <a:ext cx="2613547" cy="3495735"/>
            <a:chOff x="5474928" y="2437190"/>
            <a:chExt cx="2613547" cy="3495735"/>
          </a:xfrm>
        </p:grpSpPr>
        <p:pic>
          <p:nvPicPr>
            <p:cNvPr id="1092" name="Google Shape;1092;p141"/>
            <p:cNvPicPr preferRelativeResize="0"/>
            <p:nvPr/>
          </p:nvPicPr>
          <p:blipFill>
            <a:blip r:embed="rId5">
              <a:alphaModFix/>
            </a:blip>
            <a:stretch>
              <a:fillRect/>
            </a:stretch>
          </p:blipFill>
          <p:spPr>
            <a:xfrm>
              <a:off x="5474928" y="2437190"/>
              <a:ext cx="2239742" cy="2919130"/>
            </a:xfrm>
            <a:prstGeom prst="rect">
              <a:avLst/>
            </a:prstGeom>
            <a:noFill/>
            <a:ln w="28575" cap="flat" cmpd="sng">
              <a:solidFill>
                <a:srgbClr val="595959"/>
              </a:solidFill>
              <a:prstDash val="solid"/>
              <a:round/>
              <a:headEnd type="none" w="sm" len="sm"/>
              <a:tailEnd type="none" w="sm" len="sm"/>
            </a:ln>
          </p:spPr>
        </p:pic>
        <p:sp>
          <p:nvSpPr>
            <p:cNvPr id="1093" name="Google Shape;1093;p141"/>
            <p:cNvSpPr txBox="1"/>
            <p:nvPr/>
          </p:nvSpPr>
          <p:spPr>
            <a:xfrm>
              <a:off x="5848675" y="5356325"/>
              <a:ext cx="2239800" cy="576600"/>
            </a:xfrm>
            <a:prstGeom prst="rect">
              <a:avLst/>
            </a:prstGeom>
            <a:noFill/>
            <a:ln>
              <a:noFill/>
            </a:ln>
          </p:spPr>
          <p:txBody>
            <a:bodyPr spcFirstLastPara="1" wrap="square" lIns="0" tIns="91425" rIns="0" bIns="91425" anchor="t" anchorCtr="0">
              <a:noAutofit/>
            </a:bodyPr>
            <a:lstStyle/>
            <a:p>
              <a:pPr marL="0" lvl="0" indent="0" algn="just" rtl="0">
                <a:spcBef>
                  <a:spcPts val="0"/>
                </a:spcBef>
                <a:spcAft>
                  <a:spcPts val="0"/>
                </a:spcAft>
                <a:buNone/>
              </a:pPr>
              <a:r>
                <a:rPr lang="en-US" sz="1200"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Addressing Unfinished Learning After COVID-19 School Closures</a:t>
              </a:r>
              <a:r>
                <a:rPr lang="en-US" sz="1200">
                  <a:latin typeface="Calibri"/>
                  <a:ea typeface="Calibri"/>
                  <a:cs typeface="Calibri"/>
                  <a:sym typeface="Calibri"/>
                </a:rPr>
                <a:t> </a:t>
              </a:r>
              <a:endParaRPr sz="1200">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42"/>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Priority Instructional Content</a:t>
            </a:r>
            <a:endParaRPr sz="3600">
              <a:solidFill>
                <a:srgbClr val="FF9268"/>
              </a:solidFill>
              <a:latin typeface="Oswald"/>
              <a:ea typeface="Oswald"/>
              <a:cs typeface="Oswald"/>
              <a:sym typeface="Oswald"/>
            </a:endParaRPr>
          </a:p>
        </p:txBody>
      </p:sp>
      <p:sp>
        <p:nvSpPr>
          <p:cNvPr id="1099" name="Google Shape;1099;p142"/>
          <p:cNvSpPr txBox="1">
            <a:spLocks noGrp="1"/>
          </p:cNvSpPr>
          <p:nvPr>
            <p:ph type="body" idx="1"/>
          </p:nvPr>
        </p:nvSpPr>
        <p:spPr>
          <a:xfrm>
            <a:off x="4244950" y="1631900"/>
            <a:ext cx="4475100" cy="47052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440"/>
              </a:spcBef>
              <a:spcAft>
                <a:spcPts val="0"/>
              </a:spcAft>
              <a:buSzPts val="1800"/>
              <a:buFont typeface="Droid Sans"/>
              <a:buChar char="•"/>
            </a:pPr>
            <a:r>
              <a:rPr lang="en-US" sz="1800">
                <a:latin typeface="Droid Sans"/>
                <a:ea typeface="Droid Sans"/>
                <a:cs typeface="Droid Sans"/>
                <a:sym typeface="Droid Sans"/>
              </a:rPr>
              <a:t>Provides detailed guidance about content priorities by leveraging the structure and emphases of college- and career-ready mathematics and ELA/literacy standards.</a:t>
            </a:r>
            <a:endParaRPr sz="1800">
              <a:latin typeface="Droid Sans"/>
              <a:ea typeface="Droid Sans"/>
              <a:cs typeface="Droid Sans"/>
              <a:sym typeface="Droid Sans"/>
            </a:endParaRPr>
          </a:p>
          <a:p>
            <a:pPr marL="457200" lvl="0" indent="-342900" algn="l" rtl="0">
              <a:lnSpc>
                <a:spcPct val="115000"/>
              </a:lnSpc>
              <a:spcBef>
                <a:spcPts val="1000"/>
              </a:spcBef>
              <a:spcAft>
                <a:spcPts val="0"/>
              </a:spcAft>
              <a:buSzPts val="1800"/>
              <a:buFont typeface="Droid Sans"/>
              <a:buChar char="•"/>
            </a:pPr>
            <a:r>
              <a:rPr lang="en-US" sz="1800">
                <a:latin typeface="Droid Sans"/>
                <a:ea typeface="Droid Sans"/>
                <a:cs typeface="Droid Sans"/>
                <a:sym typeface="Droid Sans"/>
              </a:rPr>
              <a:t>Intended to help publishers, other designers of instructional materials, and instructional leaders find new efficiencies in the curriculum given school closures and disruptions.</a:t>
            </a:r>
            <a:endParaRPr sz="1800">
              <a:latin typeface="Droid Sans"/>
              <a:ea typeface="Droid Sans"/>
              <a:cs typeface="Droid Sans"/>
              <a:sym typeface="Droid Sans"/>
            </a:endParaRPr>
          </a:p>
          <a:p>
            <a:pPr marL="457200" lvl="0" indent="-349250" algn="l" rtl="0">
              <a:lnSpc>
                <a:spcPct val="115000"/>
              </a:lnSpc>
              <a:spcBef>
                <a:spcPts val="1000"/>
              </a:spcBef>
              <a:spcAft>
                <a:spcPts val="1000"/>
              </a:spcAft>
              <a:buSzPts val="1900"/>
              <a:buFont typeface="Droid Sans"/>
              <a:buChar char="•"/>
            </a:pPr>
            <a:r>
              <a:rPr lang="en-US" sz="1800">
                <a:latin typeface="Droid Sans"/>
                <a:ea typeface="Droid Sans"/>
                <a:cs typeface="Droid Sans"/>
                <a:sym typeface="Droid Sans"/>
              </a:rPr>
              <a:t>Keeping at the forefront principles of equitable instruction that support all students</a:t>
            </a:r>
            <a:r>
              <a:rPr lang="en-US" sz="1700">
                <a:latin typeface="Lucida Sans"/>
                <a:ea typeface="Lucida Sans"/>
                <a:cs typeface="Lucida Sans"/>
                <a:sym typeface="Lucida Sans"/>
              </a:rPr>
              <a:t>.</a:t>
            </a:r>
            <a:endParaRPr sz="1700">
              <a:latin typeface="Lucida Sans"/>
              <a:ea typeface="Lucida Sans"/>
              <a:cs typeface="Lucida Sans"/>
              <a:sym typeface="Lucida Sans"/>
            </a:endParaRPr>
          </a:p>
        </p:txBody>
      </p:sp>
      <p:pic>
        <p:nvPicPr>
          <p:cNvPr id="1100" name="Google Shape;1100;p142"/>
          <p:cNvPicPr preferRelativeResize="0"/>
          <p:nvPr/>
        </p:nvPicPr>
        <p:blipFill>
          <a:blip r:embed="rId3">
            <a:alphaModFix/>
          </a:blip>
          <a:stretch>
            <a:fillRect/>
          </a:stretch>
        </p:blipFill>
        <p:spPr>
          <a:xfrm>
            <a:off x="815375" y="2297750"/>
            <a:ext cx="3235526" cy="2496176"/>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43"/>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Priority Instructional Content in Mathematics</a:t>
            </a:r>
            <a:endParaRPr sz="3600">
              <a:solidFill>
                <a:srgbClr val="FF9268"/>
              </a:solidFill>
              <a:latin typeface="Oswald"/>
              <a:ea typeface="Oswald"/>
              <a:cs typeface="Oswald"/>
              <a:sym typeface="Oswald"/>
            </a:endParaRPr>
          </a:p>
        </p:txBody>
      </p:sp>
      <p:pic>
        <p:nvPicPr>
          <p:cNvPr id="1106" name="Google Shape;1106;p143"/>
          <p:cNvPicPr preferRelativeResize="0"/>
          <p:nvPr/>
        </p:nvPicPr>
        <p:blipFill>
          <a:blip r:embed="rId3">
            <a:alphaModFix/>
          </a:blip>
          <a:stretch>
            <a:fillRect/>
          </a:stretch>
        </p:blipFill>
        <p:spPr>
          <a:xfrm>
            <a:off x="1010200" y="1406250"/>
            <a:ext cx="7030149" cy="4099875"/>
          </a:xfrm>
          <a:prstGeom prst="rect">
            <a:avLst/>
          </a:prstGeom>
          <a:noFill/>
          <a:ln>
            <a:noFill/>
          </a:ln>
        </p:spPr>
      </p:pic>
      <p:pic>
        <p:nvPicPr>
          <p:cNvPr id="1107" name="Google Shape;1107;p143"/>
          <p:cNvPicPr preferRelativeResize="0"/>
          <p:nvPr/>
        </p:nvPicPr>
        <p:blipFill>
          <a:blip r:embed="rId4">
            <a:alphaModFix/>
          </a:blip>
          <a:stretch>
            <a:fillRect/>
          </a:stretch>
        </p:blipFill>
        <p:spPr>
          <a:xfrm>
            <a:off x="1080350" y="5506125"/>
            <a:ext cx="6949440" cy="625450"/>
          </a:xfrm>
          <a:prstGeom prst="rect">
            <a:avLst/>
          </a:prstGeom>
          <a:noFill/>
          <a:ln w="9525" cap="flat" cmpd="sng">
            <a:solidFill>
              <a:schemeClr val="dk2"/>
            </a:solidFill>
            <a:prstDash val="dot"/>
            <a:round/>
            <a:headEnd type="none" w="sm" len="sm"/>
            <a:tailEnd type="none" w="sm" len="sm"/>
          </a:ln>
        </p:spPr>
      </p:pic>
      <p:cxnSp>
        <p:nvCxnSpPr>
          <p:cNvPr id="1108" name="Google Shape;1108;p143"/>
          <p:cNvCxnSpPr/>
          <p:nvPr/>
        </p:nvCxnSpPr>
        <p:spPr>
          <a:xfrm rot="10800000" flipH="1">
            <a:off x="1946800" y="5944275"/>
            <a:ext cx="752400" cy="709500"/>
          </a:xfrm>
          <a:prstGeom prst="straightConnector1">
            <a:avLst/>
          </a:prstGeom>
          <a:noFill/>
          <a:ln w="28575" cap="flat" cmpd="sng">
            <a:solidFill>
              <a:schemeClr val="dk2"/>
            </a:solidFill>
            <a:prstDash val="solid"/>
            <a:round/>
            <a:headEnd type="none" w="med" len="med"/>
            <a:tailEnd type="triangle" w="med" len="med"/>
          </a:ln>
        </p:spPr>
      </p:cxnSp>
      <p:cxnSp>
        <p:nvCxnSpPr>
          <p:cNvPr id="1109" name="Google Shape;1109;p143"/>
          <p:cNvCxnSpPr/>
          <p:nvPr/>
        </p:nvCxnSpPr>
        <p:spPr>
          <a:xfrm>
            <a:off x="1376150" y="5782125"/>
            <a:ext cx="494400" cy="806100"/>
          </a:xfrm>
          <a:prstGeom prst="straightConnector1">
            <a:avLst/>
          </a:prstGeom>
          <a:noFill/>
          <a:ln w="28575" cap="flat" cmpd="sng">
            <a:solidFill>
              <a:schemeClr val="dk2"/>
            </a:solidFill>
            <a:prstDash val="solid"/>
            <a:round/>
            <a:headEnd type="triangl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44"/>
          <p:cNvSpPr txBox="1">
            <a:spLocks noGrp="1"/>
          </p:cNvSpPr>
          <p:nvPr>
            <p:ph type="title"/>
          </p:nvPr>
        </p:nvSpPr>
        <p:spPr>
          <a:xfrm>
            <a:off x="304800" y="274636"/>
            <a:ext cx="8572500" cy="1344614"/>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dirty="0">
                <a:solidFill>
                  <a:srgbClr val="FF9268"/>
                </a:solidFill>
                <a:latin typeface="Oswald"/>
                <a:ea typeface="Oswald"/>
                <a:cs typeface="Oswald"/>
                <a:sym typeface="Oswald"/>
              </a:rPr>
              <a:t>Grade-level work in mathematics makes extensive use of knowledge and skills taught in prior grades.</a:t>
            </a:r>
            <a:endParaRPr sz="3200" dirty="0">
              <a:solidFill>
                <a:srgbClr val="FF9268"/>
              </a:solidFill>
              <a:latin typeface="Oswald"/>
              <a:ea typeface="Oswald"/>
              <a:cs typeface="Oswald"/>
              <a:sym typeface="Oswald"/>
            </a:endParaRPr>
          </a:p>
        </p:txBody>
      </p:sp>
      <p:sp>
        <p:nvSpPr>
          <p:cNvPr id="1115" name="Google Shape;1115;p144"/>
          <p:cNvSpPr txBox="1">
            <a:spLocks noGrp="1"/>
          </p:cNvSpPr>
          <p:nvPr>
            <p:ph type="body" idx="1"/>
          </p:nvPr>
        </p:nvSpPr>
        <p:spPr>
          <a:xfrm>
            <a:off x="304800" y="1974974"/>
            <a:ext cx="8572500" cy="412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Clr>
                <a:schemeClr val="dk1"/>
              </a:buClr>
              <a:buSzPts val="1100"/>
              <a:buFont typeface="Arial"/>
              <a:buNone/>
            </a:pPr>
            <a:r>
              <a:rPr lang="en-US" sz="2900">
                <a:latin typeface="Droid Sans"/>
                <a:ea typeface="Droid Sans"/>
                <a:cs typeface="Droid Sans"/>
                <a:sym typeface="Droid Sans"/>
              </a:rPr>
              <a:t>The key to prioritizing learning is to move beyond grade-level check-lists and instead think of progressions of important learning that cut across grade levels. </a:t>
            </a:r>
            <a:endParaRPr sz="2900">
              <a:latin typeface="Droid Sans"/>
              <a:ea typeface="Droid Sans"/>
              <a:cs typeface="Droid Sans"/>
              <a:sym typeface="Droid Sans"/>
            </a:endParaRPr>
          </a:p>
          <a:p>
            <a:pPr marL="0" lvl="0" indent="0" algn="l" rtl="0">
              <a:spcBef>
                <a:spcPts val="440"/>
              </a:spcBef>
              <a:spcAft>
                <a:spcPts val="0"/>
              </a:spcAft>
              <a:buClr>
                <a:schemeClr val="dk1"/>
              </a:buClr>
              <a:buSzPts val="1100"/>
              <a:buFont typeface="Arial"/>
              <a:buNone/>
            </a:pPr>
            <a:endParaRPr sz="2300">
              <a:latin typeface="Droid Sans"/>
              <a:ea typeface="Droid Sans"/>
              <a:cs typeface="Droid Sans"/>
              <a:sym typeface="Droid Sans"/>
            </a:endParaRPr>
          </a:p>
          <a:p>
            <a:pPr marL="0" lvl="0" indent="0" algn="l" rtl="0">
              <a:spcBef>
                <a:spcPts val="440"/>
              </a:spcBef>
              <a:spcAft>
                <a:spcPts val="0"/>
              </a:spcAft>
              <a:buClr>
                <a:schemeClr val="dk1"/>
              </a:buClr>
              <a:buSzPts val="1100"/>
              <a:buFont typeface="Arial"/>
              <a:buNone/>
            </a:pPr>
            <a:endParaRPr sz="2300" b="1" i="1">
              <a:latin typeface="Droid Sans"/>
              <a:ea typeface="Droid Sans"/>
              <a:cs typeface="Droid Sans"/>
              <a:sym typeface="Droid Sans"/>
            </a:endParaRPr>
          </a:p>
          <a:p>
            <a:pPr marL="0" lvl="0" indent="0" algn="l" rtl="0">
              <a:spcBef>
                <a:spcPts val="440"/>
              </a:spcBef>
              <a:spcAft>
                <a:spcPts val="0"/>
              </a:spcAft>
              <a:buClr>
                <a:schemeClr val="dk1"/>
              </a:buClr>
              <a:buSzPts val="1100"/>
              <a:buFont typeface="Arial"/>
              <a:buNone/>
            </a:pPr>
            <a:endParaRPr>
              <a:latin typeface="Lucida Sans"/>
              <a:ea typeface="Lucida Sans"/>
              <a:cs typeface="Lucida Sans"/>
              <a:sym typeface="Lucida Sans"/>
            </a:endParaRPr>
          </a:p>
          <a:p>
            <a:pPr marL="0" lvl="0" indent="0" algn="l" rtl="0">
              <a:spcBef>
                <a:spcPts val="440"/>
              </a:spcBef>
              <a:spcAft>
                <a:spcPts val="0"/>
              </a:spcAft>
              <a:buNone/>
            </a:pPr>
            <a:endParaRPr>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145"/>
          <p:cNvPicPr preferRelativeResize="0"/>
          <p:nvPr/>
        </p:nvPicPr>
        <p:blipFill>
          <a:blip r:embed="rId3">
            <a:alphaModFix/>
          </a:blip>
          <a:stretch>
            <a:fillRect/>
          </a:stretch>
        </p:blipFill>
        <p:spPr>
          <a:xfrm>
            <a:off x="0" y="609401"/>
            <a:ext cx="9144000" cy="5234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6"/>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Prioritize Content and Learning </a:t>
            </a:r>
            <a:endParaRPr sz="3600">
              <a:solidFill>
                <a:srgbClr val="FF9268"/>
              </a:solidFill>
              <a:latin typeface="Oswald"/>
              <a:ea typeface="Oswald"/>
              <a:cs typeface="Oswald"/>
              <a:sym typeface="Oswald"/>
            </a:endParaRPr>
          </a:p>
        </p:txBody>
      </p:sp>
      <p:sp>
        <p:nvSpPr>
          <p:cNvPr id="1126" name="Google Shape;1126;p146"/>
          <p:cNvSpPr txBox="1">
            <a:spLocks noGrp="1"/>
          </p:cNvSpPr>
          <p:nvPr>
            <p:ph type="body" idx="1"/>
          </p:nvPr>
        </p:nvSpPr>
        <p:spPr>
          <a:xfrm>
            <a:off x="304800" y="1675915"/>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400">
                <a:latin typeface="Droid Sans"/>
                <a:ea typeface="Droid Sans"/>
                <a:cs typeface="Droid Sans"/>
                <a:sym typeface="Droid Sans"/>
              </a:rPr>
              <a:t>“...what is most important to teach within the major curricular domains at each grade level? It is important that teachers know where to invest their time and effort, what areas can be cut, and where they should teach only to awareness level to save time for priorities. What is most important deserves more time, and teachers need to be given the latitude to provide responsive feedback and allow time for constructive struggle—a very different proposition than merely offering a superficial ‘right’ or ‘wrong.’ This additional time has to come from somewhere.”</a:t>
            </a:r>
            <a:r>
              <a:rPr lang="en-US">
                <a:latin typeface="Lucida Sans"/>
                <a:ea typeface="Lucida Sans"/>
                <a:cs typeface="Lucida Sans"/>
                <a:sym typeface="Lucida Sans"/>
              </a:rPr>
              <a:t> </a:t>
            </a:r>
            <a:endParaRPr>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47"/>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dirty="0">
                <a:solidFill>
                  <a:srgbClr val="FF9268"/>
                </a:solidFill>
                <a:latin typeface="Oswald"/>
                <a:ea typeface="Oswald"/>
                <a:cs typeface="Oswald"/>
                <a:sym typeface="Oswald"/>
              </a:rPr>
              <a:t>For example...</a:t>
            </a:r>
            <a:endParaRPr sz="3600" dirty="0">
              <a:solidFill>
                <a:srgbClr val="FF9268"/>
              </a:solidFill>
              <a:latin typeface="Oswald"/>
              <a:ea typeface="Oswald"/>
              <a:cs typeface="Oswald"/>
              <a:sym typeface="Oswald"/>
            </a:endParaRPr>
          </a:p>
        </p:txBody>
      </p:sp>
      <p:sp>
        <p:nvSpPr>
          <p:cNvPr id="1132" name="Google Shape;1132;p147"/>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400">
                <a:latin typeface="Droid Sans"/>
                <a:ea typeface="Droid Sans"/>
                <a:cs typeface="Droid Sans"/>
                <a:sym typeface="Droid Sans"/>
              </a:rPr>
              <a:t>“...what’s important about adding fractions with unlike denominators? This mathematical computation extends students’ developing ideas of addition from whole numbers to unit fractions. The purpose is to help students develop deeper insights into the number line, which will eventually provide a basis for coordinate graphs in algebra. So math teachers should focus their efforts on building this understanding, not on honing students’ ability to add fractions quickly or to handle particularly awkward numbers such as 3/17 + 5/12. “</a:t>
            </a:r>
            <a:endParaRPr>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48"/>
          <p:cNvSpPr txBox="1">
            <a:spLocks noGrp="1"/>
          </p:cNvSpPr>
          <p:nvPr>
            <p:ph type="title"/>
          </p:nvPr>
        </p:nvSpPr>
        <p:spPr>
          <a:xfrm>
            <a:off x="285750" y="2630612"/>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a:solidFill>
                  <a:srgbClr val="FFFFFF"/>
                </a:solidFill>
                <a:latin typeface="Oswald"/>
                <a:ea typeface="Oswald"/>
                <a:cs typeface="Oswald"/>
                <a:sym typeface="Oswald"/>
              </a:rPr>
              <a:t>Connections between Prioritizing Learning and Addressing Unfinished Learning</a:t>
            </a:r>
            <a:endParaRPr sz="3600">
              <a:solidFill>
                <a:srgbClr val="FFFFFF"/>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p149"/>
          <p:cNvPicPr preferRelativeResize="0"/>
          <p:nvPr/>
        </p:nvPicPr>
        <p:blipFill>
          <a:blip r:embed="rId3">
            <a:alphaModFix/>
          </a:blip>
          <a:stretch>
            <a:fillRect/>
          </a:stretch>
        </p:blipFill>
        <p:spPr>
          <a:xfrm>
            <a:off x="0" y="0"/>
            <a:ext cx="7172450" cy="4905949"/>
          </a:xfrm>
          <a:prstGeom prst="rect">
            <a:avLst/>
          </a:prstGeom>
          <a:noFill/>
          <a:ln>
            <a:noFill/>
          </a:ln>
        </p:spPr>
      </p:pic>
      <p:pic>
        <p:nvPicPr>
          <p:cNvPr id="1143" name="Google Shape;1143;p149"/>
          <p:cNvPicPr preferRelativeResize="0"/>
          <p:nvPr/>
        </p:nvPicPr>
        <p:blipFill>
          <a:blip r:embed="rId4">
            <a:alphaModFix/>
          </a:blip>
          <a:stretch>
            <a:fillRect/>
          </a:stretch>
        </p:blipFill>
        <p:spPr>
          <a:xfrm>
            <a:off x="4067163" y="2524975"/>
            <a:ext cx="5076825" cy="3810000"/>
          </a:xfrm>
          <a:prstGeom prst="rect">
            <a:avLst/>
          </a:prstGeom>
          <a:noFill/>
          <a:ln>
            <a:noFill/>
          </a:ln>
        </p:spPr>
      </p:pic>
      <p:sp>
        <p:nvSpPr>
          <p:cNvPr id="1144" name="Google Shape;1144;p149"/>
          <p:cNvSpPr txBox="1"/>
          <p:nvPr/>
        </p:nvSpPr>
        <p:spPr>
          <a:xfrm>
            <a:off x="1399700" y="5195700"/>
            <a:ext cx="2405100" cy="7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Lucida Sans"/>
                <a:ea typeface="Lucida Sans"/>
                <a:cs typeface="Lucida Sans"/>
                <a:sym typeface="Lucida Sans"/>
              </a:rPr>
              <a:t>Mathematics Learning</a:t>
            </a:r>
            <a:endParaRPr sz="2000" b="1">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61"/>
        <p:cNvGrpSpPr/>
        <p:nvPr/>
      </p:nvGrpSpPr>
      <p:grpSpPr>
        <a:xfrm>
          <a:off x="0" y="0"/>
          <a:ext cx="0" cy="0"/>
          <a:chOff x="0" y="0"/>
          <a:chExt cx="0" cy="0"/>
        </a:xfrm>
      </p:grpSpPr>
      <p:sp>
        <p:nvSpPr>
          <p:cNvPr id="962" name="Google Shape;962;p132"/>
          <p:cNvSpPr txBox="1">
            <a:spLocks noGrp="1"/>
          </p:cNvSpPr>
          <p:nvPr>
            <p:ph type="title"/>
          </p:nvPr>
        </p:nvSpPr>
        <p:spPr>
          <a:xfrm>
            <a:off x="304800" y="274625"/>
            <a:ext cx="8572500" cy="819600"/>
          </a:xfrm>
          <a:prstGeom prst="rect">
            <a:avLst/>
          </a:prstGeom>
          <a:solidFill>
            <a:srgbClr val="003D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3600">
                <a:solidFill>
                  <a:srgbClr val="FF9268"/>
                </a:solidFill>
                <a:latin typeface="Oswald"/>
                <a:ea typeface="Oswald"/>
                <a:cs typeface="Oswald"/>
                <a:sym typeface="Oswald"/>
              </a:rPr>
              <a:t>Welcome</a:t>
            </a:r>
            <a:endParaRPr sz="3200">
              <a:solidFill>
                <a:srgbClr val="FF9268"/>
              </a:solidFill>
              <a:latin typeface="Oswald"/>
              <a:ea typeface="Oswald"/>
              <a:cs typeface="Oswald"/>
              <a:sym typeface="Oswald"/>
            </a:endParaRPr>
          </a:p>
        </p:txBody>
      </p:sp>
      <p:sp>
        <p:nvSpPr>
          <p:cNvPr id="963" name="Google Shape;963;p132"/>
          <p:cNvSpPr txBox="1"/>
          <p:nvPr/>
        </p:nvSpPr>
        <p:spPr>
          <a:xfrm>
            <a:off x="304800" y="4562650"/>
            <a:ext cx="1812900" cy="42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6"/>
                </a:solidFill>
                <a:latin typeface="Allerta"/>
                <a:ea typeface="Allerta"/>
                <a:cs typeface="Allerta"/>
                <a:sym typeface="Allerta"/>
              </a:rPr>
              <a:t>Your Hosts:</a:t>
            </a:r>
            <a:endParaRPr>
              <a:solidFill>
                <a:schemeClr val="accent6"/>
              </a:solidFill>
              <a:latin typeface="Allerta"/>
              <a:ea typeface="Allerta"/>
              <a:cs typeface="Allerta"/>
              <a:sym typeface="Allerta"/>
            </a:endParaRPr>
          </a:p>
        </p:txBody>
      </p:sp>
      <p:sp>
        <p:nvSpPr>
          <p:cNvPr id="964" name="Google Shape;964;p132"/>
          <p:cNvSpPr txBox="1"/>
          <p:nvPr/>
        </p:nvSpPr>
        <p:spPr>
          <a:xfrm>
            <a:off x="329400" y="1094220"/>
            <a:ext cx="18129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6"/>
                </a:solidFill>
                <a:latin typeface="Allerta"/>
                <a:ea typeface="Allerta"/>
                <a:cs typeface="Allerta"/>
                <a:sym typeface="Allerta"/>
              </a:rPr>
              <a:t>Our Presenters:</a:t>
            </a:r>
            <a:endParaRPr>
              <a:solidFill>
                <a:schemeClr val="accent6"/>
              </a:solidFill>
              <a:latin typeface="Allerta"/>
              <a:ea typeface="Allerta"/>
              <a:cs typeface="Allerta"/>
              <a:sym typeface="Allerta"/>
            </a:endParaRPr>
          </a:p>
        </p:txBody>
      </p:sp>
      <p:grpSp>
        <p:nvGrpSpPr>
          <p:cNvPr id="965" name="Google Shape;965;p132"/>
          <p:cNvGrpSpPr/>
          <p:nvPr/>
        </p:nvGrpSpPr>
        <p:grpSpPr>
          <a:xfrm>
            <a:off x="378850" y="4967525"/>
            <a:ext cx="1174225" cy="1219500"/>
            <a:chOff x="378850" y="1575375"/>
            <a:chExt cx="1174225" cy="1219500"/>
          </a:xfrm>
        </p:grpSpPr>
        <p:sp>
          <p:nvSpPr>
            <p:cNvPr id="966" name="Google Shape;966;p132"/>
            <p:cNvSpPr txBox="1"/>
            <p:nvPr/>
          </p:nvSpPr>
          <p:spPr>
            <a:xfrm>
              <a:off x="581500" y="2494875"/>
              <a:ext cx="768900" cy="3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Allerta"/>
                  <a:ea typeface="Allerta"/>
                  <a:cs typeface="Allerta"/>
                  <a:sym typeface="Allerta"/>
                </a:rPr>
                <a:t>Jun Li</a:t>
              </a:r>
              <a:endParaRPr sz="1200">
                <a:latin typeface="Allerta"/>
                <a:ea typeface="Allerta"/>
                <a:cs typeface="Allerta"/>
                <a:sym typeface="Allerta"/>
              </a:endParaRPr>
            </a:p>
          </p:txBody>
        </p:sp>
        <p:pic>
          <p:nvPicPr>
            <p:cNvPr id="967" name="Google Shape;967;p132"/>
            <p:cNvPicPr preferRelativeResize="0"/>
            <p:nvPr/>
          </p:nvPicPr>
          <p:blipFill>
            <a:blip r:embed="rId3">
              <a:alphaModFix/>
            </a:blip>
            <a:stretch>
              <a:fillRect/>
            </a:stretch>
          </p:blipFill>
          <p:spPr>
            <a:xfrm>
              <a:off x="378850" y="1575375"/>
              <a:ext cx="1174225" cy="919494"/>
            </a:xfrm>
            <a:prstGeom prst="rect">
              <a:avLst/>
            </a:prstGeom>
            <a:noFill/>
            <a:ln w="38100" cap="flat" cmpd="sng">
              <a:solidFill>
                <a:srgbClr val="36B77A"/>
              </a:solidFill>
              <a:prstDash val="solid"/>
              <a:round/>
              <a:headEnd type="none" w="sm" len="sm"/>
              <a:tailEnd type="none" w="sm" len="sm"/>
            </a:ln>
          </p:spPr>
        </p:pic>
      </p:grpSp>
      <p:grpSp>
        <p:nvGrpSpPr>
          <p:cNvPr id="968" name="Google Shape;968;p132"/>
          <p:cNvGrpSpPr/>
          <p:nvPr/>
        </p:nvGrpSpPr>
        <p:grpSpPr>
          <a:xfrm>
            <a:off x="2120475" y="4939996"/>
            <a:ext cx="1215600" cy="1274492"/>
            <a:chOff x="2378600" y="1645583"/>
            <a:chExt cx="1215600" cy="1274492"/>
          </a:xfrm>
        </p:grpSpPr>
        <p:pic>
          <p:nvPicPr>
            <p:cNvPr id="969" name="Google Shape;969;p132"/>
            <p:cNvPicPr preferRelativeResize="0"/>
            <p:nvPr/>
          </p:nvPicPr>
          <p:blipFill>
            <a:blip r:embed="rId4">
              <a:alphaModFix/>
            </a:blip>
            <a:stretch>
              <a:fillRect/>
            </a:stretch>
          </p:blipFill>
          <p:spPr>
            <a:xfrm>
              <a:off x="2412400" y="1645583"/>
              <a:ext cx="1148025" cy="974482"/>
            </a:xfrm>
            <a:prstGeom prst="rect">
              <a:avLst/>
            </a:prstGeom>
            <a:noFill/>
            <a:ln w="38100" cap="flat" cmpd="sng">
              <a:solidFill>
                <a:srgbClr val="36B77A"/>
              </a:solidFill>
              <a:prstDash val="solid"/>
              <a:round/>
              <a:headEnd type="none" w="sm" len="sm"/>
              <a:tailEnd type="none" w="sm" len="sm"/>
            </a:ln>
          </p:spPr>
        </p:pic>
        <p:sp>
          <p:nvSpPr>
            <p:cNvPr id="970" name="Google Shape;970;p132"/>
            <p:cNvSpPr txBox="1"/>
            <p:nvPr/>
          </p:nvSpPr>
          <p:spPr>
            <a:xfrm>
              <a:off x="2378600" y="2620075"/>
              <a:ext cx="12156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Kate Crist</a:t>
              </a:r>
              <a:endParaRPr sz="1200">
                <a:latin typeface="Allerta"/>
                <a:ea typeface="Allerta"/>
                <a:cs typeface="Allerta"/>
                <a:sym typeface="Allerta"/>
              </a:endParaRPr>
            </a:p>
          </p:txBody>
        </p:sp>
      </p:grpSp>
      <p:grpSp>
        <p:nvGrpSpPr>
          <p:cNvPr id="971" name="Google Shape;971;p132"/>
          <p:cNvGrpSpPr/>
          <p:nvPr/>
        </p:nvGrpSpPr>
        <p:grpSpPr>
          <a:xfrm>
            <a:off x="5502923" y="4939997"/>
            <a:ext cx="1530000" cy="1274503"/>
            <a:chOff x="5585573" y="1575372"/>
            <a:chExt cx="1530000" cy="1274503"/>
          </a:xfrm>
        </p:grpSpPr>
        <p:pic>
          <p:nvPicPr>
            <p:cNvPr id="972" name="Google Shape;972;p132"/>
            <p:cNvPicPr preferRelativeResize="0"/>
            <p:nvPr/>
          </p:nvPicPr>
          <p:blipFill>
            <a:blip r:embed="rId5">
              <a:alphaModFix/>
            </a:blip>
            <a:stretch>
              <a:fillRect/>
            </a:stretch>
          </p:blipFill>
          <p:spPr>
            <a:xfrm>
              <a:off x="5742850" y="1575372"/>
              <a:ext cx="1266456" cy="974500"/>
            </a:xfrm>
            <a:prstGeom prst="rect">
              <a:avLst/>
            </a:prstGeom>
            <a:noFill/>
            <a:ln w="38100" cap="flat" cmpd="sng">
              <a:solidFill>
                <a:srgbClr val="36B77A"/>
              </a:solidFill>
              <a:prstDash val="solid"/>
              <a:round/>
              <a:headEnd type="none" w="sm" len="sm"/>
              <a:tailEnd type="none" w="sm" len="sm"/>
            </a:ln>
          </p:spPr>
        </p:pic>
        <p:sp>
          <p:nvSpPr>
            <p:cNvPr id="973" name="Google Shape;973;p132"/>
            <p:cNvSpPr txBox="1"/>
            <p:nvPr/>
          </p:nvSpPr>
          <p:spPr>
            <a:xfrm>
              <a:off x="5585573" y="2549875"/>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Lisa Goldschmidt</a:t>
              </a:r>
              <a:endParaRPr sz="1200">
                <a:latin typeface="Allerta"/>
                <a:ea typeface="Allerta"/>
                <a:cs typeface="Allerta"/>
                <a:sym typeface="Allerta"/>
              </a:endParaRPr>
            </a:p>
          </p:txBody>
        </p:sp>
      </p:grpSp>
      <p:grpSp>
        <p:nvGrpSpPr>
          <p:cNvPr id="974" name="Google Shape;974;p132"/>
          <p:cNvGrpSpPr/>
          <p:nvPr/>
        </p:nvGrpSpPr>
        <p:grpSpPr>
          <a:xfrm>
            <a:off x="133761" y="1484774"/>
            <a:ext cx="1530000" cy="1433101"/>
            <a:chOff x="109161" y="3280149"/>
            <a:chExt cx="1530000" cy="1433101"/>
          </a:xfrm>
        </p:grpSpPr>
        <p:pic>
          <p:nvPicPr>
            <p:cNvPr id="975" name="Google Shape;975;p132"/>
            <p:cNvPicPr preferRelativeResize="0"/>
            <p:nvPr/>
          </p:nvPicPr>
          <p:blipFill>
            <a:blip r:embed="rId6">
              <a:alphaModFix/>
            </a:blip>
            <a:stretch>
              <a:fillRect/>
            </a:stretch>
          </p:blipFill>
          <p:spPr>
            <a:xfrm>
              <a:off x="430701" y="3280149"/>
              <a:ext cx="934608" cy="1144075"/>
            </a:xfrm>
            <a:prstGeom prst="rect">
              <a:avLst/>
            </a:prstGeom>
            <a:noFill/>
            <a:ln w="38100" cap="flat" cmpd="sng">
              <a:solidFill>
                <a:srgbClr val="36B77A"/>
              </a:solidFill>
              <a:prstDash val="solid"/>
              <a:round/>
              <a:headEnd type="none" w="sm" len="sm"/>
              <a:tailEnd type="none" w="sm" len="sm"/>
            </a:ln>
          </p:spPr>
        </p:pic>
        <p:sp>
          <p:nvSpPr>
            <p:cNvPr id="976" name="Google Shape;976;p132"/>
            <p:cNvSpPr txBox="1"/>
            <p:nvPr/>
          </p:nvSpPr>
          <p:spPr>
            <a:xfrm>
              <a:off x="109161" y="4413250"/>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Amy Briggs</a:t>
              </a:r>
              <a:endParaRPr sz="1200">
                <a:latin typeface="Allerta"/>
                <a:ea typeface="Allerta"/>
                <a:cs typeface="Allerta"/>
                <a:sym typeface="Allerta"/>
              </a:endParaRPr>
            </a:p>
          </p:txBody>
        </p:sp>
      </p:grpSp>
      <p:grpSp>
        <p:nvGrpSpPr>
          <p:cNvPr id="977" name="Google Shape;977;p132"/>
          <p:cNvGrpSpPr/>
          <p:nvPr/>
        </p:nvGrpSpPr>
        <p:grpSpPr>
          <a:xfrm>
            <a:off x="133761" y="3059287"/>
            <a:ext cx="1530000" cy="1444063"/>
            <a:chOff x="109161" y="4731212"/>
            <a:chExt cx="1530000" cy="1444063"/>
          </a:xfrm>
        </p:grpSpPr>
        <p:pic>
          <p:nvPicPr>
            <p:cNvPr id="978" name="Google Shape;978;p132"/>
            <p:cNvPicPr preferRelativeResize="0"/>
            <p:nvPr/>
          </p:nvPicPr>
          <p:blipFill rotWithShape="1">
            <a:blip r:embed="rId7">
              <a:alphaModFix/>
            </a:blip>
            <a:srcRect b="20394"/>
            <a:stretch/>
          </p:blipFill>
          <p:spPr>
            <a:xfrm>
              <a:off x="430700" y="4731212"/>
              <a:ext cx="886900" cy="1144075"/>
            </a:xfrm>
            <a:prstGeom prst="rect">
              <a:avLst/>
            </a:prstGeom>
            <a:noFill/>
            <a:ln w="38100" cap="flat" cmpd="sng">
              <a:solidFill>
                <a:srgbClr val="0B5394"/>
              </a:solidFill>
              <a:prstDash val="solid"/>
              <a:round/>
              <a:headEnd type="none" w="sm" len="sm"/>
              <a:tailEnd type="none" w="sm" len="sm"/>
            </a:ln>
          </p:spPr>
        </p:pic>
        <p:sp>
          <p:nvSpPr>
            <p:cNvPr id="979" name="Google Shape;979;p132"/>
            <p:cNvSpPr txBox="1"/>
            <p:nvPr/>
          </p:nvSpPr>
          <p:spPr>
            <a:xfrm>
              <a:off x="109161" y="5875275"/>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Michael Casserly</a:t>
              </a:r>
              <a:endParaRPr sz="1200">
                <a:latin typeface="Allerta"/>
                <a:ea typeface="Allerta"/>
                <a:cs typeface="Allerta"/>
                <a:sym typeface="Allerta"/>
              </a:endParaRPr>
            </a:p>
          </p:txBody>
        </p:sp>
      </p:grpSp>
      <p:sp>
        <p:nvSpPr>
          <p:cNvPr id="980" name="Google Shape;980;p132"/>
          <p:cNvSpPr txBox="1"/>
          <p:nvPr/>
        </p:nvSpPr>
        <p:spPr>
          <a:xfrm>
            <a:off x="7320049" y="2764575"/>
            <a:ext cx="1728300" cy="30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a:latin typeface="Allerta"/>
                <a:ea typeface="Allerta"/>
                <a:cs typeface="Allerta"/>
                <a:sym typeface="Allerta"/>
              </a:rPr>
              <a:t>Dr. Nicole Mancini, </a:t>
            </a:r>
            <a:endParaRPr sz="1200">
              <a:latin typeface="Allerta"/>
              <a:ea typeface="Allerta"/>
              <a:cs typeface="Allerta"/>
              <a:sym typeface="Allerta"/>
            </a:endParaRPr>
          </a:p>
          <a:p>
            <a:pPr marL="0" lvl="0" indent="0" algn="r" rtl="0">
              <a:spcBef>
                <a:spcPts val="0"/>
              </a:spcBef>
              <a:spcAft>
                <a:spcPts val="0"/>
              </a:spcAft>
              <a:buNone/>
            </a:pPr>
            <a:r>
              <a:rPr lang="en-US" sz="1200" i="1">
                <a:latin typeface="Allerta"/>
                <a:ea typeface="Allerta"/>
                <a:cs typeface="Allerta"/>
                <a:sym typeface="Allerta"/>
              </a:rPr>
              <a:t>Broward County </a:t>
            </a:r>
            <a:endParaRPr sz="1200" i="1">
              <a:latin typeface="Allerta"/>
              <a:ea typeface="Allerta"/>
              <a:cs typeface="Allerta"/>
              <a:sym typeface="Allerta"/>
            </a:endParaRPr>
          </a:p>
          <a:p>
            <a:pPr marL="0" lvl="0" indent="0" algn="r" rtl="0">
              <a:spcBef>
                <a:spcPts val="0"/>
              </a:spcBef>
              <a:spcAft>
                <a:spcPts val="0"/>
              </a:spcAft>
              <a:buNone/>
            </a:pPr>
            <a:r>
              <a:rPr lang="en-US" sz="1200" i="1">
                <a:latin typeface="Allerta"/>
                <a:ea typeface="Allerta"/>
                <a:cs typeface="Allerta"/>
                <a:sym typeface="Allerta"/>
              </a:rPr>
              <a:t>Public Schools</a:t>
            </a:r>
            <a:endParaRPr sz="1200" i="1">
              <a:latin typeface="Allerta"/>
              <a:ea typeface="Allerta"/>
              <a:cs typeface="Allerta"/>
              <a:sym typeface="Allerta"/>
            </a:endParaRPr>
          </a:p>
        </p:txBody>
      </p:sp>
      <p:grpSp>
        <p:nvGrpSpPr>
          <p:cNvPr id="981" name="Google Shape;981;p132"/>
          <p:cNvGrpSpPr/>
          <p:nvPr/>
        </p:nvGrpSpPr>
        <p:grpSpPr>
          <a:xfrm>
            <a:off x="2047211" y="1542453"/>
            <a:ext cx="1530000" cy="1402722"/>
            <a:chOff x="2252098" y="2975540"/>
            <a:chExt cx="1530000" cy="1402722"/>
          </a:xfrm>
        </p:grpSpPr>
        <p:pic>
          <p:nvPicPr>
            <p:cNvPr id="982" name="Google Shape;982;p132"/>
            <p:cNvPicPr preferRelativeResize="0"/>
            <p:nvPr/>
          </p:nvPicPr>
          <p:blipFill rotWithShape="1">
            <a:blip r:embed="rId8">
              <a:alphaModFix/>
            </a:blip>
            <a:srcRect l="7509" r="4863"/>
            <a:stretch/>
          </p:blipFill>
          <p:spPr>
            <a:xfrm>
              <a:off x="2370649" y="2975540"/>
              <a:ext cx="1174226" cy="1097701"/>
            </a:xfrm>
            <a:prstGeom prst="rect">
              <a:avLst/>
            </a:prstGeom>
            <a:noFill/>
            <a:ln w="38100" cap="flat" cmpd="sng">
              <a:solidFill>
                <a:srgbClr val="0B5394"/>
              </a:solidFill>
              <a:prstDash val="solid"/>
              <a:round/>
              <a:headEnd type="none" w="sm" len="sm"/>
              <a:tailEnd type="none" w="sm" len="sm"/>
            </a:ln>
          </p:spPr>
        </p:pic>
        <p:sp>
          <p:nvSpPr>
            <p:cNvPr id="983" name="Google Shape;983;p132"/>
            <p:cNvSpPr txBox="1"/>
            <p:nvPr/>
          </p:nvSpPr>
          <p:spPr>
            <a:xfrm>
              <a:off x="2252098" y="4078263"/>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Denise Walston</a:t>
              </a:r>
              <a:endParaRPr sz="1200">
                <a:latin typeface="Allerta"/>
                <a:ea typeface="Allerta"/>
                <a:cs typeface="Allerta"/>
                <a:sym typeface="Allerta"/>
              </a:endParaRPr>
            </a:p>
          </p:txBody>
        </p:sp>
      </p:grpSp>
      <p:grpSp>
        <p:nvGrpSpPr>
          <p:cNvPr id="984" name="Google Shape;984;p132"/>
          <p:cNvGrpSpPr/>
          <p:nvPr/>
        </p:nvGrpSpPr>
        <p:grpSpPr>
          <a:xfrm>
            <a:off x="6344461" y="3040268"/>
            <a:ext cx="1530000" cy="1482069"/>
            <a:chOff x="10160686" y="4787243"/>
            <a:chExt cx="1530000" cy="1482069"/>
          </a:xfrm>
        </p:grpSpPr>
        <p:pic>
          <p:nvPicPr>
            <p:cNvPr id="985" name="Google Shape;985;p132"/>
            <p:cNvPicPr preferRelativeResize="0"/>
            <p:nvPr/>
          </p:nvPicPr>
          <p:blipFill>
            <a:blip r:embed="rId9">
              <a:alphaModFix/>
            </a:blip>
            <a:stretch>
              <a:fillRect/>
            </a:stretch>
          </p:blipFill>
          <p:spPr>
            <a:xfrm>
              <a:off x="10351676" y="4787243"/>
              <a:ext cx="1148025" cy="1258293"/>
            </a:xfrm>
            <a:prstGeom prst="rect">
              <a:avLst/>
            </a:prstGeom>
            <a:noFill/>
            <a:ln>
              <a:noFill/>
            </a:ln>
          </p:spPr>
        </p:pic>
        <p:sp>
          <p:nvSpPr>
            <p:cNvPr id="986" name="Google Shape;986;p132"/>
            <p:cNvSpPr txBox="1"/>
            <p:nvPr/>
          </p:nvSpPr>
          <p:spPr>
            <a:xfrm>
              <a:off x="10160686" y="5969313"/>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Phil Daro, </a:t>
              </a:r>
              <a:endParaRPr sz="1200">
                <a:latin typeface="Allerta"/>
                <a:ea typeface="Allerta"/>
                <a:cs typeface="Allerta"/>
                <a:sym typeface="Allerta"/>
              </a:endParaRPr>
            </a:p>
            <a:p>
              <a:pPr marL="0" lvl="0" indent="0" algn="ctr" rtl="0">
                <a:spcBef>
                  <a:spcPts val="0"/>
                </a:spcBef>
                <a:spcAft>
                  <a:spcPts val="0"/>
                </a:spcAft>
                <a:buNone/>
              </a:pPr>
              <a:r>
                <a:rPr lang="en-US" sz="1200" i="1">
                  <a:latin typeface="Allerta"/>
                  <a:ea typeface="Allerta"/>
                  <a:cs typeface="Allerta"/>
                  <a:sym typeface="Allerta"/>
                </a:rPr>
                <a:t>SERP Institute</a:t>
              </a:r>
              <a:endParaRPr sz="1200" i="1">
                <a:latin typeface="Allerta"/>
                <a:ea typeface="Allerta"/>
                <a:cs typeface="Allerta"/>
                <a:sym typeface="Allerta"/>
              </a:endParaRPr>
            </a:p>
          </p:txBody>
        </p:sp>
      </p:grpSp>
      <p:grpSp>
        <p:nvGrpSpPr>
          <p:cNvPr id="987" name="Google Shape;987;p132"/>
          <p:cNvGrpSpPr/>
          <p:nvPr/>
        </p:nvGrpSpPr>
        <p:grpSpPr>
          <a:xfrm>
            <a:off x="3680248" y="1527850"/>
            <a:ext cx="1530000" cy="1412375"/>
            <a:chOff x="4126398" y="4617012"/>
            <a:chExt cx="1530000" cy="1412375"/>
          </a:xfrm>
        </p:grpSpPr>
        <p:pic>
          <p:nvPicPr>
            <p:cNvPr id="988" name="Google Shape;988;p132"/>
            <p:cNvPicPr preferRelativeResize="0"/>
            <p:nvPr/>
          </p:nvPicPr>
          <p:blipFill rotWithShape="1">
            <a:blip r:embed="rId10">
              <a:alphaModFix/>
            </a:blip>
            <a:srcRect b="8282"/>
            <a:stretch/>
          </p:blipFill>
          <p:spPr>
            <a:xfrm>
              <a:off x="4395025" y="4617012"/>
              <a:ext cx="992725" cy="1112387"/>
            </a:xfrm>
            <a:prstGeom prst="rect">
              <a:avLst/>
            </a:prstGeom>
            <a:noFill/>
            <a:ln w="38100" cap="flat" cmpd="sng">
              <a:solidFill>
                <a:srgbClr val="0B5394"/>
              </a:solidFill>
              <a:prstDash val="solid"/>
              <a:round/>
              <a:headEnd type="none" w="sm" len="sm"/>
              <a:tailEnd type="none" w="sm" len="sm"/>
            </a:ln>
          </p:spPr>
        </p:pic>
        <p:sp>
          <p:nvSpPr>
            <p:cNvPr id="989" name="Google Shape;989;p132"/>
            <p:cNvSpPr txBox="1"/>
            <p:nvPr/>
          </p:nvSpPr>
          <p:spPr>
            <a:xfrm>
              <a:off x="4126398" y="5729388"/>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Robin Hall</a:t>
              </a:r>
              <a:endParaRPr sz="1200">
                <a:latin typeface="Allerta"/>
                <a:ea typeface="Allerta"/>
                <a:cs typeface="Allerta"/>
                <a:sym typeface="Allerta"/>
              </a:endParaRPr>
            </a:p>
          </p:txBody>
        </p:sp>
      </p:grpSp>
      <p:grpSp>
        <p:nvGrpSpPr>
          <p:cNvPr id="990" name="Google Shape;990;p132"/>
          <p:cNvGrpSpPr/>
          <p:nvPr/>
        </p:nvGrpSpPr>
        <p:grpSpPr>
          <a:xfrm>
            <a:off x="3757548" y="3025088"/>
            <a:ext cx="1530000" cy="1459075"/>
            <a:chOff x="5877373" y="2978325"/>
            <a:chExt cx="1530000" cy="1459075"/>
          </a:xfrm>
        </p:grpSpPr>
        <p:pic>
          <p:nvPicPr>
            <p:cNvPr id="991" name="Google Shape;991;p132"/>
            <p:cNvPicPr preferRelativeResize="0"/>
            <p:nvPr/>
          </p:nvPicPr>
          <p:blipFill rotWithShape="1">
            <a:blip r:embed="rId11">
              <a:alphaModFix/>
            </a:blip>
            <a:srcRect l="7154" r="7163"/>
            <a:stretch/>
          </p:blipFill>
          <p:spPr>
            <a:xfrm>
              <a:off x="6036375" y="2978325"/>
              <a:ext cx="1148025" cy="1212850"/>
            </a:xfrm>
            <a:prstGeom prst="rect">
              <a:avLst/>
            </a:prstGeom>
            <a:noFill/>
            <a:ln w="38100" cap="flat" cmpd="sng">
              <a:solidFill>
                <a:srgbClr val="36B77A"/>
              </a:solidFill>
              <a:prstDash val="solid"/>
              <a:round/>
              <a:headEnd type="none" w="sm" len="sm"/>
              <a:tailEnd type="none" w="sm" len="sm"/>
            </a:ln>
          </p:spPr>
        </p:pic>
        <p:sp>
          <p:nvSpPr>
            <p:cNvPr id="992" name="Google Shape;992;p132"/>
            <p:cNvSpPr txBox="1"/>
            <p:nvPr/>
          </p:nvSpPr>
          <p:spPr>
            <a:xfrm>
              <a:off x="5877373" y="4137400"/>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Sue Pimentel</a:t>
              </a:r>
              <a:endParaRPr sz="1200">
                <a:latin typeface="Allerta"/>
                <a:ea typeface="Allerta"/>
                <a:cs typeface="Allerta"/>
                <a:sym typeface="Allerta"/>
              </a:endParaRPr>
            </a:p>
          </p:txBody>
        </p:sp>
      </p:grpSp>
      <p:grpSp>
        <p:nvGrpSpPr>
          <p:cNvPr id="993" name="Google Shape;993;p132"/>
          <p:cNvGrpSpPr/>
          <p:nvPr/>
        </p:nvGrpSpPr>
        <p:grpSpPr>
          <a:xfrm>
            <a:off x="5384700" y="1435510"/>
            <a:ext cx="1812900" cy="1548190"/>
            <a:chOff x="5148150" y="3196660"/>
            <a:chExt cx="1812900" cy="1548190"/>
          </a:xfrm>
        </p:grpSpPr>
        <p:pic>
          <p:nvPicPr>
            <p:cNvPr id="994" name="Google Shape;994;p132"/>
            <p:cNvPicPr preferRelativeResize="0"/>
            <p:nvPr/>
          </p:nvPicPr>
          <p:blipFill>
            <a:blip r:embed="rId12">
              <a:alphaModFix/>
            </a:blip>
            <a:stretch>
              <a:fillRect/>
            </a:stretch>
          </p:blipFill>
          <p:spPr>
            <a:xfrm>
              <a:off x="5461266" y="3196660"/>
              <a:ext cx="1084006" cy="1324402"/>
            </a:xfrm>
            <a:prstGeom prst="rect">
              <a:avLst/>
            </a:prstGeom>
            <a:noFill/>
            <a:ln>
              <a:noFill/>
            </a:ln>
          </p:spPr>
        </p:pic>
        <p:sp>
          <p:nvSpPr>
            <p:cNvPr id="995" name="Google Shape;995;p132"/>
            <p:cNvSpPr txBox="1"/>
            <p:nvPr/>
          </p:nvSpPr>
          <p:spPr>
            <a:xfrm>
              <a:off x="5148150" y="4444850"/>
              <a:ext cx="1812900" cy="3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Allerta"/>
                  <a:ea typeface="Allerta"/>
                  <a:cs typeface="Allerta"/>
                  <a:sym typeface="Allerta"/>
                </a:rPr>
                <a:t>Lily Wong Fillmore,  </a:t>
              </a:r>
              <a:endParaRPr sz="1200">
                <a:latin typeface="Allerta"/>
                <a:ea typeface="Allerta"/>
                <a:cs typeface="Allerta"/>
                <a:sym typeface="Allerta"/>
              </a:endParaRPr>
            </a:p>
            <a:p>
              <a:pPr marL="0" lvl="0" indent="0" algn="l" rtl="0">
                <a:spcBef>
                  <a:spcPts val="0"/>
                </a:spcBef>
                <a:spcAft>
                  <a:spcPts val="0"/>
                </a:spcAft>
                <a:buNone/>
              </a:pPr>
              <a:r>
                <a:rPr lang="en-US" sz="1200" i="1">
                  <a:latin typeface="Allerta"/>
                  <a:ea typeface="Allerta"/>
                  <a:cs typeface="Allerta"/>
                  <a:sym typeface="Allerta"/>
                </a:rPr>
                <a:t>University of California at Berkeley</a:t>
              </a:r>
              <a:endParaRPr sz="1200" i="1">
                <a:latin typeface="Allerta"/>
                <a:ea typeface="Allerta"/>
                <a:cs typeface="Allerta"/>
                <a:sym typeface="Allerta"/>
              </a:endParaRPr>
            </a:p>
          </p:txBody>
        </p:sp>
      </p:grpSp>
      <p:grpSp>
        <p:nvGrpSpPr>
          <p:cNvPr id="996" name="Google Shape;996;p132"/>
          <p:cNvGrpSpPr/>
          <p:nvPr/>
        </p:nvGrpSpPr>
        <p:grpSpPr>
          <a:xfrm>
            <a:off x="7350211" y="4926813"/>
            <a:ext cx="1728300" cy="1300875"/>
            <a:chOff x="7375861" y="1544625"/>
            <a:chExt cx="1728300" cy="1300875"/>
          </a:xfrm>
        </p:grpSpPr>
        <p:sp>
          <p:nvSpPr>
            <p:cNvPr id="997" name="Google Shape;997;p132"/>
            <p:cNvSpPr txBox="1"/>
            <p:nvPr/>
          </p:nvSpPr>
          <p:spPr>
            <a:xfrm>
              <a:off x="7375861" y="2545500"/>
              <a:ext cx="17283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Stacy Wetcher Gad</a:t>
              </a:r>
              <a:endParaRPr sz="1200">
                <a:latin typeface="Allerta"/>
                <a:ea typeface="Allerta"/>
                <a:cs typeface="Allerta"/>
                <a:sym typeface="Allerta"/>
              </a:endParaRPr>
            </a:p>
          </p:txBody>
        </p:sp>
        <p:pic>
          <p:nvPicPr>
            <p:cNvPr id="998" name="Google Shape;998;p132"/>
            <p:cNvPicPr preferRelativeResize="0"/>
            <p:nvPr/>
          </p:nvPicPr>
          <p:blipFill>
            <a:blip r:embed="rId13">
              <a:alphaModFix/>
            </a:blip>
            <a:stretch>
              <a:fillRect/>
            </a:stretch>
          </p:blipFill>
          <p:spPr>
            <a:xfrm>
              <a:off x="7718725" y="1544625"/>
              <a:ext cx="1042575" cy="1000875"/>
            </a:xfrm>
            <a:prstGeom prst="rect">
              <a:avLst/>
            </a:prstGeom>
            <a:noFill/>
            <a:ln w="38100" cap="flat" cmpd="sng">
              <a:solidFill>
                <a:srgbClr val="36B77A"/>
              </a:solidFill>
              <a:prstDash val="solid"/>
              <a:round/>
              <a:headEnd type="none" w="sm" len="sm"/>
              <a:tailEnd type="none" w="sm" len="sm"/>
            </a:ln>
          </p:spPr>
        </p:pic>
      </p:grpSp>
      <p:pic>
        <p:nvPicPr>
          <p:cNvPr id="999" name="Google Shape;999;p132"/>
          <p:cNvPicPr preferRelativeResize="0"/>
          <p:nvPr/>
        </p:nvPicPr>
        <p:blipFill>
          <a:blip r:embed="rId14">
            <a:alphaModFix/>
          </a:blip>
          <a:stretch>
            <a:fillRect/>
          </a:stretch>
        </p:blipFill>
        <p:spPr>
          <a:xfrm>
            <a:off x="7683322" y="1367700"/>
            <a:ext cx="1215600" cy="1479872"/>
          </a:xfrm>
          <a:prstGeom prst="rect">
            <a:avLst/>
          </a:prstGeom>
          <a:noFill/>
          <a:ln>
            <a:noFill/>
          </a:ln>
        </p:spPr>
      </p:pic>
      <p:grpSp>
        <p:nvGrpSpPr>
          <p:cNvPr id="1000" name="Google Shape;1000;p132"/>
          <p:cNvGrpSpPr/>
          <p:nvPr/>
        </p:nvGrpSpPr>
        <p:grpSpPr>
          <a:xfrm>
            <a:off x="3654500" y="4926816"/>
            <a:ext cx="1530000" cy="1334809"/>
            <a:chOff x="3654500" y="4926816"/>
            <a:chExt cx="1530000" cy="1334809"/>
          </a:xfrm>
        </p:grpSpPr>
        <p:sp>
          <p:nvSpPr>
            <p:cNvPr id="1001" name="Google Shape;1001;p132"/>
            <p:cNvSpPr txBox="1"/>
            <p:nvPr/>
          </p:nvSpPr>
          <p:spPr>
            <a:xfrm>
              <a:off x="3654500" y="5961625"/>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Ricki Price Baugh</a:t>
              </a:r>
              <a:endParaRPr sz="1200">
                <a:latin typeface="Allerta"/>
                <a:ea typeface="Allerta"/>
                <a:cs typeface="Allerta"/>
                <a:sym typeface="Allerta"/>
              </a:endParaRPr>
            </a:p>
          </p:txBody>
        </p:sp>
        <p:pic>
          <p:nvPicPr>
            <p:cNvPr id="1002" name="Google Shape;1002;p132"/>
            <p:cNvPicPr preferRelativeResize="0"/>
            <p:nvPr/>
          </p:nvPicPr>
          <p:blipFill rotWithShape="1">
            <a:blip r:embed="rId15">
              <a:alphaModFix/>
            </a:blip>
            <a:srcRect b="9395"/>
            <a:stretch/>
          </p:blipFill>
          <p:spPr>
            <a:xfrm>
              <a:off x="4058375" y="4926816"/>
              <a:ext cx="722262" cy="1034808"/>
            </a:xfrm>
            <a:prstGeom prst="rect">
              <a:avLst/>
            </a:prstGeom>
            <a:noFill/>
            <a:ln w="38100" cap="flat" cmpd="sng">
              <a:solidFill>
                <a:srgbClr val="0B5394"/>
              </a:solidFill>
              <a:prstDash val="solid"/>
              <a:round/>
              <a:headEnd type="none" w="sm" len="sm"/>
              <a:tailEnd type="none" w="sm" len="sm"/>
            </a:ln>
          </p:spPr>
        </p:pic>
      </p:grpSp>
      <p:grpSp>
        <p:nvGrpSpPr>
          <p:cNvPr id="1003" name="Google Shape;1003;p132"/>
          <p:cNvGrpSpPr/>
          <p:nvPr/>
        </p:nvGrpSpPr>
        <p:grpSpPr>
          <a:xfrm>
            <a:off x="2047198" y="3053175"/>
            <a:ext cx="1530000" cy="1416937"/>
            <a:chOff x="2047198" y="3053175"/>
            <a:chExt cx="1530000" cy="1416937"/>
          </a:xfrm>
        </p:grpSpPr>
        <p:sp>
          <p:nvSpPr>
            <p:cNvPr id="1004" name="Google Shape;1004;p132"/>
            <p:cNvSpPr txBox="1"/>
            <p:nvPr/>
          </p:nvSpPr>
          <p:spPr>
            <a:xfrm>
              <a:off x="2047198" y="4170113"/>
              <a:ext cx="1530000" cy="3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Allerta"/>
                  <a:ea typeface="Allerta"/>
                  <a:cs typeface="Allerta"/>
                  <a:sym typeface="Allerta"/>
                </a:rPr>
                <a:t>Jason Zimba</a:t>
              </a:r>
              <a:endParaRPr sz="1200">
                <a:latin typeface="Allerta"/>
                <a:ea typeface="Allerta"/>
                <a:cs typeface="Allerta"/>
                <a:sym typeface="Allerta"/>
              </a:endParaRPr>
            </a:p>
          </p:txBody>
        </p:sp>
        <p:pic>
          <p:nvPicPr>
            <p:cNvPr id="1005" name="Google Shape;1005;p132"/>
            <p:cNvPicPr preferRelativeResize="0"/>
            <p:nvPr/>
          </p:nvPicPr>
          <p:blipFill>
            <a:blip r:embed="rId16">
              <a:alphaModFix/>
            </a:blip>
            <a:stretch>
              <a:fillRect/>
            </a:stretch>
          </p:blipFill>
          <p:spPr>
            <a:xfrm>
              <a:off x="2232024" y="3053175"/>
              <a:ext cx="1104051" cy="1104051"/>
            </a:xfrm>
            <a:prstGeom prst="rect">
              <a:avLst/>
            </a:prstGeom>
            <a:noFill/>
            <a:ln w="38100" cap="flat" cmpd="sng">
              <a:solidFill>
                <a:srgbClr val="36B77A"/>
              </a:solidFill>
              <a:prstDash val="solid"/>
              <a:round/>
              <a:headEnd type="none" w="sm" len="sm"/>
              <a:tailEnd type="none" w="sm" len="sm"/>
            </a:ln>
          </p:spPr>
        </p:pic>
      </p:gr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50"/>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Key Points</a:t>
            </a:r>
            <a:endParaRPr sz="3600">
              <a:solidFill>
                <a:srgbClr val="FF9268"/>
              </a:solidFill>
              <a:latin typeface="Oswald"/>
              <a:ea typeface="Oswald"/>
              <a:cs typeface="Oswald"/>
              <a:sym typeface="Oswald"/>
            </a:endParaRPr>
          </a:p>
        </p:txBody>
      </p:sp>
      <p:sp>
        <p:nvSpPr>
          <p:cNvPr id="1150" name="Google Shape;1150;p150"/>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dirty="0">
                <a:latin typeface="Droid Sans"/>
                <a:ea typeface="Droid Sans"/>
                <a:cs typeface="Droid Sans"/>
                <a:sym typeface="Droid Sans"/>
              </a:rPr>
              <a:t>Unfinished learning has always been very common</a:t>
            </a:r>
          </a:p>
          <a:p>
            <a:pPr marL="342900" indent="-342900"/>
            <a:r>
              <a:rPr lang="en-US" dirty="0">
                <a:latin typeface="Droid Sans"/>
                <a:ea typeface="Droid Sans"/>
                <a:cs typeface="Droid Sans"/>
                <a:sym typeface="Droid Sans"/>
              </a:rPr>
              <a:t>Every teacher has dealt with it</a:t>
            </a:r>
            <a:endParaRPr dirty="0">
              <a:latin typeface="Droid Sans"/>
              <a:ea typeface="Droid Sans"/>
              <a:cs typeface="Droid Sans"/>
              <a:sym typeface="Droid Sans"/>
            </a:endParaRPr>
          </a:p>
          <a:p>
            <a:pPr marL="0" lvl="0" indent="0" algn="l" rtl="0">
              <a:spcBef>
                <a:spcPts val="440"/>
              </a:spcBef>
              <a:spcAft>
                <a:spcPts val="0"/>
              </a:spcAft>
              <a:buNone/>
            </a:pPr>
            <a:endParaRPr dirty="0">
              <a:latin typeface="Droid Sans"/>
              <a:ea typeface="Droid Sans"/>
              <a:cs typeface="Droid Sans"/>
              <a:sym typeface="Droid Sans"/>
            </a:endParaRPr>
          </a:p>
          <a:p>
            <a:pPr marL="0" lvl="0" indent="0" algn="l" rtl="0">
              <a:spcBef>
                <a:spcPts val="440"/>
              </a:spcBef>
              <a:spcAft>
                <a:spcPts val="0"/>
              </a:spcAft>
              <a:buNone/>
            </a:pPr>
            <a:r>
              <a:rPr lang="en-US" dirty="0">
                <a:latin typeface="Droid Sans"/>
                <a:ea typeface="Droid Sans"/>
                <a:cs typeface="Droid Sans"/>
                <a:sym typeface="Droid Sans"/>
              </a:rPr>
              <a:t>Make the progression – elementary to middle - a progression that is designed for most kids, rather than for just a few kids</a:t>
            </a:r>
            <a:endParaRPr dirty="0">
              <a:latin typeface="Droid Sans"/>
              <a:ea typeface="Droid Sans"/>
              <a:cs typeface="Droid Sans"/>
              <a:sym typeface="Droid Sans"/>
            </a:endParaRPr>
          </a:p>
          <a:p>
            <a:pPr marL="0" lvl="0" indent="0" algn="l" rtl="0">
              <a:spcBef>
                <a:spcPts val="440"/>
              </a:spcBef>
              <a:spcAft>
                <a:spcPts val="0"/>
              </a:spcAft>
              <a:buNone/>
            </a:pPr>
            <a:endParaRPr dirty="0">
              <a:latin typeface="Droid Sans"/>
              <a:ea typeface="Droid Sans"/>
              <a:cs typeface="Droid Sans"/>
              <a:sym typeface="Droid Sans"/>
            </a:endParaRPr>
          </a:p>
          <a:p>
            <a:pPr marL="0" lvl="0" indent="0" algn="l" rtl="0">
              <a:spcBef>
                <a:spcPts val="440"/>
              </a:spcBef>
              <a:spcAft>
                <a:spcPts val="0"/>
              </a:spcAft>
              <a:buNone/>
            </a:pPr>
            <a:r>
              <a:rPr lang="en-US" dirty="0">
                <a:latin typeface="Droid Sans"/>
                <a:ea typeface="Droid Sans"/>
                <a:cs typeface="Droid Sans"/>
                <a:sym typeface="Droid Sans"/>
              </a:rPr>
              <a:t>How do I know what is important in math – math that is connected from one grade level to another; look at the progression to algebra</a:t>
            </a:r>
          </a:p>
          <a:p>
            <a:pPr marL="342900" indent="-342900"/>
            <a:r>
              <a:rPr lang="en-US" dirty="0">
                <a:latin typeface="Droid Sans"/>
                <a:ea typeface="Droid Sans"/>
                <a:cs typeface="Droid Sans"/>
                <a:sym typeface="Droid Sans"/>
              </a:rPr>
              <a:t>Horizonal thinking</a:t>
            </a:r>
            <a:endParaRPr dirty="0">
              <a:latin typeface="Droid Sans"/>
              <a:ea typeface="Droid Sans"/>
              <a:cs typeface="Droid Sans"/>
              <a:sym typeface="Droid Sans"/>
            </a:endParaRPr>
          </a:p>
          <a:p>
            <a:pPr marL="0" lvl="0" indent="0" algn="l" rtl="0">
              <a:spcBef>
                <a:spcPts val="440"/>
              </a:spcBef>
              <a:spcAft>
                <a:spcPts val="0"/>
              </a:spcAft>
              <a:buNone/>
            </a:pPr>
            <a:endParaRPr dirty="0">
              <a:latin typeface="Lucida Sans"/>
              <a:ea typeface="Lucida Sans"/>
              <a:cs typeface="Lucida Sans"/>
              <a:sym typeface="Lucida Sans"/>
            </a:endParaRPr>
          </a:p>
          <a:p>
            <a:pPr marL="0" lvl="0" indent="0" algn="l" rtl="0">
              <a:spcBef>
                <a:spcPts val="440"/>
              </a:spcBef>
              <a:spcAft>
                <a:spcPts val="0"/>
              </a:spcAft>
              <a:buNone/>
            </a:pPr>
            <a:endParaRPr dirty="0">
              <a:latin typeface="Lucida Sans"/>
              <a:ea typeface="Lucida Sans"/>
              <a:cs typeface="Lucida Sans"/>
              <a:sym typeface="Lucida Sans"/>
            </a:endParaRPr>
          </a:p>
          <a:p>
            <a:pPr marL="0" lvl="0" indent="0" algn="l" rtl="0">
              <a:spcBef>
                <a:spcPts val="440"/>
              </a:spcBef>
              <a:spcAft>
                <a:spcPts val="0"/>
              </a:spcAft>
              <a:buNone/>
            </a:pPr>
            <a:endParaRPr dirty="0">
              <a:latin typeface="Lucida Sans"/>
              <a:ea typeface="Lucida Sans"/>
              <a:cs typeface="Lucida Sans"/>
              <a:sym typeface="Lucida Sans"/>
            </a:endParaRPr>
          </a:p>
          <a:p>
            <a:pPr marL="0" lvl="0" indent="0" algn="l" rtl="0">
              <a:spcBef>
                <a:spcPts val="440"/>
              </a:spcBef>
              <a:spcAft>
                <a:spcPts val="0"/>
              </a:spcAft>
              <a:buNone/>
            </a:pPr>
            <a:endParaRPr dirty="0">
              <a:latin typeface="Lucida Sans"/>
              <a:ea typeface="Lucida Sans"/>
              <a:cs typeface="Lucida Sans"/>
              <a:sym typeface="Lucida Sans"/>
            </a:endParaRPr>
          </a:p>
          <a:p>
            <a:pPr marL="0" lvl="0" indent="0" algn="l" rtl="0">
              <a:spcBef>
                <a:spcPts val="440"/>
              </a:spcBef>
              <a:spcAft>
                <a:spcPts val="0"/>
              </a:spcAft>
              <a:buNone/>
            </a:pPr>
            <a:endParaRPr dirty="0">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51"/>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Consider How Multiplication Stays in the Curriculum Yearly</a:t>
            </a:r>
            <a:endParaRPr sz="3600">
              <a:solidFill>
                <a:srgbClr val="FF9268"/>
              </a:solidFill>
              <a:latin typeface="Oswald"/>
              <a:ea typeface="Oswald"/>
              <a:cs typeface="Oswald"/>
              <a:sym typeface="Oswald"/>
            </a:endParaRPr>
          </a:p>
        </p:txBody>
      </p:sp>
      <p:sp>
        <p:nvSpPr>
          <p:cNvPr id="1156" name="Google Shape;1156;p151"/>
          <p:cNvSpPr txBox="1">
            <a:spLocks noGrp="1"/>
          </p:cNvSpPr>
          <p:nvPr>
            <p:ph type="body" idx="1"/>
          </p:nvPr>
        </p:nvSpPr>
        <p:spPr>
          <a:xfrm>
            <a:off x="304800" y="1734240"/>
            <a:ext cx="8572500" cy="4526100"/>
          </a:xfrm>
          <a:prstGeom prst="rect">
            <a:avLst/>
          </a:prstGeom>
        </p:spPr>
        <p:txBody>
          <a:bodyPr spcFirstLastPara="1" wrap="square" lIns="91425" tIns="91425" rIns="91425" bIns="91425" anchor="t" anchorCtr="0">
            <a:noAutofit/>
          </a:bodyPr>
          <a:lstStyle/>
          <a:p>
            <a:pPr marL="457200" lvl="0" indent="-374650" algn="l" rtl="0">
              <a:spcBef>
                <a:spcPts val="440"/>
              </a:spcBef>
              <a:spcAft>
                <a:spcPts val="0"/>
              </a:spcAft>
              <a:buSzPts val="2300"/>
              <a:buFont typeface="Droid Sans"/>
              <a:buChar char="•"/>
            </a:pPr>
            <a:r>
              <a:rPr lang="en-US" sz="2300">
                <a:latin typeface="Droid Sans"/>
                <a:ea typeface="Droid Sans"/>
                <a:cs typeface="Droid Sans"/>
                <a:sym typeface="Droid Sans"/>
              </a:rPr>
              <a:t>Example:  Students may solve 12 x 4, by decomposing 12 as (10 + 2); students do 10 x 4 + 4 x 2 which is 4(10 + 2), 4 x 10 + 4 x 2; extend this to multiplying binomials in algebra one to illustrating the distributive property; </a:t>
            </a:r>
            <a:endParaRPr sz="2300">
              <a:latin typeface="Droid Sans"/>
              <a:ea typeface="Droid Sans"/>
              <a:cs typeface="Droid Sans"/>
              <a:sym typeface="Droid Sans"/>
            </a:endParaRPr>
          </a:p>
          <a:p>
            <a:pPr marL="457200" lvl="0" indent="0" algn="l" rtl="0">
              <a:spcBef>
                <a:spcPts val="440"/>
              </a:spcBef>
              <a:spcAft>
                <a:spcPts val="0"/>
              </a:spcAft>
              <a:buNone/>
            </a:pPr>
            <a:endParaRPr sz="2300">
              <a:latin typeface="Droid Sans"/>
              <a:ea typeface="Droid Sans"/>
              <a:cs typeface="Droid Sans"/>
              <a:sym typeface="Droid Sans"/>
            </a:endParaRPr>
          </a:p>
          <a:p>
            <a:pPr marL="914400" lvl="1" indent="-361950" algn="l" rtl="0">
              <a:spcBef>
                <a:spcPts val="400"/>
              </a:spcBef>
              <a:spcAft>
                <a:spcPts val="0"/>
              </a:spcAft>
              <a:buSzPts val="2100"/>
              <a:buFont typeface="Droid Sans"/>
              <a:buChar char="–"/>
            </a:pPr>
            <a:r>
              <a:rPr lang="en-US" sz="2100">
                <a:latin typeface="Droid Sans"/>
                <a:ea typeface="Droid Sans"/>
                <a:cs typeface="Droid Sans"/>
                <a:sym typeface="Droid Sans"/>
              </a:rPr>
              <a:t>How do you help students see their thinking in another person’s thinking; how do we move student thinking from the most simplistic to one of elegance/or of greater complexity</a:t>
            </a:r>
            <a:endParaRPr sz="2100">
              <a:latin typeface="Droid Sans"/>
              <a:ea typeface="Droid Sans"/>
              <a:cs typeface="Droid Sans"/>
              <a:sym typeface="Droid Sans"/>
            </a:endParaRPr>
          </a:p>
          <a:p>
            <a:pPr marL="457200" lvl="0" indent="0" algn="l" rtl="0">
              <a:spcBef>
                <a:spcPts val="440"/>
              </a:spcBef>
              <a:spcAft>
                <a:spcPts val="0"/>
              </a:spcAft>
              <a:buNone/>
            </a:pPr>
            <a:endParaRPr sz="2300">
              <a:latin typeface="Droid Sans"/>
              <a:ea typeface="Droid Sans"/>
              <a:cs typeface="Droid Sans"/>
              <a:sym typeface="Droid Sans"/>
            </a:endParaRPr>
          </a:p>
          <a:p>
            <a:pPr marL="457200" lvl="0" indent="-374650" algn="l" rtl="0">
              <a:spcBef>
                <a:spcPts val="440"/>
              </a:spcBef>
              <a:spcAft>
                <a:spcPts val="0"/>
              </a:spcAft>
              <a:buSzPts val="2300"/>
              <a:buFont typeface="Droid Sans"/>
              <a:buChar char="•"/>
            </a:pPr>
            <a:r>
              <a:rPr lang="en-US" sz="2300">
                <a:latin typeface="Droid Sans"/>
                <a:ea typeface="Droid Sans"/>
                <a:cs typeface="Droid Sans"/>
                <a:sym typeface="Droid Sans"/>
              </a:rPr>
              <a:t>Attend to student’s development of agency</a:t>
            </a:r>
            <a:endParaRPr sz="2300">
              <a:latin typeface="Droid Sans"/>
              <a:ea typeface="Droid Sans"/>
              <a:cs typeface="Droid Sans"/>
              <a:sym typeface="Droid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52"/>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Principles and Strategies for Addressing Unfinished Learning</a:t>
            </a:r>
            <a:endParaRPr sz="3600">
              <a:solidFill>
                <a:srgbClr val="FF9268"/>
              </a:solidFill>
              <a:latin typeface="Oswald"/>
              <a:ea typeface="Oswald"/>
              <a:cs typeface="Oswald"/>
              <a:sym typeface="Oswald"/>
            </a:endParaRPr>
          </a:p>
        </p:txBody>
      </p:sp>
      <p:sp>
        <p:nvSpPr>
          <p:cNvPr id="1162" name="Google Shape;1162;p152"/>
          <p:cNvSpPr txBox="1">
            <a:spLocks noGrp="1"/>
          </p:cNvSpPr>
          <p:nvPr>
            <p:ph type="body" idx="1"/>
          </p:nvPr>
        </p:nvSpPr>
        <p:spPr>
          <a:xfrm>
            <a:off x="304800" y="1710898"/>
            <a:ext cx="8572500" cy="3489752"/>
          </a:xfrm>
          <a:prstGeom prst="rect">
            <a:avLst/>
          </a:prstGeom>
        </p:spPr>
        <p:txBody>
          <a:bodyPr spcFirstLastPara="1" wrap="square" lIns="91425" tIns="91425" rIns="91425" bIns="91425" anchor="t" anchorCtr="0">
            <a:noAutofit/>
          </a:bodyPr>
          <a:lstStyle/>
          <a:p>
            <a:pPr marL="457200" lvl="0" indent="-381000" algn="l" rtl="0">
              <a:spcBef>
                <a:spcPts val="440"/>
              </a:spcBef>
              <a:spcAft>
                <a:spcPts val="0"/>
              </a:spcAft>
              <a:buSzPts val="2400"/>
              <a:buFont typeface="Droid Sans"/>
              <a:buAutoNum type="arabicPeriod"/>
            </a:pPr>
            <a:r>
              <a:rPr lang="en-US" sz="2400" dirty="0">
                <a:latin typeface="Droid Sans"/>
                <a:ea typeface="Droid Sans"/>
                <a:cs typeface="Droid Sans"/>
                <a:sym typeface="Droid Sans"/>
              </a:rPr>
              <a:t>Stick to grade-level content and instructional rigor</a:t>
            </a:r>
            <a:endParaRPr sz="2400" dirty="0">
              <a:latin typeface="Droid Sans"/>
              <a:ea typeface="Droid Sans"/>
              <a:cs typeface="Droid Sans"/>
              <a:sym typeface="Droid Sans"/>
            </a:endParaRPr>
          </a:p>
          <a:p>
            <a:pPr marL="457200" lvl="0" indent="-381000" algn="l" rtl="0">
              <a:spcBef>
                <a:spcPts val="1000"/>
              </a:spcBef>
              <a:spcAft>
                <a:spcPts val="0"/>
              </a:spcAft>
              <a:buSzPts val="2400"/>
              <a:buFont typeface="Droid Sans"/>
              <a:buAutoNum type="arabicPeriod"/>
            </a:pPr>
            <a:r>
              <a:rPr lang="en-US" sz="2400" dirty="0">
                <a:latin typeface="Droid Sans"/>
                <a:ea typeface="Droid Sans"/>
                <a:cs typeface="Droid Sans"/>
                <a:sym typeface="Droid Sans"/>
              </a:rPr>
              <a:t>Focus on the depth of instruction, not on the pace</a:t>
            </a:r>
            <a:endParaRPr sz="2400" dirty="0">
              <a:latin typeface="Droid Sans"/>
              <a:ea typeface="Droid Sans"/>
              <a:cs typeface="Droid Sans"/>
              <a:sym typeface="Droid Sans"/>
            </a:endParaRPr>
          </a:p>
          <a:p>
            <a:pPr marL="457200" lvl="0" indent="-381000" algn="l" rtl="0">
              <a:spcBef>
                <a:spcPts val="1000"/>
              </a:spcBef>
              <a:spcAft>
                <a:spcPts val="0"/>
              </a:spcAft>
              <a:buSzPts val="2400"/>
              <a:buFont typeface="Droid Sans"/>
              <a:buAutoNum type="arabicPeriod"/>
            </a:pPr>
            <a:r>
              <a:rPr lang="en-US" sz="2400" dirty="0">
                <a:latin typeface="Droid Sans"/>
                <a:ea typeface="Droid Sans"/>
                <a:cs typeface="Droid Sans"/>
                <a:sym typeface="Droid Sans"/>
              </a:rPr>
              <a:t>Prioritize content and learning</a:t>
            </a:r>
            <a:endParaRPr sz="2400" dirty="0">
              <a:latin typeface="Droid Sans"/>
              <a:ea typeface="Droid Sans"/>
              <a:cs typeface="Droid Sans"/>
              <a:sym typeface="Droid Sans"/>
            </a:endParaRPr>
          </a:p>
          <a:p>
            <a:pPr marL="457200" lvl="0" indent="-381000" algn="l" rtl="0">
              <a:spcBef>
                <a:spcPts val="1000"/>
              </a:spcBef>
              <a:spcAft>
                <a:spcPts val="0"/>
              </a:spcAft>
              <a:buSzPts val="2400"/>
              <a:buFont typeface="Droid Sans"/>
              <a:buAutoNum type="arabicPeriod"/>
            </a:pPr>
            <a:r>
              <a:rPr lang="en-US" sz="2400" dirty="0">
                <a:latin typeface="Droid Sans"/>
                <a:ea typeface="Droid Sans"/>
                <a:cs typeface="Droid Sans"/>
                <a:sym typeface="Droid Sans"/>
              </a:rPr>
              <a:t>Ensure inclusion of each and every learner</a:t>
            </a:r>
            <a:endParaRPr sz="2400" dirty="0">
              <a:latin typeface="Droid Sans"/>
              <a:ea typeface="Droid Sans"/>
              <a:cs typeface="Droid Sans"/>
              <a:sym typeface="Droid Sans"/>
            </a:endParaRPr>
          </a:p>
          <a:p>
            <a:pPr marL="457200" lvl="0" indent="-381000" algn="l" rtl="0">
              <a:spcBef>
                <a:spcPts val="1000"/>
              </a:spcBef>
              <a:spcAft>
                <a:spcPts val="0"/>
              </a:spcAft>
              <a:buSzPts val="2400"/>
              <a:buFont typeface="Droid Sans"/>
              <a:buAutoNum type="arabicPeriod"/>
            </a:pPr>
            <a:r>
              <a:rPr lang="en-US" sz="2400" dirty="0">
                <a:latin typeface="Droid Sans"/>
                <a:ea typeface="Droid Sans"/>
                <a:cs typeface="Droid Sans"/>
                <a:sym typeface="Droid Sans"/>
              </a:rPr>
              <a:t>Identify and address gaps in learning through instruction, avoiding the misuse of standardized testing</a:t>
            </a:r>
            <a:endParaRPr sz="2400" dirty="0">
              <a:latin typeface="Droid Sans"/>
              <a:ea typeface="Droid Sans"/>
              <a:cs typeface="Droid Sans"/>
              <a:sym typeface="Droid Sans"/>
            </a:endParaRPr>
          </a:p>
          <a:p>
            <a:pPr marL="457200" lvl="0" indent="-381000" algn="l" rtl="0">
              <a:spcBef>
                <a:spcPts val="1000"/>
              </a:spcBef>
              <a:buSzPts val="2400"/>
              <a:buFont typeface="Droid Sans"/>
              <a:buAutoNum type="arabicPeriod"/>
            </a:pPr>
            <a:r>
              <a:rPr lang="en-US" sz="2400" dirty="0">
                <a:latin typeface="Droid Sans"/>
                <a:ea typeface="Droid Sans"/>
                <a:cs typeface="Droid Sans"/>
                <a:sym typeface="Droid Sans"/>
              </a:rPr>
              <a:t>Capitalize on commonalities, not differences</a:t>
            </a:r>
            <a:endParaRPr sz="2400" dirty="0">
              <a:latin typeface="Droid Sans"/>
              <a:ea typeface="Droid Sans"/>
              <a:cs typeface="Droid Sans"/>
              <a:sym typeface="Droid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53"/>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Re-engage Prior Knowledge</a:t>
            </a:r>
            <a:endParaRPr sz="3600">
              <a:solidFill>
                <a:srgbClr val="FF9268"/>
              </a:solidFill>
              <a:latin typeface="Oswald"/>
              <a:ea typeface="Oswald"/>
              <a:cs typeface="Oswald"/>
              <a:sym typeface="Oswald"/>
            </a:endParaRPr>
          </a:p>
        </p:txBody>
      </p:sp>
      <p:sp>
        <p:nvSpPr>
          <p:cNvPr id="1168" name="Google Shape;1168;p153"/>
          <p:cNvSpPr txBox="1">
            <a:spLocks noGrp="1"/>
          </p:cNvSpPr>
          <p:nvPr>
            <p:ph type="body" idx="1"/>
          </p:nvPr>
        </p:nvSpPr>
        <p:spPr>
          <a:xfrm>
            <a:off x="285750" y="1785545"/>
            <a:ext cx="8572500" cy="191015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buNone/>
            </a:pPr>
            <a:r>
              <a:rPr lang="en-US" sz="2400" dirty="0">
                <a:latin typeface="Droid Sans"/>
                <a:ea typeface="Droid Sans"/>
                <a:cs typeface="Droid Sans"/>
                <a:sym typeface="Droid Sans"/>
              </a:rPr>
              <a:t>“...daily re-engagement of prior knowledge in the context of grade-level assignments will add up over time, resulting in more functional learning than if we resort to watered down instruction or try to reteach topics out of context.”</a:t>
            </a:r>
            <a:endParaRPr sz="2400" dirty="0">
              <a:latin typeface="Droid Sans"/>
              <a:ea typeface="Droid Sans"/>
              <a:cs typeface="Droid Sans"/>
              <a:sym typeface="Droid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54"/>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Gaps</a:t>
            </a:r>
            <a:endParaRPr sz="3600">
              <a:solidFill>
                <a:srgbClr val="FF9268"/>
              </a:solidFill>
              <a:latin typeface="Oswald"/>
              <a:ea typeface="Oswald"/>
              <a:cs typeface="Oswald"/>
              <a:sym typeface="Oswald"/>
            </a:endParaRPr>
          </a:p>
        </p:txBody>
      </p:sp>
      <p:sp>
        <p:nvSpPr>
          <p:cNvPr id="1174" name="Google Shape;1174;p154"/>
          <p:cNvSpPr txBox="1">
            <a:spLocks noGrp="1"/>
          </p:cNvSpPr>
          <p:nvPr>
            <p:ph type="body" idx="1"/>
          </p:nvPr>
        </p:nvSpPr>
        <p:spPr>
          <a:xfrm>
            <a:off x="304800" y="1799548"/>
            <a:ext cx="8572500" cy="3553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buNone/>
            </a:pPr>
            <a:r>
              <a:rPr lang="en-US" sz="2400" dirty="0">
                <a:latin typeface="Droid Sans"/>
                <a:ea typeface="Droid Sans"/>
                <a:cs typeface="Droid Sans"/>
                <a:sym typeface="Droid Sans"/>
              </a:rPr>
              <a:t>“...avoid the temptation to rush to cover all of the ‘gaps’ in learning from the last school year. The pace required to cover all of this content will mean rushing ahead of many students, leaving them abandoned and discouraged. It will also feed students a steady diet of curricular junk food: shallow engagement with the content, low standards for understanding, and low cognitive demand—all bad learning habits “</a:t>
            </a:r>
            <a:endParaRPr sz="2400" dirty="0">
              <a:latin typeface="Droid Sans"/>
              <a:ea typeface="Droid Sans"/>
              <a:cs typeface="Droid Sans"/>
              <a:sym typeface="Droid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55"/>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Some Key Points</a:t>
            </a:r>
            <a:endParaRPr sz="3600">
              <a:solidFill>
                <a:srgbClr val="FF9268"/>
              </a:solidFill>
              <a:latin typeface="Oswald"/>
              <a:ea typeface="Oswald"/>
              <a:cs typeface="Oswald"/>
              <a:sym typeface="Oswald"/>
            </a:endParaRPr>
          </a:p>
        </p:txBody>
      </p:sp>
      <p:sp>
        <p:nvSpPr>
          <p:cNvPr id="1180" name="Google Shape;1180;p155"/>
          <p:cNvSpPr txBox="1">
            <a:spLocks noGrp="1"/>
          </p:cNvSpPr>
          <p:nvPr>
            <p:ph type="body" idx="1"/>
          </p:nvPr>
        </p:nvSpPr>
        <p:spPr>
          <a:xfrm>
            <a:off x="228600" y="1647140"/>
            <a:ext cx="8572500" cy="45261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440"/>
              </a:spcBef>
              <a:spcAft>
                <a:spcPts val="0"/>
              </a:spcAft>
              <a:buSzPts val="2100"/>
              <a:buFont typeface="Droid Sans"/>
              <a:buChar char="•"/>
            </a:pPr>
            <a:r>
              <a:rPr lang="en-US" sz="2300" dirty="0">
                <a:latin typeface="Droid Sans"/>
                <a:ea typeface="Droid Sans"/>
                <a:cs typeface="Droid Sans"/>
                <a:sym typeface="Droid Sans"/>
              </a:rPr>
              <a:t>Use assessment to decide </a:t>
            </a:r>
            <a:r>
              <a:rPr lang="en-US" sz="2300" b="1" dirty="0">
                <a:latin typeface="Droid Sans"/>
                <a:ea typeface="Droid Sans"/>
                <a:cs typeface="Droid Sans"/>
                <a:sym typeface="Droid Sans"/>
              </a:rPr>
              <a:t>how </a:t>
            </a:r>
            <a:r>
              <a:rPr lang="en-US" sz="2300" dirty="0">
                <a:latin typeface="Droid Sans"/>
                <a:ea typeface="Droid Sans"/>
                <a:cs typeface="Droid Sans"/>
                <a:sym typeface="Droid Sans"/>
              </a:rPr>
              <a:t>to enter grade-level topics, not to decide </a:t>
            </a:r>
            <a:r>
              <a:rPr lang="en-US" sz="2300" b="1" dirty="0">
                <a:latin typeface="Droid Sans"/>
                <a:ea typeface="Droid Sans"/>
                <a:cs typeface="Droid Sans"/>
                <a:sym typeface="Droid Sans"/>
              </a:rPr>
              <a:t>who gets to study</a:t>
            </a:r>
            <a:r>
              <a:rPr lang="en-US" sz="2300" dirty="0">
                <a:latin typeface="Droid Sans"/>
                <a:ea typeface="Droid Sans"/>
                <a:cs typeface="Droid Sans"/>
                <a:sym typeface="Droid Sans"/>
              </a:rPr>
              <a:t> grade-level topics.</a:t>
            </a:r>
            <a:endParaRPr sz="2300" dirty="0">
              <a:latin typeface="Droid Sans"/>
              <a:ea typeface="Droid Sans"/>
              <a:cs typeface="Droid Sans"/>
              <a:sym typeface="Droid Sans"/>
            </a:endParaRPr>
          </a:p>
          <a:p>
            <a:pPr marL="457200" lvl="0" indent="-361950" algn="l" rtl="0">
              <a:lnSpc>
                <a:spcPct val="115000"/>
              </a:lnSpc>
              <a:spcBef>
                <a:spcPts val="1000"/>
              </a:spcBef>
              <a:spcAft>
                <a:spcPts val="0"/>
              </a:spcAft>
              <a:buSzPts val="2100"/>
              <a:buFont typeface="Droid Sans"/>
              <a:buChar char="•"/>
            </a:pPr>
            <a:r>
              <a:rPr lang="en-US" sz="2300" dirty="0">
                <a:latin typeface="Droid Sans"/>
                <a:ea typeface="Droid Sans"/>
                <a:cs typeface="Droid Sans"/>
                <a:sym typeface="Droid Sans"/>
              </a:rPr>
              <a:t>Push formative assessment closer to the curriculum in action; closer to the classroom – the need is not to generate a lot of data about topics, but to listen to students’ thinking on the most important topics.</a:t>
            </a:r>
            <a:endParaRPr sz="2300" dirty="0">
              <a:latin typeface="Droid Sans"/>
              <a:ea typeface="Droid Sans"/>
              <a:cs typeface="Droid Sans"/>
              <a:sym typeface="Droid Sans"/>
            </a:endParaRPr>
          </a:p>
          <a:p>
            <a:pPr marL="457200" lvl="0" indent="-361950" algn="l" rtl="0">
              <a:lnSpc>
                <a:spcPct val="115000"/>
              </a:lnSpc>
              <a:spcBef>
                <a:spcPts val="1000"/>
              </a:spcBef>
              <a:spcAft>
                <a:spcPts val="0"/>
              </a:spcAft>
              <a:buSzPts val="2100"/>
              <a:buFont typeface="Droid Sans"/>
              <a:buChar char="•"/>
            </a:pPr>
            <a:r>
              <a:rPr lang="en-US" sz="2300" dirty="0">
                <a:latin typeface="Droid Sans"/>
                <a:ea typeface="Droid Sans"/>
                <a:cs typeface="Droid Sans"/>
                <a:sym typeface="Droid Sans"/>
              </a:rPr>
              <a:t>Not </a:t>
            </a:r>
            <a:r>
              <a:rPr lang="en-US" sz="2300" b="1" dirty="0">
                <a:latin typeface="Droid Sans"/>
                <a:ea typeface="Droid Sans"/>
                <a:cs typeface="Droid Sans"/>
                <a:sym typeface="Droid Sans"/>
              </a:rPr>
              <a:t>everything </a:t>
            </a:r>
            <a:r>
              <a:rPr lang="en-US" sz="2300" dirty="0">
                <a:latin typeface="Droid Sans"/>
                <a:ea typeface="Droid Sans"/>
                <a:cs typeface="Droid Sans"/>
                <a:sym typeface="Droid Sans"/>
              </a:rPr>
              <a:t>depends strongly on previous grades; take advantage of fresh starts.</a:t>
            </a:r>
            <a:endParaRPr sz="2300" dirty="0">
              <a:latin typeface="Droid Sans"/>
              <a:ea typeface="Droid Sans"/>
              <a:cs typeface="Droid Sans"/>
              <a:sym typeface="Droid Sans"/>
            </a:endParaRPr>
          </a:p>
          <a:p>
            <a:pPr marL="457200" lvl="0" indent="-361950" algn="l" rtl="0">
              <a:lnSpc>
                <a:spcPct val="115000"/>
              </a:lnSpc>
              <a:spcBef>
                <a:spcPts val="1000"/>
              </a:spcBef>
              <a:spcAft>
                <a:spcPts val="1000"/>
              </a:spcAft>
              <a:buSzPts val="2100"/>
              <a:buFont typeface="Droid Sans"/>
              <a:buChar char="•"/>
            </a:pPr>
            <a:r>
              <a:rPr lang="en-US" sz="2300" dirty="0">
                <a:latin typeface="Droid Sans"/>
                <a:ea typeface="Droid Sans"/>
                <a:cs typeface="Droid Sans"/>
                <a:sym typeface="Droid Sans"/>
              </a:rPr>
              <a:t>Just in time learning, not just-in-case reteaching</a:t>
            </a:r>
            <a:endParaRPr sz="2300" dirty="0">
              <a:latin typeface="Droid Sans"/>
              <a:ea typeface="Droid Sans"/>
              <a:cs typeface="Droid Sans"/>
              <a:sym typeface="Droid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56"/>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Addressing Unfinished Learning Just-in-Time: Example</a:t>
            </a:r>
            <a:endParaRPr sz="3600">
              <a:solidFill>
                <a:srgbClr val="FF9268"/>
              </a:solidFill>
              <a:latin typeface="Oswald"/>
              <a:ea typeface="Oswald"/>
              <a:cs typeface="Oswald"/>
              <a:sym typeface="Oswald"/>
            </a:endParaRPr>
          </a:p>
        </p:txBody>
      </p:sp>
      <p:sp>
        <p:nvSpPr>
          <p:cNvPr id="1186" name="Google Shape;1186;p156"/>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a:latin typeface="Droid Sans"/>
                <a:ea typeface="Droid Sans"/>
                <a:cs typeface="Droid Sans"/>
                <a:sym typeface="Droid Sans"/>
              </a:rPr>
              <a:t>Suppose that in an upcoming grade 6 lesson, students will use geometric arguments to establish that the area of any triangle is given by the expression ½ · b · h.</a:t>
            </a:r>
            <a:endParaRPr sz="2100">
              <a:latin typeface="Droid Sans"/>
              <a:ea typeface="Droid Sans"/>
              <a:cs typeface="Droid Sans"/>
              <a:sym typeface="Droid Sans"/>
            </a:endParaRPr>
          </a:p>
          <a:p>
            <a:pPr marL="0" lvl="0" indent="0" algn="l" rtl="0">
              <a:lnSpc>
                <a:spcPct val="115000"/>
              </a:lnSpc>
              <a:spcBef>
                <a:spcPts val="0"/>
              </a:spcBef>
              <a:spcAft>
                <a:spcPts val="0"/>
              </a:spcAft>
              <a:buNone/>
            </a:pPr>
            <a:endParaRPr sz="2100">
              <a:latin typeface="Droid Sans"/>
              <a:ea typeface="Droid Sans"/>
              <a:cs typeface="Droid Sans"/>
              <a:sym typeface="Droid Sans"/>
            </a:endParaRPr>
          </a:p>
          <a:p>
            <a:pPr marL="0" lvl="0" indent="0" algn="l" rtl="0">
              <a:lnSpc>
                <a:spcPct val="115000"/>
              </a:lnSpc>
              <a:spcBef>
                <a:spcPts val="0"/>
              </a:spcBef>
              <a:spcAft>
                <a:spcPts val="0"/>
              </a:spcAft>
              <a:buNone/>
            </a:pPr>
            <a:r>
              <a:rPr lang="en-US" sz="2100">
                <a:latin typeface="Droid Sans"/>
                <a:ea typeface="Droid Sans"/>
                <a:cs typeface="Droid Sans"/>
                <a:sym typeface="Droid Sans"/>
              </a:rPr>
              <a:t>Context: It is near the beginning of the school year. A district-wide diagnostic assessment was given at the beginning of the year, and the report for your class indicates that many students in the class “have weaknesses in fractions.”</a:t>
            </a:r>
            <a:endParaRPr sz="2100">
              <a:latin typeface="Droid Sans"/>
              <a:ea typeface="Droid Sans"/>
              <a:cs typeface="Droid Sans"/>
              <a:sym typeface="Droid Sans"/>
            </a:endParaRPr>
          </a:p>
          <a:p>
            <a:pPr marL="0" lvl="0" indent="0" algn="l" rtl="0">
              <a:lnSpc>
                <a:spcPct val="115000"/>
              </a:lnSpc>
              <a:spcBef>
                <a:spcPts val="0"/>
              </a:spcBef>
              <a:spcAft>
                <a:spcPts val="0"/>
              </a:spcAft>
              <a:buNone/>
            </a:pPr>
            <a:endParaRPr sz="2100">
              <a:latin typeface="Droid Sans"/>
              <a:ea typeface="Droid Sans"/>
              <a:cs typeface="Droid Sans"/>
              <a:sym typeface="Droid Sans"/>
            </a:endParaRPr>
          </a:p>
          <a:p>
            <a:pPr marL="0" lvl="0" indent="0" algn="l" rtl="0">
              <a:lnSpc>
                <a:spcPct val="115000"/>
              </a:lnSpc>
              <a:spcBef>
                <a:spcPts val="0"/>
              </a:spcBef>
              <a:spcAft>
                <a:spcPts val="0"/>
              </a:spcAft>
              <a:buNone/>
            </a:pPr>
            <a:r>
              <a:rPr lang="en-US" sz="2100">
                <a:latin typeface="Droid Sans"/>
                <a:ea typeface="Droid Sans"/>
                <a:cs typeface="Droid Sans"/>
                <a:sym typeface="Droid Sans"/>
              </a:rPr>
              <a:t>What might be a productive approach instead of reacting to the assessment report by (for example) revisiting a grade 5 unit on fractions?</a:t>
            </a:r>
            <a:endParaRPr sz="2100">
              <a:latin typeface="Droid Sans"/>
              <a:ea typeface="Droid Sans"/>
              <a:cs typeface="Droid Sans"/>
              <a:sym typeface="Droid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57"/>
          <p:cNvSpPr txBox="1">
            <a:spLocks noGrp="1"/>
          </p:cNvSpPr>
          <p:nvPr>
            <p:ph type="title"/>
          </p:nvPr>
        </p:nvSpPr>
        <p:spPr>
          <a:xfrm>
            <a:off x="304800" y="274637"/>
            <a:ext cx="8572500" cy="11430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600">
                <a:solidFill>
                  <a:srgbClr val="FF9268"/>
                </a:solidFill>
                <a:latin typeface="Oswald"/>
                <a:ea typeface="Oswald"/>
                <a:cs typeface="Oswald"/>
                <a:sym typeface="Oswald"/>
              </a:rPr>
              <a:t>Addressing Unfinished Learning Just-in-Time: Example</a:t>
            </a:r>
            <a:endParaRPr sz="3600">
              <a:solidFill>
                <a:srgbClr val="FF9268"/>
              </a:solidFill>
              <a:latin typeface="Oswald"/>
              <a:ea typeface="Oswald"/>
              <a:cs typeface="Oswald"/>
              <a:sym typeface="Oswald"/>
            </a:endParaRPr>
          </a:p>
        </p:txBody>
      </p:sp>
      <p:sp>
        <p:nvSpPr>
          <p:cNvPr id="1192" name="Google Shape;1192;p157"/>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100">
                <a:latin typeface="Droid Sans"/>
                <a:ea typeface="Droid Sans"/>
                <a:cs typeface="Droid Sans"/>
                <a:sym typeface="Droid Sans"/>
              </a:rPr>
              <a:t>Provide a task that a student, or a group of students, could work on ahead of time. For example:</a:t>
            </a: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r>
              <a:rPr lang="en-US" sz="2100">
                <a:latin typeface="Droid Sans"/>
                <a:ea typeface="Droid Sans"/>
                <a:cs typeface="Droid Sans"/>
                <a:sym typeface="Droid Sans"/>
              </a:rPr>
              <a:t>Stresses multiplication by ½ and the link to dividing by 2.</a:t>
            </a: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r>
              <a:rPr lang="en-US" sz="2100">
                <a:latin typeface="Droid Sans"/>
                <a:ea typeface="Droid Sans"/>
                <a:cs typeface="Droid Sans"/>
                <a:sym typeface="Droid Sans"/>
              </a:rPr>
              <a:t>Gives exposure to expressions that are a product of three numbers.</a:t>
            </a: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r>
              <a:rPr lang="en-US" sz="2100">
                <a:latin typeface="Droid Sans"/>
                <a:ea typeface="Droid Sans"/>
                <a:cs typeface="Droid Sans"/>
                <a:sym typeface="Droid Sans"/>
              </a:rPr>
              <a:t>Teases the idea for the special case of a right-triangle.</a:t>
            </a:r>
            <a:endParaRPr sz="2100">
              <a:latin typeface="Droid Sans"/>
              <a:ea typeface="Droid Sans"/>
              <a:cs typeface="Droid Sans"/>
              <a:sym typeface="Droid Sans"/>
            </a:endParaRPr>
          </a:p>
          <a:p>
            <a:pPr marL="0" lvl="0" indent="0" algn="l" rtl="0">
              <a:lnSpc>
                <a:spcPct val="115000"/>
              </a:lnSpc>
              <a:spcBef>
                <a:spcPts val="0"/>
              </a:spcBef>
              <a:spcAft>
                <a:spcPts val="0"/>
              </a:spcAft>
              <a:buClr>
                <a:schemeClr val="dk1"/>
              </a:buClr>
              <a:buSzPts val="1100"/>
              <a:buFont typeface="Arial"/>
              <a:buNone/>
            </a:pPr>
            <a:endParaRPr sz="2100">
              <a:latin typeface="Droid Sans"/>
              <a:ea typeface="Droid Sans"/>
              <a:cs typeface="Droid Sans"/>
              <a:sym typeface="Droid Sans"/>
            </a:endParaRPr>
          </a:p>
          <a:p>
            <a:pPr marL="0" lvl="0" indent="0" algn="l" rtl="0">
              <a:lnSpc>
                <a:spcPct val="115000"/>
              </a:lnSpc>
              <a:spcBef>
                <a:spcPts val="0"/>
              </a:spcBef>
              <a:spcAft>
                <a:spcPts val="0"/>
              </a:spcAft>
              <a:buNone/>
            </a:pPr>
            <a:r>
              <a:rPr lang="en-US" sz="2100">
                <a:latin typeface="Droid Sans"/>
                <a:ea typeface="Droid Sans"/>
                <a:cs typeface="Droid Sans"/>
                <a:sym typeface="Droid Sans"/>
              </a:rPr>
              <a:t>(A do-now at the beginning of the lesson, as the focus of instruction in a support setting well synchronized with in-class instruction, as homework the day or week before.)</a:t>
            </a:r>
            <a:endParaRPr sz="2100">
              <a:latin typeface="Droid Sans"/>
              <a:ea typeface="Droid Sans"/>
              <a:cs typeface="Droid Sans"/>
              <a:sym typeface="Droid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58"/>
          <p:cNvSpPr txBox="1">
            <a:spLocks noGrp="1"/>
          </p:cNvSpPr>
          <p:nvPr>
            <p:ph type="title"/>
          </p:nvPr>
        </p:nvSpPr>
        <p:spPr>
          <a:xfrm>
            <a:off x="216575" y="1535391"/>
            <a:ext cx="8620500" cy="345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latin typeface="Droid Sans"/>
                <a:ea typeface="Droid Sans"/>
                <a:cs typeface="Droid Sans"/>
                <a:sym typeface="Droid Sans"/>
              </a:rPr>
              <a:t>Robin Hall</a:t>
            </a:r>
            <a:endParaRPr>
              <a:latin typeface="Droid Sans"/>
              <a:ea typeface="Droid Sans"/>
              <a:cs typeface="Droid Sans"/>
              <a:sym typeface="Droid Sans"/>
            </a:endParaRPr>
          </a:p>
          <a:p>
            <a:pPr marL="0" marR="0" lvl="0" indent="0" algn="l" rtl="0">
              <a:lnSpc>
                <a:spcPct val="100000"/>
              </a:lnSpc>
              <a:spcBef>
                <a:spcPts val="0"/>
              </a:spcBef>
              <a:spcAft>
                <a:spcPts val="0"/>
              </a:spcAft>
              <a:buClr>
                <a:schemeClr val="dk1"/>
              </a:buClr>
              <a:buSzPts val="1100"/>
              <a:buFont typeface="Arial"/>
              <a:buNone/>
            </a:pPr>
            <a:r>
              <a:rPr lang="en-US" i="1">
                <a:latin typeface="Droid Sans"/>
                <a:ea typeface="Droid Sans"/>
                <a:cs typeface="Droid Sans"/>
                <a:sym typeface="Droid Sans"/>
              </a:rPr>
              <a:t>Director of Language Arts</a:t>
            </a:r>
            <a:r>
              <a:rPr lang="en-US" i="1"/>
              <a:t> and </a:t>
            </a:r>
            <a:r>
              <a:rPr lang="en-US" i="1">
                <a:latin typeface="Droid Sans"/>
                <a:ea typeface="Droid Sans"/>
                <a:cs typeface="Droid Sans"/>
                <a:sym typeface="Droid Sans"/>
              </a:rPr>
              <a:t>Literacy</a:t>
            </a:r>
            <a:endParaRPr i="1">
              <a:latin typeface="Droid Sans"/>
              <a:ea typeface="Droid Sans"/>
              <a:cs typeface="Droid Sans"/>
              <a:sym typeface="Droid Sans"/>
            </a:endParaRPr>
          </a:p>
          <a:p>
            <a:pPr marL="0" marR="0" lvl="0" indent="0" algn="l" rtl="0">
              <a:lnSpc>
                <a:spcPct val="100000"/>
              </a:lnSpc>
              <a:spcBef>
                <a:spcPts val="0"/>
              </a:spcBef>
              <a:spcAft>
                <a:spcPts val="0"/>
              </a:spcAft>
              <a:buClr>
                <a:schemeClr val="lt1"/>
              </a:buClr>
              <a:buSzPts val="2800"/>
              <a:buFont typeface="Allerta"/>
              <a:buNone/>
            </a:pPr>
            <a:r>
              <a:rPr lang="en-US" i="1"/>
              <a:t>Council of the Great City Schools</a:t>
            </a:r>
            <a:endParaRPr i="1"/>
          </a:p>
          <a:p>
            <a:pPr marL="0" marR="0" lvl="0" indent="0" algn="l" rtl="0">
              <a:lnSpc>
                <a:spcPct val="100000"/>
              </a:lnSpc>
              <a:spcBef>
                <a:spcPts val="0"/>
              </a:spcBef>
              <a:spcAft>
                <a:spcPts val="0"/>
              </a:spcAft>
              <a:buClr>
                <a:schemeClr val="lt1"/>
              </a:buClr>
              <a:buSzPts val="2800"/>
              <a:buFont typeface="Allerta"/>
              <a:buNone/>
            </a:pPr>
            <a:endParaRPr i="1">
              <a:latin typeface="Droid Sans"/>
              <a:ea typeface="Droid Sans"/>
              <a:cs typeface="Droid Sans"/>
              <a:sym typeface="Droid Sans"/>
            </a:endParaRPr>
          </a:p>
          <a:p>
            <a:pPr marL="0" marR="0" lvl="0" indent="0" algn="l" rtl="0">
              <a:lnSpc>
                <a:spcPct val="100000"/>
              </a:lnSpc>
              <a:spcBef>
                <a:spcPts val="0"/>
              </a:spcBef>
              <a:spcAft>
                <a:spcPts val="0"/>
              </a:spcAft>
              <a:buClr>
                <a:schemeClr val="lt1"/>
              </a:buClr>
              <a:buSzPts val="2800"/>
              <a:buFont typeface="Allerta"/>
              <a:buNone/>
            </a:pPr>
            <a:endParaRPr i="1">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a:latin typeface="Droid Sans"/>
                <a:ea typeface="Droid Sans"/>
                <a:cs typeface="Droid Sans"/>
                <a:sym typeface="Droid Sans"/>
              </a:rPr>
              <a:t>Sue Pimentel</a:t>
            </a:r>
            <a:endParaRPr>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i="1">
                <a:latin typeface="Droid Sans"/>
                <a:ea typeface="Droid Sans"/>
                <a:cs typeface="Droid Sans"/>
                <a:sym typeface="Droid Sans"/>
              </a:rPr>
              <a:t>Founding Partner</a:t>
            </a:r>
            <a:endParaRPr i="1">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i="1">
                <a:latin typeface="Droid Sans"/>
                <a:ea typeface="Droid Sans"/>
                <a:cs typeface="Droid Sans"/>
                <a:sym typeface="Droid Sans"/>
              </a:rPr>
              <a:t>Student Achievement Partners</a:t>
            </a:r>
            <a:endParaRPr i="1">
              <a:latin typeface="Droid Sans"/>
              <a:ea typeface="Droid Sans"/>
              <a:cs typeface="Droid Sans"/>
              <a:sym typeface="Droid Sans"/>
            </a:endParaRPr>
          </a:p>
          <a:p>
            <a:pPr marL="0" marR="0" lvl="0" indent="0" algn="l" rtl="0">
              <a:lnSpc>
                <a:spcPct val="100000"/>
              </a:lnSpc>
              <a:spcBef>
                <a:spcPts val="0"/>
              </a:spcBef>
              <a:spcAft>
                <a:spcPts val="0"/>
              </a:spcAft>
              <a:buClr>
                <a:schemeClr val="lt1"/>
              </a:buClr>
              <a:buSzPts val="2800"/>
              <a:buFont typeface="Allerta"/>
              <a:buNone/>
            </a:pPr>
            <a:endParaRPr i="1">
              <a:latin typeface="Droid Sans"/>
              <a:ea typeface="Droid Sans"/>
              <a:cs typeface="Droid Sans"/>
              <a:sym typeface="Droid Sans"/>
            </a:endParaRPr>
          </a:p>
          <a:p>
            <a:pPr marL="0" marR="0" lvl="0" indent="0" algn="l" rtl="0">
              <a:lnSpc>
                <a:spcPct val="100000"/>
              </a:lnSpc>
              <a:spcBef>
                <a:spcPts val="0"/>
              </a:spcBef>
              <a:spcAft>
                <a:spcPts val="0"/>
              </a:spcAft>
              <a:buClr>
                <a:schemeClr val="lt1"/>
              </a:buClr>
              <a:buSzPts val="2800"/>
              <a:buFont typeface="Allerta"/>
              <a:buNone/>
            </a:pPr>
            <a:endParaRPr i="1">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a:latin typeface="Droid Sans"/>
                <a:ea typeface="Droid Sans"/>
                <a:cs typeface="Droid Sans"/>
                <a:sym typeface="Droid Sans"/>
              </a:rPr>
              <a:t>Lily Wong Fillmore</a:t>
            </a:r>
            <a:endParaRPr>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i="1"/>
              <a:t>Professor Emeritus</a:t>
            </a:r>
            <a:endParaRPr i="1">
              <a:latin typeface="Droid Sans"/>
              <a:ea typeface="Droid Sans"/>
              <a:cs typeface="Droid Sans"/>
              <a:sym typeface="Droid Sans"/>
            </a:endParaRPr>
          </a:p>
          <a:p>
            <a:pPr marL="0" lvl="0" indent="0" algn="l" rtl="0">
              <a:spcBef>
                <a:spcPts val="0"/>
              </a:spcBef>
              <a:spcAft>
                <a:spcPts val="0"/>
              </a:spcAft>
              <a:buClr>
                <a:schemeClr val="lt1"/>
              </a:buClr>
              <a:buSzPts val="2800"/>
              <a:buFont typeface="Allerta"/>
              <a:buNone/>
            </a:pPr>
            <a:r>
              <a:rPr lang="en-US" i="1"/>
              <a:t>University of California at Berkeley</a:t>
            </a:r>
            <a:endParaRPr i="1"/>
          </a:p>
          <a:p>
            <a:pPr marL="0" lvl="0" indent="0" algn="l" rtl="0">
              <a:spcBef>
                <a:spcPts val="0"/>
              </a:spcBef>
              <a:spcAft>
                <a:spcPts val="0"/>
              </a:spcAft>
              <a:buClr>
                <a:schemeClr val="lt1"/>
              </a:buClr>
              <a:buSzPts val="2800"/>
              <a:buFont typeface="Allerta"/>
              <a:buNone/>
            </a:pPr>
            <a:r>
              <a:rPr lang="en-US" i="1"/>
              <a:t>San Francisco, CA</a:t>
            </a:r>
            <a:endParaRPr i="1">
              <a:latin typeface="Droid Sans"/>
              <a:ea typeface="Droid Sans"/>
              <a:cs typeface="Droid Sans"/>
              <a:sym typeface="Droid Sans"/>
            </a:endParaRPr>
          </a:p>
        </p:txBody>
      </p:sp>
      <p:sp>
        <p:nvSpPr>
          <p:cNvPr id="1199" name="Google Shape;1199;p15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200" name="Google Shape;1200;p158"/>
          <p:cNvPicPr preferRelativeResize="0"/>
          <p:nvPr/>
        </p:nvPicPr>
        <p:blipFill rotWithShape="1">
          <a:blip r:embed="rId3">
            <a:alphaModFix/>
          </a:blip>
          <a:srcRect l="7154" r="7163"/>
          <a:stretch/>
        </p:blipFill>
        <p:spPr>
          <a:xfrm>
            <a:off x="6695775" y="2389025"/>
            <a:ext cx="1911301" cy="1955500"/>
          </a:xfrm>
          <a:prstGeom prst="rect">
            <a:avLst/>
          </a:prstGeom>
          <a:noFill/>
          <a:ln>
            <a:noFill/>
          </a:ln>
        </p:spPr>
      </p:pic>
      <p:pic>
        <p:nvPicPr>
          <p:cNvPr id="1201" name="Google Shape;1201;p158"/>
          <p:cNvPicPr preferRelativeResize="0"/>
          <p:nvPr/>
        </p:nvPicPr>
        <p:blipFill>
          <a:blip r:embed="rId4">
            <a:alphaModFix/>
          </a:blip>
          <a:stretch>
            <a:fillRect/>
          </a:stretch>
        </p:blipFill>
        <p:spPr>
          <a:xfrm>
            <a:off x="6776227" y="178275"/>
            <a:ext cx="1750373" cy="1955500"/>
          </a:xfrm>
          <a:prstGeom prst="rect">
            <a:avLst/>
          </a:prstGeom>
          <a:noFill/>
          <a:ln>
            <a:noFill/>
          </a:ln>
        </p:spPr>
      </p:pic>
      <p:pic>
        <p:nvPicPr>
          <p:cNvPr id="1202" name="Google Shape;1202;p158"/>
          <p:cNvPicPr preferRelativeResize="0"/>
          <p:nvPr/>
        </p:nvPicPr>
        <p:blipFill>
          <a:blip r:embed="rId5">
            <a:alphaModFix/>
          </a:blip>
          <a:stretch>
            <a:fillRect/>
          </a:stretch>
        </p:blipFill>
        <p:spPr>
          <a:xfrm>
            <a:off x="6695787" y="4599786"/>
            <a:ext cx="1911275" cy="21353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207"/>
        <p:cNvGrpSpPr/>
        <p:nvPr/>
      </p:nvGrpSpPr>
      <p:grpSpPr>
        <a:xfrm>
          <a:off x="0" y="0"/>
          <a:ext cx="0" cy="0"/>
          <a:chOff x="0" y="0"/>
          <a:chExt cx="0" cy="0"/>
        </a:xfrm>
      </p:grpSpPr>
      <p:sp>
        <p:nvSpPr>
          <p:cNvPr id="1208" name="Google Shape;1208;p159"/>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a:solidFill>
                  <a:schemeClr val="lt1"/>
                </a:solidFill>
                <a:latin typeface="Droid Sans"/>
                <a:ea typeface="Droid Sans"/>
                <a:cs typeface="Droid Sans"/>
                <a:sym typeface="Droid Sans"/>
              </a:rPr>
              <a:t>ELA/Literacy: Key Messages</a:t>
            </a:r>
            <a:endParaRPr sz="4500">
              <a:solidFill>
                <a:schemeClr val="lt1"/>
              </a:solidFill>
              <a:latin typeface="Droid Sans"/>
              <a:ea typeface="Droid Sans"/>
              <a:cs typeface="Droid Sans"/>
              <a:sym typeface="Droid Sans"/>
            </a:endParaRPr>
          </a:p>
        </p:txBody>
      </p:sp>
      <p:pic>
        <p:nvPicPr>
          <p:cNvPr id="1209" name="Google Shape;1209;p159"/>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210" name="Google Shape;1210;p159"/>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33"/>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b="1"/>
              <a:t>Joining Question: </a:t>
            </a:r>
            <a:endParaRPr b="1"/>
          </a:p>
          <a:p>
            <a:pPr marL="0" marR="0" lvl="0" indent="0" algn="ctr" rtl="0">
              <a:lnSpc>
                <a:spcPct val="100000"/>
              </a:lnSpc>
              <a:spcBef>
                <a:spcPts val="0"/>
              </a:spcBef>
              <a:spcAft>
                <a:spcPts val="0"/>
              </a:spcAft>
              <a:buClr>
                <a:schemeClr val="lt1"/>
              </a:buClr>
              <a:buSzPts val="700"/>
              <a:buFont typeface="Allerta"/>
              <a:buNone/>
            </a:pPr>
            <a:r>
              <a:rPr lang="en-US"/>
              <a:t>What insights are you hoping to gain from today’s webinar?</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a:t>
            </a:r>
            <a:r>
              <a:rPr lang="en-US" sz="1200"/>
              <a:t>Group Chat </a:t>
            </a:r>
            <a:r>
              <a:rPr lang="en-US" sz="1200" b="0" i="0" u="none" strike="noStrike" cap="none">
                <a:solidFill>
                  <a:schemeClr val="lt1"/>
                </a:solidFill>
                <a:latin typeface="Lucida Sans"/>
                <a:ea typeface="Lucida Sans"/>
                <a:cs typeface="Lucida Sans"/>
                <a:sym typeface="Lucida Sans"/>
              </a:rPr>
              <a:t>on your control panel to respond.</a:t>
            </a:r>
            <a:endParaRPr sz="1200">
              <a:latin typeface="Lucida Sans"/>
              <a:ea typeface="Lucida Sans"/>
              <a:cs typeface="Lucida Sans"/>
              <a:sym typeface="Lucida Sans"/>
            </a:endParaRPr>
          </a:p>
        </p:txBody>
      </p:sp>
      <p:pic>
        <p:nvPicPr>
          <p:cNvPr id="1011" name="Google Shape;1011;p133"/>
          <p:cNvPicPr preferRelativeResize="0"/>
          <p:nvPr/>
        </p:nvPicPr>
        <p:blipFill rotWithShape="1">
          <a:blip r:embed="rId3">
            <a:alphaModFix/>
          </a:blip>
          <a:srcRect l="70158" r="16118"/>
          <a:stretch/>
        </p:blipFill>
        <p:spPr>
          <a:xfrm>
            <a:off x="4065332" y="4873725"/>
            <a:ext cx="922975" cy="962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60"/>
          <p:cNvSpPr/>
          <p:nvPr/>
        </p:nvSpPr>
        <p:spPr>
          <a:xfrm>
            <a:off x="425325" y="2124150"/>
            <a:ext cx="4238100" cy="313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i="0" u="none" strike="noStrike" cap="none">
                <a:solidFill>
                  <a:schemeClr val="accent5"/>
                </a:solidFill>
                <a:latin typeface="Droid Sans"/>
                <a:ea typeface="Droid Sans"/>
                <a:cs typeface="Droid Sans"/>
                <a:sym typeface="Droid Sans"/>
              </a:rPr>
              <a:t>“...each of our students in every learning community needs to be engaged in college- and career-ready study. </a:t>
            </a:r>
            <a:r>
              <a:rPr lang="en-US" sz="2400" b="1" i="0" u="none" strike="noStrike" cap="none">
                <a:solidFill>
                  <a:schemeClr val="accent5"/>
                </a:solidFill>
                <a:latin typeface="Droid Sans"/>
                <a:ea typeface="Droid Sans"/>
                <a:cs typeface="Droid Sans"/>
                <a:sym typeface="Droid Sans"/>
              </a:rPr>
              <a:t>What’s always been important is especially important now.”</a:t>
            </a:r>
            <a:endParaRPr sz="2400" i="0" u="none" strike="noStrike" cap="none">
              <a:solidFill>
                <a:schemeClr val="accent5"/>
              </a:solidFill>
              <a:latin typeface="Droid Sans"/>
              <a:ea typeface="Droid Sans"/>
              <a:cs typeface="Droid Sans"/>
              <a:sym typeface="Droid Sans"/>
            </a:endParaRPr>
          </a:p>
          <a:p>
            <a:pPr marL="0" marR="0" lvl="0" indent="0" algn="r" rtl="0">
              <a:spcBef>
                <a:spcPts val="1600"/>
              </a:spcBef>
              <a:spcAft>
                <a:spcPts val="0"/>
              </a:spcAft>
              <a:buNone/>
            </a:pPr>
            <a:endParaRPr sz="800" b="1" i="1" u="none" strike="noStrike" cap="none">
              <a:solidFill>
                <a:srgbClr val="595959"/>
              </a:solidFill>
              <a:latin typeface="Lucida Sans"/>
              <a:ea typeface="Lucida Sans"/>
              <a:cs typeface="Lucida Sans"/>
              <a:sym typeface="Lucida Sans"/>
            </a:endParaRPr>
          </a:p>
          <a:p>
            <a:pPr marL="0" marR="0" lvl="0" indent="0" algn="r" rtl="0">
              <a:spcBef>
                <a:spcPts val="1600"/>
              </a:spcBef>
              <a:spcAft>
                <a:spcPts val="0"/>
              </a:spcAft>
              <a:buNone/>
            </a:pPr>
            <a:r>
              <a:rPr lang="en-US" sz="800" b="1" i="1" u="none" strike="noStrike" cap="none">
                <a:solidFill>
                  <a:srgbClr val="595959"/>
                </a:solidFill>
                <a:latin typeface="Lucida Sans"/>
                <a:ea typeface="Lucida Sans"/>
                <a:cs typeface="Lucida Sans"/>
                <a:sym typeface="Lucida Sans"/>
              </a:rPr>
              <a:t>Priority Instructional Content, p. 61</a:t>
            </a:r>
            <a:endParaRPr sz="1800" i="0" u="none" strike="noStrike" cap="none">
              <a:solidFill>
                <a:srgbClr val="000000"/>
              </a:solidFill>
              <a:latin typeface="Lucida Sans"/>
              <a:ea typeface="Lucida Sans"/>
              <a:cs typeface="Lucida Sans"/>
              <a:sym typeface="Lucida Sans"/>
            </a:endParaRPr>
          </a:p>
          <a:p>
            <a:pPr marL="0" marR="0" lvl="0" indent="0" algn="l" rtl="0">
              <a:spcBef>
                <a:spcPts val="1600"/>
              </a:spcBef>
              <a:spcAft>
                <a:spcPts val="0"/>
              </a:spcAft>
              <a:buNone/>
            </a:pPr>
            <a:br>
              <a:rPr lang="en-US" sz="1800" i="0" u="none" strike="noStrike" cap="none">
                <a:solidFill>
                  <a:srgbClr val="000000"/>
                </a:solidFill>
                <a:latin typeface="Lucida Sans"/>
                <a:ea typeface="Lucida Sans"/>
                <a:cs typeface="Lucida Sans"/>
                <a:sym typeface="Lucida Sans"/>
              </a:rPr>
            </a:br>
            <a:br>
              <a:rPr lang="en-US" sz="1800" i="0" u="none" strike="noStrike" cap="none">
                <a:solidFill>
                  <a:schemeClr val="dk1"/>
                </a:solidFill>
                <a:latin typeface="Lucida Sans"/>
                <a:ea typeface="Lucida Sans"/>
                <a:cs typeface="Lucida Sans"/>
                <a:sym typeface="Lucida Sans"/>
              </a:rPr>
            </a:br>
            <a:endParaRPr sz="1800">
              <a:solidFill>
                <a:schemeClr val="dk1"/>
              </a:solidFill>
              <a:latin typeface="Lucida Sans"/>
              <a:ea typeface="Lucida Sans"/>
              <a:cs typeface="Lucida Sans"/>
              <a:sym typeface="Lucida Sans"/>
            </a:endParaRPr>
          </a:p>
        </p:txBody>
      </p:sp>
      <p:pic>
        <p:nvPicPr>
          <p:cNvPr id="1216" name="Google Shape;1216;p160"/>
          <p:cNvPicPr preferRelativeResize="0"/>
          <p:nvPr/>
        </p:nvPicPr>
        <p:blipFill rotWithShape="1">
          <a:blip r:embed="rId3">
            <a:alphaModFix/>
          </a:blip>
          <a:srcRect/>
          <a:stretch/>
        </p:blipFill>
        <p:spPr>
          <a:xfrm>
            <a:off x="4663524" y="1754624"/>
            <a:ext cx="4238100" cy="3919200"/>
          </a:xfrm>
          <a:prstGeom prst="rect">
            <a:avLst/>
          </a:prstGeom>
          <a:noFill/>
          <a:ln>
            <a:noFill/>
          </a:ln>
        </p:spPr>
      </p:pic>
      <p:sp>
        <p:nvSpPr>
          <p:cNvPr id="1217" name="Google Shape;1217;p160"/>
          <p:cNvSpPr txBox="1">
            <a:spLocks noGrp="1"/>
          </p:cNvSpPr>
          <p:nvPr>
            <p:ph type="title"/>
          </p:nvPr>
        </p:nvSpPr>
        <p:spPr>
          <a:xfrm>
            <a:off x="355200" y="376622"/>
            <a:ext cx="8471700" cy="8553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3600">
                <a:solidFill>
                  <a:srgbClr val="FF9268"/>
                </a:solidFill>
                <a:latin typeface="Oswald"/>
                <a:ea typeface="Oswald"/>
                <a:cs typeface="Oswald"/>
                <a:sym typeface="Oswald"/>
              </a:rPr>
              <a:t>Priority Instructional Content in ELA/Literacy</a:t>
            </a:r>
            <a:endParaRPr sz="3600">
              <a:solidFill>
                <a:srgbClr val="FF9268"/>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1"/>
        <p:cNvGrpSpPr/>
        <p:nvPr/>
      </p:nvGrpSpPr>
      <p:grpSpPr>
        <a:xfrm>
          <a:off x="0" y="0"/>
          <a:ext cx="0" cy="0"/>
          <a:chOff x="0" y="0"/>
          <a:chExt cx="0" cy="0"/>
        </a:xfrm>
      </p:grpSpPr>
      <p:sp>
        <p:nvSpPr>
          <p:cNvPr id="1222" name="Google Shape;1222;p161"/>
          <p:cNvSpPr/>
          <p:nvPr/>
        </p:nvSpPr>
        <p:spPr>
          <a:xfrm>
            <a:off x="-1" y="0"/>
            <a:ext cx="91419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3" name="Google Shape;1223;p161"/>
          <p:cNvSpPr txBox="1">
            <a:spLocks noGrp="1"/>
          </p:cNvSpPr>
          <p:nvPr>
            <p:ph type="title"/>
          </p:nvPr>
        </p:nvSpPr>
        <p:spPr>
          <a:xfrm>
            <a:off x="1668375" y="429200"/>
            <a:ext cx="7209000" cy="1354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alibri"/>
              <a:buNone/>
            </a:pPr>
            <a:r>
              <a:rPr lang="en-US" sz="3000">
                <a:solidFill>
                  <a:schemeClr val="accent5"/>
                </a:solidFill>
                <a:latin typeface="Droid Sans"/>
                <a:ea typeface="Droid Sans"/>
                <a:cs typeface="Droid Sans"/>
                <a:sym typeface="Droid Sans"/>
              </a:rPr>
              <a:t>Explicit, research-based instruction and practice following a clear scope and sequence.</a:t>
            </a:r>
            <a:endParaRPr sz="3000">
              <a:solidFill>
                <a:schemeClr val="accent5"/>
              </a:solidFill>
              <a:latin typeface="Droid Sans"/>
              <a:ea typeface="Droid Sans"/>
              <a:cs typeface="Droid Sans"/>
              <a:sym typeface="Droid Sans"/>
            </a:endParaRPr>
          </a:p>
        </p:txBody>
      </p:sp>
      <p:pic>
        <p:nvPicPr>
          <p:cNvPr id="1224" name="Google Shape;1224;p161"/>
          <p:cNvPicPr preferRelativeResize="0"/>
          <p:nvPr/>
        </p:nvPicPr>
        <p:blipFill rotWithShape="1">
          <a:blip r:embed="rId3">
            <a:alphaModFix/>
          </a:blip>
          <a:srcRect/>
          <a:stretch/>
        </p:blipFill>
        <p:spPr>
          <a:xfrm>
            <a:off x="631746" y="2724340"/>
            <a:ext cx="7880494" cy="2557704"/>
          </a:xfrm>
          <a:prstGeom prst="rect">
            <a:avLst/>
          </a:prstGeom>
          <a:noFill/>
          <a:ln>
            <a:noFill/>
          </a:ln>
        </p:spPr>
      </p:pic>
      <p:sp>
        <p:nvSpPr>
          <p:cNvPr id="1225" name="Google Shape;1225;p161"/>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226" name="Google Shape;1226;p161"/>
          <p:cNvPicPr preferRelativeResize="0"/>
          <p:nvPr/>
        </p:nvPicPr>
        <p:blipFill>
          <a:blip r:embed="rId4">
            <a:alphaModFix/>
          </a:blip>
          <a:stretch>
            <a:fillRect/>
          </a:stretch>
        </p:blipFill>
        <p:spPr>
          <a:xfrm>
            <a:off x="59325" y="6293650"/>
            <a:ext cx="3041864" cy="540300"/>
          </a:xfrm>
          <a:prstGeom prst="rect">
            <a:avLst/>
          </a:prstGeom>
          <a:noFill/>
          <a:ln>
            <a:noFill/>
          </a:ln>
        </p:spPr>
      </p:pic>
      <p:pic>
        <p:nvPicPr>
          <p:cNvPr id="1227" name="Google Shape;1227;p161"/>
          <p:cNvPicPr preferRelativeResize="0"/>
          <p:nvPr/>
        </p:nvPicPr>
        <p:blipFill>
          <a:blip r:embed="rId5">
            <a:alphaModFix/>
          </a:blip>
          <a:stretch>
            <a:fillRect/>
          </a:stretch>
        </p:blipFill>
        <p:spPr>
          <a:xfrm>
            <a:off x="3173100" y="6293651"/>
            <a:ext cx="1285434" cy="540300"/>
          </a:xfrm>
          <a:prstGeom prst="rect">
            <a:avLst/>
          </a:prstGeom>
          <a:noFill/>
          <a:ln>
            <a:noFill/>
          </a:ln>
        </p:spPr>
      </p:pic>
      <p:sp>
        <p:nvSpPr>
          <p:cNvPr id="1228" name="Google Shape;1228;p161"/>
          <p:cNvSpPr txBox="1"/>
          <p:nvPr/>
        </p:nvSpPr>
        <p:spPr>
          <a:xfrm>
            <a:off x="228375" y="274625"/>
            <a:ext cx="1440000" cy="1661700"/>
          </a:xfrm>
          <a:prstGeom prst="rect">
            <a:avLst/>
          </a:prstGeom>
          <a:solidFill>
            <a:srgbClr val="FF926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i="1">
                <a:solidFill>
                  <a:srgbClr val="FFFFFF"/>
                </a:solidFill>
                <a:latin typeface="Droid Sans"/>
                <a:ea typeface="Droid Sans"/>
                <a:cs typeface="Droid Sans"/>
                <a:sym typeface="Droid Sans"/>
              </a:rPr>
              <a:t>Learning </a:t>
            </a:r>
            <a:endParaRPr sz="2500" i="1">
              <a:solidFill>
                <a:srgbClr val="FFFFFF"/>
              </a:solidFill>
              <a:latin typeface="Droid Sans"/>
              <a:ea typeface="Droid Sans"/>
              <a:cs typeface="Droid Sans"/>
              <a:sym typeface="Droid Sans"/>
            </a:endParaRPr>
          </a:p>
          <a:p>
            <a:pPr marL="0" lvl="0" indent="0" algn="ctr" rtl="0">
              <a:spcBef>
                <a:spcPts val="0"/>
              </a:spcBef>
              <a:spcAft>
                <a:spcPts val="0"/>
              </a:spcAft>
              <a:buNone/>
            </a:pPr>
            <a:r>
              <a:rPr lang="en-US" sz="2500" i="1">
                <a:solidFill>
                  <a:srgbClr val="FFFFFF"/>
                </a:solidFill>
                <a:latin typeface="Droid Sans"/>
                <a:ea typeface="Droid Sans"/>
                <a:cs typeface="Droid Sans"/>
                <a:sym typeface="Droid Sans"/>
              </a:rPr>
              <a:t>to Read </a:t>
            </a:r>
            <a:endParaRPr sz="2500" i="1">
              <a:solidFill>
                <a:srgbClr val="FFFFFF"/>
              </a:solidFill>
              <a:latin typeface="Droid Sans"/>
              <a:ea typeface="Droid Sans"/>
              <a:cs typeface="Droid Sans"/>
              <a:sym typeface="Droid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62"/>
          <p:cNvSpPr txBox="1"/>
          <p:nvPr/>
        </p:nvSpPr>
        <p:spPr>
          <a:xfrm>
            <a:off x="228375" y="204350"/>
            <a:ext cx="1417800" cy="1697400"/>
          </a:xfrm>
          <a:prstGeom prst="rect">
            <a:avLst/>
          </a:prstGeom>
          <a:solidFill>
            <a:srgbClr val="FF926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i="1" dirty="0">
                <a:solidFill>
                  <a:srgbClr val="FFFFFF"/>
                </a:solidFill>
                <a:latin typeface="Droid Sans"/>
                <a:ea typeface="Droid Sans"/>
                <a:cs typeface="Droid Sans"/>
                <a:sym typeface="Droid Sans"/>
              </a:rPr>
              <a:t>Close Reading of Complex Text</a:t>
            </a:r>
            <a:endParaRPr sz="2100" i="1" dirty="0">
              <a:solidFill>
                <a:srgbClr val="FFFFFF"/>
              </a:solidFill>
              <a:latin typeface="Droid Sans"/>
              <a:ea typeface="Droid Sans"/>
              <a:cs typeface="Droid Sans"/>
              <a:sym typeface="Droid Sans"/>
            </a:endParaRPr>
          </a:p>
        </p:txBody>
      </p:sp>
      <p:sp>
        <p:nvSpPr>
          <p:cNvPr id="1234" name="Google Shape;1234;p162"/>
          <p:cNvSpPr txBox="1">
            <a:spLocks noGrp="1"/>
          </p:cNvSpPr>
          <p:nvPr>
            <p:ph type="title"/>
          </p:nvPr>
        </p:nvSpPr>
        <p:spPr>
          <a:xfrm>
            <a:off x="1646175" y="481550"/>
            <a:ext cx="70905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Calibri"/>
              <a:buNone/>
            </a:pPr>
            <a:r>
              <a:rPr lang="en-US" sz="3000" dirty="0">
                <a:solidFill>
                  <a:schemeClr val="accent5"/>
                </a:solidFill>
                <a:latin typeface="Droid Sans"/>
                <a:ea typeface="Droid Sans"/>
                <a:cs typeface="Droid Sans"/>
                <a:sym typeface="Droid Sans"/>
              </a:rPr>
              <a:t>Opportunity Gap at Work for 5</a:t>
            </a:r>
            <a:r>
              <a:rPr lang="en-US" sz="3000" baseline="30000" dirty="0">
                <a:solidFill>
                  <a:schemeClr val="accent5"/>
                </a:solidFill>
                <a:latin typeface="Droid Sans"/>
                <a:ea typeface="Droid Sans"/>
                <a:cs typeface="Droid Sans"/>
                <a:sym typeface="Droid Sans"/>
              </a:rPr>
              <a:t>th</a:t>
            </a:r>
            <a:r>
              <a:rPr lang="en-US" sz="3000" dirty="0">
                <a:solidFill>
                  <a:schemeClr val="accent5"/>
                </a:solidFill>
                <a:latin typeface="Droid Sans"/>
                <a:ea typeface="Droid Sans"/>
                <a:cs typeface="Droid Sans"/>
                <a:sym typeface="Droid Sans"/>
              </a:rPr>
              <a:t> Graders </a:t>
            </a:r>
            <a:endParaRPr sz="3000" dirty="0">
              <a:solidFill>
                <a:schemeClr val="accent5"/>
              </a:solidFill>
              <a:latin typeface="Droid Sans"/>
              <a:ea typeface="Droid Sans"/>
              <a:cs typeface="Droid Sans"/>
              <a:sym typeface="Droid Sans"/>
            </a:endParaRPr>
          </a:p>
          <a:p>
            <a:pPr marL="0" lvl="0" indent="0" algn="l" rtl="0">
              <a:lnSpc>
                <a:spcPct val="90000"/>
              </a:lnSpc>
              <a:spcBef>
                <a:spcPts val="0"/>
              </a:spcBef>
              <a:spcAft>
                <a:spcPts val="0"/>
              </a:spcAft>
              <a:buClr>
                <a:schemeClr val="dk2"/>
              </a:buClr>
              <a:buSzPts val="4000"/>
              <a:buFont typeface="Calibri"/>
              <a:buNone/>
            </a:pPr>
            <a:r>
              <a:rPr lang="en-US" sz="3000" dirty="0">
                <a:solidFill>
                  <a:schemeClr val="accent5"/>
                </a:solidFill>
                <a:latin typeface="Droid Sans"/>
                <a:ea typeface="Droid Sans"/>
                <a:cs typeface="Droid Sans"/>
                <a:sym typeface="Droid Sans"/>
              </a:rPr>
              <a:t>from Leveled Readers (one week!)</a:t>
            </a:r>
            <a:endParaRPr sz="3000" dirty="0">
              <a:solidFill>
                <a:schemeClr val="accent5"/>
              </a:solidFill>
              <a:latin typeface="Droid Sans"/>
              <a:ea typeface="Droid Sans"/>
              <a:cs typeface="Droid Sans"/>
              <a:sym typeface="Droid Sans"/>
            </a:endParaRPr>
          </a:p>
        </p:txBody>
      </p:sp>
      <p:graphicFrame>
        <p:nvGraphicFramePr>
          <p:cNvPr id="1235" name="Google Shape;1235;p162"/>
          <p:cNvGraphicFramePr/>
          <p:nvPr>
            <p:extLst>
              <p:ext uri="{D42A27DB-BD31-4B8C-83A1-F6EECF244321}">
                <p14:modId xmlns:p14="http://schemas.microsoft.com/office/powerpoint/2010/main" val="4023394388"/>
              </p:ext>
            </p:extLst>
          </p:nvPr>
        </p:nvGraphicFramePr>
        <p:xfrm>
          <a:off x="270675" y="2012176"/>
          <a:ext cx="8466000" cy="4785745"/>
        </p:xfrm>
        <a:graphic>
          <a:graphicData uri="http://schemas.openxmlformats.org/drawingml/2006/table">
            <a:tbl>
              <a:tblPr>
                <a:noFill/>
                <a:tableStyleId>{6F06D6C5-73B5-4974-817D-FCDF70046C61}</a:tableStyleId>
              </a:tblPr>
              <a:tblGrid>
                <a:gridCol w="2822000">
                  <a:extLst>
                    <a:ext uri="{9D8B030D-6E8A-4147-A177-3AD203B41FA5}">
                      <a16:colId xmlns:a16="http://schemas.microsoft.com/office/drawing/2014/main" val="20000"/>
                    </a:ext>
                  </a:extLst>
                </a:gridCol>
                <a:gridCol w="2822000">
                  <a:extLst>
                    <a:ext uri="{9D8B030D-6E8A-4147-A177-3AD203B41FA5}">
                      <a16:colId xmlns:a16="http://schemas.microsoft.com/office/drawing/2014/main" val="20001"/>
                    </a:ext>
                  </a:extLst>
                </a:gridCol>
                <a:gridCol w="2822000">
                  <a:extLst>
                    <a:ext uri="{9D8B030D-6E8A-4147-A177-3AD203B41FA5}">
                      <a16:colId xmlns:a16="http://schemas.microsoft.com/office/drawing/2014/main" val="20002"/>
                    </a:ext>
                  </a:extLst>
                </a:gridCol>
              </a:tblGrid>
              <a:tr h="816630">
                <a:tc>
                  <a:txBody>
                    <a:bodyPr/>
                    <a:lstStyle/>
                    <a:p>
                      <a:pPr marL="0" marR="0" lvl="0" indent="0" algn="ctr" rtl="0">
                        <a:spcBef>
                          <a:spcPts val="0"/>
                        </a:spcBef>
                        <a:spcAft>
                          <a:spcPts val="0"/>
                        </a:spcAft>
                        <a:buClr>
                          <a:srgbClr val="FFFFFF"/>
                        </a:buClr>
                        <a:buSzPts val="2500"/>
                        <a:buFont typeface="Lucida Sans"/>
                        <a:buNone/>
                      </a:pPr>
                      <a:r>
                        <a:rPr lang="en-US" sz="2200" b="1" u="none" strike="noStrike" cap="none" dirty="0">
                          <a:solidFill>
                            <a:srgbClr val="FFFFFF"/>
                          </a:solidFill>
                          <a:latin typeface="Droid Sans"/>
                          <a:ea typeface="Droid Sans"/>
                          <a:cs typeface="Droid Sans"/>
                          <a:sym typeface="Droid Sans"/>
                        </a:rPr>
                        <a:t>Below Level Reader</a:t>
                      </a:r>
                      <a:endParaRPr sz="2200" b="1" u="none" strike="noStrike" cap="none" dirty="0">
                        <a:solidFill>
                          <a:srgbClr val="FFFFFF"/>
                        </a:solidFill>
                        <a:latin typeface="Droid Sans"/>
                        <a:ea typeface="Droid Sans"/>
                        <a:cs typeface="Droid Sans"/>
                        <a:sym typeface="Droid Sans"/>
                      </a:endParaRPr>
                    </a:p>
                  </a:txBody>
                  <a:tcPr marL="91425" marR="91425" marT="91425" marB="91425">
                    <a:solidFill>
                      <a:schemeClr val="accent4"/>
                    </a:solidFill>
                  </a:tcPr>
                </a:tc>
                <a:tc>
                  <a:txBody>
                    <a:bodyPr/>
                    <a:lstStyle/>
                    <a:p>
                      <a:pPr marL="0" marR="0" lvl="0" indent="0" algn="ctr" rtl="0">
                        <a:spcBef>
                          <a:spcPts val="0"/>
                        </a:spcBef>
                        <a:spcAft>
                          <a:spcPts val="0"/>
                        </a:spcAft>
                        <a:buClr>
                          <a:schemeClr val="lt1"/>
                        </a:buClr>
                        <a:buSzPts val="2500"/>
                        <a:buFont typeface="Lucida Sans"/>
                        <a:buNone/>
                      </a:pPr>
                      <a:r>
                        <a:rPr lang="en-US" sz="2200" b="1" u="none" strike="noStrike" cap="none" dirty="0">
                          <a:solidFill>
                            <a:schemeClr val="lt1"/>
                          </a:solidFill>
                          <a:latin typeface="Droid Sans"/>
                          <a:ea typeface="Droid Sans"/>
                          <a:cs typeface="Droid Sans"/>
                          <a:sym typeface="Droid Sans"/>
                        </a:rPr>
                        <a:t>On Level </a:t>
                      </a:r>
                      <a:endParaRPr sz="2200" b="1" u="none" strike="noStrike" cap="none" dirty="0">
                        <a:solidFill>
                          <a:schemeClr val="lt1"/>
                        </a:solidFill>
                        <a:latin typeface="Droid Sans"/>
                        <a:ea typeface="Droid Sans"/>
                        <a:cs typeface="Droid Sans"/>
                        <a:sym typeface="Droid Sans"/>
                      </a:endParaRPr>
                    </a:p>
                    <a:p>
                      <a:pPr marL="0" marR="0" lvl="0" indent="0" algn="ctr" rtl="0">
                        <a:spcBef>
                          <a:spcPts val="0"/>
                        </a:spcBef>
                        <a:spcAft>
                          <a:spcPts val="0"/>
                        </a:spcAft>
                        <a:buClr>
                          <a:schemeClr val="lt1"/>
                        </a:buClr>
                        <a:buSzPts val="2500"/>
                        <a:buFont typeface="Lucida Sans"/>
                        <a:buNone/>
                      </a:pPr>
                      <a:r>
                        <a:rPr lang="en-US" sz="2200" b="1" u="none" strike="noStrike" cap="none" dirty="0">
                          <a:solidFill>
                            <a:schemeClr val="lt1"/>
                          </a:solidFill>
                          <a:latin typeface="Droid Sans"/>
                          <a:ea typeface="Droid Sans"/>
                          <a:cs typeface="Droid Sans"/>
                          <a:sym typeface="Droid Sans"/>
                        </a:rPr>
                        <a:t>Reader </a:t>
                      </a:r>
                      <a:endParaRPr sz="2200" b="1" u="none" strike="noStrike" cap="none" dirty="0">
                        <a:solidFill>
                          <a:schemeClr val="lt1"/>
                        </a:solidFill>
                        <a:latin typeface="Droid Sans"/>
                        <a:ea typeface="Droid Sans"/>
                        <a:cs typeface="Droid Sans"/>
                        <a:sym typeface="Droid Sans"/>
                      </a:endParaRPr>
                    </a:p>
                  </a:txBody>
                  <a:tcPr marL="91425" marR="91425" marT="91425" marB="91425">
                    <a:solidFill>
                      <a:schemeClr val="accent4"/>
                    </a:solidFill>
                  </a:tcPr>
                </a:tc>
                <a:tc>
                  <a:txBody>
                    <a:bodyPr/>
                    <a:lstStyle/>
                    <a:p>
                      <a:pPr marL="0" marR="0" lvl="0" indent="0" algn="ctr" rtl="0">
                        <a:spcBef>
                          <a:spcPts val="0"/>
                        </a:spcBef>
                        <a:spcAft>
                          <a:spcPts val="0"/>
                        </a:spcAft>
                        <a:buClr>
                          <a:srgbClr val="FFFFFF"/>
                        </a:buClr>
                        <a:buSzPts val="2500"/>
                        <a:buFont typeface="Lucida Sans"/>
                        <a:buNone/>
                      </a:pPr>
                      <a:r>
                        <a:rPr lang="en-US" sz="2200" b="1" u="none" strike="noStrike" cap="none" dirty="0">
                          <a:solidFill>
                            <a:srgbClr val="FFFFFF"/>
                          </a:solidFill>
                          <a:latin typeface="Droid Sans"/>
                          <a:ea typeface="Droid Sans"/>
                          <a:cs typeface="Droid Sans"/>
                          <a:sym typeface="Droid Sans"/>
                        </a:rPr>
                        <a:t>Above Level Reader </a:t>
                      </a:r>
                      <a:endParaRPr sz="2200" b="1" u="none" strike="noStrike" cap="none" dirty="0">
                        <a:solidFill>
                          <a:srgbClr val="FFFFFF"/>
                        </a:solidFill>
                        <a:latin typeface="Droid Sans"/>
                        <a:ea typeface="Droid Sans"/>
                        <a:cs typeface="Droid Sans"/>
                        <a:sym typeface="Droid Sans"/>
                      </a:endParaRPr>
                    </a:p>
                  </a:txBody>
                  <a:tcPr marL="91425" marR="91425" marT="91425" marB="91425">
                    <a:solidFill>
                      <a:schemeClr val="accent4"/>
                    </a:solidFill>
                  </a:tcPr>
                </a:tc>
                <a:extLst>
                  <a:ext uri="{0D108BD9-81ED-4DB2-BD59-A6C34878D82A}">
                    <a16:rowId xmlns:a16="http://schemas.microsoft.com/office/drawing/2014/main" val="10000"/>
                  </a:ext>
                </a:extLst>
              </a:tr>
              <a:tr h="3651507">
                <a:tc>
                  <a:txBody>
                    <a:bodyPr/>
                    <a:lstStyle/>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shelter </a:t>
                      </a: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splattered</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fixed</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1100"/>
                        <a:buFont typeface="Arial"/>
                        <a:buNone/>
                      </a:pPr>
                      <a:r>
                        <a:rPr lang="en-US" sz="2400" u="none" strike="noStrike" cap="none" dirty="0">
                          <a:solidFill>
                            <a:schemeClr val="dk1"/>
                          </a:solidFill>
                          <a:latin typeface="Droid Sans"/>
                          <a:ea typeface="Droid Sans"/>
                          <a:cs typeface="Droid Sans"/>
                          <a:sym typeface="Droid Sans"/>
                        </a:rPr>
                        <a:t>rescue</a:t>
                      </a:r>
                      <a:endParaRPr sz="2400" u="none" strike="noStrike" cap="none" dirty="0">
                        <a:solidFill>
                          <a:schemeClr val="dk1"/>
                        </a:solidFill>
                        <a:latin typeface="Droid Sans"/>
                        <a:ea typeface="Droid Sans"/>
                        <a:cs typeface="Droid Sans"/>
                        <a:sym typeface="Droid Sans"/>
                      </a:endParaRPr>
                    </a:p>
                  </a:txBody>
                  <a:tcPr marL="91425" marR="91425" marT="91425" marB="91425"/>
                </a:tc>
                <a:tc>
                  <a:txBody>
                    <a:bodyPr/>
                    <a:lstStyle/>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journal</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tremors</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traction</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interval</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1100"/>
                        <a:buFont typeface="Arial"/>
                        <a:buNone/>
                      </a:pPr>
                      <a:r>
                        <a:rPr lang="en-US" sz="2400" u="none" strike="noStrike" cap="none" dirty="0">
                          <a:solidFill>
                            <a:schemeClr val="dk1"/>
                          </a:solidFill>
                          <a:latin typeface="Droid Sans"/>
                          <a:ea typeface="Droid Sans"/>
                          <a:cs typeface="Droid Sans"/>
                          <a:sym typeface="Droid Sans"/>
                        </a:rPr>
                        <a:t>volunteered retrieve</a:t>
                      </a:r>
                      <a:endParaRPr sz="2400" u="none" strike="noStrike" cap="none" dirty="0">
                        <a:solidFill>
                          <a:schemeClr val="dk1"/>
                        </a:solidFill>
                        <a:latin typeface="Droid Sans"/>
                        <a:ea typeface="Droid Sans"/>
                        <a:cs typeface="Droid Sans"/>
                        <a:sym typeface="Droid Sans"/>
                      </a:endParaRPr>
                    </a:p>
                  </a:txBody>
                  <a:tcPr marL="91425" marR="91425" marT="91425" marB="91425"/>
                </a:tc>
                <a:tc>
                  <a:txBody>
                    <a:bodyPr/>
                    <a:lstStyle/>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generation abandoned</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languished </a:t>
                      </a: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terrified</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warble</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galvanized </a:t>
                      </a: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debris</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2500"/>
                        <a:buFont typeface="Lucida Sans"/>
                        <a:buNone/>
                      </a:pPr>
                      <a:r>
                        <a:rPr lang="en-US" sz="2400" u="none" strike="noStrike" cap="none" dirty="0">
                          <a:solidFill>
                            <a:schemeClr val="dk1"/>
                          </a:solidFill>
                          <a:latin typeface="Droid Sans"/>
                          <a:ea typeface="Droid Sans"/>
                          <a:cs typeface="Droid Sans"/>
                          <a:sym typeface="Droid Sans"/>
                        </a:rPr>
                        <a:t>hoisted</a:t>
                      </a:r>
                      <a:endParaRPr sz="2400" u="none" strike="noStrike" cap="none" dirty="0">
                        <a:solidFill>
                          <a:schemeClr val="dk1"/>
                        </a:solidFill>
                        <a:latin typeface="Droid Sans"/>
                        <a:ea typeface="Droid Sans"/>
                        <a:cs typeface="Droid Sans"/>
                        <a:sym typeface="Droid Sans"/>
                      </a:endParaRPr>
                    </a:p>
                    <a:p>
                      <a:pPr marL="0" marR="0" lvl="0" indent="0" algn="ctr" rtl="0">
                        <a:lnSpc>
                          <a:spcPct val="115000"/>
                        </a:lnSpc>
                        <a:spcBef>
                          <a:spcPts val="0"/>
                        </a:spcBef>
                        <a:spcAft>
                          <a:spcPts val="0"/>
                        </a:spcAft>
                        <a:buClr>
                          <a:schemeClr val="dk1"/>
                        </a:buClr>
                        <a:buSzPts val="1100"/>
                        <a:buFont typeface="Arial"/>
                        <a:buNone/>
                      </a:pPr>
                      <a:r>
                        <a:rPr lang="en-US" sz="2400" u="none" strike="noStrike" cap="none" dirty="0">
                          <a:solidFill>
                            <a:schemeClr val="dk1"/>
                          </a:solidFill>
                          <a:latin typeface="Droid Sans"/>
                          <a:ea typeface="Droid Sans"/>
                          <a:cs typeface="Droid Sans"/>
                          <a:sym typeface="Droid Sans"/>
                        </a:rPr>
                        <a:t>shuddered</a:t>
                      </a:r>
                      <a:endParaRPr sz="2400" u="none" strike="noStrike" cap="none" dirty="0">
                        <a:solidFill>
                          <a:schemeClr val="dk1"/>
                        </a:solidFill>
                        <a:latin typeface="Droid Sans"/>
                        <a:ea typeface="Droid Sans"/>
                        <a:cs typeface="Droid Sans"/>
                        <a:sym typeface="Droid Sans"/>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163"/>
          <p:cNvPicPr preferRelativeResize="0"/>
          <p:nvPr/>
        </p:nvPicPr>
        <p:blipFill rotWithShape="1">
          <a:blip r:embed="rId3">
            <a:alphaModFix/>
          </a:blip>
          <a:srcRect/>
          <a:stretch/>
        </p:blipFill>
        <p:spPr>
          <a:xfrm>
            <a:off x="980850" y="835162"/>
            <a:ext cx="4040677" cy="5387575"/>
          </a:xfrm>
          <a:prstGeom prst="rect">
            <a:avLst/>
          </a:prstGeom>
          <a:noFill/>
          <a:ln>
            <a:noFill/>
          </a:ln>
          <a:effectLst>
            <a:outerShdw blurRad="57150" dist="19050" dir="5400000" algn="bl" rotWithShape="0">
              <a:srgbClr val="000000">
                <a:alpha val="50000"/>
              </a:srgbClr>
            </a:outerShdw>
          </a:effectLst>
        </p:spPr>
      </p:pic>
      <p:sp>
        <p:nvSpPr>
          <p:cNvPr id="1241" name="Google Shape;1241;p163"/>
          <p:cNvSpPr/>
          <p:nvPr/>
        </p:nvSpPr>
        <p:spPr>
          <a:xfrm>
            <a:off x="5328575" y="1569275"/>
            <a:ext cx="3625500" cy="35646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500">
                <a:solidFill>
                  <a:schemeClr val="dk1"/>
                </a:solidFill>
                <a:latin typeface="Droid Sans"/>
                <a:ea typeface="Droid Sans"/>
                <a:cs typeface="Droid Sans"/>
                <a:sym typeface="Droid Sans"/>
              </a:rPr>
              <a:t>“</a:t>
            </a:r>
            <a:r>
              <a:rPr lang="en-US" sz="2500" i="1">
                <a:solidFill>
                  <a:schemeClr val="dk1"/>
                </a:solidFill>
                <a:latin typeface="Droid Sans"/>
                <a:ea typeface="Droid Sans"/>
                <a:cs typeface="Droid Sans"/>
                <a:sym typeface="Droid Sans"/>
              </a:rPr>
              <a:t>Endangered animals are animals that may die out if we don’t do something to help. Like baby sea turtles they are endangered</a:t>
            </a:r>
            <a:r>
              <a:rPr lang="en-US" sz="2500">
                <a:solidFill>
                  <a:schemeClr val="dk1"/>
                </a:solidFill>
                <a:latin typeface="Droid Sans"/>
                <a:ea typeface="Droid Sans"/>
                <a:cs typeface="Droid Sans"/>
                <a:sym typeface="Droid Sans"/>
              </a:rPr>
              <a:t>”</a:t>
            </a:r>
            <a:endParaRPr sz="2500">
              <a:solidFill>
                <a:schemeClr val="dk1"/>
              </a:solidFill>
              <a:latin typeface="Droid Sans"/>
              <a:ea typeface="Droid Sans"/>
              <a:cs typeface="Droid Sans"/>
              <a:sym typeface="Droid Sans"/>
            </a:endParaRPr>
          </a:p>
        </p:txBody>
      </p:sp>
      <p:sp>
        <p:nvSpPr>
          <p:cNvPr id="1242" name="Google Shape;1242;p163"/>
          <p:cNvSpPr txBox="1"/>
          <p:nvPr/>
        </p:nvSpPr>
        <p:spPr>
          <a:xfrm>
            <a:off x="228375" y="274625"/>
            <a:ext cx="1654500" cy="1608600"/>
          </a:xfrm>
          <a:prstGeom prst="rect">
            <a:avLst/>
          </a:prstGeom>
          <a:solidFill>
            <a:srgbClr val="FF926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i="1">
                <a:solidFill>
                  <a:srgbClr val="FFFFFF"/>
                </a:solidFill>
                <a:latin typeface="Droid Sans"/>
                <a:ea typeface="Droid Sans"/>
                <a:cs typeface="Droid Sans"/>
                <a:sym typeface="Droid Sans"/>
              </a:rPr>
              <a:t>Building Knowledge</a:t>
            </a:r>
            <a:endParaRPr sz="2100" i="1">
              <a:solidFill>
                <a:srgbClr val="FFFFFF"/>
              </a:solidFill>
              <a:latin typeface="Droid Sans"/>
              <a:ea typeface="Droid Sans"/>
              <a:cs typeface="Droid Sans"/>
              <a:sym typeface="Droid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164"/>
          <p:cNvPicPr preferRelativeResize="0"/>
          <p:nvPr/>
        </p:nvPicPr>
        <p:blipFill rotWithShape="1">
          <a:blip r:embed="rId3">
            <a:alphaModFix/>
          </a:blip>
          <a:srcRect/>
          <a:stretch/>
        </p:blipFill>
        <p:spPr>
          <a:xfrm>
            <a:off x="2722425" y="215899"/>
            <a:ext cx="2926529" cy="38421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248" name="Google Shape;1248;p164"/>
          <p:cNvPicPr preferRelativeResize="0"/>
          <p:nvPr/>
        </p:nvPicPr>
        <p:blipFill rotWithShape="1">
          <a:blip r:embed="rId4">
            <a:alphaModFix/>
          </a:blip>
          <a:srcRect/>
          <a:stretch/>
        </p:blipFill>
        <p:spPr>
          <a:xfrm>
            <a:off x="317201" y="3219175"/>
            <a:ext cx="2926525" cy="29265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249" name="Google Shape;1249;p164"/>
          <p:cNvPicPr preferRelativeResize="0"/>
          <p:nvPr/>
        </p:nvPicPr>
        <p:blipFill rotWithShape="1">
          <a:blip r:embed="rId5">
            <a:alphaModFix/>
          </a:blip>
          <a:srcRect/>
          <a:stretch/>
        </p:blipFill>
        <p:spPr>
          <a:xfrm>
            <a:off x="5979901" y="215901"/>
            <a:ext cx="3039049" cy="334254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250" name="Google Shape;1250;p164"/>
          <p:cNvPicPr preferRelativeResize="0"/>
          <p:nvPr/>
        </p:nvPicPr>
        <p:blipFill rotWithShape="1">
          <a:blip r:embed="rId6">
            <a:alphaModFix/>
          </a:blip>
          <a:srcRect/>
          <a:stretch/>
        </p:blipFill>
        <p:spPr>
          <a:xfrm>
            <a:off x="3869225" y="3391009"/>
            <a:ext cx="4123824" cy="275692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251" name="Google Shape;1251;p164"/>
          <p:cNvSpPr txBox="1"/>
          <p:nvPr/>
        </p:nvSpPr>
        <p:spPr>
          <a:xfrm>
            <a:off x="195225" y="423928"/>
            <a:ext cx="2297700" cy="29265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2767">
                <a:solidFill>
                  <a:srgbClr val="003D60"/>
                </a:solidFill>
                <a:latin typeface="Droid Sans"/>
                <a:ea typeface="Droid Sans"/>
                <a:cs typeface="Droid Sans"/>
                <a:sym typeface="Droid Sans"/>
              </a:rPr>
              <a:t>Reading and Learning about Endangered Animals</a:t>
            </a:r>
            <a:endParaRPr sz="1167">
              <a:solidFill>
                <a:srgbClr val="003D60"/>
              </a:solidFill>
              <a:latin typeface="Droid Sans"/>
              <a:ea typeface="Droid Sans"/>
              <a:cs typeface="Droid Sans"/>
              <a:sym typeface="Droid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p165"/>
          <p:cNvPicPr preferRelativeResize="0"/>
          <p:nvPr/>
        </p:nvPicPr>
        <p:blipFill rotWithShape="1">
          <a:blip r:embed="rId3">
            <a:alphaModFix/>
          </a:blip>
          <a:srcRect/>
          <a:stretch/>
        </p:blipFill>
        <p:spPr>
          <a:xfrm>
            <a:off x="344501" y="1009650"/>
            <a:ext cx="3629030" cy="4838700"/>
          </a:xfrm>
          <a:prstGeom prst="rect">
            <a:avLst/>
          </a:prstGeom>
          <a:noFill/>
          <a:ln>
            <a:noFill/>
          </a:ln>
          <a:effectLst>
            <a:outerShdw blurRad="57150" dist="19050" dir="5400000" algn="bl" rotWithShape="0">
              <a:srgbClr val="000000">
                <a:alpha val="50000"/>
              </a:srgbClr>
            </a:outerShdw>
          </a:effectLst>
        </p:spPr>
      </p:pic>
      <p:sp>
        <p:nvSpPr>
          <p:cNvPr id="1257" name="Google Shape;1257;p165"/>
          <p:cNvSpPr/>
          <p:nvPr/>
        </p:nvSpPr>
        <p:spPr>
          <a:xfrm>
            <a:off x="4396150" y="278433"/>
            <a:ext cx="4648800" cy="62544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967" i="1">
                <a:solidFill>
                  <a:schemeClr val="dk1"/>
                </a:solidFill>
                <a:latin typeface="Droid Sans"/>
                <a:ea typeface="Droid Sans"/>
                <a:cs typeface="Droid Sans"/>
                <a:sym typeface="Droid Sans"/>
              </a:rPr>
              <a:t>“A Endangered animal is a animal that could die out. Die out means there would be no more left on earth. Here are some endangered animals sea turtle, elafant, jaguar, Giant torise, rinosorise, shark, polar bear.</a:t>
            </a:r>
            <a:endParaRPr sz="1967" i="1">
              <a:solidFill>
                <a:schemeClr val="dk1"/>
              </a:solidFill>
              <a:latin typeface="Droid Sans"/>
              <a:ea typeface="Droid Sans"/>
              <a:cs typeface="Droid Sans"/>
              <a:sym typeface="Droid Sans"/>
            </a:endParaRPr>
          </a:p>
          <a:p>
            <a:pPr marL="0" marR="0" lvl="0" indent="0" algn="l" rtl="0">
              <a:spcBef>
                <a:spcPts val="0"/>
              </a:spcBef>
              <a:spcAft>
                <a:spcPts val="0"/>
              </a:spcAft>
              <a:buNone/>
            </a:pPr>
            <a:endParaRPr sz="1967" i="1">
              <a:solidFill>
                <a:schemeClr val="dk1"/>
              </a:solidFill>
              <a:latin typeface="Droid Sans"/>
              <a:ea typeface="Droid Sans"/>
              <a:cs typeface="Droid Sans"/>
              <a:sym typeface="Droid Sans"/>
            </a:endParaRPr>
          </a:p>
          <a:p>
            <a:pPr marL="0" marR="0" lvl="0" indent="0" algn="l" rtl="0">
              <a:spcBef>
                <a:spcPts val="0"/>
              </a:spcBef>
              <a:spcAft>
                <a:spcPts val="0"/>
              </a:spcAft>
              <a:buNone/>
            </a:pPr>
            <a:r>
              <a:rPr lang="en-US" sz="1967" i="1">
                <a:solidFill>
                  <a:schemeClr val="dk1"/>
                </a:solidFill>
                <a:latin typeface="Droid Sans"/>
                <a:ea typeface="Droid Sans"/>
                <a:cs typeface="Droid Sans"/>
                <a:sym typeface="Droid Sans"/>
              </a:rPr>
              <a:t>   Humans cause most animals to become endangered or exstint. Humans eather hunt them for fun or for food, we get rid of their habitats, we kill them for different body parts like there tusks or shells or fur.</a:t>
            </a:r>
            <a:endParaRPr sz="1967" i="1">
              <a:solidFill>
                <a:schemeClr val="dk1"/>
              </a:solidFill>
              <a:latin typeface="Droid Sans"/>
              <a:ea typeface="Droid Sans"/>
              <a:cs typeface="Droid Sans"/>
              <a:sym typeface="Droid Sans"/>
            </a:endParaRPr>
          </a:p>
          <a:p>
            <a:pPr marL="0" marR="0" lvl="0" indent="0" algn="l" rtl="0">
              <a:spcBef>
                <a:spcPts val="0"/>
              </a:spcBef>
              <a:spcAft>
                <a:spcPts val="0"/>
              </a:spcAft>
              <a:buNone/>
            </a:pPr>
            <a:endParaRPr sz="1967" i="1">
              <a:solidFill>
                <a:schemeClr val="dk1"/>
              </a:solidFill>
              <a:latin typeface="Droid Sans"/>
              <a:ea typeface="Droid Sans"/>
              <a:cs typeface="Droid Sans"/>
              <a:sym typeface="Droid Sans"/>
            </a:endParaRPr>
          </a:p>
          <a:p>
            <a:pPr marL="0" marR="0" lvl="0" indent="0" algn="l" rtl="0">
              <a:spcBef>
                <a:spcPts val="0"/>
              </a:spcBef>
              <a:spcAft>
                <a:spcPts val="0"/>
              </a:spcAft>
              <a:buNone/>
            </a:pPr>
            <a:r>
              <a:rPr lang="en-US" sz="1967" i="1">
                <a:solidFill>
                  <a:schemeClr val="dk1"/>
                </a:solidFill>
                <a:latin typeface="Droid Sans"/>
                <a:ea typeface="Droid Sans"/>
                <a:cs typeface="Droid Sans"/>
                <a:sym typeface="Droid Sans"/>
              </a:rPr>
              <a:t>We need to let people know what is happing so we can help. So try to use less plastic and don’t hunt these animals.</a:t>
            </a:r>
            <a:endParaRPr sz="1967" i="1">
              <a:solidFill>
                <a:schemeClr val="dk1"/>
              </a:solidFill>
              <a:latin typeface="Droid Sans"/>
              <a:ea typeface="Droid Sans"/>
              <a:cs typeface="Droid Sans"/>
              <a:sym typeface="Droid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66"/>
          <p:cNvSpPr txBox="1">
            <a:spLocks noGrp="1"/>
          </p:cNvSpPr>
          <p:nvPr>
            <p:ph type="title"/>
          </p:nvPr>
        </p:nvSpPr>
        <p:spPr>
          <a:xfrm>
            <a:off x="304800" y="274624"/>
            <a:ext cx="8572500" cy="12687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3600">
                <a:solidFill>
                  <a:srgbClr val="FF9268"/>
                </a:solidFill>
                <a:latin typeface="Oswald"/>
                <a:ea typeface="Oswald"/>
                <a:cs typeface="Oswald"/>
                <a:sym typeface="Oswald"/>
              </a:rPr>
              <a:t>Addressing Unfinished Learning after COVID-19 School Closures </a:t>
            </a:r>
            <a:endParaRPr sz="3600">
              <a:solidFill>
                <a:srgbClr val="FF9268"/>
              </a:solidFill>
              <a:latin typeface="Oswald"/>
              <a:ea typeface="Oswald"/>
              <a:cs typeface="Oswald"/>
              <a:sym typeface="Oswald"/>
            </a:endParaRPr>
          </a:p>
        </p:txBody>
      </p:sp>
      <p:pic>
        <p:nvPicPr>
          <p:cNvPr id="1264" name="Google Shape;1264;p166"/>
          <p:cNvPicPr preferRelativeResize="0"/>
          <p:nvPr/>
        </p:nvPicPr>
        <p:blipFill>
          <a:blip r:embed="rId3">
            <a:alphaModFix/>
          </a:blip>
          <a:stretch>
            <a:fillRect/>
          </a:stretch>
        </p:blipFill>
        <p:spPr>
          <a:xfrm>
            <a:off x="582075" y="1965100"/>
            <a:ext cx="763500" cy="763500"/>
          </a:xfrm>
          <a:prstGeom prst="rect">
            <a:avLst/>
          </a:prstGeom>
          <a:noFill/>
          <a:ln>
            <a:noFill/>
          </a:ln>
          <a:effectLst>
            <a:outerShdw blurRad="57150" dist="19050" dir="5400000" algn="bl" rotWithShape="0">
              <a:srgbClr val="000000">
                <a:alpha val="50000"/>
              </a:srgbClr>
            </a:outerShdw>
          </a:effectLst>
        </p:spPr>
      </p:pic>
      <p:sp>
        <p:nvSpPr>
          <p:cNvPr id="1265" name="Google Shape;1265;p166"/>
          <p:cNvSpPr txBox="1">
            <a:spLocks noGrp="1"/>
          </p:cNvSpPr>
          <p:nvPr>
            <p:ph type="body" idx="1"/>
          </p:nvPr>
        </p:nvSpPr>
        <p:spPr>
          <a:xfrm>
            <a:off x="1421775" y="1875750"/>
            <a:ext cx="76080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b="1" i="1">
                <a:solidFill>
                  <a:schemeClr val="accent5"/>
                </a:solidFill>
                <a:latin typeface="Droid Sans"/>
                <a:ea typeface="Droid Sans"/>
                <a:cs typeface="Droid Sans"/>
                <a:sym typeface="Droid Sans"/>
              </a:rPr>
              <a:t>What is critical to make sure students access grade level content? </a:t>
            </a:r>
            <a:endParaRPr sz="2500" b="1" i="1">
              <a:solidFill>
                <a:schemeClr val="accent5"/>
              </a:solidFill>
              <a:latin typeface="Droid Sans"/>
              <a:ea typeface="Droid Sans"/>
              <a:cs typeface="Droid Sans"/>
              <a:sym typeface="Droid Sans"/>
            </a:endParaRPr>
          </a:p>
          <a:p>
            <a:pPr marL="457200" lvl="0" indent="0" algn="l" rtl="0">
              <a:spcBef>
                <a:spcPts val="0"/>
              </a:spcBef>
              <a:spcAft>
                <a:spcPts val="0"/>
              </a:spcAft>
              <a:buNone/>
            </a:pPr>
            <a:endParaRPr sz="2500" b="1" i="1">
              <a:solidFill>
                <a:schemeClr val="accent5"/>
              </a:solidFill>
              <a:latin typeface="Droid Sans"/>
              <a:ea typeface="Droid Sans"/>
              <a:cs typeface="Droid Sans"/>
              <a:sym typeface="Droid Sans"/>
            </a:endParaRPr>
          </a:p>
          <a:p>
            <a:pPr marL="0" lvl="0" indent="0" algn="l" rtl="0">
              <a:spcBef>
                <a:spcPts val="0"/>
              </a:spcBef>
              <a:spcAft>
                <a:spcPts val="0"/>
              </a:spcAft>
              <a:buNone/>
            </a:pPr>
            <a:r>
              <a:rPr lang="en-US" sz="2500" b="1" i="1">
                <a:solidFill>
                  <a:schemeClr val="accent5"/>
                </a:solidFill>
                <a:latin typeface="Droid Sans"/>
                <a:ea typeface="Droid Sans"/>
                <a:cs typeface="Droid Sans"/>
                <a:sym typeface="Droid Sans"/>
              </a:rPr>
              <a:t>Can we really do this?</a:t>
            </a:r>
            <a:endParaRPr sz="2500" b="1" i="1">
              <a:solidFill>
                <a:schemeClr val="accent5"/>
              </a:solidFill>
              <a:latin typeface="Droid Sans"/>
              <a:ea typeface="Droid Sans"/>
              <a:cs typeface="Droid Sans"/>
              <a:sym typeface="Droid Sans"/>
            </a:endParaRPr>
          </a:p>
          <a:p>
            <a:pPr marL="457200" lvl="0" indent="0" algn="l" rtl="0">
              <a:spcBef>
                <a:spcPts val="0"/>
              </a:spcBef>
              <a:spcAft>
                <a:spcPts val="0"/>
              </a:spcAft>
              <a:buNone/>
            </a:pPr>
            <a:endParaRPr sz="2500" b="1" i="1">
              <a:solidFill>
                <a:schemeClr val="accent5"/>
              </a:solidFill>
              <a:latin typeface="Droid Sans"/>
              <a:ea typeface="Droid Sans"/>
              <a:cs typeface="Droid Sans"/>
              <a:sym typeface="Droid Sans"/>
            </a:endParaRPr>
          </a:p>
          <a:p>
            <a:pPr marL="0" lvl="0" indent="0" algn="l" rtl="0">
              <a:spcBef>
                <a:spcPts val="0"/>
              </a:spcBef>
              <a:spcAft>
                <a:spcPts val="0"/>
              </a:spcAft>
              <a:buNone/>
            </a:pPr>
            <a:r>
              <a:rPr lang="en-US" sz="2500" b="1" i="1">
                <a:solidFill>
                  <a:schemeClr val="accent5"/>
                </a:solidFill>
                <a:latin typeface="Droid Sans"/>
                <a:ea typeface="Droid Sans"/>
                <a:cs typeface="Droid Sans"/>
                <a:sym typeface="Droid Sans"/>
              </a:rPr>
              <a:t>How do we make the time?</a:t>
            </a:r>
            <a:endParaRPr sz="2500" b="1" i="1">
              <a:solidFill>
                <a:schemeClr val="accent5"/>
              </a:solidFill>
              <a:latin typeface="Droid Sans"/>
              <a:ea typeface="Droid Sans"/>
              <a:cs typeface="Droid Sans"/>
              <a:sym typeface="Droid Sans"/>
            </a:endParaRPr>
          </a:p>
          <a:p>
            <a:pPr marL="457200" lvl="0" indent="0" algn="l" rtl="0">
              <a:spcBef>
                <a:spcPts val="0"/>
              </a:spcBef>
              <a:spcAft>
                <a:spcPts val="0"/>
              </a:spcAft>
              <a:buNone/>
            </a:pPr>
            <a:endParaRPr sz="2500" b="1" i="1">
              <a:solidFill>
                <a:schemeClr val="accent5"/>
              </a:solidFill>
              <a:latin typeface="Droid Sans"/>
              <a:ea typeface="Droid Sans"/>
              <a:cs typeface="Droid Sans"/>
              <a:sym typeface="Droid Sans"/>
            </a:endParaRPr>
          </a:p>
          <a:p>
            <a:pPr marL="0" lvl="0" indent="0" algn="l" rtl="0">
              <a:spcBef>
                <a:spcPts val="0"/>
              </a:spcBef>
              <a:spcAft>
                <a:spcPts val="0"/>
              </a:spcAft>
              <a:buNone/>
            </a:pPr>
            <a:r>
              <a:rPr lang="en-US" sz="2500" b="1" i="1">
                <a:solidFill>
                  <a:schemeClr val="accent5"/>
                </a:solidFill>
                <a:latin typeface="Droid Sans"/>
                <a:ea typeface="Droid Sans"/>
                <a:cs typeface="Droid Sans"/>
                <a:sym typeface="Droid Sans"/>
              </a:rPr>
              <a:t>How do we know this will work?</a:t>
            </a:r>
            <a:endParaRPr sz="2500" b="1" i="1">
              <a:solidFill>
                <a:schemeClr val="accent5"/>
              </a:solidFill>
              <a:latin typeface="Droid Sans"/>
              <a:ea typeface="Droid Sans"/>
              <a:cs typeface="Droid Sans"/>
              <a:sym typeface="Droid Sans"/>
            </a:endParaRPr>
          </a:p>
          <a:p>
            <a:pPr marL="457200" lvl="0" indent="0" algn="l" rtl="0">
              <a:spcBef>
                <a:spcPts val="0"/>
              </a:spcBef>
              <a:spcAft>
                <a:spcPts val="0"/>
              </a:spcAft>
              <a:buNone/>
            </a:pPr>
            <a:endParaRPr>
              <a:latin typeface="Lucida Sans"/>
              <a:ea typeface="Lucida Sans"/>
              <a:cs typeface="Lucida Sans"/>
              <a:sym typeface="Lucida Sans"/>
            </a:endParaRPr>
          </a:p>
        </p:txBody>
      </p:sp>
      <p:sp>
        <p:nvSpPr>
          <p:cNvPr id="1266" name="Google Shape;1266;p166"/>
          <p:cNvSpPr txBox="1"/>
          <p:nvPr/>
        </p:nvSpPr>
        <p:spPr>
          <a:xfrm>
            <a:off x="658274" y="3047475"/>
            <a:ext cx="763500" cy="57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2400" i="1">
                <a:solidFill>
                  <a:srgbClr val="1EA56A"/>
                </a:solidFill>
                <a:latin typeface="Pacifico"/>
                <a:ea typeface="Pacifico"/>
                <a:cs typeface="Pacifico"/>
                <a:sym typeface="Pacifico"/>
              </a:rPr>
              <a:t>Yes </a:t>
            </a:r>
            <a:endParaRPr sz="2400" i="1">
              <a:solidFill>
                <a:srgbClr val="1EA56A"/>
              </a:solidFill>
              <a:latin typeface="Pacifico"/>
              <a:ea typeface="Pacifico"/>
              <a:cs typeface="Pacifico"/>
              <a:sym typeface="Pacifico"/>
            </a:endParaRPr>
          </a:p>
        </p:txBody>
      </p:sp>
      <p:pic>
        <p:nvPicPr>
          <p:cNvPr id="1267" name="Google Shape;1267;p166"/>
          <p:cNvPicPr preferRelativeResize="0"/>
          <p:nvPr/>
        </p:nvPicPr>
        <p:blipFill>
          <a:blip r:embed="rId4">
            <a:alphaModFix/>
          </a:blip>
          <a:stretch>
            <a:fillRect/>
          </a:stretch>
        </p:blipFill>
        <p:spPr>
          <a:xfrm>
            <a:off x="572783" y="3751150"/>
            <a:ext cx="629676" cy="629676"/>
          </a:xfrm>
          <a:prstGeom prst="rect">
            <a:avLst/>
          </a:prstGeom>
          <a:noFill/>
          <a:ln>
            <a:noFill/>
          </a:ln>
          <a:effectLst>
            <a:outerShdw blurRad="57150" dist="19050" dir="5400000" algn="bl" rotWithShape="0">
              <a:srgbClr val="000000">
                <a:alpha val="50000"/>
              </a:srgbClr>
            </a:outerShdw>
          </a:effectLst>
        </p:spPr>
      </p:pic>
      <p:pic>
        <p:nvPicPr>
          <p:cNvPr id="1268" name="Google Shape;1268;p166"/>
          <p:cNvPicPr preferRelativeResize="0"/>
          <p:nvPr/>
        </p:nvPicPr>
        <p:blipFill>
          <a:blip r:embed="rId5">
            <a:alphaModFix/>
          </a:blip>
          <a:stretch>
            <a:fillRect/>
          </a:stretch>
        </p:blipFill>
        <p:spPr>
          <a:xfrm>
            <a:off x="572773" y="4511499"/>
            <a:ext cx="733579" cy="73357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67"/>
          <p:cNvSpPr txBox="1">
            <a:spLocks noGrp="1"/>
          </p:cNvSpPr>
          <p:nvPr>
            <p:ph type="body" idx="1"/>
          </p:nvPr>
        </p:nvSpPr>
        <p:spPr>
          <a:xfrm>
            <a:off x="5024725" y="1986375"/>
            <a:ext cx="3864300" cy="39357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solidFill>
                  <a:schemeClr val="accent6"/>
                </a:solidFill>
                <a:latin typeface="Droid Sans"/>
                <a:ea typeface="Droid Sans"/>
                <a:cs typeface="Droid Sans"/>
                <a:sym typeface="Droid Sans"/>
              </a:rPr>
              <a:t>Educators need </a:t>
            </a:r>
            <a:r>
              <a:rPr lang="en-US" sz="1800" b="1">
                <a:solidFill>
                  <a:schemeClr val="accent6"/>
                </a:solidFill>
                <a:latin typeface="Droid Sans"/>
                <a:ea typeface="Droid Sans"/>
                <a:cs typeface="Droid Sans"/>
                <a:sym typeface="Droid Sans"/>
              </a:rPr>
              <a:t>time</a:t>
            </a:r>
            <a:r>
              <a:rPr lang="en-US" sz="1800">
                <a:solidFill>
                  <a:schemeClr val="accent6"/>
                </a:solidFill>
                <a:latin typeface="Droid Sans"/>
                <a:ea typeface="Droid Sans"/>
                <a:cs typeface="Droid Sans"/>
                <a:sym typeface="Droid Sans"/>
              </a:rPr>
              <a:t> to review </a:t>
            </a:r>
            <a:endParaRPr sz="1800">
              <a:solidFill>
                <a:schemeClr val="accent6"/>
              </a:solidFill>
              <a:latin typeface="Droid Sans"/>
              <a:ea typeface="Droid Sans"/>
              <a:cs typeface="Droid Sans"/>
              <a:sym typeface="Droid Sans"/>
            </a:endParaRPr>
          </a:p>
          <a:p>
            <a:pPr marL="457200" lvl="0" indent="-342900" algn="l" rtl="0">
              <a:lnSpc>
                <a:spcPct val="115000"/>
              </a:lnSpc>
              <a:spcBef>
                <a:spcPts val="0"/>
              </a:spcBef>
              <a:spcAft>
                <a:spcPts val="0"/>
              </a:spcAft>
              <a:buClr>
                <a:schemeClr val="accent6"/>
              </a:buClr>
              <a:buSzPts val="1800"/>
              <a:buFont typeface="Droid Sans"/>
              <a:buChar char="●"/>
            </a:pPr>
            <a:r>
              <a:rPr lang="en-US" sz="1800">
                <a:solidFill>
                  <a:schemeClr val="accent6"/>
                </a:solidFill>
                <a:latin typeface="Droid Sans"/>
                <a:ea typeface="Droid Sans"/>
                <a:cs typeface="Droid Sans"/>
                <a:sym typeface="Droid Sans"/>
              </a:rPr>
              <a:t>Grouping practices (heterogenous or homogenous groupings for instruction)</a:t>
            </a:r>
            <a:endParaRPr sz="1800">
              <a:solidFill>
                <a:schemeClr val="accent6"/>
              </a:solidFill>
              <a:latin typeface="Droid Sans"/>
              <a:ea typeface="Droid Sans"/>
              <a:cs typeface="Droid Sans"/>
              <a:sym typeface="Droid Sans"/>
            </a:endParaRPr>
          </a:p>
          <a:p>
            <a:pPr marL="457200" lvl="0" indent="-342900" algn="l" rtl="0">
              <a:lnSpc>
                <a:spcPct val="115000"/>
              </a:lnSpc>
              <a:spcBef>
                <a:spcPts val="0"/>
              </a:spcBef>
              <a:spcAft>
                <a:spcPts val="0"/>
              </a:spcAft>
              <a:buClr>
                <a:schemeClr val="accent6"/>
              </a:buClr>
              <a:buSzPts val="1800"/>
              <a:buFont typeface="Droid Sans"/>
              <a:buChar char="●"/>
            </a:pPr>
            <a:r>
              <a:rPr lang="en-US" sz="1800">
                <a:solidFill>
                  <a:schemeClr val="accent6"/>
                </a:solidFill>
                <a:latin typeface="Droid Sans"/>
                <a:ea typeface="Droid Sans"/>
                <a:cs typeface="Droid Sans"/>
                <a:sym typeface="Droid Sans"/>
              </a:rPr>
              <a:t>How student needs are identified </a:t>
            </a:r>
            <a:endParaRPr sz="1800">
              <a:solidFill>
                <a:schemeClr val="accent6"/>
              </a:solidFill>
              <a:latin typeface="Droid Sans"/>
              <a:ea typeface="Droid Sans"/>
              <a:cs typeface="Droid Sans"/>
              <a:sym typeface="Droid Sans"/>
            </a:endParaRPr>
          </a:p>
          <a:p>
            <a:pPr marL="457200" lvl="0" indent="-342900" algn="l" rtl="0">
              <a:lnSpc>
                <a:spcPct val="115000"/>
              </a:lnSpc>
              <a:spcBef>
                <a:spcPts val="0"/>
              </a:spcBef>
              <a:spcAft>
                <a:spcPts val="0"/>
              </a:spcAft>
              <a:buClr>
                <a:schemeClr val="accent6"/>
              </a:buClr>
              <a:buSzPts val="1800"/>
              <a:buFont typeface="Droid Sans"/>
              <a:buChar char="●"/>
            </a:pPr>
            <a:r>
              <a:rPr lang="en-US" sz="1800">
                <a:solidFill>
                  <a:schemeClr val="accent6"/>
                </a:solidFill>
                <a:latin typeface="Droid Sans"/>
                <a:ea typeface="Droid Sans"/>
                <a:cs typeface="Droid Sans"/>
                <a:sym typeface="Droid Sans"/>
              </a:rPr>
              <a:t>The necessity of teacher-guided instruction—what for, how much, for whom, and how often?  </a:t>
            </a:r>
            <a:endParaRPr sz="1800">
              <a:solidFill>
                <a:schemeClr val="accent6"/>
              </a:solidFill>
              <a:latin typeface="Droid Sans"/>
              <a:ea typeface="Droid Sans"/>
              <a:cs typeface="Droid Sans"/>
              <a:sym typeface="Droid Sans"/>
            </a:endParaRPr>
          </a:p>
          <a:p>
            <a:pPr marL="457200" lvl="0" indent="-342900" algn="l" rtl="0">
              <a:lnSpc>
                <a:spcPct val="115000"/>
              </a:lnSpc>
              <a:spcBef>
                <a:spcPts val="0"/>
              </a:spcBef>
              <a:spcAft>
                <a:spcPts val="0"/>
              </a:spcAft>
              <a:buClr>
                <a:schemeClr val="accent6"/>
              </a:buClr>
              <a:buSzPts val="1800"/>
              <a:buFont typeface="Droid Sans"/>
              <a:buChar char="●"/>
            </a:pPr>
            <a:r>
              <a:rPr lang="en-US" sz="1800">
                <a:solidFill>
                  <a:schemeClr val="accent6"/>
                </a:solidFill>
                <a:latin typeface="Droid Sans"/>
                <a:ea typeface="Droid Sans"/>
                <a:cs typeface="Droid Sans"/>
                <a:sym typeface="Droid Sans"/>
              </a:rPr>
              <a:t>Students vary in the pace at which they learn, and they vary in what they get out of any experience. </a:t>
            </a:r>
            <a:endParaRPr sz="1800">
              <a:solidFill>
                <a:schemeClr val="accent6"/>
              </a:solidFill>
              <a:latin typeface="Droid Sans"/>
              <a:ea typeface="Droid Sans"/>
              <a:cs typeface="Droid Sans"/>
              <a:sym typeface="Droid Sans"/>
            </a:endParaRPr>
          </a:p>
          <a:p>
            <a:pPr marL="0" lvl="0" indent="0" algn="l" rtl="0">
              <a:spcBef>
                <a:spcPts val="0"/>
              </a:spcBef>
              <a:spcAft>
                <a:spcPts val="0"/>
              </a:spcAft>
              <a:buNone/>
            </a:pPr>
            <a:endParaRPr sz="1800">
              <a:latin typeface="Droid Sans"/>
              <a:ea typeface="Droid Sans"/>
              <a:cs typeface="Droid Sans"/>
              <a:sym typeface="Droid Sans"/>
            </a:endParaRPr>
          </a:p>
        </p:txBody>
      </p:sp>
      <p:sp>
        <p:nvSpPr>
          <p:cNvPr id="1275" name="Google Shape;1275;p167"/>
          <p:cNvSpPr txBox="1">
            <a:spLocks noGrp="1"/>
          </p:cNvSpPr>
          <p:nvPr>
            <p:ph type="title"/>
          </p:nvPr>
        </p:nvSpPr>
        <p:spPr>
          <a:xfrm>
            <a:off x="233775" y="212375"/>
            <a:ext cx="8598600" cy="763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600" b="1" i="1" dirty="0">
                <a:solidFill>
                  <a:schemeClr val="accent5"/>
                </a:solidFill>
                <a:latin typeface="Lucida Sans"/>
                <a:ea typeface="Lucida Sans"/>
                <a:cs typeface="Lucida Sans"/>
                <a:sym typeface="Lucida Sans"/>
              </a:rPr>
              <a:t>What is critical to make sure students access grade level content?</a:t>
            </a:r>
            <a:r>
              <a:rPr lang="en-US" sz="2600" b="1" dirty="0">
                <a:solidFill>
                  <a:schemeClr val="accent5"/>
                </a:solidFill>
              </a:rPr>
              <a:t> </a:t>
            </a:r>
            <a:endParaRPr sz="2600" b="1" dirty="0">
              <a:solidFill>
                <a:schemeClr val="accent5"/>
              </a:solidFill>
            </a:endParaRPr>
          </a:p>
        </p:txBody>
      </p:sp>
      <p:sp>
        <p:nvSpPr>
          <p:cNvPr id="1276" name="Google Shape;1276;p167"/>
          <p:cNvSpPr txBox="1"/>
          <p:nvPr/>
        </p:nvSpPr>
        <p:spPr>
          <a:xfrm>
            <a:off x="889275" y="1289025"/>
            <a:ext cx="4109700" cy="487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1900" dirty="0">
                <a:solidFill>
                  <a:srgbClr val="595959"/>
                </a:solidFill>
                <a:latin typeface="Droid Sans"/>
                <a:ea typeface="Droid Sans"/>
                <a:cs typeface="Droid Sans"/>
                <a:sym typeface="Droid Sans"/>
              </a:rPr>
              <a:t>Give </a:t>
            </a:r>
            <a:r>
              <a:rPr lang="en-US" sz="1900" b="1" dirty="0">
                <a:solidFill>
                  <a:srgbClr val="595959"/>
                </a:solidFill>
                <a:latin typeface="Droid Sans"/>
                <a:ea typeface="Droid Sans"/>
                <a:cs typeface="Droid Sans"/>
                <a:sym typeface="Droid Sans"/>
              </a:rPr>
              <a:t>all students access to grade level instruction</a:t>
            </a:r>
            <a:r>
              <a:rPr lang="en-US" sz="1900" dirty="0">
                <a:solidFill>
                  <a:srgbClr val="595959"/>
                </a:solidFill>
                <a:latin typeface="Droid Sans"/>
                <a:ea typeface="Droid Sans"/>
                <a:cs typeface="Droid Sans"/>
                <a:sym typeface="Droid Sans"/>
              </a:rPr>
              <a:t>. Build on assets. Do not focus on deficits.</a:t>
            </a:r>
            <a:endParaRPr sz="1900" dirty="0">
              <a:solidFill>
                <a:srgbClr val="595959"/>
              </a:solidFill>
              <a:latin typeface="Droid Sans"/>
              <a:ea typeface="Droid Sans"/>
              <a:cs typeface="Droid Sans"/>
              <a:sym typeface="Droid Sans"/>
            </a:endParaRPr>
          </a:p>
          <a:p>
            <a:pPr marL="0" lvl="0" indent="0" algn="l" rtl="0">
              <a:lnSpc>
                <a:spcPct val="115000"/>
              </a:lnSpc>
              <a:spcBef>
                <a:spcPts val="1200"/>
              </a:spcBef>
              <a:spcAft>
                <a:spcPts val="0"/>
              </a:spcAft>
              <a:buNone/>
            </a:pPr>
            <a:r>
              <a:rPr lang="en-US" sz="1900" dirty="0">
                <a:solidFill>
                  <a:srgbClr val="595959"/>
                </a:solidFill>
                <a:latin typeface="Droid Sans"/>
                <a:ea typeface="Droid Sans"/>
                <a:cs typeface="Droid Sans"/>
                <a:sym typeface="Droid Sans"/>
              </a:rPr>
              <a:t>Key strategy - </a:t>
            </a:r>
            <a:r>
              <a:rPr lang="en-US" sz="1900" b="1" dirty="0">
                <a:solidFill>
                  <a:srgbClr val="595959"/>
                </a:solidFill>
                <a:latin typeface="Droid Sans"/>
                <a:ea typeface="Droid Sans"/>
                <a:cs typeface="Droid Sans"/>
                <a:sym typeface="Droid Sans"/>
              </a:rPr>
              <a:t>Inclusion</a:t>
            </a:r>
            <a:r>
              <a:rPr lang="en-US" sz="1900" dirty="0">
                <a:solidFill>
                  <a:srgbClr val="595959"/>
                </a:solidFill>
                <a:latin typeface="Droid Sans"/>
                <a:ea typeface="Droid Sans"/>
                <a:cs typeface="Droid Sans"/>
                <a:sym typeface="Droid Sans"/>
              </a:rPr>
              <a:t>. Provide just-in-time scaffolds and instruction to offer students multiple entry points into grade level learning. </a:t>
            </a:r>
          </a:p>
          <a:p>
            <a:pPr marL="0" lvl="0" indent="0" algn="l" rtl="0">
              <a:lnSpc>
                <a:spcPct val="115000"/>
              </a:lnSpc>
              <a:spcBef>
                <a:spcPts val="1200"/>
              </a:spcBef>
              <a:buNone/>
            </a:pPr>
            <a:r>
              <a:rPr lang="en-US" sz="1900" dirty="0">
                <a:solidFill>
                  <a:srgbClr val="595959"/>
                </a:solidFill>
                <a:latin typeface="Droid Sans"/>
                <a:ea typeface="Droid Sans"/>
                <a:cs typeface="Droid Sans"/>
                <a:sym typeface="Droid Sans"/>
              </a:rPr>
              <a:t>A crucial concern:  Students who need extra help should </a:t>
            </a:r>
            <a:r>
              <a:rPr lang="en-US" sz="1900" b="1" dirty="0">
                <a:solidFill>
                  <a:srgbClr val="595959"/>
                </a:solidFill>
                <a:latin typeface="Droid Sans"/>
                <a:ea typeface="Droid Sans"/>
                <a:cs typeface="Droid Sans"/>
                <a:sym typeface="Droid Sans"/>
              </a:rPr>
              <a:t>not be placed in dead-end remedial classes</a:t>
            </a:r>
            <a:r>
              <a:rPr lang="en-US" sz="1900" dirty="0">
                <a:solidFill>
                  <a:srgbClr val="595959"/>
                </a:solidFill>
                <a:latin typeface="Droid Sans"/>
                <a:ea typeface="Droid Sans"/>
                <a:cs typeface="Droid Sans"/>
                <a:sym typeface="Droid Sans"/>
              </a:rPr>
              <a:t> - doing so only widens the opportunity gap.</a:t>
            </a:r>
            <a:endParaRPr sz="1900" dirty="0">
              <a:solidFill>
                <a:srgbClr val="595959"/>
              </a:solidFill>
              <a:latin typeface="Droid Sans"/>
              <a:ea typeface="Droid Sans"/>
              <a:cs typeface="Droid Sans"/>
              <a:sym typeface="Droid Sans"/>
            </a:endParaRPr>
          </a:p>
        </p:txBody>
      </p:sp>
      <p:pic>
        <p:nvPicPr>
          <p:cNvPr id="1277" name="Google Shape;1277;p167"/>
          <p:cNvPicPr preferRelativeResize="0"/>
          <p:nvPr/>
        </p:nvPicPr>
        <p:blipFill>
          <a:blip r:embed="rId3">
            <a:alphaModFix/>
          </a:blip>
          <a:stretch>
            <a:fillRect/>
          </a:stretch>
        </p:blipFill>
        <p:spPr>
          <a:xfrm>
            <a:off x="128800" y="1547700"/>
            <a:ext cx="763500" cy="763500"/>
          </a:xfrm>
          <a:prstGeom prst="rect">
            <a:avLst/>
          </a:prstGeom>
          <a:noFill/>
          <a:ln>
            <a:noFill/>
          </a:ln>
          <a:effectLst>
            <a:outerShdw blurRad="57150" dist="19050" dir="5400000" algn="bl" rotWithShape="0">
              <a:srgbClr val="000000">
                <a:alpha val="50000"/>
              </a:srgbClr>
            </a:outerShdw>
          </a:effectLst>
        </p:spPr>
      </p:pic>
      <p:pic>
        <p:nvPicPr>
          <p:cNvPr id="1278" name="Google Shape;1278;p167"/>
          <p:cNvPicPr preferRelativeResize="0"/>
          <p:nvPr/>
        </p:nvPicPr>
        <p:blipFill>
          <a:blip r:embed="rId4">
            <a:alphaModFix/>
          </a:blip>
          <a:stretch>
            <a:fillRect/>
          </a:stretch>
        </p:blipFill>
        <p:spPr>
          <a:xfrm>
            <a:off x="233781" y="3086604"/>
            <a:ext cx="553552" cy="684806"/>
          </a:xfrm>
          <a:prstGeom prst="rect">
            <a:avLst/>
          </a:prstGeom>
          <a:noFill/>
          <a:ln>
            <a:noFill/>
          </a:ln>
          <a:effectLst>
            <a:outerShdw blurRad="57150" dist="19050" dir="5400000" algn="bl" rotWithShape="0">
              <a:srgbClr val="000000">
                <a:alpha val="50000"/>
              </a:srgbClr>
            </a:outerShdw>
          </a:effectLst>
        </p:spPr>
      </p:pic>
      <p:pic>
        <p:nvPicPr>
          <p:cNvPr id="1279" name="Google Shape;1279;p167"/>
          <p:cNvPicPr preferRelativeResize="0"/>
          <p:nvPr/>
        </p:nvPicPr>
        <p:blipFill>
          <a:blip r:embed="rId5">
            <a:alphaModFix/>
          </a:blip>
          <a:stretch>
            <a:fillRect/>
          </a:stretch>
        </p:blipFill>
        <p:spPr>
          <a:xfrm>
            <a:off x="123381" y="4708000"/>
            <a:ext cx="656794" cy="875720"/>
          </a:xfrm>
          <a:prstGeom prst="rect">
            <a:avLst/>
          </a:prstGeom>
          <a:noFill/>
          <a:ln>
            <a:noFill/>
          </a:ln>
          <a:effectLst>
            <a:outerShdw blurRad="57150" dist="19050" dir="5400000" algn="bl" rotWithShape="0">
              <a:srgbClr val="000000">
                <a:alpha val="50000"/>
              </a:srgbClr>
            </a:outerShdw>
          </a:effectLst>
        </p:spPr>
      </p:pic>
      <p:pic>
        <p:nvPicPr>
          <p:cNvPr id="1280" name="Google Shape;1280;p167"/>
          <p:cNvPicPr preferRelativeResize="0"/>
          <p:nvPr/>
        </p:nvPicPr>
        <p:blipFill>
          <a:blip r:embed="rId6">
            <a:alphaModFix/>
          </a:blip>
          <a:stretch>
            <a:fillRect/>
          </a:stretch>
        </p:blipFill>
        <p:spPr>
          <a:xfrm>
            <a:off x="6520938" y="1041462"/>
            <a:ext cx="1024256" cy="102425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68"/>
          <p:cNvSpPr txBox="1"/>
          <p:nvPr/>
        </p:nvSpPr>
        <p:spPr>
          <a:xfrm>
            <a:off x="-17934" y="4505775"/>
            <a:ext cx="9144000" cy="170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700" dirty="0">
                <a:solidFill>
                  <a:schemeClr val="accent6"/>
                </a:solidFill>
                <a:latin typeface="Pacifico"/>
                <a:ea typeface="Pacifico"/>
                <a:cs typeface="Pacifico"/>
                <a:sym typeface="Pacifico"/>
              </a:rPr>
              <a:t>Remember</a:t>
            </a:r>
            <a:endParaRPr sz="2700" dirty="0">
              <a:solidFill>
                <a:schemeClr val="accent6"/>
              </a:solidFill>
              <a:latin typeface="Pacifico"/>
              <a:ea typeface="Pacifico"/>
              <a:cs typeface="Pacifico"/>
              <a:sym typeface="Pacifico"/>
            </a:endParaRPr>
          </a:p>
          <a:p>
            <a:pPr marL="457200" lvl="0" indent="-304800" algn="l" rtl="0">
              <a:lnSpc>
                <a:spcPct val="115000"/>
              </a:lnSpc>
              <a:spcBef>
                <a:spcPts val="0"/>
              </a:spcBef>
              <a:spcAft>
                <a:spcPts val="0"/>
              </a:spcAft>
              <a:buClr>
                <a:schemeClr val="accent6"/>
              </a:buClr>
              <a:buSzPts val="1200"/>
              <a:buFont typeface="Droid Sans"/>
              <a:buChar char="●"/>
            </a:pPr>
            <a:r>
              <a:rPr lang="en-US" sz="1800" dirty="0">
                <a:solidFill>
                  <a:schemeClr val="accent6"/>
                </a:solidFill>
                <a:latin typeface="Droid Sans"/>
                <a:ea typeface="Droid Sans"/>
                <a:cs typeface="Droid Sans"/>
                <a:sym typeface="Droid Sans"/>
              </a:rPr>
              <a:t>Some students may get more out of the experience than others, but </a:t>
            </a:r>
            <a:r>
              <a:rPr lang="en-US" sz="1800" b="1" dirty="0">
                <a:solidFill>
                  <a:schemeClr val="accent6"/>
                </a:solidFill>
                <a:latin typeface="Droid Sans"/>
                <a:ea typeface="Droid Sans"/>
                <a:cs typeface="Droid Sans"/>
                <a:sym typeface="Droid Sans"/>
              </a:rPr>
              <a:t>everyone gets more out of grade level materials</a:t>
            </a:r>
            <a:r>
              <a:rPr lang="en-US" sz="1800" dirty="0">
                <a:solidFill>
                  <a:schemeClr val="accent6"/>
                </a:solidFill>
                <a:latin typeface="Droid Sans"/>
                <a:ea typeface="Droid Sans"/>
                <a:cs typeface="Droid Sans"/>
                <a:sym typeface="Droid Sans"/>
              </a:rPr>
              <a:t> than they would in subpar materials. </a:t>
            </a:r>
            <a:endParaRPr sz="1800" dirty="0">
              <a:solidFill>
                <a:schemeClr val="accent6"/>
              </a:solidFill>
              <a:latin typeface="Droid Sans"/>
              <a:ea typeface="Droid Sans"/>
              <a:cs typeface="Droid Sans"/>
              <a:sym typeface="Droid Sans"/>
            </a:endParaRPr>
          </a:p>
          <a:p>
            <a:pPr marL="457200" lvl="0" indent="-304800" algn="l" rtl="0">
              <a:lnSpc>
                <a:spcPct val="115000"/>
              </a:lnSpc>
              <a:spcBef>
                <a:spcPts val="0"/>
              </a:spcBef>
              <a:spcAft>
                <a:spcPts val="0"/>
              </a:spcAft>
              <a:buClr>
                <a:schemeClr val="accent6"/>
              </a:buClr>
              <a:buSzPts val="1200"/>
              <a:buFont typeface="Droid Sans"/>
              <a:buChar char="●"/>
            </a:pPr>
            <a:r>
              <a:rPr lang="en-US" sz="1800" dirty="0">
                <a:solidFill>
                  <a:schemeClr val="accent6"/>
                </a:solidFill>
                <a:latin typeface="Droid Sans"/>
                <a:ea typeface="Droid Sans"/>
                <a:cs typeface="Droid Sans"/>
                <a:sym typeface="Droid Sans"/>
              </a:rPr>
              <a:t>Students rise to the occasion if they </a:t>
            </a:r>
            <a:r>
              <a:rPr lang="en-US" sz="1800" b="1" dirty="0">
                <a:solidFill>
                  <a:schemeClr val="accent6"/>
                </a:solidFill>
                <a:latin typeface="Droid Sans"/>
                <a:ea typeface="Droid Sans"/>
                <a:cs typeface="Droid Sans"/>
                <a:sym typeface="Droid Sans"/>
              </a:rPr>
              <a:t>feel valued and supported.</a:t>
            </a:r>
            <a:r>
              <a:rPr lang="en-US" sz="1800" dirty="0">
                <a:solidFill>
                  <a:schemeClr val="accent6"/>
                </a:solidFill>
                <a:latin typeface="Droid Sans"/>
                <a:ea typeface="Droid Sans"/>
                <a:cs typeface="Droid Sans"/>
                <a:sym typeface="Droid Sans"/>
              </a:rPr>
              <a:t>  (Fresno middle school example)</a:t>
            </a:r>
            <a:endParaRPr sz="1800" dirty="0">
              <a:solidFill>
                <a:schemeClr val="accent6"/>
              </a:solidFill>
              <a:latin typeface="Droid Sans"/>
              <a:ea typeface="Droid Sans"/>
              <a:cs typeface="Droid Sans"/>
              <a:sym typeface="Droid Sans"/>
            </a:endParaRPr>
          </a:p>
          <a:p>
            <a:pPr marL="0" lvl="0" indent="0" algn="l" rtl="0">
              <a:spcBef>
                <a:spcPts val="0"/>
              </a:spcBef>
              <a:spcAft>
                <a:spcPts val="0"/>
              </a:spcAft>
              <a:buNone/>
            </a:pPr>
            <a:endParaRPr sz="1500" dirty="0">
              <a:latin typeface="Calibri"/>
              <a:ea typeface="Calibri"/>
              <a:cs typeface="Calibri"/>
              <a:sym typeface="Calibri"/>
            </a:endParaRPr>
          </a:p>
        </p:txBody>
      </p:sp>
      <p:sp>
        <p:nvSpPr>
          <p:cNvPr id="1287" name="Google Shape;1287;p168"/>
          <p:cNvSpPr txBox="1">
            <a:spLocks noGrp="1"/>
          </p:cNvSpPr>
          <p:nvPr>
            <p:ph type="body" idx="1"/>
          </p:nvPr>
        </p:nvSpPr>
        <p:spPr>
          <a:xfrm>
            <a:off x="394200" y="2180550"/>
            <a:ext cx="8749800" cy="26493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600"/>
              </a:spcBef>
              <a:spcAft>
                <a:spcPts val="0"/>
              </a:spcAft>
              <a:buSzPts val="2000"/>
              <a:buFont typeface="Lucida Sans"/>
              <a:buChar char="➔"/>
            </a:pPr>
            <a:r>
              <a:rPr lang="en-US" sz="2000">
                <a:latin typeface="Droid Sans"/>
                <a:ea typeface="Droid Sans"/>
                <a:cs typeface="Droid Sans"/>
                <a:sym typeface="Droid Sans"/>
              </a:rPr>
              <a:t>Provide students the </a:t>
            </a:r>
            <a:r>
              <a:rPr lang="en-US" sz="2000" b="1">
                <a:latin typeface="Droid Sans"/>
                <a:ea typeface="Droid Sans"/>
                <a:cs typeface="Droid Sans"/>
                <a:sym typeface="Droid Sans"/>
              </a:rPr>
              <a:t>help needed to participate</a:t>
            </a:r>
            <a:r>
              <a:rPr lang="en-US" sz="2000">
                <a:latin typeface="Droid Sans"/>
                <a:ea typeface="Droid Sans"/>
                <a:cs typeface="Droid Sans"/>
                <a:sym typeface="Droid Sans"/>
              </a:rPr>
              <a:t> in the work of the class and to learn from the materials under study. </a:t>
            </a:r>
            <a:endParaRPr sz="2000">
              <a:latin typeface="Droid Sans"/>
              <a:ea typeface="Droid Sans"/>
              <a:cs typeface="Droid Sans"/>
              <a:sym typeface="Droid Sans"/>
            </a:endParaRPr>
          </a:p>
          <a:p>
            <a:pPr marL="457200" lvl="0" indent="-355600" algn="l" rtl="0">
              <a:lnSpc>
                <a:spcPct val="115000"/>
              </a:lnSpc>
              <a:spcBef>
                <a:spcPts val="0"/>
              </a:spcBef>
              <a:spcAft>
                <a:spcPts val="0"/>
              </a:spcAft>
              <a:buSzPts val="2000"/>
              <a:buFont typeface="Lucida Sans"/>
              <a:buChar char="➔"/>
            </a:pPr>
            <a:r>
              <a:rPr lang="en-US" sz="2000" b="1">
                <a:latin typeface="Droid Sans"/>
                <a:ea typeface="Droid Sans"/>
                <a:cs typeface="Droid Sans"/>
                <a:sym typeface="Droid Sans"/>
              </a:rPr>
              <a:t>Stoke student motivation </a:t>
            </a:r>
            <a:r>
              <a:rPr lang="en-US" sz="2000">
                <a:latin typeface="Droid Sans"/>
                <a:ea typeface="Droid Sans"/>
                <a:cs typeface="Droid Sans"/>
                <a:sym typeface="Droid Sans"/>
              </a:rPr>
              <a:t>to tackle difficult materials - this is the first instructional step teachers take in introducing materials. </a:t>
            </a:r>
            <a:endParaRPr sz="2000">
              <a:latin typeface="Droid Sans"/>
              <a:ea typeface="Droid Sans"/>
              <a:cs typeface="Droid Sans"/>
              <a:sym typeface="Droid Sans"/>
            </a:endParaRPr>
          </a:p>
          <a:p>
            <a:pPr marL="457200" lvl="0" indent="-361950" algn="l" rtl="0">
              <a:lnSpc>
                <a:spcPct val="115000"/>
              </a:lnSpc>
              <a:spcBef>
                <a:spcPts val="0"/>
              </a:spcBef>
              <a:spcAft>
                <a:spcPts val="0"/>
              </a:spcAft>
              <a:buSzPts val="2100"/>
              <a:buFont typeface="Lucida Sans"/>
              <a:buChar char="➔"/>
            </a:pPr>
            <a:r>
              <a:rPr lang="en-US" sz="2000">
                <a:latin typeface="Droid Sans"/>
                <a:ea typeface="Droid Sans"/>
                <a:cs typeface="Droid Sans"/>
                <a:sym typeface="Droid Sans"/>
              </a:rPr>
              <a:t>Build a </a:t>
            </a:r>
            <a:r>
              <a:rPr lang="en-US" sz="2000" b="1">
                <a:latin typeface="Droid Sans"/>
                <a:ea typeface="Droid Sans"/>
                <a:cs typeface="Droid Sans"/>
                <a:sym typeface="Droid Sans"/>
              </a:rPr>
              <a:t>learning community that nurtures engagement </a:t>
            </a:r>
            <a:r>
              <a:rPr lang="en-US" sz="2000">
                <a:latin typeface="Droid Sans"/>
                <a:ea typeface="Droid Sans"/>
                <a:cs typeface="Droid Sans"/>
                <a:sym typeface="Droid Sans"/>
              </a:rPr>
              <a:t>and learning by including all students</a:t>
            </a:r>
            <a:r>
              <a:rPr lang="en-US" sz="2100">
                <a:latin typeface="Droid Sans"/>
                <a:ea typeface="Droid Sans"/>
                <a:cs typeface="Droid Sans"/>
                <a:sym typeface="Droid Sans"/>
              </a:rPr>
              <a:t>.</a:t>
            </a:r>
            <a:endParaRPr sz="2100">
              <a:latin typeface="Droid Sans"/>
              <a:ea typeface="Droid Sans"/>
              <a:cs typeface="Droid Sans"/>
              <a:sym typeface="Droid Sans"/>
            </a:endParaRPr>
          </a:p>
        </p:txBody>
      </p:sp>
      <p:sp>
        <p:nvSpPr>
          <p:cNvPr id="1288" name="Google Shape;1288;p168"/>
          <p:cNvSpPr txBox="1">
            <a:spLocks noGrp="1"/>
          </p:cNvSpPr>
          <p:nvPr>
            <p:ph type="title"/>
          </p:nvPr>
        </p:nvSpPr>
        <p:spPr>
          <a:xfrm>
            <a:off x="279100" y="136175"/>
            <a:ext cx="8749800" cy="763500"/>
          </a:xfrm>
          <a:prstGeom prst="rect">
            <a:avLst/>
          </a:prstGeom>
        </p:spPr>
        <p:txBody>
          <a:bodyPr spcFirstLastPara="1" wrap="square" lIns="91425" tIns="91425" rIns="91425" bIns="91425" anchor="t" anchorCtr="0">
            <a:noAutofit/>
          </a:bodyPr>
          <a:lstStyle/>
          <a:p>
            <a:pPr>
              <a:lnSpc>
                <a:spcPct val="100000"/>
              </a:lnSpc>
            </a:pPr>
            <a:r>
              <a:rPr lang="en-US" sz="2600" b="1" i="1" dirty="0">
                <a:solidFill>
                  <a:schemeClr val="accent5"/>
                </a:solidFill>
                <a:latin typeface="Lucida Sans"/>
                <a:sym typeface="Lucida Sans"/>
              </a:rPr>
              <a:t>Is it realistic to expect all kids to handle grade level instruction and materials?</a:t>
            </a:r>
            <a:endParaRPr sz="2600" b="1" i="1" dirty="0">
              <a:solidFill>
                <a:schemeClr val="accent5"/>
              </a:solidFill>
              <a:latin typeface="Lucida Sans"/>
              <a:sym typeface="Lucida Sans"/>
            </a:endParaRPr>
          </a:p>
        </p:txBody>
      </p:sp>
      <p:sp>
        <p:nvSpPr>
          <p:cNvPr id="1289" name="Google Shape;1289;p168"/>
          <p:cNvSpPr txBox="1"/>
          <p:nvPr/>
        </p:nvSpPr>
        <p:spPr>
          <a:xfrm>
            <a:off x="1028700" y="1219199"/>
            <a:ext cx="2065926" cy="113522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7100" i="1" dirty="0">
                <a:solidFill>
                  <a:srgbClr val="1EA56A"/>
                </a:solidFill>
                <a:latin typeface="Pacifico"/>
                <a:ea typeface="Pacifico"/>
                <a:cs typeface="Pacifico"/>
                <a:sym typeface="Pacifico"/>
              </a:rPr>
              <a:t>Yes </a:t>
            </a:r>
            <a:endParaRPr sz="7100" i="1" dirty="0">
              <a:solidFill>
                <a:srgbClr val="1EA56A"/>
              </a:solidFill>
              <a:latin typeface="Pacifico"/>
              <a:ea typeface="Pacifico"/>
              <a:cs typeface="Pacifico"/>
              <a:sym typeface="Pacifico"/>
            </a:endParaRPr>
          </a:p>
        </p:txBody>
      </p:sp>
      <p:sp>
        <p:nvSpPr>
          <p:cNvPr id="1290" name="Google Shape;1290;p168"/>
          <p:cNvSpPr txBox="1"/>
          <p:nvPr/>
        </p:nvSpPr>
        <p:spPr>
          <a:xfrm>
            <a:off x="2787050" y="1336750"/>
            <a:ext cx="6872700" cy="9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900" i="1" dirty="0">
                <a:solidFill>
                  <a:srgbClr val="1EA56A"/>
                </a:solidFill>
                <a:latin typeface="Droid Sans"/>
                <a:ea typeface="Droid Sans"/>
                <a:cs typeface="Droid Sans"/>
                <a:sym typeface="Droid Sans"/>
              </a:rPr>
              <a:t>(even after months of uncertain learning experiences)</a:t>
            </a:r>
            <a:endParaRPr sz="300" dirty="0">
              <a:solidFill>
                <a:srgbClr val="1EA56A"/>
              </a:solidFill>
              <a:latin typeface="Droid Sans"/>
              <a:ea typeface="Droid Sans"/>
              <a:cs typeface="Droid Sans"/>
              <a:sym typeface="Droid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69"/>
          <p:cNvSpPr txBox="1">
            <a:spLocks noGrp="1"/>
          </p:cNvSpPr>
          <p:nvPr>
            <p:ph type="title"/>
          </p:nvPr>
        </p:nvSpPr>
        <p:spPr>
          <a:xfrm>
            <a:off x="204225" y="186925"/>
            <a:ext cx="8810100" cy="1474500"/>
          </a:xfrm>
          <a:prstGeom prst="rect">
            <a:avLst/>
          </a:prstGeom>
        </p:spPr>
        <p:txBody>
          <a:bodyPr spcFirstLastPara="1" wrap="square" lIns="91425" tIns="91425" rIns="91425" bIns="91425" anchor="t" anchorCtr="0">
            <a:noAutofit/>
          </a:bodyPr>
          <a:lstStyle/>
          <a:p>
            <a:pPr lvl="0">
              <a:lnSpc>
                <a:spcPct val="100000"/>
              </a:lnSpc>
            </a:pPr>
            <a:r>
              <a:rPr lang="en-US" sz="2600" b="1" i="1" dirty="0">
                <a:solidFill>
                  <a:schemeClr val="accent5"/>
                </a:solidFill>
                <a:latin typeface="Lucida Sans"/>
                <a:sym typeface="Lucida Sans"/>
              </a:rPr>
              <a:t>Such instructional efforts take a lot of time—</a:t>
            </a:r>
            <a:endParaRPr sz="2600" b="1" i="1" dirty="0">
              <a:solidFill>
                <a:schemeClr val="accent5"/>
              </a:solidFill>
              <a:latin typeface="Lucida Sans"/>
              <a:sym typeface="Lucida Sans"/>
            </a:endParaRPr>
          </a:p>
          <a:p>
            <a:pPr lvl="0">
              <a:lnSpc>
                <a:spcPct val="100000"/>
              </a:lnSpc>
            </a:pPr>
            <a:r>
              <a:rPr lang="en-US" sz="2600" b="1" i="1" dirty="0">
                <a:solidFill>
                  <a:schemeClr val="accent5"/>
                </a:solidFill>
                <a:latin typeface="Lucida Sans"/>
                <a:sym typeface="Lucida Sans"/>
              </a:rPr>
              <a:t>where does this time come from? What about the curriculum and pacing guides? </a:t>
            </a:r>
            <a:endParaRPr sz="2600" b="1" i="1" dirty="0">
              <a:solidFill>
                <a:schemeClr val="accent5"/>
              </a:solidFill>
              <a:latin typeface="Lucida Sans"/>
              <a:sym typeface="Lucida Sans"/>
            </a:endParaRPr>
          </a:p>
          <a:p>
            <a:pPr marL="0" lvl="0" indent="0" algn="l" rtl="0">
              <a:spcBef>
                <a:spcPts val="600"/>
              </a:spcBef>
              <a:spcAft>
                <a:spcPts val="0"/>
              </a:spcAft>
              <a:buNone/>
            </a:pPr>
            <a:endParaRPr sz="2400" i="1" dirty="0">
              <a:solidFill>
                <a:srgbClr val="000000"/>
              </a:solidFill>
              <a:latin typeface="Lucida Sans"/>
              <a:ea typeface="Lucida Sans"/>
              <a:cs typeface="Lucida Sans"/>
              <a:sym typeface="Lucida Sans"/>
            </a:endParaRPr>
          </a:p>
        </p:txBody>
      </p:sp>
      <p:graphicFrame>
        <p:nvGraphicFramePr>
          <p:cNvPr id="1297" name="Google Shape;1297;p169"/>
          <p:cNvGraphicFramePr/>
          <p:nvPr>
            <p:extLst>
              <p:ext uri="{D42A27DB-BD31-4B8C-83A1-F6EECF244321}">
                <p14:modId xmlns:p14="http://schemas.microsoft.com/office/powerpoint/2010/main" val="4211854986"/>
              </p:ext>
            </p:extLst>
          </p:nvPr>
        </p:nvGraphicFramePr>
        <p:xfrm>
          <a:off x="851319" y="1722925"/>
          <a:ext cx="7496075" cy="4492288"/>
        </p:xfrm>
        <a:graphic>
          <a:graphicData uri="http://schemas.openxmlformats.org/drawingml/2006/table">
            <a:tbl>
              <a:tblPr>
                <a:noFill/>
                <a:tableStyleId>{61FD72ED-96C3-4387-9567-E291E4F44422}</a:tableStyleId>
              </a:tblPr>
              <a:tblGrid>
                <a:gridCol w="7496075">
                  <a:extLst>
                    <a:ext uri="{9D8B030D-6E8A-4147-A177-3AD203B41FA5}">
                      <a16:colId xmlns:a16="http://schemas.microsoft.com/office/drawing/2014/main" val="20000"/>
                    </a:ext>
                  </a:extLst>
                </a:gridCol>
              </a:tblGrid>
              <a:tr h="920600">
                <a:tc>
                  <a:txBody>
                    <a:bodyPr/>
                    <a:lstStyle/>
                    <a:p>
                      <a:pPr marL="0" lvl="0" indent="0" algn="l" rtl="0">
                        <a:spcBef>
                          <a:spcPts val="0"/>
                        </a:spcBef>
                        <a:spcAft>
                          <a:spcPts val="0"/>
                        </a:spcAft>
                        <a:buNone/>
                      </a:pPr>
                      <a:r>
                        <a:rPr lang="en-US" sz="1900" dirty="0">
                          <a:solidFill>
                            <a:srgbClr val="666666"/>
                          </a:solidFill>
                          <a:latin typeface="Droid Sans"/>
                          <a:ea typeface="Droid Sans"/>
                          <a:cs typeface="Droid Sans"/>
                          <a:sym typeface="Droid Sans"/>
                        </a:rPr>
                        <a:t>It will require instructional decisions: </a:t>
                      </a:r>
                      <a:r>
                        <a:rPr lang="en-US" sz="1900" b="1" dirty="0">
                          <a:solidFill>
                            <a:srgbClr val="666666"/>
                          </a:solidFill>
                          <a:latin typeface="Droid Sans"/>
                          <a:ea typeface="Droid Sans"/>
                          <a:cs typeface="Droid Sans"/>
                          <a:sym typeface="Droid Sans"/>
                        </a:rPr>
                        <a:t>what in the curriculum should be given priority</a:t>
                      </a:r>
                      <a:r>
                        <a:rPr lang="en-US" sz="1900" dirty="0">
                          <a:solidFill>
                            <a:srgbClr val="666666"/>
                          </a:solidFill>
                          <a:latin typeface="Droid Sans"/>
                          <a:ea typeface="Droid Sans"/>
                          <a:cs typeface="Droid Sans"/>
                          <a:sym typeface="Droid Sans"/>
                        </a:rPr>
                        <a:t> and what can be put on hold?</a:t>
                      </a:r>
                      <a:endParaRPr sz="1900" dirty="0">
                        <a:solidFill>
                          <a:srgbClr val="666666"/>
                        </a:solidFill>
                        <a:latin typeface="Droid Sans"/>
                        <a:ea typeface="Droid Sans"/>
                        <a:cs typeface="Droid Sans"/>
                        <a:sym typeface="Droid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518750">
                <a:tc>
                  <a:txBody>
                    <a:bodyPr/>
                    <a:lstStyle/>
                    <a:p>
                      <a:pPr marL="0" lvl="0" indent="0" algn="l" rtl="0">
                        <a:lnSpc>
                          <a:spcPct val="115000"/>
                        </a:lnSpc>
                        <a:spcBef>
                          <a:spcPts val="0"/>
                        </a:spcBef>
                        <a:spcAft>
                          <a:spcPts val="1200"/>
                        </a:spcAft>
                        <a:buNone/>
                      </a:pPr>
                      <a:r>
                        <a:rPr lang="en-US" sz="1900" dirty="0">
                          <a:solidFill>
                            <a:srgbClr val="666666"/>
                          </a:solidFill>
                          <a:latin typeface="Droid Sans"/>
                          <a:ea typeface="Droid Sans"/>
                          <a:cs typeface="Droid Sans"/>
                          <a:sym typeface="Droid Sans"/>
                        </a:rPr>
                        <a:t>This may call for a </a:t>
                      </a:r>
                      <a:r>
                        <a:rPr lang="en-US" sz="1900" b="1" dirty="0">
                          <a:solidFill>
                            <a:srgbClr val="666666"/>
                          </a:solidFill>
                          <a:latin typeface="Droid Sans"/>
                          <a:ea typeface="Droid Sans"/>
                          <a:cs typeface="Droid Sans"/>
                          <a:sym typeface="Droid Sans"/>
                        </a:rPr>
                        <a:t>restructuring of time allocated to instructional activities</a:t>
                      </a:r>
                      <a:r>
                        <a:rPr lang="en-US" sz="1900" dirty="0">
                          <a:solidFill>
                            <a:srgbClr val="666666"/>
                          </a:solidFill>
                          <a:latin typeface="Droid Sans"/>
                          <a:ea typeface="Droid Sans"/>
                          <a:cs typeface="Droid Sans"/>
                          <a:sym typeface="Droid Sans"/>
                        </a:rPr>
                        <a:t> during class: how much time for teacher-led instruction, how much time for student individual or group work? </a:t>
                      </a:r>
                      <a:endParaRPr sz="1900" dirty="0">
                        <a:solidFill>
                          <a:srgbClr val="666666"/>
                        </a:solidFill>
                        <a:latin typeface="Droid Sans"/>
                        <a:ea typeface="Droid Sans"/>
                        <a:cs typeface="Droid Sans"/>
                        <a:sym typeface="Droid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17200">
                <a:tc>
                  <a:txBody>
                    <a:bodyPr/>
                    <a:lstStyle/>
                    <a:p>
                      <a:pPr marL="0" marR="0" lvl="0" indent="0" algn="l" rtl="0">
                        <a:lnSpc>
                          <a:spcPct val="115000"/>
                        </a:lnSpc>
                        <a:spcBef>
                          <a:spcPts val="600"/>
                        </a:spcBef>
                        <a:spcAft>
                          <a:spcPts val="1200"/>
                        </a:spcAft>
                        <a:buClr>
                          <a:srgbClr val="000000"/>
                        </a:buClr>
                        <a:buFont typeface="Arial"/>
                        <a:buNone/>
                      </a:pPr>
                      <a:r>
                        <a:rPr lang="en-US" sz="1900" b="0" i="0" u="none" strike="noStrike" cap="none" dirty="0">
                          <a:solidFill>
                            <a:srgbClr val="666666"/>
                          </a:solidFill>
                          <a:latin typeface="Droid Sans"/>
                          <a:ea typeface="Droid Sans"/>
                          <a:cs typeface="Droid Sans"/>
                          <a:sym typeface="Droid Sans"/>
                        </a:rPr>
                        <a:t>Maximizing student learning calls for </a:t>
                      </a:r>
                      <a:r>
                        <a:rPr lang="en-US" sz="1900" b="1" i="0" u="none" strike="noStrike" cap="none" dirty="0">
                          <a:solidFill>
                            <a:srgbClr val="666666"/>
                          </a:solidFill>
                          <a:latin typeface="Droid Sans"/>
                          <a:ea typeface="Droid Sans"/>
                          <a:cs typeface="Droid Sans"/>
                          <a:sym typeface="Droid Sans"/>
                        </a:rPr>
                        <a:t>flexibility to provide just-in-time support </a:t>
                      </a:r>
                      <a:r>
                        <a:rPr lang="en-US" sz="1900" b="0" i="0" u="none" strike="noStrike" cap="none" dirty="0">
                          <a:solidFill>
                            <a:srgbClr val="666666"/>
                          </a:solidFill>
                          <a:latin typeface="Droid Sans"/>
                          <a:ea typeface="Droid Sans"/>
                          <a:cs typeface="Droid Sans"/>
                          <a:sym typeface="Droid Sans"/>
                        </a:rPr>
                        <a:t>as needed by individuals or the class.  </a:t>
                      </a:r>
                      <a:endParaRPr sz="1900" b="0" i="0" u="none" strike="noStrike" cap="none" dirty="0">
                        <a:solidFill>
                          <a:srgbClr val="666666"/>
                        </a:solidFill>
                        <a:latin typeface="Droid Sans"/>
                        <a:ea typeface="Droid Sans"/>
                        <a:cs typeface="Droid Sans"/>
                        <a:sym typeface="Droid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232675">
                <a:tc>
                  <a:txBody>
                    <a:bodyPr/>
                    <a:lstStyle/>
                    <a:p>
                      <a:pPr marL="0" lvl="0" indent="0" algn="l" rtl="0">
                        <a:lnSpc>
                          <a:spcPct val="115000"/>
                        </a:lnSpc>
                        <a:spcBef>
                          <a:spcPts val="600"/>
                        </a:spcBef>
                        <a:spcAft>
                          <a:spcPts val="1200"/>
                        </a:spcAft>
                        <a:buNone/>
                      </a:pPr>
                      <a:r>
                        <a:rPr lang="en-US" sz="1900" dirty="0">
                          <a:solidFill>
                            <a:srgbClr val="666666"/>
                          </a:solidFill>
                          <a:latin typeface="Droid Sans"/>
                          <a:ea typeface="Droid Sans"/>
                          <a:cs typeface="Droid Sans"/>
                          <a:sym typeface="Droid Sans"/>
                        </a:rPr>
                        <a:t>Re-engaging students in learning does take extra time and requires </a:t>
                      </a:r>
                      <a:r>
                        <a:rPr lang="en-US" sz="1900" b="1" dirty="0">
                          <a:solidFill>
                            <a:srgbClr val="666666"/>
                          </a:solidFill>
                          <a:latin typeface="Droid Sans"/>
                          <a:ea typeface="Droid Sans"/>
                          <a:cs typeface="Droid Sans"/>
                          <a:sym typeface="Droid Sans"/>
                        </a:rPr>
                        <a:t>attention to content that students find worthwhile </a:t>
                      </a:r>
                      <a:r>
                        <a:rPr lang="en-US" sz="1900" dirty="0">
                          <a:solidFill>
                            <a:srgbClr val="666666"/>
                          </a:solidFill>
                          <a:latin typeface="Droid Sans"/>
                          <a:ea typeface="Droid Sans"/>
                          <a:cs typeface="Droid Sans"/>
                          <a:sym typeface="Droid Sans"/>
                        </a:rPr>
                        <a:t>learning about. </a:t>
                      </a:r>
                      <a:endParaRPr sz="1900" dirty="0">
                        <a:solidFill>
                          <a:srgbClr val="666666"/>
                        </a:solidFill>
                        <a:latin typeface="Droid Sans"/>
                        <a:ea typeface="Droid Sans"/>
                        <a:cs typeface="Droid Sans"/>
                        <a:sym typeface="Droid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98" name="Google Shape;1298;p169"/>
          <p:cNvSpPr txBox="1"/>
          <p:nvPr/>
        </p:nvSpPr>
        <p:spPr>
          <a:xfrm rot="-5400000">
            <a:off x="-357850" y="2466150"/>
            <a:ext cx="1854900" cy="63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US" sz="2700" dirty="0">
                <a:solidFill>
                  <a:schemeClr val="accent2"/>
                </a:solidFill>
                <a:latin typeface="Pacifico"/>
                <a:ea typeface="Pacifico"/>
                <a:cs typeface="Pacifico"/>
                <a:sym typeface="Pacifico"/>
              </a:rPr>
              <a:t>Consider</a:t>
            </a:r>
            <a:endParaRPr sz="2700" dirty="0">
              <a:solidFill>
                <a:schemeClr val="accent2"/>
              </a:solidFill>
              <a:latin typeface="Pacifico"/>
              <a:ea typeface="Pacifico"/>
              <a:cs typeface="Pacifico"/>
              <a:sym typeface="Pacifico"/>
            </a:endParaRPr>
          </a:p>
          <a:p>
            <a:pPr marL="0" lvl="0" indent="0" algn="l" rtl="0">
              <a:spcBef>
                <a:spcPts val="1200"/>
              </a:spcBef>
              <a:spcAft>
                <a:spcPts val="0"/>
              </a:spcAft>
              <a:buNone/>
            </a:pPr>
            <a:endParaRPr dirty="0">
              <a:solidFill>
                <a:schemeClr val="accent2"/>
              </a:solidFill>
              <a:latin typeface="Allerta"/>
              <a:ea typeface="Allerta"/>
              <a:cs typeface="Allerta"/>
              <a:sym typeface="Allerta"/>
            </a:endParaRPr>
          </a:p>
        </p:txBody>
      </p:sp>
      <p:sp>
        <p:nvSpPr>
          <p:cNvPr id="1299" name="Google Shape;1299;p169"/>
          <p:cNvSpPr txBox="1"/>
          <p:nvPr/>
        </p:nvSpPr>
        <p:spPr>
          <a:xfrm rot="-5400000">
            <a:off x="-524050" y="4967975"/>
            <a:ext cx="2157900" cy="60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US" sz="2700" dirty="0">
                <a:solidFill>
                  <a:schemeClr val="accent2"/>
                </a:solidFill>
                <a:latin typeface="Pacifico"/>
                <a:ea typeface="Pacifico"/>
                <a:cs typeface="Pacifico"/>
                <a:sym typeface="Pacifico"/>
              </a:rPr>
              <a:t>Remember</a:t>
            </a:r>
            <a:endParaRPr sz="2700" dirty="0">
              <a:solidFill>
                <a:schemeClr val="accent2"/>
              </a:solidFill>
              <a:latin typeface="Pacifico"/>
              <a:ea typeface="Pacifico"/>
              <a:cs typeface="Pacifico"/>
              <a:sym typeface="Pacifico"/>
            </a:endParaRPr>
          </a:p>
          <a:p>
            <a:pPr marL="0" lvl="0" indent="0" algn="l" rtl="0">
              <a:spcBef>
                <a:spcPts val="1200"/>
              </a:spcBef>
              <a:spcAft>
                <a:spcPts val="0"/>
              </a:spcAft>
              <a:buNone/>
            </a:pPr>
            <a:endParaRPr dirty="0">
              <a:solidFill>
                <a:schemeClr val="accent2"/>
              </a:solidFill>
              <a:latin typeface="Allerta"/>
              <a:ea typeface="Allerta"/>
              <a:cs typeface="Allerta"/>
              <a:sym typeface="Allerta"/>
            </a:endParaRPr>
          </a:p>
        </p:txBody>
      </p:sp>
      <p:cxnSp>
        <p:nvCxnSpPr>
          <p:cNvPr id="1300" name="Google Shape;1300;p169"/>
          <p:cNvCxnSpPr/>
          <p:nvPr/>
        </p:nvCxnSpPr>
        <p:spPr>
          <a:xfrm rot="10800000" flipH="1">
            <a:off x="2942100" y="3969069"/>
            <a:ext cx="3259800" cy="7500"/>
          </a:xfrm>
          <a:prstGeom prst="straightConnector1">
            <a:avLst/>
          </a:prstGeom>
          <a:noFill/>
          <a:ln w="9525" cap="flat" cmpd="sng">
            <a:solidFill>
              <a:schemeClr val="accent2"/>
            </a:solidFill>
            <a:prstDash val="dot"/>
            <a:round/>
            <a:headEnd type="none" w="med" len="med"/>
            <a:tailEnd type="none" w="med" len="med"/>
          </a:ln>
        </p:spPr>
      </p:cxnSp>
      <p:pic>
        <p:nvPicPr>
          <p:cNvPr id="1301" name="Google Shape;1301;p169"/>
          <p:cNvPicPr preferRelativeResize="0"/>
          <p:nvPr/>
        </p:nvPicPr>
        <p:blipFill>
          <a:blip r:embed="rId3">
            <a:alphaModFix/>
          </a:blip>
          <a:stretch>
            <a:fillRect/>
          </a:stretch>
        </p:blipFill>
        <p:spPr>
          <a:xfrm>
            <a:off x="7990063" y="1208925"/>
            <a:ext cx="1024256" cy="102425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134"/>
          <p:cNvPicPr preferRelativeResize="0"/>
          <p:nvPr/>
        </p:nvPicPr>
        <p:blipFill>
          <a:blip r:embed="rId3">
            <a:alphaModFix/>
          </a:blip>
          <a:stretch>
            <a:fillRect/>
          </a:stretch>
        </p:blipFill>
        <p:spPr>
          <a:xfrm>
            <a:off x="382834" y="2753000"/>
            <a:ext cx="7467579" cy="1143000"/>
          </a:xfrm>
          <a:prstGeom prst="rect">
            <a:avLst/>
          </a:prstGeom>
          <a:noFill/>
          <a:ln>
            <a:noFill/>
          </a:ln>
        </p:spPr>
      </p:pic>
      <p:sp>
        <p:nvSpPr>
          <p:cNvPr id="1018" name="Google Shape;1018;p134"/>
          <p:cNvSpPr txBox="1">
            <a:spLocks noGrp="1"/>
          </p:cNvSpPr>
          <p:nvPr>
            <p:ph type="title"/>
          </p:nvPr>
        </p:nvSpPr>
        <p:spPr>
          <a:xfrm>
            <a:off x="304800" y="274647"/>
            <a:ext cx="8471700" cy="8553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3600" i="0" u="none" strike="noStrike" cap="none">
                <a:solidFill>
                  <a:srgbClr val="FF9268"/>
                </a:solidFill>
                <a:latin typeface="Oswald"/>
                <a:ea typeface="Oswald"/>
                <a:cs typeface="Oswald"/>
                <a:sym typeface="Oswald"/>
              </a:rPr>
              <a:t>Engage with </a:t>
            </a:r>
            <a:r>
              <a:rPr lang="en-US" sz="3600">
                <a:solidFill>
                  <a:srgbClr val="FF9268"/>
                </a:solidFill>
                <a:latin typeface="Oswald"/>
                <a:ea typeface="Oswald"/>
                <a:cs typeface="Oswald"/>
                <a:sym typeface="Oswald"/>
              </a:rPr>
              <a:t>U</a:t>
            </a:r>
            <a:r>
              <a:rPr lang="en-US" sz="3600" i="0" u="none" strike="noStrike" cap="none">
                <a:solidFill>
                  <a:srgbClr val="FF9268"/>
                </a:solidFill>
                <a:latin typeface="Oswald"/>
                <a:ea typeface="Oswald"/>
                <a:cs typeface="Oswald"/>
                <a:sym typeface="Oswald"/>
              </a:rPr>
              <a:t>s!</a:t>
            </a:r>
            <a:endParaRPr sz="3600">
              <a:solidFill>
                <a:srgbClr val="FF9268"/>
              </a:solidFill>
              <a:latin typeface="Oswald"/>
              <a:ea typeface="Oswald"/>
              <a:cs typeface="Oswald"/>
              <a:sym typeface="Oswald"/>
            </a:endParaRPr>
          </a:p>
        </p:txBody>
      </p:sp>
      <p:sp>
        <p:nvSpPr>
          <p:cNvPr id="1019" name="Google Shape;1019;p134"/>
          <p:cNvSpPr/>
          <p:nvPr/>
        </p:nvSpPr>
        <p:spPr>
          <a:xfrm>
            <a:off x="4690725" y="20939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4"/>
          <p:cNvSpPr/>
          <p:nvPr/>
        </p:nvSpPr>
        <p:spPr>
          <a:xfrm>
            <a:off x="2513925" y="20939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4"/>
          <p:cNvSpPr txBox="1"/>
          <p:nvPr/>
        </p:nvSpPr>
        <p:spPr>
          <a:xfrm>
            <a:off x="553125" y="12563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022" name="Google Shape;1022;p134"/>
          <p:cNvSpPr txBox="1"/>
          <p:nvPr/>
        </p:nvSpPr>
        <p:spPr>
          <a:xfrm>
            <a:off x="4399725" y="1580975"/>
            <a:ext cx="2165400" cy="4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23" name="Google Shape;1023;p134"/>
          <p:cNvSpPr/>
          <p:nvPr/>
        </p:nvSpPr>
        <p:spPr>
          <a:xfrm>
            <a:off x="3678525" y="20939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4"/>
          <p:cNvSpPr txBox="1"/>
          <p:nvPr/>
        </p:nvSpPr>
        <p:spPr>
          <a:xfrm>
            <a:off x="3213375" y="1319600"/>
            <a:ext cx="1800900" cy="4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25" name="Google Shape;1025;p134"/>
          <p:cNvSpPr/>
          <p:nvPr/>
        </p:nvSpPr>
        <p:spPr>
          <a:xfrm>
            <a:off x="6778425" y="3972200"/>
            <a:ext cx="777900" cy="589200"/>
          </a:xfrm>
          <a:prstGeom prst="downArrow">
            <a:avLst>
              <a:gd name="adj1" fmla="val 50000"/>
              <a:gd name="adj2" fmla="val 50000"/>
            </a:avLst>
          </a:prstGeom>
          <a:solidFill>
            <a:srgbClr val="F1C23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4"/>
          <p:cNvSpPr txBox="1"/>
          <p:nvPr/>
        </p:nvSpPr>
        <p:spPr>
          <a:xfrm>
            <a:off x="7281000" y="3896000"/>
            <a:ext cx="1861800" cy="4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F1C232"/>
                </a:solidFill>
                <a:latin typeface="Lucida Sans"/>
                <a:ea typeface="Lucida Sans"/>
                <a:cs typeface="Lucida Sans"/>
                <a:sym typeface="Lucida Sans"/>
              </a:rPr>
              <a:t>Certificate</a:t>
            </a:r>
            <a:endParaRPr sz="1800" b="1">
              <a:solidFill>
                <a:srgbClr val="F1C23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grpSp>
        <p:nvGrpSpPr>
          <p:cNvPr id="1027" name="Google Shape;1027;p134"/>
          <p:cNvGrpSpPr/>
          <p:nvPr/>
        </p:nvGrpSpPr>
        <p:grpSpPr>
          <a:xfrm>
            <a:off x="6644100" y="4637600"/>
            <a:ext cx="2374900" cy="2028925"/>
            <a:chOff x="5361325" y="4669325"/>
            <a:chExt cx="2374900" cy="2028925"/>
          </a:xfrm>
        </p:grpSpPr>
        <p:pic>
          <p:nvPicPr>
            <p:cNvPr id="1028" name="Google Shape;1028;p134"/>
            <p:cNvPicPr preferRelativeResize="0"/>
            <p:nvPr/>
          </p:nvPicPr>
          <p:blipFill rotWithShape="1">
            <a:blip r:embed="rId4">
              <a:alphaModFix/>
            </a:blip>
            <a:srcRect l="1828" r="34908" b="30905"/>
            <a:stretch/>
          </p:blipFill>
          <p:spPr>
            <a:xfrm>
              <a:off x="5361325" y="4669325"/>
              <a:ext cx="2374900" cy="2028925"/>
            </a:xfrm>
            <a:prstGeom prst="rect">
              <a:avLst/>
            </a:prstGeom>
            <a:noFill/>
            <a:ln w="9525" cap="flat" cmpd="sng">
              <a:solidFill>
                <a:srgbClr val="0000FF"/>
              </a:solidFill>
              <a:prstDash val="solid"/>
              <a:round/>
              <a:headEnd type="none" w="sm" len="sm"/>
              <a:tailEnd type="none" w="sm" len="sm"/>
            </a:ln>
          </p:spPr>
        </p:pic>
        <p:sp>
          <p:nvSpPr>
            <p:cNvPr id="1029" name="Google Shape;1029;p134"/>
            <p:cNvSpPr/>
            <p:nvPr/>
          </p:nvSpPr>
          <p:spPr>
            <a:xfrm>
              <a:off x="6640897" y="5797400"/>
              <a:ext cx="1026300" cy="767700"/>
            </a:xfrm>
            <a:prstGeom prst="ellipse">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0" name="Google Shape;1030;p134"/>
          <p:cNvSpPr/>
          <p:nvPr/>
        </p:nvSpPr>
        <p:spPr>
          <a:xfrm>
            <a:off x="5822125" y="3972200"/>
            <a:ext cx="735300" cy="589200"/>
          </a:xfrm>
          <a:prstGeom prst="downArrow">
            <a:avLst>
              <a:gd name="adj1" fmla="val 50000"/>
              <a:gd name="adj2" fmla="val 50000"/>
            </a:avLst>
          </a:prstGeom>
          <a:solidFill>
            <a:srgbClr val="3CC4D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 name="Google Shape;1031;p134"/>
          <p:cNvGrpSpPr/>
          <p:nvPr/>
        </p:nvGrpSpPr>
        <p:grpSpPr>
          <a:xfrm>
            <a:off x="4002550" y="4561400"/>
            <a:ext cx="2664000" cy="1280485"/>
            <a:chOff x="2334925" y="4516925"/>
            <a:chExt cx="2664000" cy="1280485"/>
          </a:xfrm>
        </p:grpSpPr>
        <p:sp>
          <p:nvSpPr>
            <p:cNvPr id="1032" name="Google Shape;1032;p134"/>
            <p:cNvSpPr txBox="1"/>
            <p:nvPr/>
          </p:nvSpPr>
          <p:spPr>
            <a:xfrm>
              <a:off x="2334925" y="4795710"/>
              <a:ext cx="2664000" cy="1001700"/>
            </a:xfrm>
            <a:prstGeom prst="rect">
              <a:avLst/>
            </a:prstGeom>
            <a:noFill/>
            <a:ln>
              <a:noFill/>
            </a:ln>
          </p:spPr>
          <p:txBody>
            <a:bodyPr spcFirstLastPara="1" wrap="square" lIns="91425" tIns="91425" rIns="91425" bIns="91425" anchor="t" anchorCtr="0">
              <a:noAutofit/>
            </a:bodyPr>
            <a:lstStyle/>
            <a:p>
              <a:pPr marL="342900" lvl="0" indent="0" algn="l" rtl="0">
                <a:spcBef>
                  <a:spcPts val="480"/>
                </a:spcBef>
                <a:spcAft>
                  <a:spcPts val="0"/>
                </a:spcAft>
                <a:buNone/>
              </a:pPr>
              <a:r>
                <a:rPr lang="en-US" sz="2000">
                  <a:solidFill>
                    <a:srgbClr val="003D60"/>
                  </a:solidFill>
                  <a:latin typeface="Droid Sans"/>
                  <a:ea typeface="Droid Sans"/>
                  <a:cs typeface="Droid Sans"/>
                  <a:sym typeface="Droid Sans"/>
                </a:rPr>
                <a:t>@achievethecore</a:t>
              </a:r>
              <a:endParaRPr sz="2000">
                <a:solidFill>
                  <a:srgbClr val="003D60"/>
                </a:solidFill>
                <a:latin typeface="Droid Sans"/>
                <a:ea typeface="Droid Sans"/>
                <a:cs typeface="Droid Sans"/>
                <a:sym typeface="Droid Sans"/>
              </a:endParaRPr>
            </a:p>
            <a:p>
              <a:pPr marL="342900" lvl="0" indent="0" algn="l" rtl="0">
                <a:spcBef>
                  <a:spcPts val="480"/>
                </a:spcBef>
                <a:spcAft>
                  <a:spcPts val="0"/>
                </a:spcAft>
                <a:buNone/>
              </a:pPr>
              <a:r>
                <a:rPr lang="en-US" sz="2000">
                  <a:solidFill>
                    <a:srgbClr val="003D60"/>
                  </a:solidFill>
                  <a:latin typeface="Droid Sans"/>
                  <a:ea typeface="Droid Sans"/>
                  <a:cs typeface="Droid Sans"/>
                  <a:sym typeface="Droid Sans"/>
                </a:rPr>
                <a:t>@GreatCitySchls</a:t>
              </a:r>
              <a:endParaRPr sz="2000">
                <a:solidFill>
                  <a:srgbClr val="003D60"/>
                </a:solidFill>
                <a:latin typeface="Droid Sans"/>
                <a:ea typeface="Droid Sans"/>
                <a:cs typeface="Droid Sans"/>
                <a:sym typeface="Droid Sans"/>
              </a:endParaRPr>
            </a:p>
          </p:txBody>
        </p:sp>
        <p:sp>
          <p:nvSpPr>
            <p:cNvPr id="1033" name="Google Shape;1033;p134"/>
            <p:cNvSpPr txBox="1"/>
            <p:nvPr/>
          </p:nvSpPr>
          <p:spPr>
            <a:xfrm>
              <a:off x="2638375" y="4516925"/>
              <a:ext cx="2275200" cy="4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3CC4D5"/>
                  </a:solidFill>
                  <a:latin typeface="Lucida Sans"/>
                  <a:ea typeface="Lucida Sans"/>
                  <a:cs typeface="Lucida Sans"/>
                  <a:sym typeface="Lucida Sans"/>
                </a:rPr>
                <a:t>Tweet with us</a:t>
              </a: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gr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307" name="Google Shape;1307;p170"/>
          <p:cNvGrpSpPr/>
          <p:nvPr/>
        </p:nvGrpSpPr>
        <p:grpSpPr>
          <a:xfrm>
            <a:off x="1598102" y="3671689"/>
            <a:ext cx="3647386" cy="2581707"/>
            <a:chOff x="7951525" y="3958698"/>
            <a:chExt cx="4061225" cy="2769775"/>
          </a:xfrm>
        </p:grpSpPr>
        <p:pic>
          <p:nvPicPr>
            <p:cNvPr id="1308" name="Google Shape;1308;p170"/>
            <p:cNvPicPr preferRelativeResize="0"/>
            <p:nvPr/>
          </p:nvPicPr>
          <p:blipFill>
            <a:blip r:embed="rId3">
              <a:alphaModFix/>
            </a:blip>
            <a:stretch>
              <a:fillRect/>
            </a:stretch>
          </p:blipFill>
          <p:spPr>
            <a:xfrm>
              <a:off x="7951525" y="3958698"/>
              <a:ext cx="4061225" cy="2769775"/>
            </a:xfrm>
            <a:prstGeom prst="rect">
              <a:avLst/>
            </a:prstGeom>
            <a:noFill/>
            <a:ln>
              <a:noFill/>
            </a:ln>
          </p:spPr>
        </p:pic>
        <p:sp>
          <p:nvSpPr>
            <p:cNvPr id="1309" name="Google Shape;1309;p170"/>
            <p:cNvSpPr/>
            <p:nvPr/>
          </p:nvSpPr>
          <p:spPr>
            <a:xfrm>
              <a:off x="11430225" y="5069900"/>
              <a:ext cx="241500" cy="2415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0"/>
            <p:cNvSpPr/>
            <p:nvPr/>
          </p:nvSpPr>
          <p:spPr>
            <a:xfrm>
              <a:off x="11506425" y="4549750"/>
              <a:ext cx="241500" cy="2415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0"/>
            <p:cNvSpPr/>
            <p:nvPr/>
          </p:nvSpPr>
          <p:spPr>
            <a:xfrm>
              <a:off x="9525225" y="5069900"/>
              <a:ext cx="241500" cy="2415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0"/>
            <p:cNvSpPr/>
            <p:nvPr/>
          </p:nvSpPr>
          <p:spPr>
            <a:xfrm>
              <a:off x="9906225" y="5908100"/>
              <a:ext cx="241500" cy="2415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0"/>
            <p:cNvSpPr/>
            <p:nvPr/>
          </p:nvSpPr>
          <p:spPr>
            <a:xfrm>
              <a:off x="11534800" y="4308250"/>
              <a:ext cx="241500" cy="2415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170"/>
          <p:cNvSpPr txBox="1">
            <a:spLocks noGrp="1"/>
          </p:cNvSpPr>
          <p:nvPr>
            <p:ph type="title"/>
          </p:nvPr>
        </p:nvSpPr>
        <p:spPr>
          <a:xfrm>
            <a:off x="250875" y="253450"/>
            <a:ext cx="8536500" cy="763500"/>
          </a:xfrm>
          <a:prstGeom prst="rect">
            <a:avLst/>
          </a:prstGeom>
        </p:spPr>
        <p:txBody>
          <a:bodyPr spcFirstLastPara="1" wrap="square" lIns="91425" tIns="91425" rIns="91425" bIns="91425" anchor="t" anchorCtr="0">
            <a:noAutofit/>
          </a:bodyPr>
          <a:lstStyle/>
          <a:p>
            <a:pPr>
              <a:lnSpc>
                <a:spcPct val="100000"/>
              </a:lnSpc>
            </a:pPr>
            <a:r>
              <a:rPr lang="en-US" sz="2600" b="1" i="1" dirty="0">
                <a:solidFill>
                  <a:schemeClr val="accent5"/>
                </a:solidFill>
                <a:latin typeface="Lucida Sans"/>
                <a:sym typeface="Droid Sans"/>
              </a:rPr>
              <a:t>How do we know this will work, that this is the way to go?</a:t>
            </a:r>
            <a:endParaRPr sz="2600" b="1" i="1" dirty="0">
              <a:solidFill>
                <a:schemeClr val="accent5"/>
              </a:solidFill>
              <a:latin typeface="Lucida Sans"/>
              <a:sym typeface="Droid Sans"/>
            </a:endParaRPr>
          </a:p>
        </p:txBody>
      </p:sp>
      <p:sp>
        <p:nvSpPr>
          <p:cNvPr id="1315" name="Google Shape;1315;p170"/>
          <p:cNvSpPr txBox="1">
            <a:spLocks noGrp="1"/>
          </p:cNvSpPr>
          <p:nvPr>
            <p:ph type="body" idx="1"/>
          </p:nvPr>
        </p:nvSpPr>
        <p:spPr>
          <a:xfrm>
            <a:off x="250875" y="1536625"/>
            <a:ext cx="8457600" cy="1295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666666"/>
                </a:solidFill>
                <a:latin typeface="Droid Sans"/>
                <a:ea typeface="Droid Sans"/>
                <a:cs typeface="Droid Sans"/>
                <a:sym typeface="Droid Sans"/>
              </a:rPr>
              <a:t>We have ample hard evidence that placing students into </a:t>
            </a:r>
            <a:r>
              <a:rPr lang="en-US" b="1">
                <a:solidFill>
                  <a:srgbClr val="666666"/>
                </a:solidFill>
                <a:latin typeface="Droid Sans"/>
                <a:ea typeface="Droid Sans"/>
                <a:cs typeface="Droid Sans"/>
                <a:sym typeface="Droid Sans"/>
              </a:rPr>
              <a:t>remedial classes is a dead-end</a:t>
            </a:r>
            <a:r>
              <a:rPr lang="en-US">
                <a:solidFill>
                  <a:srgbClr val="666666"/>
                </a:solidFill>
                <a:latin typeface="Droid Sans"/>
                <a:ea typeface="Droid Sans"/>
                <a:cs typeface="Droid Sans"/>
                <a:sym typeface="Droid Sans"/>
              </a:rPr>
              <a:t> for many if not most students.  </a:t>
            </a:r>
            <a:endParaRPr>
              <a:solidFill>
                <a:srgbClr val="666666"/>
              </a:solidFill>
              <a:latin typeface="Droid Sans"/>
              <a:ea typeface="Droid Sans"/>
              <a:cs typeface="Droid Sans"/>
              <a:sym typeface="Droid Sans"/>
            </a:endParaRPr>
          </a:p>
          <a:p>
            <a:pPr marL="0" lvl="0" indent="0" algn="l" rtl="0">
              <a:spcBef>
                <a:spcPts val="0"/>
              </a:spcBef>
              <a:spcAft>
                <a:spcPts val="0"/>
              </a:spcAft>
              <a:buNone/>
            </a:pPr>
            <a:endParaRPr sz="2400">
              <a:solidFill>
                <a:srgbClr val="666666"/>
              </a:solidFill>
              <a:latin typeface="Droid Sans"/>
              <a:ea typeface="Droid Sans"/>
              <a:cs typeface="Droid Sans"/>
              <a:sym typeface="Droid Sans"/>
            </a:endParaRPr>
          </a:p>
          <a:p>
            <a:pPr marL="0" lvl="0" indent="0" algn="l" rtl="0">
              <a:spcBef>
                <a:spcPts val="0"/>
              </a:spcBef>
              <a:spcAft>
                <a:spcPts val="0"/>
              </a:spcAft>
              <a:buNone/>
            </a:pPr>
            <a:endParaRPr sz="2400">
              <a:solidFill>
                <a:srgbClr val="666666"/>
              </a:solidFill>
              <a:latin typeface="Droid Sans"/>
              <a:ea typeface="Droid Sans"/>
              <a:cs typeface="Droid Sans"/>
              <a:sym typeface="Droid Sans"/>
            </a:endParaRPr>
          </a:p>
          <a:p>
            <a:pPr marL="457200" lvl="0" indent="0" algn="l" rtl="0">
              <a:spcBef>
                <a:spcPts val="0"/>
              </a:spcBef>
              <a:spcAft>
                <a:spcPts val="0"/>
              </a:spcAft>
              <a:buNone/>
            </a:pPr>
            <a:endParaRPr sz="2400">
              <a:solidFill>
                <a:srgbClr val="666666"/>
              </a:solidFill>
              <a:latin typeface="Droid Sans"/>
              <a:ea typeface="Droid Sans"/>
              <a:cs typeface="Droid Sans"/>
              <a:sym typeface="Droid Sans"/>
            </a:endParaRPr>
          </a:p>
        </p:txBody>
      </p:sp>
      <p:pic>
        <p:nvPicPr>
          <p:cNvPr id="1316" name="Google Shape;1316;p170"/>
          <p:cNvPicPr preferRelativeResize="0"/>
          <p:nvPr/>
        </p:nvPicPr>
        <p:blipFill>
          <a:blip r:embed="rId4">
            <a:alphaModFix/>
          </a:blip>
          <a:stretch>
            <a:fillRect/>
          </a:stretch>
        </p:blipFill>
        <p:spPr>
          <a:xfrm rot="-215412">
            <a:off x="8117570" y="698063"/>
            <a:ext cx="971776" cy="971776"/>
          </a:xfrm>
          <a:prstGeom prst="rect">
            <a:avLst/>
          </a:prstGeom>
          <a:noFill/>
          <a:ln>
            <a:noFill/>
          </a:ln>
          <a:effectLst>
            <a:outerShdw blurRad="57150" dist="19050" dir="5400000" algn="bl" rotWithShape="0">
              <a:srgbClr val="000000">
                <a:alpha val="50000"/>
              </a:srgbClr>
            </a:outerShdw>
          </a:effectLst>
        </p:spPr>
      </p:pic>
      <p:sp>
        <p:nvSpPr>
          <p:cNvPr id="1317" name="Google Shape;1317;p170"/>
          <p:cNvSpPr txBox="1"/>
          <p:nvPr/>
        </p:nvSpPr>
        <p:spPr>
          <a:xfrm>
            <a:off x="5006866" y="3845396"/>
            <a:ext cx="16542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latin typeface="Calibri"/>
                <a:ea typeface="Calibri"/>
                <a:cs typeface="Calibri"/>
                <a:sym typeface="Calibri"/>
              </a:rPr>
              <a:t>Boston</a:t>
            </a:r>
            <a:endParaRPr sz="1900" b="1">
              <a:latin typeface="Calibri"/>
              <a:ea typeface="Calibri"/>
              <a:cs typeface="Calibri"/>
              <a:sym typeface="Calibri"/>
            </a:endParaRPr>
          </a:p>
        </p:txBody>
      </p:sp>
      <p:sp>
        <p:nvSpPr>
          <p:cNvPr id="1318" name="Google Shape;1318;p170"/>
          <p:cNvSpPr txBox="1"/>
          <p:nvPr/>
        </p:nvSpPr>
        <p:spPr>
          <a:xfrm>
            <a:off x="4984490" y="4102176"/>
            <a:ext cx="31833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latin typeface="Calibri"/>
                <a:ea typeface="Calibri"/>
                <a:cs typeface="Calibri"/>
                <a:sym typeface="Calibri"/>
              </a:rPr>
              <a:t>District 25 Queens, NY</a:t>
            </a:r>
            <a:endParaRPr sz="1900" b="1">
              <a:latin typeface="Calibri"/>
              <a:ea typeface="Calibri"/>
              <a:cs typeface="Calibri"/>
              <a:sym typeface="Calibri"/>
            </a:endParaRPr>
          </a:p>
        </p:txBody>
      </p:sp>
      <p:sp>
        <p:nvSpPr>
          <p:cNvPr id="1319" name="Google Shape;1319;p170"/>
          <p:cNvSpPr txBox="1"/>
          <p:nvPr/>
        </p:nvSpPr>
        <p:spPr>
          <a:xfrm>
            <a:off x="4956358" y="4528311"/>
            <a:ext cx="3647100" cy="8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latin typeface="Calibri"/>
                <a:ea typeface="Calibri"/>
                <a:cs typeface="Calibri"/>
                <a:sym typeface="Calibri"/>
              </a:rPr>
              <a:t>Charlotte-Mecklenburg &amp; Guilford Co.,NC</a:t>
            </a:r>
            <a:endParaRPr sz="1900" b="1">
              <a:latin typeface="Calibri"/>
              <a:ea typeface="Calibri"/>
              <a:cs typeface="Calibri"/>
              <a:sym typeface="Calibri"/>
            </a:endParaRPr>
          </a:p>
        </p:txBody>
      </p:sp>
      <p:sp>
        <p:nvSpPr>
          <p:cNvPr id="1320" name="Google Shape;1320;p170"/>
          <p:cNvSpPr txBox="1"/>
          <p:nvPr/>
        </p:nvSpPr>
        <p:spPr>
          <a:xfrm>
            <a:off x="3493022" y="5342342"/>
            <a:ext cx="17172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latin typeface="Calibri"/>
                <a:ea typeface="Calibri"/>
                <a:cs typeface="Calibri"/>
                <a:sym typeface="Calibri"/>
              </a:rPr>
              <a:t>San Antonio, TX</a:t>
            </a:r>
            <a:endParaRPr sz="1900" b="1">
              <a:latin typeface="Calibri"/>
              <a:ea typeface="Calibri"/>
              <a:cs typeface="Calibri"/>
              <a:sym typeface="Calibri"/>
            </a:endParaRPr>
          </a:p>
        </p:txBody>
      </p:sp>
      <p:sp>
        <p:nvSpPr>
          <p:cNvPr id="1321" name="Google Shape;1321;p170"/>
          <p:cNvSpPr txBox="1"/>
          <p:nvPr/>
        </p:nvSpPr>
        <p:spPr>
          <a:xfrm>
            <a:off x="3161508" y="4611683"/>
            <a:ext cx="17751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latin typeface="Calibri"/>
                <a:ea typeface="Calibri"/>
                <a:cs typeface="Calibri"/>
                <a:sym typeface="Calibri"/>
              </a:rPr>
              <a:t>Denver, CA</a:t>
            </a:r>
            <a:endParaRPr sz="1900" b="1">
              <a:latin typeface="Calibri"/>
              <a:ea typeface="Calibri"/>
              <a:cs typeface="Calibri"/>
              <a:sym typeface="Calibri"/>
            </a:endParaRPr>
          </a:p>
        </p:txBody>
      </p:sp>
      <p:sp>
        <p:nvSpPr>
          <p:cNvPr id="1322" name="Google Shape;1322;p170"/>
          <p:cNvSpPr txBox="1"/>
          <p:nvPr/>
        </p:nvSpPr>
        <p:spPr>
          <a:xfrm>
            <a:off x="250875" y="2562775"/>
            <a:ext cx="8770200" cy="149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a:solidFill>
                  <a:srgbClr val="666666"/>
                </a:solidFill>
                <a:latin typeface="Droid Sans"/>
                <a:ea typeface="Droid Sans"/>
                <a:cs typeface="Droid Sans"/>
                <a:sym typeface="Droid Sans"/>
              </a:rPr>
              <a:t>We have observational and anecdotal evidence from districts where we have observed </a:t>
            </a:r>
            <a:r>
              <a:rPr lang="en-US" sz="2100" b="1">
                <a:solidFill>
                  <a:srgbClr val="666666"/>
                </a:solidFill>
                <a:latin typeface="Droid Sans"/>
                <a:ea typeface="Droid Sans"/>
                <a:cs typeface="Droid Sans"/>
                <a:sym typeface="Droid Sans"/>
              </a:rPr>
              <a:t>practices such as those described in the unfinished learning guidance document</a:t>
            </a:r>
            <a:r>
              <a:rPr lang="en-US" sz="2100">
                <a:solidFill>
                  <a:srgbClr val="666666"/>
                </a:solidFill>
                <a:latin typeface="Droid Sans"/>
                <a:ea typeface="Droid Sans"/>
                <a:cs typeface="Droid Sans"/>
                <a:sym typeface="Droid Sans"/>
              </a:rPr>
              <a:t>.</a:t>
            </a:r>
            <a:endParaRPr sz="1100">
              <a:solidFill>
                <a:srgbClr val="666666"/>
              </a:solidFill>
              <a:latin typeface="Droid Sans"/>
              <a:ea typeface="Droid Sans"/>
              <a:cs typeface="Droid Sans"/>
              <a:sym typeface="Droid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71"/>
          <p:cNvSpPr txBox="1">
            <a:spLocks noGrp="1"/>
          </p:cNvSpPr>
          <p:nvPr>
            <p:ph type="body" idx="1"/>
          </p:nvPr>
        </p:nvSpPr>
        <p:spPr>
          <a:xfrm>
            <a:off x="311700" y="1925451"/>
            <a:ext cx="8520600" cy="41664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1200"/>
              </a:spcBef>
              <a:spcAft>
                <a:spcPts val="0"/>
              </a:spcAft>
              <a:buSzPts val="1300"/>
              <a:buFont typeface="Droid Sans"/>
              <a:buChar char="●"/>
            </a:pPr>
            <a:r>
              <a:rPr lang="en-US" sz="2300" dirty="0">
                <a:latin typeface="Droid Sans"/>
                <a:sym typeface="Lucida Sans"/>
              </a:rPr>
              <a:t>Can you both talk a bit about the intersection between teacher confidence in their students and providing just in time scaffolding so students meet grade level expectations successfully?</a:t>
            </a:r>
            <a:endParaRPr sz="2300" dirty="0">
              <a:latin typeface="Droid Sans"/>
              <a:sym typeface="Droid Sans"/>
            </a:endParaRPr>
          </a:p>
          <a:p>
            <a:pPr marL="457200" lvl="0" indent="0" algn="l" rtl="0">
              <a:lnSpc>
                <a:spcPct val="115000"/>
              </a:lnSpc>
              <a:spcBef>
                <a:spcPts val="1200"/>
              </a:spcBef>
              <a:spcAft>
                <a:spcPts val="0"/>
              </a:spcAft>
              <a:buNone/>
            </a:pPr>
            <a:endParaRPr sz="2300" dirty="0">
              <a:latin typeface="Droid Sans"/>
              <a:ea typeface="Droid Sans"/>
              <a:cs typeface="Droid Sans"/>
              <a:sym typeface="Droid Sans"/>
            </a:endParaRPr>
          </a:p>
          <a:p>
            <a:pPr marL="457200" lvl="0" indent="-311150" algn="l" rtl="0">
              <a:lnSpc>
                <a:spcPct val="115000"/>
              </a:lnSpc>
              <a:spcBef>
                <a:spcPts val="1200"/>
              </a:spcBef>
              <a:spcAft>
                <a:spcPts val="0"/>
              </a:spcAft>
              <a:buSzPts val="1300"/>
              <a:buFont typeface="Droid Sans"/>
              <a:buChar char="●"/>
            </a:pPr>
            <a:r>
              <a:rPr lang="en-US" sz="2300" dirty="0">
                <a:latin typeface="Droid Sans"/>
                <a:ea typeface="Droid Sans"/>
                <a:cs typeface="Droid Sans"/>
                <a:sym typeface="Droid Sans"/>
              </a:rPr>
              <a:t>What kind of assessment data should teachers be collecting and using to monitor student progress in ELA/Literacy?</a:t>
            </a:r>
            <a:endParaRPr sz="2300" dirty="0">
              <a:latin typeface="Droid Sans"/>
              <a:ea typeface="Droid Sans"/>
              <a:cs typeface="Droid Sans"/>
              <a:sym typeface="Droid Sans"/>
            </a:endParaRPr>
          </a:p>
          <a:p>
            <a:pPr marL="457200" lvl="0" indent="0" algn="l" rtl="0">
              <a:lnSpc>
                <a:spcPct val="115000"/>
              </a:lnSpc>
              <a:spcBef>
                <a:spcPts val="1200"/>
              </a:spcBef>
              <a:spcAft>
                <a:spcPts val="0"/>
              </a:spcAft>
              <a:buNone/>
            </a:pPr>
            <a:endParaRPr sz="2300" dirty="0">
              <a:latin typeface="Lucida Sans"/>
              <a:ea typeface="Lucida Sans"/>
              <a:cs typeface="Lucida Sans"/>
              <a:sym typeface="Lucida Sans"/>
            </a:endParaRPr>
          </a:p>
          <a:p>
            <a:pPr marL="0" lvl="0" indent="0" algn="l" rtl="0">
              <a:spcBef>
                <a:spcPts val="1200"/>
              </a:spcBef>
              <a:spcAft>
                <a:spcPts val="0"/>
              </a:spcAft>
              <a:buNone/>
            </a:pPr>
            <a:endParaRPr sz="1200" dirty="0">
              <a:latin typeface="Lucida Sans"/>
              <a:ea typeface="Lucida Sans"/>
              <a:cs typeface="Lucida Sans"/>
              <a:sym typeface="Lucida Sans"/>
            </a:endParaRPr>
          </a:p>
        </p:txBody>
      </p:sp>
      <p:sp>
        <p:nvSpPr>
          <p:cNvPr id="1329" name="Google Shape;1329;p171"/>
          <p:cNvSpPr txBox="1">
            <a:spLocks noGrp="1"/>
          </p:cNvSpPr>
          <p:nvPr>
            <p:ph type="title"/>
          </p:nvPr>
        </p:nvSpPr>
        <p:spPr>
          <a:xfrm>
            <a:off x="336150" y="306650"/>
            <a:ext cx="8471700" cy="1096800"/>
          </a:xfrm>
          <a:prstGeom prst="rect">
            <a:avLst/>
          </a:prstGeom>
          <a:solidFill>
            <a:srgbClr val="003D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3600">
                <a:solidFill>
                  <a:srgbClr val="FF9268"/>
                </a:solidFill>
                <a:latin typeface="Oswald"/>
                <a:ea typeface="Oswald"/>
                <a:cs typeface="Oswald"/>
                <a:sym typeface="Oswald"/>
              </a:rPr>
              <a:t>Extended Q &amp; A </a:t>
            </a:r>
            <a:endParaRPr sz="3600">
              <a:solidFill>
                <a:srgbClr val="FF9268"/>
              </a:solidFill>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72"/>
          <p:cNvSpPr txBox="1">
            <a:spLocks noGrp="1"/>
          </p:cNvSpPr>
          <p:nvPr>
            <p:ph type="title"/>
          </p:nvPr>
        </p:nvSpPr>
        <p:spPr>
          <a:xfrm>
            <a:off x="216575" y="681124"/>
            <a:ext cx="8620500" cy="5117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Dr. Nicole Mancini</a:t>
            </a:r>
            <a:endParaRPr/>
          </a:p>
          <a:p>
            <a:pPr marL="0" marR="0" lvl="0" indent="0" algn="l" rtl="0">
              <a:lnSpc>
                <a:spcPct val="100000"/>
              </a:lnSpc>
              <a:spcBef>
                <a:spcPts val="0"/>
              </a:spcBef>
              <a:spcAft>
                <a:spcPts val="0"/>
              </a:spcAft>
              <a:buClr>
                <a:schemeClr val="lt1"/>
              </a:buClr>
              <a:buSzPts val="2800"/>
              <a:buFont typeface="Allerta"/>
              <a:buNone/>
            </a:pPr>
            <a:r>
              <a:rPr lang="en-US" i="1"/>
              <a:t>Director, Elementary Learning</a:t>
            </a:r>
            <a:endParaRPr i="1"/>
          </a:p>
          <a:p>
            <a:pPr marL="0" marR="0" lvl="0" indent="0" algn="l" rtl="0">
              <a:lnSpc>
                <a:spcPct val="100000"/>
              </a:lnSpc>
              <a:spcBef>
                <a:spcPts val="0"/>
              </a:spcBef>
              <a:spcAft>
                <a:spcPts val="0"/>
              </a:spcAft>
              <a:buClr>
                <a:schemeClr val="lt1"/>
              </a:buClr>
              <a:buSzPts val="2800"/>
              <a:buFont typeface="Allerta"/>
              <a:buNone/>
            </a:pPr>
            <a:r>
              <a:rPr lang="en-US" i="1"/>
              <a:t>Broward County Public Schools</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lvl="0" indent="0" algn="l" rtl="0">
              <a:spcBef>
                <a:spcPts val="0"/>
              </a:spcBef>
              <a:spcAft>
                <a:spcPts val="0"/>
              </a:spcAft>
              <a:buClr>
                <a:schemeClr val="lt1"/>
              </a:buClr>
              <a:buSzPts val="2800"/>
              <a:buFont typeface="Allerta"/>
              <a:buNone/>
            </a:pPr>
            <a:r>
              <a:rPr lang="en-US"/>
              <a:t>Denise Walston</a:t>
            </a:r>
            <a:endParaRPr/>
          </a:p>
          <a:p>
            <a:pPr marL="0" lvl="0" indent="0" algn="l" rtl="0">
              <a:spcBef>
                <a:spcPts val="0"/>
              </a:spcBef>
              <a:spcAft>
                <a:spcPts val="0"/>
              </a:spcAft>
              <a:buClr>
                <a:schemeClr val="dk1"/>
              </a:buClr>
              <a:buSzPts val="1100"/>
              <a:buFont typeface="Arial"/>
              <a:buNone/>
            </a:pPr>
            <a:r>
              <a:rPr lang="en-US" i="1"/>
              <a:t>Director of Mathematics</a:t>
            </a:r>
            <a:endParaRPr i="1"/>
          </a:p>
          <a:p>
            <a:pPr marL="0" lvl="0" indent="0" algn="l" rtl="0">
              <a:spcBef>
                <a:spcPts val="0"/>
              </a:spcBef>
              <a:spcAft>
                <a:spcPts val="0"/>
              </a:spcAft>
              <a:buClr>
                <a:schemeClr val="dk1"/>
              </a:buClr>
              <a:buSzPts val="1100"/>
              <a:buFont typeface="Arial"/>
              <a:buNone/>
            </a:pPr>
            <a:r>
              <a:rPr lang="en-US" i="1"/>
              <a:t>Council of the Great City Schools</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lvl="0" indent="0" algn="l" rtl="0">
              <a:spcBef>
                <a:spcPts val="0"/>
              </a:spcBef>
              <a:spcAft>
                <a:spcPts val="0"/>
              </a:spcAft>
              <a:buClr>
                <a:schemeClr val="lt1"/>
              </a:buClr>
              <a:buSzPts val="2800"/>
              <a:buFont typeface="Allerta"/>
              <a:buNone/>
            </a:pPr>
            <a:r>
              <a:rPr lang="en-US"/>
              <a:t>Robin Hall</a:t>
            </a:r>
            <a:endParaRPr/>
          </a:p>
          <a:p>
            <a:pPr marL="0" lvl="0" indent="0" algn="l" rtl="0">
              <a:spcBef>
                <a:spcPts val="0"/>
              </a:spcBef>
              <a:spcAft>
                <a:spcPts val="0"/>
              </a:spcAft>
              <a:buClr>
                <a:schemeClr val="dk1"/>
              </a:buClr>
              <a:buSzPts val="1100"/>
              <a:buFont typeface="Arial"/>
              <a:buNone/>
            </a:pPr>
            <a:r>
              <a:rPr lang="en-US" i="1"/>
              <a:t>Director of Language Arts and Literacy</a:t>
            </a:r>
            <a:endParaRPr i="1"/>
          </a:p>
          <a:p>
            <a:pPr marL="0" lvl="0" indent="0" algn="l" rtl="0">
              <a:spcBef>
                <a:spcPts val="0"/>
              </a:spcBef>
              <a:spcAft>
                <a:spcPts val="0"/>
              </a:spcAft>
              <a:buClr>
                <a:schemeClr val="lt1"/>
              </a:buClr>
              <a:buSzPts val="2800"/>
              <a:buFont typeface="Allerta"/>
              <a:buNone/>
            </a:pPr>
            <a:r>
              <a:rPr lang="en-US" i="1"/>
              <a:t>Council of the Great City Schools</a:t>
            </a:r>
            <a:endParaRPr i="1"/>
          </a:p>
        </p:txBody>
      </p:sp>
      <p:sp>
        <p:nvSpPr>
          <p:cNvPr id="1336" name="Google Shape;1336;p172"/>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337" name="Google Shape;1337;p172"/>
          <p:cNvPicPr preferRelativeResize="0"/>
          <p:nvPr/>
        </p:nvPicPr>
        <p:blipFill>
          <a:blip r:embed="rId3">
            <a:alphaModFix/>
          </a:blip>
          <a:stretch>
            <a:fillRect/>
          </a:stretch>
        </p:blipFill>
        <p:spPr>
          <a:xfrm>
            <a:off x="6926714" y="4417425"/>
            <a:ext cx="1750373" cy="1955500"/>
          </a:xfrm>
          <a:prstGeom prst="rect">
            <a:avLst/>
          </a:prstGeom>
          <a:noFill/>
          <a:ln>
            <a:noFill/>
          </a:ln>
        </p:spPr>
      </p:pic>
      <p:pic>
        <p:nvPicPr>
          <p:cNvPr id="1338" name="Google Shape;1338;p172"/>
          <p:cNvPicPr preferRelativeResize="0"/>
          <p:nvPr/>
        </p:nvPicPr>
        <p:blipFill rotWithShape="1">
          <a:blip r:embed="rId4">
            <a:alphaModFix/>
          </a:blip>
          <a:srcRect l="14279" r="13382"/>
          <a:stretch/>
        </p:blipFill>
        <p:spPr>
          <a:xfrm>
            <a:off x="6926725" y="2428650"/>
            <a:ext cx="1709149" cy="1769850"/>
          </a:xfrm>
          <a:prstGeom prst="rect">
            <a:avLst/>
          </a:prstGeom>
          <a:noFill/>
          <a:ln>
            <a:noFill/>
          </a:ln>
        </p:spPr>
      </p:pic>
      <p:pic>
        <p:nvPicPr>
          <p:cNvPr id="1339" name="Google Shape;1339;p172"/>
          <p:cNvPicPr preferRelativeResize="0"/>
          <p:nvPr/>
        </p:nvPicPr>
        <p:blipFill>
          <a:blip r:embed="rId5">
            <a:alphaModFix/>
          </a:blip>
          <a:stretch>
            <a:fillRect/>
          </a:stretch>
        </p:blipFill>
        <p:spPr>
          <a:xfrm>
            <a:off x="6978150" y="254225"/>
            <a:ext cx="1606297" cy="1955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344"/>
        <p:cNvGrpSpPr/>
        <p:nvPr/>
      </p:nvGrpSpPr>
      <p:grpSpPr>
        <a:xfrm>
          <a:off x="0" y="0"/>
          <a:ext cx="0" cy="0"/>
          <a:chOff x="0" y="0"/>
          <a:chExt cx="0" cy="0"/>
        </a:xfrm>
      </p:grpSpPr>
      <p:sp>
        <p:nvSpPr>
          <p:cNvPr id="1345" name="Google Shape;1345;p173"/>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solidFill>
                  <a:schemeClr val="lt1"/>
                </a:solidFill>
                <a:latin typeface="Droid Sans"/>
                <a:ea typeface="Droid Sans"/>
                <a:cs typeface="Droid Sans"/>
                <a:sym typeface="Droid Sans"/>
              </a:rPr>
              <a:t>Practice Issues for Implementation</a:t>
            </a:r>
            <a:endParaRPr sz="4000">
              <a:solidFill>
                <a:schemeClr val="lt1"/>
              </a:solidFill>
              <a:latin typeface="Droid Sans"/>
              <a:ea typeface="Droid Sans"/>
              <a:cs typeface="Droid Sans"/>
              <a:sym typeface="Droid Sans"/>
            </a:endParaRPr>
          </a:p>
        </p:txBody>
      </p:sp>
      <p:pic>
        <p:nvPicPr>
          <p:cNvPr id="1346" name="Google Shape;1346;p173"/>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347" name="Google Shape;1347;p173"/>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74"/>
          <p:cNvSpPr txBox="1">
            <a:spLocks noGrp="1"/>
          </p:cNvSpPr>
          <p:nvPr>
            <p:ph type="subTitle" idx="1"/>
          </p:nvPr>
        </p:nvSpPr>
        <p:spPr>
          <a:xfrm>
            <a:off x="1403350" y="2842948"/>
            <a:ext cx="6337200" cy="258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a:p>
          <a:p>
            <a:pPr marL="0" marR="0" lvl="0" indent="0" algn="ctr" rtl="0">
              <a:lnSpc>
                <a:spcPct val="100000"/>
              </a:lnSpc>
              <a:spcBef>
                <a:spcPts val="1200"/>
              </a:spcBef>
              <a:spcAft>
                <a:spcPts val="0"/>
              </a:spcAft>
              <a:buClr>
                <a:schemeClr val="dk1"/>
              </a:buClr>
              <a:buSzPts val="3200"/>
              <a:buFont typeface="Arial"/>
              <a:buNone/>
            </a:pPr>
            <a:r>
              <a:rPr lang="en-US" sz="3200" b="1" i="0" u="none" strike="noStrike" cap="none">
                <a:solidFill>
                  <a:schemeClr val="dk1"/>
                </a:solidFill>
                <a:latin typeface="Century Gothic"/>
                <a:ea typeface="Century Gothic"/>
                <a:cs typeface="Century Gothic"/>
                <a:sym typeface="Century Gothic"/>
              </a:rPr>
              <a:t>District Lessons Learned</a:t>
            </a:r>
            <a:endParaRPr/>
          </a:p>
          <a:p>
            <a:pPr marL="0" marR="0" lvl="0" indent="0" algn="ctr" rtl="0">
              <a:lnSpc>
                <a:spcPct val="100000"/>
              </a:lnSpc>
              <a:spcBef>
                <a:spcPts val="1200"/>
              </a:spcBef>
              <a:spcAft>
                <a:spcPts val="0"/>
              </a:spcAft>
              <a:buClr>
                <a:srgbClr val="000000"/>
              </a:buClr>
              <a:buSzPts val="3200"/>
              <a:buFont typeface="Arial"/>
              <a:buNone/>
            </a:pPr>
            <a:r>
              <a:rPr lang="en-US" sz="3200" b="1" i="0" u="none" strike="noStrike" cap="none">
                <a:solidFill>
                  <a:srgbClr val="000000"/>
                </a:solidFill>
                <a:latin typeface="Century Gothic"/>
                <a:ea typeface="Century Gothic"/>
                <a:cs typeface="Century Gothic"/>
                <a:sym typeface="Century Gothic"/>
              </a:rPr>
              <a:t>November 18, 2020</a:t>
            </a:r>
            <a:endParaRPr/>
          </a:p>
          <a:p>
            <a:pPr marL="0" marR="0" lvl="0" indent="0" algn="ctr" rtl="0">
              <a:lnSpc>
                <a:spcPct val="100000"/>
              </a:lnSpc>
              <a:spcBef>
                <a:spcPts val="1200"/>
              </a:spcBef>
              <a:spcAft>
                <a:spcPts val="0"/>
              </a:spcAft>
              <a:buClr>
                <a:schemeClr val="dk1"/>
              </a:buClr>
              <a:buSzPts val="2000"/>
              <a:buFont typeface="Arial"/>
              <a:buNone/>
            </a:pPr>
            <a:endParaRPr sz="2000" b="1" i="0" u="none" strike="noStrike" cap="none">
              <a:solidFill>
                <a:schemeClr val="dk1"/>
              </a:solidFill>
              <a:latin typeface="Century Gothic"/>
              <a:ea typeface="Century Gothic"/>
              <a:cs typeface="Century Gothic"/>
              <a:sym typeface="Century Gothic"/>
            </a:endParaRPr>
          </a:p>
        </p:txBody>
      </p:sp>
      <p:sp>
        <p:nvSpPr>
          <p:cNvPr id="1354" name="Google Shape;1354;p174"/>
          <p:cNvSpPr txBox="1"/>
          <p:nvPr/>
        </p:nvSpPr>
        <p:spPr>
          <a:xfrm>
            <a:off x="1337733" y="2074328"/>
            <a:ext cx="64770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entury Gothic"/>
                <a:ea typeface="Century Gothic"/>
                <a:cs typeface="Century Gothic"/>
                <a:sym typeface="Century Gothic"/>
              </a:rPr>
              <a:t>OFFICE OF ACADEMICS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75"/>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a:p>
        </p:txBody>
      </p:sp>
      <p:sp>
        <p:nvSpPr>
          <p:cNvPr id="1361" name="Google Shape;1361;p175"/>
          <p:cNvSpPr txBox="1">
            <a:spLocks noGrp="1"/>
          </p:cNvSpPr>
          <p:nvPr>
            <p:ph type="title"/>
          </p:nvPr>
        </p:nvSpPr>
        <p:spPr>
          <a:xfrm>
            <a:off x="179294" y="162579"/>
            <a:ext cx="8839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3500"/>
              <a:buFont typeface="Century Gothic"/>
              <a:buNone/>
            </a:pPr>
            <a:r>
              <a:rPr lang="en-US" sz="3500"/>
              <a:t>Essential Learning: </a:t>
            </a:r>
            <a:br>
              <a:rPr lang="en-US" sz="3500"/>
            </a:br>
            <a:r>
              <a:rPr lang="en-US" sz="2800"/>
              <a:t>Focusing on the Student &amp; Teacher Experience</a:t>
            </a:r>
            <a:endParaRPr/>
          </a:p>
        </p:txBody>
      </p:sp>
      <p:sp>
        <p:nvSpPr>
          <p:cNvPr id="1362" name="Google Shape;1362;p175"/>
          <p:cNvSpPr txBox="1"/>
          <p:nvPr/>
        </p:nvSpPr>
        <p:spPr>
          <a:xfrm>
            <a:off x="479475" y="1233433"/>
            <a:ext cx="8389800" cy="5042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Century Gothic"/>
                <a:ea typeface="Century Gothic"/>
                <a:cs typeface="Century Gothic"/>
                <a:sym typeface="Century Gothic"/>
              </a:rPr>
              <a:t>What did we learn from Quarter 4 and Summer 2020 that transformed Quarter 1 experiences?</a:t>
            </a:r>
            <a:br>
              <a:rPr lang="en-US" sz="2400" b="1" i="0" u="none" strike="noStrike" cap="none">
                <a:solidFill>
                  <a:schemeClr val="dk1"/>
                </a:solidFill>
                <a:latin typeface="Century Gothic"/>
                <a:ea typeface="Century Gothic"/>
                <a:cs typeface="Century Gothic"/>
                <a:sym typeface="Century Gothic"/>
              </a:rPr>
            </a:br>
            <a:endParaRPr/>
          </a:p>
          <a:p>
            <a:pPr marL="0" marR="0" lvl="0" indent="0" algn="l" rtl="0">
              <a:spcBef>
                <a:spcPts val="1200"/>
              </a:spcBef>
              <a:spcAft>
                <a:spcPts val="0"/>
              </a:spcAft>
              <a:buNone/>
            </a:pPr>
            <a:r>
              <a:rPr lang="en-US" sz="2000">
                <a:solidFill>
                  <a:schemeClr val="dk1"/>
                </a:solidFill>
                <a:latin typeface="Century Gothic"/>
                <a:ea typeface="Century Gothic"/>
                <a:cs typeface="Century Gothic"/>
                <a:sym typeface="Century Gothic"/>
              </a:rPr>
              <a:t>Lessons l</a:t>
            </a:r>
            <a:r>
              <a:rPr lang="en-US" sz="2000" b="0" i="0" u="none" strike="noStrike" cap="none">
                <a:solidFill>
                  <a:schemeClr val="dk1"/>
                </a:solidFill>
                <a:latin typeface="Century Gothic"/>
                <a:ea typeface="Century Gothic"/>
                <a:cs typeface="Century Gothic"/>
                <a:sym typeface="Century Gothic"/>
              </a:rPr>
              <a:t>earned informed decisions made regarding:</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Incoming Kindergarten Students</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Early Literacy and Impact on Specific Student Populations</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COVID-19 </a:t>
            </a:r>
            <a:r>
              <a:rPr lang="en-US" sz="2000" b="1" i="0" u="sng" strike="noStrike" cap="none">
                <a:solidFill>
                  <a:schemeClr val="dk1"/>
                </a:solidFill>
                <a:latin typeface="Century Gothic"/>
                <a:ea typeface="Century Gothic"/>
                <a:cs typeface="Century Gothic"/>
                <a:sym typeface="Century Gothic"/>
              </a:rPr>
              <a:t>AND</a:t>
            </a:r>
            <a:r>
              <a:rPr lang="en-US" sz="2000" b="0" i="0" u="none" strike="noStrike" cap="none">
                <a:solidFill>
                  <a:schemeClr val="dk1"/>
                </a:solidFill>
                <a:latin typeface="Century Gothic"/>
                <a:ea typeface="Century Gothic"/>
                <a:cs typeface="Century Gothic"/>
                <a:sym typeface="Century Gothic"/>
              </a:rPr>
              <a:t> Summer Slides</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Changes to curriculum and instruction at all levels</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Shifts in Pedagogy</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Professional Learning and Training Needs</a:t>
            </a:r>
            <a:endParaRPr/>
          </a:p>
          <a:p>
            <a:pPr marL="342900" marR="0" lvl="0" indent="-342900" algn="l" rtl="0">
              <a:spcBef>
                <a:spcPts val="12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New Florida Standards in Grades K and 1; Implications for Grades 2-12</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76"/>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sp>
        <p:nvSpPr>
          <p:cNvPr id="1369" name="Google Shape;1369;p176"/>
          <p:cNvSpPr txBox="1">
            <a:spLocks noGrp="1"/>
          </p:cNvSpPr>
          <p:nvPr>
            <p:ph type="title"/>
          </p:nvPr>
        </p:nvSpPr>
        <p:spPr>
          <a:xfrm>
            <a:off x="179294" y="216428"/>
            <a:ext cx="8839200" cy="8541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Learning Acceleration Plan</a:t>
            </a:r>
            <a:endParaRPr/>
          </a:p>
        </p:txBody>
      </p:sp>
      <p:graphicFrame>
        <p:nvGraphicFramePr>
          <p:cNvPr id="1370" name="Google Shape;1370;p176"/>
          <p:cNvGraphicFramePr/>
          <p:nvPr/>
        </p:nvGraphicFramePr>
        <p:xfrm>
          <a:off x="204694" y="1683655"/>
          <a:ext cx="8690050" cy="4008180"/>
        </p:xfrm>
        <a:graphic>
          <a:graphicData uri="http://schemas.openxmlformats.org/drawingml/2006/table">
            <a:tbl>
              <a:tblPr firstRow="1" bandRow="1">
                <a:noFill/>
                <a:tableStyleId>{C318AAB7-9ADC-4504-997C-8B5FA55649B8}</a:tableStyleId>
              </a:tblPr>
              <a:tblGrid>
                <a:gridCol w="3821200">
                  <a:extLst>
                    <a:ext uri="{9D8B030D-6E8A-4147-A177-3AD203B41FA5}">
                      <a16:colId xmlns:a16="http://schemas.microsoft.com/office/drawing/2014/main" val="20000"/>
                    </a:ext>
                  </a:extLst>
                </a:gridCol>
                <a:gridCol w="4868850">
                  <a:extLst>
                    <a:ext uri="{9D8B030D-6E8A-4147-A177-3AD203B41FA5}">
                      <a16:colId xmlns:a16="http://schemas.microsoft.com/office/drawing/2014/main" val="20001"/>
                    </a:ext>
                  </a:extLst>
                </a:gridCol>
              </a:tblGrid>
              <a:tr h="370825">
                <a:tc gridSpan="2">
                  <a:txBody>
                    <a:bodyPr/>
                    <a:lstStyle/>
                    <a:p>
                      <a:pPr marL="0" marR="0" lvl="0" indent="0" algn="ctr" rtl="0">
                        <a:spcBef>
                          <a:spcPts val="0"/>
                        </a:spcBef>
                        <a:spcAft>
                          <a:spcPts val="0"/>
                        </a:spcAft>
                        <a:buNone/>
                      </a:pPr>
                      <a:r>
                        <a:rPr lang="en-US" sz="1900" u="none" strike="noStrike" cap="none"/>
                        <a:t>Summaries</a:t>
                      </a:r>
                      <a:endParaRPr sz="1500"/>
                    </a:p>
                  </a:txBody>
                  <a:tcPr marL="91450" marR="91450" marT="45725" marB="45725" anchor="ctr"/>
                </a:tc>
                <a:tc hMerge="1">
                  <a:txBody>
                    <a:bodyPr/>
                    <a:lstStyle/>
                    <a:p>
                      <a:endParaRPr lang="en-US"/>
                    </a:p>
                  </a:txBody>
                  <a:tcPr/>
                </a:tc>
                <a:extLst>
                  <a:ext uri="{0D108BD9-81ED-4DB2-BD59-A6C34878D82A}">
                    <a16:rowId xmlns:a16="http://schemas.microsoft.com/office/drawing/2014/main" val="10000"/>
                  </a:ext>
                </a:extLst>
              </a:tr>
              <a:tr h="370825">
                <a:tc>
                  <a:txBody>
                    <a:bodyPr/>
                    <a:lstStyle/>
                    <a:p>
                      <a:pPr marL="342900" marR="0" lvl="0" indent="-342900" algn="l" rtl="0">
                        <a:lnSpc>
                          <a:spcPct val="100000"/>
                        </a:lnSpc>
                        <a:spcBef>
                          <a:spcPts val="0"/>
                        </a:spcBef>
                        <a:spcAft>
                          <a:spcPts val="0"/>
                        </a:spcAft>
                        <a:buClr>
                          <a:schemeClr val="dk1"/>
                        </a:buClr>
                        <a:buSzPts val="1600"/>
                        <a:buFont typeface="Century Gothic"/>
                        <a:buAutoNum type="arabicPeriod"/>
                      </a:pPr>
                      <a:r>
                        <a:rPr lang="en-US" sz="1600" u="none" strike="noStrike" cap="none"/>
                        <a:t>Ensuring High Quality eLearning</a:t>
                      </a:r>
                      <a:endParaRPr sz="1500"/>
                    </a:p>
                  </a:txBody>
                  <a:tcPr marL="91450" marR="91450" marT="45725" marB="45725" anchor="ctr"/>
                </a:tc>
                <a:tc>
                  <a:txBody>
                    <a:bodyPr/>
                    <a:lstStyle/>
                    <a:p>
                      <a:pPr marL="0" marR="0" lvl="0" indent="0" algn="l" rtl="0">
                        <a:spcBef>
                          <a:spcPts val="0"/>
                        </a:spcBef>
                        <a:spcAft>
                          <a:spcPts val="0"/>
                        </a:spcAft>
                        <a:buNone/>
                      </a:pPr>
                      <a:r>
                        <a:rPr lang="en-US" sz="1600" u="none" strike="noStrike" cap="none"/>
                        <a:t>Focus on </a:t>
                      </a:r>
                      <a:r>
                        <a:rPr lang="en-US" sz="1600" b="1" u="none" strike="noStrike" cap="none"/>
                        <a:t>grade-level content </a:t>
                      </a:r>
                      <a:r>
                        <a:rPr lang="en-US" sz="1600" u="none" strike="noStrike" cap="none"/>
                        <a:t>while addressing </a:t>
                      </a:r>
                      <a:r>
                        <a:rPr lang="en-US" sz="1600" b="1" u="none" strike="noStrike" cap="none"/>
                        <a:t>unfinished learning</a:t>
                      </a:r>
                      <a:endParaRPr sz="1500"/>
                    </a:p>
                  </a:txBody>
                  <a:tcPr marL="91450" marR="91450" marT="45725" marB="45725"/>
                </a:tc>
                <a:extLst>
                  <a:ext uri="{0D108BD9-81ED-4DB2-BD59-A6C34878D82A}">
                    <a16:rowId xmlns:a16="http://schemas.microsoft.com/office/drawing/2014/main" val="10001"/>
                  </a:ext>
                </a:extLst>
              </a:tr>
              <a:tr h="370825">
                <a:tc>
                  <a:txBody>
                    <a:bodyPr/>
                    <a:lstStyle/>
                    <a:p>
                      <a:pPr marL="342900" marR="0" lvl="0" indent="-342900" algn="l" rtl="0">
                        <a:lnSpc>
                          <a:spcPct val="100000"/>
                        </a:lnSpc>
                        <a:spcBef>
                          <a:spcPts val="0"/>
                        </a:spcBef>
                        <a:spcAft>
                          <a:spcPts val="0"/>
                        </a:spcAft>
                        <a:buClr>
                          <a:schemeClr val="dk1"/>
                        </a:buClr>
                        <a:buSzPts val="1600"/>
                        <a:buFont typeface="Century Gothic"/>
                        <a:buAutoNum type="arabicPeriod" startAt="2"/>
                      </a:pPr>
                      <a:r>
                        <a:rPr lang="en-US" sz="1600"/>
                        <a:t>Assessing and Understanding Readiness for Grade Level Learning</a:t>
                      </a:r>
                      <a:endParaRPr sz="1500"/>
                    </a:p>
                  </a:txBody>
                  <a:tcPr marL="91450" marR="91450" marT="45725" marB="45725" anchor="ctr"/>
                </a:tc>
                <a:tc>
                  <a:txBody>
                    <a:bodyPr/>
                    <a:lstStyle/>
                    <a:p>
                      <a:pPr marL="0" marR="0" lvl="0" indent="0" algn="l" rtl="0">
                        <a:spcBef>
                          <a:spcPts val="0"/>
                        </a:spcBef>
                        <a:spcAft>
                          <a:spcPts val="0"/>
                        </a:spcAft>
                        <a:buNone/>
                      </a:pPr>
                      <a:r>
                        <a:rPr lang="en-US" sz="1600"/>
                        <a:t>Use assessments with a </a:t>
                      </a:r>
                      <a:r>
                        <a:rPr lang="en-US" sz="1600" b="1"/>
                        <a:t>clear purpose linked to actions</a:t>
                      </a:r>
                      <a:r>
                        <a:rPr lang="en-US" sz="1600"/>
                        <a:t> that will benefit students and help teachers know what to do next</a:t>
                      </a:r>
                      <a:endParaRPr sz="1500"/>
                    </a:p>
                  </a:txBody>
                  <a:tcPr marL="91450" marR="91450" marT="45725" marB="45725"/>
                </a:tc>
                <a:extLst>
                  <a:ext uri="{0D108BD9-81ED-4DB2-BD59-A6C34878D82A}">
                    <a16:rowId xmlns:a16="http://schemas.microsoft.com/office/drawing/2014/main" val="10002"/>
                  </a:ext>
                </a:extLst>
              </a:tr>
              <a:tr h="370825">
                <a:tc>
                  <a:txBody>
                    <a:bodyPr/>
                    <a:lstStyle/>
                    <a:p>
                      <a:pPr marL="342900" marR="0" lvl="0" indent="-342900" algn="l" rtl="0">
                        <a:lnSpc>
                          <a:spcPct val="100000"/>
                        </a:lnSpc>
                        <a:spcBef>
                          <a:spcPts val="0"/>
                        </a:spcBef>
                        <a:spcAft>
                          <a:spcPts val="0"/>
                        </a:spcAft>
                        <a:buClr>
                          <a:schemeClr val="dk1"/>
                        </a:buClr>
                        <a:buSzPts val="1600"/>
                        <a:buFont typeface="Century Gothic"/>
                        <a:buAutoNum type="arabicPeriod" startAt="3"/>
                      </a:pPr>
                      <a:r>
                        <a:rPr lang="en-US" sz="1600"/>
                        <a:t>Addressing Commonalities</a:t>
                      </a:r>
                      <a:endParaRPr sz="1500"/>
                    </a:p>
                  </a:txBody>
                  <a:tcPr marL="91450" marR="91450" marT="45725" marB="45725" anchor="ctr"/>
                </a:tc>
                <a:tc>
                  <a:txBody>
                    <a:bodyPr/>
                    <a:lstStyle/>
                    <a:p>
                      <a:pPr marL="0" marR="0" lvl="0" indent="0" algn="l" rtl="0">
                        <a:spcBef>
                          <a:spcPts val="0"/>
                        </a:spcBef>
                        <a:spcAft>
                          <a:spcPts val="0"/>
                        </a:spcAft>
                        <a:buNone/>
                      </a:pPr>
                      <a:r>
                        <a:rPr lang="en-US" sz="1600"/>
                        <a:t>Focus on </a:t>
                      </a:r>
                      <a:r>
                        <a:rPr lang="en-US" sz="1600" b="1"/>
                        <a:t>shared commonalities </a:t>
                      </a:r>
                      <a:r>
                        <a:rPr lang="en-US" sz="1600"/>
                        <a:t>and </a:t>
                      </a:r>
                      <a:r>
                        <a:rPr lang="en-US" sz="1600" b="1"/>
                        <a:t>maintain the inclusion</a:t>
                      </a:r>
                      <a:r>
                        <a:rPr lang="en-US" sz="1600"/>
                        <a:t> of each and every learner, including Students with Disabilities and English Language Learners</a:t>
                      </a:r>
                      <a:endParaRPr sz="1500"/>
                    </a:p>
                  </a:txBody>
                  <a:tcPr marL="91450" marR="91450" marT="45725" marB="45725"/>
                </a:tc>
                <a:extLst>
                  <a:ext uri="{0D108BD9-81ED-4DB2-BD59-A6C34878D82A}">
                    <a16:rowId xmlns:a16="http://schemas.microsoft.com/office/drawing/2014/main" val="10003"/>
                  </a:ext>
                </a:extLst>
              </a:tr>
              <a:tr h="370825">
                <a:tc>
                  <a:txBody>
                    <a:bodyPr/>
                    <a:lstStyle/>
                    <a:p>
                      <a:pPr marL="342900" marR="0" lvl="0" indent="-342900" algn="l" rtl="0">
                        <a:lnSpc>
                          <a:spcPct val="100000"/>
                        </a:lnSpc>
                        <a:spcBef>
                          <a:spcPts val="0"/>
                        </a:spcBef>
                        <a:spcAft>
                          <a:spcPts val="0"/>
                        </a:spcAft>
                        <a:buClr>
                          <a:schemeClr val="dk1"/>
                        </a:buClr>
                        <a:buSzPts val="1600"/>
                        <a:buFont typeface="Century Gothic"/>
                        <a:buAutoNum type="arabicPeriod" startAt="4"/>
                      </a:pPr>
                      <a:r>
                        <a:rPr lang="en-US" sz="1600"/>
                        <a:t>Nourishing Teacher and Student Relationships</a:t>
                      </a:r>
                      <a:endParaRPr sz="1500"/>
                    </a:p>
                  </a:txBody>
                  <a:tcPr marL="91450" marR="91450" marT="45725" marB="45725" anchor="ctr"/>
                </a:tc>
                <a:tc>
                  <a:txBody>
                    <a:bodyPr/>
                    <a:lstStyle/>
                    <a:p>
                      <a:pPr marL="0" marR="0" lvl="0" indent="0" algn="l" rtl="0">
                        <a:spcBef>
                          <a:spcPts val="0"/>
                        </a:spcBef>
                        <a:spcAft>
                          <a:spcPts val="0"/>
                        </a:spcAft>
                        <a:buNone/>
                      </a:pPr>
                      <a:r>
                        <a:rPr lang="en-US" sz="1600" b="1"/>
                        <a:t>Establish and maintain relationships </a:t>
                      </a:r>
                      <a:r>
                        <a:rPr lang="en-US" sz="1600"/>
                        <a:t>throughout all transitions; Focus on SEL and mindfulness</a:t>
                      </a:r>
                      <a:endParaRPr sz="1500"/>
                    </a:p>
                  </a:txBody>
                  <a:tcPr marL="91450" marR="91450" marT="45725" marB="45725"/>
                </a:tc>
                <a:extLst>
                  <a:ext uri="{0D108BD9-81ED-4DB2-BD59-A6C34878D82A}">
                    <a16:rowId xmlns:a16="http://schemas.microsoft.com/office/drawing/2014/main" val="10004"/>
                  </a:ext>
                </a:extLst>
              </a:tr>
              <a:tr h="370825">
                <a:tc>
                  <a:txBody>
                    <a:bodyPr/>
                    <a:lstStyle/>
                    <a:p>
                      <a:pPr marL="342900" marR="0" lvl="0" indent="-342900" algn="l" rtl="0">
                        <a:lnSpc>
                          <a:spcPct val="100000"/>
                        </a:lnSpc>
                        <a:spcBef>
                          <a:spcPts val="0"/>
                        </a:spcBef>
                        <a:spcAft>
                          <a:spcPts val="0"/>
                        </a:spcAft>
                        <a:buClr>
                          <a:schemeClr val="dk1"/>
                        </a:buClr>
                        <a:buSzPts val="1600"/>
                        <a:buFont typeface="Century Gothic"/>
                        <a:buAutoNum type="arabicPeriod" startAt="5"/>
                      </a:pPr>
                      <a:r>
                        <a:rPr lang="en-US" sz="1600"/>
                        <a:t>Providing Outreach and Guidance for Parents</a:t>
                      </a:r>
                      <a:endParaRPr sz="1500"/>
                    </a:p>
                  </a:txBody>
                  <a:tcPr marL="91450" marR="91450" marT="45725" marB="45725" anchor="ctr"/>
                </a:tc>
                <a:tc>
                  <a:txBody>
                    <a:bodyPr/>
                    <a:lstStyle/>
                    <a:p>
                      <a:pPr marL="0" marR="0" lvl="0" indent="0" algn="l" rtl="0">
                        <a:spcBef>
                          <a:spcPts val="0"/>
                        </a:spcBef>
                        <a:spcAft>
                          <a:spcPts val="0"/>
                        </a:spcAft>
                        <a:buNone/>
                      </a:pPr>
                      <a:r>
                        <a:rPr lang="en-US" sz="1600"/>
                        <a:t>Openly </a:t>
                      </a:r>
                      <a:r>
                        <a:rPr lang="en-US" sz="1600" b="1"/>
                        <a:t>communicate</a:t>
                      </a:r>
                      <a:r>
                        <a:rPr lang="en-US" sz="1600"/>
                        <a:t> with families to support student access to classes/courses</a:t>
                      </a:r>
                      <a:endParaRPr sz="1500"/>
                    </a:p>
                  </a:txBody>
                  <a:tcPr marL="91450" marR="91450" marT="45725" marB="45725"/>
                </a:tc>
                <a:extLst>
                  <a:ext uri="{0D108BD9-81ED-4DB2-BD59-A6C34878D82A}">
                    <a16:rowId xmlns:a16="http://schemas.microsoft.com/office/drawing/2014/main" val="10005"/>
                  </a:ext>
                </a:extLst>
              </a:tr>
            </a:tbl>
          </a:graphicData>
        </a:graphic>
      </p:graphicFrame>
      <p:sp>
        <p:nvSpPr>
          <p:cNvPr id="1371" name="Google Shape;1371;p176"/>
          <p:cNvSpPr txBox="1"/>
          <p:nvPr/>
        </p:nvSpPr>
        <p:spPr>
          <a:xfrm>
            <a:off x="100106" y="1263503"/>
            <a:ext cx="8839200" cy="4855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50" b="1" i="0" u="none" strike="noStrike" cap="none">
                <a:solidFill>
                  <a:schemeClr val="dk1"/>
                </a:solidFill>
                <a:latin typeface="Century Gothic"/>
                <a:ea typeface="Century Gothic"/>
                <a:cs typeface="Century Gothic"/>
                <a:sym typeface="Century Gothic"/>
              </a:rPr>
              <a:t>Operational Game Plan: Framework for Birth through College &amp; Career</a:t>
            </a:r>
            <a:endParaRPr/>
          </a:p>
          <a:p>
            <a:pPr marL="0" marR="0" lvl="0" indent="0" algn="ctr" rtl="0">
              <a:spcBef>
                <a:spcPts val="0"/>
              </a:spcBef>
              <a:spcAft>
                <a:spcPts val="0"/>
              </a:spcAft>
              <a:buNone/>
            </a:pPr>
            <a:endParaRPr sz="2000" b="1" i="0" u="none" strike="noStrike" cap="none">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0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950" b="1">
                <a:solidFill>
                  <a:schemeClr val="dk1"/>
                </a:solidFill>
                <a:latin typeface="Century Gothic"/>
                <a:ea typeface="Century Gothic"/>
                <a:cs typeface="Century Gothic"/>
                <a:sym typeface="Century Gothic"/>
              </a:rPr>
              <a:t>Added Operational Game Plan for Students with Disabilities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77"/>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sp>
        <p:nvSpPr>
          <p:cNvPr id="1378" name="Google Shape;1378;p177"/>
          <p:cNvSpPr txBox="1">
            <a:spLocks noGrp="1"/>
          </p:cNvSpPr>
          <p:nvPr>
            <p:ph type="title"/>
          </p:nvPr>
        </p:nvSpPr>
        <p:spPr>
          <a:xfrm>
            <a:off x="197224" y="162579"/>
            <a:ext cx="8821200" cy="9261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3600"/>
              <a:buFont typeface="Century Gothic"/>
              <a:buNone/>
            </a:pPr>
            <a:r>
              <a:rPr lang="en-US" sz="3300"/>
              <a:t>Addressing Unfinished Learning: Leveraging the Pandemic</a:t>
            </a:r>
            <a:endParaRPr sz="2100"/>
          </a:p>
        </p:txBody>
      </p:sp>
      <p:sp>
        <p:nvSpPr>
          <p:cNvPr id="1379" name="Google Shape;1379;p177"/>
          <p:cNvSpPr txBox="1"/>
          <p:nvPr/>
        </p:nvSpPr>
        <p:spPr>
          <a:xfrm>
            <a:off x="313500" y="1376368"/>
            <a:ext cx="8704800" cy="4800900"/>
          </a:xfrm>
          <a:prstGeom prst="rect">
            <a:avLst/>
          </a:prstGeom>
          <a:noFill/>
          <a:ln>
            <a:noFill/>
          </a:ln>
        </p:spPr>
        <p:txBody>
          <a:bodyPr spcFirstLastPara="1" wrap="square" lIns="91425" tIns="45700" rIns="91425" bIns="45700" anchor="t" anchorCtr="0">
            <a:noAutofit/>
          </a:bodyPr>
          <a:lstStyle/>
          <a:p>
            <a:pPr marL="342900" marR="0" lvl="0" indent="-349250" algn="l" rtl="0">
              <a:spcBef>
                <a:spcPts val="0"/>
              </a:spcBef>
              <a:spcAft>
                <a:spcPts val="0"/>
              </a:spcAft>
              <a:buClr>
                <a:schemeClr val="dk1"/>
              </a:buClr>
              <a:buSzPts val="2100"/>
              <a:buFont typeface="Arial"/>
              <a:buChar char="•"/>
            </a:pPr>
            <a:r>
              <a:rPr lang="en-US" sz="2100" b="1">
                <a:solidFill>
                  <a:schemeClr val="dk1"/>
                </a:solidFill>
                <a:latin typeface="Century Gothic"/>
                <a:ea typeface="Century Gothic"/>
                <a:cs typeface="Century Gothic"/>
                <a:sym typeface="Century Gothic"/>
              </a:rPr>
              <a:t>Focused</a:t>
            </a:r>
            <a:r>
              <a:rPr lang="en-US" sz="2100">
                <a:solidFill>
                  <a:schemeClr val="dk1"/>
                </a:solidFill>
                <a:latin typeface="Century Gothic"/>
                <a:ea typeface="Century Gothic"/>
                <a:cs typeface="Century Gothic"/>
                <a:sym typeface="Century Gothic"/>
              </a:rPr>
              <a:t> on </a:t>
            </a:r>
            <a:r>
              <a:rPr lang="en-US" sz="2100" b="1">
                <a:solidFill>
                  <a:schemeClr val="dk1"/>
                </a:solidFill>
                <a:latin typeface="Century Gothic"/>
                <a:ea typeface="Century Gothic"/>
                <a:cs typeface="Century Gothic"/>
                <a:sym typeface="Century Gothic"/>
              </a:rPr>
              <a:t>how</a:t>
            </a:r>
            <a:r>
              <a:rPr lang="en-US" sz="2100">
                <a:solidFill>
                  <a:schemeClr val="dk1"/>
                </a:solidFill>
                <a:latin typeface="Century Gothic"/>
                <a:ea typeface="Century Gothic"/>
                <a:cs typeface="Century Gothic"/>
                <a:sym typeface="Century Gothic"/>
              </a:rPr>
              <a:t> to implement grade level instruction and address unfinished learning along the way</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b="1">
                <a:solidFill>
                  <a:schemeClr val="dk1"/>
                </a:solidFill>
                <a:latin typeface="Century Gothic"/>
                <a:ea typeface="Century Gothic"/>
                <a:cs typeface="Century Gothic"/>
                <a:sym typeface="Century Gothic"/>
              </a:rPr>
              <a:t>Defined</a:t>
            </a:r>
            <a:r>
              <a:rPr lang="en-US" sz="2100">
                <a:solidFill>
                  <a:schemeClr val="dk1"/>
                </a:solidFill>
                <a:latin typeface="Century Gothic"/>
                <a:ea typeface="Century Gothic"/>
                <a:cs typeface="Century Gothic"/>
                <a:sym typeface="Century Gothic"/>
              </a:rPr>
              <a:t> Just-in-Time Instruction</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a:solidFill>
                  <a:schemeClr val="dk1"/>
                </a:solidFill>
                <a:latin typeface="Century Gothic"/>
                <a:ea typeface="Century Gothic"/>
                <a:cs typeface="Century Gothic"/>
                <a:sym typeface="Century Gothic"/>
              </a:rPr>
              <a:t>Approached curriculum design and instruction with</a:t>
            </a:r>
            <a:r>
              <a:rPr lang="en-US" sz="2100" b="1">
                <a:solidFill>
                  <a:schemeClr val="dk1"/>
                </a:solidFill>
                <a:latin typeface="Century Gothic"/>
                <a:ea typeface="Century Gothic"/>
                <a:cs typeface="Century Gothic"/>
                <a:sym typeface="Century Gothic"/>
              </a:rPr>
              <a:t> flexibility</a:t>
            </a:r>
            <a:r>
              <a:rPr lang="en-US" sz="2100">
                <a:solidFill>
                  <a:schemeClr val="dk1"/>
                </a:solidFill>
                <a:latin typeface="Century Gothic"/>
                <a:ea typeface="Century Gothic"/>
                <a:cs typeface="Century Gothic"/>
                <a:sym typeface="Century Gothic"/>
              </a:rPr>
              <a:t> for any learning environment</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b="1">
                <a:solidFill>
                  <a:schemeClr val="dk1"/>
                </a:solidFill>
                <a:latin typeface="Century Gothic"/>
                <a:ea typeface="Century Gothic"/>
                <a:cs typeface="Century Gothic"/>
                <a:sym typeface="Century Gothic"/>
              </a:rPr>
              <a:t>Redefined</a:t>
            </a:r>
            <a:r>
              <a:rPr lang="en-US" sz="2100">
                <a:solidFill>
                  <a:schemeClr val="dk1"/>
                </a:solidFill>
                <a:latin typeface="Century Gothic"/>
                <a:ea typeface="Century Gothic"/>
                <a:cs typeface="Century Gothic"/>
                <a:sym typeface="Century Gothic"/>
              </a:rPr>
              <a:t> purpose of and streamlined assessments</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a:solidFill>
                  <a:schemeClr val="dk1"/>
                </a:solidFill>
                <a:latin typeface="Century Gothic"/>
                <a:ea typeface="Century Gothic"/>
                <a:cs typeface="Century Gothic"/>
                <a:sym typeface="Century Gothic"/>
              </a:rPr>
              <a:t>Looked to Grade Level Teams in Elementary and Content Areas in Secondary as the </a:t>
            </a:r>
            <a:r>
              <a:rPr lang="en-US" sz="2100" b="1">
                <a:solidFill>
                  <a:schemeClr val="dk1"/>
                </a:solidFill>
                <a:latin typeface="Century Gothic"/>
                <a:ea typeface="Century Gothic"/>
                <a:cs typeface="Century Gothic"/>
                <a:sym typeface="Century Gothic"/>
              </a:rPr>
              <a:t>levers for communication and change</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a:solidFill>
                  <a:schemeClr val="dk1"/>
                </a:solidFill>
                <a:latin typeface="Century Gothic"/>
                <a:ea typeface="Century Gothic"/>
                <a:cs typeface="Century Gothic"/>
                <a:sym typeface="Century Gothic"/>
              </a:rPr>
              <a:t>Moved </a:t>
            </a:r>
            <a:r>
              <a:rPr lang="en-US" sz="2100" b="1">
                <a:solidFill>
                  <a:schemeClr val="dk1"/>
                </a:solidFill>
                <a:latin typeface="Century Gothic"/>
                <a:ea typeface="Century Gothic"/>
                <a:cs typeface="Century Gothic"/>
                <a:sym typeface="Century Gothic"/>
              </a:rPr>
              <a:t>Social Emotional Learning and Mindfulness </a:t>
            </a:r>
            <a:r>
              <a:rPr lang="en-US" sz="2100">
                <a:solidFill>
                  <a:schemeClr val="dk1"/>
                </a:solidFill>
                <a:latin typeface="Century Gothic"/>
                <a:ea typeface="Century Gothic"/>
                <a:cs typeface="Century Gothic"/>
                <a:sym typeface="Century Gothic"/>
              </a:rPr>
              <a:t>to the forefront</a:t>
            </a:r>
            <a:endParaRPr sz="2100">
              <a:latin typeface="Century Gothic"/>
              <a:ea typeface="Century Gothic"/>
              <a:cs typeface="Century Gothic"/>
              <a:sym typeface="Century Gothic"/>
            </a:endParaRPr>
          </a:p>
          <a:p>
            <a:pPr marL="342900" marR="0" lvl="0" indent="-349250" algn="l" rtl="0">
              <a:spcBef>
                <a:spcPts val="1200"/>
              </a:spcBef>
              <a:spcAft>
                <a:spcPts val="0"/>
              </a:spcAft>
              <a:buClr>
                <a:schemeClr val="dk1"/>
              </a:buClr>
              <a:buSzPts val="2100"/>
              <a:buFont typeface="Arial"/>
              <a:buChar char="•"/>
            </a:pPr>
            <a:r>
              <a:rPr lang="en-US" sz="2100" b="1">
                <a:solidFill>
                  <a:schemeClr val="dk1"/>
                </a:solidFill>
                <a:latin typeface="Century Gothic"/>
                <a:ea typeface="Century Gothic"/>
                <a:cs typeface="Century Gothic"/>
                <a:sym typeface="Century Gothic"/>
              </a:rPr>
              <a:t>Adapted and Leveraged </a:t>
            </a:r>
            <a:r>
              <a:rPr lang="en-US" sz="2100">
                <a:solidFill>
                  <a:schemeClr val="dk1"/>
                </a:solidFill>
                <a:latin typeface="Century Gothic"/>
                <a:ea typeface="Century Gothic"/>
                <a:cs typeface="Century Gothic"/>
                <a:sym typeface="Century Gothic"/>
              </a:rPr>
              <a:t>Resources and Partners</a:t>
            </a:r>
            <a:endParaRPr sz="2100">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78"/>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a:p>
        </p:txBody>
      </p:sp>
      <p:sp>
        <p:nvSpPr>
          <p:cNvPr id="1386" name="Google Shape;1386;p178"/>
          <p:cNvSpPr txBox="1">
            <a:spLocks noGrp="1"/>
          </p:cNvSpPr>
          <p:nvPr>
            <p:ph type="title"/>
          </p:nvPr>
        </p:nvSpPr>
        <p:spPr>
          <a:xfrm>
            <a:off x="197224" y="162579"/>
            <a:ext cx="8821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Learning Acceleration</a:t>
            </a:r>
            <a:endParaRPr/>
          </a:p>
        </p:txBody>
      </p:sp>
      <p:pic>
        <p:nvPicPr>
          <p:cNvPr id="1387" name="Google Shape;1387;p178" descr="Text&#10;&#10;Description automatically generated"/>
          <p:cNvPicPr preferRelativeResize="0"/>
          <p:nvPr/>
        </p:nvPicPr>
        <p:blipFill rotWithShape="1">
          <a:blip r:embed="rId3">
            <a:alphaModFix/>
          </a:blip>
          <a:srcRect/>
          <a:stretch/>
        </p:blipFill>
        <p:spPr>
          <a:xfrm>
            <a:off x="1216127" y="1222395"/>
            <a:ext cx="5044303" cy="3537898"/>
          </a:xfrm>
          <a:prstGeom prst="rect">
            <a:avLst/>
          </a:prstGeom>
          <a:noFill/>
          <a:ln w="28575" cap="flat" cmpd="sng">
            <a:solidFill>
              <a:srgbClr val="6A2C91"/>
            </a:solidFill>
            <a:prstDash val="solid"/>
            <a:round/>
            <a:headEnd type="none" w="sm" len="sm"/>
            <a:tailEnd type="none" w="sm" len="sm"/>
          </a:ln>
        </p:spPr>
      </p:pic>
      <p:pic>
        <p:nvPicPr>
          <p:cNvPr id="1388" name="Google Shape;1388;p178" descr="A picture containing text&#10;&#10;Description automatically generated"/>
          <p:cNvPicPr preferRelativeResize="0"/>
          <p:nvPr/>
        </p:nvPicPr>
        <p:blipFill rotWithShape="1">
          <a:blip r:embed="rId4">
            <a:alphaModFix/>
          </a:blip>
          <a:srcRect/>
          <a:stretch/>
        </p:blipFill>
        <p:spPr>
          <a:xfrm>
            <a:off x="1106275" y="1222402"/>
            <a:ext cx="6889974" cy="4607699"/>
          </a:xfrm>
          <a:prstGeom prst="rect">
            <a:avLst/>
          </a:prstGeom>
          <a:noFill/>
          <a:ln w="28575" cap="flat" cmpd="sng">
            <a:solidFill>
              <a:schemeClr val="accent4"/>
            </a:solidFill>
            <a:prstDash val="solid"/>
            <a:round/>
            <a:headEnd type="none" w="sm" len="sm"/>
            <a:tailEnd type="none" w="sm" len="sm"/>
          </a:ln>
        </p:spPr>
      </p:pic>
      <p:sp>
        <p:nvSpPr>
          <p:cNvPr id="1389" name="Google Shape;1389;p178"/>
          <p:cNvSpPr/>
          <p:nvPr/>
        </p:nvSpPr>
        <p:spPr>
          <a:xfrm>
            <a:off x="830718" y="3905722"/>
            <a:ext cx="4521600" cy="8202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90" name="Google Shape;1390;p178"/>
          <p:cNvSpPr/>
          <p:nvPr/>
        </p:nvSpPr>
        <p:spPr>
          <a:xfrm>
            <a:off x="713435" y="2470392"/>
            <a:ext cx="3701400" cy="10419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8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138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79"/>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a:p>
        </p:txBody>
      </p:sp>
      <p:sp>
        <p:nvSpPr>
          <p:cNvPr id="1397" name="Google Shape;1397;p179"/>
          <p:cNvSpPr txBox="1">
            <a:spLocks noGrp="1"/>
          </p:cNvSpPr>
          <p:nvPr>
            <p:ph type="title"/>
          </p:nvPr>
        </p:nvSpPr>
        <p:spPr>
          <a:xfrm>
            <a:off x="197224" y="162579"/>
            <a:ext cx="8821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Learning Acceleration</a:t>
            </a:r>
            <a:endParaRPr/>
          </a:p>
        </p:txBody>
      </p:sp>
      <p:pic>
        <p:nvPicPr>
          <p:cNvPr id="1398" name="Google Shape;1398;p179" descr="Graphical user interface, text, application&#10;&#10;Description automatically generated"/>
          <p:cNvPicPr preferRelativeResize="0"/>
          <p:nvPr/>
        </p:nvPicPr>
        <p:blipFill rotWithShape="1">
          <a:blip r:embed="rId3">
            <a:alphaModFix/>
          </a:blip>
          <a:srcRect t="54908"/>
          <a:stretch/>
        </p:blipFill>
        <p:spPr>
          <a:xfrm>
            <a:off x="247080" y="1805456"/>
            <a:ext cx="8663309" cy="2719999"/>
          </a:xfrm>
          <a:prstGeom prst="rect">
            <a:avLst/>
          </a:prstGeom>
          <a:noFill/>
          <a:ln w="28575" cap="flat" cmpd="sng">
            <a:solidFill>
              <a:srgbClr val="6A2C91"/>
            </a:solidFill>
            <a:prstDash val="solid"/>
            <a:round/>
            <a:headEnd type="none" w="sm" len="sm"/>
            <a:tailEnd type="none" w="sm" len="sm"/>
          </a:ln>
        </p:spPr>
      </p:pic>
      <p:pic>
        <p:nvPicPr>
          <p:cNvPr id="1399" name="Google Shape;1399;p179" descr="Text, application&#10;&#10;Description automatically generated"/>
          <p:cNvPicPr preferRelativeResize="0"/>
          <p:nvPr/>
        </p:nvPicPr>
        <p:blipFill rotWithShape="1">
          <a:blip r:embed="rId4">
            <a:alphaModFix/>
          </a:blip>
          <a:srcRect t="5445"/>
          <a:stretch/>
        </p:blipFill>
        <p:spPr>
          <a:xfrm>
            <a:off x="861556" y="1363223"/>
            <a:ext cx="7492607" cy="4563248"/>
          </a:xfrm>
          <a:prstGeom prst="rect">
            <a:avLst/>
          </a:prstGeom>
          <a:noFill/>
          <a:ln w="28575" cap="flat" cmpd="sng">
            <a:solidFill>
              <a:srgbClr val="6A2C91"/>
            </a:solidFill>
            <a:prstDash val="solid"/>
            <a:round/>
            <a:headEnd type="none" w="sm" len="sm"/>
            <a:tailEnd type="none" w="sm" len="sm"/>
          </a:ln>
        </p:spPr>
      </p:pic>
      <p:sp>
        <p:nvSpPr>
          <p:cNvPr id="1400" name="Google Shape;1400;p179"/>
          <p:cNvSpPr/>
          <p:nvPr/>
        </p:nvSpPr>
        <p:spPr>
          <a:xfrm>
            <a:off x="575569" y="1723092"/>
            <a:ext cx="5172300" cy="22368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98"/>
                                        </p:tgtEl>
                                      </p:cBhvr>
                                    </p:animEffect>
                                    <p:set>
                                      <p:cBhvr>
                                        <p:cTn id="11" dur="1" fill="hold">
                                          <p:stCondLst>
                                            <p:cond delay="500"/>
                                          </p:stCondLst>
                                        </p:cTn>
                                        <p:tgtEl>
                                          <p:spTgt spid="139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39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0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35"/>
          <p:cNvSpPr txBox="1">
            <a:spLocks noGrp="1"/>
          </p:cNvSpPr>
          <p:nvPr>
            <p:ph type="title"/>
          </p:nvPr>
        </p:nvSpPr>
        <p:spPr>
          <a:xfrm>
            <a:off x="304800" y="274647"/>
            <a:ext cx="8572500" cy="832200"/>
          </a:xfrm>
          <a:prstGeom prst="rect">
            <a:avLst/>
          </a:prstGeom>
          <a:solidFill>
            <a:srgbClr val="003D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3600">
                <a:solidFill>
                  <a:srgbClr val="FF9268"/>
                </a:solidFill>
                <a:latin typeface="Oswald"/>
                <a:ea typeface="Oswald"/>
                <a:cs typeface="Oswald"/>
                <a:sym typeface="Oswald"/>
              </a:rPr>
              <a:t>Today’s Conversation</a:t>
            </a:r>
            <a:endParaRPr sz="3600" i="0" u="none" strike="noStrike" cap="none">
              <a:solidFill>
                <a:srgbClr val="FF9268"/>
              </a:solidFill>
              <a:latin typeface="Oswald"/>
              <a:ea typeface="Oswald"/>
              <a:cs typeface="Oswald"/>
              <a:sym typeface="Oswald"/>
            </a:endParaRPr>
          </a:p>
        </p:txBody>
      </p:sp>
      <p:sp>
        <p:nvSpPr>
          <p:cNvPr id="1040" name="Google Shape;1040;p135"/>
          <p:cNvSpPr txBox="1">
            <a:spLocks noGrp="1"/>
          </p:cNvSpPr>
          <p:nvPr>
            <p:ph type="body" idx="1"/>
          </p:nvPr>
        </p:nvSpPr>
        <p:spPr>
          <a:xfrm>
            <a:off x="304800" y="1570940"/>
            <a:ext cx="85725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003D60"/>
              </a:buClr>
              <a:buSzPts val="2200"/>
              <a:buFont typeface="Droid Sans"/>
              <a:buChar char="❏"/>
            </a:pPr>
            <a:r>
              <a:rPr lang="en-US">
                <a:solidFill>
                  <a:srgbClr val="003D60"/>
                </a:solidFill>
                <a:latin typeface="Droid Sans"/>
                <a:ea typeface="Droid Sans"/>
                <a:cs typeface="Droid Sans"/>
                <a:sym typeface="Droid Sans"/>
              </a:rPr>
              <a:t>Setting the Stage (5 min) </a:t>
            </a:r>
            <a:endParaRPr i="1">
              <a:solidFill>
                <a:srgbClr val="003D60"/>
              </a:solidFill>
              <a:latin typeface="Droid Sans"/>
              <a:ea typeface="Droid Sans"/>
              <a:cs typeface="Droid Sans"/>
              <a:sym typeface="Droid Sans"/>
            </a:endParaRPr>
          </a:p>
          <a:p>
            <a:pPr marL="685800" marR="0" lvl="0" indent="-342900" algn="l" rtl="0">
              <a:lnSpc>
                <a:spcPct val="115000"/>
              </a:lnSpc>
              <a:spcBef>
                <a:spcPts val="1000"/>
              </a:spcBef>
              <a:spcAft>
                <a:spcPts val="0"/>
              </a:spcAft>
              <a:buClr>
                <a:srgbClr val="003D60"/>
              </a:buClr>
              <a:buSzPts val="2200"/>
              <a:buFont typeface="Droid Sans"/>
              <a:buChar char="❏"/>
            </a:pPr>
            <a:r>
              <a:rPr lang="en-US">
                <a:solidFill>
                  <a:srgbClr val="003D60"/>
                </a:solidFill>
                <a:latin typeface="Droid Sans"/>
                <a:ea typeface="Droid Sans"/>
                <a:cs typeface="Droid Sans"/>
                <a:sym typeface="Droid Sans"/>
              </a:rPr>
              <a:t>Math Key Messages (15 min) </a:t>
            </a:r>
            <a:endParaRPr>
              <a:solidFill>
                <a:srgbClr val="003D60"/>
              </a:solidFill>
              <a:latin typeface="Droid Sans"/>
              <a:ea typeface="Droid Sans"/>
              <a:cs typeface="Droid Sans"/>
              <a:sym typeface="Droid Sans"/>
            </a:endParaRPr>
          </a:p>
          <a:p>
            <a:pPr marL="685800" marR="0" lvl="0" indent="-342900" algn="l" rtl="0">
              <a:lnSpc>
                <a:spcPct val="115000"/>
              </a:lnSpc>
              <a:spcBef>
                <a:spcPts val="1000"/>
              </a:spcBef>
              <a:spcAft>
                <a:spcPts val="0"/>
              </a:spcAft>
              <a:buClr>
                <a:srgbClr val="003D60"/>
              </a:buClr>
              <a:buSzPts val="2200"/>
              <a:buFont typeface="Droid Sans"/>
              <a:buChar char="❏"/>
            </a:pPr>
            <a:r>
              <a:rPr lang="en-US">
                <a:solidFill>
                  <a:srgbClr val="003D60"/>
                </a:solidFill>
                <a:latin typeface="Droid Sans"/>
                <a:ea typeface="Droid Sans"/>
                <a:cs typeface="Droid Sans"/>
                <a:sym typeface="Droid Sans"/>
              </a:rPr>
              <a:t>ELA/Literacy Key Messages (15 min) </a:t>
            </a:r>
            <a:endParaRPr>
              <a:solidFill>
                <a:srgbClr val="003D60"/>
              </a:solidFill>
              <a:latin typeface="Droid Sans"/>
              <a:ea typeface="Droid Sans"/>
              <a:cs typeface="Droid Sans"/>
              <a:sym typeface="Droid Sans"/>
            </a:endParaRPr>
          </a:p>
          <a:p>
            <a:pPr marL="685800" marR="0" lvl="0" indent="-342900" algn="l" rtl="0">
              <a:lnSpc>
                <a:spcPct val="115000"/>
              </a:lnSpc>
              <a:spcBef>
                <a:spcPts val="1000"/>
              </a:spcBef>
              <a:spcAft>
                <a:spcPts val="0"/>
              </a:spcAft>
              <a:buClr>
                <a:srgbClr val="003D60"/>
              </a:buClr>
              <a:buSzPts val="2200"/>
              <a:buFont typeface="Droid Sans"/>
              <a:buChar char="❏"/>
            </a:pPr>
            <a:r>
              <a:rPr lang="en-US">
                <a:solidFill>
                  <a:srgbClr val="003D60"/>
                </a:solidFill>
                <a:latin typeface="Droid Sans"/>
                <a:ea typeface="Droid Sans"/>
                <a:cs typeface="Droid Sans"/>
                <a:sym typeface="Droid Sans"/>
              </a:rPr>
              <a:t>Practical Issues for Implementation (15 min)</a:t>
            </a:r>
            <a:endParaRPr>
              <a:solidFill>
                <a:srgbClr val="003D60"/>
              </a:solidFill>
              <a:latin typeface="Droid Sans"/>
              <a:ea typeface="Droid Sans"/>
              <a:cs typeface="Droid Sans"/>
              <a:sym typeface="Droid Sans"/>
            </a:endParaRPr>
          </a:p>
          <a:p>
            <a:pPr marL="685800" marR="0" lvl="0" indent="-342900" algn="l" rtl="0">
              <a:lnSpc>
                <a:spcPct val="115000"/>
              </a:lnSpc>
              <a:spcBef>
                <a:spcPts val="1000"/>
              </a:spcBef>
              <a:spcAft>
                <a:spcPts val="0"/>
              </a:spcAft>
              <a:buClr>
                <a:srgbClr val="003D60"/>
              </a:buClr>
              <a:buSzPts val="2200"/>
              <a:buFont typeface="Droid Sans"/>
              <a:buChar char="❏"/>
            </a:pPr>
            <a:r>
              <a:rPr lang="en-US">
                <a:solidFill>
                  <a:srgbClr val="003D60"/>
                </a:solidFill>
                <a:latin typeface="Droid Sans"/>
                <a:ea typeface="Droid Sans"/>
                <a:cs typeface="Droid Sans"/>
                <a:sym typeface="Droid Sans"/>
              </a:rPr>
              <a:t>Q&amp;A (5 min)</a:t>
            </a:r>
            <a:endParaRPr>
              <a:solidFill>
                <a:srgbClr val="003D60"/>
              </a:solidFill>
              <a:latin typeface="Droid Sans"/>
              <a:ea typeface="Droid Sans"/>
              <a:cs typeface="Droid Sans"/>
              <a:sym typeface="Droid Sans"/>
            </a:endParaRPr>
          </a:p>
          <a:p>
            <a:pPr marL="0" marR="0" lvl="0" indent="0" algn="l" rtl="0">
              <a:lnSpc>
                <a:spcPct val="115000"/>
              </a:lnSpc>
              <a:spcBef>
                <a:spcPts val="100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80"/>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
        <p:nvSpPr>
          <p:cNvPr id="1407" name="Google Shape;1407;p180"/>
          <p:cNvSpPr txBox="1">
            <a:spLocks noGrp="1"/>
          </p:cNvSpPr>
          <p:nvPr>
            <p:ph type="title"/>
          </p:nvPr>
        </p:nvSpPr>
        <p:spPr>
          <a:xfrm>
            <a:off x="197224" y="162579"/>
            <a:ext cx="8821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Learning Acceleration</a:t>
            </a:r>
            <a:endParaRPr/>
          </a:p>
        </p:txBody>
      </p:sp>
      <p:pic>
        <p:nvPicPr>
          <p:cNvPr id="1408" name="Google Shape;1408;p180" descr="Table&#10;&#10;Description automatically generated"/>
          <p:cNvPicPr preferRelativeResize="0"/>
          <p:nvPr/>
        </p:nvPicPr>
        <p:blipFill rotWithShape="1">
          <a:blip r:embed="rId3">
            <a:alphaModFix/>
          </a:blip>
          <a:srcRect/>
          <a:stretch/>
        </p:blipFill>
        <p:spPr>
          <a:xfrm>
            <a:off x="236414" y="1699732"/>
            <a:ext cx="8672139" cy="3689233"/>
          </a:xfrm>
          <a:prstGeom prst="rect">
            <a:avLst/>
          </a:prstGeom>
          <a:noFill/>
          <a:ln w="28575" cap="flat" cmpd="sng">
            <a:solidFill>
              <a:srgbClr val="6A2C91"/>
            </a:solidFill>
            <a:prstDash val="solid"/>
            <a:round/>
            <a:headEnd type="none" w="sm" len="sm"/>
            <a:tailEnd type="none" w="sm" len="sm"/>
          </a:ln>
        </p:spPr>
      </p:pic>
      <p:pic>
        <p:nvPicPr>
          <p:cNvPr id="1409" name="Google Shape;1409;p180" descr="Table&#10;&#10;Description automatically generated"/>
          <p:cNvPicPr preferRelativeResize="0"/>
          <p:nvPr/>
        </p:nvPicPr>
        <p:blipFill rotWithShape="1">
          <a:blip r:embed="rId4">
            <a:alphaModFix/>
          </a:blip>
          <a:srcRect/>
          <a:stretch/>
        </p:blipFill>
        <p:spPr>
          <a:xfrm>
            <a:off x="339316" y="2796319"/>
            <a:ext cx="6397532" cy="2386178"/>
          </a:xfrm>
          <a:prstGeom prst="rect">
            <a:avLst/>
          </a:prstGeom>
          <a:noFill/>
          <a:ln w="28575" cap="flat" cmpd="sng">
            <a:solidFill>
              <a:schemeClr val="accent4"/>
            </a:solidFill>
            <a:prstDash val="solid"/>
            <a:round/>
            <a:headEnd type="none" w="sm" len="sm"/>
            <a:tailEnd type="none" w="sm" len="sm"/>
          </a:ln>
        </p:spPr>
      </p:pic>
      <p:sp>
        <p:nvSpPr>
          <p:cNvPr id="1410" name="Google Shape;1410;p180"/>
          <p:cNvSpPr/>
          <p:nvPr/>
        </p:nvSpPr>
        <p:spPr>
          <a:xfrm>
            <a:off x="827977" y="1214846"/>
            <a:ext cx="798000" cy="2046300"/>
          </a:xfrm>
          <a:prstGeom prst="downArrow">
            <a:avLst>
              <a:gd name="adj1" fmla="val 50000"/>
              <a:gd name="adj2" fmla="val 50000"/>
            </a:avLst>
          </a:prstGeom>
          <a:solidFill>
            <a:srgbClr val="FF0000"/>
          </a:solidFill>
          <a:ln w="9525" cap="flat" cmpd="sng">
            <a:solidFill>
              <a:srgbClr val="0091D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11" name="Google Shape;1411;p180"/>
          <p:cNvSpPr/>
          <p:nvPr/>
        </p:nvSpPr>
        <p:spPr>
          <a:xfrm>
            <a:off x="4955483" y="1246180"/>
            <a:ext cx="798000" cy="2046300"/>
          </a:xfrm>
          <a:prstGeom prst="downArrow">
            <a:avLst>
              <a:gd name="adj1" fmla="val 50000"/>
              <a:gd name="adj2" fmla="val 50000"/>
            </a:avLst>
          </a:prstGeom>
          <a:solidFill>
            <a:srgbClr val="FF0000"/>
          </a:solidFill>
          <a:ln w="9525" cap="flat" cmpd="sng">
            <a:solidFill>
              <a:srgbClr val="0091D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12" name="Google Shape;1412;p180"/>
          <p:cNvSpPr/>
          <p:nvPr/>
        </p:nvSpPr>
        <p:spPr>
          <a:xfrm>
            <a:off x="5967852" y="2664818"/>
            <a:ext cx="2808300" cy="18207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10"/>
                                        </p:tgtEl>
                                        <p:attrNameLst>
                                          <p:attrName>style.visibility</p:attrName>
                                        </p:attrNameLst>
                                      </p:cBhvr>
                                      <p:to>
                                        <p:strVal val="visible"/>
                                      </p:to>
                                    </p:set>
                                    <p:anim calcmode="lin" valueType="num">
                                      <p:cBhvr additive="base">
                                        <p:cTn id="11" dur="500"/>
                                        <p:tgtEl>
                                          <p:spTgt spid="14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11"/>
                                        </p:tgtEl>
                                        <p:attrNameLst>
                                          <p:attrName>style.visibility</p:attrName>
                                        </p:attrNameLst>
                                      </p:cBhvr>
                                      <p:to>
                                        <p:strVal val="visible"/>
                                      </p:to>
                                    </p:set>
                                    <p:anim calcmode="lin" valueType="num">
                                      <p:cBhvr additive="base">
                                        <p:cTn id="16" dur="500"/>
                                        <p:tgtEl>
                                          <p:spTgt spid="14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40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14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14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81"/>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a:p>
        </p:txBody>
      </p:sp>
      <p:sp>
        <p:nvSpPr>
          <p:cNvPr id="1419" name="Google Shape;1419;p181"/>
          <p:cNvSpPr txBox="1">
            <a:spLocks noGrp="1"/>
          </p:cNvSpPr>
          <p:nvPr>
            <p:ph type="title"/>
          </p:nvPr>
        </p:nvSpPr>
        <p:spPr>
          <a:xfrm>
            <a:off x="197224" y="162579"/>
            <a:ext cx="8821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Learning Acceleration</a:t>
            </a:r>
            <a:endParaRPr/>
          </a:p>
        </p:txBody>
      </p:sp>
      <p:pic>
        <p:nvPicPr>
          <p:cNvPr id="1420" name="Google Shape;1420;p181"/>
          <p:cNvPicPr preferRelativeResize="0"/>
          <p:nvPr/>
        </p:nvPicPr>
        <p:blipFill rotWithShape="1">
          <a:blip r:embed="rId3">
            <a:alphaModFix/>
          </a:blip>
          <a:srcRect/>
          <a:stretch/>
        </p:blipFill>
        <p:spPr>
          <a:xfrm>
            <a:off x="822262" y="1274560"/>
            <a:ext cx="2204142" cy="2844053"/>
          </a:xfrm>
          <a:prstGeom prst="rect">
            <a:avLst/>
          </a:prstGeom>
          <a:noFill/>
          <a:ln w="28575" cap="flat" cmpd="sng">
            <a:solidFill>
              <a:srgbClr val="6A2C91"/>
            </a:solidFill>
            <a:prstDash val="solid"/>
            <a:round/>
            <a:headEnd type="none" w="sm" len="sm"/>
            <a:tailEnd type="none" w="sm" len="sm"/>
          </a:ln>
        </p:spPr>
      </p:pic>
      <p:pic>
        <p:nvPicPr>
          <p:cNvPr id="1421" name="Google Shape;1421;p181" descr="Table&#10;&#10;Description automatically generated"/>
          <p:cNvPicPr preferRelativeResize="0"/>
          <p:nvPr/>
        </p:nvPicPr>
        <p:blipFill rotWithShape="1">
          <a:blip r:embed="rId4">
            <a:alphaModFix/>
          </a:blip>
          <a:srcRect/>
          <a:stretch/>
        </p:blipFill>
        <p:spPr>
          <a:xfrm>
            <a:off x="5357804" y="2439778"/>
            <a:ext cx="2204141" cy="2697829"/>
          </a:xfrm>
          <a:prstGeom prst="rect">
            <a:avLst/>
          </a:prstGeom>
          <a:noFill/>
          <a:ln w="28575" cap="flat" cmpd="sng">
            <a:solidFill>
              <a:srgbClr val="6A2C91"/>
            </a:solidFill>
            <a:prstDash val="solid"/>
            <a:round/>
            <a:headEnd type="none" w="sm" len="sm"/>
            <a:tailEnd type="none" w="sm" len="sm"/>
          </a:ln>
        </p:spPr>
      </p:pic>
      <p:pic>
        <p:nvPicPr>
          <p:cNvPr id="1422" name="Google Shape;1422;p181"/>
          <p:cNvPicPr preferRelativeResize="0"/>
          <p:nvPr/>
        </p:nvPicPr>
        <p:blipFill rotWithShape="1">
          <a:blip r:embed="rId5">
            <a:alphaModFix/>
          </a:blip>
          <a:srcRect/>
          <a:stretch/>
        </p:blipFill>
        <p:spPr>
          <a:xfrm>
            <a:off x="2022018" y="2439777"/>
            <a:ext cx="3061747" cy="3597107"/>
          </a:xfrm>
          <a:prstGeom prst="rect">
            <a:avLst/>
          </a:prstGeom>
          <a:noFill/>
          <a:ln w="28575" cap="flat" cmpd="sng">
            <a:solidFill>
              <a:srgbClr val="6A2C91"/>
            </a:solidFill>
            <a:prstDash val="solid"/>
            <a:round/>
            <a:headEnd type="none" w="sm" len="sm"/>
            <a:tailEnd type="none" w="sm" len="sm"/>
          </a:ln>
        </p:spPr>
      </p:pic>
      <p:pic>
        <p:nvPicPr>
          <p:cNvPr id="1423" name="Google Shape;1423;p181" descr="Table&#10;&#10;Description automatically generated"/>
          <p:cNvPicPr preferRelativeResize="0"/>
          <p:nvPr/>
        </p:nvPicPr>
        <p:blipFill rotWithShape="1">
          <a:blip r:embed="rId4">
            <a:alphaModFix/>
          </a:blip>
          <a:srcRect/>
          <a:stretch/>
        </p:blipFill>
        <p:spPr>
          <a:xfrm>
            <a:off x="2632968" y="1124321"/>
            <a:ext cx="3084243" cy="3775060"/>
          </a:xfrm>
          <a:prstGeom prst="rect">
            <a:avLst/>
          </a:prstGeom>
          <a:noFill/>
          <a:ln w="28575" cap="flat" cmpd="sng">
            <a:solidFill>
              <a:srgbClr val="6A2C91"/>
            </a:solidFill>
            <a:prstDash val="solid"/>
            <a:round/>
            <a:headEnd type="none" w="sm" len="sm"/>
            <a:tailEnd type="none" w="sm" len="sm"/>
          </a:ln>
        </p:spPr>
      </p:pic>
      <p:sp>
        <p:nvSpPr>
          <p:cNvPr id="1424" name="Google Shape;1424;p181"/>
          <p:cNvSpPr/>
          <p:nvPr/>
        </p:nvSpPr>
        <p:spPr>
          <a:xfrm>
            <a:off x="2754083" y="1724628"/>
            <a:ext cx="2347800" cy="8928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25" name="Google Shape;1425;p181"/>
          <p:cNvSpPr/>
          <p:nvPr/>
        </p:nvSpPr>
        <p:spPr>
          <a:xfrm>
            <a:off x="4812065" y="2585467"/>
            <a:ext cx="1765200" cy="5970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26" name="Google Shape;1426;p181"/>
          <p:cNvSpPr/>
          <p:nvPr/>
        </p:nvSpPr>
        <p:spPr>
          <a:xfrm>
            <a:off x="3916293" y="3997602"/>
            <a:ext cx="1998900" cy="66930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427" name="Google Shape;1427;p181" descr="A picture containing text, table&#10;&#10;Description automatically generated"/>
          <p:cNvPicPr preferRelativeResize="0"/>
          <p:nvPr/>
        </p:nvPicPr>
        <p:blipFill rotWithShape="1">
          <a:blip r:embed="rId6">
            <a:alphaModFix/>
          </a:blip>
          <a:srcRect/>
          <a:stretch/>
        </p:blipFill>
        <p:spPr>
          <a:xfrm>
            <a:off x="615950" y="2037599"/>
            <a:ext cx="5934075" cy="1695450"/>
          </a:xfrm>
          <a:prstGeom prst="rect">
            <a:avLst/>
          </a:prstGeom>
          <a:noFill/>
          <a:ln w="28575" cap="flat" cmpd="sng">
            <a:solidFill>
              <a:srgbClr val="6A2C9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2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42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4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4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14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4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14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82"/>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a:p>
        </p:txBody>
      </p:sp>
      <p:sp>
        <p:nvSpPr>
          <p:cNvPr id="1434" name="Google Shape;1434;p182"/>
          <p:cNvSpPr txBox="1">
            <a:spLocks noGrp="1"/>
          </p:cNvSpPr>
          <p:nvPr>
            <p:ph type="title"/>
          </p:nvPr>
        </p:nvSpPr>
        <p:spPr>
          <a:xfrm>
            <a:off x="161366" y="162579"/>
            <a:ext cx="88392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Challenges &amp; Solutions</a:t>
            </a:r>
            <a:endParaRPr/>
          </a:p>
        </p:txBody>
      </p:sp>
      <p:sp>
        <p:nvSpPr>
          <p:cNvPr id="1435" name="Google Shape;1435;p182"/>
          <p:cNvSpPr txBox="1"/>
          <p:nvPr/>
        </p:nvSpPr>
        <p:spPr>
          <a:xfrm>
            <a:off x="304800" y="1222989"/>
            <a:ext cx="8564700" cy="4893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Use of </a:t>
            </a:r>
            <a:r>
              <a:rPr lang="en-US" sz="2200" b="1">
                <a:solidFill>
                  <a:schemeClr val="dk1"/>
                </a:solidFill>
                <a:latin typeface="Century Gothic"/>
                <a:ea typeface="Century Gothic"/>
                <a:cs typeface="Century Gothic"/>
                <a:sym typeface="Century Gothic"/>
              </a:rPr>
              <a:t>Technology</a:t>
            </a:r>
            <a:r>
              <a:rPr lang="en-US" sz="2200">
                <a:solidFill>
                  <a:schemeClr val="dk1"/>
                </a:solidFill>
                <a:latin typeface="Century Gothic"/>
                <a:ea typeface="Century Gothic"/>
                <a:cs typeface="Century Gothic"/>
                <a:sym typeface="Century Gothic"/>
              </a:rPr>
              <a:t> – Laptops and Cameras</a:t>
            </a:r>
            <a:endParaRPr/>
          </a:p>
          <a:p>
            <a:pPr marL="342900" marR="0" lvl="0" indent="-342900" algn="l" rtl="0">
              <a:spcBef>
                <a:spcPts val="1200"/>
              </a:spcBef>
              <a:spcAft>
                <a:spcPts val="0"/>
              </a:spcAft>
              <a:buClr>
                <a:schemeClr val="dk1"/>
              </a:buClr>
              <a:buSzPts val="2200"/>
              <a:buFont typeface="Arial"/>
              <a:buChar char="•"/>
            </a:pPr>
            <a:r>
              <a:rPr lang="en-US" sz="2200" b="1">
                <a:solidFill>
                  <a:schemeClr val="dk1"/>
                </a:solidFill>
                <a:latin typeface="Century Gothic"/>
                <a:ea typeface="Century Gothic"/>
                <a:cs typeface="Century Gothic"/>
                <a:sym typeface="Century Gothic"/>
              </a:rPr>
              <a:t>Capacity</a:t>
            </a:r>
            <a:r>
              <a:rPr lang="en-US" sz="2200">
                <a:solidFill>
                  <a:schemeClr val="dk1"/>
                </a:solidFill>
                <a:latin typeface="Century Gothic"/>
                <a:ea typeface="Century Gothic"/>
                <a:cs typeface="Century Gothic"/>
                <a:sym typeface="Century Gothic"/>
              </a:rPr>
              <a:t> to deliver professional learning and training</a:t>
            </a:r>
            <a:endParaRPr/>
          </a:p>
          <a:p>
            <a:pPr marL="342900" marR="0" lvl="0" indent="-342900" algn="l" rtl="0">
              <a:spcBef>
                <a:spcPts val="1200"/>
              </a:spcBef>
              <a:spcAft>
                <a:spcPts val="0"/>
              </a:spcAft>
              <a:buClr>
                <a:schemeClr val="dk1"/>
              </a:buClr>
              <a:buSzPts val="2200"/>
              <a:buFont typeface="Arial"/>
              <a:buChar char="•"/>
            </a:pPr>
            <a:r>
              <a:rPr lang="en-US" sz="2200" b="1">
                <a:solidFill>
                  <a:schemeClr val="dk1"/>
                </a:solidFill>
                <a:latin typeface="Century Gothic"/>
                <a:ea typeface="Century Gothic"/>
                <a:cs typeface="Century Gothic"/>
                <a:sym typeface="Century Gothic"/>
              </a:rPr>
              <a:t>Balancing</a:t>
            </a:r>
            <a:r>
              <a:rPr lang="en-US" sz="2200">
                <a:solidFill>
                  <a:schemeClr val="dk1"/>
                </a:solidFill>
                <a:latin typeface="Century Gothic"/>
                <a:ea typeface="Century Gothic"/>
                <a:cs typeface="Century Gothic"/>
                <a:sym typeface="Century Gothic"/>
              </a:rPr>
              <a:t> synchronous instruction with asynchronous activities</a:t>
            </a:r>
            <a:endParaRPr/>
          </a:p>
          <a:p>
            <a:pPr marL="342900" marR="0" lvl="0" indent="-342900" algn="l" rtl="0">
              <a:spcBef>
                <a:spcPts val="1200"/>
              </a:spcBef>
              <a:spcAft>
                <a:spcPts val="0"/>
              </a:spcAft>
              <a:buClr>
                <a:schemeClr val="dk1"/>
              </a:buClr>
              <a:buSzPts val="2200"/>
              <a:buFont typeface="Arial"/>
              <a:buChar char="•"/>
            </a:pPr>
            <a:r>
              <a:rPr lang="en-US" sz="2200" b="1">
                <a:solidFill>
                  <a:schemeClr val="dk1"/>
                </a:solidFill>
                <a:latin typeface="Century Gothic"/>
                <a:ea typeface="Century Gothic"/>
                <a:cs typeface="Century Gothic"/>
                <a:sym typeface="Century Gothic"/>
              </a:rPr>
              <a:t>Scheduling</a:t>
            </a:r>
            <a:r>
              <a:rPr lang="en-US" sz="2200">
                <a:solidFill>
                  <a:schemeClr val="dk1"/>
                </a:solidFill>
                <a:latin typeface="Century Gothic"/>
                <a:ea typeface="Century Gothic"/>
                <a:cs typeface="Century Gothic"/>
                <a:sym typeface="Century Gothic"/>
              </a:rPr>
              <a:t> for Grades PK, K, and 1</a:t>
            </a:r>
            <a:endParaRPr/>
          </a:p>
          <a:p>
            <a:pPr marL="342900" marR="0" lvl="0" indent="-342900" algn="l" rtl="0">
              <a:spcBef>
                <a:spcPts val="12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How to teach </a:t>
            </a:r>
            <a:r>
              <a:rPr lang="en-US" sz="2200" b="1">
                <a:solidFill>
                  <a:schemeClr val="dk1"/>
                </a:solidFill>
                <a:latin typeface="Century Gothic"/>
                <a:ea typeface="Century Gothic"/>
                <a:cs typeface="Century Gothic"/>
                <a:sym typeface="Century Gothic"/>
              </a:rPr>
              <a:t>reading</a:t>
            </a:r>
            <a:r>
              <a:rPr lang="en-US" sz="2200">
                <a:solidFill>
                  <a:schemeClr val="dk1"/>
                </a:solidFill>
                <a:latin typeface="Century Gothic"/>
                <a:ea typeface="Century Gothic"/>
                <a:cs typeface="Century Gothic"/>
                <a:sym typeface="Century Gothic"/>
              </a:rPr>
              <a:t> and conduct </a:t>
            </a:r>
            <a:r>
              <a:rPr lang="en-US" sz="2200" b="1">
                <a:solidFill>
                  <a:schemeClr val="dk1"/>
                </a:solidFill>
                <a:latin typeface="Century Gothic"/>
                <a:ea typeface="Century Gothic"/>
                <a:cs typeface="Century Gothic"/>
                <a:sym typeface="Century Gothic"/>
              </a:rPr>
              <a:t>assessments</a:t>
            </a:r>
            <a:r>
              <a:rPr lang="en-US" sz="2200">
                <a:solidFill>
                  <a:schemeClr val="dk1"/>
                </a:solidFill>
                <a:latin typeface="Century Gothic"/>
                <a:ea typeface="Century Gothic"/>
                <a:cs typeface="Century Gothic"/>
                <a:sym typeface="Century Gothic"/>
              </a:rPr>
              <a:t> virtually</a:t>
            </a:r>
            <a:endParaRPr/>
          </a:p>
          <a:p>
            <a:pPr marL="342900" marR="0" lvl="0" indent="-342900" algn="l" rtl="0">
              <a:spcBef>
                <a:spcPts val="12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Coming to an </a:t>
            </a:r>
            <a:r>
              <a:rPr lang="en-US" sz="2200" b="1">
                <a:solidFill>
                  <a:schemeClr val="dk1"/>
                </a:solidFill>
                <a:latin typeface="Century Gothic"/>
                <a:ea typeface="Century Gothic"/>
                <a:cs typeface="Century Gothic"/>
                <a:sym typeface="Century Gothic"/>
              </a:rPr>
              <a:t>agreement</a:t>
            </a:r>
            <a:r>
              <a:rPr lang="en-US" sz="2200">
                <a:solidFill>
                  <a:schemeClr val="dk1"/>
                </a:solidFill>
                <a:latin typeface="Century Gothic"/>
                <a:ea typeface="Century Gothic"/>
                <a:cs typeface="Century Gothic"/>
                <a:sym typeface="Century Gothic"/>
              </a:rPr>
              <a:t> on sensitive, non-academic issues that impact teaching and learning in the end, with all parties involved </a:t>
            </a:r>
            <a:endParaRPr/>
          </a:p>
          <a:p>
            <a:pPr marL="342900" marR="0" lvl="0" indent="-342900" algn="l" rtl="0">
              <a:spcBef>
                <a:spcPts val="1200"/>
              </a:spcBef>
              <a:spcAft>
                <a:spcPts val="0"/>
              </a:spcAft>
              <a:buClr>
                <a:schemeClr val="dk1"/>
              </a:buClr>
              <a:buSzPts val="2200"/>
              <a:buFont typeface="Arial"/>
              <a:buChar char="•"/>
            </a:pPr>
            <a:r>
              <a:rPr lang="en-US" sz="2200" b="1">
                <a:solidFill>
                  <a:schemeClr val="dk1"/>
                </a:solidFill>
                <a:latin typeface="Century Gothic"/>
                <a:ea typeface="Century Gothic"/>
                <a:cs typeface="Century Gothic"/>
                <a:sym typeface="Century Gothic"/>
              </a:rPr>
              <a:t>Substitutes</a:t>
            </a:r>
            <a:r>
              <a:rPr lang="en-US" sz="2200">
                <a:solidFill>
                  <a:schemeClr val="dk1"/>
                </a:solidFill>
                <a:latin typeface="Century Gothic"/>
                <a:ea typeface="Century Gothic"/>
                <a:cs typeface="Century Gothic"/>
                <a:sym typeface="Century Gothic"/>
              </a:rPr>
              <a:t> for teachers and paraprofessionals</a:t>
            </a:r>
            <a:endParaRPr/>
          </a:p>
          <a:p>
            <a:pPr marL="342900" marR="0" lvl="0" indent="-342900" algn="l" rtl="0">
              <a:spcBef>
                <a:spcPts val="1200"/>
              </a:spcBef>
              <a:spcAft>
                <a:spcPts val="0"/>
              </a:spcAft>
              <a:buClr>
                <a:schemeClr val="dk1"/>
              </a:buClr>
              <a:buSzPts val="2200"/>
              <a:buFont typeface="Arial"/>
              <a:buChar char="•"/>
            </a:pPr>
            <a:r>
              <a:rPr lang="en-US" sz="2200" b="1">
                <a:solidFill>
                  <a:schemeClr val="dk1"/>
                </a:solidFill>
                <a:latin typeface="Century Gothic"/>
                <a:ea typeface="Century Gothic"/>
                <a:cs typeface="Century Gothic"/>
                <a:sym typeface="Century Gothic"/>
              </a:rPr>
              <a:t>Meeting</a:t>
            </a:r>
            <a:r>
              <a:rPr lang="en-US" sz="2200">
                <a:solidFill>
                  <a:schemeClr val="dk1"/>
                </a:solidFill>
                <a:latin typeface="Century Gothic"/>
                <a:ea typeface="Century Gothic"/>
                <a:cs typeface="Century Gothic"/>
                <a:sym typeface="Century Gothic"/>
              </a:rPr>
              <a:t> various and unique student and teacher </a:t>
            </a:r>
            <a:r>
              <a:rPr lang="en-US" sz="2200" b="1">
                <a:solidFill>
                  <a:schemeClr val="dk1"/>
                </a:solidFill>
                <a:latin typeface="Century Gothic"/>
                <a:ea typeface="Century Gothic"/>
                <a:cs typeface="Century Gothic"/>
                <a:sym typeface="Century Gothic"/>
              </a:rPr>
              <a:t>needs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83"/>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53</a:t>
            </a:fld>
            <a:endParaRPr/>
          </a:p>
        </p:txBody>
      </p:sp>
      <p:sp>
        <p:nvSpPr>
          <p:cNvPr id="1442" name="Google Shape;1442;p183"/>
          <p:cNvSpPr txBox="1">
            <a:spLocks noGrp="1"/>
          </p:cNvSpPr>
          <p:nvPr>
            <p:ph type="title"/>
          </p:nvPr>
        </p:nvSpPr>
        <p:spPr>
          <a:xfrm>
            <a:off x="161365" y="162579"/>
            <a:ext cx="8708100" cy="9258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4400"/>
              <a:buFont typeface="Century Gothic"/>
              <a:buNone/>
            </a:pPr>
            <a:r>
              <a:rPr lang="en-US" sz="4400"/>
              <a:t>Successes</a:t>
            </a:r>
            <a:endParaRPr/>
          </a:p>
        </p:txBody>
      </p:sp>
      <p:sp>
        <p:nvSpPr>
          <p:cNvPr id="1443" name="Google Shape;1443;p183"/>
          <p:cNvSpPr txBox="1"/>
          <p:nvPr/>
        </p:nvSpPr>
        <p:spPr>
          <a:xfrm>
            <a:off x="351692" y="1099312"/>
            <a:ext cx="8517600" cy="51705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Century Gothic"/>
                <a:ea typeface="Century Gothic"/>
                <a:cs typeface="Century Gothic"/>
                <a:sym typeface="Century Gothic"/>
              </a:rPr>
              <a:t>Breaking down </a:t>
            </a:r>
            <a:r>
              <a:rPr lang="en-US" sz="2000" dirty="0">
                <a:solidFill>
                  <a:schemeClr val="dk1"/>
                </a:solidFill>
                <a:latin typeface="Century Gothic"/>
                <a:ea typeface="Century Gothic"/>
                <a:cs typeface="Century Gothic"/>
                <a:sym typeface="Century Gothic"/>
              </a:rPr>
              <a:t>the silos with shifts in collaboration!</a:t>
            </a:r>
            <a:endParaRPr sz="2000" b="1" dirty="0">
              <a:solidFill>
                <a:schemeClr val="dk1"/>
              </a:solidFill>
              <a:latin typeface="Century Gothic"/>
              <a:ea typeface="Century Gothic"/>
              <a:cs typeface="Century Gothic"/>
              <a:sym typeface="Century Gothic"/>
            </a:endParaRPr>
          </a:p>
          <a:p>
            <a:pPr marL="342900" marR="0" lvl="0" indent="-342900" algn="l" rtl="0">
              <a:spcBef>
                <a:spcPts val="1200"/>
              </a:spcBef>
              <a:spcAft>
                <a:spcPts val="0"/>
              </a:spcAft>
              <a:buClr>
                <a:schemeClr val="dk1"/>
              </a:buClr>
              <a:buSzPts val="2000"/>
              <a:buFont typeface="Arial"/>
              <a:buChar char="•"/>
            </a:pPr>
            <a:r>
              <a:rPr lang="en-US" sz="2000" b="1" dirty="0">
                <a:solidFill>
                  <a:schemeClr val="dk1"/>
                </a:solidFill>
                <a:latin typeface="Century Gothic"/>
                <a:ea typeface="Century Gothic"/>
                <a:cs typeface="Century Gothic"/>
                <a:sym typeface="Century Gothic"/>
              </a:rPr>
              <a:t>Smoother transitions </a:t>
            </a:r>
            <a:r>
              <a:rPr lang="en-US" sz="2000" dirty="0">
                <a:solidFill>
                  <a:schemeClr val="dk1"/>
                </a:solidFill>
                <a:latin typeface="Century Gothic"/>
                <a:ea typeface="Century Gothic"/>
                <a:cs typeface="Century Gothic"/>
                <a:sym typeface="Century Gothic"/>
              </a:rPr>
              <a:t>between learning environments as the District moves between phases of reopening</a:t>
            </a:r>
            <a:endParaRPr dirty="0"/>
          </a:p>
          <a:p>
            <a:pPr marL="342900" marR="0" lvl="0" indent="-342900" algn="l" rtl="0">
              <a:spcBef>
                <a:spcPts val="1200"/>
              </a:spcBef>
              <a:spcAft>
                <a:spcPts val="0"/>
              </a:spcAft>
              <a:buClr>
                <a:schemeClr val="dk1"/>
              </a:buClr>
              <a:buSzPts val="2000"/>
              <a:buFont typeface="Arial"/>
              <a:buChar char="•"/>
            </a:pPr>
            <a:r>
              <a:rPr lang="en-US" sz="2000" dirty="0">
                <a:solidFill>
                  <a:schemeClr val="dk1"/>
                </a:solidFill>
                <a:latin typeface="Century Gothic"/>
                <a:ea typeface="Century Gothic"/>
                <a:cs typeface="Century Gothic"/>
                <a:sym typeface="Century Gothic"/>
              </a:rPr>
              <a:t>Identification of </a:t>
            </a:r>
            <a:r>
              <a:rPr lang="en-US" sz="2000" b="1" dirty="0">
                <a:solidFill>
                  <a:schemeClr val="dk1"/>
                </a:solidFill>
                <a:latin typeface="Century Gothic"/>
                <a:ea typeface="Century Gothic"/>
                <a:cs typeface="Century Gothic"/>
                <a:sym typeface="Century Gothic"/>
              </a:rPr>
              <a:t>exemplary teaching </a:t>
            </a:r>
            <a:r>
              <a:rPr lang="en-US" sz="2000" dirty="0">
                <a:solidFill>
                  <a:schemeClr val="dk1"/>
                </a:solidFill>
                <a:latin typeface="Century Gothic"/>
                <a:ea typeface="Century Gothic"/>
                <a:cs typeface="Century Gothic"/>
                <a:sym typeface="Century Gothic"/>
              </a:rPr>
              <a:t>practices among teachers at all grade levels and in all content areas</a:t>
            </a:r>
            <a:endParaRPr dirty="0"/>
          </a:p>
          <a:p>
            <a:pPr marL="342900" marR="0" lvl="0" indent="-342900" algn="l" rtl="0">
              <a:spcBef>
                <a:spcPts val="1200"/>
              </a:spcBef>
              <a:spcAft>
                <a:spcPts val="0"/>
              </a:spcAft>
              <a:buClr>
                <a:schemeClr val="dk1"/>
              </a:buClr>
              <a:buSzPts val="2000"/>
              <a:buFont typeface="Arial"/>
              <a:buChar char="•"/>
            </a:pPr>
            <a:r>
              <a:rPr lang="en-US" sz="2000" b="1" dirty="0">
                <a:solidFill>
                  <a:schemeClr val="dk1"/>
                </a:solidFill>
                <a:latin typeface="Century Gothic"/>
                <a:ea typeface="Century Gothic"/>
                <a:cs typeface="Century Gothic"/>
                <a:sym typeface="Century Gothic"/>
              </a:rPr>
              <a:t>Leveraging technology </a:t>
            </a:r>
            <a:r>
              <a:rPr lang="en-US" sz="2000" dirty="0">
                <a:solidFill>
                  <a:schemeClr val="dk1"/>
                </a:solidFill>
                <a:latin typeface="Century Gothic"/>
                <a:ea typeface="Century Gothic"/>
                <a:cs typeface="Century Gothic"/>
                <a:sym typeface="Century Gothic"/>
              </a:rPr>
              <a:t>to meet the needs of all learners (including the adults!)</a:t>
            </a:r>
            <a:endParaRPr dirty="0"/>
          </a:p>
          <a:p>
            <a:pPr marL="342900" marR="0" lvl="0" indent="-342900" algn="l" rtl="0">
              <a:spcBef>
                <a:spcPts val="1200"/>
              </a:spcBef>
              <a:spcAft>
                <a:spcPts val="0"/>
              </a:spcAft>
              <a:buClr>
                <a:schemeClr val="dk1"/>
              </a:buClr>
              <a:buSzPts val="2000"/>
              <a:buFont typeface="Arial"/>
              <a:buChar char="•"/>
            </a:pPr>
            <a:r>
              <a:rPr lang="en-US" sz="2000" dirty="0">
                <a:solidFill>
                  <a:schemeClr val="dk1"/>
                </a:solidFill>
                <a:latin typeface="Century Gothic"/>
                <a:ea typeface="Century Gothic"/>
                <a:cs typeface="Century Gothic"/>
                <a:sym typeface="Century Gothic"/>
              </a:rPr>
              <a:t>Expanded and deepened knowledge and focus on the importance and role of </a:t>
            </a:r>
            <a:r>
              <a:rPr lang="en-US" sz="2000" b="1" dirty="0">
                <a:solidFill>
                  <a:schemeClr val="dk1"/>
                </a:solidFill>
                <a:latin typeface="Century Gothic"/>
                <a:ea typeface="Century Gothic"/>
                <a:cs typeface="Century Gothic"/>
                <a:sym typeface="Century Gothic"/>
              </a:rPr>
              <a:t>social emotional learning</a:t>
            </a:r>
            <a:r>
              <a:rPr lang="en-US" sz="1600" b="1" dirty="0">
                <a:solidFill>
                  <a:schemeClr val="dk1"/>
                </a:solidFill>
                <a:latin typeface="Century Gothic"/>
                <a:ea typeface="Century Gothic"/>
                <a:cs typeface="Century Gothic"/>
                <a:sym typeface="Century Gothic"/>
              </a:rPr>
              <a:t>,</a:t>
            </a:r>
            <a:r>
              <a:rPr lang="en-US" sz="2000" b="1" dirty="0">
                <a:solidFill>
                  <a:schemeClr val="dk1"/>
                </a:solidFill>
                <a:latin typeface="Century Gothic"/>
                <a:ea typeface="Century Gothic"/>
                <a:cs typeface="Century Gothic"/>
                <a:sym typeface="Century Gothic"/>
              </a:rPr>
              <a:t> mindfulness, equity,</a:t>
            </a:r>
            <a:r>
              <a:rPr lang="en-US" sz="2000" dirty="0">
                <a:solidFill>
                  <a:schemeClr val="dk1"/>
                </a:solidFill>
                <a:latin typeface="Century Gothic"/>
                <a:ea typeface="Century Gothic"/>
                <a:cs typeface="Century Gothic"/>
                <a:sym typeface="Century Gothic"/>
              </a:rPr>
              <a:t> and</a:t>
            </a:r>
            <a:r>
              <a:rPr lang="en-US" sz="2000" b="1" dirty="0">
                <a:solidFill>
                  <a:schemeClr val="dk1"/>
                </a:solidFill>
                <a:latin typeface="Century Gothic"/>
                <a:ea typeface="Century Gothic"/>
                <a:cs typeface="Century Gothic"/>
                <a:sym typeface="Century Gothic"/>
              </a:rPr>
              <a:t> communication</a:t>
            </a:r>
            <a:endParaRPr dirty="0"/>
          </a:p>
          <a:p>
            <a:pPr marL="342900" marR="0" lvl="0" indent="-342900" algn="l" rtl="0">
              <a:spcBef>
                <a:spcPts val="1200"/>
              </a:spcBef>
              <a:spcAft>
                <a:spcPts val="0"/>
              </a:spcAft>
              <a:buClr>
                <a:schemeClr val="dk1"/>
              </a:buClr>
              <a:buSzPts val="2000"/>
              <a:buFont typeface="Arial"/>
              <a:buChar char="•"/>
            </a:pPr>
            <a:r>
              <a:rPr lang="en-US" sz="2000" b="1" dirty="0">
                <a:solidFill>
                  <a:schemeClr val="dk1"/>
                </a:solidFill>
                <a:latin typeface="Century Gothic"/>
                <a:ea typeface="Century Gothic"/>
                <a:cs typeface="Century Gothic"/>
                <a:sym typeface="Century Gothic"/>
              </a:rPr>
              <a:t>Enhanced communication </a:t>
            </a:r>
            <a:r>
              <a:rPr lang="en-US" sz="2000" dirty="0">
                <a:solidFill>
                  <a:schemeClr val="dk1"/>
                </a:solidFill>
                <a:latin typeface="Century Gothic"/>
                <a:ea typeface="Century Gothic"/>
                <a:cs typeface="Century Gothic"/>
                <a:sym typeface="Century Gothic"/>
              </a:rPr>
              <a:t>with parents and community</a:t>
            </a:r>
            <a:endParaRPr dirty="0"/>
          </a:p>
          <a:p>
            <a:pPr marL="742950" lvl="1" indent="-285750" rtl="0" fontAlgn="base">
              <a:spcBef>
                <a:spcPts val="0"/>
              </a:spcBef>
              <a:spcAft>
                <a:spcPts val="0"/>
              </a:spcAft>
              <a:buFont typeface="Arial" panose="020B0604020202020204" pitchFamily="34" charset="0"/>
              <a:buChar char="•"/>
            </a:pPr>
            <a:r>
              <a:rPr lang="en-US" sz="2000" b="0" i="0" u="sng" strike="noStrike" dirty="0">
                <a:solidFill>
                  <a:srgbClr val="0000FF"/>
                </a:solidFill>
                <a:effectLst/>
                <a:latin typeface="Century Gothic" panose="020B0502020202020204" pitchFamily="34" charset="0"/>
                <a:hlinkClick r:id="rId3"/>
              </a:rPr>
              <a:t>Learning Never Closes</a:t>
            </a:r>
            <a:endParaRPr lang="en-US" sz="20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2000" b="0" i="0" u="sng" strike="noStrike" dirty="0">
                <a:solidFill>
                  <a:srgbClr val="0000FF"/>
                </a:solidFill>
                <a:effectLst/>
                <a:latin typeface="Century Gothic" panose="020B0502020202020204" pitchFamily="34" charset="0"/>
                <a:hlinkClick r:id="rId4"/>
              </a:rPr>
              <a:t>Supporting Young Learners </a:t>
            </a:r>
            <a:r>
              <a:rPr lang="en-US" sz="2000" b="0" i="0" u="none" strike="noStrike" dirty="0">
                <a:solidFill>
                  <a:srgbClr val="000000"/>
                </a:solidFill>
                <a:effectLst/>
                <a:latin typeface="Century Gothic" panose="020B0502020202020204" pitchFamily="34" charset="0"/>
              </a:rPr>
              <a:t>&amp; </a:t>
            </a:r>
            <a:r>
              <a:rPr lang="en-US" sz="2000" b="0" i="0" u="sng" strike="noStrike" dirty="0">
                <a:solidFill>
                  <a:srgbClr val="0000FF"/>
                </a:solidFill>
                <a:effectLst/>
                <a:latin typeface="Century Gothic" panose="020B0502020202020204" pitchFamily="34" charset="0"/>
                <a:hlinkClick r:id="rId5"/>
              </a:rPr>
              <a:t>Supporting Secondary Learners</a:t>
            </a:r>
            <a:endParaRPr lang="en-US" sz="20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2000" b="0" i="0" u="sng" strike="noStrike" dirty="0">
                <a:solidFill>
                  <a:srgbClr val="0000FF"/>
                </a:solidFill>
                <a:effectLst/>
                <a:latin typeface="Century Gothic" panose="020B0502020202020204" pitchFamily="34" charset="0"/>
                <a:hlinkClick r:id="rId6"/>
              </a:rPr>
              <a:t>Parent University</a:t>
            </a:r>
            <a:endParaRPr lang="en-US" sz="2000" b="0" i="0" u="none" strike="noStrike" dirty="0">
              <a:solidFill>
                <a:srgbClr val="000000"/>
              </a:solidFill>
              <a:effectLst/>
              <a:latin typeface="Courier New" panose="02070309020205020404" pitchFamily="49"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84"/>
          <p:cNvSpPr txBox="1">
            <a:spLocks noGrp="1"/>
          </p:cNvSpPr>
          <p:nvPr>
            <p:ph type="sldNum" idx="12"/>
          </p:nvPr>
        </p:nvSpPr>
        <p:spPr>
          <a:xfrm>
            <a:off x="6735762" y="6276447"/>
            <a:ext cx="2133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54</a:t>
            </a:fld>
            <a:endParaRPr/>
          </a:p>
        </p:txBody>
      </p:sp>
      <p:sp>
        <p:nvSpPr>
          <p:cNvPr id="1450" name="Google Shape;1450;p184"/>
          <p:cNvSpPr txBox="1">
            <a:spLocks noGrp="1"/>
          </p:cNvSpPr>
          <p:nvPr>
            <p:ph type="title"/>
          </p:nvPr>
        </p:nvSpPr>
        <p:spPr>
          <a:xfrm>
            <a:off x="179294" y="198499"/>
            <a:ext cx="8690100" cy="854100"/>
          </a:xfrm>
          <a:prstGeom prst="rect">
            <a:avLst/>
          </a:prstGeom>
          <a:noFill/>
          <a:ln>
            <a:noFill/>
          </a:ln>
        </p:spPr>
        <p:txBody>
          <a:bodyPr spcFirstLastPara="1" wrap="square" lIns="0" tIns="0" rIns="0" bIns="91425" anchor="ctr" anchorCtr="0">
            <a:noAutofit/>
          </a:bodyPr>
          <a:lstStyle/>
          <a:p>
            <a:pPr marL="0" lvl="0" indent="0" algn="ctr" rtl="0">
              <a:spcBef>
                <a:spcPts val="0"/>
              </a:spcBef>
              <a:spcAft>
                <a:spcPts val="0"/>
              </a:spcAft>
              <a:buClr>
                <a:srgbClr val="FFFFFF"/>
              </a:buClr>
              <a:buSzPts val="3200"/>
              <a:buFont typeface="Century Gothic"/>
              <a:buNone/>
            </a:pPr>
            <a:r>
              <a:rPr lang="en-US" sz="3200"/>
              <a:t>Next Steps for Continuous Improvement</a:t>
            </a:r>
            <a:endParaRPr/>
          </a:p>
        </p:txBody>
      </p:sp>
      <p:sp>
        <p:nvSpPr>
          <p:cNvPr id="1451" name="Google Shape;1451;p184"/>
          <p:cNvSpPr txBox="1"/>
          <p:nvPr/>
        </p:nvSpPr>
        <p:spPr>
          <a:xfrm>
            <a:off x="279400" y="1166239"/>
            <a:ext cx="8589900" cy="3201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en-US" sz="1800" b="1">
                <a:solidFill>
                  <a:schemeClr val="dk1"/>
                </a:solidFill>
                <a:latin typeface="Century Gothic"/>
                <a:ea typeface="Century Gothic"/>
                <a:cs typeface="Century Gothic"/>
                <a:sym typeface="Century Gothic"/>
              </a:rPr>
              <a:t>Enhance</a:t>
            </a:r>
            <a:r>
              <a:rPr lang="en-US" sz="1800">
                <a:solidFill>
                  <a:schemeClr val="dk1"/>
                </a:solidFill>
                <a:latin typeface="Century Gothic"/>
                <a:ea typeface="Century Gothic"/>
                <a:cs typeface="Century Gothic"/>
                <a:sym typeface="Century Gothic"/>
              </a:rPr>
              <a:t> existing Distance Learning Teacher Series programs with </a:t>
            </a:r>
            <a:r>
              <a:rPr lang="en-US" sz="1800" b="1">
                <a:solidFill>
                  <a:schemeClr val="dk1"/>
                </a:solidFill>
                <a:latin typeface="Century Gothic"/>
                <a:ea typeface="Century Gothic"/>
                <a:cs typeface="Century Gothic"/>
                <a:sym typeface="Century Gothic"/>
              </a:rPr>
              <a:t>Live Broadcasting of Instruction</a:t>
            </a:r>
            <a:r>
              <a:rPr lang="en-US" sz="1800">
                <a:solidFill>
                  <a:schemeClr val="dk1"/>
                </a:solidFill>
                <a:latin typeface="Century Gothic"/>
                <a:ea typeface="Century Gothic"/>
                <a:cs typeface="Century Gothic"/>
                <a:sym typeface="Century Gothic"/>
              </a:rPr>
              <a:t>, including the Arts and singleton courses</a:t>
            </a:r>
            <a:endParaRPr/>
          </a:p>
          <a:p>
            <a:pPr marL="342900" marR="0" lvl="0" indent="-342900" algn="l" rtl="0">
              <a:spcBef>
                <a:spcPts val="120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Continue focus on </a:t>
            </a:r>
            <a:r>
              <a:rPr lang="en-US" sz="1800" b="1">
                <a:solidFill>
                  <a:schemeClr val="dk1"/>
                </a:solidFill>
                <a:latin typeface="Century Gothic"/>
                <a:ea typeface="Century Gothic"/>
                <a:cs typeface="Century Gothic"/>
                <a:sym typeface="Century Gothic"/>
              </a:rPr>
              <a:t>Equity</a:t>
            </a:r>
            <a:r>
              <a:rPr lang="en-US" sz="1800">
                <a:solidFill>
                  <a:schemeClr val="dk1"/>
                </a:solidFill>
                <a:latin typeface="Century Gothic"/>
                <a:ea typeface="Century Gothic"/>
                <a:cs typeface="Century Gothic"/>
                <a:sym typeface="Century Gothic"/>
              </a:rPr>
              <a:t> and </a:t>
            </a:r>
            <a:r>
              <a:rPr lang="en-US" sz="1800" b="1">
                <a:solidFill>
                  <a:schemeClr val="dk1"/>
                </a:solidFill>
                <a:latin typeface="Century Gothic"/>
                <a:ea typeface="Century Gothic"/>
                <a:cs typeface="Century Gothic"/>
                <a:sym typeface="Century Gothic"/>
              </a:rPr>
              <a:t>Social Emotional Learning</a:t>
            </a:r>
            <a:endParaRPr/>
          </a:p>
          <a:p>
            <a:pPr marL="342900" marR="0" lvl="0" indent="-342900" algn="l" rtl="0">
              <a:spcBef>
                <a:spcPts val="1200"/>
              </a:spcBef>
              <a:spcAft>
                <a:spcPts val="0"/>
              </a:spcAft>
              <a:buClr>
                <a:schemeClr val="dk1"/>
              </a:buClr>
              <a:buSzPts val="1800"/>
              <a:buFont typeface="Arial"/>
              <a:buChar char="•"/>
            </a:pPr>
            <a:r>
              <a:rPr lang="en-US" sz="1800" b="1">
                <a:solidFill>
                  <a:schemeClr val="dk1"/>
                </a:solidFill>
                <a:latin typeface="Century Gothic"/>
                <a:ea typeface="Century Gothic"/>
                <a:cs typeface="Century Gothic"/>
                <a:sym typeface="Century Gothic"/>
              </a:rPr>
              <a:t>Expand</a:t>
            </a:r>
            <a:r>
              <a:rPr lang="en-US" sz="1800">
                <a:solidFill>
                  <a:schemeClr val="dk1"/>
                </a:solidFill>
                <a:latin typeface="Century Gothic"/>
                <a:ea typeface="Century Gothic"/>
                <a:cs typeface="Century Gothic"/>
                <a:sym typeface="Century Gothic"/>
              </a:rPr>
              <a:t> the use of cameras for teaching, learning, coaching, and professional development</a:t>
            </a:r>
            <a:endParaRPr/>
          </a:p>
          <a:p>
            <a:pPr marL="342900" marR="0" lvl="0" indent="-342900" algn="l" rtl="0">
              <a:spcBef>
                <a:spcPts val="120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Continue to develop </a:t>
            </a:r>
            <a:r>
              <a:rPr lang="en-US" sz="1800" b="1">
                <a:solidFill>
                  <a:schemeClr val="dk1"/>
                </a:solidFill>
                <a:latin typeface="Century Gothic"/>
                <a:ea typeface="Century Gothic"/>
                <a:cs typeface="Century Gothic"/>
                <a:sym typeface="Century Gothic"/>
              </a:rPr>
              <a:t>embedded formative assessment </a:t>
            </a:r>
            <a:r>
              <a:rPr lang="en-US" sz="1800">
                <a:solidFill>
                  <a:schemeClr val="dk1"/>
                </a:solidFill>
                <a:latin typeface="Century Gothic"/>
                <a:ea typeface="Century Gothic"/>
                <a:cs typeface="Century Gothic"/>
                <a:sym typeface="Century Gothic"/>
              </a:rPr>
              <a:t>items aligned to the curriculum to guide just-in-time instruction</a:t>
            </a:r>
            <a:endParaRPr/>
          </a:p>
          <a:p>
            <a:pPr marL="342900" marR="0" lvl="0" indent="-342900" algn="l" rtl="0">
              <a:spcBef>
                <a:spcPts val="1200"/>
              </a:spcBef>
              <a:spcAft>
                <a:spcPts val="0"/>
              </a:spcAft>
              <a:buClr>
                <a:schemeClr val="dk1"/>
              </a:buClr>
              <a:buSzPts val="1800"/>
              <a:buFont typeface="Arial"/>
              <a:buChar char="•"/>
            </a:pPr>
            <a:r>
              <a:rPr lang="en-US" sz="1800" b="1">
                <a:solidFill>
                  <a:schemeClr val="dk1"/>
                </a:solidFill>
                <a:latin typeface="Century Gothic"/>
                <a:ea typeface="Century Gothic"/>
                <a:cs typeface="Century Gothic"/>
                <a:sym typeface="Century Gothic"/>
              </a:rPr>
              <a:t>Transformation</a:t>
            </a:r>
            <a:r>
              <a:rPr lang="en-US" sz="1800">
                <a:solidFill>
                  <a:schemeClr val="dk1"/>
                </a:solidFill>
                <a:latin typeface="Century Gothic"/>
                <a:ea typeface="Century Gothic"/>
                <a:cs typeface="Century Gothic"/>
                <a:sym typeface="Century Gothic"/>
              </a:rPr>
              <a:t> of the teaching and learning environment moving forward</a:t>
            </a:r>
            <a:endParaRPr/>
          </a:p>
        </p:txBody>
      </p:sp>
      <p:sp>
        <p:nvSpPr>
          <p:cNvPr id="1452" name="Google Shape;1452;p184"/>
          <p:cNvSpPr txBox="1"/>
          <p:nvPr/>
        </p:nvSpPr>
        <p:spPr>
          <a:xfrm>
            <a:off x="1528409" y="5269728"/>
            <a:ext cx="1247400" cy="12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800"/>
              <a:buFont typeface="Arial"/>
              <a:buNone/>
            </a:pPr>
            <a:r>
              <a:rPr lang="en-US" sz="1800" b="1" i="0" u="none" strike="noStrike" cap="none">
                <a:solidFill>
                  <a:schemeClr val="dk1"/>
                </a:solidFill>
                <a:latin typeface="Century Gothic"/>
                <a:ea typeface="Century Gothic"/>
                <a:cs typeface="Century Gothic"/>
                <a:sym typeface="Century Gothic"/>
              </a:rPr>
              <a:t>WEED</a:t>
            </a:r>
            <a:endParaRPr/>
          </a:p>
        </p:txBody>
      </p:sp>
      <p:cxnSp>
        <p:nvCxnSpPr>
          <p:cNvPr id="1453" name="Google Shape;1453;p184"/>
          <p:cNvCxnSpPr/>
          <p:nvPr/>
        </p:nvCxnSpPr>
        <p:spPr>
          <a:xfrm>
            <a:off x="1611765" y="5557287"/>
            <a:ext cx="1072800" cy="0"/>
          </a:xfrm>
          <a:prstGeom prst="straightConnector1">
            <a:avLst/>
          </a:prstGeom>
          <a:noFill/>
          <a:ln w="28575" cap="flat" cmpd="sng">
            <a:solidFill>
              <a:srgbClr val="00B0F0"/>
            </a:solidFill>
            <a:prstDash val="solid"/>
            <a:miter lim="800000"/>
            <a:headEnd type="none" w="sm" len="sm"/>
            <a:tailEnd type="none" w="sm" len="sm"/>
          </a:ln>
        </p:spPr>
      </p:cxnSp>
      <p:sp>
        <p:nvSpPr>
          <p:cNvPr id="1454" name="Google Shape;1454;p184"/>
          <p:cNvSpPr txBox="1"/>
          <p:nvPr/>
        </p:nvSpPr>
        <p:spPr>
          <a:xfrm>
            <a:off x="879675" y="5603185"/>
            <a:ext cx="2453700" cy="12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400"/>
              <a:buFont typeface="Arial"/>
              <a:buNone/>
            </a:pPr>
            <a:r>
              <a:rPr lang="en-US" sz="1400" b="1" i="0" u="none" strike="noStrike" cap="none">
                <a:solidFill>
                  <a:schemeClr val="dk1"/>
                </a:solidFill>
                <a:latin typeface="Century Gothic"/>
                <a:ea typeface="Century Gothic"/>
                <a:cs typeface="Century Gothic"/>
                <a:sym typeface="Century Gothic"/>
              </a:rPr>
              <a:t>Remove what is no longer working or viable</a:t>
            </a:r>
            <a:endParaRPr/>
          </a:p>
        </p:txBody>
      </p:sp>
      <p:sp>
        <p:nvSpPr>
          <p:cNvPr id="1455" name="Google Shape;1455;p184"/>
          <p:cNvSpPr txBox="1"/>
          <p:nvPr/>
        </p:nvSpPr>
        <p:spPr>
          <a:xfrm>
            <a:off x="3986952" y="5258156"/>
            <a:ext cx="1247400" cy="12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800"/>
              <a:buFont typeface="Arial"/>
              <a:buNone/>
            </a:pPr>
            <a:r>
              <a:rPr lang="en-US" sz="1800" b="1" i="0" u="none" strike="noStrike" cap="none">
                <a:solidFill>
                  <a:schemeClr val="dk1"/>
                </a:solidFill>
                <a:latin typeface="Century Gothic"/>
                <a:ea typeface="Century Gothic"/>
                <a:cs typeface="Century Gothic"/>
                <a:sym typeface="Century Gothic"/>
              </a:rPr>
              <a:t>FEED</a:t>
            </a:r>
            <a:endParaRPr/>
          </a:p>
        </p:txBody>
      </p:sp>
      <p:cxnSp>
        <p:nvCxnSpPr>
          <p:cNvPr id="1456" name="Google Shape;1456;p184"/>
          <p:cNvCxnSpPr/>
          <p:nvPr/>
        </p:nvCxnSpPr>
        <p:spPr>
          <a:xfrm>
            <a:off x="4035581" y="5557293"/>
            <a:ext cx="1072800" cy="0"/>
          </a:xfrm>
          <a:prstGeom prst="straightConnector1">
            <a:avLst/>
          </a:prstGeom>
          <a:noFill/>
          <a:ln w="28575" cap="flat" cmpd="sng">
            <a:solidFill>
              <a:srgbClr val="A7EA52"/>
            </a:solidFill>
            <a:prstDash val="solid"/>
            <a:miter lim="800000"/>
            <a:headEnd type="none" w="sm" len="sm"/>
            <a:tailEnd type="none" w="sm" len="sm"/>
          </a:ln>
        </p:spPr>
      </p:cxnSp>
      <p:sp>
        <p:nvSpPr>
          <p:cNvPr id="1457" name="Google Shape;1457;p184"/>
          <p:cNvSpPr txBox="1"/>
          <p:nvPr/>
        </p:nvSpPr>
        <p:spPr>
          <a:xfrm>
            <a:off x="3407661" y="5609198"/>
            <a:ext cx="2345100" cy="31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400"/>
              <a:buFont typeface="Arial"/>
              <a:buNone/>
            </a:pPr>
            <a:r>
              <a:rPr lang="en-US" sz="1400" b="1" i="0" u="none" strike="noStrike" cap="none">
                <a:solidFill>
                  <a:schemeClr val="dk1"/>
                </a:solidFill>
                <a:latin typeface="Century Gothic"/>
                <a:ea typeface="Century Gothic"/>
                <a:cs typeface="Century Gothic"/>
                <a:sym typeface="Century Gothic"/>
              </a:rPr>
              <a:t>Nourish what is working and adding value</a:t>
            </a:r>
            <a:endParaRPr/>
          </a:p>
        </p:txBody>
      </p:sp>
      <p:sp>
        <p:nvSpPr>
          <p:cNvPr id="1458" name="Google Shape;1458;p184"/>
          <p:cNvSpPr txBox="1"/>
          <p:nvPr/>
        </p:nvSpPr>
        <p:spPr>
          <a:xfrm>
            <a:off x="6538090" y="5269728"/>
            <a:ext cx="1247400" cy="12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800"/>
              <a:buFont typeface="Arial"/>
              <a:buNone/>
            </a:pPr>
            <a:r>
              <a:rPr lang="en-US" sz="1800" b="1" i="0" u="none" strike="noStrike" cap="none">
                <a:solidFill>
                  <a:schemeClr val="dk1"/>
                </a:solidFill>
                <a:latin typeface="Century Gothic"/>
                <a:ea typeface="Century Gothic"/>
                <a:cs typeface="Century Gothic"/>
                <a:sym typeface="Century Gothic"/>
              </a:rPr>
              <a:t>SEED</a:t>
            </a:r>
            <a:endParaRPr/>
          </a:p>
        </p:txBody>
      </p:sp>
      <p:cxnSp>
        <p:nvCxnSpPr>
          <p:cNvPr id="1459" name="Google Shape;1459;p184"/>
          <p:cNvCxnSpPr/>
          <p:nvPr/>
        </p:nvCxnSpPr>
        <p:spPr>
          <a:xfrm>
            <a:off x="6586721" y="5568865"/>
            <a:ext cx="1072800" cy="0"/>
          </a:xfrm>
          <a:prstGeom prst="straightConnector1">
            <a:avLst/>
          </a:prstGeom>
          <a:noFill/>
          <a:ln w="28575" cap="flat" cmpd="sng">
            <a:solidFill>
              <a:srgbClr val="5DCEAF"/>
            </a:solidFill>
            <a:prstDash val="solid"/>
            <a:miter lim="800000"/>
            <a:headEnd type="none" w="sm" len="sm"/>
            <a:tailEnd type="none" w="sm" len="sm"/>
          </a:ln>
        </p:spPr>
      </p:cxnSp>
      <p:sp>
        <p:nvSpPr>
          <p:cNvPr id="1460" name="Google Shape;1460;p184"/>
          <p:cNvSpPr txBox="1"/>
          <p:nvPr/>
        </p:nvSpPr>
        <p:spPr>
          <a:xfrm>
            <a:off x="6000393" y="5620770"/>
            <a:ext cx="2263800" cy="31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B0F0"/>
              </a:buClr>
              <a:buSzPts val="1400"/>
              <a:buFont typeface="Arial"/>
              <a:buNone/>
            </a:pPr>
            <a:r>
              <a:rPr lang="en-US" sz="1400" b="1" i="0" u="none" strike="noStrike" cap="none">
                <a:solidFill>
                  <a:schemeClr val="dk1"/>
                </a:solidFill>
                <a:latin typeface="Century Gothic"/>
                <a:ea typeface="Century Gothic"/>
                <a:cs typeface="Century Gothic"/>
                <a:sym typeface="Century Gothic"/>
              </a:rPr>
              <a:t>Plant new ideas on how to come back better</a:t>
            </a:r>
            <a:endParaRPr/>
          </a:p>
        </p:txBody>
      </p:sp>
      <p:pic>
        <p:nvPicPr>
          <p:cNvPr id="1461" name="Google Shape;1461;p184" descr="Vegetable Garden Weeding: How To Weed The Garden"/>
          <p:cNvPicPr preferRelativeResize="0"/>
          <p:nvPr/>
        </p:nvPicPr>
        <p:blipFill rotWithShape="1">
          <a:blip r:embed="rId3">
            <a:alphaModFix/>
          </a:blip>
          <a:srcRect/>
          <a:stretch/>
        </p:blipFill>
        <p:spPr>
          <a:xfrm>
            <a:off x="1768023" y="4124595"/>
            <a:ext cx="548974" cy="825468"/>
          </a:xfrm>
          <a:prstGeom prst="rect">
            <a:avLst/>
          </a:prstGeom>
          <a:noFill/>
          <a:ln>
            <a:noFill/>
          </a:ln>
        </p:spPr>
      </p:pic>
      <p:pic>
        <p:nvPicPr>
          <p:cNvPr id="1462" name="Google Shape;1462;p184" descr="Give your plants a pick-me- up with a midsummer feed - Caerphilly Garden  Centre - Cardiff"/>
          <p:cNvPicPr preferRelativeResize="0"/>
          <p:nvPr/>
        </p:nvPicPr>
        <p:blipFill rotWithShape="1">
          <a:blip r:embed="rId4">
            <a:alphaModFix/>
          </a:blip>
          <a:srcRect/>
          <a:stretch/>
        </p:blipFill>
        <p:spPr>
          <a:xfrm>
            <a:off x="4037501" y="4346369"/>
            <a:ext cx="836396" cy="579204"/>
          </a:xfrm>
          <a:prstGeom prst="rect">
            <a:avLst/>
          </a:prstGeom>
          <a:noFill/>
          <a:ln>
            <a:noFill/>
          </a:ln>
        </p:spPr>
      </p:pic>
      <p:pic>
        <p:nvPicPr>
          <p:cNvPr id="1463" name="Google Shape;1463;p184" descr="5 Steps to Plant the Seeds to Grow Your Network - THE BRAND BUILDER TOOLBOX  with Virtuallinda"/>
          <p:cNvPicPr preferRelativeResize="0"/>
          <p:nvPr/>
        </p:nvPicPr>
        <p:blipFill rotWithShape="1">
          <a:blip r:embed="rId5">
            <a:alphaModFix/>
          </a:blip>
          <a:srcRect/>
          <a:stretch/>
        </p:blipFill>
        <p:spPr>
          <a:xfrm>
            <a:off x="6579064" y="4341631"/>
            <a:ext cx="794648" cy="59521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468"/>
        <p:cNvGrpSpPr/>
        <p:nvPr/>
      </p:nvGrpSpPr>
      <p:grpSpPr>
        <a:xfrm>
          <a:off x="0" y="0"/>
          <a:ext cx="0" cy="0"/>
          <a:chOff x="0" y="0"/>
          <a:chExt cx="0" cy="0"/>
        </a:xfrm>
      </p:grpSpPr>
      <p:sp>
        <p:nvSpPr>
          <p:cNvPr id="1469" name="Google Shape;1469;p185"/>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solidFill>
                  <a:schemeClr val="lt1"/>
                </a:solidFill>
                <a:latin typeface="Droid Sans"/>
                <a:ea typeface="Droid Sans"/>
                <a:cs typeface="Droid Sans"/>
                <a:sym typeface="Droid Sans"/>
              </a:rPr>
              <a:t>Questions for Our Guests?</a:t>
            </a:r>
            <a:endParaRPr sz="4200">
              <a:solidFill>
                <a:schemeClr val="lt1"/>
              </a:solidFill>
              <a:latin typeface="Droid Sans"/>
              <a:ea typeface="Droid Sans"/>
              <a:cs typeface="Droid Sans"/>
              <a:sym typeface="Droid Sans"/>
            </a:endParaRPr>
          </a:p>
        </p:txBody>
      </p:sp>
      <p:pic>
        <p:nvPicPr>
          <p:cNvPr id="1470" name="Google Shape;1470;p185"/>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471" name="Google Shape;1471;p185"/>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87"/>
          <p:cNvSpPr/>
          <p:nvPr/>
        </p:nvSpPr>
        <p:spPr>
          <a:xfrm>
            <a:off x="4719250" y="1543400"/>
            <a:ext cx="3951900" cy="4167000"/>
          </a:xfrm>
          <a:prstGeom prst="roundRect">
            <a:avLst>
              <a:gd name="adj" fmla="val 16667"/>
            </a:avLst>
          </a:prstGeom>
          <a:solidFill>
            <a:srgbClr val="003D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Aft>
                <a:spcPts val="0"/>
              </a:spcAft>
              <a:buNone/>
            </a:pPr>
            <a:r>
              <a:rPr lang="en-US" sz="1600" dirty="0">
                <a:solidFill>
                  <a:srgbClr val="FF9268"/>
                </a:solidFill>
                <a:latin typeface="Lucida Sans"/>
                <a:ea typeface="Lucida Sans"/>
                <a:cs typeface="Lucida Sans"/>
                <a:sym typeface="Lucida Sans"/>
              </a:rPr>
              <a:t>Session 3</a:t>
            </a:r>
            <a:endParaRPr sz="1600" dirty="0">
              <a:solidFill>
                <a:srgbClr val="FF9268"/>
              </a:solidFill>
              <a:latin typeface="Lucida Sans"/>
              <a:ea typeface="Lucida Sans"/>
              <a:cs typeface="Lucida Sans"/>
              <a:sym typeface="Lucida Sans"/>
            </a:endParaRPr>
          </a:p>
          <a:p>
            <a:pPr marL="0" marR="0" lvl="0" indent="0" algn="l" rtl="0">
              <a:lnSpc>
                <a:spcPct val="100000"/>
              </a:lnSpc>
              <a:spcBef>
                <a:spcPts val="1000"/>
              </a:spcBef>
              <a:spcAft>
                <a:spcPts val="0"/>
              </a:spcAft>
              <a:buNone/>
            </a:pPr>
            <a:r>
              <a:rPr lang="en-US" sz="2200" b="1" dirty="0">
                <a:solidFill>
                  <a:srgbClr val="FFFFFF"/>
                </a:solidFill>
                <a:latin typeface="Lucida Sans"/>
                <a:ea typeface="Lucida Sans"/>
                <a:cs typeface="Lucida Sans"/>
                <a:sym typeface="Lucida Sans"/>
              </a:rPr>
              <a:t>Leadership Perspectives: Best Practices &amp; A Path Forward</a:t>
            </a:r>
            <a:endParaRPr sz="1600" dirty="0">
              <a:solidFill>
                <a:srgbClr val="FF9268"/>
              </a:solidFill>
              <a:latin typeface="Lucida Sans"/>
              <a:ea typeface="Lucida Sans"/>
              <a:cs typeface="Lucida Sans"/>
              <a:sym typeface="Lucida Sans"/>
            </a:endParaRPr>
          </a:p>
          <a:p>
            <a:pPr marL="0" marR="0" lvl="0" indent="0" algn="l" rtl="0">
              <a:lnSpc>
                <a:spcPct val="100000"/>
              </a:lnSpc>
              <a:spcAft>
                <a:spcPts val="0"/>
              </a:spcAft>
              <a:buNone/>
            </a:pPr>
            <a:endParaRPr dirty="0">
              <a:solidFill>
                <a:srgbClr val="FF9268"/>
              </a:solidFill>
              <a:latin typeface="Lucida Sans"/>
              <a:ea typeface="Lucida Sans"/>
              <a:cs typeface="Lucida Sans"/>
              <a:sym typeface="Lucida Sans"/>
            </a:endParaRPr>
          </a:p>
          <a:p>
            <a:pPr marL="0" marR="0" lvl="0" indent="0" algn="l" rtl="0">
              <a:lnSpc>
                <a:spcPct val="100000"/>
              </a:lnSpc>
              <a:spcAft>
                <a:spcPts val="0"/>
              </a:spcAft>
              <a:buNone/>
            </a:pPr>
            <a:r>
              <a:rPr lang="en-US" sz="2200" b="1" dirty="0">
                <a:solidFill>
                  <a:srgbClr val="FFFFFF"/>
                </a:solidFill>
                <a:latin typeface="Lucida Sans"/>
                <a:ea typeface="Lucida Sans"/>
                <a:cs typeface="Lucida Sans"/>
                <a:sym typeface="Lucida Sans"/>
              </a:rPr>
              <a:t>Wednesday 12/16</a:t>
            </a:r>
            <a:endParaRPr sz="2200" b="1" dirty="0">
              <a:solidFill>
                <a:srgbClr val="FFFFFF"/>
              </a:solidFill>
              <a:latin typeface="Lucida Sans"/>
              <a:ea typeface="Lucida Sans"/>
              <a:cs typeface="Lucida Sans"/>
              <a:sym typeface="Lucida Sans"/>
            </a:endParaRPr>
          </a:p>
          <a:p>
            <a:pPr marL="0" marR="0" lvl="0" indent="0" algn="l" rtl="0">
              <a:lnSpc>
                <a:spcPct val="100000"/>
              </a:lnSpc>
              <a:spcBef>
                <a:spcPts val="0"/>
              </a:spcBef>
              <a:spcAft>
                <a:spcPts val="0"/>
              </a:spcAft>
              <a:buNone/>
            </a:pPr>
            <a:r>
              <a:rPr lang="en-US" sz="2200" b="1" dirty="0">
                <a:solidFill>
                  <a:srgbClr val="FFFFFF"/>
                </a:solidFill>
                <a:latin typeface="Lucida Sans"/>
                <a:ea typeface="Lucida Sans"/>
                <a:cs typeface="Lucida Sans"/>
                <a:sym typeface="Lucida Sans"/>
              </a:rPr>
              <a:t>7:00p ET</a:t>
            </a:r>
          </a:p>
          <a:p>
            <a:pPr marL="0" marR="0" lvl="0" indent="0" algn="l" rtl="0">
              <a:lnSpc>
                <a:spcPct val="100000"/>
              </a:lnSpc>
              <a:spcBef>
                <a:spcPts val="0"/>
              </a:spcBef>
              <a:spcAft>
                <a:spcPts val="0"/>
              </a:spcAft>
              <a:buNone/>
            </a:pPr>
            <a:endParaRPr dirty="0">
              <a:solidFill>
                <a:srgbClr val="FFFFFF"/>
              </a:solidFill>
              <a:latin typeface="Lucida Sans"/>
              <a:ea typeface="Lucida Sans"/>
              <a:cs typeface="Lucida Sans"/>
              <a:sym typeface="Lucida Sans"/>
            </a:endParaRPr>
          </a:p>
          <a:p>
            <a:pPr marL="0" marR="0" lvl="0" indent="0" algn="l" rtl="0">
              <a:lnSpc>
                <a:spcPct val="100000"/>
              </a:lnSpc>
              <a:spcBef>
                <a:spcPts val="0"/>
              </a:spcBef>
              <a:spcAft>
                <a:spcPts val="0"/>
              </a:spcAft>
              <a:buNone/>
            </a:pPr>
            <a:endParaRPr sz="300" dirty="0">
              <a:solidFill>
                <a:srgbClr val="FF9268"/>
              </a:solidFill>
              <a:latin typeface="Lucida Sans"/>
              <a:ea typeface="Lucida Sans"/>
              <a:cs typeface="Lucida Sans"/>
              <a:sym typeface="Lucida Sans"/>
            </a:endParaRPr>
          </a:p>
          <a:p>
            <a:r>
              <a:rPr lang="en-US" sz="1600" i="1" dirty="0">
                <a:solidFill>
                  <a:srgbClr val="FF9268"/>
                </a:solidFill>
                <a:latin typeface="Lucida Sans"/>
                <a:sym typeface="Lucida Sans"/>
              </a:rPr>
              <a:t>Panelists: Orange County Public Schools, San Diego Unified, Denver Public Schools, LAUSD</a:t>
            </a:r>
            <a:endParaRPr sz="1600" i="1" dirty="0">
              <a:solidFill>
                <a:srgbClr val="FF9268"/>
              </a:solidFill>
              <a:latin typeface="Lucida Sans"/>
              <a:sym typeface="Lucida Sans"/>
            </a:endParaRPr>
          </a:p>
        </p:txBody>
      </p:sp>
      <p:sp>
        <p:nvSpPr>
          <p:cNvPr id="1484" name="Google Shape;1484;p187"/>
          <p:cNvSpPr/>
          <p:nvPr/>
        </p:nvSpPr>
        <p:spPr>
          <a:xfrm>
            <a:off x="416525" y="1524350"/>
            <a:ext cx="3951900" cy="4167000"/>
          </a:xfrm>
          <a:prstGeom prst="roundRect">
            <a:avLst>
              <a:gd name="adj" fmla="val 16667"/>
            </a:avLst>
          </a:prstGeom>
          <a:solidFill>
            <a:srgbClr val="003D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FF9268"/>
                </a:solidFill>
                <a:latin typeface="Lucida Sans"/>
                <a:ea typeface="Lucida Sans"/>
                <a:cs typeface="Lucida Sans"/>
                <a:sym typeface="Lucida Sans"/>
              </a:rPr>
              <a:t>Session 2 </a:t>
            </a:r>
            <a:endParaRPr sz="1600" dirty="0">
              <a:solidFill>
                <a:srgbClr val="FF9268"/>
              </a:solidFill>
              <a:latin typeface="Lucida Sans"/>
              <a:ea typeface="Lucida Sans"/>
              <a:cs typeface="Lucida Sans"/>
              <a:sym typeface="Lucida Sans"/>
            </a:endParaRPr>
          </a:p>
          <a:p>
            <a:pPr marL="0" lvl="0" indent="0" algn="l" rtl="0">
              <a:spcBef>
                <a:spcPts val="1000"/>
              </a:spcBef>
              <a:spcAft>
                <a:spcPts val="0"/>
              </a:spcAft>
              <a:buNone/>
            </a:pPr>
            <a:r>
              <a:rPr lang="en-US" sz="2200" b="1" dirty="0">
                <a:solidFill>
                  <a:srgbClr val="FFFFFF"/>
                </a:solidFill>
                <a:latin typeface="Lucida Sans"/>
                <a:ea typeface="Lucida Sans"/>
                <a:cs typeface="Lucida Sans"/>
                <a:sym typeface="Lucida Sans"/>
              </a:rPr>
              <a:t>Educator Perspectives: Guidance on Addressing Unfinished Learning</a:t>
            </a:r>
            <a:endParaRPr sz="2200" b="1" dirty="0">
              <a:solidFill>
                <a:srgbClr val="FFFFFF"/>
              </a:solidFill>
              <a:latin typeface="Lucida Sans"/>
              <a:ea typeface="Lucida Sans"/>
              <a:cs typeface="Lucida Sans"/>
              <a:sym typeface="Lucida Sans"/>
            </a:endParaRPr>
          </a:p>
          <a:p>
            <a:pPr marL="0" lvl="0" indent="0" algn="l" rtl="0">
              <a:spcBef>
                <a:spcPts val="0"/>
              </a:spcBef>
              <a:spcAft>
                <a:spcPts val="0"/>
              </a:spcAft>
              <a:buNone/>
            </a:pPr>
            <a:endParaRPr dirty="0">
              <a:latin typeface="Lucida Sans"/>
              <a:ea typeface="Lucida Sans"/>
              <a:cs typeface="Lucida Sans"/>
              <a:sym typeface="Lucida Sans"/>
            </a:endParaRPr>
          </a:p>
          <a:p>
            <a:pPr marL="0" lvl="0" indent="0" algn="l" rtl="0">
              <a:spcBef>
                <a:spcPts val="0"/>
              </a:spcBef>
              <a:spcAft>
                <a:spcPts val="0"/>
              </a:spcAft>
              <a:buNone/>
            </a:pPr>
            <a:r>
              <a:rPr lang="en-US" sz="2200" b="1" dirty="0">
                <a:solidFill>
                  <a:srgbClr val="FFFFFF"/>
                </a:solidFill>
                <a:latin typeface="Lucida Sans"/>
                <a:ea typeface="Lucida Sans"/>
                <a:cs typeface="Lucida Sans"/>
                <a:sym typeface="Lucida Sans"/>
              </a:rPr>
              <a:t>Wednesday 12/2</a:t>
            </a:r>
            <a:endParaRPr sz="2200" b="1" dirty="0">
              <a:solidFill>
                <a:srgbClr val="FFFFFF"/>
              </a:solidFill>
              <a:latin typeface="Lucida Sans"/>
              <a:ea typeface="Lucida Sans"/>
              <a:cs typeface="Lucida Sans"/>
              <a:sym typeface="Lucida Sans"/>
            </a:endParaRPr>
          </a:p>
          <a:p>
            <a:pPr marL="0" lvl="0" indent="0" algn="l" rtl="0">
              <a:spcBef>
                <a:spcPts val="0"/>
              </a:spcBef>
              <a:spcAft>
                <a:spcPts val="0"/>
              </a:spcAft>
              <a:buNone/>
            </a:pPr>
            <a:r>
              <a:rPr lang="en-US" sz="2200" b="1" dirty="0">
                <a:solidFill>
                  <a:srgbClr val="FFFFFF"/>
                </a:solidFill>
                <a:latin typeface="Lucida Sans"/>
                <a:ea typeface="Lucida Sans"/>
                <a:cs typeface="Lucida Sans"/>
                <a:sym typeface="Lucida Sans"/>
              </a:rPr>
              <a:t>7:00p ET</a:t>
            </a:r>
            <a:endParaRPr sz="2200" b="1" dirty="0">
              <a:solidFill>
                <a:srgbClr val="FFFFFF"/>
              </a:solidFill>
              <a:latin typeface="Lucida Sans"/>
              <a:ea typeface="Lucida Sans"/>
              <a:cs typeface="Lucida Sans"/>
              <a:sym typeface="Lucida Sans"/>
            </a:endParaRPr>
          </a:p>
          <a:p>
            <a:pPr marL="0" lvl="0" indent="0" algn="l" rtl="0">
              <a:spcBef>
                <a:spcPts val="0"/>
              </a:spcBef>
              <a:spcAft>
                <a:spcPts val="0"/>
              </a:spcAft>
              <a:buNone/>
            </a:pPr>
            <a:endParaRPr dirty="0">
              <a:solidFill>
                <a:srgbClr val="FF9268"/>
              </a:solidFill>
              <a:latin typeface="Lucida Sans"/>
              <a:ea typeface="Lucida Sans"/>
              <a:cs typeface="Lucida Sans"/>
              <a:sym typeface="Lucida Sans"/>
            </a:endParaRPr>
          </a:p>
          <a:p>
            <a:pPr marL="0" lvl="0" indent="0" algn="l" rtl="0">
              <a:spcBef>
                <a:spcPts val="0"/>
              </a:spcBef>
              <a:spcAft>
                <a:spcPts val="0"/>
              </a:spcAft>
              <a:buNone/>
            </a:pPr>
            <a:r>
              <a:rPr lang="en-US" sz="1600" i="1" dirty="0">
                <a:solidFill>
                  <a:srgbClr val="FF9268"/>
                </a:solidFill>
                <a:latin typeface="Lucida Sans"/>
                <a:ea typeface="Lucida Sans"/>
                <a:cs typeface="Lucida Sans"/>
                <a:sym typeface="Lucida Sans"/>
              </a:rPr>
              <a:t>Panelists: San Antonio ISD, San Diego Unified, Denver Public Schools</a:t>
            </a:r>
            <a:endParaRPr sz="1600" i="1" dirty="0">
              <a:solidFill>
                <a:srgbClr val="FF9268"/>
              </a:solidFill>
              <a:latin typeface="Lucida Sans"/>
              <a:ea typeface="Lucida Sans"/>
              <a:cs typeface="Lucida Sans"/>
              <a:sym typeface="Lucida Sans"/>
            </a:endParaRPr>
          </a:p>
        </p:txBody>
      </p:sp>
      <p:sp>
        <p:nvSpPr>
          <p:cNvPr id="1485" name="Google Shape;1485;p187"/>
          <p:cNvSpPr txBox="1">
            <a:spLocks noGrp="1"/>
          </p:cNvSpPr>
          <p:nvPr>
            <p:ph type="title"/>
          </p:nvPr>
        </p:nvSpPr>
        <p:spPr>
          <a:xfrm>
            <a:off x="304800" y="274647"/>
            <a:ext cx="8572500" cy="883200"/>
          </a:xfrm>
          <a:prstGeom prst="rect">
            <a:avLst/>
          </a:prstGeom>
          <a:solidFill>
            <a:srgbClr val="003D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3600" i="0" u="none" strike="noStrike" cap="none">
                <a:solidFill>
                  <a:srgbClr val="FF9268"/>
                </a:solidFill>
                <a:latin typeface="Oswald"/>
                <a:ea typeface="Oswald"/>
                <a:cs typeface="Oswald"/>
                <a:sym typeface="Oswald"/>
              </a:rPr>
              <a:t>Please </a:t>
            </a:r>
            <a:r>
              <a:rPr lang="en-US" sz="3600">
                <a:solidFill>
                  <a:srgbClr val="FF9268"/>
                </a:solidFill>
                <a:latin typeface="Oswald"/>
                <a:ea typeface="Oswald"/>
                <a:cs typeface="Oswald"/>
                <a:sym typeface="Oswald"/>
              </a:rPr>
              <a:t>J</a:t>
            </a:r>
            <a:r>
              <a:rPr lang="en-US" sz="3600" i="0" u="none" strike="noStrike" cap="none">
                <a:solidFill>
                  <a:srgbClr val="FF9268"/>
                </a:solidFill>
                <a:latin typeface="Oswald"/>
                <a:ea typeface="Oswald"/>
                <a:cs typeface="Oswald"/>
                <a:sym typeface="Oswald"/>
              </a:rPr>
              <a:t>oin </a:t>
            </a:r>
            <a:r>
              <a:rPr lang="en-US" sz="3600">
                <a:solidFill>
                  <a:srgbClr val="FF9268"/>
                </a:solidFill>
                <a:latin typeface="Oswald"/>
                <a:ea typeface="Oswald"/>
                <a:cs typeface="Oswald"/>
                <a:sym typeface="Oswald"/>
              </a:rPr>
              <a:t>U</a:t>
            </a:r>
            <a:r>
              <a:rPr lang="en-US" sz="3600" i="0" u="none" strike="noStrike" cap="none">
                <a:solidFill>
                  <a:srgbClr val="FF9268"/>
                </a:solidFill>
                <a:latin typeface="Oswald"/>
                <a:ea typeface="Oswald"/>
                <a:cs typeface="Oswald"/>
                <a:sym typeface="Oswald"/>
              </a:rPr>
              <a:t>s </a:t>
            </a:r>
            <a:r>
              <a:rPr lang="en-US" sz="3600">
                <a:solidFill>
                  <a:srgbClr val="FF9268"/>
                </a:solidFill>
                <a:latin typeface="Oswald"/>
                <a:ea typeface="Oswald"/>
                <a:cs typeface="Oswald"/>
                <a:sym typeface="Oswald"/>
              </a:rPr>
              <a:t>Again for the Rest of this Series!</a:t>
            </a:r>
            <a:endParaRPr sz="3600">
              <a:solidFill>
                <a:srgbClr val="FF9268"/>
              </a:solidFill>
              <a:latin typeface="Oswald"/>
              <a:ea typeface="Oswald"/>
              <a:cs typeface="Oswald"/>
              <a:sym typeface="Oswald"/>
            </a:endParaRPr>
          </a:p>
        </p:txBody>
      </p:sp>
      <p:sp>
        <p:nvSpPr>
          <p:cNvPr id="1486" name="Google Shape;1486;p187"/>
          <p:cNvSpPr/>
          <p:nvPr/>
        </p:nvSpPr>
        <p:spPr>
          <a:xfrm>
            <a:off x="2549600" y="5766725"/>
            <a:ext cx="3883800" cy="3912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latin typeface="Droid Sans"/>
                <a:ea typeface="Droid Sans"/>
                <a:cs typeface="Droid Sans"/>
                <a:sym typeface="Droid Sans"/>
              </a:rPr>
              <a:t>Registration links coming soon!</a:t>
            </a:r>
            <a:endParaRPr sz="1800" b="1">
              <a:latin typeface="Droid Sans"/>
              <a:ea typeface="Droid Sans"/>
              <a:cs typeface="Droid Sans"/>
              <a:sym typeface="Droid Sans"/>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88"/>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Join our networks!</a:t>
            </a:r>
            <a:endParaRPr sz="2800"/>
          </a:p>
        </p:txBody>
      </p:sp>
      <p:sp>
        <p:nvSpPr>
          <p:cNvPr id="1493" name="Google Shape;1493;p188"/>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494" name="Google Shape;1494;p188"/>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495" name="Google Shape;1495;p188"/>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496" name="Google Shape;1496;p188"/>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497" name="Google Shape;1497;p188"/>
          <p:cNvSpPr txBox="1"/>
          <p:nvPr/>
        </p:nvSpPr>
        <p:spPr>
          <a:xfrm>
            <a:off x="1879950" y="2892125"/>
            <a:ext cx="5079300" cy="529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twitter.com/achievethecore </a:t>
            </a:r>
            <a:endParaRPr sz="1800">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twitter.com/GreatCitySchls</a:t>
            </a:r>
            <a:endParaRPr sz="1800">
              <a:solidFill>
                <a:srgbClr val="595959"/>
              </a:solidFill>
              <a:latin typeface="Lucida Sans"/>
              <a:ea typeface="Lucida Sans"/>
              <a:cs typeface="Lucida Sans"/>
              <a:sym typeface="Lucida Sans"/>
            </a:endParaRPr>
          </a:p>
        </p:txBody>
      </p:sp>
      <p:sp>
        <p:nvSpPr>
          <p:cNvPr id="1498" name="Google Shape;1498;p188"/>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499" name="Google Shape;1499;p188"/>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00" name="Google Shape;1500;p188"/>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01" name="Google Shape;1501;p188"/>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506"/>
        <p:cNvGrpSpPr/>
        <p:nvPr/>
      </p:nvGrpSpPr>
      <p:grpSpPr>
        <a:xfrm>
          <a:off x="0" y="0"/>
          <a:ext cx="0" cy="0"/>
          <a:chOff x="0" y="0"/>
          <a:chExt cx="0" cy="0"/>
        </a:xfrm>
      </p:grpSpPr>
      <p:sp>
        <p:nvSpPr>
          <p:cNvPr id="1507" name="Google Shape;1507;p189"/>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solidFill>
                  <a:schemeClr val="lt1"/>
                </a:solidFill>
                <a:latin typeface="Droid Sans"/>
                <a:ea typeface="Droid Sans"/>
                <a:cs typeface="Droid Sans"/>
                <a:sym typeface="Droid Sans"/>
              </a:rPr>
              <a:t>Thank You!</a:t>
            </a:r>
            <a:endParaRPr sz="4200">
              <a:solidFill>
                <a:schemeClr val="lt1"/>
              </a:solidFill>
              <a:latin typeface="Droid Sans"/>
              <a:ea typeface="Droid Sans"/>
              <a:cs typeface="Droid Sans"/>
              <a:sym typeface="Droid Sans"/>
            </a:endParaRPr>
          </a:p>
        </p:txBody>
      </p:sp>
      <p:pic>
        <p:nvPicPr>
          <p:cNvPr id="1508" name="Google Shape;1508;p189"/>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509" name="Google Shape;1509;p189"/>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47" name="Google Shape;1047;p136"/>
          <p:cNvPicPr preferRelativeResize="0"/>
          <p:nvPr/>
        </p:nvPicPr>
        <p:blipFill>
          <a:blip r:embed="rId3">
            <a:alphaModFix/>
          </a:blip>
          <a:stretch>
            <a:fillRect/>
          </a:stretch>
        </p:blipFill>
        <p:spPr>
          <a:xfrm>
            <a:off x="6149800" y="3420565"/>
            <a:ext cx="1926702" cy="2855022"/>
          </a:xfrm>
          <a:prstGeom prst="rect">
            <a:avLst/>
          </a:prstGeom>
          <a:noFill/>
          <a:ln>
            <a:noFill/>
          </a:ln>
        </p:spPr>
      </p:pic>
      <p:pic>
        <p:nvPicPr>
          <p:cNvPr id="1048" name="Google Shape;1048;p136"/>
          <p:cNvPicPr preferRelativeResize="0"/>
          <p:nvPr/>
        </p:nvPicPr>
        <p:blipFill>
          <a:blip r:embed="rId4">
            <a:alphaModFix/>
          </a:blip>
          <a:stretch>
            <a:fillRect/>
          </a:stretch>
        </p:blipFill>
        <p:spPr>
          <a:xfrm>
            <a:off x="6122550" y="732265"/>
            <a:ext cx="1981200" cy="2428875"/>
          </a:xfrm>
          <a:prstGeom prst="rect">
            <a:avLst/>
          </a:prstGeom>
          <a:noFill/>
          <a:ln>
            <a:noFill/>
          </a:ln>
        </p:spPr>
      </p:pic>
      <p:sp>
        <p:nvSpPr>
          <p:cNvPr id="1049" name="Google Shape;1049;p136"/>
          <p:cNvSpPr txBox="1">
            <a:spLocks noGrp="1"/>
          </p:cNvSpPr>
          <p:nvPr>
            <p:ph type="title"/>
          </p:nvPr>
        </p:nvSpPr>
        <p:spPr>
          <a:xfrm>
            <a:off x="216568" y="30582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Amy Briggs</a:t>
            </a:r>
            <a:endParaRPr/>
          </a:p>
          <a:p>
            <a:pPr marL="0" marR="0" lvl="0" indent="0" algn="l" rtl="0">
              <a:lnSpc>
                <a:spcPct val="100000"/>
              </a:lnSpc>
              <a:spcBef>
                <a:spcPts val="0"/>
              </a:spcBef>
              <a:spcAft>
                <a:spcPts val="0"/>
              </a:spcAft>
              <a:buClr>
                <a:schemeClr val="lt1"/>
              </a:buClr>
              <a:buSzPts val="2800"/>
              <a:buFont typeface="Allerta"/>
              <a:buNone/>
            </a:pPr>
            <a:r>
              <a:rPr lang="en-US" i="1"/>
              <a:t>President</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lvl="0" indent="0" algn="l" rtl="0">
              <a:spcBef>
                <a:spcPts val="0"/>
              </a:spcBef>
              <a:spcAft>
                <a:spcPts val="0"/>
              </a:spcAft>
              <a:buClr>
                <a:schemeClr val="lt1"/>
              </a:buClr>
              <a:buSzPts val="2800"/>
              <a:buFont typeface="Allerta"/>
              <a:buNone/>
            </a:pPr>
            <a:r>
              <a:rPr lang="en-US"/>
              <a:t>Michael Casserly</a:t>
            </a:r>
            <a:endParaRPr/>
          </a:p>
          <a:p>
            <a:pPr marL="0" lvl="0" indent="0" algn="l" rtl="0">
              <a:spcBef>
                <a:spcPts val="0"/>
              </a:spcBef>
              <a:spcAft>
                <a:spcPts val="0"/>
              </a:spcAft>
              <a:buClr>
                <a:schemeClr val="lt1"/>
              </a:buClr>
              <a:buSzPts val="2800"/>
              <a:buFont typeface="Allerta"/>
              <a:buNone/>
            </a:pPr>
            <a:r>
              <a:rPr lang="en-US" i="1"/>
              <a:t>Executive Director</a:t>
            </a:r>
            <a:endParaRPr i="1"/>
          </a:p>
          <a:p>
            <a:pPr marL="0" lvl="0" indent="0" algn="l" rtl="0">
              <a:spcBef>
                <a:spcPts val="0"/>
              </a:spcBef>
              <a:spcAft>
                <a:spcPts val="0"/>
              </a:spcAft>
              <a:buClr>
                <a:schemeClr val="lt1"/>
              </a:buClr>
              <a:buSzPts val="2800"/>
              <a:buFont typeface="Allerta"/>
              <a:buNone/>
            </a:pPr>
            <a:r>
              <a:rPr lang="en-US" i="1"/>
              <a:t>Council of the Great City Schools</a:t>
            </a:r>
            <a:endParaRPr i="1"/>
          </a:p>
          <a:p>
            <a:pPr marL="0" marR="0" lvl="0" indent="0" algn="l" rtl="0">
              <a:lnSpc>
                <a:spcPct val="100000"/>
              </a:lnSpc>
              <a:spcBef>
                <a:spcPts val="0"/>
              </a:spcBef>
              <a:spcAft>
                <a:spcPts val="0"/>
              </a:spcAft>
              <a:buClr>
                <a:schemeClr val="lt1"/>
              </a:buClr>
              <a:buSzPts val="2800"/>
              <a:buFont typeface="Allerta"/>
              <a:buNone/>
            </a:pPr>
            <a:endParaRPr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054"/>
        <p:cNvGrpSpPr/>
        <p:nvPr/>
      </p:nvGrpSpPr>
      <p:grpSpPr>
        <a:xfrm>
          <a:off x="0" y="0"/>
          <a:ext cx="0" cy="0"/>
          <a:chOff x="0" y="0"/>
          <a:chExt cx="0" cy="0"/>
        </a:xfrm>
      </p:grpSpPr>
      <p:sp>
        <p:nvSpPr>
          <p:cNvPr id="1055" name="Google Shape;1055;p137"/>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a:solidFill>
                  <a:schemeClr val="lt1"/>
                </a:solidFill>
                <a:latin typeface="Droid Sans"/>
                <a:ea typeface="Droid Sans"/>
                <a:cs typeface="Droid Sans"/>
                <a:sym typeface="Droid Sans"/>
              </a:rPr>
              <a:t>Setting the Stage</a:t>
            </a:r>
            <a:endParaRPr sz="4500">
              <a:solidFill>
                <a:schemeClr val="lt1"/>
              </a:solidFill>
              <a:latin typeface="Droid Sans"/>
              <a:ea typeface="Droid Sans"/>
              <a:cs typeface="Droid Sans"/>
              <a:sym typeface="Droid Sans"/>
            </a:endParaRPr>
          </a:p>
        </p:txBody>
      </p:sp>
      <p:pic>
        <p:nvPicPr>
          <p:cNvPr id="1056" name="Google Shape;1056;p137"/>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057" name="Google Shape;1057;p137"/>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3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Denise Walston</a:t>
            </a:r>
            <a:endParaRPr/>
          </a:p>
          <a:p>
            <a:pPr marL="0" marR="0" lvl="0" indent="0" algn="l" rtl="0">
              <a:lnSpc>
                <a:spcPct val="100000"/>
              </a:lnSpc>
              <a:spcBef>
                <a:spcPts val="0"/>
              </a:spcBef>
              <a:spcAft>
                <a:spcPts val="0"/>
              </a:spcAft>
              <a:buClr>
                <a:schemeClr val="dk1"/>
              </a:buClr>
              <a:buSzPts val="1100"/>
              <a:buFont typeface="Arial"/>
              <a:buNone/>
            </a:pPr>
            <a:r>
              <a:rPr lang="en-US" i="1"/>
              <a:t>Director of Mathematics</a:t>
            </a:r>
            <a:endParaRPr i="1"/>
          </a:p>
          <a:p>
            <a:pPr marL="0" marR="0" lvl="0" indent="0" algn="l" rtl="0">
              <a:lnSpc>
                <a:spcPct val="100000"/>
              </a:lnSpc>
              <a:spcBef>
                <a:spcPts val="0"/>
              </a:spcBef>
              <a:spcAft>
                <a:spcPts val="0"/>
              </a:spcAft>
              <a:buClr>
                <a:schemeClr val="lt1"/>
              </a:buClr>
              <a:buSzPts val="2800"/>
              <a:buFont typeface="Allerta"/>
              <a:buNone/>
            </a:pPr>
            <a:r>
              <a:rPr lang="en-US" i="1"/>
              <a:t>Council of the Great City Schools</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lvl="0" indent="0" algn="l" rtl="0">
              <a:spcBef>
                <a:spcPts val="0"/>
              </a:spcBef>
              <a:spcAft>
                <a:spcPts val="0"/>
              </a:spcAft>
              <a:buClr>
                <a:schemeClr val="lt1"/>
              </a:buClr>
              <a:buSzPts val="2800"/>
              <a:buFont typeface="Allerta"/>
              <a:buNone/>
            </a:pPr>
            <a:r>
              <a:rPr lang="en-US"/>
              <a:t>Jason Zimba</a:t>
            </a:r>
            <a:endParaRPr/>
          </a:p>
          <a:p>
            <a:pPr marL="0" lvl="0" indent="0" algn="l" rtl="0">
              <a:spcBef>
                <a:spcPts val="0"/>
              </a:spcBef>
              <a:spcAft>
                <a:spcPts val="0"/>
              </a:spcAft>
              <a:buClr>
                <a:schemeClr val="lt1"/>
              </a:buClr>
              <a:buSzPts val="2800"/>
              <a:buFont typeface="Allerta"/>
              <a:buNone/>
            </a:pPr>
            <a:r>
              <a:rPr lang="en-US" i="1"/>
              <a:t>Founding Partner</a:t>
            </a:r>
            <a:endParaRPr i="1"/>
          </a:p>
          <a:p>
            <a:pPr marL="0" lvl="0" indent="0" algn="l" rtl="0">
              <a:spcBef>
                <a:spcPts val="0"/>
              </a:spcBef>
              <a:spcAft>
                <a:spcPts val="0"/>
              </a:spcAft>
              <a:buClr>
                <a:schemeClr val="lt1"/>
              </a:buClr>
              <a:buSzPts val="2800"/>
              <a:buFont typeface="Allerta"/>
              <a:buNone/>
            </a:pPr>
            <a:r>
              <a:rPr lang="en-US" i="1"/>
              <a:t>Student Achievement Partners</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a:p>
            <a:pPr marL="0" lvl="0" indent="0" algn="l" rtl="0">
              <a:spcBef>
                <a:spcPts val="0"/>
              </a:spcBef>
              <a:spcAft>
                <a:spcPts val="0"/>
              </a:spcAft>
              <a:buClr>
                <a:schemeClr val="lt1"/>
              </a:buClr>
              <a:buSzPts val="2800"/>
              <a:buFont typeface="Allerta"/>
              <a:buNone/>
            </a:pPr>
            <a:r>
              <a:rPr lang="en-US"/>
              <a:t>Phil Daro</a:t>
            </a:r>
            <a:endParaRPr/>
          </a:p>
          <a:p>
            <a:pPr marL="0" lvl="0" indent="0" algn="l" rtl="0">
              <a:spcBef>
                <a:spcPts val="0"/>
              </a:spcBef>
              <a:spcAft>
                <a:spcPts val="0"/>
              </a:spcAft>
              <a:buClr>
                <a:schemeClr val="lt1"/>
              </a:buClr>
              <a:buSzPts val="2800"/>
              <a:buFont typeface="Allerta"/>
              <a:buNone/>
            </a:pPr>
            <a:r>
              <a:rPr lang="en-US" i="1"/>
              <a:t>Vice Chair</a:t>
            </a:r>
            <a:endParaRPr i="1"/>
          </a:p>
          <a:p>
            <a:pPr marL="0" lvl="0" indent="0" algn="l" rtl="0">
              <a:spcBef>
                <a:spcPts val="0"/>
              </a:spcBef>
              <a:spcAft>
                <a:spcPts val="0"/>
              </a:spcAft>
              <a:buClr>
                <a:schemeClr val="lt1"/>
              </a:buClr>
              <a:buSzPts val="2800"/>
              <a:buFont typeface="Allerta"/>
              <a:buNone/>
            </a:pPr>
            <a:r>
              <a:rPr lang="en-US" i="1"/>
              <a:t>SERP Institute</a:t>
            </a:r>
            <a:endParaRPr i="1"/>
          </a:p>
        </p:txBody>
      </p:sp>
      <p:sp>
        <p:nvSpPr>
          <p:cNvPr id="1064" name="Google Shape;1064;p13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65" name="Google Shape;1065;p138"/>
          <p:cNvPicPr preferRelativeResize="0"/>
          <p:nvPr/>
        </p:nvPicPr>
        <p:blipFill rotWithShape="1">
          <a:blip r:embed="rId3">
            <a:alphaModFix/>
          </a:blip>
          <a:srcRect l="17505"/>
          <a:stretch/>
        </p:blipFill>
        <p:spPr>
          <a:xfrm>
            <a:off x="6815538" y="4489350"/>
            <a:ext cx="1669825" cy="2028775"/>
          </a:xfrm>
          <a:prstGeom prst="rect">
            <a:avLst/>
          </a:prstGeom>
          <a:noFill/>
          <a:ln>
            <a:noFill/>
          </a:ln>
        </p:spPr>
      </p:pic>
      <p:pic>
        <p:nvPicPr>
          <p:cNvPr id="1066" name="Google Shape;1066;p138"/>
          <p:cNvPicPr preferRelativeResize="0"/>
          <p:nvPr/>
        </p:nvPicPr>
        <p:blipFill rotWithShape="1">
          <a:blip r:embed="rId4">
            <a:alphaModFix/>
          </a:blip>
          <a:srcRect l="13073" r="10426"/>
          <a:stretch/>
        </p:blipFill>
        <p:spPr>
          <a:xfrm>
            <a:off x="6746700" y="268650"/>
            <a:ext cx="1807501" cy="1769850"/>
          </a:xfrm>
          <a:prstGeom prst="rect">
            <a:avLst/>
          </a:prstGeom>
          <a:noFill/>
          <a:ln>
            <a:noFill/>
          </a:ln>
        </p:spPr>
      </p:pic>
      <p:pic>
        <p:nvPicPr>
          <p:cNvPr id="1067" name="Google Shape;1067;p138"/>
          <p:cNvPicPr preferRelativeResize="0"/>
          <p:nvPr/>
        </p:nvPicPr>
        <p:blipFill>
          <a:blip r:embed="rId5">
            <a:alphaModFix/>
          </a:blip>
          <a:stretch>
            <a:fillRect/>
          </a:stretch>
        </p:blipFill>
        <p:spPr>
          <a:xfrm>
            <a:off x="6746700" y="2360175"/>
            <a:ext cx="1807500" cy="180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D60"/>
        </a:solidFill>
        <a:effectLst/>
      </p:bgPr>
    </p:bg>
    <p:spTree>
      <p:nvGrpSpPr>
        <p:cNvPr id="1" name="Shape 1072"/>
        <p:cNvGrpSpPr/>
        <p:nvPr/>
      </p:nvGrpSpPr>
      <p:grpSpPr>
        <a:xfrm>
          <a:off x="0" y="0"/>
          <a:ext cx="0" cy="0"/>
          <a:chOff x="0" y="0"/>
          <a:chExt cx="0" cy="0"/>
        </a:xfrm>
      </p:grpSpPr>
      <p:sp>
        <p:nvSpPr>
          <p:cNvPr id="1073" name="Google Shape;1073;p139"/>
          <p:cNvSpPr/>
          <p:nvPr/>
        </p:nvSpPr>
        <p:spPr>
          <a:xfrm>
            <a:off x="601200" y="2840725"/>
            <a:ext cx="7941600" cy="841200"/>
          </a:xfrm>
          <a:prstGeom prst="flowChartAlternateProcess">
            <a:avLst/>
          </a:prstGeom>
          <a:solidFill>
            <a:srgbClr val="FF9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a:solidFill>
                  <a:schemeClr val="lt1"/>
                </a:solidFill>
                <a:latin typeface="Droid Sans"/>
                <a:ea typeface="Droid Sans"/>
                <a:cs typeface="Droid Sans"/>
                <a:sym typeface="Droid Sans"/>
              </a:rPr>
              <a:t>Math Key Messages</a:t>
            </a:r>
            <a:endParaRPr sz="4500">
              <a:solidFill>
                <a:schemeClr val="lt1"/>
              </a:solidFill>
              <a:latin typeface="Droid Sans"/>
              <a:ea typeface="Droid Sans"/>
              <a:cs typeface="Droid Sans"/>
              <a:sym typeface="Droid Sans"/>
            </a:endParaRPr>
          </a:p>
        </p:txBody>
      </p:sp>
      <p:pic>
        <p:nvPicPr>
          <p:cNvPr id="1074" name="Google Shape;1074;p139"/>
          <p:cNvPicPr preferRelativeResize="0"/>
          <p:nvPr/>
        </p:nvPicPr>
        <p:blipFill>
          <a:blip r:embed="rId3">
            <a:alphaModFix/>
          </a:blip>
          <a:stretch>
            <a:fillRect/>
          </a:stretch>
        </p:blipFill>
        <p:spPr>
          <a:xfrm>
            <a:off x="1962500" y="6429400"/>
            <a:ext cx="2137525" cy="357706"/>
          </a:xfrm>
          <a:prstGeom prst="rect">
            <a:avLst/>
          </a:prstGeom>
          <a:noFill/>
          <a:ln>
            <a:noFill/>
          </a:ln>
        </p:spPr>
      </p:pic>
      <p:pic>
        <p:nvPicPr>
          <p:cNvPr id="1075" name="Google Shape;1075;p139"/>
          <p:cNvPicPr preferRelativeResize="0"/>
          <p:nvPr/>
        </p:nvPicPr>
        <p:blipFill>
          <a:blip r:embed="rId4">
            <a:alphaModFix/>
          </a:blip>
          <a:stretch>
            <a:fillRect/>
          </a:stretch>
        </p:blipFill>
        <p:spPr>
          <a:xfrm>
            <a:off x="4324700" y="6441581"/>
            <a:ext cx="2934225" cy="269325"/>
          </a:xfrm>
          <a:prstGeom prst="rect">
            <a:avLst/>
          </a:prstGeom>
          <a:noFill/>
          <a:ln>
            <a:noFill/>
          </a:ln>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BCPS">
      <a:dk1>
        <a:srgbClr val="000000"/>
      </a:dk1>
      <a:lt1>
        <a:srgbClr val="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3283</Words>
  <Application>Microsoft Office PowerPoint</Application>
  <PresentationFormat>On-screen Show (4:3)</PresentationFormat>
  <Paragraphs>446</Paragraphs>
  <Slides>58</Slides>
  <Notes>58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58</vt:i4>
      </vt:variant>
    </vt:vector>
  </HeadingPairs>
  <TitlesOfParts>
    <vt:vector size="76" baseType="lpstr">
      <vt:lpstr>Oswald Regular</vt:lpstr>
      <vt:lpstr>Noto Sans Symbols</vt:lpstr>
      <vt:lpstr>Pacifico</vt:lpstr>
      <vt:lpstr>Courier New</vt:lpstr>
      <vt:lpstr>Century Gothic</vt:lpstr>
      <vt:lpstr>Arial</vt:lpstr>
      <vt:lpstr>Droid Sans</vt:lpstr>
      <vt:lpstr>Oswald</vt:lpstr>
      <vt:lpstr>Georgia</vt:lpstr>
      <vt:lpstr>Calibri</vt:lpstr>
      <vt:lpstr>Lucida Sans</vt:lpstr>
      <vt:lpstr>Allerta</vt:lpstr>
      <vt:lpstr>July Webinar New Year's Resolution</vt:lpstr>
      <vt:lpstr>July Webinar New Year's Resolution</vt:lpstr>
      <vt:lpstr>SAP ATC PPT Template revised</vt:lpstr>
      <vt:lpstr>July Webinar New Year's Resolution</vt:lpstr>
      <vt:lpstr>July Webinar New Year's Resolution</vt:lpstr>
      <vt:lpstr>Office Theme</vt:lpstr>
      <vt:lpstr>PowerPoint Presentation</vt:lpstr>
      <vt:lpstr>Welcome</vt:lpstr>
      <vt:lpstr>Joining Question:  What insights are you hoping to gain from today’s webinar?    Please use the Group Chat on your control panel to respond.</vt:lpstr>
      <vt:lpstr>Engage with Us!</vt:lpstr>
      <vt:lpstr>Today’s Conversation</vt:lpstr>
      <vt:lpstr>Amy Briggs President Student Achievement Partners    Michael Casserly Executive Director Council of the Great City Schools </vt:lpstr>
      <vt:lpstr>PowerPoint Presentation</vt:lpstr>
      <vt:lpstr>Denise Walston Director of Mathematics Council of the Great City Schools   Jason Zimba Founding Partner Student Achievement Partners   Phil Daro Vice Chair SERP Institute</vt:lpstr>
      <vt:lpstr>PowerPoint Presentation</vt:lpstr>
      <vt:lpstr> Prioritizing Content: Some Guiding Questions</vt:lpstr>
      <vt:lpstr>Companion Documents</vt:lpstr>
      <vt:lpstr>Priority Instructional Content</vt:lpstr>
      <vt:lpstr>Priority Instructional Content in Mathematics</vt:lpstr>
      <vt:lpstr>Grade-level work in mathematics makes extensive use of knowledge and skills taught in prior grades.</vt:lpstr>
      <vt:lpstr>PowerPoint Presentation</vt:lpstr>
      <vt:lpstr>Prioritize Content and Learning </vt:lpstr>
      <vt:lpstr>For example...</vt:lpstr>
      <vt:lpstr>Connections between Prioritizing Learning and Addressing Unfinished Learning</vt:lpstr>
      <vt:lpstr>PowerPoint Presentation</vt:lpstr>
      <vt:lpstr>Key Points</vt:lpstr>
      <vt:lpstr>Consider How Multiplication Stays in the Curriculum Yearly</vt:lpstr>
      <vt:lpstr>Principles and Strategies for Addressing Unfinished Learning</vt:lpstr>
      <vt:lpstr>Re-engage Prior Knowledge</vt:lpstr>
      <vt:lpstr>Gaps</vt:lpstr>
      <vt:lpstr>Some Key Points</vt:lpstr>
      <vt:lpstr>Addressing Unfinished Learning Just-in-Time: Example</vt:lpstr>
      <vt:lpstr>Addressing Unfinished Learning Just-in-Time: Example</vt:lpstr>
      <vt:lpstr>Robin Hall Director of Language Arts and Literacy Council of the Great City Schools   Sue Pimentel Founding Partner Student Achievement Partners   Lily Wong Fillmore Professor Emeritus University of California at Berkeley San Francisco, CA</vt:lpstr>
      <vt:lpstr>PowerPoint Presentation</vt:lpstr>
      <vt:lpstr>Priority Instructional Content in ELA/Literacy</vt:lpstr>
      <vt:lpstr>Explicit, research-based instruction and practice following a clear scope and sequence.</vt:lpstr>
      <vt:lpstr>Opportunity Gap at Work for 5th Graders  from Leveled Readers (one week!)</vt:lpstr>
      <vt:lpstr>PowerPoint Presentation</vt:lpstr>
      <vt:lpstr>PowerPoint Presentation</vt:lpstr>
      <vt:lpstr>PowerPoint Presentation</vt:lpstr>
      <vt:lpstr>Addressing Unfinished Learning after COVID-19 School Closures </vt:lpstr>
      <vt:lpstr>What is critical to make sure students access grade level content? </vt:lpstr>
      <vt:lpstr>Is it realistic to expect all kids to handle grade level instruction and materials?</vt:lpstr>
      <vt:lpstr>Such instructional efforts take a lot of time— where does this time come from? What about the curriculum and pacing guides?  </vt:lpstr>
      <vt:lpstr>How do we know this will work, that this is the way to go?</vt:lpstr>
      <vt:lpstr>Extended Q &amp; A </vt:lpstr>
      <vt:lpstr>Dr. Nicole Mancini Director, Elementary Learning Broward County Public Schools   Denise Walston Director of Mathematics Council of the Great City Schools   Robin Hall Director of Language Arts and Literacy Council of the Great City Schools</vt:lpstr>
      <vt:lpstr>PowerPoint Presentation</vt:lpstr>
      <vt:lpstr>PowerPoint Presentation</vt:lpstr>
      <vt:lpstr>Essential Learning:  Focusing on the Student &amp; Teacher Experience</vt:lpstr>
      <vt:lpstr>Learning Acceleration Plan</vt:lpstr>
      <vt:lpstr>Addressing Unfinished Learning: Leveraging the Pandemic</vt:lpstr>
      <vt:lpstr>Learning Acceleration</vt:lpstr>
      <vt:lpstr>Learning Acceleration</vt:lpstr>
      <vt:lpstr>Learning Acceleration</vt:lpstr>
      <vt:lpstr>Learning Acceleration</vt:lpstr>
      <vt:lpstr>Challenges &amp; Solutions</vt:lpstr>
      <vt:lpstr>Successes</vt:lpstr>
      <vt:lpstr>Next Steps for Continuous Improvement</vt:lpstr>
      <vt:lpstr>PowerPoint Presentation</vt:lpstr>
      <vt:lpstr>Please Join Us Again for the Rest of this Series!</vt:lpstr>
      <vt:lpstr>Join our networks!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Stacy Wetcher</cp:lastModifiedBy>
  <cp:revision>14</cp:revision>
  <dcterms:modified xsi:type="dcterms:W3CDTF">2021-01-05T00:27:23Z</dcterms:modified>
</cp:coreProperties>
</file>