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8" r:id="rId1"/>
    <p:sldMasterId id="2147483819" r:id="rId2"/>
    <p:sldMasterId id="2147483820" r:id="rId3"/>
    <p:sldMasterId id="2147483821" r:id="rId4"/>
    <p:sldMasterId id="2147483822" r:id="rId5"/>
    <p:sldMasterId id="2147483823" r:id="rId6"/>
    <p:sldMasterId id="2147483824" r:id="rId7"/>
    <p:sldMasterId id="2147483826" r:id="rId8"/>
  </p:sldMasterIdLst>
  <p:notesMasterIdLst>
    <p:notesMasterId r:id="rId46"/>
  </p:notes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1" r:id="rId45"/>
  </p:sldIdLst>
  <p:sldSz cx="9144000" cy="6858000" type="screen4x3"/>
  <p:notesSz cx="6858000" cy="9144000"/>
  <p:embeddedFontLst>
    <p:embeddedFont>
      <p:font typeface="Abel" panose="020B0604020202020204" charset="0"/>
      <p:regular r:id="rId47"/>
    </p:embeddedFont>
    <p:embeddedFont>
      <p:font typeface="Allerta" panose="020B0604020202020204" charset="0"/>
      <p:regular r:id="rId48"/>
    </p:embeddedFont>
    <p:embeddedFont>
      <p:font typeface="Anton" panose="020B0604020202020204" charset="0"/>
      <p:regular r:id="rId49"/>
    </p:embeddedFont>
    <p:embeddedFont>
      <p:font typeface="Barlow" panose="020B060402020202020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Georgia" panose="02040502050405020303" pitchFamily="18" charset="0"/>
      <p:regular r:id="rId58"/>
      <p:bold r:id="rId59"/>
      <p:italic r:id="rId60"/>
      <p:boldItalic r:id="rId61"/>
    </p:embeddedFont>
    <p:embeddedFont>
      <p:font typeface="IBM Plex Mono" panose="020B0604020202020204" charset="0"/>
      <p:regular r:id="rId62"/>
      <p:bold r:id="rId63"/>
      <p:italic r:id="rId64"/>
      <p:boldItalic r:id="rId65"/>
    </p:embeddedFont>
    <p:embeddedFont>
      <p:font typeface="Lato" panose="020B0604020202020204" charset="0"/>
      <p:regular r:id="rId66"/>
      <p:bold r:id="rId67"/>
      <p:italic r:id="rId68"/>
      <p:boldItalic r:id="rId69"/>
    </p:embeddedFont>
    <p:embeddedFont>
      <p:font typeface="Lucida Sans" panose="020B0602030504020204" pitchFamily="34" charset="0"/>
      <p:regular r:id="rId70"/>
      <p:bold r:id="rId71"/>
      <p:italic r:id="rId72"/>
      <p:boldItalic r:id="rId73"/>
    </p:embeddedFont>
    <p:embeddedFont>
      <p:font typeface="Nunito" panose="020B0604020202020204" charset="0"/>
      <p:regular r:id="rId74"/>
      <p:bold r:id="rId75"/>
      <p:italic r:id="rId76"/>
      <p:boldItalic r:id="rId77"/>
    </p:embeddedFont>
    <p:embeddedFont>
      <p:font typeface="Oswald" panose="020B0604020202020204" charset="0"/>
      <p:regular r:id="rId78"/>
      <p:bold r:id="rId79"/>
    </p:embeddedFont>
    <p:embeddedFont>
      <p:font typeface="Oswald Regular" panose="020B0604020202020204" charset="0"/>
      <p:regular r:id="rId80"/>
      <p:bold r:id="rId81"/>
    </p:embeddedFont>
    <p:embeddedFont>
      <p:font typeface="Proxima Nova" panose="020B0604020202020204" charset="0"/>
      <p:regular r:id="rId82"/>
      <p:bold r:id="rId83"/>
      <p:italic r:id="rId84"/>
      <p:boldItalic r:id="rId85"/>
    </p:embeddedFont>
    <p:embeddedFont>
      <p:font typeface="Quattrocento Sans" panose="020B0604020202020204" charset="0"/>
      <p:regular r:id="rId86"/>
      <p:bold r:id="rId87"/>
      <p:italic r:id="rId88"/>
      <p:boldItalic r:id="rId89"/>
    </p:embeddedFont>
    <p:embeddedFont>
      <p:font typeface="Questrial" panose="020B0604020202020204" charset="0"/>
      <p:regular r:id="rId90"/>
    </p:embeddedFont>
    <p:embeddedFont>
      <p:font typeface="Raleway" panose="020B0604020202020204" charset="0"/>
      <p:regular r:id="rId91"/>
      <p:bold r:id="rId92"/>
      <p:italic r:id="rId93"/>
      <p:boldItalic r:id="rId94"/>
    </p:embeddedFont>
    <p:embeddedFont>
      <p:font typeface="Roboto" panose="020B0604020202020204" charset="0"/>
      <p:regular r:id="rId95"/>
      <p:bold r:id="rId96"/>
      <p:italic r:id="rId97"/>
      <p:boldItalic r:id="rId98"/>
    </p:embeddedFont>
    <p:embeddedFont>
      <p:font typeface="Roboto Slab" panose="020B0604020202020204" charset="0"/>
      <p:regular r:id="rId99"/>
      <p:bold r:id="rId100"/>
    </p:embeddedFont>
    <p:embeddedFont>
      <p:font typeface="Tahoma" panose="020B0604030504040204" pitchFamily="34" charset="0"/>
      <p:regular r:id="rId101"/>
      <p:bold r:id="rId102"/>
    </p:embeddedFont>
    <p:embeddedFont>
      <p:font typeface="Vidaloka" panose="020B0604020202020204" charset="0"/>
      <p:regular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4CD405-2C06-479E-B9B5-3FE1C562BDF3}">
  <a:tblStyle styleId="{1F4CD405-2C06-479E-B9B5-3FE1C562BD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082" autoAdjust="0"/>
  </p:normalViewPr>
  <p:slideViewPr>
    <p:cSldViewPr snapToGrid="0">
      <p:cViewPr varScale="1">
        <p:scale>
          <a:sx n="32" d="100"/>
          <a:sy n="32" d="100"/>
        </p:scale>
        <p:origin x="23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84" Type="http://schemas.openxmlformats.org/officeDocument/2006/relationships/font" Target="fonts/font38.fntdata"/><Relationship Id="rId89" Type="http://schemas.openxmlformats.org/officeDocument/2006/relationships/font" Target="fonts/font43.fntdata"/><Relationship Id="rId16" Type="http://schemas.openxmlformats.org/officeDocument/2006/relationships/slide" Target="slides/slide8.xml"/><Relationship Id="rId107" Type="http://schemas.openxmlformats.org/officeDocument/2006/relationships/tableStyles" Target="tableStyles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font" Target="fonts/font33.fntdata"/><Relationship Id="rId102" Type="http://schemas.openxmlformats.org/officeDocument/2006/relationships/font" Target="fonts/font56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44.fntdata"/><Relationship Id="rId95" Type="http://schemas.openxmlformats.org/officeDocument/2006/relationships/font" Target="fonts/font49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font" Target="fonts/font2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0" Type="http://schemas.openxmlformats.org/officeDocument/2006/relationships/font" Target="fonts/font34.fntdata"/><Relationship Id="rId85" Type="http://schemas.openxmlformats.org/officeDocument/2006/relationships/font" Target="fonts/font39.fntdata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font" Target="fonts/font13.fntdata"/><Relationship Id="rId103" Type="http://schemas.openxmlformats.org/officeDocument/2006/relationships/font" Target="fonts/font57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font" Target="fonts/font37.fntdata"/><Relationship Id="rId88" Type="http://schemas.openxmlformats.org/officeDocument/2006/relationships/font" Target="fonts/font42.fntdata"/><Relationship Id="rId91" Type="http://schemas.openxmlformats.org/officeDocument/2006/relationships/font" Target="fonts/font45.fntdata"/><Relationship Id="rId96" Type="http://schemas.openxmlformats.org/officeDocument/2006/relationships/font" Target="fonts/font5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6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font" Target="fonts/font35.fntdata"/><Relationship Id="rId86" Type="http://schemas.openxmlformats.org/officeDocument/2006/relationships/font" Target="fonts/font40.fntdata"/><Relationship Id="rId94" Type="http://schemas.openxmlformats.org/officeDocument/2006/relationships/font" Target="fonts/font48.fntdata"/><Relationship Id="rId99" Type="http://schemas.openxmlformats.org/officeDocument/2006/relationships/font" Target="fonts/font53.fntdata"/><Relationship Id="rId101" Type="http://schemas.openxmlformats.org/officeDocument/2006/relationships/font" Target="fonts/font5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97" Type="http://schemas.openxmlformats.org/officeDocument/2006/relationships/font" Target="fonts/font51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5.fntdata"/><Relationship Id="rId92" Type="http://schemas.openxmlformats.org/officeDocument/2006/relationships/font" Target="fonts/font4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20.fntdata"/><Relationship Id="rId87" Type="http://schemas.openxmlformats.org/officeDocument/2006/relationships/font" Target="fonts/font41.fntdata"/><Relationship Id="rId61" Type="http://schemas.openxmlformats.org/officeDocument/2006/relationships/font" Target="fonts/font15.fntdata"/><Relationship Id="rId82" Type="http://schemas.openxmlformats.org/officeDocument/2006/relationships/font" Target="fonts/font36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font" Target="fonts/font10.fntdata"/><Relationship Id="rId77" Type="http://schemas.openxmlformats.org/officeDocument/2006/relationships/font" Target="fonts/font31.fntdata"/><Relationship Id="rId100" Type="http://schemas.openxmlformats.org/officeDocument/2006/relationships/font" Target="fonts/font54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93" Type="http://schemas.openxmlformats.org/officeDocument/2006/relationships/font" Target="fonts/font47.fntdata"/><Relationship Id="rId98" Type="http://schemas.openxmlformats.org/officeDocument/2006/relationships/font" Target="fonts/font5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notesMaster" Target="notesMasters/notesMaster1.xml"/><Relationship Id="rId6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ZCBP9ZLbn0&amp;feature=youtu.b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cps.net/cms/One.aspx?portalId=54703&amp;pageId=816187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ad5945884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ad59458847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1224" name="Google Shape;1224;gad59458847_0_1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a915314a6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a915314a64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ga915314a64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ad59458847_0_3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4" name="Google Shape;1334;gad59458847_0_3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gad59458847_0_3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a92c597b0e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4" name="Google Shape;1344;ga92c597b0e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a92c597b0e_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ga92c597b0e_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56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a92c597b0e_7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ga92c597b0e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56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a92c597b0e_7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ga92c597b0e_7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56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92c597b0e_7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ga92c597b0e_7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56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b1b00f1c5a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gb1b00f1c5a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b1b00f1c5a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gb1b00f1c5a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af1a960cc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9" name="Google Shape;1399;gaf1a960cc3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gaf1a960cc3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aeab97ff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8" name="Google Shape;1238;gaeab97ff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gaeab97fffa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a915dd7ae1_1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a915dd7ae1_1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a915dd7ae1_1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a915dd7ae1_1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a915dd7ae1_1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a915dd7ae1_1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a915dd7ae1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a915dd7ae1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a915dd7ae1_1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a915dd7ae1_1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a915dd7ae1_1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a915dd7ae1_1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af1a960cc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5" name="Google Shape;1535;gaf1a960cc3_0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36" name="Google Shape;1536;gaf1a960cc3_0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a9022a48c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4" name="Google Shape;1544;ga9022a48c3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5" name="Google Shape;1545;ga9022a48c3_0_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a9022a48c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1" name="Google Shape;1551;ga9022a48c3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1D1C1D"/>
              </a:solidFill>
            </a:endParaRPr>
          </a:p>
        </p:txBody>
      </p:sp>
      <p:sp>
        <p:nvSpPr>
          <p:cNvPr id="1552" name="Google Shape;1552;ga9022a48c3_0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a9022a48c3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0" name="Google Shape;1560;ga9022a48c3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1" name="Google Shape;1561;ga9022a48c3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ad59458847_0_7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gad59458847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a9022a48c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8" name="Google Shape;1568;ga9022a48c3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000" dirty="0"/>
          </a:p>
        </p:txBody>
      </p:sp>
      <p:sp>
        <p:nvSpPr>
          <p:cNvPr id="1569" name="Google Shape;1569;ga9022a48c3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a915dd7b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a915dd7b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af1a960cc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5" name="Google Shape;1585;gaf1a960cc3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gaf1a960cc3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b070df7f85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gb070df7f8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b11ed911da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Illustrate some of the trainings we offer and or what is illustrated on the web.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https://www.youtube.com/watch?v=_ZCBP9ZLbn0&amp;feature=youtu.be</a:t>
            </a:r>
            <a:r>
              <a:rPr lang="en"/>
              <a:t>  (we provided for parents of our students that have significant cognitive disabilities and learning from home).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https://www.ocps.net/cms/One.aspx?portalId=54703&amp;pageId=816187</a:t>
            </a:r>
            <a:r>
              <a:rPr lang="en"/>
              <a:t>  (list of some of the offerings on a district-wide web)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gb11ed911da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ad59458847_0_2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ad59458847_0_2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gad59458847_0_2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a7902f7711_1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6" name="Google Shape;1616;ga7902f7711_1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ad59458847_0_2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ad59458847_0_28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gad59458847_0_28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ad59458847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3" name="Google Shape;1273;gad59458847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gad59458847_0_12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af1a960c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0" name="Google Shape;1280;gaf1a960cc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 PK-12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1" name="Google Shape;1281;gaf1a960cc3_0_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a915314a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7" name="Google Shape;1287;ga915314a6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ga915314a6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a915dd7ae1_1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7" name="Google Shape;1297;ga915dd7ae1_1_9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ga915dd7ae1_1_9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a915314a6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8" name="Google Shape;1308;ga915314a64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09" name="Google Shape;1309;ga915314a64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a915314a6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7" name="Google Shape;1317;ga915314a64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ga915314a64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6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2" name="Google Shape;702;p10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3" name="Google Shape;703;p106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4" name="Google Shape;704;p106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5" name="Google Shape;705;p106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6" name="Google Shape;706;p10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7" name="Google Shape;707;p10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7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0" name="Google Shape;710;p107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1" name="Google Shape;711;p107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2" name="Google Shape;712;p107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3" name="Google Shape;713;p10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14" name="Google Shape;714;p107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5" name="Google Shape;715;p107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6" name="Google Shape;716;p107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7" name="Google Shape;717;p107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8" name="Google Shape;718;p10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9" name="Google Shape;719;p10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3" name="Google Shape;733;p11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4" name="Google Shape;734;p11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5" name="Google Shape;735;p11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6" name="Google Shape;736;p11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7" name="Google Shape;737;p110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0" name="Google Shape;740;p11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1" name="Google Shape;741;p11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2" name="Google Shape;742;p11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3" name="Google Shape;743;p11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4" name="Google Shape;744;p11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0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7" name="Google Shape;747;p11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8" name="Google Shape;748;p11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9" name="Google Shape;749;p11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0" name="Google Shape;750;p11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1" name="Google Shape;751;p11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roid Sans"/>
              <a:buNone/>
              <a:defRPr sz="2800" i="0" u="none" strike="noStrike" cap="none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3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4" name="Google Shape;754;p113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5" name="Google Shape;755;p113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8" name="Google Shape;758;p114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9" name="Google Shape;759;p114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0" name="Google Shape;760;p114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1" name="Google Shape;761;p114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2" name="Google Shape;762;p11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3" name="Google Shape;763;p11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64" name="Google Shape;764;p114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15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7" name="Google Shape;767;p115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8" name="Google Shape;768;p115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9" name="Google Shape;769;p115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16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116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3" name="Google Shape;773;p116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4" name="Google Shape;774;p116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7" name="Google Shape;777;p11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8" name="Google Shape;778;p11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79" name="Google Shape;779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8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11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83" name="Google Shape;783;p11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4" name="Google Shape;784;p11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85" name="Google Shape;785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19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p11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89" name="Google Shape;789;p11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0" name="Google Shape;790;p11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91" name="Google Shape;791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2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4" name="Google Shape;794;p12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95" name="Google Shape;795;p120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6" name="Google Shape;796;p120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7" name="Google Shape;797;p120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8" name="Google Shape;798;p120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9" name="Google Shape;799;p120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p120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1" name="Google Shape;801;p120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2" name="Google Shape;802;p120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3" name="Google Shape;803;p120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4" name="Google Shape;804;p120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5" name="Google Shape;805;p120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6" name="Google Shape;806;p120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7" name="Google Shape;807;p120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08" name="Google Shape;808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2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3" name="Google Shape;813;p12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4" name="Google Shape;814;p12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15" name="Google Shape;815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2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8" name="Google Shape;818;p12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19" name="Google Shape;819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2" name="Google Shape;822;p12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23" name="Google Shape;823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2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7" name="Google Shape;827;p12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28" name="Google Shape;828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26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2" name="Google Shape;832;p12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3" name="Google Shape;833;p126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12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5" name="Google Shape;835;p12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836" name="Google Shape;836;p126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27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9" name="Google Shape;839;p12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40" name="Google Shape;840;p12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1" name="Google Shape;841;p127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2" name="Google Shape;842;p12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3" name="Google Shape;843;p12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6">
  <p:cSld name="TITLE_AND_BODY_1_1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17475" y="931433"/>
            <a:ext cx="3966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4297659" y="623160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3554258" y="6491202"/>
            <a:ext cx="743400" cy="5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13"/>
          <p:cNvCxnSpPr/>
          <p:nvPr/>
        </p:nvCxnSpPr>
        <p:spPr>
          <a:xfrm>
            <a:off x="4846358" y="6491202"/>
            <a:ext cx="743400" cy="5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13"/>
          <p:cNvSpPr/>
          <p:nvPr/>
        </p:nvSpPr>
        <p:spPr>
          <a:xfrm rot="-5400000">
            <a:off x="7750047" y="643359"/>
            <a:ext cx="3601500" cy="2701200"/>
          </a:xfrm>
          <a:prstGeom prst="blockArc">
            <a:avLst>
              <a:gd name="adj1" fmla="val 10800000"/>
              <a:gd name="adj2" fmla="val 21571275"/>
              <a:gd name="adj3" fmla="val 1374"/>
            </a:avLst>
          </a:prstGeom>
          <a:solidFill>
            <a:srgbClr val="FFFFFF">
              <a:alpha val="3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8701800" y="4951551"/>
            <a:ext cx="1035900" cy="13812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276050" y="5967024"/>
            <a:ext cx="444300" cy="5925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97825" y="5449196"/>
            <a:ext cx="282300" cy="3765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5212700" y="-347395"/>
            <a:ext cx="750600" cy="10008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28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6" name="Google Shape;846;p128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7" name="Google Shape;847;p12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12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9" name="Google Shape;849;p128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0" name="Google Shape;850;p128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1" name="Google Shape;851;p12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2" name="Google Shape;852;p12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9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5" name="Google Shape;855;p12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6" name="Google Shape;856;p129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7" name="Google Shape;857;p129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8" name="Google Shape;858;p129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9" name="Google Shape;859;p12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0" name="Google Shape;860;p12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30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130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130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p130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6" name="Google Shape;866;p13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7" name="Google Shape;867;p130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8" name="Google Shape;868;p130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130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0" name="Google Shape;870;p130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1" name="Google Shape;871;p13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2" name="Google Shape;872;p13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3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5" name="Google Shape;875;p131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6" name="Google Shape;876;p131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7" name="Google Shape;877;p131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8" name="Google Shape;878;p131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9" name="Google Shape;879;p131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0" name="Google Shape;880;p131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81" name="Google Shape;881;p131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2" name="Google Shape;882;p131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3" name="Google Shape;883;p131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84" name="Google Shape;884;p131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885" name="Google Shape;885;p131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86" name="Google Shape;886;p131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7" name="Google Shape;887;p131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8" name="Google Shape;888;p131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9" name="Google Shape;889;p131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1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709944" cy="6471152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33"/>
          <p:cNvSpPr/>
          <p:nvPr/>
        </p:nvSpPr>
        <p:spPr>
          <a:xfrm rot="5400000">
            <a:off x="2369506" y="109100"/>
            <a:ext cx="4401423" cy="9291943"/>
          </a:xfrm>
          <a:custGeom>
            <a:avLst/>
            <a:gdLst/>
            <a:ahLst/>
            <a:cxnLst/>
            <a:rect l="l" t="t" r="r" b="b"/>
            <a:pathLst>
              <a:path w="6243153" h="6986423" extrusionOk="0">
                <a:moveTo>
                  <a:pt x="0" y="6986423"/>
                </a:moveTo>
                <a:lnTo>
                  <a:pt x="2782929" y="0"/>
                </a:lnTo>
                <a:lnTo>
                  <a:pt x="6235038" y="1196"/>
                </a:lnTo>
                <a:cubicBezTo>
                  <a:pt x="6240035" y="2327273"/>
                  <a:pt x="6238156" y="4660346"/>
                  <a:pt x="6243153" y="6986423"/>
                </a:cubicBezTo>
                <a:lnTo>
                  <a:pt x="0" y="6986423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4" name="Google Shape;894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24" y="3600719"/>
            <a:ext cx="2182280" cy="1309368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33"/>
          <p:cNvSpPr/>
          <p:nvPr/>
        </p:nvSpPr>
        <p:spPr>
          <a:xfrm rot="-5400000">
            <a:off x="2361037" y="-5400197"/>
            <a:ext cx="4401423" cy="9291943"/>
          </a:xfrm>
          <a:custGeom>
            <a:avLst/>
            <a:gdLst/>
            <a:ahLst/>
            <a:cxnLst/>
            <a:rect l="l" t="t" r="r" b="b"/>
            <a:pathLst>
              <a:path w="6243153" h="6986423" extrusionOk="0">
                <a:moveTo>
                  <a:pt x="0" y="6986423"/>
                </a:moveTo>
                <a:lnTo>
                  <a:pt x="2782929" y="0"/>
                </a:lnTo>
                <a:lnTo>
                  <a:pt x="6235038" y="1196"/>
                </a:lnTo>
                <a:cubicBezTo>
                  <a:pt x="6240035" y="2327273"/>
                  <a:pt x="6238156" y="4660346"/>
                  <a:pt x="6243153" y="6986423"/>
                </a:cubicBezTo>
                <a:lnTo>
                  <a:pt x="0" y="6986423"/>
                </a:lnTo>
                <a:close/>
              </a:path>
            </a:pathLst>
          </a:custGeom>
          <a:solidFill>
            <a:schemeClr val="accent1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6" name="Google Shape;896;p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06768">
            <a:off x="279984" y="-9620009"/>
            <a:ext cx="16117896" cy="10742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p133"/>
          <p:cNvCxnSpPr/>
          <p:nvPr/>
        </p:nvCxnSpPr>
        <p:spPr>
          <a:xfrm rot="10800000">
            <a:off x="695740" y="5651895"/>
            <a:ext cx="0" cy="57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8" name="Google Shape;898;p133"/>
          <p:cNvSpPr txBox="1">
            <a:spLocks noGrp="1"/>
          </p:cNvSpPr>
          <p:nvPr>
            <p:ph type="title"/>
          </p:nvPr>
        </p:nvSpPr>
        <p:spPr>
          <a:xfrm>
            <a:off x="562250" y="4810300"/>
            <a:ext cx="78309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899" name="Google Shape;899;p133"/>
          <p:cNvSpPr txBox="1">
            <a:spLocks noGrp="1"/>
          </p:cNvSpPr>
          <p:nvPr>
            <p:ph type="subTitle" idx="1"/>
          </p:nvPr>
        </p:nvSpPr>
        <p:spPr>
          <a:xfrm>
            <a:off x="886075" y="5588625"/>
            <a:ext cx="62268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Our Vision: Every Child Succeeds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34"/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02" name="Google Shape;902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702048">
            <a:off x="-3900218" y="-3437081"/>
            <a:ext cx="16117896" cy="10742274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134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4" name="Google Shape;904;p134"/>
          <p:cNvSpPr/>
          <p:nvPr/>
        </p:nvSpPr>
        <p:spPr>
          <a:xfrm rot="10800000" flipH="1">
            <a:off x="-24064" y="-37878"/>
            <a:ext cx="8796907" cy="6918621"/>
          </a:xfrm>
          <a:custGeom>
            <a:avLst/>
            <a:gdLst/>
            <a:ahLst/>
            <a:cxnLst/>
            <a:rect l="l" t="t" r="r" b="b"/>
            <a:pathLst>
              <a:path w="7889603" h="6700844" extrusionOk="0">
                <a:moveTo>
                  <a:pt x="4068" y="6700844"/>
                </a:moveTo>
                <a:lnTo>
                  <a:pt x="0" y="0"/>
                </a:lnTo>
                <a:lnTo>
                  <a:pt x="7889603" y="9550"/>
                </a:lnTo>
                <a:lnTo>
                  <a:pt x="7152910" y="6690053"/>
                </a:lnTo>
                <a:lnTo>
                  <a:pt x="4068" y="67008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5" name="Google Shape;905;p134"/>
          <p:cNvSpPr/>
          <p:nvPr/>
        </p:nvSpPr>
        <p:spPr>
          <a:xfrm flipH="1">
            <a:off x="7092050" y="5319132"/>
            <a:ext cx="2116800" cy="1605900"/>
          </a:xfrm>
          <a:prstGeom prst="rtTriangle">
            <a:avLst/>
          </a:prstGeom>
          <a:solidFill>
            <a:schemeClr val="accent3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6" name="Google Shape;906;p134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7" name="Google Shape;907;p134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909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8" name="Google Shape;908;p134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9099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9" name="Google Shape;909;p134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9099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0" name="Google Shape;910;p134"/>
          <p:cNvSpPr txBox="1">
            <a:spLocks noGrp="1"/>
          </p:cNvSpPr>
          <p:nvPr>
            <p:ph type="subTitle" idx="4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USTOM_3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35"/>
          <p:cNvSpPr/>
          <p:nvPr/>
        </p:nvSpPr>
        <p:spPr>
          <a:xfrm rot="-5400000" flipH="1">
            <a:off x="6090639" y="-2064298"/>
            <a:ext cx="989100" cy="51177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82BC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35"/>
          <p:cNvSpPr/>
          <p:nvPr/>
        </p:nvSpPr>
        <p:spPr>
          <a:xfrm flipH="1">
            <a:off x="7092050" y="5319132"/>
            <a:ext cx="2116800" cy="1605900"/>
          </a:xfrm>
          <a:prstGeom prst="rtTriangle">
            <a:avLst/>
          </a:prstGeom>
          <a:solidFill>
            <a:schemeClr val="accent3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4" name="Google Shape;914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90348">
            <a:off x="91567" y="-10026337"/>
            <a:ext cx="16117890" cy="10742271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35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6" name="Google Shape;916;p135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7" name="Google Shape;917;p135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8" name="Google Shape;918;p135"/>
          <p:cNvSpPr txBox="1">
            <a:spLocks noGrp="1"/>
          </p:cNvSpPr>
          <p:nvPr>
            <p:ph type="body" idx="2"/>
          </p:nvPr>
        </p:nvSpPr>
        <p:spPr>
          <a:xfrm>
            <a:off x="602325" y="1926550"/>
            <a:ext cx="7942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9" name="Google Shape;919;p135"/>
          <p:cNvSpPr txBox="1">
            <a:spLocks noGrp="1"/>
          </p:cNvSpPr>
          <p:nvPr>
            <p:ph type="subTitle" idx="3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CUSTOM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2296" y="0"/>
            <a:ext cx="3250210" cy="507344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36"/>
          <p:cNvSpPr/>
          <p:nvPr/>
        </p:nvSpPr>
        <p:spPr>
          <a:xfrm flipH="1">
            <a:off x="2577822" y="1"/>
            <a:ext cx="6656652" cy="6359503"/>
          </a:xfrm>
          <a:custGeom>
            <a:avLst/>
            <a:gdLst/>
            <a:ahLst/>
            <a:cxnLst/>
            <a:rect l="l" t="t" r="r" b="b"/>
            <a:pathLst>
              <a:path w="6809874" h="6950277" extrusionOk="0">
                <a:moveTo>
                  <a:pt x="24063" y="6928695"/>
                </a:moveTo>
                <a:lnTo>
                  <a:pt x="0" y="12032"/>
                </a:lnTo>
                <a:lnTo>
                  <a:pt x="6809874" y="0"/>
                </a:lnTo>
                <a:lnTo>
                  <a:pt x="6043188" y="6950277"/>
                </a:lnTo>
                <a:lnTo>
                  <a:pt x="24063" y="69286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36"/>
          <p:cNvSpPr/>
          <p:nvPr/>
        </p:nvSpPr>
        <p:spPr>
          <a:xfrm rot="5400000">
            <a:off x="3271334" y="1016257"/>
            <a:ext cx="2665816" cy="9359864"/>
          </a:xfrm>
          <a:custGeom>
            <a:avLst/>
            <a:gdLst/>
            <a:ahLst/>
            <a:cxnLst/>
            <a:rect l="l" t="t" r="r" b="b"/>
            <a:pathLst>
              <a:path w="3781299" h="7037492" extrusionOk="0">
                <a:moveTo>
                  <a:pt x="0" y="7037492"/>
                </a:moveTo>
                <a:lnTo>
                  <a:pt x="2811138" y="13737"/>
                </a:lnTo>
                <a:lnTo>
                  <a:pt x="3781141" y="0"/>
                </a:lnTo>
                <a:cubicBezTo>
                  <a:pt x="3786138" y="2326077"/>
                  <a:pt x="3671421" y="4689019"/>
                  <a:pt x="3676418" y="7015096"/>
                </a:cubicBezTo>
                <a:lnTo>
                  <a:pt x="0" y="7037492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06768">
            <a:off x="-1687963" y="5855586"/>
            <a:ext cx="16117896" cy="1074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36"/>
          <p:cNvPicPr preferRelativeResize="0"/>
          <p:nvPr/>
        </p:nvPicPr>
        <p:blipFill rotWithShape="1">
          <a:blip r:embed="rId4">
            <a:alphaModFix/>
          </a:blip>
          <a:srcRect t="17858" b="17858"/>
          <a:stretch/>
        </p:blipFill>
        <p:spPr>
          <a:xfrm>
            <a:off x="3760475" y="1078375"/>
            <a:ext cx="2286750" cy="8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36"/>
          <p:cNvSpPr txBox="1">
            <a:spLocks noGrp="1"/>
          </p:cNvSpPr>
          <p:nvPr>
            <p:ph type="title"/>
          </p:nvPr>
        </p:nvSpPr>
        <p:spPr>
          <a:xfrm>
            <a:off x="3904325" y="2359875"/>
            <a:ext cx="46500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7" name="Google Shape;927;p136"/>
          <p:cNvSpPr txBox="1">
            <a:spLocks noGrp="1"/>
          </p:cNvSpPr>
          <p:nvPr>
            <p:ph type="subTitle" idx="1"/>
          </p:nvPr>
        </p:nvSpPr>
        <p:spPr>
          <a:xfrm>
            <a:off x="3904325" y="3489575"/>
            <a:ext cx="4216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Vision">
  <p:cSld name="CUSTOM_2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2400" y="549385"/>
            <a:ext cx="5268796" cy="6308616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37"/>
          <p:cNvSpPr/>
          <p:nvPr/>
        </p:nvSpPr>
        <p:spPr>
          <a:xfrm>
            <a:off x="0" y="1161534"/>
            <a:ext cx="6650301" cy="5692140"/>
          </a:xfrm>
          <a:custGeom>
            <a:avLst/>
            <a:gdLst/>
            <a:ahLst/>
            <a:cxnLst/>
            <a:rect l="l" t="t" r="r" b="b"/>
            <a:pathLst>
              <a:path w="6650301" h="6858000" extrusionOk="0">
                <a:moveTo>
                  <a:pt x="0" y="0"/>
                </a:moveTo>
                <a:lnTo>
                  <a:pt x="3718257" y="0"/>
                </a:lnTo>
                <a:lnTo>
                  <a:pt x="665030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37"/>
          <p:cNvSpPr/>
          <p:nvPr/>
        </p:nvSpPr>
        <p:spPr>
          <a:xfrm rot="5400000" flipH="1">
            <a:off x="3271334" y="-3516911"/>
            <a:ext cx="2665816" cy="9359864"/>
          </a:xfrm>
          <a:custGeom>
            <a:avLst/>
            <a:gdLst/>
            <a:ahLst/>
            <a:cxnLst/>
            <a:rect l="l" t="t" r="r" b="b"/>
            <a:pathLst>
              <a:path w="3781299" h="7037492" extrusionOk="0">
                <a:moveTo>
                  <a:pt x="0" y="7037492"/>
                </a:moveTo>
                <a:lnTo>
                  <a:pt x="2811138" y="13737"/>
                </a:lnTo>
                <a:lnTo>
                  <a:pt x="3781141" y="0"/>
                </a:lnTo>
                <a:cubicBezTo>
                  <a:pt x="3786138" y="2326077"/>
                  <a:pt x="3671421" y="4689019"/>
                  <a:pt x="3676418" y="7015096"/>
                </a:cubicBezTo>
                <a:lnTo>
                  <a:pt x="0" y="7037492"/>
                </a:lnTo>
                <a:close/>
              </a:path>
            </a:pathLst>
          </a:custGeom>
          <a:solidFill>
            <a:schemeClr val="accent1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37"/>
          <p:cNvSpPr txBox="1"/>
          <p:nvPr/>
        </p:nvSpPr>
        <p:spPr>
          <a:xfrm>
            <a:off x="586409" y="3821070"/>
            <a:ext cx="38562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OUR VISION</a:t>
            </a:r>
            <a:endParaRPr sz="1400" b="1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33" name="Google Shape;933;p137"/>
          <p:cNvSpPr txBox="1"/>
          <p:nvPr/>
        </p:nvSpPr>
        <p:spPr>
          <a:xfrm>
            <a:off x="586409" y="4738507"/>
            <a:ext cx="48834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rPr>
              <a:t>EVERY CHILD SUCCEEDS</a:t>
            </a:r>
            <a:endParaRPr sz="1400" b="1" i="0" u="none" strike="noStrike" cap="none">
              <a:solidFill>
                <a:schemeClr val="accent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34" name="Google Shape;934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06768" flipH="1">
            <a:off x="-5309685" y="-8970811"/>
            <a:ext cx="16117896" cy="10742277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37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36" name="Google Shape;936;p137"/>
          <p:cNvCxnSpPr/>
          <p:nvPr/>
        </p:nvCxnSpPr>
        <p:spPr>
          <a:xfrm rot="10800000">
            <a:off x="975835" y="4119667"/>
            <a:ext cx="0" cy="57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CUSTOM_2_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2400" y="549385"/>
            <a:ext cx="5268796" cy="6308616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38"/>
          <p:cNvSpPr/>
          <p:nvPr/>
        </p:nvSpPr>
        <p:spPr>
          <a:xfrm>
            <a:off x="0" y="1161534"/>
            <a:ext cx="6650301" cy="5692140"/>
          </a:xfrm>
          <a:custGeom>
            <a:avLst/>
            <a:gdLst/>
            <a:ahLst/>
            <a:cxnLst/>
            <a:rect l="l" t="t" r="r" b="b"/>
            <a:pathLst>
              <a:path w="6650301" h="6858000" extrusionOk="0">
                <a:moveTo>
                  <a:pt x="0" y="0"/>
                </a:moveTo>
                <a:lnTo>
                  <a:pt x="3718257" y="0"/>
                </a:lnTo>
                <a:lnTo>
                  <a:pt x="665030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38"/>
          <p:cNvSpPr/>
          <p:nvPr/>
        </p:nvSpPr>
        <p:spPr>
          <a:xfrm rot="5400000" flipH="1">
            <a:off x="3271334" y="-3516911"/>
            <a:ext cx="2665816" cy="9359864"/>
          </a:xfrm>
          <a:custGeom>
            <a:avLst/>
            <a:gdLst/>
            <a:ahLst/>
            <a:cxnLst/>
            <a:rect l="l" t="t" r="r" b="b"/>
            <a:pathLst>
              <a:path w="3781299" h="7037492" extrusionOk="0">
                <a:moveTo>
                  <a:pt x="0" y="7037492"/>
                </a:moveTo>
                <a:lnTo>
                  <a:pt x="2811138" y="13737"/>
                </a:lnTo>
                <a:lnTo>
                  <a:pt x="3781141" y="0"/>
                </a:lnTo>
                <a:cubicBezTo>
                  <a:pt x="3786138" y="2326077"/>
                  <a:pt x="3671421" y="4689019"/>
                  <a:pt x="3676418" y="7015096"/>
                </a:cubicBezTo>
                <a:lnTo>
                  <a:pt x="0" y="7037492"/>
                </a:lnTo>
                <a:close/>
              </a:path>
            </a:pathLst>
          </a:custGeom>
          <a:solidFill>
            <a:schemeClr val="accent1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138"/>
          <p:cNvSpPr txBox="1"/>
          <p:nvPr/>
        </p:nvSpPr>
        <p:spPr>
          <a:xfrm>
            <a:off x="586409" y="4738507"/>
            <a:ext cx="48834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42" name="Google Shape;942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06768" flipH="1">
            <a:off x="-5309685" y="-8970811"/>
            <a:ext cx="16117896" cy="10742277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38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44" name="Google Shape;944;p138"/>
          <p:cNvCxnSpPr/>
          <p:nvPr/>
        </p:nvCxnSpPr>
        <p:spPr>
          <a:xfrm rot="10800000">
            <a:off x="975835" y="4119667"/>
            <a:ext cx="0" cy="57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5" name="Google Shape;945;p138"/>
          <p:cNvSpPr txBox="1">
            <a:spLocks noGrp="1"/>
          </p:cNvSpPr>
          <p:nvPr>
            <p:ph type="title"/>
          </p:nvPr>
        </p:nvSpPr>
        <p:spPr>
          <a:xfrm>
            <a:off x="562250" y="4662300"/>
            <a:ext cx="52689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1">
  <p:cSld name="Layout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139"/>
          <p:cNvPicPr preferRelativeResize="0"/>
          <p:nvPr/>
        </p:nvPicPr>
        <p:blipFill rotWithShape="1">
          <a:blip r:embed="rId2">
            <a:alphaModFix/>
          </a:blip>
          <a:srcRect l="16779" r="23611"/>
          <a:stretch/>
        </p:blipFill>
        <p:spPr>
          <a:xfrm>
            <a:off x="6963508" y="0"/>
            <a:ext cx="2180257" cy="54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39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9" name="Google Shape;949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1"/>
            <a:ext cx="16117890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39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1" name="Google Shape;951;p139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2" name="Google Shape;952;p139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139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4" name="Google Shape;954;p139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2">
  <p:cSld name="Layout 2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140"/>
          <p:cNvPicPr preferRelativeResize="0"/>
          <p:nvPr/>
        </p:nvPicPr>
        <p:blipFill rotWithShape="1">
          <a:blip r:embed="rId2">
            <a:alphaModFix/>
          </a:blip>
          <a:srcRect l="32834" r="40699"/>
          <a:stretch/>
        </p:blipFill>
        <p:spPr>
          <a:xfrm flipH="1">
            <a:off x="6963514" y="0"/>
            <a:ext cx="2180781" cy="5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40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8" name="Google Shape;958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1"/>
            <a:ext cx="16117890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40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0" name="Google Shape;960;p140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1" name="Google Shape;961;p140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2" name="Google Shape;962;p140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3" name="Google Shape;963;p140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3">
  <p:cSld name="Layout 2_1_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41"/>
          <p:cNvPicPr preferRelativeResize="0"/>
          <p:nvPr/>
        </p:nvPicPr>
        <p:blipFill rotWithShape="1">
          <a:blip r:embed="rId2">
            <a:alphaModFix/>
          </a:blip>
          <a:srcRect l="20580" r="24419" b="7638"/>
          <a:stretch/>
        </p:blipFill>
        <p:spPr>
          <a:xfrm>
            <a:off x="6963511" y="0"/>
            <a:ext cx="2180786" cy="5493519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41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1"/>
            <a:ext cx="16117890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41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9" name="Google Shape;969;p141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0" name="Google Shape;970;p141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1" name="Google Shape;971;p141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2" name="Google Shape;972;p141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4">
  <p:cSld name="Layout 2_1_1_2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42"/>
          <p:cNvPicPr preferRelativeResize="0"/>
          <p:nvPr/>
        </p:nvPicPr>
        <p:blipFill rotWithShape="1">
          <a:blip r:embed="rId2">
            <a:alphaModFix/>
          </a:blip>
          <a:srcRect l="30799" t="9885" r="45350"/>
          <a:stretch/>
        </p:blipFill>
        <p:spPr>
          <a:xfrm>
            <a:off x="6963512" y="0"/>
            <a:ext cx="2180781" cy="5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42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6" name="Google Shape;976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1"/>
            <a:ext cx="16117890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42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8" name="Google Shape;978;p142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9" name="Google Shape;979;p142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0" name="Google Shape;980;p142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1" name="Google Shape;981;p142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5">
  <p:cSld name="Layout 2_1_1_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143"/>
          <p:cNvPicPr preferRelativeResize="0"/>
          <p:nvPr/>
        </p:nvPicPr>
        <p:blipFill rotWithShape="1">
          <a:blip r:embed="rId2">
            <a:alphaModFix/>
          </a:blip>
          <a:srcRect l="22996" r="17458"/>
          <a:stretch/>
        </p:blipFill>
        <p:spPr>
          <a:xfrm>
            <a:off x="6963511" y="0"/>
            <a:ext cx="2180782" cy="54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43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5" name="Google Shape;985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1"/>
            <a:ext cx="16117890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43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7" name="Google Shape;987;p143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8" name="Google Shape;988;p143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9" name="Google Shape;989;p143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0" name="Google Shape;990;p143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5 1">
  <p:cSld name="Layout 2_1_1_1_1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144"/>
          <p:cNvPicPr preferRelativeResize="0"/>
          <p:nvPr/>
        </p:nvPicPr>
        <p:blipFill rotWithShape="1">
          <a:blip r:embed="rId2">
            <a:alphaModFix/>
          </a:blip>
          <a:srcRect l="34682" r="38853"/>
          <a:stretch/>
        </p:blipFill>
        <p:spPr>
          <a:xfrm>
            <a:off x="6963511" y="0"/>
            <a:ext cx="2180784" cy="549352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44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4" name="Google Shape;994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1"/>
            <a:ext cx="16117890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44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6" name="Google Shape;996;p144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7" name="Google Shape;997;p144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8" name="Google Shape;998;p144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9" name="Google Shape;999;p144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59"/>
          <p:cNvSpPr txBox="1">
            <a:spLocks noGrp="1"/>
          </p:cNvSpPr>
          <p:nvPr>
            <p:ph type="ctrTitle"/>
          </p:nvPr>
        </p:nvSpPr>
        <p:spPr>
          <a:xfrm>
            <a:off x="228600" y="2851500"/>
            <a:ext cx="74763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sz="3600"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0" name="Google Shape;1090;p159"/>
          <p:cNvSpPr txBox="1">
            <a:spLocks noGrp="1"/>
          </p:cNvSpPr>
          <p:nvPr>
            <p:ph type="subTitle" idx="1"/>
          </p:nvPr>
        </p:nvSpPr>
        <p:spPr>
          <a:xfrm>
            <a:off x="228600" y="3506767"/>
            <a:ext cx="64008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1" name="Google Shape;1091;p15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2" name="Google Shape;1092;p15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3" name="Google Shape;1093;p159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4" name="Google Shape;1094;p159"/>
          <p:cNvPicPr preferRelativeResize="0"/>
          <p:nvPr/>
        </p:nvPicPr>
        <p:blipFill rotWithShape="1">
          <a:blip r:embed="rId2">
            <a:alphaModFix/>
          </a:blip>
          <a:srcRect r="45462"/>
          <a:stretch/>
        </p:blipFill>
        <p:spPr>
          <a:xfrm>
            <a:off x="6805972" y="622300"/>
            <a:ext cx="2338025" cy="52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60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720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60"/>
          <p:cNvSpPr txBox="1">
            <a:spLocks noGrp="1"/>
          </p:cNvSpPr>
          <p:nvPr>
            <p:ph type="body" idx="1"/>
          </p:nvPr>
        </p:nvSpPr>
        <p:spPr>
          <a:xfrm>
            <a:off x="457200" y="1212359"/>
            <a:ext cx="8229600" cy="4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i="0" u="none" strike="noStrike" cap="none">
                <a:solidFill>
                  <a:schemeClr val="dk1"/>
                </a:solidFill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i="0" u="none" strike="noStrike" cap="none">
                <a:solidFill>
                  <a:schemeClr val="dk1"/>
                </a:solidFill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16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9" name="Google Shape;1099;p16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0" name="Google Shape;1100;p160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61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8063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sz="4400"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03" name="Google Shape;1103;p16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4" name="Google Shape;1104;p1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5" name="Google Shape;1105;p16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6" name="Google Shape;1106;p16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p16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8" name="Google Shape;1108;p16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9" name="Google Shape;1109;p161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62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8063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16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3" name="Google Shape;1113;p16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4" name="Google Shape;1114;p162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99000" y="1215600"/>
            <a:ext cx="20208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844325" y="1063633"/>
            <a:ext cx="1481700" cy="47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5524777" y="1063633"/>
            <a:ext cx="1481700" cy="47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3"/>
          </p:nvPr>
        </p:nvSpPr>
        <p:spPr>
          <a:xfrm>
            <a:off x="7205229" y="1063633"/>
            <a:ext cx="1481700" cy="47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80584" y="633313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63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7" name="Google Shape;1117;p163"/>
          <p:cNvSpPr txBox="1">
            <a:spLocks noGrp="1"/>
          </p:cNvSpPr>
          <p:nvPr>
            <p:ph type="sldNum" idx="12"/>
          </p:nvPr>
        </p:nvSpPr>
        <p:spPr>
          <a:xfrm>
            <a:off x="8556790" y="633313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64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8063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20" name="Google Shape;1120;p1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i="0" u="none" strike="noStrike" cap="none">
                <a:solidFill>
                  <a:schemeClr val="dk1"/>
                </a:solidFill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1" name="Google Shape;1121;p16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i="0" u="none" strike="noStrike" cap="none">
                <a:solidFill>
                  <a:schemeClr val="dk1"/>
                </a:solidFill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2" name="Google Shape;1122;p16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3" name="Google Shape;1123;p16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4" name="Google Shape;1124;p164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65"/>
          <p:cNvSpPr txBox="1">
            <a:spLocks noGrp="1"/>
          </p:cNvSpPr>
          <p:nvPr>
            <p:ph type="title"/>
          </p:nvPr>
        </p:nvSpPr>
        <p:spPr>
          <a:xfrm>
            <a:off x="457200" y="273051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sz="2000"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27" name="Google Shape;1127;p16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00" cy="5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 i="0" u="none" strike="noStrike" cap="none">
                <a:solidFill>
                  <a:schemeClr val="dk1"/>
                </a:solidFill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8" name="Google Shape;1128;p1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400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000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00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00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900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900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900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9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9" name="Google Shape;1129;p16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sz="120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30" name="Google Shape;1130;p16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sz="120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  <a:defRPr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31" name="Google Shape;1131;p165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Font typeface="Arial"/>
              <a:buNone/>
              <a:defRPr sz="2000" b="1" i="0" u="none" strike="noStrike" cap="none">
                <a:solidFill>
                  <a:srgbClr val="1464B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34" name="Google Shape;1134;p1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5" name="Google Shape;1135;p16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6" name="Google Shape;1136;p16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7" name="Google Shape;1137;p16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8" name="Google Shape;1138;p166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67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8063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Font typeface="Arial"/>
              <a:buNone/>
              <a:defRPr sz="4400" b="1" i="0" u="none" strike="noStrike" cap="none">
                <a:solidFill>
                  <a:srgbClr val="1464B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41" name="Google Shape;1141;p167"/>
          <p:cNvSpPr txBox="1">
            <a:spLocks noGrp="1"/>
          </p:cNvSpPr>
          <p:nvPr>
            <p:ph type="body" idx="1"/>
          </p:nvPr>
        </p:nvSpPr>
        <p:spPr>
          <a:xfrm rot="5400000">
            <a:off x="2115150" y="-445591"/>
            <a:ext cx="49137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2" name="Google Shape;1142;p16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3" name="Google Shape;1143;p16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4" name="Google Shape;1144;p167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68"/>
          <p:cNvSpPr txBox="1">
            <a:spLocks noGrp="1"/>
          </p:cNvSpPr>
          <p:nvPr>
            <p:ph type="title"/>
          </p:nvPr>
        </p:nvSpPr>
        <p:spPr>
          <a:xfrm rot="5400000">
            <a:off x="4732350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Font typeface="Arial"/>
              <a:buNone/>
              <a:defRPr sz="4400" b="1" i="0" u="none" strike="noStrike" cap="none">
                <a:solidFill>
                  <a:srgbClr val="1464B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47" name="Google Shape;1147;p168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8" name="Google Shape;1148;p16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9" name="Google Shape;1149;p16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0" name="Google Shape;1150;p168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and Table Layout">
  <p:cSld name="Graph and Table Layout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69"/>
          <p:cNvSpPr txBox="1">
            <a:spLocks noGrp="1"/>
          </p:cNvSpPr>
          <p:nvPr>
            <p:ph type="title"/>
          </p:nvPr>
        </p:nvSpPr>
        <p:spPr>
          <a:xfrm>
            <a:off x="631825" y="574881"/>
            <a:ext cx="8055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Font typeface="Arial"/>
              <a:buNone/>
              <a:defRPr sz="2000" b="1" i="0" u="none" strike="noStrike" cap="none">
                <a:solidFill>
                  <a:srgbClr val="1464B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53" name="Google Shape;1153;p169"/>
          <p:cNvSpPr txBox="1">
            <a:spLocks noGrp="1"/>
          </p:cNvSpPr>
          <p:nvPr>
            <p:ph type="body" idx="1"/>
          </p:nvPr>
        </p:nvSpPr>
        <p:spPr>
          <a:xfrm>
            <a:off x="631825" y="1256099"/>
            <a:ext cx="80550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Quest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Quest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Quest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Quest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1">
  <p:cSld name="OBJECT_1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71"/>
          <p:cNvSpPr txBox="1">
            <a:spLocks noGrp="1"/>
          </p:cNvSpPr>
          <p:nvPr>
            <p:ph type="body" idx="1"/>
          </p:nvPr>
        </p:nvSpPr>
        <p:spPr>
          <a:xfrm>
            <a:off x="381000" y="1295399"/>
            <a:ext cx="830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3C7483"/>
              </a:buClr>
              <a:buSzPts val="3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8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7" name="Google Shape;1157;p171"/>
          <p:cNvSpPr txBox="1">
            <a:spLocks noGrp="1"/>
          </p:cNvSpPr>
          <p:nvPr>
            <p:ph type="body" idx="2"/>
          </p:nvPr>
        </p:nvSpPr>
        <p:spPr>
          <a:xfrm>
            <a:off x="381000" y="669600"/>
            <a:ext cx="8251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 i="0" u="none" strike="noStrike" cap="none">
                <a:solidFill>
                  <a:schemeClr val="dk1"/>
                </a:solidFill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8" name="Google Shape;1158;p171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  <a:defRPr i="0" u="none" strike="noStrike" cap="none">
                <a:solidFill>
                  <a:srgbClr val="1464B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71"/>
          <p:cNvSpPr txBox="1">
            <a:spLocks noGrp="1"/>
          </p:cNvSpPr>
          <p:nvPr>
            <p:ph type="ftr" idx="11"/>
          </p:nvPr>
        </p:nvSpPr>
        <p:spPr>
          <a:xfrm>
            <a:off x="6248400" y="665321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0" name="Google Shape;1160;p171"/>
          <p:cNvSpPr txBox="1">
            <a:spLocks noGrp="1"/>
          </p:cNvSpPr>
          <p:nvPr>
            <p:ph type="sldNum" idx="12"/>
          </p:nvPr>
        </p:nvSpPr>
        <p:spPr>
          <a:xfrm>
            <a:off x="76200" y="663733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 Sans"/>
              <a:buNone/>
              <a:defRPr sz="1200" b="1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72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rgbClr val="ED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3" name="Google Shape;1163;p172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4" name="Google Shape;1164;p172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165" name="Google Shape;1165;p172"/>
          <p:cNvSpPr txBox="1">
            <a:spLocks noGrp="1"/>
          </p:cNvSpPr>
          <p:nvPr>
            <p:ph type="subTitle" idx="1"/>
          </p:nvPr>
        </p:nvSpPr>
        <p:spPr>
          <a:xfrm>
            <a:off x="265500" y="379363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6" name="Google Shape;1166;p172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accent1"/>
              </a:buClr>
              <a:buSzPts val="30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accent1"/>
              </a:buClr>
              <a:buSzPts val="30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accent1"/>
              </a:buClr>
              <a:buSzPts val="30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accent1"/>
              </a:buClr>
              <a:buSzPts val="30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accent1"/>
              </a:buClr>
              <a:buSzPts val="30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167" name="Google Shape;1167;p17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NThreePictures">
  <p:cSld name="ContentsNThreePictures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73"/>
          <p:cNvSpPr>
            <a:spLocks noGrp="1"/>
          </p:cNvSpPr>
          <p:nvPr>
            <p:ph type="pic" idx="2"/>
          </p:nvPr>
        </p:nvSpPr>
        <p:spPr>
          <a:xfrm>
            <a:off x="6291457" y="1542525"/>
            <a:ext cx="23949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0" name="Google Shape;1170;p173"/>
          <p:cNvSpPr txBox="1">
            <a:spLocks noGrp="1"/>
          </p:cNvSpPr>
          <p:nvPr>
            <p:ph type="body" idx="1"/>
          </p:nvPr>
        </p:nvSpPr>
        <p:spPr>
          <a:xfrm>
            <a:off x="566543" y="920747"/>
            <a:ext cx="82293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2000" rIns="64000" bIns="320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1" name="Google Shape;1171;p173"/>
          <p:cNvSpPr>
            <a:spLocks noGrp="1"/>
          </p:cNvSpPr>
          <p:nvPr>
            <p:ph type="pic" idx="3"/>
          </p:nvPr>
        </p:nvSpPr>
        <p:spPr>
          <a:xfrm>
            <a:off x="6291457" y="3066263"/>
            <a:ext cx="23949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2" name="Google Shape;1172;p173"/>
          <p:cNvSpPr>
            <a:spLocks noGrp="1"/>
          </p:cNvSpPr>
          <p:nvPr>
            <p:ph type="pic" idx="4"/>
          </p:nvPr>
        </p:nvSpPr>
        <p:spPr>
          <a:xfrm>
            <a:off x="6291457" y="4590000"/>
            <a:ext cx="23949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3" name="Google Shape;1173;p173"/>
          <p:cNvSpPr txBox="1">
            <a:spLocks noGrp="1"/>
          </p:cNvSpPr>
          <p:nvPr>
            <p:ph type="body" idx="5"/>
          </p:nvPr>
        </p:nvSpPr>
        <p:spPr>
          <a:xfrm>
            <a:off x="457200" y="1542525"/>
            <a:ext cx="5301000" cy="4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4" name="Google Shape;1174;p173"/>
          <p:cNvSpPr txBox="1">
            <a:spLocks noGrp="1"/>
          </p:cNvSpPr>
          <p:nvPr>
            <p:ph type="sldNum" idx="12"/>
          </p:nvPr>
        </p:nvSpPr>
        <p:spPr>
          <a:xfrm>
            <a:off x="457200" y="6355080"/>
            <a:ext cx="289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5D3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95D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Pictures">
  <p:cSld name="FourPictures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5D3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95D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78" name="Google Shape;1178;p1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9" name="Google Shape;1179;p174"/>
          <p:cNvSpPr txBox="1">
            <a:spLocks noGrp="1"/>
          </p:cNvSpPr>
          <p:nvPr>
            <p:ph type="ftr" idx="11"/>
          </p:nvPr>
        </p:nvSpPr>
        <p:spPr>
          <a:xfrm>
            <a:off x="457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0" name="Google Shape;1180;p174"/>
          <p:cNvSpPr txBox="1">
            <a:spLocks noGrp="1"/>
          </p:cNvSpPr>
          <p:nvPr>
            <p:ph type="sldNum" idx="12"/>
          </p:nvPr>
        </p:nvSpPr>
        <p:spPr>
          <a:xfrm>
            <a:off x="6553200" y="6409438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1" name="Google Shape;1181;p174"/>
          <p:cNvSpPr>
            <a:spLocks noGrp="1"/>
          </p:cNvSpPr>
          <p:nvPr>
            <p:ph type="pic" idx="2"/>
          </p:nvPr>
        </p:nvSpPr>
        <p:spPr>
          <a:xfrm>
            <a:off x="3537520" y="949605"/>
            <a:ext cx="22974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2" name="Google Shape;1182;p174"/>
          <p:cNvSpPr>
            <a:spLocks noGrp="1"/>
          </p:cNvSpPr>
          <p:nvPr>
            <p:ph type="pic" idx="3"/>
          </p:nvPr>
        </p:nvSpPr>
        <p:spPr>
          <a:xfrm>
            <a:off x="565919" y="3403999"/>
            <a:ext cx="2286000" cy="2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3" name="Google Shape;1183;p174"/>
          <p:cNvSpPr>
            <a:spLocks noGrp="1"/>
          </p:cNvSpPr>
          <p:nvPr>
            <p:ph type="pic" idx="4"/>
          </p:nvPr>
        </p:nvSpPr>
        <p:spPr>
          <a:xfrm>
            <a:off x="3537520" y="3403999"/>
            <a:ext cx="2286000" cy="2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4" name="Google Shape;1184;p174"/>
          <p:cNvSpPr>
            <a:spLocks noGrp="1"/>
          </p:cNvSpPr>
          <p:nvPr>
            <p:ph type="pic" idx="5"/>
          </p:nvPr>
        </p:nvSpPr>
        <p:spPr>
          <a:xfrm>
            <a:off x="6509122" y="3403999"/>
            <a:ext cx="2286000" cy="2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5" name="Google Shape;1185;p174"/>
          <p:cNvSpPr txBox="1">
            <a:spLocks noGrp="1"/>
          </p:cNvSpPr>
          <p:nvPr>
            <p:ph type="body" idx="1"/>
          </p:nvPr>
        </p:nvSpPr>
        <p:spPr>
          <a:xfrm>
            <a:off x="565919" y="2997399"/>
            <a:ext cx="22860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6" name="Google Shape;1186;p174"/>
          <p:cNvSpPr txBox="1">
            <a:spLocks noGrp="1"/>
          </p:cNvSpPr>
          <p:nvPr>
            <p:ph type="body" idx="6"/>
          </p:nvPr>
        </p:nvSpPr>
        <p:spPr>
          <a:xfrm>
            <a:off x="573857" y="5795028"/>
            <a:ext cx="2286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7" name="Google Shape;1187;p174"/>
          <p:cNvSpPr txBox="1">
            <a:spLocks noGrp="1"/>
          </p:cNvSpPr>
          <p:nvPr>
            <p:ph type="body" idx="7"/>
          </p:nvPr>
        </p:nvSpPr>
        <p:spPr>
          <a:xfrm>
            <a:off x="3545458" y="5793590"/>
            <a:ext cx="22644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8" name="Google Shape;1188;p174"/>
          <p:cNvSpPr txBox="1">
            <a:spLocks noGrp="1"/>
          </p:cNvSpPr>
          <p:nvPr>
            <p:ph type="body" idx="8"/>
          </p:nvPr>
        </p:nvSpPr>
        <p:spPr>
          <a:xfrm>
            <a:off x="3552771" y="2220889"/>
            <a:ext cx="22749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9" name="Google Shape;1189;p174"/>
          <p:cNvSpPr txBox="1">
            <a:spLocks noGrp="1"/>
          </p:cNvSpPr>
          <p:nvPr>
            <p:ph type="body" idx="9"/>
          </p:nvPr>
        </p:nvSpPr>
        <p:spPr>
          <a:xfrm>
            <a:off x="6517059" y="5795028"/>
            <a:ext cx="2279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0" name="Google Shape;1190;p174"/>
          <p:cNvSpPr txBox="1">
            <a:spLocks noGrp="1"/>
          </p:cNvSpPr>
          <p:nvPr>
            <p:ph type="body" idx="13"/>
          </p:nvPr>
        </p:nvSpPr>
        <p:spPr>
          <a:xfrm>
            <a:off x="3537552" y="2997399"/>
            <a:ext cx="22860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1" name="Google Shape;1191;p174"/>
          <p:cNvSpPr txBox="1">
            <a:spLocks noGrp="1"/>
          </p:cNvSpPr>
          <p:nvPr>
            <p:ph type="body" idx="14"/>
          </p:nvPr>
        </p:nvSpPr>
        <p:spPr>
          <a:xfrm>
            <a:off x="6498857" y="2997399"/>
            <a:ext cx="22860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PicturesWFooter">
  <p:cSld name="ThreePicturesWFooter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5D3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95D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194" name="Google Shape;1194;p175"/>
          <p:cNvSpPr txBox="1">
            <a:spLocks noGrp="1"/>
          </p:cNvSpPr>
          <p:nvPr>
            <p:ph type="ftr" idx="11"/>
          </p:nvPr>
        </p:nvSpPr>
        <p:spPr>
          <a:xfrm>
            <a:off x="457200" y="6356351"/>
            <a:ext cx="289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5" name="Google Shape;1195;p175"/>
          <p:cNvSpPr txBox="1">
            <a:spLocks noGrp="1"/>
          </p:cNvSpPr>
          <p:nvPr>
            <p:ph type="sldNum" idx="12"/>
          </p:nvPr>
        </p:nvSpPr>
        <p:spPr>
          <a:xfrm>
            <a:off x="6553200" y="6409438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6" name="Google Shape;1196;p175"/>
          <p:cNvSpPr>
            <a:spLocks noGrp="1"/>
          </p:cNvSpPr>
          <p:nvPr>
            <p:ph type="pic" idx="2"/>
          </p:nvPr>
        </p:nvSpPr>
        <p:spPr>
          <a:xfrm>
            <a:off x="6291457" y="1542525"/>
            <a:ext cx="23949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7" name="Google Shape;1197;p175"/>
          <p:cNvSpPr>
            <a:spLocks noGrp="1"/>
          </p:cNvSpPr>
          <p:nvPr>
            <p:ph type="pic" idx="3"/>
          </p:nvPr>
        </p:nvSpPr>
        <p:spPr>
          <a:xfrm>
            <a:off x="6291457" y="3066263"/>
            <a:ext cx="23949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8" name="Google Shape;1198;p175"/>
          <p:cNvSpPr>
            <a:spLocks noGrp="1"/>
          </p:cNvSpPr>
          <p:nvPr>
            <p:ph type="pic" idx="4"/>
          </p:nvPr>
        </p:nvSpPr>
        <p:spPr>
          <a:xfrm>
            <a:off x="6291457" y="4590000"/>
            <a:ext cx="23949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175"/>
          <p:cNvSpPr txBox="1">
            <a:spLocks noGrp="1"/>
          </p:cNvSpPr>
          <p:nvPr>
            <p:ph type="body" idx="1"/>
          </p:nvPr>
        </p:nvSpPr>
        <p:spPr>
          <a:xfrm>
            <a:off x="457200" y="1542525"/>
            <a:ext cx="5301000" cy="4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❑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ng text">
  <p:cSld name="1_Long text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76"/>
          <p:cNvSpPr txBox="1">
            <a:spLocks noGrp="1"/>
          </p:cNvSpPr>
          <p:nvPr>
            <p:ph type="ctrTitle"/>
          </p:nvPr>
        </p:nvSpPr>
        <p:spPr>
          <a:xfrm>
            <a:off x="381000" y="304801"/>
            <a:ext cx="777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202" name="Google Shape;1202;p176"/>
          <p:cNvSpPr txBox="1">
            <a:spLocks noGrp="1"/>
          </p:cNvSpPr>
          <p:nvPr>
            <p:ph type="subTitle" idx="1"/>
          </p:nvPr>
        </p:nvSpPr>
        <p:spPr>
          <a:xfrm>
            <a:off x="381000" y="838200"/>
            <a:ext cx="693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3" name="Google Shape;1203;p176"/>
          <p:cNvSpPr txBox="1">
            <a:spLocks noGrp="1"/>
          </p:cNvSpPr>
          <p:nvPr>
            <p:ph type="body" idx="2"/>
          </p:nvPr>
        </p:nvSpPr>
        <p:spPr>
          <a:xfrm>
            <a:off x="381000" y="1752600"/>
            <a:ext cx="8229600" cy="1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4" name="Google Shape;1204;p176"/>
          <p:cNvSpPr txBox="1"/>
          <p:nvPr/>
        </p:nvSpPr>
        <p:spPr>
          <a:xfrm>
            <a:off x="6096000" y="6386898"/>
            <a:ext cx="266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989A99"/>
                </a:solidFill>
                <a:latin typeface="Calibri"/>
                <a:ea typeface="Calibri"/>
                <a:cs typeface="Calibri"/>
                <a:sym typeface="Calibri"/>
              </a:rPr>
              <a:t>California Academy of Sciences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1D1D1B"/>
        </a:solidFill>
        <a:effectLst/>
      </p:bgPr>
    </p:bg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77"/>
          <p:cNvSpPr txBox="1">
            <a:spLocks noGrp="1"/>
          </p:cNvSpPr>
          <p:nvPr>
            <p:ph type="ctrTitle"/>
          </p:nvPr>
        </p:nvSpPr>
        <p:spPr>
          <a:xfrm>
            <a:off x="925200" y="1233600"/>
            <a:ext cx="7293300" cy="4390800"/>
          </a:xfrm>
          <a:prstGeom prst="rect">
            <a:avLst/>
          </a:prstGeom>
          <a:solidFill>
            <a:srgbClr val="00010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07" name="Google Shape;1207;p177"/>
          <p:cNvSpPr txBox="1">
            <a:spLocks noGrp="1"/>
          </p:cNvSpPr>
          <p:nvPr>
            <p:ph type="subTitle" idx="1"/>
          </p:nvPr>
        </p:nvSpPr>
        <p:spPr>
          <a:xfrm>
            <a:off x="3453950" y="3685133"/>
            <a:ext cx="2236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78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178"/>
          <p:cNvSpPr txBox="1">
            <a:spLocks noGrp="1"/>
          </p:cNvSpPr>
          <p:nvPr>
            <p:ph type="title"/>
          </p:nvPr>
        </p:nvSpPr>
        <p:spPr>
          <a:xfrm>
            <a:off x="5283650" y="274633"/>
            <a:ext cx="3148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1" name="Google Shape;1211;p178"/>
          <p:cNvSpPr txBox="1">
            <a:spLocks noGrp="1"/>
          </p:cNvSpPr>
          <p:nvPr>
            <p:ph type="body" idx="1"/>
          </p:nvPr>
        </p:nvSpPr>
        <p:spPr>
          <a:xfrm>
            <a:off x="4980050" y="1799233"/>
            <a:ext cx="17991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1212" name="Google Shape;1212;p178"/>
          <p:cNvSpPr txBox="1">
            <a:spLocks noGrp="1"/>
          </p:cNvSpPr>
          <p:nvPr>
            <p:ph type="body" idx="2"/>
          </p:nvPr>
        </p:nvSpPr>
        <p:spPr>
          <a:xfrm>
            <a:off x="6887597" y="1799233"/>
            <a:ext cx="17991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1213" name="Google Shape;1213;p178"/>
          <p:cNvSpPr txBox="1">
            <a:spLocks noGrp="1"/>
          </p:cNvSpPr>
          <p:nvPr>
            <p:ph type="sldNum" idx="12"/>
          </p:nvPr>
        </p:nvSpPr>
        <p:spPr>
          <a:xfrm>
            <a:off x="1188150" y="1593200"/>
            <a:ext cx="2195700" cy="3671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9">
    <p:bg>
      <p:bgPr>
        <a:noFill/>
        <a:effectLst/>
      </p:bgPr>
    </p:bg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" name="Google Shape;98;p2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" name="Google Shape;99;p2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" name="Google Shape;105;p21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7" name="Google Shape;107;p21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17" name="Google Shape;117;p22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2" name="Google Shape;122;p23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9" name="Google Shape;129;p24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3"/>
          </p:nvPr>
        </p:nvSpPr>
        <p:spPr>
          <a:xfrm>
            <a:off x="4624612" y="240062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4"/>
          </p:nvPr>
        </p:nvSpPr>
        <p:spPr>
          <a:xfrm>
            <a:off x="7209514" y="240062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5"/>
          </p:nvPr>
        </p:nvSpPr>
        <p:spPr>
          <a:xfrm>
            <a:off x="4624612" y="295501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6"/>
          </p:nvPr>
        </p:nvSpPr>
        <p:spPr>
          <a:xfrm>
            <a:off x="7209514" y="295501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94" name="Google Shape;194;p33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1" name="Google Shape;201;p3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35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0" name="Google Shape;210;p3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6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3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8" name="Google Shape;218;p3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37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7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7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37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3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44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2pPr>
            <a:lvl3pPr marL="1371600" lvl="2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rtl="0"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rtl="0">
              <a:spcBef>
                <a:spcPts val="320"/>
              </a:spcBef>
              <a:spcAft>
                <a:spcPts val="0"/>
              </a:spcAft>
              <a:buSzPts val="16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40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3" name="Google Shape;243;p4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8" name="Google Shape;248;p4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9" name="Google Shape;249;p4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0" name="Google Shape;250;p4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1" name="Google Shape;251;p4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2" name="Google Shape;252;p4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5" name="Google Shape;255;p4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7" name="Google Shape;257;p4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2" name="Google Shape;262;p4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3" name="Google Shape;263;p4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4" name="Google Shape;264;p4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5" name="Google Shape;265;p4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6" name="Google Shape;266;p43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67" name="Google Shape;26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44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72" name="Google Shape;27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45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45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45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4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1" name="Google Shape;281;p4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5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46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7" name="Google Shape;287;p46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8" name="Google Shape;28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47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3" name="Google Shape;293;p47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7" name="Google Shape;297;p4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8" name="Google Shape;298;p4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3" name="Google Shape;303;p4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4" name="Google Shape;304;p4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0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5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9" name="Google Shape;309;p5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0" name="Google Shape;310;p5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4" name="Google Shape;314;p5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1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51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51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51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51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51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51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8" name="Google Shape;328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5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4" name="Google Shape;334;p5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8" name="Google Shape;338;p5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2" name="Google Shape;342;p5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7" name="Google Shape;347;p5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7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2" name="Google Shape;352;p5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57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5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5" name="Google Shape;355;p5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7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8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5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0" name="Google Shape;360;p5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58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5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3" name="Google Shape;363;p5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9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59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5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8" name="Google Shape;368;p5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59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5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2" name="Google Shape;372;p5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0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6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6" name="Google Shape;376;p60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60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60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9" name="Google Shape;379;p6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0" name="Google Shape;380;p6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61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61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61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6" name="Google Shape;386;p6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7" name="Google Shape;387;p61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61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61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0" name="Google Shape;390;p61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1" name="Google Shape;391;p6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2" name="Google Shape;392;p6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5" name="Google Shape;395;p6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6" name="Google Shape;396;p62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7" name="Google Shape;397;p62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8" name="Google Shape;398;p62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9" name="Google Shape;399;p62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0" name="Google Shape;400;p62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01" name="Google Shape;401;p62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2" name="Google Shape;402;p62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3" name="Google Shape;403;p62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405" name="Google Shape;405;p62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06" name="Google Shape;406;p6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7" name="Google Shape;407;p62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8" name="Google Shape;408;p62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62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4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6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6" name="Google Shape;416;p6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6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6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5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3" name="Google Shape;423;p65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65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3901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6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6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6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34" name="Google Shape;43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7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7" name="Google Shape;437;p67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67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67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0" name="Google Shape;440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8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3" name="Google Shape;443;p68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68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8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6" name="Google Shape;446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6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69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54" name="Google Shape;45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0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62" name="Google Shape;462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5" name="Google Shape;465;p7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2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7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1" name="Google Shape;471;p7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8" name="Google Shape;478;p7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281" cy="13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8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7" name="Google Shape;497;p7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78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7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8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04" name="Google Shape;504;p79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79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79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79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7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9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0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3" name="Google Shape;513;p8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4" name="Google Shape;514;p8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80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8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8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1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p81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p8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2" name="Google Shape;522;p8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3" name="Google Shape;523;p81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4" name="Google Shape;524;p81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p8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8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2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9" name="Google Shape;529;p8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0" name="Google Shape;530;p82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82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82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3" name="Google Shape;533;p8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8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3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p83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83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83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0" name="Google Shape;540;p8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1" name="Google Shape;541;p83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" name="Google Shape;542;p83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3" name="Google Shape;543;p83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4" name="Google Shape;544;p83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5" name="Google Shape;545;p8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8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725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84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0" name="Google Shape;550;p84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1" name="Google Shape;551;p84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2" name="Google Shape;552;p84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3" name="Google Shape;553;p84"/>
          <p:cNvSpPr txBox="1">
            <a:spLocks noGrp="1"/>
          </p:cNvSpPr>
          <p:nvPr>
            <p:ph type="title"/>
          </p:nvPr>
        </p:nvSpPr>
        <p:spPr>
          <a:xfrm>
            <a:off x="216569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  <a:defRPr sz="3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7" name="Google Shape;557;p8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8" name="Google Shape;558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7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87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6" name="Google Shape;566;p87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67" name="Google Shape;567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99" y="111852"/>
            <a:ext cx="4148750" cy="7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425" y="263250"/>
            <a:ext cx="4774950" cy="4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8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1" name="Google Shape;571;p8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2" name="Google Shape;572;p88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3" name="Google Shape;573;p8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4" name="Google Shape;574;p8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575" name="Google Shape;57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9" name="Google Shape;579;p89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0" name="Google Shape;580;p89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1" name="Google Shape;581;p89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2" name="Google Shape;582;p89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3" name="Google Shape;583;p89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6" name="Google Shape;586;p90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7" name="Google Shape;587;p90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8" name="Google Shape;588;p90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9" name="Google Shape;589;p90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0" name="Google Shape;590;p90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3" name="Google Shape;593;p9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594" name="Google Shape;594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8" name="Google Shape;598;p9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9" name="Google Shape;599;p9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00" name="Google Shape;600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4" name="Google Shape;604;p93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5" name="Google Shape;605;p93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6" name="Google Shape;606;p93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7" name="Google Shape;607;p93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8" name="Google Shape;608;p93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1" name="Google Shape;611;p94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94"/>
          <p:cNvSpPr txBox="1">
            <a:spLocks noGrp="1"/>
          </p:cNvSpPr>
          <p:nvPr>
            <p:ph type="body" idx="2"/>
          </p:nvPr>
        </p:nvSpPr>
        <p:spPr>
          <a:xfrm>
            <a:off x="304800" y="2015408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94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Google Shape;614;p94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Google Shape;615;p9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16" name="Google Shape;616;p9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17" name="Google Shape;617;p94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5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0" name="Google Shape;620;p95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1" name="Google Shape;621;p95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2" name="Google Shape;622;p95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8000" marR="0" lvl="0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23" name="Google Shape;623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6"/>
          <p:cNvSpPr txBox="1">
            <a:spLocks noGrp="1"/>
          </p:cNvSpPr>
          <p:nvPr>
            <p:ph type="ctrTitle"/>
          </p:nvPr>
        </p:nvSpPr>
        <p:spPr>
          <a:xfrm>
            <a:off x="219317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7" name="Google Shape;627;p96"/>
          <p:cNvSpPr txBox="1">
            <a:spLocks noGrp="1"/>
          </p:cNvSpPr>
          <p:nvPr>
            <p:ph type="subTitle" idx="1"/>
          </p:nvPr>
        </p:nvSpPr>
        <p:spPr>
          <a:xfrm>
            <a:off x="219314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8" name="Google Shape;628;p96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9" name="Google Shape;629;p96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81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0" name="Google Shape;630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99" y="111852"/>
            <a:ext cx="4148750" cy="7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425" y="263250"/>
            <a:ext cx="4774950" cy="4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7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4" name="Google Shape;634;p9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5" name="Google Shape;635;p9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6" name="Google Shape;636;p9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37" name="Google Shape;637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8" name="Google Shape;648;p9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49" name="Google Shape;649;p99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50" name="Google Shape;650;p99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1" name="Google Shape;651;p99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2" name="Google Shape;652;p99"/>
          <p:cNvSpPr txBox="1">
            <a:spLocks noGrp="1"/>
          </p:cNvSpPr>
          <p:nvPr>
            <p:ph type="body" idx="3"/>
          </p:nvPr>
        </p:nvSpPr>
        <p:spPr>
          <a:xfrm>
            <a:off x="4624612" y="240062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3" name="Google Shape;653;p99"/>
          <p:cNvSpPr txBox="1">
            <a:spLocks noGrp="1"/>
          </p:cNvSpPr>
          <p:nvPr>
            <p:ph type="body" idx="4"/>
          </p:nvPr>
        </p:nvSpPr>
        <p:spPr>
          <a:xfrm>
            <a:off x="7209514" y="240062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4" name="Google Shape;654;p99"/>
          <p:cNvSpPr txBox="1">
            <a:spLocks noGrp="1"/>
          </p:cNvSpPr>
          <p:nvPr>
            <p:ph type="body" idx="5"/>
          </p:nvPr>
        </p:nvSpPr>
        <p:spPr>
          <a:xfrm>
            <a:off x="4624612" y="295501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5" name="Google Shape;655;p99"/>
          <p:cNvSpPr txBox="1">
            <a:spLocks noGrp="1"/>
          </p:cNvSpPr>
          <p:nvPr>
            <p:ph type="body" idx="6"/>
          </p:nvPr>
        </p:nvSpPr>
        <p:spPr>
          <a:xfrm>
            <a:off x="7209514" y="295501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6" name="Google Shape;656;p99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7" name="Google Shape;657;p99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8" name="Google Shape;658;p99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p99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0" name="Google Shape;660;p99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1" name="Google Shape;661;p99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2" name="Google Shape;662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68" name="Google Shape;668;p10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9" name="Google Shape;669;p10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70" name="Google Shape;670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4" name="Google Shape;674;p10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75" name="Google Shape;675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3"/>
          <p:cNvSpPr txBox="1">
            <a:spLocks noGrp="1"/>
          </p:cNvSpPr>
          <p:nvPr>
            <p:ph type="title"/>
          </p:nvPr>
        </p:nvSpPr>
        <p:spPr>
          <a:xfrm>
            <a:off x="304800" y="279396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9" name="Google Shape;679;p10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0" name="Google Shape;680;p103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1" name="Google Shape;681;p10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2" name="Google Shape;682;p10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83" name="Google Shape;683;p103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4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10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7" name="Google Shape;687;p10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8" name="Google Shape;688;p104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9" name="Google Shape;689;p10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0" name="Google Shape;690;p10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5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3" name="Google Shape;693;p105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4" name="Google Shape;694;p10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5" name="Google Shape;695;p10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6" name="Google Shape;696;p105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7" name="Google Shape;697;p105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8" name="Google Shape;698;p10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9" name="Google Shape;699;p10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2" name="Google Shape;412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2" name="Google Shape;562;p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Droid Sans"/>
              <a:buNone/>
              <a:defRPr sz="24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  <p:sp>
        <p:nvSpPr>
          <p:cNvPr id="722" name="Google Shape;722;p1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Droid Sans"/>
              <a:buChar char="•"/>
              <a:defRPr sz="22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Droid Sans"/>
              <a:buChar char="–"/>
              <a:defRPr sz="20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Droid Sans"/>
              <a:buChar char="•"/>
              <a:defRPr sz="18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roid Sans"/>
              <a:buChar char="–"/>
              <a:defRPr sz="16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roid Sans"/>
              <a:buChar char="»"/>
              <a:defRPr sz="16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58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8063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Font typeface="Avenir"/>
              <a:buNone/>
              <a:defRPr sz="3600" b="1" i="0" u="none" strike="noStrike" cap="none">
                <a:solidFill>
                  <a:srgbClr val="1464B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  <a:defRPr sz="3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083" name="Google Shape;1083;p158"/>
          <p:cNvSpPr txBox="1">
            <a:spLocks noGrp="1"/>
          </p:cNvSpPr>
          <p:nvPr>
            <p:ph type="body" idx="1"/>
          </p:nvPr>
        </p:nvSpPr>
        <p:spPr>
          <a:xfrm>
            <a:off x="457200" y="1212359"/>
            <a:ext cx="8229600" cy="4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•"/>
              <a:defRPr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•"/>
              <a:defRPr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•"/>
              <a:defRPr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•"/>
              <a:defRPr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•"/>
              <a:defRPr sz="3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  <a:defRPr sz="17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  <a:defRPr sz="17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  <a:defRPr sz="17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  <a:defRPr sz="17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084" name="Google Shape;1084;p15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5" name="Google Shape;1085;p15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6" name="Google Shape;1086;p158"/>
          <p:cNvSpPr txBox="1">
            <a:spLocks noGrp="1"/>
          </p:cNvSpPr>
          <p:nvPr>
            <p:ph type="sldNum" idx="12"/>
          </p:nvPr>
        </p:nvSpPr>
        <p:spPr>
          <a:xfrm>
            <a:off x="8537905" y="6356351"/>
            <a:ext cx="5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58"/>
          <p:cNvSpPr/>
          <p:nvPr/>
        </p:nvSpPr>
        <p:spPr>
          <a:xfrm>
            <a:off x="0" y="6593700"/>
            <a:ext cx="9144000" cy="264300"/>
          </a:xfrm>
          <a:prstGeom prst="rect">
            <a:avLst/>
          </a:prstGeom>
          <a:gradFill>
            <a:gsLst>
              <a:gs pos="0">
                <a:srgbClr val="986AE9"/>
              </a:gs>
              <a:gs pos="100000">
                <a:srgbClr val="5914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hyperlink" Target="https://lausd.wistia.com/medias/vul9albkhj" TargetMode="Externa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750" y="2870850"/>
            <a:ext cx="2324100" cy="219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7" name="Google Shape;1227;p181"/>
          <p:cNvGrpSpPr/>
          <p:nvPr/>
        </p:nvGrpSpPr>
        <p:grpSpPr>
          <a:xfrm>
            <a:off x="3140538" y="5061600"/>
            <a:ext cx="5682463" cy="797250"/>
            <a:chOff x="5031613" y="5214000"/>
            <a:chExt cx="5682463" cy="797250"/>
          </a:xfrm>
        </p:grpSpPr>
        <p:sp>
          <p:nvSpPr>
            <p:cNvPr id="1228" name="Google Shape;1228;p181"/>
            <p:cNvSpPr/>
            <p:nvPr/>
          </p:nvSpPr>
          <p:spPr>
            <a:xfrm>
              <a:off x="5031613" y="5443950"/>
              <a:ext cx="930600" cy="5673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4546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81"/>
            <p:cNvSpPr txBox="1"/>
            <p:nvPr/>
          </p:nvSpPr>
          <p:spPr>
            <a:xfrm>
              <a:off x="6049975" y="5214000"/>
              <a:ext cx="4664100" cy="7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The webinar will begin shortly. </a:t>
              </a: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Use the Chat to introduce yourself!</a:t>
              </a: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>
                  <a:solidFill>
                    <a:srgbClr val="FFFF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This session is being recorded, and the recording will be shared.</a:t>
              </a: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. </a:t>
              </a: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sp>
        <p:nvSpPr>
          <p:cNvPr id="1230" name="Google Shape;1230;p181"/>
          <p:cNvSpPr txBox="1"/>
          <p:nvPr/>
        </p:nvSpPr>
        <p:spPr>
          <a:xfrm>
            <a:off x="99025" y="380000"/>
            <a:ext cx="89079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i="1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The Council of the Great City Schools and Student Achievement Partners welcome you to:</a:t>
            </a:r>
            <a:endParaRPr sz="2100" i="1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231" name="Google Shape;1231;p181"/>
          <p:cNvSpPr txBox="1"/>
          <p:nvPr/>
        </p:nvSpPr>
        <p:spPr>
          <a:xfrm>
            <a:off x="-219650" y="3702200"/>
            <a:ext cx="92805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December 16, 2020</a:t>
            </a:r>
            <a:endParaRPr sz="2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32" name="Google Shape;1232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81"/>
          <p:cNvPicPr preferRelativeResize="0"/>
          <p:nvPr/>
        </p:nvPicPr>
        <p:blipFill rotWithShape="1">
          <a:blip r:embed="rId6">
            <a:alphaModFix/>
          </a:blip>
          <a:srcRect l="49280" r="22836"/>
          <a:stretch/>
        </p:blipFill>
        <p:spPr>
          <a:xfrm>
            <a:off x="210372" y="5207050"/>
            <a:ext cx="2776875" cy="7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81"/>
          <p:cNvSpPr/>
          <p:nvPr/>
        </p:nvSpPr>
        <p:spPr>
          <a:xfrm>
            <a:off x="1653025" y="1423550"/>
            <a:ext cx="5799900" cy="22536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</a:rPr>
              <a:t>Leadership Perspectives: </a:t>
            </a:r>
            <a:endParaRPr sz="2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Best Practices &amp; A Path Forward on Addressing Unfinished Learning and Essential Content</a:t>
            </a:r>
            <a:endParaRPr sz="3100">
              <a:solidFill>
                <a:schemeClr val="l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90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Panel Discussion</a:t>
            </a:r>
            <a:endParaRPr sz="4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330" name="Google Shape;1330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91"/>
          <p:cNvSpPr txBox="1">
            <a:spLocks noGrp="1"/>
          </p:cNvSpPr>
          <p:nvPr>
            <p:ph type="title"/>
          </p:nvPr>
        </p:nvSpPr>
        <p:spPr>
          <a:xfrm>
            <a:off x="265900" y="22907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Alison Towery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Chief Academic Officer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Heather Karuza, Ph.D.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Middle School Principal</a:t>
            </a:r>
            <a:endParaRPr/>
          </a:p>
        </p:txBody>
      </p:sp>
      <p:sp>
        <p:nvSpPr>
          <p:cNvPr id="1338" name="Google Shape;1338;p191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39" name="Google Shape;1339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01" y="4890120"/>
            <a:ext cx="1807500" cy="180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0413" y="2852651"/>
            <a:ext cx="1597950" cy="227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91"/>
          <p:cNvPicPr preferRelativeResize="0"/>
          <p:nvPr/>
        </p:nvPicPr>
        <p:blipFill rotWithShape="1">
          <a:blip r:embed="rId5">
            <a:alphaModFix/>
          </a:blip>
          <a:srcRect r="4798"/>
          <a:stretch/>
        </p:blipFill>
        <p:spPr>
          <a:xfrm>
            <a:off x="6592175" y="401300"/>
            <a:ext cx="1694425" cy="221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92"/>
          <p:cNvSpPr txBox="1"/>
          <p:nvPr/>
        </p:nvSpPr>
        <p:spPr>
          <a:xfrm>
            <a:off x="8400" y="-33"/>
            <a:ext cx="9144000" cy="10168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STUDENT-DRIVEN ENGAGEMENT</a:t>
            </a:r>
            <a:endParaRPr sz="3300" b="1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1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47" name="Google Shape;1347;p192"/>
          <p:cNvSpPr txBox="1">
            <a:spLocks noGrp="1"/>
          </p:cNvSpPr>
          <p:nvPr>
            <p:ph type="sldNum" idx="12"/>
          </p:nvPr>
        </p:nvSpPr>
        <p:spPr>
          <a:xfrm>
            <a:off x="7622197" y="5691355"/>
            <a:ext cx="489600" cy="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348" name="Google Shape;1348;p192"/>
          <p:cNvSpPr/>
          <p:nvPr/>
        </p:nvSpPr>
        <p:spPr>
          <a:xfrm>
            <a:off x="419275" y="4012967"/>
            <a:ext cx="1935000" cy="21032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7620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Focus Question</a:t>
            </a:r>
            <a:endParaRPr sz="3500" b="0" i="0" u="none" strike="noStrike" cap="none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349" name="Google Shape;1349;p192"/>
          <p:cNvPicPr preferRelativeResize="0"/>
          <p:nvPr/>
        </p:nvPicPr>
        <p:blipFill rotWithShape="1">
          <a:blip r:embed="rId3">
            <a:alphaModFix/>
          </a:blip>
          <a:srcRect l="704" t="18162" b="10500"/>
          <a:stretch/>
        </p:blipFill>
        <p:spPr>
          <a:xfrm>
            <a:off x="0" y="1016767"/>
            <a:ext cx="9144000" cy="584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92"/>
          <p:cNvSpPr/>
          <p:nvPr/>
        </p:nvSpPr>
        <p:spPr>
          <a:xfrm>
            <a:off x="5011800" y="1261300"/>
            <a:ext cx="3456900" cy="24040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 w="28575" cap="flat" cmpd="sng">
            <a:solidFill>
              <a:srgbClr val="134F5C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7620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How do we create, support, and monitor online learning environments where students are actively engaged?</a:t>
            </a:r>
            <a:endParaRPr sz="11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51" name="Google Shape;1351;p192"/>
          <p:cNvPicPr preferRelativeResize="0"/>
          <p:nvPr/>
        </p:nvPicPr>
        <p:blipFill rotWithShape="1">
          <a:blip r:embed="rId4">
            <a:alphaModFix/>
          </a:blip>
          <a:srcRect l="12008" t="36171" r="66103" b="31355"/>
          <a:stretch/>
        </p:blipFill>
        <p:spPr>
          <a:xfrm>
            <a:off x="2209800" y="5173747"/>
            <a:ext cx="489600" cy="668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2" name="Google Shape;1352;p19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1400" y="4012967"/>
            <a:ext cx="1462500" cy="14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Google Shape;1357;p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7894" y="29838"/>
            <a:ext cx="4411130" cy="67983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58" name="Google Shape;1358;p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" y="29838"/>
            <a:ext cx="4330789" cy="67983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77" y="154501"/>
            <a:ext cx="8995523" cy="55235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194"/>
          <p:cNvSpPr/>
          <p:nvPr/>
        </p:nvSpPr>
        <p:spPr>
          <a:xfrm>
            <a:off x="6629401" y="236739"/>
            <a:ext cx="2366136" cy="113385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Targets for each course</a:t>
            </a:r>
            <a:endParaRPr/>
          </a:p>
        </p:txBody>
      </p:sp>
      <p:pic>
        <p:nvPicPr>
          <p:cNvPr id="1365" name="Google Shape;1365;p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9660" y="5916067"/>
            <a:ext cx="789703" cy="94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Google Shape;1370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75" y="137375"/>
            <a:ext cx="9059849" cy="57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4410" y="5916067"/>
            <a:ext cx="789703" cy="94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25" y="81525"/>
            <a:ext cx="9085876" cy="5981308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196"/>
          <p:cNvSpPr/>
          <p:nvPr/>
        </p:nvSpPr>
        <p:spPr>
          <a:xfrm>
            <a:off x="6629401" y="236739"/>
            <a:ext cx="2366136" cy="113385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Leveled Assessments</a:t>
            </a:r>
            <a:endParaRPr/>
          </a:p>
        </p:txBody>
      </p:sp>
      <p:pic>
        <p:nvPicPr>
          <p:cNvPr id="1378" name="Google Shape;1378;p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7510" y="5916067"/>
            <a:ext cx="789703" cy="94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97"/>
          <p:cNvSpPr txBox="1">
            <a:spLocks noGrp="1"/>
          </p:cNvSpPr>
          <p:nvPr>
            <p:ph type="title"/>
          </p:nvPr>
        </p:nvSpPr>
        <p:spPr>
          <a:xfrm>
            <a:off x="198404" y="222880"/>
            <a:ext cx="78063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</a:pPr>
            <a:r>
              <a:rPr lang="en"/>
              <a:t>Fleming Middle School </a:t>
            </a:r>
            <a:r>
              <a:rPr lang="en" sz="3000"/>
              <a:t>(example)</a:t>
            </a:r>
            <a:endParaRPr sz="4200"/>
          </a:p>
        </p:txBody>
      </p:sp>
      <p:sp>
        <p:nvSpPr>
          <p:cNvPr id="1384" name="Google Shape;1384;p197"/>
          <p:cNvSpPr txBox="1">
            <a:spLocks noGrp="1"/>
          </p:cNvSpPr>
          <p:nvPr>
            <p:ph type="body" idx="1"/>
          </p:nvPr>
        </p:nvSpPr>
        <p:spPr>
          <a:xfrm>
            <a:off x="457200" y="164155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None/>
            </a:pPr>
            <a:r>
              <a:rPr lang="en" sz="2000" u="sng"/>
              <a:t>Frequent Formative Assessment</a:t>
            </a:r>
            <a:endParaRPr/>
          </a:p>
        </p:txBody>
      </p:sp>
      <p:sp>
        <p:nvSpPr>
          <p:cNvPr id="1385" name="Google Shape;1385;p197"/>
          <p:cNvSpPr txBox="1">
            <a:spLocks noGrp="1"/>
          </p:cNvSpPr>
          <p:nvPr>
            <p:ph type="body" idx="2"/>
          </p:nvPr>
        </p:nvSpPr>
        <p:spPr>
          <a:xfrm>
            <a:off x="457200" y="2281313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Weekly 10-question Diagnostic</a:t>
            </a:r>
            <a:endParaRPr sz="2500"/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Basic Skills</a:t>
            </a:r>
            <a:endParaRPr sz="2100"/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Number Sense</a:t>
            </a:r>
            <a:endParaRPr sz="2100"/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Priority Standards</a:t>
            </a:r>
            <a:endParaRPr sz="2100"/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Grade level assessment given weekly (online)</a:t>
            </a:r>
            <a:endParaRPr sz="2500"/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Data is shared (transparent), disaggregated, &amp; analyzed</a:t>
            </a:r>
            <a:endParaRPr sz="2500"/>
          </a:p>
          <a:p>
            <a:pPr marL="762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1800"/>
          </a:p>
        </p:txBody>
      </p:sp>
      <p:sp>
        <p:nvSpPr>
          <p:cNvPr id="1386" name="Google Shape;1386;p197"/>
          <p:cNvSpPr txBox="1">
            <a:spLocks noGrp="1"/>
          </p:cNvSpPr>
          <p:nvPr>
            <p:ph type="body" idx="3"/>
          </p:nvPr>
        </p:nvSpPr>
        <p:spPr>
          <a:xfrm>
            <a:off x="4645025" y="154930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None/>
            </a:pPr>
            <a:r>
              <a:rPr lang="en" sz="2000" u="sng"/>
              <a:t>Feedback Loop</a:t>
            </a:r>
            <a:endParaRPr/>
          </a:p>
        </p:txBody>
      </p:sp>
      <p:sp>
        <p:nvSpPr>
          <p:cNvPr id="1387" name="Google Shape;1387;p197"/>
          <p:cNvSpPr txBox="1">
            <a:spLocks noGrp="1"/>
          </p:cNvSpPr>
          <p:nvPr>
            <p:ph type="body" idx="4"/>
          </p:nvPr>
        </p:nvSpPr>
        <p:spPr>
          <a:xfrm>
            <a:off x="4645025" y="2281325"/>
            <a:ext cx="42273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Data provides instant feedback for both teachers and students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Students do a Rescue Assignment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Additional problems based on the questions they missed on the diagnostic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Allows for a mastery approach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“Now I know what I don’t know and what I need to study.”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Builds metacognition &amp; self-advocacy</a:t>
            </a:r>
            <a:endParaRPr/>
          </a:p>
        </p:txBody>
      </p:sp>
      <p:pic>
        <p:nvPicPr>
          <p:cNvPr id="1388" name="Google Shape;1388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5835" y="5178467"/>
            <a:ext cx="789703" cy="94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98"/>
          <p:cNvSpPr txBox="1">
            <a:spLocks noGrp="1"/>
          </p:cNvSpPr>
          <p:nvPr>
            <p:ph type="title"/>
          </p:nvPr>
        </p:nvSpPr>
        <p:spPr>
          <a:xfrm>
            <a:off x="198438" y="222251"/>
            <a:ext cx="77199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4B4"/>
              </a:buClr>
              <a:buSzPts val="3600"/>
              <a:buNone/>
            </a:pPr>
            <a:r>
              <a:rPr lang="en"/>
              <a:t>Fleming Middle School </a:t>
            </a:r>
            <a:r>
              <a:rPr lang="en" sz="3200"/>
              <a:t>(example)</a:t>
            </a:r>
            <a:endParaRPr/>
          </a:p>
        </p:txBody>
      </p:sp>
      <p:pic>
        <p:nvPicPr>
          <p:cNvPr id="1394" name="Google Shape;1394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438" y="1223435"/>
            <a:ext cx="7365999" cy="281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98"/>
          <p:cNvPicPr preferRelativeResize="0"/>
          <p:nvPr/>
        </p:nvPicPr>
        <p:blipFill rotWithShape="1">
          <a:blip r:embed="rId4">
            <a:alphaModFix/>
          </a:blip>
          <a:srcRect l="15883" r="14879" b="59823"/>
          <a:stretch/>
        </p:blipFill>
        <p:spPr>
          <a:xfrm>
            <a:off x="1467643" y="929217"/>
            <a:ext cx="6703900" cy="561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835" y="5178467"/>
            <a:ext cx="789703" cy="94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99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Sofia Roditti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Chief, Leadership and Learning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Alexandra Martinez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Instructional Coordinator TK-12 Mathematics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Patrick Callahan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Consultant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</p:txBody>
      </p:sp>
      <p:sp>
        <p:nvSpPr>
          <p:cNvPr id="1403" name="Google Shape;1403;p199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04" name="Google Shape;1404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50" y="5832500"/>
            <a:ext cx="2763350" cy="9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197" y="235025"/>
            <a:ext cx="1888326" cy="189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3888" y="4369975"/>
            <a:ext cx="1702950" cy="20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99"/>
          <p:cNvPicPr preferRelativeResize="0"/>
          <p:nvPr/>
        </p:nvPicPr>
        <p:blipFill rotWithShape="1">
          <a:blip r:embed="rId6">
            <a:alphaModFix/>
          </a:blip>
          <a:srcRect b="12149"/>
          <a:stretch/>
        </p:blipFill>
        <p:spPr>
          <a:xfrm>
            <a:off x="6917018" y="2271075"/>
            <a:ext cx="1702949" cy="195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82"/>
          <p:cNvSpPr txBox="1">
            <a:spLocks noGrp="1"/>
          </p:cNvSpPr>
          <p:nvPr>
            <p:ph type="title"/>
          </p:nvPr>
        </p:nvSpPr>
        <p:spPr>
          <a:xfrm>
            <a:off x="304800" y="274625"/>
            <a:ext cx="8572500" cy="8196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Welcome</a:t>
            </a:r>
            <a:endParaRPr sz="32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42" name="Google Shape;1242;p182"/>
          <p:cNvSpPr txBox="1"/>
          <p:nvPr/>
        </p:nvSpPr>
        <p:spPr>
          <a:xfrm>
            <a:off x="329400" y="4197438"/>
            <a:ext cx="18129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llerta"/>
                <a:ea typeface="Allerta"/>
                <a:cs typeface="Allerta"/>
                <a:sym typeface="Allerta"/>
              </a:rPr>
              <a:t>Your Hosts:</a:t>
            </a:r>
            <a:endParaRPr>
              <a:solidFill>
                <a:schemeClr val="accent6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43" name="Google Shape;1243;p182"/>
          <p:cNvSpPr txBox="1"/>
          <p:nvPr/>
        </p:nvSpPr>
        <p:spPr>
          <a:xfrm>
            <a:off x="329400" y="1170420"/>
            <a:ext cx="18129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llerta"/>
                <a:ea typeface="Allerta"/>
                <a:cs typeface="Allerta"/>
                <a:sym typeface="Allerta"/>
              </a:rPr>
              <a:t>Our Presenters:</a:t>
            </a:r>
            <a:endParaRPr>
              <a:solidFill>
                <a:schemeClr val="accent6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grpSp>
        <p:nvGrpSpPr>
          <p:cNvPr id="1244" name="Google Shape;1244;p182"/>
          <p:cNvGrpSpPr/>
          <p:nvPr/>
        </p:nvGrpSpPr>
        <p:grpSpPr>
          <a:xfrm>
            <a:off x="5049001" y="3760175"/>
            <a:ext cx="1474500" cy="1378525"/>
            <a:chOff x="-2621237" y="3876025"/>
            <a:chExt cx="1474500" cy="1378525"/>
          </a:xfrm>
        </p:grpSpPr>
        <p:pic>
          <p:nvPicPr>
            <p:cNvPr id="1245" name="Google Shape;1245;p182"/>
            <p:cNvPicPr preferRelativeResize="0"/>
            <p:nvPr/>
          </p:nvPicPr>
          <p:blipFill rotWithShape="1">
            <a:blip r:embed="rId3">
              <a:alphaModFix/>
            </a:blip>
            <a:srcRect l="12866" r="10593"/>
            <a:stretch/>
          </p:blipFill>
          <p:spPr>
            <a:xfrm>
              <a:off x="-2415587" y="3876025"/>
              <a:ext cx="1025101" cy="1096992"/>
            </a:xfrm>
            <a:prstGeom prst="rect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46" name="Google Shape;1246;p182"/>
            <p:cNvSpPr txBox="1"/>
            <p:nvPr/>
          </p:nvSpPr>
          <p:spPr>
            <a:xfrm>
              <a:off x="-2621237" y="4954550"/>
              <a:ext cx="14745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Denise Walston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</p:grpSp>
      <p:grpSp>
        <p:nvGrpSpPr>
          <p:cNvPr id="1247" name="Google Shape;1247;p182"/>
          <p:cNvGrpSpPr/>
          <p:nvPr/>
        </p:nvGrpSpPr>
        <p:grpSpPr>
          <a:xfrm>
            <a:off x="6920525" y="3752725"/>
            <a:ext cx="1025100" cy="1372375"/>
            <a:chOff x="3220525" y="4601838"/>
            <a:chExt cx="1025100" cy="1372375"/>
          </a:xfrm>
        </p:grpSpPr>
        <p:pic>
          <p:nvPicPr>
            <p:cNvPr id="1248" name="Google Shape;1248;p182"/>
            <p:cNvPicPr preferRelativeResize="0"/>
            <p:nvPr/>
          </p:nvPicPr>
          <p:blipFill rotWithShape="1">
            <a:blip r:embed="rId4">
              <a:alphaModFix/>
            </a:blip>
            <a:srcRect b="8282"/>
            <a:stretch/>
          </p:blipFill>
          <p:spPr>
            <a:xfrm>
              <a:off x="3220525" y="4601838"/>
              <a:ext cx="958000" cy="1073500"/>
            </a:xfrm>
            <a:prstGeom prst="rect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49" name="Google Shape;1249;p182"/>
            <p:cNvSpPr txBox="1"/>
            <p:nvPr/>
          </p:nvSpPr>
          <p:spPr>
            <a:xfrm>
              <a:off x="3220525" y="5674213"/>
              <a:ext cx="10251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5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Robin Hall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</p:grpSp>
      <p:grpSp>
        <p:nvGrpSpPr>
          <p:cNvPr id="1250" name="Google Shape;1250;p182"/>
          <p:cNvGrpSpPr/>
          <p:nvPr/>
        </p:nvGrpSpPr>
        <p:grpSpPr>
          <a:xfrm>
            <a:off x="4437138" y="5243775"/>
            <a:ext cx="1174225" cy="1219500"/>
            <a:chOff x="378850" y="1575375"/>
            <a:chExt cx="1174225" cy="1219500"/>
          </a:xfrm>
        </p:grpSpPr>
        <p:sp>
          <p:nvSpPr>
            <p:cNvPr id="1251" name="Google Shape;1251;p182"/>
            <p:cNvSpPr txBox="1"/>
            <p:nvPr/>
          </p:nvSpPr>
          <p:spPr>
            <a:xfrm>
              <a:off x="581500" y="2494875"/>
              <a:ext cx="7689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Jun Li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  <p:pic>
          <p:nvPicPr>
            <p:cNvPr id="1252" name="Google Shape;1252;p1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8850" y="1575375"/>
              <a:ext cx="1174225" cy="919494"/>
            </a:xfrm>
            <a:prstGeom prst="rect">
              <a:avLst/>
            </a:prstGeom>
            <a:noFill/>
            <a:ln w="38100" cap="flat" cmpd="sng">
              <a:solidFill>
                <a:srgbClr val="36B77A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253" name="Google Shape;1253;p182"/>
          <p:cNvGrpSpPr/>
          <p:nvPr/>
        </p:nvGrpSpPr>
        <p:grpSpPr>
          <a:xfrm>
            <a:off x="5991663" y="5216283"/>
            <a:ext cx="1215600" cy="1274492"/>
            <a:chOff x="2378600" y="1645583"/>
            <a:chExt cx="1215600" cy="1274492"/>
          </a:xfrm>
        </p:grpSpPr>
        <p:pic>
          <p:nvPicPr>
            <p:cNvPr id="1254" name="Google Shape;1254;p1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12400" y="1645583"/>
              <a:ext cx="1148025" cy="974482"/>
            </a:xfrm>
            <a:prstGeom prst="rect">
              <a:avLst/>
            </a:prstGeom>
            <a:noFill/>
            <a:ln w="38100" cap="flat" cmpd="sng">
              <a:solidFill>
                <a:srgbClr val="36B77A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55" name="Google Shape;1255;p182"/>
            <p:cNvSpPr txBox="1"/>
            <p:nvPr/>
          </p:nvSpPr>
          <p:spPr>
            <a:xfrm>
              <a:off x="2378600" y="2620075"/>
              <a:ext cx="12156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Kate Crist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</p:grpSp>
      <p:grpSp>
        <p:nvGrpSpPr>
          <p:cNvPr id="1256" name="Google Shape;1256;p182"/>
          <p:cNvGrpSpPr/>
          <p:nvPr/>
        </p:nvGrpSpPr>
        <p:grpSpPr>
          <a:xfrm>
            <a:off x="7273399" y="5203075"/>
            <a:ext cx="1728300" cy="1300875"/>
            <a:chOff x="7375861" y="1544625"/>
            <a:chExt cx="1728300" cy="1300875"/>
          </a:xfrm>
        </p:grpSpPr>
        <p:sp>
          <p:nvSpPr>
            <p:cNvPr id="1257" name="Google Shape;1257;p182"/>
            <p:cNvSpPr txBox="1"/>
            <p:nvPr/>
          </p:nvSpPr>
          <p:spPr>
            <a:xfrm>
              <a:off x="7375861" y="2545500"/>
              <a:ext cx="1728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Stacy Wetcher Gad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  <p:pic>
          <p:nvPicPr>
            <p:cNvPr id="1258" name="Google Shape;1258;p18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18725" y="1544625"/>
              <a:ext cx="1042575" cy="1000875"/>
            </a:xfrm>
            <a:prstGeom prst="rect">
              <a:avLst/>
            </a:prstGeom>
            <a:noFill/>
            <a:ln w="38100" cap="flat" cmpd="sng">
              <a:solidFill>
                <a:srgbClr val="36B77A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259" name="Google Shape;1259;p182"/>
          <p:cNvGrpSpPr/>
          <p:nvPr/>
        </p:nvGrpSpPr>
        <p:grpSpPr>
          <a:xfrm>
            <a:off x="467201" y="4547550"/>
            <a:ext cx="3218174" cy="1529401"/>
            <a:chOff x="3718213" y="4773225"/>
            <a:chExt cx="3218174" cy="1529401"/>
          </a:xfrm>
        </p:grpSpPr>
        <p:sp>
          <p:nvSpPr>
            <p:cNvPr id="1260" name="Google Shape;1260;p182"/>
            <p:cNvSpPr txBox="1"/>
            <p:nvPr/>
          </p:nvSpPr>
          <p:spPr>
            <a:xfrm>
              <a:off x="4825888" y="4910500"/>
              <a:ext cx="21105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Allerta"/>
                  <a:ea typeface="Allerta"/>
                  <a:cs typeface="Allerta"/>
                  <a:sym typeface="Allerta"/>
                </a:rPr>
                <a:t>Ricki Price-Baugh</a:t>
              </a:r>
              <a:endParaRPr>
                <a:latin typeface="Allerta"/>
                <a:ea typeface="Allerta"/>
                <a:cs typeface="Allerta"/>
                <a:sym typeface="Allerta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i="1">
                  <a:latin typeface="Allerta"/>
                  <a:ea typeface="Allerta"/>
                  <a:cs typeface="Allerta"/>
                  <a:sym typeface="Allerta"/>
                </a:rPr>
                <a:t>Director of Academic Achievement</a:t>
              </a:r>
              <a:endParaRPr i="1">
                <a:latin typeface="Allerta"/>
                <a:ea typeface="Allerta"/>
                <a:cs typeface="Allerta"/>
                <a:sym typeface="Allerta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i="1">
                  <a:latin typeface="Allerta"/>
                  <a:ea typeface="Allerta"/>
                  <a:cs typeface="Allerta"/>
                  <a:sym typeface="Allerta"/>
                </a:rPr>
                <a:t>Council of the Great City Schools</a:t>
              </a:r>
              <a:endParaRPr i="1">
                <a:latin typeface="Allerta"/>
                <a:ea typeface="Allerta"/>
                <a:cs typeface="Allerta"/>
                <a:sym typeface="Allerta"/>
              </a:endParaRPr>
            </a:p>
          </p:txBody>
        </p:sp>
        <p:pic>
          <p:nvPicPr>
            <p:cNvPr id="1261" name="Google Shape;1261;p182"/>
            <p:cNvPicPr preferRelativeResize="0"/>
            <p:nvPr/>
          </p:nvPicPr>
          <p:blipFill rotWithShape="1">
            <a:blip r:embed="rId8">
              <a:alphaModFix/>
            </a:blip>
            <a:srcRect b="9395"/>
            <a:stretch/>
          </p:blipFill>
          <p:spPr>
            <a:xfrm>
              <a:off x="3718213" y="4773225"/>
              <a:ext cx="1067475" cy="1529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2" name="Google Shape;1262;p1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04800" y="1319013"/>
            <a:ext cx="1934376" cy="19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67238" y="2127411"/>
            <a:ext cx="3226881" cy="8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5025" y="1689775"/>
            <a:ext cx="2742650" cy="10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7188" y="3178762"/>
            <a:ext cx="3314150" cy="58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200"/>
          <p:cNvSpPr/>
          <p:nvPr/>
        </p:nvSpPr>
        <p:spPr>
          <a:xfrm>
            <a:off x="-61950" y="0"/>
            <a:ext cx="9206100" cy="25449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00"/>
          <p:cNvSpPr txBox="1">
            <a:spLocks noGrp="1"/>
          </p:cNvSpPr>
          <p:nvPr>
            <p:ph type="body" idx="1"/>
          </p:nvPr>
        </p:nvSpPr>
        <p:spPr>
          <a:xfrm>
            <a:off x="3201325" y="3124200"/>
            <a:ext cx="5711400" cy="30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Avenir"/>
              <a:buChar char="➔"/>
            </a:pPr>
            <a:r>
              <a:rPr lang="en" sz="3400">
                <a:latin typeface="Avenir"/>
                <a:ea typeface="Avenir"/>
                <a:cs typeface="Avenir"/>
                <a:sym typeface="Avenir"/>
              </a:rPr>
              <a:t>Prioritizing learning around essential domains</a:t>
            </a:r>
            <a:endParaRPr sz="34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400"/>
              <a:buFont typeface="Avenir"/>
              <a:buChar char="➔"/>
            </a:pPr>
            <a:r>
              <a:rPr lang="en" sz="3400">
                <a:latin typeface="Avenir"/>
                <a:ea typeface="Avenir"/>
                <a:cs typeface="Avenir"/>
                <a:sym typeface="Avenir"/>
              </a:rPr>
              <a:t>Implementing a district-wide formative assessment</a:t>
            </a:r>
            <a:r>
              <a:rPr lang="en" sz="1800"/>
              <a:t> </a:t>
            </a:r>
            <a:endParaRPr sz="1800"/>
          </a:p>
        </p:txBody>
      </p:sp>
      <p:sp>
        <p:nvSpPr>
          <p:cNvPr id="1414" name="Google Shape;1414;p200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SDUSD </a:t>
            </a:r>
            <a:r>
              <a:rPr lang="en" sz="56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Spotlight </a:t>
            </a:r>
            <a:endParaRPr sz="56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15" name="Google Shape;1415;p200"/>
          <p:cNvPicPr preferRelativeResize="0"/>
          <p:nvPr/>
        </p:nvPicPr>
        <p:blipFill rotWithShape="1">
          <a:blip r:embed="rId3">
            <a:alphaModFix/>
          </a:blip>
          <a:srcRect r="3679"/>
          <a:stretch/>
        </p:blipFill>
        <p:spPr>
          <a:xfrm>
            <a:off x="494050" y="2829300"/>
            <a:ext cx="2275226" cy="23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6373" y="6286364"/>
            <a:ext cx="1602850" cy="36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201"/>
          <p:cNvSpPr txBox="1">
            <a:spLocks noGrp="1"/>
          </p:cNvSpPr>
          <p:nvPr>
            <p:ph type="title"/>
          </p:nvPr>
        </p:nvSpPr>
        <p:spPr>
          <a:xfrm>
            <a:off x="0" y="252167"/>
            <a:ext cx="9144000" cy="76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Two major accomplishments this year</a:t>
            </a:r>
            <a:endParaRPr sz="3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22" name="Google Shape;1422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050" y="1704673"/>
            <a:ext cx="3189526" cy="5153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3" name="Google Shape;1423;p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00" y="5843367"/>
            <a:ext cx="487350" cy="4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924" y="3886828"/>
            <a:ext cx="1094150" cy="73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2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4243" y="5570900"/>
            <a:ext cx="1346129" cy="4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2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820" y="2604725"/>
            <a:ext cx="72435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2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63221" y="3429008"/>
            <a:ext cx="888178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21602" y="2536983"/>
            <a:ext cx="887998" cy="99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2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34250" y="2798201"/>
            <a:ext cx="487350" cy="46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20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21924" y="4450090"/>
            <a:ext cx="487350" cy="83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20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34250" y="4668541"/>
            <a:ext cx="724351" cy="70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20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5250" y="5721018"/>
            <a:ext cx="487350" cy="440193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201"/>
          <p:cNvSpPr txBox="1"/>
          <p:nvPr/>
        </p:nvSpPr>
        <p:spPr>
          <a:xfrm>
            <a:off x="3350900" y="1198850"/>
            <a:ext cx="5868600" cy="21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Our </a:t>
            </a:r>
            <a:r>
              <a:rPr lang="en" sz="2500" b="1">
                <a:latin typeface="Avenir"/>
                <a:ea typeface="Avenir"/>
                <a:cs typeface="Avenir"/>
                <a:sym typeface="Avenir"/>
              </a:rPr>
              <a:t>prioritization of learning around essential domains</a:t>
            </a:r>
            <a:r>
              <a:rPr lang="en" sz="25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in all math courses ensured time for building community, communication (writing) and ensuring rigor.</a:t>
            </a:r>
            <a:endParaRPr sz="25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34" name="Google Shape;1434;p20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24157" y="3800200"/>
            <a:ext cx="2425486" cy="242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201"/>
          <p:cNvSpPr/>
          <p:nvPr/>
        </p:nvSpPr>
        <p:spPr>
          <a:xfrm>
            <a:off x="7189850" y="4725402"/>
            <a:ext cx="1094100" cy="10524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1436" name="Google Shape;1436;p201"/>
          <p:cNvSpPr txBox="1"/>
          <p:nvPr/>
        </p:nvSpPr>
        <p:spPr>
          <a:xfrm>
            <a:off x="6349725" y="4791826"/>
            <a:ext cx="27432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Rigor, 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Community, 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Reasoning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37" name="Google Shape;1437;p201"/>
          <p:cNvPicPr preferRelativeResize="0"/>
          <p:nvPr/>
        </p:nvPicPr>
        <p:blipFill rotWithShape="1">
          <a:blip r:embed="rId15">
            <a:alphaModFix/>
          </a:blip>
          <a:srcRect b="9222"/>
          <a:stretch/>
        </p:blipFill>
        <p:spPr>
          <a:xfrm>
            <a:off x="3350900" y="4450100"/>
            <a:ext cx="2922625" cy="23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20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413873" y="6330730"/>
            <a:ext cx="1602850" cy="36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800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900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800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00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2"/>
          <p:cNvSpPr/>
          <p:nvPr/>
        </p:nvSpPr>
        <p:spPr>
          <a:xfrm>
            <a:off x="212325" y="334600"/>
            <a:ext cx="3165600" cy="2330700"/>
          </a:xfrm>
          <a:prstGeom prst="snip1Rect">
            <a:avLst>
              <a:gd name="adj" fmla="val 35327"/>
            </a:avLst>
          </a:prstGeom>
          <a:solidFill>
            <a:srgbClr val="EFEFE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44" name="Google Shape;1444;p202"/>
          <p:cNvSpPr txBox="1"/>
          <p:nvPr/>
        </p:nvSpPr>
        <p:spPr>
          <a:xfrm>
            <a:off x="212325" y="242200"/>
            <a:ext cx="5196300" cy="2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IBM Plex Mono"/>
                <a:ea typeface="IBM Plex Mono"/>
                <a:cs typeface="IBM Plex Mono"/>
                <a:sym typeface="IBM Plex Mono"/>
              </a:rPr>
              <a:t>D</a:t>
            </a:r>
            <a:r>
              <a:rPr lang="en" sz="3600">
                <a:latin typeface="IBM Plex Mono"/>
                <a:ea typeface="IBM Plex Mono"/>
                <a:cs typeface="IBM Plex Mono"/>
                <a:sym typeface="IBM Plex Mono"/>
              </a:rPr>
              <a:t>ISTRICT</a:t>
            </a:r>
            <a:endParaRPr sz="3600"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" sz="3600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SSENTIAL</a:t>
            </a:r>
            <a:endParaRPr sz="3600">
              <a:solidFill>
                <a:srgbClr val="0000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M</a:t>
            </a:r>
            <a:r>
              <a:rPr lang="en" sz="3600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ATHEMATICS</a:t>
            </a:r>
            <a:endParaRPr sz="3600">
              <a:solidFill>
                <a:srgbClr val="0000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IBM Plex Mono"/>
                <a:ea typeface="IBM Plex Mono"/>
                <a:cs typeface="IBM Plex Mono"/>
                <a:sym typeface="IBM Plex Mono"/>
              </a:rPr>
              <a:t>I</a:t>
            </a:r>
            <a:r>
              <a:rPr lang="en" sz="3600">
                <a:latin typeface="IBM Plex Mono"/>
                <a:ea typeface="IBM Plex Mono"/>
                <a:cs typeface="IBM Plex Mono"/>
                <a:sym typeface="IBM Plex Mono"/>
              </a:rPr>
              <a:t>NDICATORS</a:t>
            </a:r>
            <a:endParaRPr sz="3600"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45" name="Google Shape;1445;p202"/>
          <p:cNvSpPr txBox="1"/>
          <p:nvPr/>
        </p:nvSpPr>
        <p:spPr>
          <a:xfrm>
            <a:off x="580175" y="3395463"/>
            <a:ext cx="24918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02"/>
          <p:cNvSpPr txBox="1"/>
          <p:nvPr/>
        </p:nvSpPr>
        <p:spPr>
          <a:xfrm>
            <a:off x="137775" y="5373133"/>
            <a:ext cx="7944900" cy="1264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chemeClr val="dk1"/>
                </a:solidFill>
              </a:rPr>
              <a:t>District Math Vision Statement: </a:t>
            </a:r>
            <a:r>
              <a:rPr lang="en" sz="1900" i="1">
                <a:solidFill>
                  <a:schemeClr val="dk1"/>
                </a:solidFill>
              </a:rPr>
              <a:t>All students engage in rigorous and relevant mathematics to solve problems associated with personal, civic and professional contexts and are able to effectively explain and communicate their reasoning to a variety of audiences.</a:t>
            </a:r>
            <a:endParaRPr sz="2200"/>
          </a:p>
        </p:txBody>
      </p:sp>
      <p:sp>
        <p:nvSpPr>
          <p:cNvPr id="1447" name="Google Shape;1447;p202"/>
          <p:cNvSpPr/>
          <p:nvPr/>
        </p:nvSpPr>
        <p:spPr>
          <a:xfrm>
            <a:off x="75" y="3844887"/>
            <a:ext cx="1787700" cy="1255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FFFF"/>
                </a:solidFill>
                <a:latin typeface="Nunito"/>
                <a:ea typeface="Nunito"/>
                <a:cs typeface="Nunito"/>
                <a:sym typeface="Nunito"/>
              </a:rPr>
              <a:t>All Students Should</a:t>
            </a:r>
            <a:endParaRPr sz="2100">
              <a:solidFill>
                <a:srgbClr val="00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8" name="Google Shape;1448;p202"/>
          <p:cNvSpPr/>
          <p:nvPr/>
        </p:nvSpPr>
        <p:spPr>
          <a:xfrm>
            <a:off x="1786593" y="3844887"/>
            <a:ext cx="1787700" cy="12555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KNOW</a:t>
            </a:r>
            <a:endParaRPr sz="1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9" name="Google Shape;1449;p202"/>
          <p:cNvSpPr/>
          <p:nvPr/>
        </p:nvSpPr>
        <p:spPr>
          <a:xfrm>
            <a:off x="3574233" y="3844887"/>
            <a:ext cx="1706700" cy="1255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APPLY</a:t>
            </a:r>
            <a:endParaRPr sz="1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0" name="Google Shape;1450;p202"/>
          <p:cNvSpPr/>
          <p:nvPr/>
        </p:nvSpPr>
        <p:spPr>
          <a:xfrm>
            <a:off x="5280842" y="3844887"/>
            <a:ext cx="1706700" cy="12555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COMMUNICATE</a:t>
            </a:r>
            <a:endParaRPr sz="1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1" name="Google Shape;1451;p202"/>
          <p:cNvSpPr/>
          <p:nvPr/>
        </p:nvSpPr>
        <p:spPr>
          <a:xfrm>
            <a:off x="6987426" y="3227513"/>
            <a:ext cx="2156700" cy="2493900"/>
          </a:xfrm>
          <a:prstGeom prst="rightArrow">
            <a:avLst>
              <a:gd name="adj1" fmla="val 50000"/>
              <a:gd name="adj2" fmla="val 50204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2" name="Google Shape;1452;p202"/>
          <p:cNvSpPr txBox="1"/>
          <p:nvPr/>
        </p:nvSpPr>
        <p:spPr>
          <a:xfrm>
            <a:off x="6835047" y="3999677"/>
            <a:ext cx="21567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FFFF"/>
                </a:solidFill>
                <a:latin typeface="Nunito"/>
                <a:ea typeface="Nunito"/>
                <a:cs typeface="Nunito"/>
                <a:sym typeface="Nunito"/>
              </a:rPr>
              <a:t>Essential Mathematics!</a:t>
            </a:r>
            <a:endParaRPr sz="2100">
              <a:solidFill>
                <a:srgbClr val="00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453" name="Google Shape;1453;p202"/>
          <p:cNvSpPr txBox="1"/>
          <p:nvPr/>
        </p:nvSpPr>
        <p:spPr>
          <a:xfrm>
            <a:off x="3574225" y="334600"/>
            <a:ext cx="5367600" cy="2782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●"/>
            </a:pPr>
            <a:r>
              <a:rPr lang="en" sz="2100">
                <a:latin typeface="Barlow"/>
                <a:ea typeface="Barlow"/>
                <a:cs typeface="Barlow"/>
                <a:sym typeface="Barlow"/>
              </a:rPr>
              <a:t>Administered by Grade-Span </a:t>
            </a:r>
            <a:r>
              <a:rPr lang="en" sz="1700" b="1">
                <a:latin typeface="Barlow"/>
                <a:ea typeface="Barlow"/>
                <a:cs typeface="Barlow"/>
                <a:sym typeface="Barlow"/>
              </a:rPr>
              <a:t> [2-3, 4-5, MS, and HS]</a:t>
            </a:r>
            <a:endParaRPr sz="1700" b="1">
              <a:latin typeface="Barlow"/>
              <a:ea typeface="Barlow"/>
              <a:cs typeface="Barlow"/>
              <a:sym typeface="Barl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Font typeface="Barlow"/>
              <a:buChar char="●"/>
            </a:pPr>
            <a:r>
              <a:rPr lang="en" sz="2100">
                <a:latin typeface="Barlow"/>
                <a:ea typeface="Barlow"/>
                <a:cs typeface="Barlow"/>
                <a:sym typeface="Barlow"/>
              </a:rPr>
              <a:t>Design: Asset-based and Formative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Font typeface="Barlow"/>
              <a:buChar char="●"/>
            </a:pPr>
            <a:r>
              <a:rPr lang="en" sz="2100">
                <a:latin typeface="Barlow"/>
                <a:ea typeface="Barlow"/>
                <a:cs typeface="Barlow"/>
                <a:sym typeface="Barlow"/>
              </a:rPr>
              <a:t>Focus on key DOMAINS and PRACTICES, rather than attempt to cover every standard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Font typeface="Barlow"/>
              <a:buChar char="●"/>
            </a:pPr>
            <a:r>
              <a:rPr lang="en" sz="2100">
                <a:latin typeface="Barlow"/>
                <a:ea typeface="Barlow"/>
                <a:cs typeface="Barlow"/>
                <a:sym typeface="Barlow"/>
              </a:rPr>
              <a:t>Data is rich fuel for educator teams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54" name="Google Shape;1454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3873" y="6330730"/>
            <a:ext cx="1602850" cy="36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03"/>
          <p:cNvSpPr/>
          <p:nvPr/>
        </p:nvSpPr>
        <p:spPr>
          <a:xfrm>
            <a:off x="12125" y="2612767"/>
            <a:ext cx="9144000" cy="315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03"/>
          <p:cNvSpPr txBox="1">
            <a:spLocks noGrp="1"/>
          </p:cNvSpPr>
          <p:nvPr>
            <p:ph type="title"/>
          </p:nvPr>
        </p:nvSpPr>
        <p:spPr>
          <a:xfrm>
            <a:off x="2959075" y="244467"/>
            <a:ext cx="4388700" cy="9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Barlow"/>
                <a:ea typeface="Barlow"/>
                <a:cs typeface="Barlow"/>
                <a:sym typeface="Barlow"/>
              </a:rPr>
              <a:t>The DEMI </a:t>
            </a:r>
            <a:r>
              <a:rPr lang="en" sz="2500" b="1">
                <a:latin typeface="Barlow"/>
                <a:ea typeface="Barlow"/>
                <a:cs typeface="Barlow"/>
                <a:sym typeface="Barlow"/>
              </a:rPr>
              <a:t>offers a window</a:t>
            </a:r>
            <a:r>
              <a:rPr lang="en" sz="2500">
                <a:latin typeface="Barlow"/>
                <a:ea typeface="Barlow"/>
                <a:cs typeface="Barlow"/>
                <a:sym typeface="Barlow"/>
              </a:rPr>
              <a:t> into student thinking.  </a:t>
            </a:r>
            <a:endParaRPr sz="25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Barlow"/>
              <a:ea typeface="Barlow"/>
              <a:cs typeface="Barlow"/>
              <a:sym typeface="Barlow"/>
            </a:endParaRPr>
          </a:p>
        </p:txBody>
      </p:sp>
      <p:graphicFrame>
        <p:nvGraphicFramePr>
          <p:cNvPr id="1461" name="Google Shape;1461;p203"/>
          <p:cNvGraphicFramePr/>
          <p:nvPr/>
        </p:nvGraphicFramePr>
        <p:xfrm>
          <a:off x="345294" y="3232133"/>
          <a:ext cx="8399850" cy="2087800"/>
        </p:xfrm>
        <a:graphic>
          <a:graphicData uri="http://schemas.openxmlformats.org/drawingml/2006/table">
            <a:tbl>
              <a:tblPr>
                <a:noFill/>
                <a:tableStyleId>{1F4CD405-2C06-479E-B9B5-3FE1C562BDF3}</a:tableStyleId>
              </a:tblPr>
              <a:tblGrid>
                <a:gridCol w="279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solidFill>
                            <a:srgbClr val="073763"/>
                          </a:solidFill>
                          <a:highlight>
                            <a:srgbClr val="C9DAF8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Knowledge</a:t>
                      </a:r>
                      <a:endParaRPr sz="2700" b="1">
                        <a:solidFill>
                          <a:srgbClr val="073763"/>
                        </a:solidFill>
                        <a:highlight>
                          <a:srgbClr val="C9DAF8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solidFill>
                            <a:srgbClr val="674E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Application</a:t>
                      </a:r>
                      <a:endParaRPr sz="2700" b="1">
                        <a:solidFill>
                          <a:srgbClr val="674EA7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solidFill>
                            <a:srgbClr val="274E1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Communication</a:t>
                      </a:r>
                      <a:endParaRPr sz="2700" b="1">
                        <a:solidFill>
                          <a:srgbClr val="274E1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highlight>
                            <a:srgbClr val="C9DAF8"/>
                          </a:highlight>
                          <a:latin typeface="Barlow"/>
                          <a:ea typeface="Barlow"/>
                          <a:cs typeface="Barlow"/>
                          <a:sym typeface="Barlow"/>
                        </a:rPr>
                        <a:t>What do I </a:t>
                      </a:r>
                      <a:r>
                        <a:rPr lang="en" sz="2600" b="1">
                          <a:solidFill>
                            <a:srgbClr val="073763"/>
                          </a:solidFill>
                          <a:highlight>
                            <a:srgbClr val="C9DAF8"/>
                          </a:highlight>
                          <a:latin typeface="Barlow"/>
                          <a:ea typeface="Barlow"/>
                          <a:cs typeface="Barlow"/>
                          <a:sym typeface="Barlow"/>
                        </a:rPr>
                        <a:t>know</a:t>
                      </a:r>
                      <a:r>
                        <a:rPr lang="en" sz="2600">
                          <a:solidFill>
                            <a:srgbClr val="073763"/>
                          </a:solidFill>
                          <a:highlight>
                            <a:srgbClr val="C9DAF8"/>
                          </a:highlight>
                          <a:latin typeface="Barlow"/>
                          <a:ea typeface="Barlow"/>
                          <a:cs typeface="Barlow"/>
                          <a:sym typeface="Barlow"/>
                        </a:rPr>
                        <a:t> </a:t>
                      </a:r>
                      <a:r>
                        <a:rPr lang="en" sz="2600">
                          <a:highlight>
                            <a:srgbClr val="C9DAF8"/>
                          </a:highlight>
                          <a:latin typeface="Barlow"/>
                          <a:ea typeface="Barlow"/>
                          <a:cs typeface="Barlow"/>
                          <a:sym typeface="Barlow"/>
                        </a:rPr>
                        <a:t>about mathematics?</a:t>
                      </a:r>
                      <a:endParaRPr sz="2600">
                        <a:highlight>
                          <a:srgbClr val="C9DAF8"/>
                        </a:highlight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Barlow"/>
                          <a:ea typeface="Barlow"/>
                          <a:cs typeface="Barlow"/>
                          <a:sym typeface="Barlow"/>
                        </a:rPr>
                        <a:t>How do I </a:t>
                      </a:r>
                      <a:r>
                        <a:rPr lang="en" sz="2600" b="1">
                          <a:solidFill>
                            <a:srgbClr val="674EA7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apply</a:t>
                      </a:r>
                      <a:r>
                        <a:rPr lang="en" sz="2600">
                          <a:latin typeface="Barlow"/>
                          <a:ea typeface="Barlow"/>
                          <a:cs typeface="Barlow"/>
                          <a:sym typeface="Barlow"/>
                        </a:rPr>
                        <a:t> my</a:t>
                      </a:r>
                      <a:r>
                        <a:rPr lang="en" sz="2600" b="1">
                          <a:solidFill>
                            <a:srgbClr val="7F6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</a:t>
                      </a:r>
                      <a:r>
                        <a:rPr lang="en" sz="2600">
                          <a:latin typeface="Barlow"/>
                          <a:ea typeface="Barlow"/>
                          <a:cs typeface="Barlow"/>
                          <a:sym typeface="Barlow"/>
                        </a:rPr>
                        <a:t>mathematical understanding?</a:t>
                      </a:r>
                      <a:endParaRPr sz="26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Barlow"/>
                          <a:ea typeface="Barlow"/>
                          <a:cs typeface="Barlow"/>
                          <a:sym typeface="Barlow"/>
                        </a:rPr>
                        <a:t>How do I </a:t>
                      </a:r>
                      <a:r>
                        <a:rPr lang="en" sz="2600" b="1">
                          <a:solidFill>
                            <a:srgbClr val="38761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explain my thinking</a:t>
                      </a:r>
                      <a:r>
                        <a:rPr lang="en" sz="2600">
                          <a:latin typeface="Barlow"/>
                          <a:ea typeface="Barlow"/>
                          <a:cs typeface="Barlow"/>
                          <a:sym typeface="Barlow"/>
                        </a:rPr>
                        <a:t> about mathematics?</a:t>
                      </a:r>
                      <a:endParaRPr sz="26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62" name="Google Shape;1462;p203"/>
          <p:cNvSpPr txBox="1"/>
          <p:nvPr/>
        </p:nvSpPr>
        <p:spPr>
          <a:xfrm>
            <a:off x="160150" y="2663733"/>
            <a:ext cx="84879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Barlow"/>
                <a:ea typeface="Barlow"/>
                <a:cs typeface="Barlow"/>
                <a:sym typeface="Barlow"/>
              </a:rPr>
              <a:t>All questions </a:t>
            </a:r>
            <a:r>
              <a:rPr lang="en" sz="2100">
                <a:latin typeface="Barlow"/>
                <a:ea typeface="Barlow"/>
                <a:cs typeface="Barlow"/>
                <a:sym typeface="Barlow"/>
              </a:rPr>
              <a:t>are aligned to one of these competencies: 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63" name="Google Shape;1463;p203"/>
          <p:cNvSpPr txBox="1"/>
          <p:nvPr/>
        </p:nvSpPr>
        <p:spPr>
          <a:xfrm>
            <a:off x="1150" y="244467"/>
            <a:ext cx="2765100" cy="9207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   DEMI Design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4" name="Google Shape;1464;p203"/>
          <p:cNvPicPr preferRelativeResize="0"/>
          <p:nvPr/>
        </p:nvPicPr>
        <p:blipFill rotWithShape="1">
          <a:blip r:embed="rId3">
            <a:alphaModFix/>
          </a:blip>
          <a:srcRect t="11441"/>
          <a:stretch/>
        </p:blipFill>
        <p:spPr>
          <a:xfrm>
            <a:off x="7460100" y="145300"/>
            <a:ext cx="1455300" cy="23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203"/>
          <p:cNvSpPr txBox="1"/>
          <p:nvPr/>
        </p:nvSpPr>
        <p:spPr>
          <a:xfrm>
            <a:off x="12125" y="5623567"/>
            <a:ext cx="9144000" cy="123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Includes an adapted </a:t>
            </a:r>
            <a:r>
              <a:rPr lang="en" sz="2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Jo Boaler Mindset survey</a:t>
            </a:r>
            <a:r>
              <a:rPr lang="en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providing us insight into how we are developing student identity, mindset, and math classroom culture.</a:t>
            </a:r>
            <a:endParaRPr sz="15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66" name="Google Shape;1466;p203"/>
          <p:cNvSpPr txBox="1"/>
          <p:nvPr/>
        </p:nvSpPr>
        <p:spPr>
          <a:xfrm>
            <a:off x="0" y="1320800"/>
            <a:ext cx="7460100" cy="1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This formative assessment </a:t>
            </a:r>
            <a:r>
              <a:rPr lang="en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offers actionable data</a:t>
            </a: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can track growth fall to spring.  </a:t>
            </a:r>
            <a:endParaRPr/>
          </a:p>
        </p:txBody>
      </p:sp>
      <p:pic>
        <p:nvPicPr>
          <p:cNvPr id="1467" name="Google Shape;1467;p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7206" y="6372667"/>
            <a:ext cx="1805362" cy="4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204"/>
          <p:cNvSpPr txBox="1">
            <a:spLocks noGrp="1"/>
          </p:cNvSpPr>
          <p:nvPr>
            <p:ph type="title"/>
          </p:nvPr>
        </p:nvSpPr>
        <p:spPr>
          <a:xfrm>
            <a:off x="177000" y="173567"/>
            <a:ext cx="3445200" cy="806100"/>
          </a:xfrm>
          <a:prstGeom prst="rect">
            <a:avLst/>
          </a:prstGeom>
          <a:solidFill>
            <a:srgbClr val="FFC8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District DEMI data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3" name="Google Shape;1473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7900" y="6172200"/>
            <a:ext cx="1442275" cy="3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0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25" y="1823775"/>
            <a:ext cx="7032501" cy="434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3694" y="580526"/>
            <a:ext cx="3980306" cy="2848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76" name="Google Shape;1476;p204"/>
          <p:cNvSpPr txBox="1"/>
          <p:nvPr/>
        </p:nvSpPr>
        <p:spPr>
          <a:xfrm>
            <a:off x="1062425" y="6290833"/>
            <a:ext cx="61749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latin typeface="Lato"/>
                <a:ea typeface="Lato"/>
                <a:cs typeface="Lato"/>
                <a:sym typeface="Lato"/>
              </a:rPr>
              <a:t>The exact same item was given to all grades 6 through 12</a:t>
            </a:r>
            <a:endParaRPr sz="1900" b="1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205"/>
          <p:cNvSpPr/>
          <p:nvPr/>
        </p:nvSpPr>
        <p:spPr>
          <a:xfrm>
            <a:off x="334225" y="310500"/>
            <a:ext cx="2923200" cy="1861800"/>
          </a:xfrm>
          <a:prstGeom prst="snip1Rect">
            <a:avLst>
              <a:gd name="adj" fmla="val 35327"/>
            </a:avLst>
          </a:prstGeom>
          <a:solidFill>
            <a:srgbClr val="EFEFE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82" name="Google Shape;1482;p205"/>
          <p:cNvSpPr txBox="1"/>
          <p:nvPr/>
        </p:nvSpPr>
        <p:spPr>
          <a:xfrm>
            <a:off x="448525" y="218100"/>
            <a:ext cx="30033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latin typeface="IBM Plex Mono"/>
                <a:ea typeface="IBM Plex Mono"/>
                <a:cs typeface="IBM Plex Mono"/>
                <a:sym typeface="IBM Plex Mono"/>
              </a:rPr>
              <a:t>D</a:t>
            </a:r>
            <a:r>
              <a:rPr lang="en" sz="2900">
                <a:latin typeface="IBM Plex Mono"/>
                <a:ea typeface="IBM Plex Mono"/>
                <a:cs typeface="IBM Plex Mono"/>
                <a:sym typeface="IBM Plex Mono"/>
              </a:rPr>
              <a:t>ISTRICT</a:t>
            </a:r>
            <a:endParaRPr sz="2900"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" sz="2900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SSENTIAL</a:t>
            </a:r>
            <a:endParaRPr sz="2900">
              <a:solidFill>
                <a:srgbClr val="0000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M</a:t>
            </a:r>
            <a:r>
              <a:rPr lang="en" sz="2900">
                <a:solidFill>
                  <a:srgbClr val="0000FF"/>
                </a:solidFill>
                <a:latin typeface="IBM Plex Mono"/>
                <a:ea typeface="IBM Plex Mono"/>
                <a:cs typeface="IBM Plex Mono"/>
                <a:sym typeface="IBM Plex Mono"/>
              </a:rPr>
              <a:t>ATHEMATICS</a:t>
            </a:r>
            <a:endParaRPr sz="2900">
              <a:solidFill>
                <a:srgbClr val="0000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latin typeface="IBM Plex Mono"/>
                <a:ea typeface="IBM Plex Mono"/>
                <a:cs typeface="IBM Plex Mono"/>
                <a:sym typeface="IBM Plex Mono"/>
              </a:rPr>
              <a:t>I</a:t>
            </a:r>
            <a:r>
              <a:rPr lang="en" sz="2900">
                <a:latin typeface="IBM Plex Mono"/>
                <a:ea typeface="IBM Plex Mono"/>
                <a:cs typeface="IBM Plex Mono"/>
                <a:sym typeface="IBM Plex Mono"/>
              </a:rPr>
              <a:t>NDICATORS</a:t>
            </a:r>
            <a:endParaRPr sz="2900"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83" name="Google Shape;1483;p205"/>
          <p:cNvSpPr txBox="1"/>
          <p:nvPr/>
        </p:nvSpPr>
        <p:spPr>
          <a:xfrm>
            <a:off x="334225" y="3090826"/>
            <a:ext cx="3003300" cy="30588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Barlow"/>
                <a:ea typeface="Barlow"/>
                <a:cs typeface="Barlow"/>
                <a:sym typeface="Barlow"/>
              </a:rPr>
              <a:t>Grade bands</a:t>
            </a:r>
            <a:r>
              <a:rPr lang="en" sz="2100">
                <a:latin typeface="Barlow"/>
                <a:ea typeface="Barlow"/>
                <a:cs typeface="Barlow"/>
                <a:sym typeface="Barlow"/>
              </a:rPr>
              <a:t> take identical assessments and certain test items overlap multiple grade bands. This allows a true measure of growth and support site level discussions focused on student learning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84" name="Google Shape;1484;p205"/>
          <p:cNvPicPr preferRelativeResize="0"/>
          <p:nvPr/>
        </p:nvPicPr>
        <p:blipFill rotWithShape="1">
          <a:blip r:embed="rId3">
            <a:alphaModFix/>
          </a:blip>
          <a:srcRect l="11488"/>
          <a:stretch/>
        </p:blipFill>
        <p:spPr>
          <a:xfrm>
            <a:off x="3757275" y="108148"/>
            <a:ext cx="3618212" cy="664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2379" y="6242433"/>
            <a:ext cx="1463050" cy="3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11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Cathy Martin, Ph.D.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Associate Chief of Academics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/>
          </a:p>
        </p:txBody>
      </p:sp>
      <p:sp>
        <p:nvSpPr>
          <p:cNvPr id="1539" name="Google Shape;1539;p211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540" name="Google Shape;1540;p211"/>
          <p:cNvPicPr preferRelativeResize="0"/>
          <p:nvPr/>
        </p:nvPicPr>
        <p:blipFill rotWithShape="1">
          <a:blip r:embed="rId3">
            <a:alphaModFix/>
          </a:blip>
          <a:srcRect l="3189" r="8463" b="22474"/>
          <a:stretch/>
        </p:blipFill>
        <p:spPr>
          <a:xfrm>
            <a:off x="6774197" y="1191250"/>
            <a:ext cx="2030250" cy="236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75" y="5296775"/>
            <a:ext cx="3448050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212"/>
          <p:cNvSpPr txBox="1">
            <a:spLocks noGrp="1"/>
          </p:cNvSpPr>
          <p:nvPr>
            <p:ph type="title"/>
          </p:nvPr>
        </p:nvSpPr>
        <p:spPr>
          <a:xfrm>
            <a:off x="778725" y="5543925"/>
            <a:ext cx="78309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600"/>
              <a:t>Formative Assessment Accelerating Unfinished Learning</a:t>
            </a:r>
            <a:endParaRPr sz="3600"/>
          </a:p>
        </p:txBody>
      </p:sp>
      <p:sp>
        <p:nvSpPr>
          <p:cNvPr id="1548" name="Google Shape;1548;p212"/>
          <p:cNvSpPr/>
          <p:nvPr/>
        </p:nvSpPr>
        <p:spPr>
          <a:xfrm>
            <a:off x="6201508" y="5744308"/>
            <a:ext cx="7971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5E89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13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909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Unfinished Learning: Definition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213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28</a:t>
            </a:fld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6" name="Google Shape;1556;p213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557" name="Google Shape;1557;p213"/>
          <p:cNvSpPr txBox="1">
            <a:spLocks noGrp="1"/>
          </p:cNvSpPr>
          <p:nvPr>
            <p:ph type="body" idx="3"/>
          </p:nvPr>
        </p:nvSpPr>
        <p:spPr>
          <a:xfrm>
            <a:off x="503175" y="1418400"/>
            <a:ext cx="7627800" cy="3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the prerequisite skills and concepts that are essential to student engagement in grade-level content that students don’t have </a:t>
            </a:r>
            <a:r>
              <a:rPr lang="en" sz="2700" b="1"/>
              <a:t>yet</a:t>
            </a:r>
            <a:endParaRPr sz="2700"/>
          </a:p>
          <a:p>
            <a:pPr marL="9144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not all prerequisite skills and concepts constituting unfinished learning have the same impact on students’ ability to access grade-level content </a:t>
            </a:r>
            <a:endParaRPr sz="2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214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564" name="Google Shape;1564;p214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Diagnosing Unfinished Learning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5" name="Google Shape;1565;p214"/>
          <p:cNvSpPr txBox="1">
            <a:spLocks noGrp="1"/>
          </p:cNvSpPr>
          <p:nvPr>
            <p:ph type="body" idx="2"/>
          </p:nvPr>
        </p:nvSpPr>
        <p:spPr>
          <a:xfrm>
            <a:off x="600600" y="1119575"/>
            <a:ext cx="7942800" cy="4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What It Doesn’t Look Like: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Using a broad diagnostic assessment that assesses all of the previous year content toward the beginning of the school year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What It Does Look Like: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Diagnosing at the unit level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Using data you already have to diagnose student understanding--from classroom discussion, one-on-one conversations, and written work from in-class activities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Diagnosing to support unfinished learning “just in time”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83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" b="1"/>
              <a:t>Joining Question: </a:t>
            </a:r>
            <a:endParaRPr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"/>
              <a:t>What insights are you hoping to gain from today’s webinar?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br>
              <a:rPr lang="en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" sz="1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Please use the </a:t>
            </a:r>
            <a:r>
              <a:rPr lang="en" sz="1700"/>
              <a:t>Group Chat </a:t>
            </a:r>
            <a:r>
              <a:rPr lang="en" sz="1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to respond.</a:t>
            </a:r>
            <a:endParaRPr sz="17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15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572" name="Google Shape;1572;p215"/>
          <p:cNvSpPr txBox="1">
            <a:spLocks noGrp="1"/>
          </p:cNvSpPr>
          <p:nvPr>
            <p:ph type="title"/>
          </p:nvPr>
        </p:nvSpPr>
        <p:spPr>
          <a:xfrm>
            <a:off x="393975" y="401125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Diagnosing Unfinished Learning: Math Example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3" name="Google Shape;1573;p215"/>
          <p:cNvSpPr txBox="1">
            <a:spLocks noGrp="1"/>
          </p:cNvSpPr>
          <p:nvPr>
            <p:ph type="body" idx="2"/>
          </p:nvPr>
        </p:nvSpPr>
        <p:spPr>
          <a:xfrm>
            <a:off x="600600" y="1418400"/>
            <a:ext cx="7942800" cy="47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a task from curriculum materials (example: </a:t>
            </a:r>
            <a:r>
              <a:rPr lang="en" sz="2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Bridges in Math, 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workbook, p 19)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Solve the problems below. Show all your work using </a:t>
            </a: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numbers, words, or labeled sketches.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Use your math journal if you need extra room.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 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Patrick measured a book that was 27 cm long. Katy measured another book that was 40 cm long. If Patrick and Katy line up the books, how long are the books together?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 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Abby measured 6 markers. They were each 25 cm long. If she lined them up in a row end-to-end, how long would the row be?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4" name="Google Shape;1574;p215"/>
          <p:cNvSpPr txBox="1">
            <a:spLocks noGrp="1"/>
          </p:cNvSpPr>
          <p:nvPr>
            <p:ph type="subTitle" idx="3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216"/>
          <p:cNvSpPr txBox="1">
            <a:spLocks noGrp="1"/>
          </p:cNvSpPr>
          <p:nvPr>
            <p:ph type="title"/>
          </p:nvPr>
        </p:nvSpPr>
        <p:spPr>
          <a:xfrm>
            <a:off x="235125" y="557375"/>
            <a:ext cx="76809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76BD"/>
                </a:solidFill>
                <a:latin typeface="Calibri"/>
                <a:ea typeface="Calibri"/>
                <a:cs typeface="Calibri"/>
                <a:sym typeface="Calibri"/>
              </a:rPr>
              <a:t>Resources for Accelerating Unfinished Learning </a:t>
            </a:r>
            <a:endParaRPr/>
          </a:p>
        </p:txBody>
      </p:sp>
      <p:sp>
        <p:nvSpPr>
          <p:cNvPr id="1580" name="Google Shape;1580;p216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16"/>
          <p:cNvSpPr txBox="1">
            <a:spLocks noGrp="1"/>
          </p:cNvSpPr>
          <p:nvPr>
            <p:ph type="body" idx="2"/>
          </p:nvPr>
        </p:nvSpPr>
        <p:spPr>
          <a:xfrm>
            <a:off x="602325" y="1423850"/>
            <a:ext cx="8254200" cy="49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●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Identification of Essential Understandings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●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Units within Scope &amp; Sequence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○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Critical prerequisite concepts and skills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○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Lesson/task to diagnose unfinished learning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○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Lessons to engage with critical prerequisite knowledge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○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Opportunities to progress monitor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●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Unit Internalization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○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Deeply study unit to internalize the big ideas/purposes of lessons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○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“Just in time” scaffolds and feedback to accelerate unfinished learning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16"/>
          <p:cNvSpPr txBox="1">
            <a:spLocks noGrp="1"/>
          </p:cNvSpPr>
          <p:nvPr>
            <p:ph type="subTitle" idx="3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217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47838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Kathy Shuler, Ed.D.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Chief Academic Officer, Teaching &amp; Learning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</p:txBody>
      </p:sp>
      <p:sp>
        <p:nvSpPr>
          <p:cNvPr id="1589" name="Google Shape;1589;p217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590" name="Google Shape;1590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75" y="5471175"/>
            <a:ext cx="48768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217"/>
          <p:cNvPicPr preferRelativeResize="0"/>
          <p:nvPr/>
        </p:nvPicPr>
        <p:blipFill rotWithShape="1">
          <a:blip r:embed="rId4">
            <a:alphaModFix/>
          </a:blip>
          <a:srcRect l="6054" r="4114" b="2647"/>
          <a:stretch/>
        </p:blipFill>
        <p:spPr>
          <a:xfrm>
            <a:off x="6475750" y="1041450"/>
            <a:ext cx="2040350" cy="35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21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Parent Learning Focus Areas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7" name="Google Shape;1597;p218"/>
          <p:cNvSpPr txBox="1">
            <a:spLocks noGrp="1"/>
          </p:cNvSpPr>
          <p:nvPr>
            <p:ph type="body" idx="1"/>
          </p:nvPr>
        </p:nvSpPr>
        <p:spPr>
          <a:xfrm>
            <a:off x="959300" y="2129700"/>
            <a:ext cx="8184600" cy="38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1000"/>
              </a:spcAft>
              <a:buNone/>
            </a:pP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598" name="Google Shape;1598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17630"/>
            <a:ext cx="8674550" cy="453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21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Engagement Strategies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04" name="Google Shape;1604;p219"/>
          <p:cNvSpPr txBox="1">
            <a:spLocks noGrp="1"/>
          </p:cNvSpPr>
          <p:nvPr>
            <p:ph type="body" idx="1"/>
          </p:nvPr>
        </p:nvSpPr>
        <p:spPr>
          <a:xfrm>
            <a:off x="0" y="1530800"/>
            <a:ext cx="9144000" cy="44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1000"/>
              </a:spcAft>
              <a:buNone/>
            </a:pP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605" name="Google Shape;1605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0"/>
            <a:ext cx="8877299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220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Questions for Our Guests?</a:t>
            </a:r>
            <a:endParaRPr sz="4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612" name="Google Shape;1612;p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21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rPr>
              <a:t>For San Diego and Denver: You both talked about the importance of professional learning and teacher planning time to support strong instruction. </a:t>
            </a:r>
            <a:r>
              <a:rPr lang="en" sz="2400" i="1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rPr>
              <a:t>How do we provide teachers the time they need to do this kind of intensive planning?</a:t>
            </a:r>
            <a:endParaRPr sz="2400" i="1">
              <a:solidFill>
                <a:schemeClr val="dk2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619" name="Google Shape;1619;p22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25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Thank You!</a:t>
            </a:r>
            <a:endParaRPr sz="4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653" name="Google Shape;1653;p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84"/>
          <p:cNvSpPr txBox="1">
            <a:spLocks noGrp="1"/>
          </p:cNvSpPr>
          <p:nvPr>
            <p:ph type="title"/>
          </p:nvPr>
        </p:nvSpPr>
        <p:spPr>
          <a:xfrm>
            <a:off x="304800" y="274647"/>
            <a:ext cx="8572500" cy="8322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Today’s Conversation</a:t>
            </a:r>
            <a:endParaRPr sz="3600" i="0" u="none" strike="noStrike" cap="none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77" name="Google Shape;1277;p18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Welcome (5 min) 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Panel Discussion (40 min)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Q&amp;A (10 min)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575757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3" name="Google Shape;1283;p185"/>
          <p:cNvGraphicFramePr/>
          <p:nvPr/>
        </p:nvGraphicFramePr>
        <p:xfrm>
          <a:off x="304863" y="1195900"/>
          <a:ext cx="8681025" cy="4617630"/>
        </p:xfrm>
        <a:graphic>
          <a:graphicData uri="http://schemas.openxmlformats.org/drawingml/2006/table">
            <a:tbl>
              <a:tblPr>
                <a:noFill/>
                <a:tableStyleId>{1F4CD405-2C06-479E-B9B5-3FE1C562BDF3}</a:tableStyleId>
              </a:tblPr>
              <a:tblGrid>
                <a:gridCol w="107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3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LAUSD</a:t>
                      </a:r>
                      <a:endParaRPr sz="2000" b="1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San Diego Unified SD</a:t>
                      </a:r>
                      <a:endParaRPr sz="2000" b="1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Orange County, FL</a:t>
                      </a:r>
                      <a:endParaRPr sz="2000" b="1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Denver PS</a:t>
                      </a:r>
                      <a:endParaRPr sz="2000" b="1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Current School Model</a:t>
                      </a: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Remote</a:t>
                      </a: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Remote</a:t>
                      </a: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Choice</a:t>
                      </a: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roid Sans"/>
                        <a:buChar char="-"/>
                      </a:pPr>
                      <a:r>
                        <a:rPr lang="en" sz="16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Remote </a:t>
                      </a:r>
                      <a:endParaRPr sz="16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roid Sans"/>
                        <a:buChar char="-"/>
                      </a:pPr>
                      <a:r>
                        <a:rPr lang="en" sz="16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Hybrid</a:t>
                      </a:r>
                      <a:endParaRPr sz="16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roid Sans"/>
                        <a:buChar char="-"/>
                      </a:pPr>
                      <a:r>
                        <a:rPr lang="en" sz="16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In-person</a:t>
                      </a:r>
                      <a:endParaRPr sz="16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Droid Sans"/>
                        <a:buChar char="-"/>
                      </a:pPr>
                      <a:r>
                        <a:rPr lang="en" sz="16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Virtual Async</a:t>
                      </a:r>
                      <a:endParaRPr sz="16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Remote currently</a:t>
                      </a: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Demo-graphics</a:t>
                      </a:r>
                      <a:endParaRPr sz="20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72.4% FRL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18.6% ELLs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73.4% Latino 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10% African American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8.8% White 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3.9% Asian 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2.2% Filipino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0.04% Pacific Islander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0.04% </a:t>
                      </a:r>
                      <a:r>
                        <a:rPr lang="en" sz="12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American Indian</a:t>
                      </a:r>
                      <a:endParaRPr sz="12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1% Two+ races 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58.1% FRL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20.9% ELLs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44% Hispanic</a:t>
                      </a:r>
                      <a:endParaRPr sz="1300">
                        <a:solidFill>
                          <a:schemeClr val="dk1"/>
                        </a:solidFill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7.5% African American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24.1% White</a:t>
                      </a:r>
                      <a:endParaRPr sz="1300">
                        <a:solidFill>
                          <a:schemeClr val="dk1"/>
                        </a:solidFill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9.6% Asian</a:t>
                      </a:r>
                      <a:endParaRPr sz="1300">
                        <a:solidFill>
                          <a:schemeClr val="dk1"/>
                        </a:solidFill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5.2%Filipino</a:t>
                      </a:r>
                      <a:endParaRPr sz="1300">
                        <a:solidFill>
                          <a:schemeClr val="dk1"/>
                        </a:solidFill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0.4% Pacific Islander</a:t>
                      </a:r>
                      <a:endParaRPr sz="1300">
                        <a:solidFill>
                          <a:schemeClr val="dk1"/>
                        </a:solidFill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0.3% American Indian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8.1% Two+ races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75%  FRL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13.9% ELLS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43% Hispanic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25% White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24% African American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5% Asian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3% Multi-Cultural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63.4% FRL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36.4% MLS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53.0% Hispanic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25.3% White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13.4% African American</a:t>
                      </a:r>
                      <a:endParaRPr sz="1300">
                        <a:solidFill>
                          <a:schemeClr val="dk1"/>
                        </a:solidFill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3.1% Asian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3.9% Two+ races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0.7% American Indian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Droid Sans"/>
                          <a:ea typeface="Droid Sans"/>
                          <a:cs typeface="Droid Sans"/>
                          <a:sym typeface="Droid Sans"/>
                        </a:rPr>
                        <a:t>0.4% Pacific Islander</a:t>
                      </a:r>
                      <a:endParaRPr sz="1300">
                        <a:latin typeface="Droid Sans"/>
                        <a:ea typeface="Droid Sans"/>
                        <a:cs typeface="Droid Sans"/>
                        <a:sym typeface="Droid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84" name="Google Shape;1284;p185"/>
          <p:cNvSpPr txBox="1">
            <a:spLocks noGrp="1"/>
          </p:cNvSpPr>
          <p:nvPr>
            <p:ph type="title"/>
          </p:nvPr>
        </p:nvSpPr>
        <p:spPr>
          <a:xfrm>
            <a:off x="304800" y="274647"/>
            <a:ext cx="8572500" cy="8322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Background Information</a:t>
            </a:r>
            <a:endParaRPr sz="3600" i="0" u="none" strike="noStrike" cap="none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86"/>
          <p:cNvSpPr txBox="1">
            <a:spLocks noGrp="1"/>
          </p:cNvSpPr>
          <p:nvPr>
            <p:ph type="title"/>
          </p:nvPr>
        </p:nvSpPr>
        <p:spPr>
          <a:xfrm>
            <a:off x="265900" y="22907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Alison Towery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Chief Academic Officer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Heather Karuza, Ph.D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Middle School Principal</a:t>
            </a:r>
            <a:endParaRPr/>
          </a:p>
        </p:txBody>
      </p:sp>
      <p:sp>
        <p:nvSpPr>
          <p:cNvPr id="1291" name="Google Shape;1291;p186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92" name="Google Shape;1292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01" y="4890120"/>
            <a:ext cx="1807500" cy="180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0413" y="2852651"/>
            <a:ext cx="1597950" cy="227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86"/>
          <p:cNvPicPr preferRelativeResize="0"/>
          <p:nvPr/>
        </p:nvPicPr>
        <p:blipFill rotWithShape="1">
          <a:blip r:embed="rId5">
            <a:alphaModFix/>
          </a:blip>
          <a:srcRect r="4798"/>
          <a:stretch/>
        </p:blipFill>
        <p:spPr>
          <a:xfrm>
            <a:off x="6592175" y="401300"/>
            <a:ext cx="1694425" cy="221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87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Sofia Roditti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Chief, Leadership and Learning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Alexandra Martinez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Instructional Coordinator TK-12 Mathematics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Patrick Callahan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Consultant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</p:txBody>
      </p:sp>
      <p:sp>
        <p:nvSpPr>
          <p:cNvPr id="1301" name="Google Shape;1301;p187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02" name="Google Shape;1302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50" y="5832500"/>
            <a:ext cx="2763350" cy="9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197" y="235025"/>
            <a:ext cx="1888326" cy="189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3888" y="4369975"/>
            <a:ext cx="1702950" cy="20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87"/>
          <p:cNvPicPr preferRelativeResize="0"/>
          <p:nvPr/>
        </p:nvPicPr>
        <p:blipFill rotWithShape="1">
          <a:blip r:embed="rId6">
            <a:alphaModFix/>
          </a:blip>
          <a:srcRect b="12149"/>
          <a:stretch/>
        </p:blipFill>
        <p:spPr>
          <a:xfrm>
            <a:off x="6917018" y="2271075"/>
            <a:ext cx="1702949" cy="195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88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Cathy Martin, Ph.D.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Associate Chief of Academics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/>
          </a:p>
        </p:txBody>
      </p:sp>
      <p:sp>
        <p:nvSpPr>
          <p:cNvPr id="1312" name="Google Shape;1312;p188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13" name="Google Shape;1313;p188"/>
          <p:cNvPicPr preferRelativeResize="0"/>
          <p:nvPr/>
        </p:nvPicPr>
        <p:blipFill rotWithShape="1">
          <a:blip r:embed="rId3">
            <a:alphaModFix/>
          </a:blip>
          <a:srcRect l="3189" r="8463" b="22474"/>
          <a:stretch/>
        </p:blipFill>
        <p:spPr>
          <a:xfrm>
            <a:off x="6774197" y="1191250"/>
            <a:ext cx="2030250" cy="236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75" y="5296775"/>
            <a:ext cx="3448050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89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47838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Kathy Shuler, Ed.D.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Chief Academic Officer, Teaching &amp; Learning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</p:txBody>
      </p:sp>
      <p:sp>
        <p:nvSpPr>
          <p:cNvPr id="1321" name="Google Shape;1321;p189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22" name="Google Shape;1322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75" y="5471175"/>
            <a:ext cx="48768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189"/>
          <p:cNvPicPr preferRelativeResize="0"/>
          <p:nvPr/>
        </p:nvPicPr>
        <p:blipFill rotWithShape="1">
          <a:blip r:embed="rId4">
            <a:alphaModFix/>
          </a:blip>
          <a:srcRect l="6054" r="4114" b="2647"/>
          <a:stretch/>
        </p:blipFill>
        <p:spPr>
          <a:xfrm>
            <a:off x="6475750" y="1041450"/>
            <a:ext cx="2040350" cy="35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PS">
  <a:themeElements>
    <a:clrScheme name="Office">
      <a:dk1>
        <a:srgbClr val="404040"/>
      </a:dk1>
      <a:lt1>
        <a:srgbClr val="FFFFFF"/>
      </a:lt1>
      <a:dk2>
        <a:srgbClr val="0076BD"/>
      </a:dk2>
      <a:lt2>
        <a:srgbClr val="F5F5F5"/>
      </a:lt2>
      <a:accent1>
        <a:srgbClr val="82BC41"/>
      </a:accent1>
      <a:accent2>
        <a:srgbClr val="0076BD"/>
      </a:accent2>
      <a:accent3>
        <a:srgbClr val="0EA2DC"/>
      </a:accent3>
      <a:accent4>
        <a:srgbClr val="F89C22"/>
      </a:accent4>
      <a:accent5>
        <a:srgbClr val="005073"/>
      </a:accent5>
      <a:accent6>
        <a:srgbClr val="878687"/>
      </a:accent6>
      <a:hlink>
        <a:srgbClr val="0EA2D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ocal District Northwest PowerPoint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1283</Words>
  <Application>Microsoft Office PowerPoint</Application>
  <PresentationFormat>On-screen Show (4:3)</PresentationFormat>
  <Paragraphs>270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71" baseType="lpstr">
      <vt:lpstr>Droid Sans</vt:lpstr>
      <vt:lpstr>Allerta</vt:lpstr>
      <vt:lpstr>Vidaloka</vt:lpstr>
      <vt:lpstr>Raleway</vt:lpstr>
      <vt:lpstr>Barlow</vt:lpstr>
      <vt:lpstr>Georgia</vt:lpstr>
      <vt:lpstr>Lato</vt:lpstr>
      <vt:lpstr>Anton</vt:lpstr>
      <vt:lpstr>IBM Plex Mono</vt:lpstr>
      <vt:lpstr>Courier New</vt:lpstr>
      <vt:lpstr>Abel</vt:lpstr>
      <vt:lpstr>Calibri</vt:lpstr>
      <vt:lpstr>Avenir</vt:lpstr>
      <vt:lpstr>Merriweather Sans</vt:lpstr>
      <vt:lpstr>Tahoma</vt:lpstr>
      <vt:lpstr>Quattrocento Sans</vt:lpstr>
      <vt:lpstr>Roboto Slab</vt:lpstr>
      <vt:lpstr>Arial</vt:lpstr>
      <vt:lpstr>Questrial</vt:lpstr>
      <vt:lpstr>Nunito</vt:lpstr>
      <vt:lpstr>Proxima Nova</vt:lpstr>
      <vt:lpstr>Oswald</vt:lpstr>
      <vt:lpstr>Oswald Regular</vt:lpstr>
      <vt:lpstr>Lucida Sans</vt:lpstr>
      <vt:lpstr>Roboto</vt:lpstr>
      <vt:lpstr>Noto Sans Symbols</vt:lpstr>
      <vt:lpstr>Simple Light</vt:lpstr>
      <vt:lpstr>July Webinar New Year's Resolution</vt:lpstr>
      <vt:lpstr>July Webinar New Year's Resolution</vt:lpstr>
      <vt:lpstr>SAP ATC PPT Template revised</vt:lpstr>
      <vt:lpstr>July Webinar New Year's Resolution</vt:lpstr>
      <vt:lpstr>July Webinar New Year's Resolution</vt:lpstr>
      <vt:lpstr>DPS</vt:lpstr>
      <vt:lpstr>Local District Northwest PowerPoint Theme</vt:lpstr>
      <vt:lpstr>PowerPoint Presentation</vt:lpstr>
      <vt:lpstr>Welcome</vt:lpstr>
      <vt:lpstr>Joining Question:  What insights are you hoping to gain from today’s webinar?    Please use the Group Chat to respond.</vt:lpstr>
      <vt:lpstr>Today’s Conversation</vt:lpstr>
      <vt:lpstr>Background Information</vt:lpstr>
      <vt:lpstr>Alison Towery Chief Academic Officer    Heather Karuza, Ph.D Middle School Principal</vt:lpstr>
      <vt:lpstr>Sofia Roditti Chief, Leadership and Learning   Alexandra Martinez Instructional Coordinator TK-12 Mathematics   Patrick Callahan Consultant  </vt:lpstr>
      <vt:lpstr>Cathy Martin, Ph.D. Associate Chief of Academics       </vt:lpstr>
      <vt:lpstr>Kathy Shuler, Ed.D. Chief Academic Officer, Teaching &amp; Learning      </vt:lpstr>
      <vt:lpstr>PowerPoint Presentation</vt:lpstr>
      <vt:lpstr>Alison Towery Chief Academic Officer    Heather Karuza, Ph.D. Middle School Principal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Fleming Middle School (example)</vt:lpstr>
      <vt:lpstr>Fleming Middle School (example)</vt:lpstr>
      <vt:lpstr>Sofia Roditti Chief, Leadership and Learning   Alexandra Martinez Instructional Coordinator TK-12 Mathematics   Patrick Callahan Consultant  </vt:lpstr>
      <vt:lpstr>SDUSD Spotlight </vt:lpstr>
      <vt:lpstr>Two major accomplishments this year</vt:lpstr>
      <vt:lpstr>PowerPoint Presentation</vt:lpstr>
      <vt:lpstr>The DEMI offers a window into student thinking.   </vt:lpstr>
      <vt:lpstr>District DEMI data</vt:lpstr>
      <vt:lpstr>PowerPoint Presentation</vt:lpstr>
      <vt:lpstr>Cathy Martin, Ph.D. Associate Chief of Academics       </vt:lpstr>
      <vt:lpstr>Formative Assessment Accelerating Unfinished Learning</vt:lpstr>
      <vt:lpstr>Unfinished Learning: Definition</vt:lpstr>
      <vt:lpstr>Diagnosing Unfinished Learning</vt:lpstr>
      <vt:lpstr>Diagnosing Unfinished Learning: Math Example</vt:lpstr>
      <vt:lpstr>Resources for Accelerating Unfinished Learning </vt:lpstr>
      <vt:lpstr>Kathy Shuler, Ed.D. Chief Academic Officer, Teaching &amp; Learning      </vt:lpstr>
      <vt:lpstr>Parent Learning Focus Areas</vt:lpstr>
      <vt:lpstr>Engagement Strategies</vt:lpstr>
      <vt:lpstr>PowerPoint Presentation</vt:lpstr>
      <vt:lpstr>Audience Question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</dc:creator>
  <cp:lastModifiedBy>Stacy Wetcher</cp:lastModifiedBy>
  <cp:revision>2</cp:revision>
  <dcterms:modified xsi:type="dcterms:W3CDTF">2020-12-17T14:53:14Z</dcterms:modified>
</cp:coreProperties>
</file>