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4"/>
    <p:sldMasterId id="214748368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Raleway"/>
      <p:regular r:id="rId36"/>
      <p:bold r:id="rId37"/>
      <p:italic r:id="rId38"/>
      <p:boldItalic r:id="rId39"/>
    </p:embeddedFont>
    <p:embeddedFont>
      <p:font typeface="Poppins"/>
      <p:regular r:id="rId40"/>
      <p:bold r:id="rId41"/>
      <p:italic r:id="rId42"/>
      <p:boldItalic r:id="rId43"/>
    </p:embeddedFont>
    <p:embeddedFont>
      <p:font typeface="Lato"/>
      <p:regular r:id="rId44"/>
      <p:bold r:id="rId45"/>
      <p:italic r:id="rId46"/>
      <p:boldItalic r:id="rId47"/>
    </p:embeddedFont>
    <p:embeddedFont>
      <p:font typeface="Poppins Medium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regular.fntdata"/><Relationship Id="rId42" Type="http://schemas.openxmlformats.org/officeDocument/2006/relationships/font" Target="fonts/Poppins-italic.fntdata"/><Relationship Id="rId41" Type="http://schemas.openxmlformats.org/officeDocument/2006/relationships/font" Target="fonts/Poppins-bold.fntdata"/><Relationship Id="rId44" Type="http://schemas.openxmlformats.org/officeDocument/2006/relationships/font" Target="fonts/Lato-regular.fntdata"/><Relationship Id="rId43" Type="http://schemas.openxmlformats.org/officeDocument/2006/relationships/font" Target="fonts/Poppins-boldItalic.fntdata"/><Relationship Id="rId46" Type="http://schemas.openxmlformats.org/officeDocument/2006/relationships/font" Target="fonts/Lato-italic.fntdata"/><Relationship Id="rId45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PoppinsMedium-regular.fntdata"/><Relationship Id="rId47" Type="http://schemas.openxmlformats.org/officeDocument/2006/relationships/font" Target="fonts/Lato-boldItalic.fntdata"/><Relationship Id="rId49" Type="http://schemas.openxmlformats.org/officeDocument/2006/relationships/font" Target="fonts/PoppinsMedium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Raleway-bold.fntdata"/><Relationship Id="rId36" Type="http://schemas.openxmlformats.org/officeDocument/2006/relationships/font" Target="fonts/Raleway-regular.fntdata"/><Relationship Id="rId39" Type="http://schemas.openxmlformats.org/officeDocument/2006/relationships/font" Target="fonts/Raleway-boldItalic.fntdata"/><Relationship Id="rId38" Type="http://schemas.openxmlformats.org/officeDocument/2006/relationships/font" Target="fonts/Raleway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oppinsMedium-boldItalic.fntdata"/><Relationship Id="rId50" Type="http://schemas.openxmlformats.org/officeDocument/2006/relationships/font" Target="fonts/PoppinsMedium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c8a62b463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fc8a62b463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c8a62b463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fc8a62b463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1d701b7835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1d701b7835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d701b7835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1d701b7835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fc8a62b463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fc8a62b463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fc8a62b463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fc8a62b463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d701b7835_0_6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11d701b7835_0_6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1d701b7835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1d701b7835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1d701b7835_0_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1d701b7835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d701b7835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1d701b7835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d701b7835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1d701b7835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d701b7835_0_6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11d701b7835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11d701b7835_0_6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c8a62b463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53" name="Google Shape;453;gfc8a62b463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fc8a62b463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2" name="Google Shape;462;gfc8a62b463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fc8a62b463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gfc8a62b463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1d701b7835_0_7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g11d701b7835_0_7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c8a62b463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fc8a62b463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fc8a62b463_0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fc8a62b463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fc8a62b463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fc8a62b463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eae6b945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eae6b94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1d701b7835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11d701b7835_0_2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1d701b7835_0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1d701b7835_0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ucida Sans"/>
              <a:ea typeface="Lucida Sans"/>
              <a:cs typeface="Lucida Sans"/>
              <a:sym typeface="Lucid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100"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0" name="Google Shape;550;g11d701b7835_0_2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Lucida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d701b7835_0_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d701b7835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c8a62b463_0_8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fc8a62b463_0_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fc8a62b463_0_8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c8a62b463_0_9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gfc8a62b463_0_9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fc8a62b463_0_9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c8a62b463_0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fc8a62b463_0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1d701b7835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1d701b7835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1d701b7835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1d701b7835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c8a62b463_0_9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c8a62b463_0_9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gif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gif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hyperlink" Target="http://www.achievethecore.org" TargetMode="External"/><Relationship Id="rId4" Type="http://schemas.openxmlformats.org/officeDocument/2006/relationships/image" Target="../media/image1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hyperlink" Target="http://www.achievethecore.org" TargetMode="External"/><Relationship Id="rId4" Type="http://schemas.openxmlformats.org/officeDocument/2006/relationships/image" Target="../media/image1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achievethecore.org" TargetMode="External"/><Relationship Id="rId3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achievethecore.org" TargetMode="External"/><Relationship Id="rId3" Type="http://schemas.openxmlformats.org/officeDocument/2006/relationships/image" Target="../media/image1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achievethecore.org" TargetMode="External"/><Relationship Id="rId3" Type="http://schemas.openxmlformats.org/officeDocument/2006/relationships/image" Target="../media/image1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achievethecore.org" TargetMode="External"/><Relationship Id="rId3" Type="http://schemas.openxmlformats.org/officeDocument/2006/relationships/image" Target="../media/image1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achievethecore.org" TargetMode="External"/><Relationship Id="rId3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sheet">
  <p:cSld name="1_Covershee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7624" y="-1447"/>
            <a:ext cx="9151623" cy="515013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title"/>
          </p:nvPr>
        </p:nvSpPr>
        <p:spPr>
          <a:xfrm>
            <a:off x="1518260" y="1175788"/>
            <a:ext cx="5965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Arial"/>
              <a:buNone/>
              <a:defRPr b="1" i="0" sz="41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1543977" y="2048483"/>
            <a:ext cx="56064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 b="0" i="0" sz="1800">
                <a:solidFill>
                  <a:srgbClr val="0C0C0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1518260" y="3187468"/>
            <a:ext cx="41307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Poppins Medium"/>
              <a:buNone/>
              <a:defRPr b="0" i="0" sz="1200">
                <a:solidFill>
                  <a:srgbClr val="0C0C0C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4383" y="4243387"/>
            <a:ext cx="1595439" cy="79771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190763" y="4487187"/>
            <a:ext cx="923700" cy="510900"/>
          </a:xfrm>
          <a:prstGeom prst="rect">
            <a:avLst/>
          </a:prstGeom>
          <a:solidFill>
            <a:srgbClr val="00A77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005" y="4546839"/>
            <a:ext cx="195698" cy="19569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474517" y="4494807"/>
            <a:ext cx="666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@ascd</a:t>
            </a:r>
            <a:endParaRPr b="0" i="0"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190763" y="4739163"/>
            <a:ext cx="980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www.ascd.org</a:t>
            </a:r>
            <a:endParaRPr sz="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ook promotion slide ">
  <p:cSld name="1_Book promotion slide 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89" y="0"/>
            <a:ext cx="91398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4140158" y="1169460"/>
            <a:ext cx="4502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47"/>
              </a:buClr>
              <a:buSzPts val="4100"/>
              <a:buFont typeface="Arial"/>
              <a:buNone/>
              <a:defRPr b="1" i="0" sz="4100">
                <a:solidFill>
                  <a:srgbClr val="005E4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4140158" y="2365008"/>
            <a:ext cx="4502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2" type="body"/>
          </p:nvPr>
        </p:nvSpPr>
        <p:spPr>
          <a:xfrm>
            <a:off x="4140158" y="3332591"/>
            <a:ext cx="30888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4"/>
          <p:cNvSpPr/>
          <p:nvPr>
            <p:ph idx="3" type="pic"/>
          </p:nvPr>
        </p:nvSpPr>
        <p:spPr>
          <a:xfrm>
            <a:off x="700703" y="696700"/>
            <a:ext cx="2749200" cy="36789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/>
          <p:nvPr/>
        </p:nvSpPr>
        <p:spPr>
          <a:xfrm>
            <a:off x="275536" y="4422893"/>
            <a:ext cx="866400" cy="510900"/>
          </a:xfrm>
          <a:prstGeom prst="rect">
            <a:avLst/>
          </a:prstGeom>
          <a:solidFill>
            <a:srgbClr val="E4EAE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491" y="4500563"/>
            <a:ext cx="156250" cy="1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521189" y="4451468"/>
            <a:ext cx="6663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@ascd</a:t>
            </a:r>
            <a:endParaRPr b="0" i="0"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90775" y="4660582"/>
            <a:ext cx="9807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www.ascd.org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8243" y="4372040"/>
            <a:ext cx="1195255" cy="59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AP">
  <p:cSld name="Title Slide - SAP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ctrTitle"/>
          </p:nvPr>
        </p:nvSpPr>
        <p:spPr>
          <a:xfrm>
            <a:off x="219320" y="1771826"/>
            <a:ext cx="87858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ucida Sans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" type="subTitle"/>
          </p:nvPr>
        </p:nvSpPr>
        <p:spPr>
          <a:xfrm>
            <a:off x="219317" y="2876672"/>
            <a:ext cx="8785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None/>
              <a:defRPr sz="2000">
                <a:solidFill>
                  <a:srgbClr val="3F3F39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3" name="Google Shape;83;p17"/>
          <p:cNvSpPr/>
          <p:nvPr/>
        </p:nvSpPr>
        <p:spPr>
          <a:xfrm>
            <a:off x="-1" y="1303209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080" y="369298"/>
            <a:ext cx="1022681" cy="4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Copy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>
                <a:solidFill>
                  <a:srgbClr val="3F3F39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footer_saporg_white_horiz.pdf" id="88" name="Google Shape;8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09" y="4827206"/>
            <a:ext cx="4107231" cy="25362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>
            <a:hlinkClick r:id="rId3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_texture_compressed.jpg" id="93" name="Google Shape;9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216568" y="2139710"/>
            <a:ext cx="8620500" cy="6576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275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rgbClr val="23593E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7" name="Google Shape;97;p19"/>
          <p:cNvSpPr txBox="1"/>
          <p:nvPr>
            <p:ph type="title"/>
          </p:nvPr>
        </p:nvSpPr>
        <p:spPr>
          <a:xfrm>
            <a:off x="219320" y="2139710"/>
            <a:ext cx="86178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ucida Sans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080" y="369299"/>
            <a:ext cx="1022684" cy="406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AP 2">
  <p:cSld name="Title Slide - SAP 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ctrTitle"/>
          </p:nvPr>
        </p:nvSpPr>
        <p:spPr>
          <a:xfrm>
            <a:off x="3507950" y="1771826"/>
            <a:ext cx="54972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3200"/>
              <a:buFont typeface="Lucida Sans"/>
              <a:buNone/>
              <a:defRPr sz="3200"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" type="subTitle"/>
          </p:nvPr>
        </p:nvSpPr>
        <p:spPr>
          <a:xfrm>
            <a:off x="3507949" y="2876672"/>
            <a:ext cx="54972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None/>
              <a:defRPr sz="2000">
                <a:solidFill>
                  <a:srgbClr val="3F3F39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2" name="Google Shape;102;p20"/>
          <p:cNvSpPr/>
          <p:nvPr/>
        </p:nvSpPr>
        <p:spPr>
          <a:xfrm>
            <a:off x="0" y="1309687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0"/>
          <p:cNvSpPr/>
          <p:nvPr>
            <p:ph idx="2" type="pic"/>
          </p:nvPr>
        </p:nvSpPr>
        <p:spPr>
          <a:xfrm>
            <a:off x="0" y="1393031"/>
            <a:ext cx="3349500" cy="23691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4" name="Google Shape;104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080" y="369298"/>
            <a:ext cx="1022681" cy="4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AP Co-Branded">
  <p:cSld name="Title Slide - SAP Co-Branded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ctrTitle"/>
          </p:nvPr>
        </p:nvSpPr>
        <p:spPr>
          <a:xfrm>
            <a:off x="219320" y="1771826"/>
            <a:ext cx="87858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3200"/>
              <a:buFont typeface="Lucida Sans"/>
              <a:buNone/>
              <a:defRPr sz="3200"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" type="subTitle"/>
          </p:nvPr>
        </p:nvSpPr>
        <p:spPr>
          <a:xfrm>
            <a:off x="219317" y="2876672"/>
            <a:ext cx="8785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None/>
              <a:defRPr sz="2000">
                <a:solidFill>
                  <a:srgbClr val="3F3F39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21"/>
          <p:cNvSpPr/>
          <p:nvPr>
            <p:ph idx="2" type="pic"/>
          </p:nvPr>
        </p:nvSpPr>
        <p:spPr>
          <a:xfrm>
            <a:off x="7049319" y="269283"/>
            <a:ext cx="1650900" cy="60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9" name="Google Shape;10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080" y="369298"/>
            <a:ext cx="1022681" cy="4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SAP Image">
  <p:cSld name="Title Slide - SAP Image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ttyImages_175389704_72dpi_cropped_compressed2.jpg" id="111" name="Google Shape;11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6857999" cy="369215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/>
          <p:nvPr>
            <p:ph type="ctrTitle"/>
          </p:nvPr>
        </p:nvSpPr>
        <p:spPr>
          <a:xfrm>
            <a:off x="237698" y="3697916"/>
            <a:ext cx="86841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 sz="2800"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" type="subTitle"/>
          </p:nvPr>
        </p:nvSpPr>
        <p:spPr>
          <a:xfrm>
            <a:off x="237698" y="4404793"/>
            <a:ext cx="868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None/>
              <a:defRPr sz="2000">
                <a:solidFill>
                  <a:srgbClr val="3F3F39"/>
                </a:solidFill>
              </a:defRPr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080" y="369298"/>
            <a:ext cx="1022681" cy="40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Page">
  <p:cSld name="Contents Pag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17" name="Google Shape;117;p23"/>
          <p:cNvSpPr txBox="1"/>
          <p:nvPr>
            <p:ph type="title"/>
          </p:nvPr>
        </p:nvSpPr>
        <p:spPr>
          <a:xfrm>
            <a:off x="214314" y="2185988"/>
            <a:ext cx="3675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" type="body"/>
          </p:nvPr>
        </p:nvSpPr>
        <p:spPr>
          <a:xfrm>
            <a:off x="4624613" y="1393837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2" type="body"/>
          </p:nvPr>
        </p:nvSpPr>
        <p:spPr>
          <a:xfrm>
            <a:off x="7209515" y="1393837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23"/>
          <p:cNvSpPr txBox="1"/>
          <p:nvPr>
            <p:ph idx="3" type="body"/>
          </p:nvPr>
        </p:nvSpPr>
        <p:spPr>
          <a:xfrm>
            <a:off x="4624613" y="1800471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4" type="body"/>
          </p:nvPr>
        </p:nvSpPr>
        <p:spPr>
          <a:xfrm>
            <a:off x="7209515" y="1800471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5" type="body"/>
          </p:nvPr>
        </p:nvSpPr>
        <p:spPr>
          <a:xfrm>
            <a:off x="4624613" y="2216264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6" type="body"/>
          </p:nvPr>
        </p:nvSpPr>
        <p:spPr>
          <a:xfrm>
            <a:off x="7209515" y="2216264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7" type="body"/>
          </p:nvPr>
        </p:nvSpPr>
        <p:spPr>
          <a:xfrm>
            <a:off x="4624613" y="2632056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8" type="body"/>
          </p:nvPr>
        </p:nvSpPr>
        <p:spPr>
          <a:xfrm>
            <a:off x="7209515" y="2632056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9" type="body"/>
          </p:nvPr>
        </p:nvSpPr>
        <p:spPr>
          <a:xfrm>
            <a:off x="4624613" y="3047849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13" type="body"/>
          </p:nvPr>
        </p:nvSpPr>
        <p:spPr>
          <a:xfrm>
            <a:off x="7209515" y="3047849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4" type="body"/>
          </p:nvPr>
        </p:nvSpPr>
        <p:spPr>
          <a:xfrm>
            <a:off x="4624613" y="3463639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5" type="body"/>
          </p:nvPr>
        </p:nvSpPr>
        <p:spPr>
          <a:xfrm>
            <a:off x="7209515" y="3463639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footer_saporg_white_horiz.pdf" id="130" name="Google Shape;130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09" y="4827206"/>
            <a:ext cx="4107231" cy="25362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>
            <a:hlinkClick r:id="rId3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Page 2">
  <p:cSld name="Contents Page 2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71366080_5_blur_72dpi_cropped_compressed.jpg" id="134" name="Google Shape;13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800" y="0"/>
            <a:ext cx="6864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/>
          <p:nvPr/>
        </p:nvSpPr>
        <p:spPr>
          <a:xfrm>
            <a:off x="-2" y="1590341"/>
            <a:ext cx="9144000" cy="29874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36" name="Google Shape;136;p24"/>
          <p:cNvSpPr txBox="1"/>
          <p:nvPr>
            <p:ph type="title"/>
          </p:nvPr>
        </p:nvSpPr>
        <p:spPr>
          <a:xfrm>
            <a:off x="214314" y="2721769"/>
            <a:ext cx="3675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4624613" y="1842591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4"/>
          <p:cNvSpPr txBox="1"/>
          <p:nvPr>
            <p:ph idx="2" type="body"/>
          </p:nvPr>
        </p:nvSpPr>
        <p:spPr>
          <a:xfrm>
            <a:off x="7209515" y="1842591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24"/>
          <p:cNvSpPr txBox="1"/>
          <p:nvPr>
            <p:ph idx="3" type="body"/>
          </p:nvPr>
        </p:nvSpPr>
        <p:spPr>
          <a:xfrm>
            <a:off x="4624613" y="2249225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24"/>
          <p:cNvSpPr txBox="1"/>
          <p:nvPr>
            <p:ph idx="4" type="body"/>
          </p:nvPr>
        </p:nvSpPr>
        <p:spPr>
          <a:xfrm>
            <a:off x="7209515" y="2249225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4"/>
          <p:cNvSpPr txBox="1"/>
          <p:nvPr>
            <p:ph idx="5" type="body"/>
          </p:nvPr>
        </p:nvSpPr>
        <p:spPr>
          <a:xfrm>
            <a:off x="4624613" y="2665018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4"/>
          <p:cNvSpPr txBox="1"/>
          <p:nvPr>
            <p:ph idx="6" type="body"/>
          </p:nvPr>
        </p:nvSpPr>
        <p:spPr>
          <a:xfrm>
            <a:off x="7209515" y="2665018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7" type="body"/>
          </p:nvPr>
        </p:nvSpPr>
        <p:spPr>
          <a:xfrm>
            <a:off x="4624613" y="3080810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idx="8" type="body"/>
          </p:nvPr>
        </p:nvSpPr>
        <p:spPr>
          <a:xfrm>
            <a:off x="7209515" y="3080810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4"/>
          <p:cNvSpPr txBox="1"/>
          <p:nvPr>
            <p:ph idx="9" type="body"/>
          </p:nvPr>
        </p:nvSpPr>
        <p:spPr>
          <a:xfrm>
            <a:off x="4624613" y="3496603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4"/>
          <p:cNvSpPr txBox="1"/>
          <p:nvPr>
            <p:ph idx="13" type="body"/>
          </p:nvPr>
        </p:nvSpPr>
        <p:spPr>
          <a:xfrm>
            <a:off x="7209515" y="3496603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4"/>
          <p:cNvSpPr txBox="1"/>
          <p:nvPr>
            <p:ph idx="14" type="body"/>
          </p:nvPr>
        </p:nvSpPr>
        <p:spPr>
          <a:xfrm>
            <a:off x="4624613" y="3912394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r">
              <a:spcBef>
                <a:spcPts val="280"/>
              </a:spcBef>
              <a:spcAft>
                <a:spcPts val="0"/>
              </a:spcAft>
              <a:buClr>
                <a:srgbClr val="3F3F39"/>
              </a:buClr>
              <a:buSzPts val="1400"/>
              <a:buNone/>
              <a:defRPr sz="1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24"/>
          <p:cNvSpPr txBox="1"/>
          <p:nvPr>
            <p:ph idx="15" type="body"/>
          </p:nvPr>
        </p:nvSpPr>
        <p:spPr>
          <a:xfrm>
            <a:off x="7209515" y="3912394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rgbClr val="50524F"/>
              </a:buClr>
              <a:buSzPts val="1400"/>
              <a:buNone/>
              <a:defRPr sz="1400">
                <a:solidFill>
                  <a:srgbClr val="50524F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7252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2" name="Google Shape;152;p25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4" name="Google Shape;154;p25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5" name="Google Shape;155;p25"/>
          <p:cNvSpPr txBox="1"/>
          <p:nvPr>
            <p:ph type="title"/>
          </p:nvPr>
        </p:nvSpPr>
        <p:spPr>
          <a:xfrm>
            <a:off x="216568" y="2122259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ucida Sans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 Header 4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A56A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2" name="Google Shape;162;p26"/>
          <p:cNvSpPr txBox="1"/>
          <p:nvPr>
            <p:ph type="title"/>
          </p:nvPr>
        </p:nvSpPr>
        <p:spPr>
          <a:xfrm>
            <a:off x="216568" y="2122259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ucida Sans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 Header 3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BF5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7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7" name="Google Shape;167;p27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69" name="Google Shape;169;p27"/>
          <p:cNvSpPr txBox="1"/>
          <p:nvPr>
            <p:ph type="title"/>
          </p:nvPr>
        </p:nvSpPr>
        <p:spPr>
          <a:xfrm>
            <a:off x="216568" y="2122259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50524F"/>
              </a:buClr>
              <a:buSzPts val="3200"/>
              <a:buFont typeface="Lucida Sans"/>
              <a:buNone/>
              <a:defRPr sz="3200">
                <a:solidFill>
                  <a:srgbClr val="50524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0524F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76" name="Google Shape;176;p28"/>
          <p:cNvSpPr txBox="1"/>
          <p:nvPr>
            <p:ph type="title"/>
          </p:nvPr>
        </p:nvSpPr>
        <p:spPr>
          <a:xfrm>
            <a:off x="216568" y="2122259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ucida Sans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Page">
  <p:cSld name="Table Page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9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Page">
  <p:cSld name="Chart Page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>
            <p:ph idx="2" type="chart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0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or graphic">
  <p:cSld name="Picture or graphic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/>
          <p:nvPr>
            <p:ph idx="2" type="pic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1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Image">
  <p:cSld name="Full Bleed Image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3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3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4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04" name="Google Shape;20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Copy (Url Only)">
  <p:cSld name="Body Copy (Url Only)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>
                <a:solidFill>
                  <a:srgbClr val="3F3F39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TC_org.pdf" id="208" name="Google Shape;20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803" y="4889831"/>
            <a:ext cx="1481006" cy="11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5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6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 sz="2400"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 sz="2000"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 sz="1800"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 sz="1600"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 sz="1600">
                <a:solidFill>
                  <a:srgbClr val="3F3F39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14" name="Google Shape;214;p36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 sz="2400"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 sz="2000"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 sz="1800"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 sz="1600"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 sz="1600">
                <a:solidFill>
                  <a:srgbClr val="3F3F39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15" name="Google Shape;215;p36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16" name="Google Shape;21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37"/>
          <p:cNvSpPr txBox="1"/>
          <p:nvPr>
            <p:ph idx="1" type="body"/>
          </p:nvPr>
        </p:nvSpPr>
        <p:spPr>
          <a:xfrm>
            <a:off x="457200" y="1063229"/>
            <a:ext cx="40401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None/>
              <a:defRPr b="1" sz="2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0" name="Google Shape;220;p37"/>
          <p:cNvSpPr txBox="1"/>
          <p:nvPr>
            <p:ph idx="2" type="body"/>
          </p:nvPr>
        </p:nvSpPr>
        <p:spPr>
          <a:xfrm>
            <a:off x="457200" y="1643063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 sz="2400"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 sz="2000"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 sz="1800"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 sz="1600"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 sz="1600">
                <a:solidFill>
                  <a:srgbClr val="3F3F39"/>
                </a:solidFill>
              </a:defRPr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21" name="Google Shape;221;p37"/>
          <p:cNvSpPr txBox="1"/>
          <p:nvPr>
            <p:ph idx="3" type="body"/>
          </p:nvPr>
        </p:nvSpPr>
        <p:spPr>
          <a:xfrm>
            <a:off x="4645025" y="1063229"/>
            <a:ext cx="40419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None/>
              <a:defRPr b="1" sz="2400">
                <a:solidFill>
                  <a:srgbClr val="3F3F39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2" name="Google Shape;222;p37"/>
          <p:cNvSpPr txBox="1"/>
          <p:nvPr>
            <p:ph idx="4" type="body"/>
          </p:nvPr>
        </p:nvSpPr>
        <p:spPr>
          <a:xfrm>
            <a:off x="4645025" y="1643063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 sz="2400"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 sz="2000"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 sz="1800"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 sz="1600"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 sz="1600">
                <a:solidFill>
                  <a:srgbClr val="3F3F39"/>
                </a:solidFill>
              </a:defRPr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23" name="Google Shape;223;p37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24" name="Google Shape;22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">
  <p:cSld name="Image and 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>
            <p:ph idx="2" type="pic"/>
          </p:nvPr>
        </p:nvSpPr>
        <p:spPr>
          <a:xfrm>
            <a:off x="4578350" y="1200151"/>
            <a:ext cx="4108500" cy="33945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8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 sz="2400"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 sz="2000"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 sz="1800"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 sz="1600"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 sz="1600">
                <a:solidFill>
                  <a:srgbClr val="3F3F39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29" name="Google Shape;229;p38"/>
          <p:cNvSpPr txBox="1"/>
          <p:nvPr>
            <p:ph idx="3" type="body"/>
          </p:nvPr>
        </p:nvSpPr>
        <p:spPr>
          <a:xfrm>
            <a:off x="4578350" y="4235008"/>
            <a:ext cx="41085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38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31" name="Google Shape;23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 and Text">
  <p:cSld name="2 Images and 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/>
          <p:nvPr>
            <p:ph idx="2" type="pic"/>
          </p:nvPr>
        </p:nvSpPr>
        <p:spPr>
          <a:xfrm>
            <a:off x="4578350" y="2919035"/>
            <a:ext cx="4108500" cy="16755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39"/>
          <p:cNvSpPr/>
          <p:nvPr>
            <p:ph idx="3" type="pic"/>
          </p:nvPr>
        </p:nvSpPr>
        <p:spPr>
          <a:xfrm>
            <a:off x="4578350" y="1200151"/>
            <a:ext cx="4108500" cy="16755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3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39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  <a:defRPr sz="2400">
                <a:solidFill>
                  <a:srgbClr val="3F3F39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rgbClr val="3F3F39"/>
              </a:buClr>
              <a:buSzPts val="2000"/>
              <a:buChar char="–"/>
              <a:defRPr sz="2000">
                <a:solidFill>
                  <a:srgbClr val="3F3F39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rgbClr val="3F3F39"/>
              </a:buClr>
              <a:buSzPts val="1800"/>
              <a:buChar char="•"/>
              <a:defRPr sz="1800">
                <a:solidFill>
                  <a:srgbClr val="3F3F39"/>
                </a:solidFill>
              </a:defRPr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–"/>
              <a:defRPr sz="1600">
                <a:solidFill>
                  <a:srgbClr val="3F3F39"/>
                </a:solidFill>
              </a:defRPr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Char char="»"/>
              <a:defRPr sz="1600">
                <a:solidFill>
                  <a:srgbClr val="3F3F39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7" name="Google Shape;237;p39"/>
          <p:cNvSpPr txBox="1"/>
          <p:nvPr>
            <p:ph idx="4" type="body"/>
          </p:nvPr>
        </p:nvSpPr>
        <p:spPr>
          <a:xfrm>
            <a:off x="4578350" y="4235008"/>
            <a:ext cx="41085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39"/>
          <p:cNvSpPr txBox="1"/>
          <p:nvPr>
            <p:ph idx="5" type="body"/>
          </p:nvPr>
        </p:nvSpPr>
        <p:spPr>
          <a:xfrm>
            <a:off x="4578350" y="2516123"/>
            <a:ext cx="41085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39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40" name="Google Shape;240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Images">
  <p:cSld name="Two Images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/>
          <p:nvPr>
            <p:ph idx="2" type="pic"/>
          </p:nvPr>
        </p:nvSpPr>
        <p:spPr>
          <a:xfrm>
            <a:off x="4616450" y="1200150"/>
            <a:ext cx="4070400" cy="33945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0"/>
          <p:cNvSpPr txBox="1"/>
          <p:nvPr>
            <p:ph idx="1" type="body"/>
          </p:nvPr>
        </p:nvSpPr>
        <p:spPr>
          <a:xfrm>
            <a:off x="4616450" y="4235008"/>
            <a:ext cx="40704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40"/>
          <p:cNvSpPr/>
          <p:nvPr>
            <p:ph idx="3" type="pic"/>
          </p:nvPr>
        </p:nvSpPr>
        <p:spPr>
          <a:xfrm>
            <a:off x="457199" y="1200150"/>
            <a:ext cx="4073400" cy="33945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0"/>
          <p:cNvSpPr txBox="1"/>
          <p:nvPr>
            <p:ph idx="4" type="body"/>
          </p:nvPr>
        </p:nvSpPr>
        <p:spPr>
          <a:xfrm>
            <a:off x="457198" y="4235008"/>
            <a:ext cx="40734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40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48" name="Google Shape;248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Images">
  <p:cSld name="Four Images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/>
          <p:nvPr>
            <p:ph idx="2" type="pic"/>
          </p:nvPr>
        </p:nvSpPr>
        <p:spPr>
          <a:xfrm>
            <a:off x="4616450" y="2919035"/>
            <a:ext cx="4070400" cy="16755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41"/>
          <p:cNvSpPr/>
          <p:nvPr>
            <p:ph idx="3" type="pic"/>
          </p:nvPr>
        </p:nvSpPr>
        <p:spPr>
          <a:xfrm>
            <a:off x="4616450" y="1200150"/>
            <a:ext cx="4070400" cy="16755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41"/>
          <p:cNvSpPr/>
          <p:nvPr>
            <p:ph idx="4" type="pic"/>
          </p:nvPr>
        </p:nvSpPr>
        <p:spPr>
          <a:xfrm>
            <a:off x="457198" y="1200150"/>
            <a:ext cx="4070400" cy="16755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41"/>
          <p:cNvSpPr/>
          <p:nvPr>
            <p:ph idx="5" type="pic"/>
          </p:nvPr>
        </p:nvSpPr>
        <p:spPr>
          <a:xfrm>
            <a:off x="460373" y="2919035"/>
            <a:ext cx="4070400" cy="16755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4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800"/>
              <a:buFont typeface="Lucida Sans"/>
              <a:buNone/>
              <a:defRPr>
                <a:solidFill>
                  <a:srgbClr val="3F3F3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1"/>
          <p:cNvSpPr txBox="1"/>
          <p:nvPr>
            <p:ph idx="1" type="body"/>
          </p:nvPr>
        </p:nvSpPr>
        <p:spPr>
          <a:xfrm>
            <a:off x="4616450" y="4235008"/>
            <a:ext cx="40704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41"/>
          <p:cNvSpPr txBox="1"/>
          <p:nvPr>
            <p:ph idx="6" type="body"/>
          </p:nvPr>
        </p:nvSpPr>
        <p:spPr>
          <a:xfrm>
            <a:off x="457198" y="4235008"/>
            <a:ext cx="40734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41"/>
          <p:cNvSpPr txBox="1"/>
          <p:nvPr>
            <p:ph idx="7" type="body"/>
          </p:nvPr>
        </p:nvSpPr>
        <p:spPr>
          <a:xfrm>
            <a:off x="4616450" y="2516123"/>
            <a:ext cx="40704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41"/>
          <p:cNvSpPr txBox="1"/>
          <p:nvPr>
            <p:ph idx="8" type="body"/>
          </p:nvPr>
        </p:nvSpPr>
        <p:spPr>
          <a:xfrm>
            <a:off x="454023" y="2516123"/>
            <a:ext cx="4073400" cy="3597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ctr">
              <a:spcBef>
                <a:spcPts val="320"/>
              </a:spcBef>
              <a:spcAft>
                <a:spcPts val="0"/>
              </a:spcAft>
              <a:buClr>
                <a:srgbClr val="3F3F39"/>
              </a:buClr>
              <a:buSzPts val="1600"/>
              <a:buNone/>
              <a:defRPr sz="1600">
                <a:solidFill>
                  <a:srgbClr val="3F3F39"/>
                </a:solidFill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41"/>
          <p:cNvSpPr txBox="1"/>
          <p:nvPr/>
        </p:nvSpPr>
        <p:spPr>
          <a:xfrm>
            <a:off x="7571684" y="4785192"/>
            <a:ext cx="145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PAGE </a:t>
            </a:r>
            <a:fld id="{00000000-1234-1234-1234-123412341234}" type="slidenum"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60" name="Google Shape;260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86848" y="4784786"/>
            <a:ext cx="3414333" cy="17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9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ida Sans"/>
              <a:buNone/>
              <a:defRPr b="0" i="0" sz="2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bit.ly/LearningFromMistakes329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Relationship Id="rId6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/>
          <p:nvPr/>
        </p:nvSpPr>
        <p:spPr>
          <a:xfrm>
            <a:off x="246450" y="1699500"/>
            <a:ext cx="8750400" cy="29298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2"/>
          <p:cNvSpPr/>
          <p:nvPr/>
        </p:nvSpPr>
        <p:spPr>
          <a:xfrm>
            <a:off x="124975" y="153875"/>
            <a:ext cx="8512800" cy="24669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2"/>
          <p:cNvSpPr txBox="1"/>
          <p:nvPr>
            <p:ph idx="4294967295" type="title"/>
          </p:nvPr>
        </p:nvSpPr>
        <p:spPr>
          <a:xfrm>
            <a:off x="246450" y="705300"/>
            <a:ext cx="7936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Arial"/>
              <a:buNone/>
            </a:pPr>
            <a:r>
              <a:rPr b="1" lang="en" sz="4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Learning from Mistakes: Easier Said Than Done</a:t>
            </a:r>
            <a:endParaRPr b="1" sz="4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8" name="Google Shape;268;p42"/>
          <p:cNvSpPr txBox="1"/>
          <p:nvPr>
            <p:ph idx="1" type="subTitle"/>
          </p:nvPr>
        </p:nvSpPr>
        <p:spPr>
          <a:xfrm>
            <a:off x="1578169" y="1845509"/>
            <a:ext cx="56064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990"/>
              <a:buNone/>
            </a:pPr>
            <a:r>
              <a:rPr lang="en" sz="2990"/>
              <a:t>A Session on Mistake Literacy</a:t>
            </a:r>
            <a:endParaRPr sz="2990"/>
          </a:p>
          <a:p>
            <a:pPr indent="0" lvl="0" marL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990"/>
              <a:buNone/>
            </a:pPr>
            <a:r>
              <a:t/>
            </a:r>
            <a:endParaRPr sz="989"/>
          </a:p>
        </p:txBody>
      </p:sp>
      <p:sp>
        <p:nvSpPr>
          <p:cNvPr id="269" name="Google Shape;269;p42"/>
          <p:cNvSpPr txBox="1"/>
          <p:nvPr/>
        </p:nvSpPr>
        <p:spPr>
          <a:xfrm>
            <a:off x="4436900" y="2620775"/>
            <a:ext cx="41841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     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 </a:t>
            </a:r>
            <a:r>
              <a:rPr lang="en" sz="1200">
                <a:solidFill>
                  <a:schemeClr val="lt1"/>
                </a:solidFill>
              </a:rPr>
              <a:t>Middle School Director, St. Francis School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  zak@thecorecollaborative.com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  @cohen_zak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  zakcoheneducation.com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888" y="3670275"/>
            <a:ext cx="270222" cy="2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1326" y="3374314"/>
            <a:ext cx="321350" cy="23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1186" y="3027225"/>
            <a:ext cx="261630" cy="27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6900" y="3966225"/>
            <a:ext cx="270200" cy="23106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2"/>
          <p:cNvSpPr txBox="1"/>
          <p:nvPr/>
        </p:nvSpPr>
        <p:spPr>
          <a:xfrm>
            <a:off x="1454675" y="3027225"/>
            <a:ext cx="2599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Zak Cohen </a:t>
            </a:r>
            <a:endParaRPr sz="3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5" name="Google Shape;275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0675" y="475015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2"/>
          <p:cNvSpPr txBox="1"/>
          <p:nvPr/>
        </p:nvSpPr>
        <p:spPr>
          <a:xfrm rot="-473130">
            <a:off x="246420" y="3931949"/>
            <a:ext cx="3776409" cy="8310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As you arrive--introduce yourself in the chat. </a:t>
            </a:r>
            <a:r>
              <a:rPr b="1" lang="en">
                <a:solidFill>
                  <a:schemeClr val="accent5"/>
                </a:solidFill>
              </a:rPr>
              <a:t>Where</a:t>
            </a:r>
            <a:r>
              <a:rPr lang="en">
                <a:solidFill>
                  <a:schemeClr val="lt1"/>
                </a:solidFill>
              </a:rPr>
              <a:t> are you</a:t>
            </a:r>
            <a:r>
              <a:rPr lang="en">
                <a:solidFill>
                  <a:schemeClr val="accent5"/>
                </a:solidFill>
              </a:rPr>
              <a:t> </a:t>
            </a:r>
            <a:r>
              <a:rPr lang="en">
                <a:solidFill>
                  <a:srgbClr val="FFFFFF"/>
                </a:solidFill>
              </a:rPr>
              <a:t>joining us from</a:t>
            </a:r>
            <a:r>
              <a:rPr lang="en">
                <a:solidFill>
                  <a:schemeClr val="lt1"/>
                </a:solidFill>
              </a:rPr>
              <a:t> and what </a:t>
            </a:r>
            <a:r>
              <a:rPr b="1" lang="en">
                <a:solidFill>
                  <a:schemeClr val="accent5"/>
                </a:solidFill>
              </a:rPr>
              <a:t>grades do you teach or support</a:t>
            </a:r>
            <a:r>
              <a:rPr lang="en">
                <a:solidFill>
                  <a:schemeClr val="lt1"/>
                </a:solidFill>
              </a:rPr>
              <a:t>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1"/>
          <p:cNvPicPr preferRelativeResize="0"/>
          <p:nvPr/>
        </p:nvPicPr>
        <p:blipFill rotWithShape="1">
          <a:blip r:embed="rId3">
            <a:alphaModFix/>
          </a:blip>
          <a:srcRect b="14376" l="0" r="0" t="1257"/>
          <a:stretch/>
        </p:blipFill>
        <p:spPr>
          <a:xfrm>
            <a:off x="0" y="0"/>
            <a:ext cx="9144000" cy="466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1"/>
          <p:cNvSpPr/>
          <p:nvPr/>
        </p:nvSpPr>
        <p:spPr>
          <a:xfrm>
            <a:off x="0" y="0"/>
            <a:ext cx="5361900" cy="18741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1"/>
          <p:cNvSpPr/>
          <p:nvPr/>
        </p:nvSpPr>
        <p:spPr>
          <a:xfrm>
            <a:off x="0" y="0"/>
            <a:ext cx="5249100" cy="1764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1"/>
          <p:cNvSpPr txBox="1"/>
          <p:nvPr/>
        </p:nvSpPr>
        <p:spPr>
          <a:xfrm>
            <a:off x="184950" y="61050"/>
            <a:ext cx="36147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F39838"/>
                </a:solidFill>
                <a:latin typeface="Raleway"/>
                <a:ea typeface="Raleway"/>
                <a:cs typeface="Raleway"/>
                <a:sym typeface="Raleway"/>
              </a:rPr>
              <a:t>Mistake Literacy</a:t>
            </a:r>
            <a:endParaRPr b="1" i="0" sz="2300" u="none" cap="none" strike="noStrike">
              <a:solidFill>
                <a:srgbClr val="F398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51"/>
          <p:cNvSpPr txBox="1"/>
          <p:nvPr/>
        </p:nvSpPr>
        <p:spPr>
          <a:xfrm>
            <a:off x="184950" y="553350"/>
            <a:ext cx="50202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en" sz="2200" u="none" cap="none" strike="noStrik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A mindset that builds students’ capacity and capability to </a:t>
            </a:r>
            <a:r>
              <a:rPr b="1" i="1" lang="en" sz="2200" u="none" cap="none" strike="noStrike">
                <a:solidFill>
                  <a:srgbClr val="F39838"/>
                </a:solidFill>
                <a:latin typeface="Raleway"/>
                <a:ea typeface="Raleway"/>
                <a:cs typeface="Raleway"/>
                <a:sym typeface="Raleway"/>
              </a:rPr>
              <a:t>recognize, react to, and repair</a:t>
            </a:r>
            <a:r>
              <a:rPr i="0" lang="en" sz="2200" u="none" cap="none" strike="noStrike">
                <a:solidFill>
                  <a:srgbClr val="F39838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0" lang="en" sz="2200" u="none" cap="none" strike="noStrike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their mistakes.</a:t>
            </a:r>
            <a:endParaRPr i="0" sz="2200" u="none" cap="none" strike="noStrike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2" name="Google Shape;37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2"/>
          <p:cNvSpPr/>
          <p:nvPr/>
        </p:nvSpPr>
        <p:spPr>
          <a:xfrm>
            <a:off x="0" y="0"/>
            <a:ext cx="9144000" cy="46488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9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2"/>
          <p:cNvSpPr/>
          <p:nvPr/>
        </p:nvSpPr>
        <p:spPr>
          <a:xfrm>
            <a:off x="1282350" y="77500"/>
            <a:ext cx="6580800" cy="45165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749" y="164837"/>
            <a:ext cx="6410500" cy="431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3"/>
          <p:cNvSpPr/>
          <p:nvPr/>
        </p:nvSpPr>
        <p:spPr>
          <a:xfrm>
            <a:off x="0" y="0"/>
            <a:ext cx="9144000" cy="46488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9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3"/>
          <p:cNvSpPr/>
          <p:nvPr/>
        </p:nvSpPr>
        <p:spPr>
          <a:xfrm>
            <a:off x="1282350" y="77500"/>
            <a:ext cx="6580800" cy="45165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3"/>
          <p:cNvSpPr/>
          <p:nvPr/>
        </p:nvSpPr>
        <p:spPr>
          <a:xfrm>
            <a:off x="3100200" y="1078025"/>
            <a:ext cx="1380900" cy="2184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749" y="164837"/>
            <a:ext cx="6410500" cy="4319126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4" name="Google Shape;394;p53"/>
          <p:cNvSpPr/>
          <p:nvPr/>
        </p:nvSpPr>
        <p:spPr>
          <a:xfrm>
            <a:off x="3043825" y="972325"/>
            <a:ext cx="1486800" cy="4227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4"/>
          <p:cNvSpPr/>
          <p:nvPr/>
        </p:nvSpPr>
        <p:spPr>
          <a:xfrm>
            <a:off x="0" y="-296"/>
            <a:ext cx="2129100" cy="46218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54"/>
          <p:cNvPicPr preferRelativeResize="0"/>
          <p:nvPr/>
        </p:nvPicPr>
        <p:blipFill rotWithShape="1">
          <a:blip r:embed="rId3">
            <a:alphaModFix/>
          </a:blip>
          <a:srcRect b="0" l="4537" r="4537" t="0"/>
          <a:stretch/>
        </p:blipFill>
        <p:spPr>
          <a:xfrm>
            <a:off x="2128836" y="-2825"/>
            <a:ext cx="7015163" cy="462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4"/>
          <p:cNvSpPr txBox="1"/>
          <p:nvPr/>
        </p:nvSpPr>
        <p:spPr>
          <a:xfrm>
            <a:off x="42900" y="155000"/>
            <a:ext cx="2043300" cy="43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This willingness to learn from mistakes is not a sign of self-doubt, but of faith: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6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it tests and humbles you, allows newness into your life. Best of all, being open to one’s errors, banishes the stifling effects of certainty. Certainty kills curiosity and change.</a:t>
            </a:r>
            <a:endParaRPr b="1" sz="1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– Jerry Saltz,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to be an Artist</a:t>
            </a:r>
            <a:endParaRPr b="1" sz="1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2" name="Google Shape;40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5"/>
          <p:cNvPicPr preferRelativeResize="0"/>
          <p:nvPr/>
        </p:nvPicPr>
        <p:blipFill rotWithShape="1">
          <a:blip r:embed="rId3">
            <a:alphaModFix/>
          </a:blip>
          <a:srcRect b="7770" l="0" r="0" t="7762"/>
          <a:stretch/>
        </p:blipFill>
        <p:spPr>
          <a:xfrm flipH="1">
            <a:off x="0" y="-2800"/>
            <a:ext cx="9185100" cy="45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6"/>
          <p:cNvSpPr/>
          <p:nvPr/>
        </p:nvSpPr>
        <p:spPr>
          <a:xfrm>
            <a:off x="0" y="0"/>
            <a:ext cx="9144000" cy="46488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9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6"/>
          <p:cNvSpPr/>
          <p:nvPr/>
        </p:nvSpPr>
        <p:spPr>
          <a:xfrm>
            <a:off x="3517800" y="66150"/>
            <a:ext cx="5171700" cy="45165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575" y="66150"/>
            <a:ext cx="4414250" cy="45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6"/>
          <p:cNvSpPr/>
          <p:nvPr/>
        </p:nvSpPr>
        <p:spPr>
          <a:xfrm>
            <a:off x="140925" y="282300"/>
            <a:ext cx="3100200" cy="408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6"/>
          <p:cNvSpPr txBox="1"/>
          <p:nvPr/>
        </p:nvSpPr>
        <p:spPr>
          <a:xfrm>
            <a:off x="140925" y="307950"/>
            <a:ext cx="31002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Instructional practices in China and Japan suggest there exist operational and optimal methods that can be deployed to not just maximize learning from mistakes,</a:t>
            </a: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but, as evidenced by 2018 PISA results, actually </a:t>
            </a:r>
            <a:r>
              <a:rPr b="1" i="1"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leverage</a:t>
            </a:r>
            <a:r>
              <a:rPr b="1" lang="en" sz="2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mistakes to maximize student achievement.</a:t>
            </a:r>
            <a:endParaRPr b="1" sz="2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655" y="0"/>
            <a:ext cx="6788344" cy="46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7"/>
          <p:cNvSpPr/>
          <p:nvPr/>
        </p:nvSpPr>
        <p:spPr>
          <a:xfrm>
            <a:off x="0" y="0"/>
            <a:ext cx="2355600" cy="460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7"/>
          <p:cNvSpPr txBox="1"/>
          <p:nvPr/>
        </p:nvSpPr>
        <p:spPr>
          <a:xfrm>
            <a:off x="114000" y="123150"/>
            <a:ext cx="2241600" cy="4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In particular, four teacher-specific qualities can bring a high error climate to fruition: </a:t>
            </a: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acknowledging students’ mistakes, emphasizing the learning potential of mistakes, exhibiting patience when mistakes are made, and impeding negative reactions from classmates. </a:t>
            </a:r>
            <a:endParaRPr b="1" i="0" sz="1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6" name="Google Shape;42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8"/>
          <p:cNvPicPr preferRelativeResize="0"/>
          <p:nvPr/>
        </p:nvPicPr>
        <p:blipFill rotWithShape="1">
          <a:blip r:embed="rId3">
            <a:alphaModFix amt="82000"/>
          </a:blip>
          <a:srcRect b="7841" l="0" r="0" t="7841"/>
          <a:stretch/>
        </p:blipFill>
        <p:spPr>
          <a:xfrm>
            <a:off x="1196000" y="0"/>
            <a:ext cx="8152500" cy="46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8"/>
          <p:cNvSpPr/>
          <p:nvPr/>
        </p:nvSpPr>
        <p:spPr>
          <a:xfrm>
            <a:off x="0" y="0"/>
            <a:ext cx="2355600" cy="460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8"/>
          <p:cNvSpPr txBox="1"/>
          <p:nvPr/>
        </p:nvSpPr>
        <p:spPr>
          <a:xfrm>
            <a:off x="114000" y="186050"/>
            <a:ext cx="2241600" cy="4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Humor has a much more disarming, leveling, humbling, and most importantly, comforting effect than many might admit.</a:t>
            </a:r>
            <a:r>
              <a:rPr b="1"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7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A professional playfulness can relax tensions, and create a more forgiving atmosphere for content exploration</a:t>
            </a:r>
            <a:endParaRPr b="1" i="0" sz="1700" u="none" cap="none" strike="noStrik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9"/>
          <p:cNvPicPr preferRelativeResize="0"/>
          <p:nvPr/>
        </p:nvPicPr>
        <p:blipFill rotWithShape="1">
          <a:blip r:embed="rId3">
            <a:alphaModFix/>
          </a:blip>
          <a:srcRect b="14822" l="0" r="0" t="860"/>
          <a:stretch/>
        </p:blipFill>
        <p:spPr>
          <a:xfrm>
            <a:off x="1373964" y="-10"/>
            <a:ext cx="8320556" cy="46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9"/>
          <p:cNvSpPr/>
          <p:nvPr/>
        </p:nvSpPr>
        <p:spPr>
          <a:xfrm>
            <a:off x="0" y="0"/>
            <a:ext cx="2355600" cy="460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9"/>
          <p:cNvSpPr txBox="1"/>
          <p:nvPr/>
        </p:nvSpPr>
        <p:spPr>
          <a:xfrm>
            <a:off x="114000" y="186050"/>
            <a:ext cx="2241600" cy="4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The distance between an erroneous response and the conscious recognition of one’s wrongness must be traversed by the learner, not the teacher.</a:t>
            </a:r>
            <a:r>
              <a:rPr b="1"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Teachers simply cannot do students’ pushups for them and expect their students to gain any muscle mass.</a:t>
            </a:r>
            <a:endParaRPr b="1" i="0" sz="17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0"/>
          <p:cNvSpPr/>
          <p:nvPr/>
        </p:nvSpPr>
        <p:spPr>
          <a:xfrm>
            <a:off x="0" y="0"/>
            <a:ext cx="2355600" cy="460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0"/>
          <p:cNvSpPr txBox="1"/>
          <p:nvPr/>
        </p:nvSpPr>
        <p:spPr>
          <a:xfrm>
            <a:off x="114000" y="83825"/>
            <a:ext cx="2241600" cy="43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qualities that define a strong student-teacher relationship are the building blocks of student success in a high error climate. </a:t>
            </a:r>
            <a:r>
              <a:rPr b="1" lang="en" sz="170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Building relations with students encourages agency, efficacy, and allows the experiences of the child to be recognized in the classroom. </a:t>
            </a:r>
            <a:endParaRPr b="1" i="0" sz="1700" u="none" cap="none" strike="noStrike">
              <a:solidFill>
                <a:schemeClr val="accent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0" name="Google Shape;450;p60"/>
          <p:cNvPicPr preferRelativeResize="0"/>
          <p:nvPr/>
        </p:nvPicPr>
        <p:blipFill rotWithShape="1">
          <a:blip r:embed="rId4">
            <a:alphaModFix amt="76000"/>
          </a:blip>
          <a:srcRect b="17301" l="0" r="0" t="-3634"/>
          <a:stretch/>
        </p:blipFill>
        <p:spPr>
          <a:xfrm>
            <a:off x="2355612" y="0"/>
            <a:ext cx="8688444" cy="46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/>
          <p:nvPr/>
        </p:nvSpPr>
        <p:spPr>
          <a:xfrm>
            <a:off x="338725" y="324275"/>
            <a:ext cx="8664300" cy="44334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3"/>
          <p:cNvSpPr/>
          <p:nvPr/>
        </p:nvSpPr>
        <p:spPr>
          <a:xfrm>
            <a:off x="443875" y="952825"/>
            <a:ext cx="8392500" cy="37605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3"/>
          <p:cNvSpPr txBox="1"/>
          <p:nvPr/>
        </p:nvSpPr>
        <p:spPr>
          <a:xfrm>
            <a:off x="572725" y="990225"/>
            <a:ext cx="8196300" cy="3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You’ll have access to a recording, the slide deck, and the Professional Learning Playlist</a:t>
            </a:r>
            <a:endParaRPr b="1" sz="1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We will be recording this session. You will be emailed a copy of the recording, the slide deck, and the Professional Learning Playlist after the webinar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You can receive professional learning credit</a:t>
            </a:r>
            <a:endParaRPr b="1" sz="1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Those who attend tonight’s webinar are eligible for one hour of professional learning time. </a:t>
            </a:r>
            <a:r>
              <a:rPr lang="en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Simply fill out the survey at the end of the webinar,</a:t>
            </a: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and confirmation will be sent to you.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Engaging Respectfully With Each Other Tonight</a:t>
            </a:r>
            <a:endParaRPr b="1" sz="15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Please use the chat feature throughout this conversation—we value your voices!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Feel free to share constructive ideas, resources, and comments about what’s resonating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Participants who engage in cyberbullying or deliberate attempts to intimidate other commenters or disrupt conversation will be promptly removed.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39700" lvl="0" marL="3429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1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5" name="Google Shape;2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3"/>
          <p:cNvSpPr txBox="1"/>
          <p:nvPr/>
        </p:nvSpPr>
        <p:spPr>
          <a:xfrm>
            <a:off x="443875" y="324275"/>
            <a:ext cx="573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Housekeeping Items</a:t>
            </a:r>
            <a:endParaRPr b="1" sz="3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1"/>
          <p:cNvSpPr/>
          <p:nvPr/>
        </p:nvSpPr>
        <p:spPr>
          <a:xfrm>
            <a:off x="0" y="-325"/>
            <a:ext cx="2256600" cy="45870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61"/>
          <p:cNvSpPr txBox="1"/>
          <p:nvPr/>
        </p:nvSpPr>
        <p:spPr>
          <a:xfrm>
            <a:off x="0" y="1108775"/>
            <a:ext cx="22566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instructional strategies are best suited to turn mistakes into salutary lessons?</a:t>
            </a:r>
            <a:endParaRPr b="1" i="0" sz="29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61"/>
          <p:cNvSpPr txBox="1"/>
          <p:nvPr/>
        </p:nvSpPr>
        <p:spPr>
          <a:xfrm>
            <a:off x="142875" y="2282456"/>
            <a:ext cx="1760100" cy="18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8" name="Google Shape;45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735" y="0"/>
            <a:ext cx="6887265" cy="45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2"/>
          <p:cNvSpPr/>
          <p:nvPr/>
        </p:nvSpPr>
        <p:spPr>
          <a:xfrm>
            <a:off x="0" y="0"/>
            <a:ext cx="2129100" cy="46032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2"/>
          <p:cNvSpPr txBox="1"/>
          <p:nvPr/>
        </p:nvSpPr>
        <p:spPr>
          <a:xfrm>
            <a:off x="-150" y="44450"/>
            <a:ext cx="2129400" cy="4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 EMT learning environment is characterized by the teacher’s frequent and proportional use of a rolodex of adaptive responses to mistakes, including</a:t>
            </a: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whole-class discussion, error correction being returned to the student who made the mistake, teacher wait time before reformulating the question or giving a hint, and an emphasis placed on the learning potential of a mistake. </a:t>
            </a:r>
            <a:endParaRPr b="1" i="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6" name="Google Shape;46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100" y="0"/>
            <a:ext cx="7014900" cy="46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63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1085325" y="0"/>
            <a:ext cx="9144000" cy="46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3"/>
          <p:cNvSpPr/>
          <p:nvPr/>
        </p:nvSpPr>
        <p:spPr>
          <a:xfrm>
            <a:off x="0" y="0"/>
            <a:ext cx="2129100" cy="46032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63"/>
          <p:cNvSpPr txBox="1"/>
          <p:nvPr/>
        </p:nvSpPr>
        <p:spPr>
          <a:xfrm>
            <a:off x="49175" y="54300"/>
            <a:ext cx="2129400" cy="4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 period of inquiry followed by direct instruction has been found to strengthen the semantic network associated with the task, enhancing retention of the correct response. </a:t>
            </a:r>
            <a:r>
              <a:rPr b="1" lang="en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Findings show that PF results in students significantly outperforming their counterparts…on procedural knowledge, conceptual understanding, and problem-solving competency.</a:t>
            </a:r>
            <a:endParaRPr b="1" i="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5" name="Google Shape;47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"/>
          <p:cNvSpPr/>
          <p:nvPr/>
        </p:nvSpPr>
        <p:spPr>
          <a:xfrm>
            <a:off x="0" y="0"/>
            <a:ext cx="2129100" cy="46032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64"/>
          <p:cNvSpPr txBox="1"/>
          <p:nvPr/>
        </p:nvSpPr>
        <p:spPr>
          <a:xfrm>
            <a:off x="35075" y="448875"/>
            <a:ext cx="2129400" cy="4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By providing students with recursive, formative opportunities to seek and apply feedback, they begin to understand that mistakes do not define their learning but are merely a signpost on a longer learning journey.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i="0" sz="1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2" name="Google Shape;48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9100" y="0"/>
            <a:ext cx="7014900" cy="46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5"/>
          <p:cNvSpPr/>
          <p:nvPr/>
        </p:nvSpPr>
        <p:spPr>
          <a:xfrm>
            <a:off x="314325" y="164250"/>
            <a:ext cx="4134300" cy="786000"/>
          </a:xfrm>
          <a:prstGeom prst="roundRect">
            <a:avLst>
              <a:gd fmla="val 25450" name="adj"/>
            </a:avLst>
          </a:prstGeom>
          <a:solidFill>
            <a:srgbClr val="FFB15E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65"/>
          <p:cNvSpPr/>
          <p:nvPr/>
        </p:nvSpPr>
        <p:spPr>
          <a:xfrm>
            <a:off x="185625" y="164081"/>
            <a:ext cx="1521600" cy="786000"/>
          </a:xfrm>
          <a:prstGeom prst="homePlate">
            <a:avLst>
              <a:gd fmla="val 33624" name="adj"/>
            </a:avLst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65"/>
          <p:cNvSpPr txBox="1"/>
          <p:nvPr/>
        </p:nvSpPr>
        <p:spPr>
          <a:xfrm>
            <a:off x="243875" y="282650"/>
            <a:ext cx="13191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Dispositions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p65"/>
          <p:cNvSpPr/>
          <p:nvPr/>
        </p:nvSpPr>
        <p:spPr>
          <a:xfrm>
            <a:off x="314325" y="1985381"/>
            <a:ext cx="4134300" cy="786000"/>
          </a:xfrm>
          <a:prstGeom prst="roundRect">
            <a:avLst>
              <a:gd fmla="val 25450" name="adj"/>
            </a:avLst>
          </a:prstGeom>
          <a:solidFill>
            <a:srgbClr val="FFD05E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65"/>
          <p:cNvSpPr/>
          <p:nvPr/>
        </p:nvSpPr>
        <p:spPr>
          <a:xfrm>
            <a:off x="185625" y="1985213"/>
            <a:ext cx="1521600" cy="786000"/>
          </a:xfrm>
          <a:prstGeom prst="homePlate">
            <a:avLst>
              <a:gd fmla="val 33624" name="adj"/>
            </a:avLst>
          </a:prstGeom>
          <a:solidFill>
            <a:srgbClr val="F3BC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5"/>
          <p:cNvSpPr/>
          <p:nvPr/>
        </p:nvSpPr>
        <p:spPr>
          <a:xfrm>
            <a:off x="314325" y="3586238"/>
            <a:ext cx="4134300" cy="786000"/>
          </a:xfrm>
          <a:prstGeom prst="roundRect">
            <a:avLst>
              <a:gd fmla="val 25450" name="adj"/>
            </a:avLst>
          </a:prstGeom>
          <a:solidFill>
            <a:srgbClr val="5163B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5"/>
          <p:cNvSpPr/>
          <p:nvPr/>
        </p:nvSpPr>
        <p:spPr>
          <a:xfrm>
            <a:off x="185625" y="3586069"/>
            <a:ext cx="1521600" cy="786000"/>
          </a:xfrm>
          <a:prstGeom prst="homePlate">
            <a:avLst>
              <a:gd fmla="val 33624" name="adj"/>
            </a:avLst>
          </a:prstGeom>
          <a:solidFill>
            <a:srgbClr val="364AA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65"/>
          <p:cNvSpPr/>
          <p:nvPr/>
        </p:nvSpPr>
        <p:spPr>
          <a:xfrm>
            <a:off x="4819650" y="164331"/>
            <a:ext cx="4134300" cy="786000"/>
          </a:xfrm>
          <a:prstGeom prst="roundRect">
            <a:avLst>
              <a:gd fmla="val 25450" name="adj"/>
            </a:avLst>
          </a:prstGeom>
          <a:solidFill>
            <a:srgbClr val="428FA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5"/>
          <p:cNvSpPr/>
          <p:nvPr/>
        </p:nvSpPr>
        <p:spPr>
          <a:xfrm>
            <a:off x="4819650" y="164325"/>
            <a:ext cx="1521600" cy="786000"/>
          </a:xfrm>
          <a:prstGeom prst="homePlate">
            <a:avLst>
              <a:gd fmla="val 33624" name="adj"/>
            </a:avLst>
          </a:prstGeom>
          <a:solidFill>
            <a:srgbClr val="277C9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65"/>
          <p:cNvSpPr/>
          <p:nvPr/>
        </p:nvSpPr>
        <p:spPr>
          <a:xfrm>
            <a:off x="4948350" y="1985463"/>
            <a:ext cx="4134300" cy="786000"/>
          </a:xfrm>
          <a:prstGeom prst="roundRect">
            <a:avLst>
              <a:gd fmla="val 25450" name="adj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5"/>
          <p:cNvSpPr/>
          <p:nvPr/>
        </p:nvSpPr>
        <p:spPr>
          <a:xfrm>
            <a:off x="4819650" y="1985294"/>
            <a:ext cx="1521600" cy="786000"/>
          </a:xfrm>
          <a:prstGeom prst="homePlate">
            <a:avLst>
              <a:gd fmla="val 33624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5"/>
          <p:cNvSpPr txBox="1"/>
          <p:nvPr/>
        </p:nvSpPr>
        <p:spPr>
          <a:xfrm>
            <a:off x="267075" y="2129588"/>
            <a:ext cx="13587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Dispositions</a:t>
            </a:r>
            <a:endParaRPr b="1"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0" name="Google Shape;500;p65"/>
          <p:cNvSpPr txBox="1"/>
          <p:nvPr/>
        </p:nvSpPr>
        <p:spPr>
          <a:xfrm>
            <a:off x="4851600" y="156800"/>
            <a:ext cx="14577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Instructional</a:t>
            </a: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Strategies 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1" name="Google Shape;501;p65"/>
          <p:cNvSpPr txBox="1"/>
          <p:nvPr/>
        </p:nvSpPr>
        <p:spPr>
          <a:xfrm>
            <a:off x="2272050" y="282644"/>
            <a:ext cx="254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Humor</a:t>
            </a:r>
            <a:endParaRPr b="1" i="0" sz="17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2" name="Google Shape;502;p65"/>
          <p:cNvSpPr txBox="1"/>
          <p:nvPr/>
        </p:nvSpPr>
        <p:spPr>
          <a:xfrm>
            <a:off x="2272050" y="2132235"/>
            <a:ext cx="254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Patience</a:t>
            </a:r>
            <a:endParaRPr b="1" i="0" sz="17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65"/>
          <p:cNvSpPr txBox="1"/>
          <p:nvPr/>
        </p:nvSpPr>
        <p:spPr>
          <a:xfrm>
            <a:off x="1668125" y="3659750"/>
            <a:ext cx="30528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Student-Teacher Relationship</a:t>
            </a:r>
            <a:endParaRPr b="1" i="0" sz="1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4" name="Google Shape;504;p65"/>
          <p:cNvSpPr txBox="1"/>
          <p:nvPr/>
        </p:nvSpPr>
        <p:spPr>
          <a:xfrm>
            <a:off x="6341250" y="282654"/>
            <a:ext cx="25476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Error Management Training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5" name="Google Shape;505;p65"/>
          <p:cNvSpPr txBox="1"/>
          <p:nvPr/>
        </p:nvSpPr>
        <p:spPr>
          <a:xfrm>
            <a:off x="6405825" y="2122338"/>
            <a:ext cx="2398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Productive Failure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6" name="Google Shape;506;p65"/>
          <p:cNvSpPr txBox="1"/>
          <p:nvPr/>
        </p:nvSpPr>
        <p:spPr>
          <a:xfrm>
            <a:off x="267075" y="3707700"/>
            <a:ext cx="13587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Dispositions</a:t>
            </a:r>
            <a:endParaRPr b="1"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7" name="Google Shape;507;p65"/>
          <p:cNvSpPr/>
          <p:nvPr/>
        </p:nvSpPr>
        <p:spPr>
          <a:xfrm>
            <a:off x="4948350" y="3586150"/>
            <a:ext cx="4134300" cy="786000"/>
          </a:xfrm>
          <a:prstGeom prst="roundRect">
            <a:avLst>
              <a:gd fmla="val 25450" name="adj"/>
            </a:avLst>
          </a:prstGeom>
          <a:solidFill>
            <a:srgbClr val="C27BA0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65"/>
          <p:cNvSpPr/>
          <p:nvPr/>
        </p:nvSpPr>
        <p:spPr>
          <a:xfrm>
            <a:off x="4819650" y="3585981"/>
            <a:ext cx="1521600" cy="786000"/>
          </a:xfrm>
          <a:prstGeom prst="homePlate">
            <a:avLst>
              <a:gd fmla="val 33624" name="adj"/>
            </a:avLst>
          </a:prstGeom>
          <a:solidFill>
            <a:srgbClr val="A64D79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5"/>
          <p:cNvSpPr txBox="1"/>
          <p:nvPr/>
        </p:nvSpPr>
        <p:spPr>
          <a:xfrm>
            <a:off x="6405825" y="3723025"/>
            <a:ext cx="23988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Formative Feedback 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0" name="Google Shape;510;p65"/>
          <p:cNvSpPr txBox="1"/>
          <p:nvPr/>
        </p:nvSpPr>
        <p:spPr>
          <a:xfrm>
            <a:off x="4883888" y="1975500"/>
            <a:ext cx="14577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Instructional Strategies 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1" name="Google Shape;511;p65"/>
          <p:cNvSpPr txBox="1"/>
          <p:nvPr/>
        </p:nvSpPr>
        <p:spPr>
          <a:xfrm>
            <a:off x="4948338" y="3576175"/>
            <a:ext cx="1457700" cy="7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Instructional Strategies </a:t>
            </a:r>
            <a:endParaRPr b="1" i="0" sz="15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2" name="Google Shape;51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6"/>
          <p:cNvSpPr/>
          <p:nvPr/>
        </p:nvSpPr>
        <p:spPr>
          <a:xfrm>
            <a:off x="0" y="1919025"/>
            <a:ext cx="9144000" cy="27099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925" y="68428"/>
            <a:ext cx="5076151" cy="284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6375" y="4628937"/>
            <a:ext cx="1387626" cy="4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6"/>
          <p:cNvSpPr/>
          <p:nvPr/>
        </p:nvSpPr>
        <p:spPr>
          <a:xfrm>
            <a:off x="288725" y="2985000"/>
            <a:ext cx="8855100" cy="12564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AutoNum type="arabicParenR"/>
            </a:pPr>
            <a:r>
              <a:rPr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Use the Jamboard that corresponds to your breakout room #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AutoNum type="arabicParenR"/>
            </a:pPr>
            <a:r>
              <a:rPr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As a group, discuss then document your responses to the </a:t>
            </a:r>
            <a:r>
              <a:rPr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three questions 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AutoNum type="arabicParenR"/>
            </a:pPr>
            <a:r>
              <a:rPr lang="en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 minutes; be prepared to share with group when we return </a:t>
            </a:r>
            <a:r>
              <a:rPr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7"/>
          <p:cNvSpPr/>
          <p:nvPr/>
        </p:nvSpPr>
        <p:spPr>
          <a:xfrm>
            <a:off x="185500" y="2663125"/>
            <a:ext cx="3607200" cy="2295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67"/>
          <p:cNvSpPr txBox="1"/>
          <p:nvPr/>
        </p:nvSpPr>
        <p:spPr>
          <a:xfrm>
            <a:off x="252875" y="2571750"/>
            <a:ext cx="4184100" cy="16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     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</a:t>
            </a:r>
            <a:r>
              <a:rPr lang="en" sz="1200">
                <a:solidFill>
                  <a:schemeClr val="lt1"/>
                </a:solidFill>
              </a:rPr>
              <a:t> Middle School Director, St. Francis School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  zak@thecorecollaborative.com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  @cohen_zak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        zakcoheneducation.com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527" name="Google Shape;52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863" y="3621250"/>
            <a:ext cx="270222" cy="2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301" y="3325289"/>
            <a:ext cx="321350" cy="23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875" y="3917200"/>
            <a:ext cx="270200" cy="2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161" y="2985700"/>
            <a:ext cx="261630" cy="2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8"/>
          <p:cNvSpPr txBox="1"/>
          <p:nvPr>
            <p:ph type="title"/>
          </p:nvPr>
        </p:nvSpPr>
        <p:spPr>
          <a:xfrm>
            <a:off x="311700" y="23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Certificate Sign-Up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36" name="Google Shape;536;p68"/>
          <p:cNvSpPr txBox="1"/>
          <p:nvPr>
            <p:ph idx="1" type="body"/>
          </p:nvPr>
        </p:nvSpPr>
        <p:spPr>
          <a:xfrm>
            <a:off x="501125" y="3425525"/>
            <a:ext cx="8520600" cy="12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Link to webinar recording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Webinar slide deck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Mistake Literacy Professional Learning Playlist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68"/>
          <p:cNvSpPr txBox="1"/>
          <p:nvPr>
            <p:ph type="title"/>
          </p:nvPr>
        </p:nvSpPr>
        <p:spPr>
          <a:xfrm>
            <a:off x="420375" y="2852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Resources you’ll receive: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68"/>
          <p:cNvSpPr txBox="1"/>
          <p:nvPr/>
        </p:nvSpPr>
        <p:spPr>
          <a:xfrm>
            <a:off x="568250" y="1249125"/>
            <a:ext cx="7800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solidFill>
                  <a:schemeClr val="hlink"/>
                </a:solidFill>
                <a:hlinkClick r:id="rId3"/>
              </a:rPr>
              <a:t>https://bit.ly/LearningFromMistakes329</a:t>
            </a:r>
            <a:r>
              <a:rPr lang="en" sz="2300"/>
              <a:t> </a:t>
            </a:r>
            <a:endParaRPr sz="2900"/>
          </a:p>
        </p:txBody>
      </p:sp>
      <p:sp>
        <p:nvSpPr>
          <p:cNvPr id="539" name="Google Shape;539;p68"/>
          <p:cNvSpPr txBox="1"/>
          <p:nvPr/>
        </p:nvSpPr>
        <p:spPr>
          <a:xfrm>
            <a:off x="568250" y="2039925"/>
            <a:ext cx="733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Note: This sign-up form is for LIVE PARTICIPANTS ONLY. If you are watching this webinar on-demand via Teachbale, you do not need to complete this form.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9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5" name="Google Shape;545;p69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sz="32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6" name="Google Shape;546;p69"/>
          <p:cNvSpPr txBox="1"/>
          <p:nvPr>
            <p:ph type="title"/>
          </p:nvPr>
        </p:nvSpPr>
        <p:spPr>
          <a:xfrm>
            <a:off x="219320" y="2139710"/>
            <a:ext cx="86178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ucida Sans"/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0"/>
          <p:cNvSpPr txBox="1"/>
          <p:nvPr>
            <p:ph type="title"/>
          </p:nvPr>
        </p:nvSpPr>
        <p:spPr>
          <a:xfrm>
            <a:off x="457200" y="-24890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Please Join Us!</a:t>
            </a:r>
            <a:endParaRPr sz="2800"/>
          </a:p>
        </p:txBody>
      </p:sp>
      <p:sp>
        <p:nvSpPr>
          <p:cNvPr id="553" name="Google Shape;553;p70"/>
          <p:cNvSpPr txBox="1"/>
          <p:nvPr/>
        </p:nvSpPr>
        <p:spPr>
          <a:xfrm>
            <a:off x="2229650" y="1110366"/>
            <a:ext cx="50793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Website: achievethecore.org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4" name="Google Shape;554;p70"/>
          <p:cNvSpPr txBox="1"/>
          <p:nvPr/>
        </p:nvSpPr>
        <p:spPr>
          <a:xfrm>
            <a:off x="2229650" y="1876268"/>
            <a:ext cx="50793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Twitter: twitter.com/achievethecore 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5" name="Google Shape;555;p70"/>
          <p:cNvSpPr txBox="1"/>
          <p:nvPr/>
        </p:nvSpPr>
        <p:spPr>
          <a:xfrm>
            <a:off x="2229650" y="2642170"/>
            <a:ext cx="50793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Facebook: facebook.com/achievethecore</a:t>
            </a:r>
            <a:endParaRPr sz="2400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6" name="Google Shape;556;p70"/>
          <p:cNvSpPr txBox="1"/>
          <p:nvPr/>
        </p:nvSpPr>
        <p:spPr>
          <a:xfrm>
            <a:off x="2229650" y="3408075"/>
            <a:ext cx="6778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Instagram: instagram.com/achievethecoresap/</a:t>
            </a:r>
            <a:endParaRPr/>
          </a:p>
        </p:txBody>
      </p:sp>
      <p:pic>
        <p:nvPicPr>
          <p:cNvPr id="557" name="Google Shape;55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750" y="987534"/>
            <a:ext cx="571500" cy="571500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8" name="Google Shape;55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642" y="1660255"/>
            <a:ext cx="999850" cy="6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1750" y="2465048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4575" y="3248475"/>
            <a:ext cx="665837" cy="66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/>
          <p:nvPr/>
        </p:nvSpPr>
        <p:spPr>
          <a:xfrm>
            <a:off x="2408075" y="0"/>
            <a:ext cx="6735900" cy="45486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9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000" y="531663"/>
            <a:ext cx="6196048" cy="348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4"/>
          <p:cNvSpPr/>
          <p:nvPr/>
        </p:nvSpPr>
        <p:spPr>
          <a:xfrm>
            <a:off x="0" y="0"/>
            <a:ext cx="2408100" cy="45486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4"/>
          <p:cNvSpPr txBox="1"/>
          <p:nvPr/>
        </p:nvSpPr>
        <p:spPr>
          <a:xfrm>
            <a:off x="0" y="-55350"/>
            <a:ext cx="2408100" cy="46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When it comes to mistake-making, there are no negative consequences beyond the moment. There's nothing that sparks structural wounds in them; so, when they make mistakes, it's easier for them to recover. This is a mindset that we don't teach to girls and to people of color.</a:t>
            </a:r>
            <a:endParaRPr sz="17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5" name="Google Shape;295;p44"/>
          <p:cNvSpPr txBox="1"/>
          <p:nvPr/>
        </p:nvSpPr>
        <p:spPr>
          <a:xfrm>
            <a:off x="167250" y="4659275"/>
            <a:ext cx="406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296" name="Google Shape;2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/>
          <p:nvPr/>
        </p:nvSpPr>
        <p:spPr>
          <a:xfrm>
            <a:off x="338725" y="324275"/>
            <a:ext cx="8664300" cy="39663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5"/>
          <p:cNvSpPr/>
          <p:nvPr/>
        </p:nvSpPr>
        <p:spPr>
          <a:xfrm>
            <a:off x="630250" y="613450"/>
            <a:ext cx="8123400" cy="343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5"/>
          <p:cNvSpPr/>
          <p:nvPr/>
        </p:nvSpPr>
        <p:spPr>
          <a:xfrm>
            <a:off x="630250" y="613450"/>
            <a:ext cx="8238900" cy="35529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5"/>
          <p:cNvSpPr txBox="1"/>
          <p:nvPr/>
        </p:nvSpPr>
        <p:spPr>
          <a:xfrm>
            <a:off x="960675" y="958875"/>
            <a:ext cx="77931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Session participants will know…</a:t>
            </a:r>
            <a:endParaRPr b="1"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 the research tells us about how to optimize learning from mistakes</a:t>
            </a:r>
            <a:endParaRPr sz="16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aleway"/>
              <a:buChar char="●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How to apply this research to suit their individual school context </a:t>
            </a: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39700" lvl="0" marL="3429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6" name="Google Shape;30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/>
          <p:nvPr/>
        </p:nvSpPr>
        <p:spPr>
          <a:xfrm>
            <a:off x="338725" y="324275"/>
            <a:ext cx="8646000" cy="41241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3" name="Google Shape;313;p46"/>
          <p:cNvSpPr/>
          <p:nvPr/>
        </p:nvSpPr>
        <p:spPr>
          <a:xfrm>
            <a:off x="1102525" y="1240650"/>
            <a:ext cx="7766700" cy="308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6"/>
          <p:cNvSpPr/>
          <p:nvPr/>
        </p:nvSpPr>
        <p:spPr>
          <a:xfrm>
            <a:off x="1102525" y="1240775"/>
            <a:ext cx="7882200" cy="32076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5" name="Google Shape;315;p46"/>
          <p:cNvSpPr txBox="1"/>
          <p:nvPr/>
        </p:nvSpPr>
        <p:spPr>
          <a:xfrm>
            <a:off x="1089325" y="1301525"/>
            <a:ext cx="77931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Char char="●"/>
            </a:pPr>
            <a:r>
              <a:rPr b="1" lang="en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What, why, and how of Mistake Literacy</a:t>
            </a:r>
            <a:r>
              <a:rPr lang="en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(direct instruction)  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Char char="●"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So What</a:t>
            </a: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Here’s What, Now What</a:t>
            </a:r>
            <a:r>
              <a:rPr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(small groups) </a:t>
            </a:r>
            <a:endParaRPr sz="2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aleway"/>
              <a:buChar char="●"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Debrief </a:t>
            </a:r>
            <a:r>
              <a:rPr lang="en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(full group) </a:t>
            </a:r>
            <a:endParaRPr sz="2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6" name="Google Shape;316;p46"/>
          <p:cNvSpPr txBox="1"/>
          <p:nvPr/>
        </p:nvSpPr>
        <p:spPr>
          <a:xfrm>
            <a:off x="557325" y="494300"/>
            <a:ext cx="203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Agenda</a:t>
            </a:r>
            <a:endParaRPr b="1" sz="3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7"/>
          <p:cNvSpPr/>
          <p:nvPr/>
        </p:nvSpPr>
        <p:spPr>
          <a:xfrm>
            <a:off x="0" y="0"/>
            <a:ext cx="9144000" cy="46488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9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7"/>
          <p:cNvSpPr/>
          <p:nvPr/>
        </p:nvSpPr>
        <p:spPr>
          <a:xfrm>
            <a:off x="598950" y="1085075"/>
            <a:ext cx="7946100" cy="32412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7"/>
          <p:cNvSpPr/>
          <p:nvPr/>
        </p:nvSpPr>
        <p:spPr>
          <a:xfrm>
            <a:off x="813000" y="1564200"/>
            <a:ext cx="7518000" cy="25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7"/>
          <p:cNvSpPr txBox="1"/>
          <p:nvPr/>
        </p:nvSpPr>
        <p:spPr>
          <a:xfrm>
            <a:off x="886800" y="1676075"/>
            <a:ext cx="7370400" cy="28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Think back to when 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you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were a student: did you ever make a mistake that you learned from? 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7"/>
          <p:cNvSpPr txBox="1"/>
          <p:nvPr/>
        </p:nvSpPr>
        <p:spPr>
          <a:xfrm>
            <a:off x="598950" y="246600"/>
            <a:ext cx="2980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Question #1</a:t>
            </a:r>
            <a:endParaRPr b="1" sz="3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8"/>
          <p:cNvSpPr/>
          <p:nvPr/>
        </p:nvSpPr>
        <p:spPr>
          <a:xfrm>
            <a:off x="0" y="0"/>
            <a:ext cx="9144000" cy="46488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9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8"/>
          <p:cNvSpPr/>
          <p:nvPr/>
        </p:nvSpPr>
        <p:spPr>
          <a:xfrm>
            <a:off x="598950" y="1085075"/>
            <a:ext cx="7946100" cy="32412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8"/>
          <p:cNvSpPr/>
          <p:nvPr/>
        </p:nvSpPr>
        <p:spPr>
          <a:xfrm>
            <a:off x="813000" y="1564200"/>
            <a:ext cx="7518000" cy="25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8"/>
          <p:cNvSpPr txBox="1"/>
          <p:nvPr/>
        </p:nvSpPr>
        <p:spPr>
          <a:xfrm>
            <a:off x="886800" y="1676075"/>
            <a:ext cx="7370400" cy="28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Think back to when you were a student: did you ever make a mistake that you </a:t>
            </a:r>
            <a:r>
              <a:rPr i="1"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didn’t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learn 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from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0" name="Google Shape;3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8"/>
          <p:cNvSpPr txBox="1"/>
          <p:nvPr/>
        </p:nvSpPr>
        <p:spPr>
          <a:xfrm>
            <a:off x="598950" y="246600"/>
            <a:ext cx="2980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Question #2</a:t>
            </a:r>
            <a:endParaRPr b="1" sz="3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9"/>
          <p:cNvSpPr/>
          <p:nvPr/>
        </p:nvSpPr>
        <p:spPr>
          <a:xfrm>
            <a:off x="0" y="0"/>
            <a:ext cx="9144000" cy="46488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9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9"/>
          <p:cNvSpPr/>
          <p:nvPr/>
        </p:nvSpPr>
        <p:spPr>
          <a:xfrm>
            <a:off x="598950" y="1085075"/>
            <a:ext cx="7946100" cy="32412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9"/>
          <p:cNvSpPr/>
          <p:nvPr/>
        </p:nvSpPr>
        <p:spPr>
          <a:xfrm>
            <a:off x="813000" y="1564200"/>
            <a:ext cx="7518000" cy="25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9"/>
          <p:cNvSpPr txBox="1"/>
          <p:nvPr/>
        </p:nvSpPr>
        <p:spPr>
          <a:xfrm>
            <a:off x="886800" y="1676075"/>
            <a:ext cx="7370400" cy="28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Think back to when you were a student: what accounted for the difference between a mistake you learned from 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and</a:t>
            </a:r>
            <a:r>
              <a:rPr lang="en" sz="27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one you didn’t. </a:t>
            </a: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2" name="Google Shape;35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9"/>
          <p:cNvSpPr txBox="1"/>
          <p:nvPr/>
        </p:nvSpPr>
        <p:spPr>
          <a:xfrm>
            <a:off x="598950" y="246600"/>
            <a:ext cx="2980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Question #3</a:t>
            </a:r>
            <a:endParaRPr b="1" sz="3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0"/>
          <p:cNvSpPr/>
          <p:nvPr/>
        </p:nvSpPr>
        <p:spPr>
          <a:xfrm>
            <a:off x="0" y="0"/>
            <a:ext cx="9195000" cy="4601100"/>
          </a:xfrm>
          <a:prstGeom prst="rect">
            <a:avLst/>
          </a:prstGeom>
          <a:solidFill>
            <a:srgbClr val="F398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0"/>
          <p:cNvSpPr txBox="1"/>
          <p:nvPr/>
        </p:nvSpPr>
        <p:spPr>
          <a:xfrm>
            <a:off x="0" y="0"/>
            <a:ext cx="9144000" cy="3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 2015, Chris Davis struck out 208 times. In 2016, Chris Davis struck out 219 times. Why didn’t those 208 strikeouts translates in 208 singles, walks, or homeruns in 2016?</a:t>
            </a:r>
            <a:endParaRPr i="0" sz="26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0" name="Google Shape;360;p50"/>
          <p:cNvSpPr/>
          <p:nvPr/>
        </p:nvSpPr>
        <p:spPr>
          <a:xfrm>
            <a:off x="1883700" y="1543075"/>
            <a:ext cx="5376600" cy="2846700"/>
          </a:xfrm>
          <a:prstGeom prst="rect">
            <a:avLst/>
          </a:prstGeom>
          <a:solidFill>
            <a:srgbClr val="277C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237" y="1617254"/>
            <a:ext cx="5199526" cy="269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75" y="4757700"/>
            <a:ext cx="4462649" cy="3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