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3"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embeddedFontLst>
    <p:embeddedFont>
      <p:font typeface="Lucida Sans" panose="020B060203050402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Allerta" panose="020B0604020202020204"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Schattauer Paillé" initials="" lastIdx="4" clrIdx="0"/>
  <p:cmAuthor id="1" name="Joanie Funderburk" initials="" lastIdx="3" clrIdx="1"/>
  <p:cmAuthor id="2" name="JAIME PITKI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4D8F3C-BA52-4034-A104-5B3BC6C5F5AF}">
  <a:tblStyle styleId="{EF4D8F3C-BA52-4034-A104-5B3BC6C5F5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12" autoAdjust="0"/>
  </p:normalViewPr>
  <p:slideViewPr>
    <p:cSldViewPr snapToGrid="0">
      <p:cViewPr varScale="1">
        <p:scale>
          <a:sx n="42" d="100"/>
          <a:sy n="42" d="100"/>
        </p:scale>
        <p:origin x="21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dirty="0"/>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Calibri" panose="020F0502020204030204" pitchFamily="34" charset="0"/>
              </a:defRPr>
            </a:lvl1pPr>
          </a:lstStyle>
          <a:p>
            <a:pPr algn="r">
              <a:buClr>
                <a:schemeClr val="dk1"/>
              </a:buClr>
              <a:buSzPts val="300"/>
              <a:buFont typeface="Lucida Sans"/>
              <a:buNone/>
            </a:pPr>
            <a:fld id="{00000000-1234-1234-1234-123412341234}" type="slidenum">
              <a:rPr lang="en-US" sz="1200" smtClean="0">
                <a:solidFill>
                  <a:schemeClr val="dk1"/>
                </a:solidFill>
                <a:ea typeface="Lucida Sans"/>
                <a:cs typeface="Lucida Sans"/>
                <a:sym typeface="Lucida Sans"/>
              </a:rPr>
              <a:pPr algn="r">
                <a:buClr>
                  <a:schemeClr val="dk1"/>
                </a:buClr>
                <a:buSzPts val="300"/>
                <a:buFont typeface="Lucida Sans"/>
                <a:buNone/>
              </a:pPr>
              <a:t>‹#›</a:t>
            </a:fld>
            <a:endParaRPr lang="en-US" sz="1200" dirty="0">
              <a:solidFill>
                <a:schemeClr val="dk1"/>
              </a:solidFill>
              <a:ea typeface="Lucida Sans"/>
              <a:cs typeface="Lucida Sans"/>
              <a:sym typeface="Lucida Sans"/>
            </a:endParaRPr>
          </a:p>
        </p:txBody>
      </p:sp>
    </p:spTree>
    <p:extLst>
      <p:ext uri="{BB962C8B-B14F-4D97-AF65-F5344CB8AC3E}">
        <p14:creationId xmlns:p14="http://schemas.microsoft.com/office/powerpoint/2010/main" val="27869776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gency FB" panose="020B0503020202020204" pitchFamily="34" charset="0"/>
        <a:ea typeface="Agency FB"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hievethecore.org/page/3162/envisionmath-2-0-materials-adaptation-projec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dirty="0">
              <a:latin typeface="Calibri" panose="020F0502020204030204" pitchFamily="34" charset="0"/>
            </a:endParaRPr>
          </a:p>
        </p:txBody>
      </p:sp>
      <p:sp>
        <p:nvSpPr>
          <p:cNvPr id="171" name="Shape 171"/>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1</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3995168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b="1" dirty="0">
                <a:latin typeface="Calibri" panose="020F0502020204030204" pitchFamily="34" charset="0"/>
              </a:rPr>
              <a:t>Big Idea: </a:t>
            </a:r>
            <a:r>
              <a:rPr lang="en-US" sz="1100" dirty="0">
                <a:latin typeface="Calibri" panose="020F0502020204030204" pitchFamily="34" charset="0"/>
              </a:rPr>
              <a:t>Share the purpose of the guidance documents</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b="1" dirty="0">
                <a:latin typeface="Calibri" panose="020F0502020204030204" pitchFamily="34" charset="0"/>
              </a:rPr>
              <a:t>Details:</a:t>
            </a:r>
            <a:endParaRPr sz="1100" b="1"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The guidance documents provide support to teachers by:</a:t>
            </a:r>
            <a:endParaRPr sz="1100" dirty="0">
              <a:latin typeface="Calibri" panose="020F0502020204030204" pitchFamily="34" charset="0"/>
            </a:endParaRPr>
          </a:p>
          <a:p>
            <a:pPr marL="0" lvl="0" indent="45720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Calling out aligned features of the program and recommending how to use them across K-5</a:t>
            </a:r>
            <a:endParaRPr sz="1100" dirty="0">
              <a:latin typeface="Calibri" panose="020F0502020204030204" pitchFamily="34" charset="0"/>
            </a:endParaRPr>
          </a:p>
          <a:p>
            <a:pPr marL="0" lvl="0" indent="45720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Suggesting modification to lessons to align to the content expectations of the Standards for each Topic</a:t>
            </a:r>
            <a:endParaRPr sz="1100" dirty="0">
              <a:latin typeface="Calibri" panose="020F0502020204030204" pitchFamily="34" charset="0"/>
            </a:endParaRPr>
          </a:p>
          <a:p>
            <a:pPr marL="0" lvl="0" indent="45720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Suggesting modifications for Topic Tests that align to instructional changes, to ensure that students are assessed based on the expectations of the Standards</a:t>
            </a:r>
            <a:endParaRPr sz="1100" dirty="0">
              <a:latin typeface="Calibri" panose="020F0502020204030204" pitchFamily="34" charset="0"/>
            </a:endParaRPr>
          </a:p>
          <a:p>
            <a:pPr marL="0" lvl="0" indent="76200">
              <a:spcBef>
                <a:spcPts val="0"/>
              </a:spcBef>
              <a:spcAft>
                <a:spcPts val="0"/>
              </a:spcAft>
              <a:buNone/>
            </a:pPr>
            <a:endParaRPr dirty="0">
              <a:latin typeface="Calibri" panose="020F0502020204030204" pitchFamily="34" charset="0"/>
            </a:endParaRPr>
          </a:p>
        </p:txBody>
      </p:sp>
      <p:sp>
        <p:nvSpPr>
          <p:cNvPr id="236" name="Shape 23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10</a:t>
            </a:fld>
            <a:endParaRPr dirty="0">
              <a:latin typeface="Calibri" panose="020F0502020204030204" pitchFamily="34" charset="0"/>
            </a:endParaRPr>
          </a:p>
        </p:txBody>
      </p:sp>
    </p:spTree>
    <p:extLst>
      <p:ext uri="{BB962C8B-B14F-4D97-AF65-F5344CB8AC3E}">
        <p14:creationId xmlns:p14="http://schemas.microsoft.com/office/powerpoint/2010/main" val="188888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Big Idea: </a:t>
            </a:r>
            <a:r>
              <a:rPr lang="en-US" sz="1100" dirty="0">
                <a:latin typeface="Calibri" panose="020F0502020204030204" pitchFamily="34" charset="0"/>
              </a:rPr>
              <a:t>These documents were the collaborative efforts of educators from 9 districts.</a:t>
            </a:r>
            <a:endParaRPr dirty="0">
              <a:latin typeface="Calibri" panose="020F0502020204030204" pitchFamily="34" charset="0"/>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Details:</a:t>
            </a:r>
            <a:endParaRPr dirty="0">
              <a:latin typeface="Calibri" panose="020F0502020204030204" pitchFamily="34" charset="0"/>
            </a:endParaRPr>
          </a:p>
          <a:p>
            <a:pPr marL="171450" lvl="0" indent="-171450" rtl="0">
              <a:spcBef>
                <a:spcPts val="0"/>
              </a:spcBef>
              <a:spcAft>
                <a:spcPts val="0"/>
              </a:spcAft>
              <a:buSzPts val="1100"/>
              <a:buChar char="-"/>
            </a:pPr>
            <a:r>
              <a:rPr lang="en-US" sz="1100" dirty="0">
                <a:latin typeface="Calibri" panose="020F0502020204030204" pitchFamily="34" charset="0"/>
              </a:rPr>
              <a:t>SAP held a convening in Summer 2017 to bring together educators who use </a:t>
            </a:r>
            <a:r>
              <a:rPr lang="en-US" sz="1100" i="1" dirty="0">
                <a:latin typeface="Calibri" panose="020F0502020204030204" pitchFamily="34" charset="0"/>
              </a:rPr>
              <a:t>enVisionmath</a:t>
            </a:r>
            <a:r>
              <a:rPr lang="en-US" sz="1100" dirty="0">
                <a:latin typeface="Calibri" panose="020F0502020204030204" pitchFamily="34" charset="0"/>
              </a:rPr>
              <a:t> to create the guidance documents.</a:t>
            </a:r>
            <a:endParaRPr dirty="0">
              <a:latin typeface="Calibri" panose="020F0502020204030204" pitchFamily="34" charset="0"/>
            </a:endParaRPr>
          </a:p>
          <a:p>
            <a:pPr marL="171450" lvl="0" indent="-171450" rtl="0">
              <a:spcBef>
                <a:spcPts val="0"/>
              </a:spcBef>
              <a:spcAft>
                <a:spcPts val="0"/>
              </a:spcAft>
              <a:buSzPts val="1100"/>
              <a:buChar char="-"/>
            </a:pPr>
            <a:r>
              <a:rPr lang="en-US" sz="1100" dirty="0">
                <a:latin typeface="Calibri" panose="020F0502020204030204" pitchFamily="34" charset="0"/>
              </a:rPr>
              <a:t>Participants were from Philadelphia, PA, San Bernardino City, CA, Mastery Charter School, PA, Milwaukee, WI, Clark County, NV, Plainfield, CT, Poudre, CO, East Hartford, CT, Flemington-Raritan, NJ.  Participants also included regional and national representatives from Pearson and Achievement Network.</a:t>
            </a:r>
            <a:endParaRPr sz="1100" dirty="0">
              <a:latin typeface="Calibri" panose="020F0502020204030204" pitchFamily="34" charset="0"/>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76200">
              <a:spcBef>
                <a:spcPts val="0"/>
              </a:spcBef>
              <a:spcAft>
                <a:spcPts val="0"/>
              </a:spcAft>
              <a:buNone/>
            </a:pPr>
            <a:endParaRPr dirty="0">
              <a:latin typeface="Calibri" panose="020F0502020204030204" pitchFamily="34" charset="0"/>
            </a:endParaRPr>
          </a:p>
        </p:txBody>
      </p:sp>
      <p:sp>
        <p:nvSpPr>
          <p:cNvPr id="243" name="Shape 24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11</a:t>
            </a:fld>
            <a:endParaRPr dirty="0">
              <a:latin typeface="Calibri" panose="020F0502020204030204" pitchFamily="34" charset="0"/>
            </a:endParaRPr>
          </a:p>
        </p:txBody>
      </p:sp>
    </p:spTree>
    <p:extLst>
      <p:ext uri="{BB962C8B-B14F-4D97-AF65-F5344CB8AC3E}">
        <p14:creationId xmlns:p14="http://schemas.microsoft.com/office/powerpoint/2010/main" val="199171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685800" y="4343400"/>
            <a:ext cx="5486400" cy="4247400"/>
          </a:xfrm>
          <a:prstGeom prst="rect">
            <a:avLst/>
          </a:prstGeom>
          <a:noFill/>
          <a:ln>
            <a:noFill/>
          </a:ln>
        </p:spPr>
        <p:txBody>
          <a:bodyPr spcFirstLastPara="1" wrap="square" lIns="91425" tIns="45675" rIns="91425" bIns="45675" anchor="t" anchorCtr="0">
            <a:noAutofit/>
          </a:bodyPr>
          <a:lstStyle/>
          <a:p>
            <a:pPr marL="0" marR="0" lvl="0" indent="0" algn="l" rtl="0">
              <a:spcBef>
                <a:spcPts val="0"/>
              </a:spcBef>
              <a:spcAft>
                <a:spcPts val="0"/>
              </a:spcAft>
              <a:buClr>
                <a:srgbClr val="000000"/>
              </a:buClr>
              <a:buSzPts val="300"/>
              <a:buFont typeface="Arial"/>
              <a:buNone/>
            </a:pPr>
            <a:r>
              <a:rPr lang="en-US" sz="1200" b="0" i="0" u="sng" strike="noStrike" cap="none" dirty="0">
                <a:solidFill>
                  <a:schemeClr val="dk1"/>
                </a:solidFill>
                <a:latin typeface="Calibri" panose="020F0502020204030204" pitchFamily="34" charset="0"/>
                <a:sym typeface="Calibri"/>
              </a:rPr>
              <a:t>Big Idea:</a:t>
            </a:r>
            <a:r>
              <a:rPr lang="en-US" sz="1200" b="0" i="0" u="none" strike="noStrike" cap="none" dirty="0">
                <a:solidFill>
                  <a:schemeClr val="dk1"/>
                </a:solidFill>
                <a:latin typeface="Calibri" panose="020F0502020204030204" pitchFamily="34" charset="0"/>
                <a:sym typeface="Calibri"/>
              </a:rPr>
              <a:t> </a:t>
            </a:r>
            <a:r>
              <a:rPr lang="en-US" dirty="0">
                <a:latin typeface="Calibri" panose="020F0502020204030204" pitchFamily="34" charset="0"/>
              </a:rPr>
              <a:t>Used the Shifts as our lens for making adaptations to the program. </a:t>
            </a:r>
            <a:endParaRPr dirty="0">
              <a:latin typeface="Calibri" panose="020F0502020204030204" pitchFamily="34" charset="0"/>
            </a:endParaRPr>
          </a:p>
          <a:p>
            <a:pPr marL="0" marR="0" lvl="0" indent="0" algn="l" rtl="0">
              <a:spcBef>
                <a:spcPts val="0"/>
              </a:spcBef>
              <a:spcAft>
                <a:spcPts val="0"/>
              </a:spcAft>
              <a:buClr>
                <a:srgbClr val="000000"/>
              </a:buClr>
              <a:buSzPts val="1200"/>
              <a:buFont typeface="Arial"/>
              <a:buNone/>
            </a:pPr>
            <a:endParaRPr sz="1200" b="0" i="0" u="sng" strike="noStrike" cap="none" dirty="0">
              <a:solidFill>
                <a:schemeClr val="dk1"/>
              </a:solidFill>
              <a:latin typeface="Calibri" panose="020F0502020204030204" pitchFamily="34" charset="0"/>
              <a:sym typeface="Calibri"/>
            </a:endParaRPr>
          </a:p>
          <a:p>
            <a:pPr marL="0" marR="0" lvl="0" indent="0" algn="l" rtl="0">
              <a:spcBef>
                <a:spcPts val="0"/>
              </a:spcBef>
              <a:spcAft>
                <a:spcPts val="0"/>
              </a:spcAft>
              <a:buClr>
                <a:srgbClr val="000000"/>
              </a:buClr>
              <a:buSzPts val="300"/>
              <a:buFont typeface="Arial"/>
              <a:buNone/>
            </a:pPr>
            <a:r>
              <a:rPr lang="en-US" sz="1200" b="0" i="0" u="sng" strike="noStrike" cap="none" dirty="0">
                <a:solidFill>
                  <a:schemeClr val="dk1"/>
                </a:solidFill>
                <a:latin typeface="Calibri" panose="020F0502020204030204" pitchFamily="34" charset="0"/>
                <a:sym typeface="Calibri"/>
              </a:rPr>
              <a:t>Talking Points:</a:t>
            </a:r>
            <a:endParaRPr dirty="0">
              <a:latin typeface="Calibri" panose="020F0502020204030204" pitchFamily="34" charset="0"/>
            </a:endParaRPr>
          </a:p>
          <a:p>
            <a:pPr marL="457200" marR="0" lvl="0" indent="-304800" algn="l" rtl="0">
              <a:spcBef>
                <a:spcPts val="0"/>
              </a:spcBef>
              <a:spcAft>
                <a:spcPts val="0"/>
              </a:spcAft>
              <a:buSzPts val="1200"/>
              <a:buChar char="●"/>
            </a:pPr>
            <a:r>
              <a:rPr lang="en-US" dirty="0">
                <a:latin typeface="Calibri" panose="020F0502020204030204" pitchFamily="34" charset="0"/>
              </a:rPr>
              <a:t>Issues identified and changes made to the program needed to be grounded in improving alignment to the Shifts</a:t>
            </a:r>
            <a:endParaRPr dirty="0">
              <a:latin typeface="Calibri" panose="020F0502020204030204" pitchFamily="34" charset="0"/>
            </a:endParaRPr>
          </a:p>
          <a:p>
            <a:pPr marL="457200" marR="0" lvl="0" indent="-304800" algn="l" rtl="0">
              <a:spcBef>
                <a:spcPts val="0"/>
              </a:spcBef>
              <a:spcAft>
                <a:spcPts val="0"/>
              </a:spcAft>
              <a:buSzPts val="1200"/>
              <a:buChar char="●"/>
            </a:pPr>
            <a:r>
              <a:rPr lang="en-US" dirty="0">
                <a:latin typeface="Calibri" panose="020F0502020204030204" pitchFamily="34" charset="0"/>
              </a:rPr>
              <a:t>The Shifts were the bar for making changes and judging alignment</a:t>
            </a:r>
            <a:endParaRPr dirty="0">
              <a:latin typeface="Calibri" panose="020F0502020204030204" pitchFamily="34" charset="0"/>
            </a:endParaRPr>
          </a:p>
        </p:txBody>
      </p:sp>
      <p:sp>
        <p:nvSpPr>
          <p:cNvPr id="259" name="Shape 259"/>
          <p:cNvSpPr txBox="1">
            <a:spLocks noGrp="1"/>
          </p:cNvSpPr>
          <p:nvPr>
            <p:ph type="sldNum" idx="12"/>
          </p:nvPr>
        </p:nvSpPr>
        <p:spPr>
          <a:xfrm>
            <a:off x="3884612" y="8850079"/>
            <a:ext cx="2971800" cy="292200"/>
          </a:xfrm>
          <a:prstGeom prst="rect">
            <a:avLst/>
          </a:prstGeom>
          <a:noFill/>
          <a:ln>
            <a:noFill/>
          </a:ln>
        </p:spPr>
        <p:txBody>
          <a:bodyPr spcFirstLastPara="1" wrap="square" lIns="91425" tIns="45675" rIns="91425" bIns="45675" anchor="b" anchorCtr="0">
            <a:noAutofit/>
          </a:bodyPr>
          <a:lstStyle/>
          <a:p>
            <a:pPr marL="0" marR="0" lvl="0" indent="0" algn="r" rtl="0">
              <a:spcBef>
                <a:spcPts val="0"/>
              </a:spcBef>
              <a:spcAft>
                <a:spcPts val="0"/>
              </a:spcAft>
              <a:buClr>
                <a:srgbClr val="000000"/>
              </a:buClr>
              <a:buSzPts val="325"/>
              <a:buFont typeface="Arial"/>
              <a:buNone/>
            </a:pPr>
            <a:r>
              <a:rPr lang="en-US" sz="1300" b="0" i="0" u="none" strike="noStrike" cap="none" dirty="0">
                <a:solidFill>
                  <a:srgbClr val="000000"/>
                </a:solidFill>
                <a:latin typeface="Calibri" panose="020F0502020204030204" pitchFamily="34" charset="0"/>
                <a:sym typeface="Arial"/>
              </a:rPr>
              <a:t> </a:t>
            </a:r>
            <a:endParaRPr dirty="0">
              <a:latin typeface="Calibri" panose="020F0502020204030204" pitchFamily="34" charset="0"/>
            </a:endParaRPr>
          </a:p>
        </p:txBody>
      </p:sp>
    </p:spTree>
    <p:extLst>
      <p:ext uri="{BB962C8B-B14F-4D97-AF65-F5344CB8AC3E}">
        <p14:creationId xmlns:p14="http://schemas.microsoft.com/office/powerpoint/2010/main" val="145531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Big Idea: </a:t>
            </a:r>
            <a:r>
              <a:rPr lang="en-US" sz="1100" dirty="0">
                <a:latin typeface="Calibri" panose="020F0502020204030204" pitchFamily="34" charset="0"/>
                <a:ea typeface="Arial"/>
                <a:cs typeface="Arial"/>
                <a:sym typeface="Arial"/>
              </a:rPr>
              <a:t>In analyzing </a:t>
            </a:r>
            <a:r>
              <a:rPr lang="en-US" sz="1100" i="1" dirty="0">
                <a:latin typeface="Calibri" panose="020F0502020204030204" pitchFamily="34" charset="0"/>
                <a:ea typeface="Arial"/>
                <a:cs typeface="Arial"/>
                <a:sym typeface="Arial"/>
              </a:rPr>
              <a:t>enVisionmath 2.0</a:t>
            </a:r>
            <a:r>
              <a:rPr lang="en-US" sz="1100" dirty="0">
                <a:latin typeface="Calibri" panose="020F0502020204030204" pitchFamily="34" charset="0"/>
                <a:ea typeface="Arial"/>
                <a:cs typeface="Arial"/>
                <a:sym typeface="Arial"/>
              </a:rPr>
              <a:t> and conducting focus groups, several key areas were identified to guide the creation of the guidance documents.</a:t>
            </a:r>
            <a:endParaRPr sz="1100" b="1"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Details:</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These areas are addressed at either the program- or topic-level.</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Each of these areas of focus are reflected in different parts of the guidance documents, all align to the Shifts and expectations of the Standards. </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While the guidance for </a:t>
            </a:r>
            <a:r>
              <a:rPr lang="en-US" sz="1100" i="1" dirty="0">
                <a:latin typeface="Calibri" panose="020F0502020204030204" pitchFamily="34" charset="0"/>
                <a:ea typeface="Arial"/>
                <a:cs typeface="Arial"/>
                <a:sym typeface="Arial"/>
              </a:rPr>
              <a:t>enVisionmath 2.0</a:t>
            </a:r>
            <a:r>
              <a:rPr lang="en-US" sz="1100" dirty="0">
                <a:latin typeface="Calibri" panose="020F0502020204030204" pitchFamily="34" charset="0"/>
                <a:ea typeface="Arial"/>
                <a:cs typeface="Arial"/>
                <a:sym typeface="Arial"/>
              </a:rPr>
              <a:t> and the extent of these issues is specific to that program, these areas for adaptation are generalizable to other programs as well (remove forced strategies, remove scaffolds, etc.) </a:t>
            </a:r>
            <a:endParaRPr sz="1100" dirty="0">
              <a:latin typeface="Calibri" panose="020F0502020204030204" pitchFamily="34" charset="0"/>
              <a:ea typeface="Arial"/>
              <a:cs typeface="Arial"/>
              <a:sym typeface="Arial"/>
            </a:endParaRPr>
          </a:p>
          <a:p>
            <a:pPr marL="0" lvl="0" indent="76200">
              <a:spcBef>
                <a:spcPts val="0"/>
              </a:spcBef>
              <a:spcAft>
                <a:spcPts val="0"/>
              </a:spcAft>
              <a:buNone/>
            </a:pPr>
            <a:endParaRPr dirty="0">
              <a:latin typeface="Calibri" panose="020F0502020204030204" pitchFamily="34" charset="0"/>
            </a:endParaRPr>
          </a:p>
        </p:txBody>
      </p:sp>
      <p:sp>
        <p:nvSpPr>
          <p:cNvPr id="269" name="Shape 26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13</a:t>
            </a:fld>
            <a:endParaRPr dirty="0">
              <a:latin typeface="Calibri" panose="020F0502020204030204" pitchFamily="34" charset="0"/>
            </a:endParaRPr>
          </a:p>
        </p:txBody>
      </p:sp>
    </p:spTree>
    <p:extLst>
      <p:ext uri="{BB962C8B-B14F-4D97-AF65-F5344CB8AC3E}">
        <p14:creationId xmlns:p14="http://schemas.microsoft.com/office/powerpoint/2010/main" val="214497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r>
              <a:rPr lang="en-US" sz="1100" dirty="0" smtClean="0">
                <a:latin typeface="Calibri" panose="020F0502020204030204" pitchFamily="34" charset="0"/>
              </a:rPr>
              <a:t>Link </a:t>
            </a:r>
            <a:r>
              <a:rPr lang="en-US" sz="1100" dirty="0">
                <a:latin typeface="Calibri" panose="020F0502020204030204" pitchFamily="34" charset="0"/>
              </a:rPr>
              <a:t>to download the guidance docs: </a:t>
            </a:r>
            <a:r>
              <a:rPr lang="en-US" sz="1100" u="sng" dirty="0">
                <a:solidFill>
                  <a:schemeClr val="hlink"/>
                </a:solidFill>
                <a:latin typeface="Calibri" panose="020F0502020204030204" pitchFamily="34" charset="0"/>
                <a:hlinkClick r:id="rId3"/>
              </a:rPr>
              <a:t>https://achievethecore.org/page/3162/envisionmath-2-0-materials-adaptation-project</a:t>
            </a:r>
            <a:endParaRPr sz="1100" dirty="0">
              <a:latin typeface="Calibri" panose="020F0502020204030204" pitchFamily="34" charset="0"/>
            </a:endParaRPr>
          </a:p>
          <a:p>
            <a:pPr marL="0" marR="0" lvl="0" indent="0" algn="l" rtl="0">
              <a:spcBef>
                <a:spcPts val="0"/>
              </a:spcBef>
              <a:spcAft>
                <a:spcPts val="0"/>
              </a:spcAft>
              <a:buClr>
                <a:schemeClr val="dk1"/>
              </a:buClr>
              <a:buSzPts val="1200"/>
              <a:buFont typeface="Lucida Sans"/>
              <a:buNone/>
            </a:pPr>
            <a:endParaRPr sz="1100" dirty="0">
              <a:latin typeface="Calibri" panose="020F0502020204030204" pitchFamily="34" charset="0"/>
            </a:endParaRPr>
          </a:p>
          <a:p>
            <a:pPr marL="0" marR="0" lvl="0" indent="0" algn="l" rtl="0">
              <a:spcBef>
                <a:spcPts val="0"/>
              </a:spcBef>
              <a:spcAft>
                <a:spcPts val="0"/>
              </a:spcAft>
              <a:buClr>
                <a:schemeClr val="dk1"/>
              </a:buClr>
              <a:buSzPts val="1100"/>
              <a:buFont typeface="Arial"/>
              <a:buNone/>
            </a:pPr>
            <a:r>
              <a:rPr lang="en-US" sz="1000" dirty="0">
                <a:solidFill>
                  <a:srgbClr val="333333"/>
                </a:solidFill>
                <a:highlight>
                  <a:srgbClr val="FFFFFF"/>
                </a:highlight>
                <a:latin typeface="Calibri" panose="020F0502020204030204" pitchFamily="34" charset="0"/>
                <a:ea typeface="Arial"/>
                <a:cs typeface="Arial"/>
                <a:sym typeface="Arial"/>
              </a:rPr>
              <a:t>Poll options</a:t>
            </a:r>
            <a:r>
              <a:rPr lang="en-US" sz="1000" dirty="0" smtClean="0">
                <a:solidFill>
                  <a:srgbClr val="333333"/>
                </a:solidFill>
                <a:highlight>
                  <a:srgbClr val="FFFFFF"/>
                </a:highlight>
                <a:latin typeface="Calibri" panose="020F0502020204030204" pitchFamily="34" charset="0"/>
                <a:ea typeface="Arial"/>
                <a:cs typeface="Arial"/>
                <a:sym typeface="Arial"/>
              </a:rPr>
              <a:t>: Select </a:t>
            </a:r>
            <a:r>
              <a:rPr lang="en-US" sz="1000" dirty="0">
                <a:solidFill>
                  <a:srgbClr val="333333"/>
                </a:solidFill>
                <a:highlight>
                  <a:srgbClr val="FFFFFF"/>
                </a:highlight>
                <a:latin typeface="Calibri" panose="020F0502020204030204" pitchFamily="34" charset="0"/>
                <a:ea typeface="Arial"/>
                <a:cs typeface="Arial"/>
                <a:sym typeface="Arial"/>
              </a:rPr>
              <a:t>as many as apply:</a:t>
            </a:r>
            <a:endParaRPr sz="1000" dirty="0">
              <a:solidFill>
                <a:srgbClr val="333333"/>
              </a:solidFill>
              <a:highlight>
                <a:srgbClr val="FFFFFF"/>
              </a:highlight>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100"/>
              <a:buFont typeface="Arial"/>
              <a:buNone/>
            </a:pPr>
            <a:endParaRPr sz="1000" dirty="0">
              <a:solidFill>
                <a:srgbClr val="333333"/>
              </a:solidFill>
              <a:highlight>
                <a:srgbClr val="FFFFFF"/>
              </a:highlight>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100"/>
              <a:buFont typeface="Arial"/>
              <a:buNone/>
            </a:pPr>
            <a:r>
              <a:rPr lang="en-US" sz="1000" dirty="0">
                <a:solidFill>
                  <a:srgbClr val="333333"/>
                </a:solidFill>
                <a:highlight>
                  <a:srgbClr val="FFFFFF"/>
                </a:highlight>
                <a:latin typeface="Calibri" panose="020F0502020204030204" pitchFamily="34" charset="0"/>
                <a:ea typeface="Arial"/>
                <a:cs typeface="Arial"/>
                <a:sym typeface="Arial"/>
              </a:rPr>
              <a:t>1. Increase opportunities for students to engage with mathematics of the grade</a:t>
            </a:r>
            <a:endParaRPr sz="1000" dirty="0">
              <a:solidFill>
                <a:srgbClr val="333333"/>
              </a:solidFill>
              <a:highlight>
                <a:srgbClr val="FFFFFF"/>
              </a:highlight>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100"/>
              <a:buFont typeface="Arial"/>
              <a:buNone/>
            </a:pPr>
            <a:r>
              <a:rPr lang="en-US" sz="1000" dirty="0">
                <a:solidFill>
                  <a:srgbClr val="333333"/>
                </a:solidFill>
                <a:highlight>
                  <a:srgbClr val="FFFFFF"/>
                </a:highlight>
                <a:latin typeface="Calibri" panose="020F0502020204030204" pitchFamily="34" charset="0"/>
                <a:ea typeface="Arial"/>
                <a:cs typeface="Arial"/>
                <a:sym typeface="Arial"/>
              </a:rPr>
              <a:t>2. De-emphasize requirements for students to use a specific model or strategy, unless required by the Standards</a:t>
            </a:r>
            <a:endParaRPr sz="1000" dirty="0">
              <a:solidFill>
                <a:srgbClr val="333333"/>
              </a:solidFill>
              <a:highlight>
                <a:srgbClr val="FFFFFF"/>
              </a:highlight>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100"/>
              <a:buFont typeface="Arial"/>
              <a:buNone/>
            </a:pPr>
            <a:r>
              <a:rPr lang="en-US" sz="1000" dirty="0">
                <a:solidFill>
                  <a:srgbClr val="333333"/>
                </a:solidFill>
                <a:highlight>
                  <a:srgbClr val="FFFFFF"/>
                </a:highlight>
                <a:latin typeface="Calibri" panose="020F0502020204030204" pitchFamily="34" charset="0"/>
                <a:ea typeface="Arial"/>
                <a:cs typeface="Arial"/>
                <a:sym typeface="Arial"/>
              </a:rPr>
              <a:t>3. Strengthen coherence within and across topics</a:t>
            </a:r>
            <a:endParaRPr sz="1000" dirty="0">
              <a:solidFill>
                <a:srgbClr val="333333"/>
              </a:solidFill>
              <a:highlight>
                <a:srgbClr val="FFFFFF"/>
              </a:highlight>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Lucida Sans"/>
              <a:buNone/>
            </a:pPr>
            <a:r>
              <a:rPr lang="en-US" sz="1000" dirty="0">
                <a:solidFill>
                  <a:srgbClr val="333333"/>
                </a:solidFill>
                <a:highlight>
                  <a:srgbClr val="FFFFFF"/>
                </a:highlight>
                <a:latin typeface="Calibri" panose="020F0502020204030204" pitchFamily="34" charset="0"/>
                <a:ea typeface="Arial"/>
                <a:cs typeface="Arial"/>
                <a:sym typeface="Arial"/>
              </a:rPr>
              <a:t>4. Align work to the Aspect of Rigor required by individual clusters/standards</a:t>
            </a:r>
            <a:endParaRPr sz="1100" dirty="0">
              <a:latin typeface="Calibri" panose="020F0502020204030204" pitchFamily="34" charset="0"/>
            </a:endParaRPr>
          </a:p>
        </p:txBody>
      </p:sp>
      <p:sp>
        <p:nvSpPr>
          <p:cNvPr id="275" name="Shape 2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9190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Shape 28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b="0" i="0" u="none" strike="noStrike" cap="none" dirty="0">
              <a:solidFill>
                <a:schemeClr val="dk1"/>
              </a:solidFill>
              <a:latin typeface="Calibri" panose="020F0502020204030204" pitchFamily="34" charset="0"/>
              <a:sym typeface="Calibri"/>
            </a:endParaRPr>
          </a:p>
        </p:txBody>
      </p:sp>
      <p:sp>
        <p:nvSpPr>
          <p:cNvPr id="281" name="Shape 28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16</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1975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b="1" dirty="0">
                <a:latin typeface="Calibri" panose="020F0502020204030204" pitchFamily="34" charset="0"/>
              </a:rPr>
              <a:t>Big Idea: </a:t>
            </a:r>
            <a:r>
              <a:rPr lang="en-US" sz="1100" dirty="0">
                <a:latin typeface="Calibri" panose="020F0502020204030204" pitchFamily="34" charset="0"/>
              </a:rPr>
              <a:t>Illustrate that there is not always a clear distinction between grade-level expectations in </a:t>
            </a:r>
            <a:r>
              <a:rPr lang="en-US" sz="1100" i="1" dirty="0">
                <a:latin typeface="Calibri" panose="020F0502020204030204" pitchFamily="34" charset="0"/>
              </a:rPr>
              <a:t>enVisionmath 2.0.</a:t>
            </a:r>
            <a:endParaRPr sz="1100" i="1"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b="1" dirty="0">
                <a:latin typeface="Calibri" panose="020F0502020204030204" pitchFamily="34" charset="0"/>
              </a:rPr>
              <a:t>Details:</a:t>
            </a:r>
            <a:endParaRPr sz="1100" b="1"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Ask participants to read the tasks on the slide and determine which appears in grade 1 and which appears in grade 2.</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Facilitate a short discussion on which problem is for which grade. The purpose of this illustration is to show that it is not clear that these problems belong in different grades, particularly when you look at the standards on the previous slide.</a:t>
            </a:r>
            <a:endParaRPr sz="1100" dirty="0">
              <a:latin typeface="Calibri" panose="020F0502020204030204" pitchFamily="34" charset="0"/>
            </a:endParaRPr>
          </a:p>
          <a:p>
            <a:pPr marL="0" lvl="0" indent="0" rtl="0">
              <a:lnSpc>
                <a:spcPct val="115000"/>
              </a:lnSpc>
              <a:spcBef>
                <a:spcPts val="0"/>
              </a:spcBef>
              <a:spcAft>
                <a:spcPts val="0"/>
              </a:spcAft>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Using a 10 frame and making a 10 is the work of grade 1; supporting individual students in grade 2 the 10 frame is great, but students should be choosing from the strategies they have learned from grade 1, not being assessed on their knowledge of a particular strategy, so that they can progress toward fluency.</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000" dirty="0">
                <a:solidFill>
                  <a:srgbClr val="333333"/>
                </a:solidFill>
                <a:highlight>
                  <a:srgbClr val="FFFFFF"/>
                </a:highlight>
                <a:latin typeface="Calibri" panose="020F0502020204030204" pitchFamily="34" charset="0"/>
                <a:ea typeface="Arial"/>
                <a:cs typeface="Arial"/>
                <a:sym typeface="Arial"/>
              </a:rPr>
              <a:t> - name why we made the guidance documents -- to clarify grade-level expectations so that teachers can make modifications to the enVision lessons</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The guidance documents provide support for how to use </a:t>
            </a:r>
            <a:r>
              <a:rPr lang="en-US" sz="1100" i="1" dirty="0">
                <a:latin typeface="Calibri" panose="020F0502020204030204" pitchFamily="34" charset="0"/>
              </a:rPr>
              <a:t>enVisionmath 2.0</a:t>
            </a:r>
            <a:r>
              <a:rPr lang="en-US" sz="1100" dirty="0">
                <a:latin typeface="Calibri" panose="020F0502020204030204" pitchFamily="34" charset="0"/>
              </a:rPr>
              <a:t> in ways that ensure students meet grade-level expectations</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i="1" dirty="0">
                <a:latin typeface="Calibri" panose="020F0502020204030204" pitchFamily="34" charset="0"/>
              </a:rPr>
              <a:t>Note: Although the answer to the question is not the main purpose of the discussion, the problem on the left is grade 2 and the problem on the right is grade 1. </a:t>
            </a:r>
            <a:endParaRPr sz="1100" i="1" dirty="0">
              <a:latin typeface="Calibri" panose="020F0502020204030204" pitchFamily="34" charset="0"/>
            </a:endParaRPr>
          </a:p>
          <a:p>
            <a:pPr marL="0" lvl="0" indent="76200">
              <a:spcBef>
                <a:spcPts val="0"/>
              </a:spcBef>
              <a:spcAft>
                <a:spcPts val="0"/>
              </a:spcAft>
              <a:buNone/>
            </a:pPr>
            <a:endParaRPr dirty="0">
              <a:latin typeface="Calibri" panose="020F0502020204030204" pitchFamily="34" charset="0"/>
            </a:endParaRPr>
          </a:p>
        </p:txBody>
      </p:sp>
      <p:sp>
        <p:nvSpPr>
          <p:cNvPr id="287" name="Shape 28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17</a:t>
            </a:fld>
            <a:endParaRPr dirty="0">
              <a:latin typeface="Calibri" panose="020F0502020204030204" pitchFamily="34" charset="0"/>
            </a:endParaRPr>
          </a:p>
        </p:txBody>
      </p:sp>
    </p:spTree>
    <p:extLst>
      <p:ext uri="{BB962C8B-B14F-4D97-AF65-F5344CB8AC3E}">
        <p14:creationId xmlns:p14="http://schemas.microsoft.com/office/powerpoint/2010/main" val="1405553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b="1" dirty="0">
                <a:latin typeface="Calibri" panose="020F0502020204030204" pitchFamily="34" charset="0"/>
              </a:rPr>
              <a:t>Big Idea: </a:t>
            </a:r>
            <a:r>
              <a:rPr lang="en-US" sz="1100" dirty="0">
                <a:latin typeface="Calibri" panose="020F0502020204030204" pitchFamily="34" charset="0"/>
              </a:rPr>
              <a:t>Introduce the Getting Started docs. </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0" rtl="0">
              <a:lnSpc>
                <a:spcPct val="115000"/>
              </a:lnSpc>
              <a:spcBef>
                <a:spcPts val="0"/>
              </a:spcBef>
              <a:spcAft>
                <a:spcPts val="0"/>
              </a:spcAft>
              <a:buNone/>
            </a:pPr>
            <a:r>
              <a:rPr lang="en-US" sz="1100" b="1" dirty="0">
                <a:latin typeface="Calibri" panose="020F0502020204030204" pitchFamily="34" charset="0"/>
              </a:rPr>
              <a:t>Details:</a:t>
            </a:r>
            <a:endParaRPr sz="1100" b="1" dirty="0">
              <a:latin typeface="Calibri" panose="020F0502020204030204" pitchFamily="34" charset="0"/>
            </a:endParaRPr>
          </a:p>
          <a:p>
            <a:pPr marL="0" lvl="0" indent="0" rtl="0">
              <a:lnSpc>
                <a:spcPct val="115000"/>
              </a:lnSpc>
              <a:spcBef>
                <a:spcPts val="0"/>
              </a:spcBef>
              <a:spcAft>
                <a:spcPts val="0"/>
              </a:spcAft>
              <a:buNone/>
            </a:pPr>
            <a:r>
              <a:rPr lang="en-US" sz="1100" dirty="0">
                <a:solidFill>
                  <a:srgbClr val="000000"/>
                </a:solidFill>
                <a:latin typeface="Calibri" panose="020F0502020204030204" pitchFamily="34" charset="0"/>
                <a:ea typeface="Arial"/>
                <a:cs typeface="Arial"/>
                <a:sym typeface="Arial"/>
              </a:rPr>
              <a:t>- Each grade level has a “Getting Started” page. </a:t>
            </a:r>
            <a:r>
              <a:rPr lang="en-US" sz="1100" dirty="0">
                <a:solidFill>
                  <a:srgbClr val="000000"/>
                </a:solidFill>
                <a:highlight>
                  <a:srgbClr val="FFFFFF"/>
                </a:highlight>
                <a:latin typeface="Calibri" panose="020F0502020204030204" pitchFamily="34" charset="0"/>
                <a:ea typeface="Arial"/>
                <a:cs typeface="Arial"/>
                <a:sym typeface="Arial"/>
              </a:rPr>
              <a:t>Start here! This one-pager provides general information about how to use the enVisionmath 2.0 guidance documents.</a:t>
            </a:r>
            <a:endParaRPr sz="1100" dirty="0">
              <a:solidFill>
                <a:srgbClr val="000000"/>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100" dirty="0">
                <a:solidFill>
                  <a:srgbClr val="000000"/>
                </a:solidFill>
                <a:latin typeface="Calibri" panose="020F0502020204030204" pitchFamily="34" charset="0"/>
                <a:ea typeface="Arial"/>
                <a:cs typeface="Arial"/>
                <a:sym typeface="Arial"/>
              </a:rPr>
              <a:t>-</a:t>
            </a:r>
            <a:r>
              <a:rPr lang="en-US" sz="1100" i="1" dirty="0">
                <a:solidFill>
                  <a:srgbClr val="000000"/>
                </a:solidFill>
                <a:latin typeface="Calibri" panose="020F0502020204030204" pitchFamily="34" charset="0"/>
                <a:ea typeface="Arial"/>
                <a:cs typeface="Arial"/>
                <a:sym typeface="Arial"/>
              </a:rPr>
              <a:t> </a:t>
            </a:r>
            <a:r>
              <a:rPr lang="en-US" sz="1100" dirty="0">
                <a:solidFill>
                  <a:srgbClr val="000000"/>
                </a:solidFill>
                <a:latin typeface="Calibri" panose="020F0502020204030204" pitchFamily="34" charset="0"/>
                <a:ea typeface="Arial"/>
                <a:cs typeface="Arial"/>
                <a:sym typeface="Arial"/>
              </a:rPr>
              <a:t>Includes two overarching guidelines that apply K-5 - called Pro Tips - and explanation of the major features of the guidance documents. </a:t>
            </a:r>
            <a:endParaRPr sz="1100" dirty="0">
              <a:solidFill>
                <a:srgbClr val="000000"/>
              </a:solidFill>
              <a:latin typeface="Calibri" panose="020F0502020204030204" pitchFamily="34" charset="0"/>
              <a:ea typeface="Arial"/>
              <a:cs typeface="Arial"/>
              <a:sym typeface="Arial"/>
            </a:endParaRPr>
          </a:p>
        </p:txBody>
      </p:sp>
      <p:sp>
        <p:nvSpPr>
          <p:cNvPr id="295" name="Shape 29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18</a:t>
            </a:fld>
            <a:endParaRPr dirty="0">
              <a:latin typeface="Calibri" panose="020F0502020204030204" pitchFamily="34" charset="0"/>
            </a:endParaRPr>
          </a:p>
        </p:txBody>
      </p:sp>
    </p:spTree>
    <p:extLst>
      <p:ext uri="{BB962C8B-B14F-4D97-AF65-F5344CB8AC3E}">
        <p14:creationId xmlns:p14="http://schemas.microsoft.com/office/powerpoint/2010/main" val="3558442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latin typeface="Calibri" panose="020F0502020204030204" pitchFamily="34" charset="0"/>
              </a:rPr>
              <a:t>Big Idea:</a:t>
            </a:r>
            <a:r>
              <a:rPr lang="en-US" dirty="0">
                <a:latin typeface="Calibri" panose="020F0502020204030204" pitchFamily="34" charset="0"/>
              </a:rPr>
              <a:t> </a:t>
            </a:r>
            <a:r>
              <a:rPr lang="en-US" sz="1100" dirty="0">
                <a:latin typeface="Calibri" panose="020F0502020204030204" pitchFamily="34" charset="0"/>
              </a:rPr>
              <a:t>Introduce guidance on removing embedded scaffolding to increase opportunities for students to engage in the mathematics of the grade</a:t>
            </a:r>
            <a:endParaRPr sz="1100" dirty="0">
              <a:latin typeface="Calibri" panose="020F0502020204030204" pitchFamily="34" charset="0"/>
            </a:endParaRPr>
          </a:p>
          <a:p>
            <a:pPr marL="0" lvl="0" indent="76200">
              <a:spcBef>
                <a:spcPts val="0"/>
              </a:spcBef>
              <a:spcAft>
                <a:spcPts val="0"/>
              </a:spcAft>
              <a:buNone/>
            </a:pPr>
            <a:endParaRPr sz="1100" dirty="0">
              <a:latin typeface="Calibri" panose="020F0502020204030204" pitchFamily="34" charset="0"/>
            </a:endParaRPr>
          </a:p>
          <a:p>
            <a:pPr marL="0" lvl="0" indent="0" rtl="0">
              <a:spcBef>
                <a:spcPts val="0"/>
              </a:spcBef>
              <a:spcAft>
                <a:spcPts val="0"/>
              </a:spcAft>
              <a:buNone/>
            </a:pPr>
            <a:r>
              <a:rPr lang="en-US" sz="1100" b="1" dirty="0">
                <a:latin typeface="Calibri" panose="020F0502020204030204" pitchFamily="34" charset="0"/>
              </a:rPr>
              <a:t>Details:</a:t>
            </a:r>
            <a:endParaRPr sz="1100" b="1" dirty="0">
              <a:latin typeface="Calibri" panose="020F0502020204030204" pitchFamily="34" charset="0"/>
            </a:endParaRPr>
          </a:p>
          <a:p>
            <a:pPr marL="457200" lvl="0" indent="-298450" rtl="0">
              <a:spcBef>
                <a:spcPts val="0"/>
              </a:spcBef>
              <a:spcAft>
                <a:spcPts val="0"/>
              </a:spcAft>
              <a:buSzPts val="1100"/>
              <a:buChar char="-"/>
            </a:pPr>
            <a:r>
              <a:rPr lang="en-US" sz="1100" dirty="0">
                <a:latin typeface="Calibri" panose="020F0502020204030204" pitchFamily="34" charset="0"/>
              </a:rPr>
              <a:t>There is a lot of scaffolding provided on problems in </a:t>
            </a:r>
            <a:r>
              <a:rPr lang="en-US" sz="1100" i="1" dirty="0">
                <a:latin typeface="Calibri" panose="020F0502020204030204" pitchFamily="34" charset="0"/>
              </a:rPr>
              <a:t>enVisionmath2.0</a:t>
            </a:r>
            <a:r>
              <a:rPr lang="en-US" sz="1100" dirty="0">
                <a:latin typeface="Calibri" panose="020F0502020204030204" pitchFamily="34" charset="0"/>
              </a:rPr>
              <a:t>. </a:t>
            </a:r>
            <a:endParaRPr sz="1100" dirty="0">
              <a:latin typeface="Calibri" panose="020F0502020204030204" pitchFamily="34" charset="0"/>
            </a:endParaRPr>
          </a:p>
          <a:p>
            <a:pPr marL="457200" lvl="0" indent="-298450" rtl="0">
              <a:spcBef>
                <a:spcPts val="0"/>
              </a:spcBef>
              <a:spcAft>
                <a:spcPts val="0"/>
              </a:spcAft>
              <a:buSzPts val="1100"/>
              <a:buChar char="-"/>
            </a:pPr>
            <a:r>
              <a:rPr lang="en-US" sz="1100" dirty="0">
                <a:latin typeface="Calibri" panose="020F0502020204030204" pitchFamily="34" charset="0"/>
              </a:rPr>
              <a:t>Over-scaffolding reduces students’ ability to engage in MP.1, “Make sense of problems and persevere in solving them.” If the scaffolding does too much of the “making sense” work for the student, they never get the chance to “</a:t>
            </a:r>
            <a:r>
              <a:rPr lang="en-US" sz="1100" dirty="0">
                <a:solidFill>
                  <a:srgbClr val="202020"/>
                </a:solidFill>
                <a:latin typeface="Calibri" panose="020F0502020204030204" pitchFamily="34" charset="0"/>
              </a:rPr>
              <a:t>start by explaining to themselves the meaning of a problem and looking for entry points to its solution.” </a:t>
            </a:r>
            <a:endParaRPr sz="1100" dirty="0">
              <a:solidFill>
                <a:srgbClr val="202020"/>
              </a:solidFill>
              <a:latin typeface="Calibri" panose="020F0502020204030204" pitchFamily="34" charset="0"/>
            </a:endParaRPr>
          </a:p>
          <a:p>
            <a:pPr marL="457200" lvl="0" indent="-298450" rtl="0">
              <a:spcBef>
                <a:spcPts val="0"/>
              </a:spcBef>
              <a:spcAft>
                <a:spcPts val="0"/>
              </a:spcAft>
              <a:buSzPts val="1100"/>
              <a:buChar char="-"/>
            </a:pPr>
            <a:r>
              <a:rPr lang="en-US" sz="1100" dirty="0">
                <a:solidFill>
                  <a:srgbClr val="202020"/>
                </a:solidFill>
                <a:latin typeface="Calibri" panose="020F0502020204030204" pitchFamily="34" charset="0"/>
              </a:rPr>
              <a:t>This practice will not create mathematically proficient students. Students need opportunities to make sense of problems on their own.  </a:t>
            </a:r>
            <a:endParaRPr sz="1100" dirty="0">
              <a:latin typeface="Calibri" panose="020F0502020204030204" pitchFamily="34" charset="0"/>
            </a:endParaRPr>
          </a:p>
        </p:txBody>
      </p:sp>
      <p:sp>
        <p:nvSpPr>
          <p:cNvPr id="302" name="Shape 30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latin typeface="Calibri" panose="020F0502020204030204" pitchFamily="34" charset="0"/>
              </a:rPr>
              <a:t>19</a:t>
            </a:fld>
            <a:endParaRPr dirty="0">
              <a:latin typeface="Calibri" panose="020F0502020204030204" pitchFamily="34" charset="0"/>
            </a:endParaRPr>
          </a:p>
        </p:txBody>
      </p:sp>
    </p:spTree>
    <p:extLst>
      <p:ext uri="{BB962C8B-B14F-4D97-AF65-F5344CB8AC3E}">
        <p14:creationId xmlns:p14="http://schemas.microsoft.com/office/powerpoint/2010/main" val="191199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Big idea: </a:t>
            </a:r>
            <a:r>
              <a:rPr lang="en-US" sz="1100" dirty="0">
                <a:latin typeface="Calibri" panose="020F0502020204030204" pitchFamily="34" charset="0"/>
              </a:rPr>
              <a:t>Introduce guidance on requiring students to do computation without requiring specific models or strategies</a:t>
            </a:r>
            <a:endParaRPr sz="1100" dirty="0">
              <a:latin typeface="Calibri" panose="020F0502020204030204" pitchFamily="34" charset="0"/>
            </a:endParaRPr>
          </a:p>
          <a:p>
            <a:pPr marL="0" lvl="0" indent="0" rtl="0">
              <a:spcBef>
                <a:spcPts val="0"/>
              </a:spcBef>
              <a:spcAft>
                <a:spcPts val="0"/>
              </a:spcAft>
              <a:buClr>
                <a:schemeClr val="dk1"/>
              </a:buClr>
              <a:buSzPts val="1100"/>
              <a:buFont typeface="Arial"/>
              <a:buNone/>
            </a:pPr>
            <a:endParaRPr sz="1100" b="1" dirty="0">
              <a:latin typeface="Calibri" panose="020F0502020204030204" pitchFamily="34" charset="0"/>
            </a:endParaRPr>
          </a:p>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Details:</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There are a lot of models and strategies presented in </a:t>
            </a:r>
            <a:r>
              <a:rPr lang="en-US" sz="1100" i="1" dirty="0">
                <a:latin typeface="Calibri" panose="020F0502020204030204" pitchFamily="34" charset="0"/>
              </a:rPr>
              <a:t>enVisionmath </a:t>
            </a:r>
            <a:r>
              <a:rPr lang="en-US" sz="1100" dirty="0">
                <a:latin typeface="Calibri" panose="020F0502020204030204" pitchFamily="34" charset="0"/>
              </a:rPr>
              <a:t>2.0, and most other instructional materials.</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Not all strategies and models are equally useful as students move up through the grades. The emphasis on instruction should be on strategies that generalize. </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A note that use of a specific strategy could be required during the instruction of a lesson, but use of specific strategies should not be required on the assessment. For assessment, it is important to let students decide which strategy to use because a) you test their knowledge of the content rather than the strategy and b) then students are really exhibiting MP.5 (using tools strategically).</a:t>
            </a:r>
            <a:endParaRPr dirty="0">
              <a:latin typeface="Calibri" panose="020F0502020204030204" pitchFamily="34" charset="0"/>
            </a:endParaRPr>
          </a:p>
        </p:txBody>
      </p:sp>
      <p:sp>
        <p:nvSpPr>
          <p:cNvPr id="310" name="Shape 31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latin typeface="Calibri" panose="020F0502020204030204" pitchFamily="34" charset="0"/>
              </a:rPr>
              <a:t>20</a:t>
            </a:fld>
            <a:endParaRPr dirty="0">
              <a:latin typeface="Calibri" panose="020F0502020204030204" pitchFamily="34" charset="0"/>
            </a:endParaRPr>
          </a:p>
        </p:txBody>
      </p:sp>
    </p:spTree>
    <p:extLst>
      <p:ext uri="{BB962C8B-B14F-4D97-AF65-F5344CB8AC3E}">
        <p14:creationId xmlns:p14="http://schemas.microsoft.com/office/powerpoint/2010/main" val="412420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Shape 17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dirty="0">
              <a:latin typeface="Calibri" panose="020F0502020204030204" pitchFamily="34" charset="0"/>
            </a:endParaRPr>
          </a:p>
        </p:txBody>
      </p:sp>
      <p:sp>
        <p:nvSpPr>
          <p:cNvPr id="180" name="Shape 18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2</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107252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b="1" dirty="0">
                <a:latin typeface="Calibri" panose="020F0502020204030204" pitchFamily="34" charset="0"/>
              </a:rPr>
              <a:t>Big Idea: </a:t>
            </a:r>
            <a:r>
              <a:rPr lang="en-US" sz="1100" dirty="0">
                <a:latin typeface="Calibri" panose="020F0502020204030204" pitchFamily="34" charset="0"/>
              </a:rPr>
              <a:t>Give a high-level overview of the structure of the documents</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b="1" dirty="0">
                <a:latin typeface="Calibri" panose="020F0502020204030204" pitchFamily="34" charset="0"/>
              </a:rPr>
              <a:t>Details:</a:t>
            </a:r>
            <a:endParaRPr sz="1100" b="1"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The first section of the guidance documents provide an overview document for each grade </a:t>
            </a:r>
            <a:r>
              <a:rPr lang="en-US" sz="1100" i="1" dirty="0">
                <a:latin typeface="Calibri" panose="020F0502020204030204" pitchFamily="34" charset="0"/>
              </a:rPr>
              <a:t>enVisionmath 2.0.  </a:t>
            </a:r>
            <a:r>
              <a:rPr lang="en-US" sz="1100" dirty="0">
                <a:latin typeface="Calibri" panose="020F0502020204030204" pitchFamily="34" charset="0"/>
              </a:rPr>
              <a:t>These include Pro Tips that apply across K-5.</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For each grade, there are Topic guidance documents that provide specific information on each Topic.  The elements marked with an asterisk are only provided for topics aligned to Major Work of the Grade.</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endParaRPr sz="1100" dirty="0">
              <a:latin typeface="Calibri" panose="020F0502020204030204" pitchFamily="34" charset="0"/>
              <a:ea typeface="Arial"/>
              <a:cs typeface="Arial"/>
              <a:sym typeface="Arial"/>
            </a:endParaRPr>
          </a:p>
          <a:p>
            <a:pPr marL="0" lvl="0" indent="0" rtl="0">
              <a:spcBef>
                <a:spcPts val="0"/>
              </a:spcBef>
              <a:spcAft>
                <a:spcPts val="0"/>
              </a:spcAft>
              <a:buNone/>
            </a:pPr>
            <a:endParaRPr sz="1100" b="1" dirty="0">
              <a:latin typeface="Calibri" panose="020F0502020204030204" pitchFamily="34" charset="0"/>
            </a:endParaRPr>
          </a:p>
          <a:p>
            <a:pPr marL="0" lvl="0" indent="76200" rtl="0">
              <a:spcBef>
                <a:spcPts val="0"/>
              </a:spcBef>
              <a:spcAft>
                <a:spcPts val="0"/>
              </a:spcAft>
              <a:buNone/>
            </a:pPr>
            <a:endParaRPr dirty="0">
              <a:latin typeface="Calibri" panose="020F0502020204030204" pitchFamily="34" charset="0"/>
            </a:endParaRPr>
          </a:p>
        </p:txBody>
      </p:sp>
      <p:sp>
        <p:nvSpPr>
          <p:cNvPr id="318" name="Shape 31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latin typeface="Calibri" panose="020F0502020204030204" pitchFamily="34" charset="0"/>
              </a:rPr>
              <a:t>21</a:t>
            </a:fld>
            <a:endParaRPr dirty="0">
              <a:latin typeface="Calibri" panose="020F0502020204030204" pitchFamily="34" charset="0"/>
            </a:endParaRPr>
          </a:p>
        </p:txBody>
      </p:sp>
    </p:spTree>
    <p:extLst>
      <p:ext uri="{BB962C8B-B14F-4D97-AF65-F5344CB8AC3E}">
        <p14:creationId xmlns:p14="http://schemas.microsoft.com/office/powerpoint/2010/main" val="219667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Big Idea:</a:t>
            </a:r>
            <a:r>
              <a:rPr lang="en-US" sz="1100" dirty="0">
                <a:latin typeface="Calibri" panose="020F0502020204030204" pitchFamily="34" charset="0"/>
              </a:rPr>
              <a:t> Each Topic Guidance section begins by identifying the standards addressed and the targeted aspects of rigor for the Topic.</a:t>
            </a:r>
            <a:endParaRPr sz="1100" dirty="0">
              <a:latin typeface="Calibri" panose="020F0502020204030204" pitchFamily="34" charset="0"/>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Details:</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The “standards addressed” are the standards identified in the Topic Planner pages of </a:t>
            </a:r>
            <a:r>
              <a:rPr lang="en-US" sz="1100" i="1" dirty="0">
                <a:latin typeface="Calibri" panose="020F0502020204030204" pitchFamily="34" charset="0"/>
              </a:rPr>
              <a:t>enVisionmath 2.0</a:t>
            </a:r>
            <a:r>
              <a:rPr lang="en-US" sz="1100" dirty="0">
                <a:latin typeface="Calibri" panose="020F0502020204030204" pitchFamily="34" charset="0"/>
              </a:rPr>
              <a:t>. Classification into primary and secondary is based on the content of individual lessons and how the standard is addressed over the course of the year. (e.g., 4.NBT.B.4 is identified as a Primary standard in Topic 2 because this is the Topic in which it is fully addressed. 4.OA.A.3 is identified as Secondary here because it is revisited in later Topics.)</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The “aspects of rigor targeted by the standards” details the Aspect(s) of Rigor targeted by the standards identified for this topic in </a:t>
            </a:r>
            <a:r>
              <a:rPr lang="en-US" sz="1100" i="1" dirty="0">
                <a:latin typeface="Calibri" panose="020F0502020204030204" pitchFamily="34" charset="0"/>
              </a:rPr>
              <a:t>enVisionmath 2.0. </a:t>
            </a:r>
            <a:r>
              <a:rPr lang="en-US" sz="1100" dirty="0">
                <a:latin typeface="Calibri" panose="020F0502020204030204" pitchFamily="34" charset="0"/>
              </a:rPr>
              <a:t>In this Topic, students will be working with Application problems but the main focus of the work should be on the conceptual understanding required by 4.NBT.B.5.</a:t>
            </a:r>
            <a:endParaRPr sz="1100" i="1" dirty="0">
              <a:latin typeface="Calibri" panose="020F0502020204030204" pitchFamily="34" charset="0"/>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76200">
              <a:spcBef>
                <a:spcPts val="0"/>
              </a:spcBef>
              <a:spcAft>
                <a:spcPts val="0"/>
              </a:spcAft>
              <a:buNone/>
            </a:pPr>
            <a:endParaRPr dirty="0">
              <a:latin typeface="Calibri" panose="020F0502020204030204" pitchFamily="34" charset="0"/>
            </a:endParaRPr>
          </a:p>
        </p:txBody>
      </p:sp>
      <p:sp>
        <p:nvSpPr>
          <p:cNvPr id="325" name="Shape 32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22</a:t>
            </a:fld>
            <a:endParaRPr dirty="0">
              <a:latin typeface="Calibri" panose="020F0502020204030204" pitchFamily="34" charset="0"/>
            </a:endParaRPr>
          </a:p>
        </p:txBody>
      </p:sp>
    </p:spTree>
    <p:extLst>
      <p:ext uri="{BB962C8B-B14F-4D97-AF65-F5344CB8AC3E}">
        <p14:creationId xmlns:p14="http://schemas.microsoft.com/office/powerpoint/2010/main" val="4032228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Big Idea:</a:t>
            </a:r>
            <a:r>
              <a:rPr lang="en-US" sz="1100" dirty="0">
                <a:latin typeface="Calibri" panose="020F0502020204030204" pitchFamily="34" charset="0"/>
              </a:rPr>
              <a:t> Each Topic Guidance section includes excerpts from the Progression Documents</a:t>
            </a: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Details:</a:t>
            </a:r>
            <a:endParaRPr sz="1100" dirty="0">
              <a:latin typeface="Calibri" panose="020F0502020204030204" pitchFamily="34" charset="0"/>
            </a:endParaRPr>
          </a:p>
          <a:p>
            <a:pPr marL="171450" lvl="0" indent="-171450" rtl="0">
              <a:spcBef>
                <a:spcPts val="0"/>
              </a:spcBef>
              <a:spcAft>
                <a:spcPts val="0"/>
              </a:spcAft>
              <a:buSzPts val="1100"/>
              <a:buChar char="-"/>
            </a:pPr>
            <a:r>
              <a:rPr lang="en-US" sz="1100" dirty="0">
                <a:latin typeface="Calibri" panose="020F0502020204030204" pitchFamily="34" charset="0"/>
              </a:rPr>
              <a:t>This information is specific to the work of the Topic and can be very useful in planning for the Topic.</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All progression documents can be found at: http://ime.math.arizona.edu/progressions/</a:t>
            </a:r>
            <a:r>
              <a:rPr lang="en-US" sz="1100" b="1" dirty="0">
                <a:latin typeface="Calibri" panose="020F0502020204030204" pitchFamily="34" charset="0"/>
              </a:rPr>
              <a:t> </a:t>
            </a:r>
            <a:endParaRPr sz="1100" dirty="0">
              <a:latin typeface="Calibri" panose="020F0502020204030204" pitchFamily="34" charset="0"/>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76200">
              <a:spcBef>
                <a:spcPts val="0"/>
              </a:spcBef>
              <a:spcAft>
                <a:spcPts val="0"/>
              </a:spcAft>
              <a:buNone/>
            </a:pPr>
            <a:endParaRPr dirty="0">
              <a:latin typeface="Calibri" panose="020F0502020204030204" pitchFamily="34" charset="0"/>
            </a:endParaRPr>
          </a:p>
        </p:txBody>
      </p:sp>
      <p:sp>
        <p:nvSpPr>
          <p:cNvPr id="332" name="Shape 33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23</a:t>
            </a:fld>
            <a:endParaRPr dirty="0">
              <a:latin typeface="Calibri" panose="020F0502020204030204" pitchFamily="34" charset="0"/>
            </a:endParaRPr>
          </a:p>
        </p:txBody>
      </p:sp>
    </p:spTree>
    <p:extLst>
      <p:ext uri="{BB962C8B-B14F-4D97-AF65-F5344CB8AC3E}">
        <p14:creationId xmlns:p14="http://schemas.microsoft.com/office/powerpoint/2010/main" val="347951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Big Idea: </a:t>
            </a:r>
            <a:r>
              <a:rPr lang="en-US" sz="1100" dirty="0">
                <a:latin typeface="Calibri" panose="020F0502020204030204" pitchFamily="34" charset="0"/>
              </a:rPr>
              <a:t>Each topic has a recommended sequence of Anchor Tasks from </a:t>
            </a:r>
            <a:r>
              <a:rPr lang="en-US" sz="1100" i="1" dirty="0">
                <a:latin typeface="Calibri" panose="020F0502020204030204" pitchFamily="34" charset="0"/>
              </a:rPr>
              <a:t>enVisionmath 2.0 </a:t>
            </a:r>
            <a:r>
              <a:rPr lang="en-US" sz="1100" dirty="0">
                <a:latin typeface="Calibri" panose="020F0502020204030204" pitchFamily="34" charset="0"/>
              </a:rPr>
              <a:t>or alternative sources which have been identified to highlight coherence within the Topic.</a:t>
            </a: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rPr>
              <a:t>Details:</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With any program, there are often questions about how to use all the features of the program and still complete all the content. The Anchor Tasks are the highest-leverage, best-aligned tasks to build student mastery and knowledge of the topic. </a:t>
            </a:r>
            <a:endParaRPr sz="1100" dirty="0">
              <a:latin typeface="Calibri" panose="020F0502020204030204" pitchFamily="34" charset="0"/>
            </a:endParaRPr>
          </a:p>
          <a:p>
            <a:pPr marL="0" lvl="0" indent="0" rtl="0">
              <a:lnSpc>
                <a:spcPct val="115000"/>
              </a:lnSpc>
              <a:spcBef>
                <a:spcPts val="0"/>
              </a:spcBef>
              <a:spcAft>
                <a:spcPts val="0"/>
              </a:spcAft>
              <a:buNone/>
            </a:pPr>
            <a:r>
              <a:rPr lang="en-US" sz="1100" dirty="0">
                <a:latin typeface="Calibri" panose="020F0502020204030204" pitchFamily="34" charset="0"/>
                <a:ea typeface="Arial"/>
                <a:cs typeface="Arial"/>
                <a:sym typeface="Arial"/>
              </a:rPr>
              <a:t>- </a:t>
            </a:r>
            <a:r>
              <a:rPr lang="en-US" sz="1100" dirty="0">
                <a:latin typeface="Calibri" panose="020F0502020204030204" pitchFamily="34" charset="0"/>
              </a:rPr>
              <a:t>Anchor tasks highlight a coherent progression of the most important math of the Topic.  Anchor Tasks are intended to be used as a launch for lessons and are worthy of extended instructional time.</a:t>
            </a:r>
            <a:endParaRPr sz="1100" dirty="0">
              <a:latin typeface="Calibri" panose="020F0502020204030204" pitchFamily="34" charset="0"/>
            </a:endParaRPr>
          </a:p>
          <a:p>
            <a:pPr marL="171450" lvl="0" indent="-171450" rtl="0">
              <a:spcBef>
                <a:spcPts val="0"/>
              </a:spcBef>
              <a:spcAft>
                <a:spcPts val="0"/>
              </a:spcAft>
              <a:buSzPts val="1100"/>
              <a:buChar char="-"/>
            </a:pPr>
            <a:r>
              <a:rPr lang="en-US" sz="1100" dirty="0">
                <a:latin typeface="Calibri" panose="020F0502020204030204" pitchFamily="34" charset="0"/>
              </a:rPr>
              <a:t>Teachers should plan to spend more time on these tasks and use them for extended instruction and classroom discussion. Within a lesson, there may be other problems teachers decide to use, but the Anchor Tasks are the ones that merit extended instructional time. </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Each Anchor Task includes an explanation as to why that problem was elevated as an Anchor Task; the explanations can support decision-making for what additional aspects of the lesson or topic to use or skip as teachers are planning. </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Char char="-"/>
            </a:pPr>
            <a:r>
              <a:rPr lang="en-US" sz="1100" dirty="0">
                <a:latin typeface="Calibri" panose="020F0502020204030204" pitchFamily="34" charset="0"/>
              </a:rPr>
              <a:t>Topic guidance also includes Essential Questions that can be helpful for planning Topics.  These questions focus on the high-level mathematical purpose of the topic. </a:t>
            </a:r>
            <a:endParaRPr dirty="0">
              <a:latin typeface="Calibri" panose="020F0502020204030204" pitchFamily="34" charset="0"/>
            </a:endParaRPr>
          </a:p>
        </p:txBody>
      </p:sp>
      <p:sp>
        <p:nvSpPr>
          <p:cNvPr id="339" name="Shape 33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latin typeface="Calibri" panose="020F0502020204030204" pitchFamily="34" charset="0"/>
              </a:rPr>
              <a:t>24</a:t>
            </a:fld>
            <a:endParaRPr dirty="0">
              <a:latin typeface="Calibri" panose="020F0502020204030204" pitchFamily="34" charset="0"/>
            </a:endParaRPr>
          </a:p>
        </p:txBody>
      </p:sp>
    </p:spTree>
    <p:extLst>
      <p:ext uri="{BB962C8B-B14F-4D97-AF65-F5344CB8AC3E}">
        <p14:creationId xmlns:p14="http://schemas.microsoft.com/office/powerpoint/2010/main" val="1631794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Big Idea: </a:t>
            </a:r>
            <a:r>
              <a:rPr lang="en-US" sz="1100" dirty="0">
                <a:latin typeface="Calibri" panose="020F0502020204030204" pitchFamily="34" charset="0"/>
                <a:ea typeface="Arial"/>
                <a:cs typeface="Arial"/>
                <a:sym typeface="Arial"/>
              </a:rPr>
              <a:t>Share an example of over scaffolding which limits the opportunity for students to engage in MP.1 and MP.3</a:t>
            </a: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Details:</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This example comes from grade 3, lesson 2-1.  Students have solved multiplication and division problems in Topic 1.</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The requirement to use a table makes solving the problem more about filling in the table than doing the math. Including this scaffolding means that students may not generate different ways to solve 9 x 2 which would be powerful for a math discussion. Students can then help each other in seeing the various ways to solve the problem.</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In this case, the ROT recommends just giving the text of the problem (in the green Solve and Share box) to allow students to solve the problem in a way that makes sense to them.</a:t>
            </a:r>
            <a:endParaRPr dirty="0">
              <a:latin typeface="Calibri" panose="020F0502020204030204" pitchFamily="34" charset="0"/>
            </a:endParaRPr>
          </a:p>
        </p:txBody>
      </p:sp>
      <p:sp>
        <p:nvSpPr>
          <p:cNvPr id="346" name="Shape 34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25</a:t>
            </a:fld>
            <a:endParaRPr dirty="0">
              <a:latin typeface="Calibri" panose="020F0502020204030204" pitchFamily="34" charset="0"/>
            </a:endParaRPr>
          </a:p>
        </p:txBody>
      </p:sp>
    </p:spTree>
    <p:extLst>
      <p:ext uri="{BB962C8B-B14F-4D97-AF65-F5344CB8AC3E}">
        <p14:creationId xmlns:p14="http://schemas.microsoft.com/office/powerpoint/2010/main" val="340580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Big Idea: </a:t>
            </a:r>
            <a:r>
              <a:rPr lang="en-US" sz="1100" dirty="0">
                <a:latin typeface="Calibri" panose="020F0502020204030204" pitchFamily="34" charset="0"/>
                <a:ea typeface="Arial"/>
                <a:cs typeface="Arial"/>
                <a:sym typeface="Arial"/>
              </a:rPr>
              <a:t>Share an example of over scaffolding which limits the opportunity for students to engage in MP.1 and MP.3</a:t>
            </a: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Details:</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This example comes from grade 3, lesson 2-1.  Students have solved multiplication and division problems in Topic 1.</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The requirement to use a table makes solving the problem more about filling in the table than doing the math. Including this scaffolding means that students may not generate different ways to solve 9 x 2 which would be powerful for a math discussion. Students can then help each other in seeing the various ways to solve the problem.</a:t>
            </a:r>
            <a:endParaRPr sz="1100" dirty="0">
              <a:latin typeface="Calibri" panose="020F0502020204030204" pitchFamily="34" charset="0"/>
              <a:ea typeface="Arial"/>
              <a:cs typeface="Arial"/>
              <a:sym typeface="Arial"/>
            </a:endParaRPr>
          </a:p>
          <a:p>
            <a:pPr marL="171450" lvl="0" indent="-171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In this case, the ROT recommends just giving the text of the problem (in the green Solve and Share box) to allow students to solve the problem in a way that makes sense to them.</a:t>
            </a:r>
            <a:endParaRPr dirty="0">
              <a:latin typeface="Calibri" panose="020F0502020204030204" pitchFamily="34" charset="0"/>
            </a:endParaRPr>
          </a:p>
        </p:txBody>
      </p:sp>
      <p:sp>
        <p:nvSpPr>
          <p:cNvPr id="354" name="Shape 354"/>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26</a:t>
            </a:fld>
            <a:endParaRPr dirty="0">
              <a:latin typeface="Calibri" panose="020F0502020204030204" pitchFamily="34" charset="0"/>
            </a:endParaRPr>
          </a:p>
        </p:txBody>
      </p:sp>
    </p:spTree>
    <p:extLst>
      <p:ext uri="{BB962C8B-B14F-4D97-AF65-F5344CB8AC3E}">
        <p14:creationId xmlns:p14="http://schemas.microsoft.com/office/powerpoint/2010/main" val="1188255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Big Idea: </a:t>
            </a:r>
            <a:r>
              <a:rPr lang="en-US" sz="1100" dirty="0">
                <a:latin typeface="Calibri" panose="020F0502020204030204" pitchFamily="34" charset="0"/>
                <a:ea typeface="Arial"/>
                <a:cs typeface="Arial"/>
                <a:sym typeface="Arial"/>
              </a:rPr>
              <a:t>Each Major Work Topic Guidance section includes Topic-specific Rules of Thumb</a:t>
            </a: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Details:</a:t>
            </a:r>
            <a:endParaRPr sz="1100" dirty="0">
              <a:latin typeface="Calibri" panose="020F0502020204030204" pitchFamily="34" charset="0"/>
              <a:ea typeface="Arial"/>
              <a:cs typeface="Arial"/>
              <a:sym typeface="Arial"/>
            </a:endParaRPr>
          </a:p>
          <a:p>
            <a:pPr marL="457200" lvl="0" indent="-298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Each Topic has Topic Rules of Thumb that speak to the specifics of that </a:t>
            </a:r>
            <a:r>
              <a:rPr lang="en-US" sz="1100" dirty="0" err="1">
                <a:latin typeface="Calibri" panose="020F0502020204030204" pitchFamily="34" charset="0"/>
                <a:ea typeface="Arial"/>
                <a:cs typeface="Arial"/>
                <a:sym typeface="Arial"/>
              </a:rPr>
              <a:t>topic.Topic</a:t>
            </a:r>
            <a:r>
              <a:rPr lang="en-US" sz="1100" dirty="0">
                <a:latin typeface="Calibri" panose="020F0502020204030204" pitchFamily="34" charset="0"/>
                <a:ea typeface="Arial"/>
                <a:cs typeface="Arial"/>
                <a:sym typeface="Arial"/>
              </a:rPr>
              <a:t> Rules of Thumb suggest instructional choices designed to better align all of the work of the Topic to the expectations of the Standards. Each Rule of Thumb has a rationale that is based on the Standards and/or the Progression documents.</a:t>
            </a:r>
            <a:endParaRPr sz="1100" dirty="0">
              <a:latin typeface="Calibri" panose="020F0502020204030204" pitchFamily="34" charset="0"/>
              <a:ea typeface="Arial"/>
              <a:cs typeface="Arial"/>
              <a:sym typeface="Arial"/>
            </a:endParaRPr>
          </a:p>
          <a:p>
            <a:pPr marL="457200" lvl="0" indent="-298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Often the Topic Rules of Thumb get into how the Pro Tips play out with the content of the particular topic (specifying which strategies/models to emphasize, etc.).</a:t>
            </a:r>
            <a:endParaRPr sz="1100" dirty="0">
              <a:latin typeface="Calibri" panose="020F0502020204030204" pitchFamily="34" charset="0"/>
              <a:ea typeface="Arial"/>
              <a:cs typeface="Arial"/>
              <a:sym typeface="Arial"/>
            </a:endParaRPr>
          </a:p>
          <a:p>
            <a:pPr marL="457200" lvl="0" indent="-298450" rtl="0">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Topic Rules of Thumb also work to strengthen coherence by reordering lessons and providing guidance on making connections between concepts explicit for students. </a:t>
            </a: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Calibri" panose="020F0502020204030204" pitchFamily="34" charset="0"/>
              <a:ea typeface="Arial"/>
              <a:cs typeface="Arial"/>
              <a:sym typeface="Arial"/>
            </a:endParaRPr>
          </a:p>
          <a:p>
            <a:pPr marL="0" lvl="0" indent="76200">
              <a:spcBef>
                <a:spcPts val="0"/>
              </a:spcBef>
              <a:spcAft>
                <a:spcPts val="0"/>
              </a:spcAft>
              <a:buNone/>
            </a:pPr>
            <a:endParaRPr dirty="0">
              <a:latin typeface="Calibri" panose="020F0502020204030204" pitchFamily="34" charset="0"/>
            </a:endParaRPr>
          </a:p>
        </p:txBody>
      </p:sp>
      <p:sp>
        <p:nvSpPr>
          <p:cNvPr id="362" name="Shape 36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27</a:t>
            </a:fld>
            <a:endParaRPr dirty="0">
              <a:latin typeface="Calibri" panose="020F0502020204030204" pitchFamily="34" charset="0"/>
            </a:endParaRPr>
          </a:p>
        </p:txBody>
      </p:sp>
    </p:spTree>
    <p:extLst>
      <p:ext uri="{BB962C8B-B14F-4D97-AF65-F5344CB8AC3E}">
        <p14:creationId xmlns:p14="http://schemas.microsoft.com/office/powerpoint/2010/main" val="2950554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ea typeface="Arial"/>
                <a:cs typeface="Arial"/>
                <a:sym typeface="Arial"/>
              </a:rPr>
              <a:t>Big Idea:  </a:t>
            </a:r>
            <a:r>
              <a:rPr lang="en-US" sz="1100" dirty="0">
                <a:latin typeface="Calibri" panose="020F0502020204030204" pitchFamily="34" charset="0"/>
                <a:ea typeface="Arial"/>
                <a:cs typeface="Arial"/>
                <a:sym typeface="Arial"/>
              </a:rPr>
              <a:t>Each Topic Guidance section includes guidance for modifying the Topic Assessment.</a:t>
            </a:r>
            <a:endParaRPr sz="1100"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Arial"/>
              <a:buNone/>
            </a:pPr>
            <a:endParaRPr sz="1100" b="1" dirty="0">
              <a:latin typeface="Calibri" panose="020F0502020204030204" pitchFamily="34" charset="0"/>
              <a:ea typeface="Arial"/>
              <a:cs typeface="Arial"/>
              <a:sym typeface="Arial"/>
            </a:endParaRPr>
          </a:p>
          <a:p>
            <a:pPr marL="0" lvl="0" indent="0" rtl="0">
              <a:spcBef>
                <a:spcPts val="0"/>
              </a:spcBef>
              <a:spcAft>
                <a:spcPts val="0"/>
              </a:spcAft>
              <a:buClr>
                <a:schemeClr val="dk1"/>
              </a:buClr>
              <a:buSzPts val="1100"/>
              <a:buFont typeface="Calibri"/>
              <a:buNone/>
            </a:pPr>
            <a:r>
              <a:rPr lang="en-US" sz="1100" b="1" dirty="0">
                <a:latin typeface="Calibri" panose="020F0502020204030204" pitchFamily="34" charset="0"/>
                <a:ea typeface="Arial"/>
                <a:cs typeface="Arial"/>
                <a:sym typeface="Arial"/>
              </a:rPr>
              <a:t>Details:</a:t>
            </a:r>
            <a:endParaRPr sz="1100" dirty="0">
              <a:latin typeface="Calibri" panose="020F0502020204030204" pitchFamily="34" charset="0"/>
              <a:ea typeface="Arial"/>
              <a:cs typeface="Arial"/>
              <a:sym typeface="Arial"/>
            </a:endParaRPr>
          </a:p>
          <a:p>
            <a:pPr marL="171450" lvl="0" indent="-171450" rtl="0">
              <a:lnSpc>
                <a:spcPct val="115000"/>
              </a:lnSpc>
              <a:spcBef>
                <a:spcPts val="0"/>
              </a:spcBef>
              <a:spcAft>
                <a:spcPts val="0"/>
              </a:spcAft>
              <a:buSzPts val="1100"/>
              <a:buChar char="-"/>
            </a:pPr>
            <a:r>
              <a:rPr lang="en-US" sz="1100" dirty="0">
                <a:latin typeface="Calibri" panose="020F0502020204030204" pitchFamily="34" charset="0"/>
                <a:ea typeface="Arial"/>
                <a:cs typeface="Arial"/>
                <a:sym typeface="Arial"/>
              </a:rPr>
              <a:t>-Corresponding changes to the Topic Assessment are recommended based on the guidance above. The Topic or Performance Assessment is identified as the more aligned assessment choice.</a:t>
            </a:r>
            <a:endParaRPr sz="1100" dirty="0">
              <a:latin typeface="Calibri" panose="020F0502020204030204" pitchFamily="34" charset="0"/>
              <a:ea typeface="Arial"/>
              <a:cs typeface="Arial"/>
              <a:sym typeface="Arial"/>
            </a:endParaRPr>
          </a:p>
          <a:p>
            <a:pPr marL="171450" lvl="0" indent="-171450" rtl="0">
              <a:lnSpc>
                <a:spcPct val="115000"/>
              </a:lnSpc>
              <a:spcBef>
                <a:spcPts val="0"/>
              </a:spcBef>
              <a:spcAft>
                <a:spcPts val="0"/>
              </a:spcAft>
              <a:buSzPts val="1100"/>
              <a:buChar char="-"/>
            </a:pPr>
            <a:r>
              <a:rPr lang="en-US" sz="1100" dirty="0">
                <a:latin typeface="Calibri" panose="020F0502020204030204" pitchFamily="34" charset="0"/>
                <a:ea typeface="Arial"/>
                <a:cs typeface="Arial"/>
                <a:sym typeface="Arial"/>
              </a:rPr>
              <a:t>-For each assessment item, an action is recommended in order to improve alignment. Many times, this consists of removing a specific model or strategy and just assessing students’ understanding of the mathematical concept, procedure or application. Some items are recommended to use “as is,” and it is recommended that some items are skipped.</a:t>
            </a:r>
            <a:endParaRPr sz="1100" dirty="0">
              <a:latin typeface="Calibri" panose="020F0502020204030204" pitchFamily="34" charset="0"/>
              <a:ea typeface="Arial"/>
              <a:cs typeface="Arial"/>
              <a:sym typeface="Arial"/>
            </a:endParaRPr>
          </a:p>
        </p:txBody>
      </p:sp>
      <p:sp>
        <p:nvSpPr>
          <p:cNvPr id="369" name="Shape 36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28</a:t>
            </a:fld>
            <a:endParaRPr dirty="0">
              <a:latin typeface="Calibri" panose="020F0502020204030204" pitchFamily="34" charset="0"/>
            </a:endParaRPr>
          </a:p>
        </p:txBody>
      </p:sp>
    </p:spTree>
    <p:extLst>
      <p:ext uri="{BB962C8B-B14F-4D97-AF65-F5344CB8AC3E}">
        <p14:creationId xmlns:p14="http://schemas.microsoft.com/office/powerpoint/2010/main" val="3628558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b="1" dirty="0">
                <a:latin typeface="Calibri" panose="020F0502020204030204" pitchFamily="34" charset="0"/>
                <a:ea typeface="Arial"/>
                <a:cs typeface="Arial"/>
                <a:sym typeface="Arial"/>
              </a:rPr>
              <a:t>Big Idea: </a:t>
            </a:r>
            <a:r>
              <a:rPr lang="en-US" sz="1100" dirty="0">
                <a:latin typeface="Calibri" panose="020F0502020204030204" pitchFamily="34" charset="0"/>
                <a:ea typeface="Arial"/>
                <a:cs typeface="Arial"/>
                <a:sym typeface="Arial"/>
              </a:rPr>
              <a:t>Show an example of how a pilot teacher modified Topic Tests</a:t>
            </a:r>
            <a:endParaRPr sz="1100" dirty="0">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endParaRPr sz="1100" dirty="0">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100" b="1" dirty="0">
                <a:latin typeface="Calibri" panose="020F0502020204030204" pitchFamily="34" charset="0"/>
                <a:ea typeface="Arial"/>
                <a:cs typeface="Arial"/>
                <a:sym typeface="Arial"/>
              </a:rPr>
              <a:t>Details:</a:t>
            </a:r>
            <a:endParaRPr sz="1100" b="1" dirty="0">
              <a:latin typeface="Calibri" panose="020F0502020204030204" pitchFamily="34" charset="0"/>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This grade 2 Topic Test comes from a pilot classroom where the teacher had students cross out directions in order to better align the items to the expectations of the standards</a:t>
            </a:r>
            <a:endParaRPr sz="1100" dirty="0">
              <a:latin typeface="Calibri" panose="020F0502020204030204" pitchFamily="34" charset="0"/>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The teacher used the Topic Assessment guidance to determine what to remove from the problems. </a:t>
            </a:r>
            <a:endParaRPr sz="1100" dirty="0">
              <a:latin typeface="Calibri" panose="020F0502020204030204" pitchFamily="34" charset="0"/>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The crossed out text prompts students to use a particular strategies. By removing those prompts, this teacher will have a better sense of what her students know and can do. </a:t>
            </a:r>
            <a:endParaRPr sz="1100" dirty="0">
              <a:latin typeface="Calibri" panose="020F0502020204030204" pitchFamily="34" charset="0"/>
              <a:ea typeface="Arial"/>
              <a:cs typeface="Arial"/>
              <a:sym typeface="Arial"/>
            </a:endParaRPr>
          </a:p>
          <a:p>
            <a:pPr marL="0" lvl="0" indent="0" rtl="0">
              <a:lnSpc>
                <a:spcPct val="115000"/>
              </a:lnSpc>
              <a:spcBef>
                <a:spcPts val="0"/>
              </a:spcBef>
              <a:spcAft>
                <a:spcPts val="0"/>
              </a:spcAft>
              <a:buNone/>
            </a:pPr>
            <a:endParaRPr dirty="0">
              <a:latin typeface="Calibri" panose="020F0502020204030204" pitchFamily="34" charset="0"/>
            </a:endParaRPr>
          </a:p>
        </p:txBody>
      </p:sp>
      <p:sp>
        <p:nvSpPr>
          <p:cNvPr id="376" name="Shape 37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29</a:t>
            </a:fld>
            <a:endParaRPr dirty="0">
              <a:latin typeface="Calibri" panose="020F0502020204030204" pitchFamily="34" charset="0"/>
            </a:endParaRPr>
          </a:p>
        </p:txBody>
      </p:sp>
    </p:spTree>
    <p:extLst>
      <p:ext uri="{BB962C8B-B14F-4D97-AF65-F5344CB8AC3E}">
        <p14:creationId xmlns:p14="http://schemas.microsoft.com/office/powerpoint/2010/main" val="6638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b="1" dirty="0">
                <a:latin typeface="Calibri" panose="020F0502020204030204" pitchFamily="34" charset="0"/>
                <a:ea typeface="Arial"/>
                <a:cs typeface="Arial"/>
                <a:sym typeface="Arial"/>
              </a:rPr>
              <a:t>Big Idea: </a:t>
            </a:r>
            <a:r>
              <a:rPr lang="en-US" sz="1100" dirty="0">
                <a:latin typeface="Calibri" panose="020F0502020204030204" pitchFamily="34" charset="0"/>
                <a:ea typeface="Arial"/>
                <a:cs typeface="Arial"/>
                <a:sym typeface="Arial"/>
              </a:rPr>
              <a:t>Provide a suggested framework for teachers to use as they plan for teaching a topic</a:t>
            </a:r>
            <a:endParaRPr sz="1100" dirty="0">
              <a:latin typeface="Calibri" panose="020F0502020204030204" pitchFamily="34" charset="0"/>
              <a:ea typeface="Arial"/>
              <a:cs typeface="Arial"/>
              <a:sym typeface="Arial"/>
            </a:endParaRPr>
          </a:p>
          <a:p>
            <a:pPr marL="0" lvl="0" indent="0" rtl="0">
              <a:lnSpc>
                <a:spcPct val="115000"/>
              </a:lnSpc>
              <a:spcBef>
                <a:spcPts val="0"/>
              </a:spcBef>
              <a:spcAft>
                <a:spcPts val="0"/>
              </a:spcAft>
              <a:buNone/>
            </a:pPr>
            <a:endParaRPr sz="1100" dirty="0">
              <a:latin typeface="Calibri" panose="020F0502020204030204" pitchFamily="34" charset="0"/>
              <a:ea typeface="Arial"/>
              <a:cs typeface="Arial"/>
              <a:sym typeface="Arial"/>
            </a:endParaRPr>
          </a:p>
          <a:p>
            <a:pPr marL="0" lvl="0" indent="0" rtl="0">
              <a:lnSpc>
                <a:spcPct val="115000"/>
              </a:lnSpc>
              <a:spcBef>
                <a:spcPts val="0"/>
              </a:spcBef>
              <a:spcAft>
                <a:spcPts val="0"/>
              </a:spcAft>
              <a:buNone/>
            </a:pPr>
            <a:r>
              <a:rPr lang="en-US" sz="1100" b="1" dirty="0">
                <a:latin typeface="Calibri" panose="020F0502020204030204" pitchFamily="34" charset="0"/>
                <a:ea typeface="Arial"/>
                <a:cs typeface="Arial"/>
                <a:sym typeface="Arial"/>
              </a:rPr>
              <a:t>Details</a:t>
            </a:r>
            <a:r>
              <a:rPr lang="en-US" sz="1100" dirty="0">
                <a:latin typeface="Calibri" panose="020F0502020204030204" pitchFamily="34" charset="0"/>
                <a:ea typeface="Arial"/>
                <a:cs typeface="Arial"/>
                <a:sym typeface="Arial"/>
              </a:rPr>
              <a:t>:</a:t>
            </a:r>
            <a:endParaRPr sz="1100" dirty="0">
              <a:latin typeface="Calibri" panose="020F0502020204030204" pitchFamily="34" charset="0"/>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These guidance documents will be most useful when used for planning instruction for an upcoming topic. Here you see a suggested framework for using the guidance documents to plan for topic. </a:t>
            </a:r>
            <a:endParaRPr sz="1100" dirty="0">
              <a:latin typeface="Calibri" panose="020F0502020204030204" pitchFamily="34" charset="0"/>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Start with reading the standards and progressions excerpts to ground yourself in the key mathematical ideas for the topic. </a:t>
            </a:r>
            <a:endParaRPr sz="1100" dirty="0">
              <a:latin typeface="Calibri" panose="020F0502020204030204" pitchFamily="34" charset="0"/>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Do the math! Complete the Anchor Tasks to figure out where the deep mathematical conversations can happen, come up with questions to get your students thinking, and identify the misconceptions you think your students will have. </a:t>
            </a:r>
            <a:endParaRPr sz="1100" dirty="0">
              <a:latin typeface="Calibri" panose="020F0502020204030204" pitchFamily="34" charset="0"/>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Plan the topic - where might more time be needed? What can be skipped/combined? Reference the Topic </a:t>
            </a:r>
            <a:r>
              <a:rPr lang="en-US" sz="1100" dirty="0" err="1">
                <a:latin typeface="Calibri" panose="020F0502020204030204" pitchFamily="34" charset="0"/>
                <a:ea typeface="Arial"/>
                <a:cs typeface="Arial"/>
                <a:sym typeface="Arial"/>
              </a:rPr>
              <a:t>RoTs</a:t>
            </a:r>
            <a:r>
              <a:rPr lang="en-US" sz="1100" dirty="0">
                <a:latin typeface="Calibri" panose="020F0502020204030204" pitchFamily="34" charset="0"/>
                <a:ea typeface="Arial"/>
                <a:cs typeface="Arial"/>
                <a:sym typeface="Arial"/>
              </a:rPr>
              <a:t> and think about how you’ll apply them throughout the lesson. </a:t>
            </a:r>
            <a:endParaRPr sz="1100" dirty="0">
              <a:latin typeface="Calibri" panose="020F0502020204030204" pitchFamily="34" charset="0"/>
              <a:ea typeface="Arial"/>
              <a:cs typeface="Arial"/>
              <a:sym typeface="Arial"/>
            </a:endParaRPr>
          </a:p>
          <a:p>
            <a:pPr marL="457200" lvl="0" indent="-298450" rtl="0">
              <a:lnSpc>
                <a:spcPct val="115000"/>
              </a:lnSpc>
              <a:spcBef>
                <a:spcPts val="0"/>
              </a:spcBef>
              <a:spcAft>
                <a:spcPts val="0"/>
              </a:spcAft>
              <a:buSzPts val="1100"/>
              <a:buFont typeface="Arial"/>
              <a:buChar char="-"/>
            </a:pPr>
            <a:r>
              <a:rPr lang="en-US" sz="1100" dirty="0">
                <a:latin typeface="Calibri" panose="020F0502020204030204" pitchFamily="34" charset="0"/>
                <a:ea typeface="Arial"/>
                <a:cs typeface="Arial"/>
                <a:sym typeface="Arial"/>
              </a:rPr>
              <a:t>With these adaptations, the program will better align to the expectations of the Shifts and Standards.</a:t>
            </a:r>
            <a:endParaRPr sz="1100" dirty="0">
              <a:latin typeface="Calibri" panose="020F0502020204030204" pitchFamily="34" charset="0"/>
              <a:ea typeface="Arial"/>
              <a:cs typeface="Arial"/>
              <a:sym typeface="Arial"/>
            </a:endParaRPr>
          </a:p>
          <a:p>
            <a:pPr marL="0" lvl="0" indent="76200">
              <a:spcBef>
                <a:spcPts val="0"/>
              </a:spcBef>
              <a:spcAft>
                <a:spcPts val="0"/>
              </a:spcAft>
              <a:buNone/>
            </a:pPr>
            <a:endParaRPr dirty="0">
              <a:latin typeface="Calibri" panose="020F0502020204030204" pitchFamily="34" charset="0"/>
            </a:endParaRPr>
          </a:p>
        </p:txBody>
      </p:sp>
      <p:sp>
        <p:nvSpPr>
          <p:cNvPr id="382" name="Shape 38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30</a:t>
            </a:fld>
            <a:endParaRPr dirty="0">
              <a:latin typeface="Calibri" panose="020F0502020204030204" pitchFamily="34" charset="0"/>
            </a:endParaRPr>
          </a:p>
        </p:txBody>
      </p:sp>
    </p:spTree>
    <p:extLst>
      <p:ext uri="{BB962C8B-B14F-4D97-AF65-F5344CB8AC3E}">
        <p14:creationId xmlns:p14="http://schemas.microsoft.com/office/powerpoint/2010/main" val="92200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Shape 1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endParaRPr dirty="0">
              <a:latin typeface="Calibri" panose="020F0502020204030204" pitchFamily="34" charset="0"/>
            </a:endParaRPr>
          </a:p>
          <a:p>
            <a:pPr marL="0" lvl="0" indent="0" rtl="0">
              <a:spcBef>
                <a:spcPts val="0"/>
              </a:spcBef>
              <a:spcAft>
                <a:spcPts val="0"/>
              </a:spcAft>
              <a:buClr>
                <a:schemeClr val="dk1"/>
              </a:buClr>
              <a:buSzPts val="300"/>
              <a:buFont typeface="Calibri"/>
              <a:buNone/>
            </a:pPr>
            <a:r>
              <a:rPr lang="en-US" dirty="0">
                <a:latin typeface="Calibri" panose="020F0502020204030204" pitchFamily="34" charset="0"/>
              </a:rPr>
              <a:t>CAs are teachers from all over the country who believe in the potential of high quality standards and the importance of all students being prepared for college and careers.</a:t>
            </a:r>
            <a:endParaRPr dirty="0">
              <a:latin typeface="Calibri" panose="020F0502020204030204" pitchFamily="34" charset="0"/>
            </a:endParaRPr>
          </a:p>
          <a:p>
            <a:pPr marL="0" lvl="0" indent="0" rtl="0">
              <a:spcBef>
                <a:spcPts val="0"/>
              </a:spcBef>
              <a:spcAft>
                <a:spcPts val="0"/>
              </a:spcAft>
              <a:buClr>
                <a:schemeClr val="dk1"/>
              </a:buClr>
              <a:buSzPts val="300"/>
              <a:buFont typeface="Calibri"/>
              <a:buNone/>
            </a:pPr>
            <a:endParaRPr dirty="0">
              <a:latin typeface="Calibri" panose="020F0502020204030204" pitchFamily="34" charset="0"/>
            </a:endParaRPr>
          </a:p>
          <a:p>
            <a:pPr marL="0" lvl="0" indent="0" rtl="0">
              <a:spcBef>
                <a:spcPts val="0"/>
              </a:spcBef>
              <a:spcAft>
                <a:spcPts val="0"/>
              </a:spcAft>
              <a:buClr>
                <a:schemeClr val="dk1"/>
              </a:buClr>
              <a:buSzPts val="300"/>
              <a:buFont typeface="Calibri"/>
              <a:buNone/>
            </a:pPr>
            <a:r>
              <a:rPr lang="en-US" dirty="0">
                <a:latin typeface="Calibri" panose="020F0502020204030204" pitchFamily="34" charset="0"/>
              </a:rPr>
              <a:t>They support their colleagues in understanding and advocating for the standards and embrace the Shifts in instruction </a:t>
            </a:r>
            <a:endParaRPr dirty="0">
              <a:latin typeface="Calibri" panose="020F0502020204030204" pitchFamily="34" charset="0"/>
            </a:endParaRPr>
          </a:p>
          <a:p>
            <a:pPr marL="0" lvl="0" indent="0" rtl="0">
              <a:spcBef>
                <a:spcPts val="0"/>
              </a:spcBef>
              <a:spcAft>
                <a:spcPts val="0"/>
              </a:spcAft>
              <a:buClr>
                <a:schemeClr val="dk1"/>
              </a:buClr>
              <a:buSzPts val="300"/>
              <a:buFont typeface="Calibri"/>
              <a:buNone/>
            </a:pPr>
            <a:endParaRPr dirty="0">
              <a:latin typeface="Calibri" panose="020F0502020204030204" pitchFamily="34" charset="0"/>
            </a:endParaRPr>
          </a:p>
          <a:p>
            <a:pPr marL="0" lvl="0" indent="0" rtl="0">
              <a:spcBef>
                <a:spcPts val="0"/>
              </a:spcBef>
              <a:spcAft>
                <a:spcPts val="0"/>
              </a:spcAft>
              <a:buClr>
                <a:schemeClr val="dk1"/>
              </a:buClr>
              <a:buSzPts val="300"/>
              <a:buFont typeface="Calibri"/>
              <a:buNone/>
            </a:pPr>
            <a:r>
              <a:rPr lang="en-US" dirty="0">
                <a:latin typeface="Calibri" panose="020F0502020204030204" pitchFamily="34" charset="0"/>
              </a:rPr>
              <a:t>The Core Advocate network is over 12K educator strong and we’d love for you to join us if you have not already</a:t>
            </a:r>
            <a:endParaRPr dirty="0">
              <a:latin typeface="Calibri" panose="020F0502020204030204" pitchFamily="34" charset="0"/>
            </a:endParaRPr>
          </a:p>
        </p:txBody>
      </p:sp>
      <p:sp>
        <p:nvSpPr>
          <p:cNvPr id="187" name="Shape 18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3</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1067302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sz="1100" dirty="0">
              <a:latin typeface="Calibri" panose="020F0502020204030204" pitchFamily="34" charset="0"/>
            </a:endParaRPr>
          </a:p>
        </p:txBody>
      </p:sp>
      <p:sp>
        <p:nvSpPr>
          <p:cNvPr id="388" name="Shape 3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1731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Shape 39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Arial"/>
              <a:cs typeface="Arial"/>
              <a:sym typeface="Arial"/>
            </a:endParaRPr>
          </a:p>
        </p:txBody>
      </p:sp>
      <p:sp>
        <p:nvSpPr>
          <p:cNvPr id="394" name="Shape 39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32</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378419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Shape 399"/>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00" name="Shape 400"/>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ea typeface="Lucida Sans"/>
                <a:cs typeface="Lucida Sans"/>
                <a:sym typeface="Lucida Sans"/>
              </a:rPr>
              <a:t>33</a:t>
            </a:fld>
            <a:endParaRPr sz="1400" b="0" i="0" u="none" strike="noStrike" cap="none" dirty="0">
              <a:solidFill>
                <a:srgbClr val="000000"/>
              </a:solidFill>
              <a:ea typeface="Lucida Sans"/>
              <a:cs typeface="Lucida Sans"/>
              <a:sym typeface="Lucida Sans"/>
            </a:endParaRPr>
          </a:p>
        </p:txBody>
      </p:sp>
    </p:spTree>
    <p:extLst>
      <p:ext uri="{BB962C8B-B14F-4D97-AF65-F5344CB8AC3E}">
        <p14:creationId xmlns:p14="http://schemas.microsoft.com/office/powerpoint/2010/main" val="110683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Shape 40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100" dirty="0">
                <a:latin typeface="Calibri" panose="020F0502020204030204" pitchFamily="34" charset="0"/>
              </a:rPr>
              <a:t>8 elementary schools, 3040 total students in grades K-5</a:t>
            </a:r>
            <a:endParaRPr sz="1100" dirty="0">
              <a:latin typeface="Calibri" panose="020F0502020204030204" pitchFamily="34" charset="0"/>
            </a:endParaRPr>
          </a:p>
          <a:p>
            <a:pPr marL="457200" marR="0" lvl="0" indent="-298450" algn="l" rtl="0">
              <a:spcBef>
                <a:spcPts val="0"/>
              </a:spcBef>
              <a:spcAft>
                <a:spcPts val="0"/>
              </a:spcAft>
              <a:buSzPts val="1100"/>
              <a:buChar char="●"/>
            </a:pPr>
            <a:r>
              <a:rPr lang="en-US" sz="1100" dirty="0">
                <a:latin typeface="Calibri" panose="020F0502020204030204" pitchFamily="34" charset="0"/>
              </a:rPr>
              <a:t>We already had a contract with Pearson. Met with Pearson and negotiated a “trade-in” of the Realize edition for the 2.0 edition.</a:t>
            </a:r>
            <a:endParaRPr sz="1100" dirty="0">
              <a:latin typeface="Calibri" panose="020F0502020204030204" pitchFamily="34" charset="0"/>
            </a:endParaRPr>
          </a:p>
          <a:p>
            <a:pPr marL="457200" marR="0" lvl="0" indent="-298450" algn="l" rtl="0">
              <a:spcBef>
                <a:spcPts val="0"/>
              </a:spcBef>
              <a:spcAft>
                <a:spcPts val="0"/>
              </a:spcAft>
              <a:buSzPts val="1100"/>
              <a:buChar char="●"/>
            </a:pPr>
            <a:r>
              <a:rPr lang="en-US" sz="1100" dirty="0">
                <a:latin typeface="Calibri" panose="020F0502020204030204" pitchFamily="34" charset="0"/>
              </a:rPr>
              <a:t>Created a comparison of </a:t>
            </a:r>
            <a:r>
              <a:rPr lang="en-US" sz="1100" dirty="0" err="1">
                <a:latin typeface="Calibri" panose="020F0502020204030204" pitchFamily="34" charset="0"/>
              </a:rPr>
              <a:t>of</a:t>
            </a:r>
            <a:r>
              <a:rPr lang="en-US" sz="1100" dirty="0">
                <a:latin typeface="Calibri" panose="020F0502020204030204" pitchFamily="34" charset="0"/>
              </a:rPr>
              <a:t> the Realize edition and 2.0. Persuaded leaders this was the right decision because of the Materials Adaptation Project</a:t>
            </a:r>
            <a:endParaRPr sz="1100" dirty="0">
              <a:latin typeface="Calibri" panose="020F0502020204030204" pitchFamily="34" charset="0"/>
            </a:endParaRPr>
          </a:p>
          <a:p>
            <a:pPr marL="457200" marR="0" lvl="0" indent="-298450" algn="l" rtl="0">
              <a:spcBef>
                <a:spcPts val="0"/>
              </a:spcBef>
              <a:spcAft>
                <a:spcPts val="0"/>
              </a:spcAft>
              <a:buSzPts val="1100"/>
              <a:buChar char="●"/>
            </a:pPr>
            <a:r>
              <a:rPr lang="en-US" sz="1100" dirty="0">
                <a:latin typeface="Calibri" panose="020F0502020204030204" pitchFamily="34" charset="0"/>
              </a:rPr>
              <a:t>I made the executive decision to use the piloted version of the guidance documents as a district. We couldn’t afford to spend another year teaching the entire textbook from cover to cover, we needed to focus on grade level content and we needed guidance.</a:t>
            </a:r>
            <a:endParaRPr sz="1100" dirty="0">
              <a:latin typeface="Calibri" panose="020F0502020204030204" pitchFamily="34" charset="0"/>
            </a:endParaRPr>
          </a:p>
          <a:p>
            <a:pPr marL="0" marR="0" lvl="0" indent="762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Arial"/>
              <a:cs typeface="Arial"/>
              <a:sym typeface="Arial"/>
            </a:endParaRPr>
          </a:p>
        </p:txBody>
      </p:sp>
      <p:sp>
        <p:nvSpPr>
          <p:cNvPr id="408" name="Shape 40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Calibri" panose="020F0502020204030204" pitchFamily="34" charset="0"/>
                <a:sym typeface="Arial"/>
              </a:rPr>
              <a:t>34</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017856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Shape 41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100" dirty="0">
                <a:latin typeface="Calibri" panose="020F0502020204030204" pitchFamily="34" charset="0"/>
              </a:rPr>
              <a:t>In order to utilize the guidance documents I had to create curricular documents that highlight the Major Focus and Work of the Year </a:t>
            </a:r>
            <a:endParaRPr sz="1100" dirty="0">
              <a:latin typeface="Calibri" panose="020F0502020204030204" pitchFamily="34" charset="0"/>
            </a:endParaRPr>
          </a:p>
          <a:p>
            <a:pPr marL="457200" marR="0" lvl="0" indent="-298450" algn="l" rtl="0">
              <a:spcBef>
                <a:spcPts val="0"/>
              </a:spcBef>
              <a:spcAft>
                <a:spcPts val="0"/>
              </a:spcAft>
              <a:buSzPts val="1100"/>
              <a:buChar char="●"/>
            </a:pPr>
            <a:r>
              <a:rPr lang="en-US" sz="1100" dirty="0">
                <a:latin typeface="Calibri" panose="020F0502020204030204" pitchFamily="34" charset="0"/>
              </a:rPr>
              <a:t>Summary of Grade Level Work, all grades-one document, highlighting the work of the primary grades K-2 and intermediate grades 3-5 Key Areas, the grade level specific fluencies, and the strategies that support mental math</a:t>
            </a:r>
            <a:endParaRPr sz="1100" dirty="0">
              <a:latin typeface="Calibri" panose="020F0502020204030204" pitchFamily="34" charset="0"/>
            </a:endParaRPr>
          </a:p>
          <a:p>
            <a:pPr marL="457200" marR="0" lvl="0" indent="-298450" algn="l" rtl="0">
              <a:spcBef>
                <a:spcPts val="0"/>
              </a:spcBef>
              <a:spcAft>
                <a:spcPts val="0"/>
              </a:spcAft>
              <a:buSzPts val="1100"/>
              <a:buChar char="●"/>
            </a:pPr>
            <a:r>
              <a:rPr lang="en-US" sz="1100" dirty="0">
                <a:latin typeface="Calibri" panose="020F0502020204030204" pitchFamily="34" charset="0"/>
              </a:rPr>
              <a:t>Main reason for this doc is to clear up any misinterpretations about grade level areas of focus and required fluencies</a:t>
            </a:r>
            <a:endParaRPr sz="1100" dirty="0">
              <a:latin typeface="Calibri" panose="020F0502020204030204" pitchFamily="34" charset="0"/>
            </a:endParaRPr>
          </a:p>
          <a:p>
            <a:pPr marL="0" marR="0" lvl="0" indent="762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Arial"/>
              <a:cs typeface="Arial"/>
              <a:sym typeface="Arial"/>
            </a:endParaRPr>
          </a:p>
        </p:txBody>
      </p:sp>
      <p:sp>
        <p:nvSpPr>
          <p:cNvPr id="415" name="Shape 41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Calibri" panose="020F0502020204030204" pitchFamily="34" charset="0"/>
                <a:sym typeface="Arial"/>
              </a:rPr>
              <a:t>35</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62319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Char char="●"/>
            </a:pPr>
            <a:r>
              <a:rPr lang="en-US" sz="1100" dirty="0">
                <a:latin typeface="Calibri" panose="020F0502020204030204" pitchFamily="34" charset="0"/>
              </a:rPr>
              <a:t>Guidance Document Terminology, one document for all grades, explains each of the sections that I chose to include in the Guidance documents for this year (</a:t>
            </a:r>
            <a:r>
              <a:rPr lang="en-US" sz="1100" dirty="0" err="1">
                <a:latin typeface="Calibri" panose="020F0502020204030204" pitchFamily="34" charset="0"/>
              </a:rPr>
              <a:t>PRoT</a:t>
            </a:r>
            <a:r>
              <a:rPr lang="en-US" sz="1100" dirty="0">
                <a:latin typeface="Calibri" panose="020F0502020204030204" pitchFamily="34" charset="0"/>
              </a:rPr>
              <a:t>, </a:t>
            </a:r>
            <a:r>
              <a:rPr lang="en-US" sz="1100" dirty="0" err="1">
                <a:latin typeface="Calibri" panose="020F0502020204030204" pitchFamily="34" charset="0"/>
              </a:rPr>
              <a:t>TRoT</a:t>
            </a:r>
            <a:r>
              <a:rPr lang="en-US" sz="1100" dirty="0">
                <a:latin typeface="Calibri" panose="020F0502020204030204" pitchFamily="34" charset="0"/>
              </a:rPr>
              <a:t>, Essential, AT, Essential Vocab, Assess Guidance)</a:t>
            </a:r>
            <a:endParaRPr sz="1100" dirty="0">
              <a:latin typeface="Calibri" panose="020F0502020204030204" pitchFamily="34" charset="0"/>
            </a:endParaRPr>
          </a:p>
          <a:p>
            <a:pPr marL="0" lvl="0" indent="76200">
              <a:spcBef>
                <a:spcPts val="0"/>
              </a:spcBef>
              <a:spcAft>
                <a:spcPts val="0"/>
              </a:spcAft>
              <a:buNone/>
            </a:pPr>
            <a:endParaRPr dirty="0">
              <a:latin typeface="Calibri" panose="020F0502020204030204" pitchFamily="34" charset="0"/>
            </a:endParaRPr>
          </a:p>
        </p:txBody>
      </p:sp>
      <p:sp>
        <p:nvSpPr>
          <p:cNvPr id="423" name="Shape 42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36</a:t>
            </a:fld>
            <a:endParaRPr dirty="0">
              <a:latin typeface="Calibri" panose="020F0502020204030204" pitchFamily="34" charset="0"/>
            </a:endParaRPr>
          </a:p>
        </p:txBody>
      </p:sp>
    </p:spTree>
    <p:extLst>
      <p:ext uri="{BB962C8B-B14F-4D97-AF65-F5344CB8AC3E}">
        <p14:creationId xmlns:p14="http://schemas.microsoft.com/office/powerpoint/2010/main" val="3474344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Shape 429"/>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marR="0" lvl="0" indent="-298450" algn="l" rtl="0">
              <a:spcBef>
                <a:spcPts val="0"/>
              </a:spcBef>
              <a:spcAft>
                <a:spcPts val="0"/>
              </a:spcAft>
              <a:buSzPts val="1100"/>
              <a:buChar char="●"/>
            </a:pPr>
            <a:r>
              <a:rPr lang="en-US" sz="1100" dirty="0" err="1">
                <a:latin typeface="Calibri" panose="020F0502020204030204" pitchFamily="34" charset="0"/>
              </a:rPr>
              <a:t>PRoT</a:t>
            </a:r>
            <a:r>
              <a:rPr lang="en-US" sz="1100" dirty="0">
                <a:latin typeface="Calibri" panose="020F0502020204030204" pitchFamily="34" charset="0"/>
              </a:rPr>
              <a:t>, document as-is, one document for all grades</a:t>
            </a:r>
            <a:endParaRPr sz="1100" dirty="0">
              <a:latin typeface="Calibri" panose="020F0502020204030204" pitchFamily="34" charset="0"/>
            </a:endParaRPr>
          </a:p>
          <a:p>
            <a:pPr marL="457200" marR="0" lvl="0" indent="-298450" algn="l" rtl="0">
              <a:spcBef>
                <a:spcPts val="0"/>
              </a:spcBef>
              <a:spcAft>
                <a:spcPts val="0"/>
              </a:spcAft>
              <a:buSzPts val="1100"/>
              <a:buChar char="●"/>
            </a:pPr>
            <a:r>
              <a:rPr lang="en-US" sz="1100" dirty="0">
                <a:latin typeface="Calibri" panose="020F0502020204030204" pitchFamily="34" charset="0"/>
              </a:rPr>
              <a:t>Scope and Sequence-provides a year at a glance view with pacing which includes dates, instructional days and topic order, standards addressed, and district assessments. this has been revised numerous times, helps teachers prepare for reporting periods (report cards, 3x per year)</a:t>
            </a:r>
            <a:endParaRPr sz="1100" dirty="0">
              <a:latin typeface="Calibri" panose="020F0502020204030204" pitchFamily="34" charset="0"/>
            </a:endParaRPr>
          </a:p>
          <a:p>
            <a:pPr marL="0" marR="0" lvl="0" indent="762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Arial"/>
              <a:cs typeface="Arial"/>
              <a:sym typeface="Arial"/>
            </a:endParaRPr>
          </a:p>
        </p:txBody>
      </p:sp>
      <p:sp>
        <p:nvSpPr>
          <p:cNvPr id="430" name="Shape 430"/>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Calibri" panose="020F0502020204030204" pitchFamily="34" charset="0"/>
                <a:sym typeface="Arial"/>
              </a:rPr>
              <a:t>37</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488386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Shape 43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marR="0" lvl="0" indent="-298450" algn="l" rtl="0">
              <a:spcBef>
                <a:spcPts val="0"/>
              </a:spcBef>
              <a:spcAft>
                <a:spcPts val="0"/>
              </a:spcAft>
              <a:buSzPts val="1100"/>
              <a:buChar char="●"/>
            </a:pPr>
            <a:r>
              <a:rPr lang="en-US" sz="1100" dirty="0">
                <a:latin typeface="Calibri" panose="020F0502020204030204" pitchFamily="34" charset="0"/>
              </a:rPr>
              <a:t>Revised version of the Guidance Documents-I did not include the Standards Addressed (hyperlinked in </a:t>
            </a:r>
            <a:r>
              <a:rPr lang="en-US" sz="1100" dirty="0" err="1">
                <a:latin typeface="Calibri" panose="020F0502020204030204" pitchFamily="34" charset="0"/>
              </a:rPr>
              <a:t>TRoT</a:t>
            </a:r>
            <a:r>
              <a:rPr lang="en-US" sz="1100" dirty="0">
                <a:latin typeface="Calibri" panose="020F0502020204030204" pitchFamily="34" charset="0"/>
              </a:rPr>
              <a:t> available on other docs), Aspects of Rigor, applicable info from the progression docs (available as a hyperlink in </a:t>
            </a:r>
            <a:r>
              <a:rPr lang="en-US" sz="1100" dirty="0" err="1">
                <a:latin typeface="Calibri" panose="020F0502020204030204" pitchFamily="34" charset="0"/>
              </a:rPr>
              <a:t>TRoT</a:t>
            </a:r>
            <a:r>
              <a:rPr lang="en-US" sz="1100" dirty="0">
                <a:latin typeface="Calibri" panose="020F0502020204030204" pitchFamily="34" charset="0"/>
              </a:rPr>
              <a:t>) </a:t>
            </a:r>
            <a:endParaRPr sz="1100" dirty="0">
              <a:latin typeface="Calibri" panose="020F0502020204030204" pitchFamily="34" charset="0"/>
            </a:endParaRPr>
          </a:p>
          <a:p>
            <a:pPr marL="457200" marR="0" lvl="0" indent="-298450" algn="l" rtl="0">
              <a:spcBef>
                <a:spcPts val="0"/>
              </a:spcBef>
              <a:spcAft>
                <a:spcPts val="0"/>
              </a:spcAft>
              <a:buSzPts val="1100"/>
              <a:buChar char="●"/>
            </a:pPr>
            <a:r>
              <a:rPr lang="en-US" sz="1100" dirty="0">
                <a:latin typeface="Calibri" panose="020F0502020204030204" pitchFamily="34" charset="0"/>
              </a:rPr>
              <a:t>I created a revised version for 2 main reasons: 1) the focus for the pilot year was on the big picture; teaching grade level content, the WHAT and the WHY 2) I added an additional resources section highlighting resources we own as a district that should be embedded as part of the workshop model. </a:t>
            </a:r>
            <a:endParaRPr sz="1100" dirty="0">
              <a:latin typeface="Calibri" panose="020F0502020204030204" pitchFamily="34" charset="0"/>
            </a:endParaRPr>
          </a:p>
          <a:p>
            <a:pPr marL="0" marR="0" lvl="0" indent="762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Arial"/>
              <a:cs typeface="Arial"/>
              <a:sym typeface="Arial"/>
            </a:endParaRPr>
          </a:p>
        </p:txBody>
      </p:sp>
      <p:sp>
        <p:nvSpPr>
          <p:cNvPr id="437" name="Shape 43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Calibri" panose="020F0502020204030204" pitchFamily="34" charset="0"/>
                <a:sym typeface="Arial"/>
              </a:rPr>
              <a:t>38</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355393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Shape 44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sz="1100" dirty="0">
                <a:latin typeface="Calibri" panose="020F0502020204030204" pitchFamily="34" charset="0"/>
              </a:rPr>
              <a:t>Admin/Instruction Coaches/Teacher Support</a:t>
            </a:r>
            <a:endParaRPr sz="1100" dirty="0">
              <a:latin typeface="Calibri" panose="020F0502020204030204" pitchFamily="34" charset="0"/>
            </a:endParaRPr>
          </a:p>
          <a:p>
            <a:pPr marL="457200" marR="0" lvl="0" indent="-298450" algn="l" rtl="0">
              <a:spcBef>
                <a:spcPts val="0"/>
              </a:spcBef>
              <a:spcAft>
                <a:spcPts val="0"/>
              </a:spcAft>
              <a:buSzPts val="1100"/>
              <a:buAutoNum type="arabicParenR"/>
            </a:pPr>
            <a:r>
              <a:rPr lang="en-US" sz="1100" dirty="0">
                <a:latin typeface="Calibri" panose="020F0502020204030204" pitchFamily="34" charset="0"/>
              </a:rPr>
              <a:t>Each elementary school has 2 Instructional Coaches, Grades 3-5 are departmentalized in some buildings</a:t>
            </a:r>
            <a:endParaRPr sz="1100" dirty="0">
              <a:latin typeface="Calibri" panose="020F0502020204030204" pitchFamily="34" charset="0"/>
            </a:endParaRPr>
          </a:p>
          <a:p>
            <a:pPr marL="457200" marR="0" lvl="0" indent="-298450" algn="l" rtl="0">
              <a:spcBef>
                <a:spcPts val="0"/>
              </a:spcBef>
              <a:spcAft>
                <a:spcPts val="0"/>
              </a:spcAft>
              <a:buSzPts val="1100"/>
              <a:buAutoNum type="arabicParenR"/>
            </a:pPr>
            <a:r>
              <a:rPr lang="en-US" sz="1100" dirty="0">
                <a:latin typeface="Calibri" panose="020F0502020204030204" pitchFamily="34" charset="0"/>
              </a:rPr>
              <a:t>Scope and Sequence began with 2 weeks of Building a Math Community. During this time I shared the curriculum documents with the Coaches and Administrators </a:t>
            </a:r>
            <a:endParaRPr sz="1100" dirty="0">
              <a:latin typeface="Calibri" panose="020F0502020204030204" pitchFamily="34" charset="0"/>
            </a:endParaRPr>
          </a:p>
          <a:p>
            <a:pPr marL="457200" marR="0" lvl="0" indent="-298450" algn="l" rtl="0">
              <a:spcBef>
                <a:spcPts val="0"/>
              </a:spcBef>
              <a:spcAft>
                <a:spcPts val="0"/>
              </a:spcAft>
              <a:buSzPts val="1100"/>
              <a:buAutoNum type="arabicParenR"/>
            </a:pPr>
            <a:r>
              <a:rPr lang="en-US" sz="1100" dirty="0">
                <a:latin typeface="Calibri" panose="020F0502020204030204" pitchFamily="34" charset="0"/>
              </a:rPr>
              <a:t>This highlights the district level PD. I attend grade level meetings, present at staff meetings, and am constantly communicating with Data Team Leaders and Coaches</a:t>
            </a:r>
            <a:endParaRPr sz="1100" dirty="0">
              <a:latin typeface="Calibri" panose="020F0502020204030204" pitchFamily="34" charset="0"/>
            </a:endParaRPr>
          </a:p>
          <a:p>
            <a:pPr marL="457200" marR="0" lvl="0" indent="-298450" algn="l" rtl="0">
              <a:spcBef>
                <a:spcPts val="0"/>
              </a:spcBef>
              <a:spcAft>
                <a:spcPts val="0"/>
              </a:spcAft>
              <a:buSzPts val="1100"/>
              <a:buAutoNum type="arabicParenR"/>
            </a:pPr>
            <a:r>
              <a:rPr lang="en-US" sz="1100" dirty="0">
                <a:latin typeface="Calibri" panose="020F0502020204030204" pitchFamily="34" charset="0"/>
              </a:rPr>
              <a:t>All documents are in draft form.</a:t>
            </a:r>
            <a:endParaRPr sz="1100" dirty="0">
              <a:latin typeface="Calibri" panose="020F0502020204030204" pitchFamily="34" charset="0"/>
            </a:endParaRPr>
          </a:p>
          <a:p>
            <a:pPr marL="0" marR="0" lvl="0" indent="76200" algn="l" rtl="0">
              <a:spcBef>
                <a:spcPts val="0"/>
              </a:spcBef>
              <a:spcAft>
                <a:spcPts val="0"/>
              </a:spcAft>
              <a:buClr>
                <a:schemeClr val="dk1"/>
              </a:buClr>
              <a:buSzPts val="1200"/>
              <a:buFont typeface="Calibri"/>
              <a:buNone/>
            </a:pPr>
            <a:endParaRPr sz="1100" dirty="0">
              <a:latin typeface="Calibri" panose="020F0502020204030204" pitchFamily="34" charset="0"/>
            </a:endParaRPr>
          </a:p>
        </p:txBody>
      </p:sp>
      <p:sp>
        <p:nvSpPr>
          <p:cNvPr id="445" name="Shape 44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Calibri" panose="020F0502020204030204" pitchFamily="34" charset="0"/>
                <a:sym typeface="Arial"/>
              </a:rPr>
              <a:t>39</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333130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76200">
              <a:spcBef>
                <a:spcPts val="0"/>
              </a:spcBef>
              <a:spcAft>
                <a:spcPts val="0"/>
              </a:spcAft>
              <a:buNone/>
            </a:pPr>
            <a:r>
              <a:rPr lang="en-US" dirty="0">
                <a:latin typeface="Calibri" panose="020F0502020204030204" pitchFamily="34" charset="0"/>
              </a:rPr>
              <a:t>February </a:t>
            </a:r>
            <a:r>
              <a:rPr lang="en-US" dirty="0" err="1">
                <a:latin typeface="Calibri" panose="020F0502020204030204" pitchFamily="34" charset="0"/>
              </a:rPr>
              <a:t>Pd</a:t>
            </a:r>
            <a:r>
              <a:rPr lang="en-US" dirty="0">
                <a:latin typeface="Calibri" panose="020F0502020204030204" pitchFamily="34" charset="0"/>
              </a:rPr>
              <a:t> Planning with Guidance Documents</a:t>
            </a:r>
            <a:endParaRPr dirty="0">
              <a:latin typeface="Calibri" panose="020F0502020204030204" pitchFamily="34" charset="0"/>
            </a:endParaRPr>
          </a:p>
          <a:p>
            <a:pPr marL="0" lvl="0" indent="76200">
              <a:spcBef>
                <a:spcPts val="0"/>
              </a:spcBef>
              <a:spcAft>
                <a:spcPts val="0"/>
              </a:spcAft>
              <a:buNone/>
            </a:pPr>
            <a:r>
              <a:rPr lang="en-US" dirty="0">
                <a:latin typeface="Calibri" panose="020F0502020204030204" pitchFamily="34" charset="0"/>
              </a:rPr>
              <a:t>-I created this template to provide grade level teams with discussion questions to aid in planning. </a:t>
            </a:r>
            <a:endParaRPr dirty="0">
              <a:latin typeface="Calibri" panose="020F0502020204030204" pitchFamily="34" charset="0"/>
            </a:endParaRPr>
          </a:p>
        </p:txBody>
      </p:sp>
      <p:sp>
        <p:nvSpPr>
          <p:cNvPr id="452" name="Shape 45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40</a:t>
            </a:fld>
            <a:endParaRPr dirty="0">
              <a:latin typeface="Calibri" panose="020F0502020204030204" pitchFamily="34" charset="0"/>
            </a:endParaRPr>
          </a:p>
        </p:txBody>
      </p:sp>
    </p:spTree>
    <p:extLst>
      <p:ext uri="{BB962C8B-B14F-4D97-AF65-F5344CB8AC3E}">
        <p14:creationId xmlns:p14="http://schemas.microsoft.com/office/powerpoint/2010/main" val="195276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sz="1100" dirty="0" smtClean="0">
                <a:latin typeface="Calibri" panose="020F0502020204030204" pitchFamily="34" charset="0"/>
                <a:ea typeface="Lucida Sans"/>
                <a:cs typeface="Lucida Sans"/>
                <a:sym typeface="Lucida Sans"/>
              </a:rPr>
              <a:t>If </a:t>
            </a:r>
            <a:r>
              <a:rPr lang="en-US" sz="1100" dirty="0">
                <a:latin typeface="Calibri" panose="020F0502020204030204" pitchFamily="34" charset="0"/>
                <a:ea typeface="Lucida Sans"/>
                <a:cs typeface="Lucida Sans"/>
                <a:sym typeface="Lucida Sans"/>
              </a:rPr>
              <a:t>you’d like to learn more about the network, contact Joanie or </a:t>
            </a:r>
            <a:r>
              <a:rPr lang="en-US" sz="1100" dirty="0" smtClean="0">
                <a:latin typeface="Calibri" panose="020F0502020204030204" pitchFamily="34" charset="0"/>
                <a:ea typeface="Lucida Sans"/>
                <a:cs typeface="Lucida Sans"/>
                <a:sym typeface="Lucida Sans"/>
              </a:rPr>
              <a:t>Jennie. </a:t>
            </a: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sz="1100" dirty="0">
                <a:latin typeface="Calibri" panose="020F0502020204030204" pitchFamily="34" charset="0"/>
                <a:ea typeface="Lucida Sans"/>
                <a:cs typeface="Lucida Sans"/>
                <a:sym typeface="Lucida Sans"/>
              </a:rPr>
              <a:t>We also want to invite you to join the network by signing up at achievethecore.org/ca-signup and visit our website for more info and </a:t>
            </a:r>
            <a:r>
              <a:rPr lang="en-US" sz="1100" dirty="0" smtClean="0">
                <a:latin typeface="Calibri" panose="020F0502020204030204" pitchFamily="34" charset="0"/>
                <a:ea typeface="Lucida Sans"/>
                <a:cs typeface="Lucida Sans"/>
                <a:sym typeface="Lucida Sans"/>
              </a:rPr>
              <a:t>opportunities.</a:t>
            </a:r>
            <a:endParaRPr sz="1100" dirty="0">
              <a:latin typeface="Calibri" panose="020F0502020204030204" pitchFamily="34" charset="0"/>
              <a:ea typeface="Lucida Sans"/>
              <a:cs typeface="Lucida Sans"/>
              <a:sym typeface="Lucida Sans"/>
            </a:endParaRPr>
          </a:p>
        </p:txBody>
      </p:sp>
      <p:sp>
        <p:nvSpPr>
          <p:cNvPr id="195" name="Shape 19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4</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970097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Shape 45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Guidance Document Feedback:</a:t>
            </a: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	-easy to follow, saves us time trying to weed through envisions to figure out what is best</a:t>
            </a: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	-layout is teacher friendly, gives us direction</a:t>
            </a: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	-program is more rigorous, works well with workshop model</a:t>
            </a: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	-provide a concise outline of the concepts/standards addressed</a:t>
            </a:r>
            <a:endParaRPr dirty="0">
              <a:latin typeface="Calibri" panose="020F0502020204030204" pitchFamily="34" charset="0"/>
              <a:ea typeface="Arial"/>
              <a:cs typeface="Arial"/>
              <a:sym typeface="Arial"/>
            </a:endParaRPr>
          </a:p>
          <a:p>
            <a:pPr marL="45720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-appreciate that the anchor tasks list the lessons and order that best address the standards rather than feeling the need to teach every lesson in order.</a:t>
            </a:r>
            <a:endParaRPr dirty="0">
              <a:latin typeface="Calibri" panose="020F0502020204030204" pitchFamily="34" charset="0"/>
              <a:ea typeface="Arial"/>
              <a:cs typeface="Arial"/>
              <a:sym typeface="Arial"/>
            </a:endParaRPr>
          </a:p>
        </p:txBody>
      </p:sp>
      <p:sp>
        <p:nvSpPr>
          <p:cNvPr id="458" name="Shape 458"/>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Calibri" panose="020F0502020204030204" pitchFamily="34" charset="0"/>
                <a:sym typeface="Arial"/>
              </a:rPr>
              <a:t>41</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27198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Shape 46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-so many of our teachers, in all grade levels, have spent very little time teaching grade level content</a:t>
            </a: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-there are numerous beliefs and </a:t>
            </a:r>
            <a:r>
              <a:rPr lang="en-US" dirty="0" err="1">
                <a:latin typeface="Calibri" panose="020F0502020204030204" pitchFamily="34" charset="0"/>
                <a:ea typeface="Arial"/>
                <a:cs typeface="Arial"/>
                <a:sym typeface="Arial"/>
              </a:rPr>
              <a:t>mis</a:t>
            </a:r>
            <a:r>
              <a:rPr lang="en-US" dirty="0">
                <a:latin typeface="Calibri" panose="020F0502020204030204" pitchFamily="34" charset="0"/>
                <a:ea typeface="Arial"/>
                <a:cs typeface="Arial"/>
                <a:sym typeface="Arial"/>
              </a:rPr>
              <a:t>-interpretations of the standards</a:t>
            </a: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-how can I teach grade-level content when they haven’t mastered previous content (need teachers to realize that they are widening the students gap by constantly re-teaching, it’s a juggling act (expose students to grade level content-address specific gaps/deficits as part of guided groups-allow students to select the strategies and models(tools) that make the most sense to them)</a:t>
            </a: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Examples of </a:t>
            </a:r>
            <a:r>
              <a:rPr lang="en-US" dirty="0" smtClean="0">
                <a:latin typeface="Calibri" panose="020F0502020204030204" pitchFamily="34" charset="0"/>
                <a:ea typeface="Arial"/>
                <a:cs typeface="Arial"/>
                <a:sym typeface="Arial"/>
              </a:rPr>
              <a:t>misconceptions</a:t>
            </a: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-should teach area and perimeter together because that’s how we’ve always done it</a:t>
            </a: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-adding and subtracting fractions has to be taught before multiplying</a:t>
            </a: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-math problems must be solved from left to right 2 + 6 + 8, teacher told child they had to add 2 + 6 first (Making a Ten)</a:t>
            </a: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Planning</a:t>
            </a: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-harsh reality, math has been the convenient subject because worksheets can be photocopied. 80% Procedures beginning as early as 1st grade</a:t>
            </a:r>
            <a:endParaRPr dirty="0">
              <a:latin typeface="Calibri" panose="020F0502020204030204" pitchFamily="34" charset="0"/>
              <a:ea typeface="Arial"/>
              <a:cs typeface="Arial"/>
              <a:sym typeface="Arial"/>
            </a:endParaRPr>
          </a:p>
          <a:p>
            <a:pPr marL="0" marR="0" lvl="0" indent="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-share Guidance Document Discussion Questions</a:t>
            </a:r>
            <a:endParaRPr dirty="0">
              <a:latin typeface="Calibri" panose="020F0502020204030204" pitchFamily="34" charset="0"/>
              <a:ea typeface="Arial"/>
              <a:cs typeface="Arial"/>
              <a:sym typeface="Arial"/>
            </a:endParaRPr>
          </a:p>
          <a:p>
            <a:pPr marL="0" marR="0" lvl="0" indent="0" algn="l" rtl="0">
              <a:spcBef>
                <a:spcPts val="0"/>
              </a:spcBef>
              <a:spcAft>
                <a:spcPts val="0"/>
              </a:spcAft>
              <a:buNone/>
            </a:pPr>
            <a:endParaRPr dirty="0">
              <a:latin typeface="Calibri" panose="020F0502020204030204" pitchFamily="34" charset="0"/>
              <a:ea typeface="Arial"/>
              <a:cs typeface="Arial"/>
              <a:sym typeface="Arial"/>
            </a:endParaRPr>
          </a:p>
        </p:txBody>
      </p:sp>
      <p:sp>
        <p:nvSpPr>
          <p:cNvPr id="465" name="Shape 46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Calibri" panose="020F0502020204030204" pitchFamily="34" charset="0"/>
                <a:sym typeface="Arial"/>
              </a:rPr>
              <a:t>42</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350672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Shape 47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Embedding S&amp;A Clusters</a:t>
            </a: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-time is precious and these topics shouldn’t be taught in isolation. Embedding them into the major cluster work will allow for more instructional days for the major clusters so teachers can dig deeper, it’s also important for teachers to understand how the standards interact and overlap with one another. this work will also be reinforced through use of the coherence map</a:t>
            </a: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-Teachers would a document that highlights the generalizable strategies (making a ten, counting on) that exist in K-1-2 etc. so they know the strategies students have been or should have been exposed to in previous grades. this applies to models (ten frame, number line, hundreds chart) as well</a:t>
            </a: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endParaRPr dirty="0">
              <a:latin typeface="Calibri" panose="020F0502020204030204" pitchFamily="34" charset="0"/>
              <a:ea typeface="Arial"/>
              <a:cs typeface="Arial"/>
              <a:sym typeface="Arial"/>
            </a:endParaRPr>
          </a:p>
          <a:p>
            <a:pPr marL="0" marR="0" lvl="0" indent="76200" algn="l" rtl="0">
              <a:spcBef>
                <a:spcPts val="0"/>
              </a:spcBef>
              <a:spcAft>
                <a:spcPts val="0"/>
              </a:spcAft>
              <a:buClr>
                <a:schemeClr val="dk1"/>
              </a:buClr>
              <a:buSzPts val="1200"/>
              <a:buFont typeface="Calibri"/>
              <a:buNone/>
            </a:pPr>
            <a:r>
              <a:rPr lang="en-US" dirty="0">
                <a:latin typeface="Calibri" panose="020F0502020204030204" pitchFamily="34" charset="0"/>
                <a:ea typeface="Arial"/>
                <a:cs typeface="Arial"/>
                <a:sym typeface="Arial"/>
              </a:rPr>
              <a:t>-the majority of our teachers were not aware the progressions documents existed. I need to provide an entry point to these documents since they are so dense. </a:t>
            </a:r>
            <a:endParaRPr dirty="0">
              <a:latin typeface="Calibri" panose="020F0502020204030204" pitchFamily="34" charset="0"/>
              <a:ea typeface="Arial"/>
              <a:cs typeface="Arial"/>
              <a:sym typeface="Arial"/>
            </a:endParaRPr>
          </a:p>
        </p:txBody>
      </p:sp>
      <p:sp>
        <p:nvSpPr>
          <p:cNvPr id="473" name="Shape 47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Calibri" panose="020F0502020204030204" pitchFamily="34" charset="0"/>
                <a:sym typeface="Arial"/>
              </a:rPr>
              <a:t>43</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896017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Shape 48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dirty="0">
              <a:latin typeface="Calibri" panose="020F0502020204030204" pitchFamily="34" charset="0"/>
            </a:endParaRPr>
          </a:p>
        </p:txBody>
      </p:sp>
      <p:sp>
        <p:nvSpPr>
          <p:cNvPr id="481" name="Shape 48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ea typeface="Lucida Sans"/>
                <a:cs typeface="Lucida Sans"/>
                <a:sym typeface="Lucida Sans"/>
              </a:rPr>
              <a:t>44</a:t>
            </a:fld>
            <a:endParaRPr sz="1400" b="0" i="0" u="none" strike="noStrike" cap="none" dirty="0">
              <a:solidFill>
                <a:srgbClr val="000000"/>
              </a:solidFill>
              <a:ea typeface="Lucida Sans"/>
              <a:cs typeface="Lucida Sans"/>
              <a:sym typeface="Lucida Sans"/>
            </a:endParaRPr>
          </a:p>
        </p:txBody>
      </p:sp>
    </p:spTree>
    <p:extLst>
      <p:ext uri="{BB962C8B-B14F-4D97-AF65-F5344CB8AC3E}">
        <p14:creationId xmlns:p14="http://schemas.microsoft.com/office/powerpoint/2010/main" val="2804091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Shape 48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Calibri"/>
              <a:buNone/>
            </a:pPr>
            <a:r>
              <a:rPr lang="en-US" sz="1100" dirty="0" smtClean="0">
                <a:latin typeface="Calibri" panose="020F0502020204030204" pitchFamily="34" charset="0"/>
                <a:ea typeface="Lucida Sans"/>
                <a:cs typeface="Lucida Sans"/>
                <a:sym typeface="Lucida Sans"/>
              </a:rPr>
              <a:t>If </a:t>
            </a:r>
            <a:r>
              <a:rPr lang="en-US" sz="1100" dirty="0">
                <a:latin typeface="Calibri" panose="020F0502020204030204" pitchFamily="34" charset="0"/>
                <a:ea typeface="Lucida Sans"/>
                <a:cs typeface="Lucida Sans"/>
                <a:sym typeface="Lucida Sans"/>
              </a:rPr>
              <a:t>you found tonight’s webinar helpful, we’d like to invite you to join our Core Advocate network! We’re committed to solving real problems that real teachers have and we know the best way to do this is to know more about what folks are experiencing.</a:t>
            </a: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1200"/>
              <a:buFont typeface="Calibri"/>
              <a:buNone/>
            </a:pP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1200"/>
              <a:buFont typeface="Calibri"/>
              <a:buNone/>
            </a:pPr>
            <a:r>
              <a:rPr lang="en-US" sz="1100" dirty="0">
                <a:latin typeface="Calibri" panose="020F0502020204030204" pitchFamily="34" charset="0"/>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So we encourage you to join the network by filling out this survey completely at atc.org/ca-signup </a:t>
            </a:r>
            <a:endParaRPr sz="1100" dirty="0">
              <a:latin typeface="Calibri" panose="020F0502020204030204" pitchFamily="34" charset="0"/>
              <a:ea typeface="Lucida Sans"/>
              <a:cs typeface="Lucida Sans"/>
              <a:sym typeface="Lucida Sans"/>
            </a:endParaRPr>
          </a:p>
          <a:p>
            <a:pPr marL="0" marR="0" lvl="0" indent="0" algn="l" rtl="0">
              <a:spcBef>
                <a:spcPts val="0"/>
              </a:spcBef>
              <a:spcAft>
                <a:spcPts val="0"/>
              </a:spcAft>
              <a:buClr>
                <a:schemeClr val="dk1"/>
              </a:buClr>
              <a:buSzPts val="1200"/>
              <a:buFont typeface="Calibri"/>
              <a:buNone/>
            </a:pPr>
            <a:endParaRPr sz="1100" dirty="0">
              <a:latin typeface="Calibri" panose="020F0502020204030204" pitchFamily="34" charset="0"/>
              <a:ea typeface="Lucida Sans"/>
              <a:cs typeface="Lucida Sans"/>
              <a:sym typeface="Lucida Sans"/>
            </a:endParaRPr>
          </a:p>
        </p:txBody>
      </p:sp>
      <p:sp>
        <p:nvSpPr>
          <p:cNvPr id="487" name="Shape 48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ea typeface="Lucida Sans"/>
                <a:cs typeface="Lucida Sans"/>
                <a:sym typeface="Lucida Sans"/>
              </a:rPr>
              <a:t>45</a:t>
            </a:fld>
            <a:endParaRPr sz="1400" b="0" i="0" u="none" strike="noStrike" cap="none" dirty="0">
              <a:solidFill>
                <a:srgbClr val="000000"/>
              </a:solidFill>
              <a:ea typeface="Lucida Sans"/>
              <a:cs typeface="Lucida Sans"/>
              <a:sym typeface="Lucida Sans"/>
            </a:endParaRPr>
          </a:p>
        </p:txBody>
      </p:sp>
    </p:spTree>
    <p:extLst>
      <p:ext uri="{BB962C8B-B14F-4D97-AF65-F5344CB8AC3E}">
        <p14:creationId xmlns:p14="http://schemas.microsoft.com/office/powerpoint/2010/main" val="3696371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Shape 4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r>
              <a:rPr lang="en-US" dirty="0" smtClean="0">
                <a:latin typeface="Calibri" panose="020F0502020204030204" pitchFamily="34" charset="0"/>
                <a:ea typeface="Lucida Sans"/>
                <a:cs typeface="Lucida Sans"/>
                <a:sym typeface="Lucida Sans"/>
              </a:rPr>
              <a:t>We </a:t>
            </a:r>
            <a:r>
              <a:rPr lang="en-US" dirty="0">
                <a:latin typeface="Calibri" panose="020F0502020204030204" pitchFamily="34" charset="0"/>
                <a:ea typeface="Lucida Sans"/>
                <a:cs typeface="Lucida Sans"/>
                <a:sym typeface="Lucida Sans"/>
              </a:rPr>
              <a:t>like to invite Core Advocates to share what they are doing more broadly. Whether its you trying a strategy or a tool, we’d like to know how it went. Please let us know about your advocacy with our IAAF.</a:t>
            </a:r>
            <a:endParaRPr dirty="0">
              <a:latin typeface="Calibri" panose="020F0502020204030204" pitchFamily="34" charset="0"/>
              <a:ea typeface="Lucida Sans"/>
              <a:cs typeface="Lucida Sans"/>
              <a:sym typeface="Lucida Sans"/>
            </a:endParaRPr>
          </a:p>
        </p:txBody>
      </p:sp>
      <p:sp>
        <p:nvSpPr>
          <p:cNvPr id="496" name="Shape 496"/>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46</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107535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Shape 503"/>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04" name="Shape 50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47</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216465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latin typeface="Calibri" panose="020F0502020204030204" pitchFamily="34" charset="0"/>
              <a:ea typeface="Lucida Sans"/>
              <a:cs typeface="Lucida Sans"/>
              <a:sym typeface="Lucida Sans"/>
            </a:endParaRPr>
          </a:p>
        </p:txBody>
      </p:sp>
      <p:sp>
        <p:nvSpPr>
          <p:cNvPr id="510" name="Shape 5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439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dirty="0">
              <a:latin typeface="Calibri" panose="020F0502020204030204" pitchFamily="34" charset="0"/>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246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dirty="0">
              <a:latin typeface="Calibri" panose="020F050202020403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US" sz="1400" b="0" i="0" u="none" strike="noStrike" cap="none">
                <a:solidFill>
                  <a:srgbClr val="000000"/>
                </a:solidFill>
                <a:ea typeface="Lucida Sans"/>
                <a:cs typeface="Lucida Sans"/>
                <a:sym typeface="Lucida Sans"/>
              </a:rPr>
              <a:t>6</a:t>
            </a:fld>
            <a:endParaRPr sz="1400" b="0" i="0" u="none" strike="noStrike" cap="none" dirty="0">
              <a:solidFill>
                <a:srgbClr val="000000"/>
              </a:solidFill>
              <a:ea typeface="Lucida Sans"/>
              <a:cs typeface="Lucida Sans"/>
              <a:sym typeface="Lucida Sans"/>
            </a:endParaRPr>
          </a:p>
        </p:txBody>
      </p:sp>
    </p:spTree>
    <p:extLst>
      <p:ext uri="{BB962C8B-B14F-4D97-AF65-F5344CB8AC3E}">
        <p14:creationId xmlns:p14="http://schemas.microsoft.com/office/powerpoint/2010/main" val="30398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7</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125574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589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b="1" dirty="0">
                <a:latin typeface="Calibri" panose="020F0502020204030204" pitchFamily="34" charset="0"/>
              </a:rPr>
              <a:t>Big idea:  </a:t>
            </a:r>
            <a:r>
              <a:rPr lang="en-US" sz="1100" dirty="0">
                <a:latin typeface="Calibri" panose="020F0502020204030204" pitchFamily="34" charset="0"/>
              </a:rPr>
              <a:t>Acknowledge the hard work and complexity of teaching and the importance of instructional materials that support teachers in making instructional decisions</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sz="1100" b="1" dirty="0">
                <a:latin typeface="Calibri" panose="020F0502020204030204" pitchFamily="34" charset="0"/>
              </a:rPr>
              <a:t>Details:</a:t>
            </a:r>
            <a:endParaRPr sz="1100" b="1" dirty="0">
              <a:latin typeface="Calibri" panose="020F0502020204030204" pitchFamily="34" charset="0"/>
            </a:endParaRPr>
          </a:p>
          <a:p>
            <a:pPr marL="0" lvl="0" indent="0" rtl="0">
              <a:lnSpc>
                <a:spcPct val="115000"/>
              </a:lnSpc>
              <a:spcBef>
                <a:spcPts val="0"/>
              </a:spcBef>
              <a:spcAft>
                <a:spcPts val="0"/>
              </a:spcAft>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This quote is the basis for why the guidance documents were created: To ensure teachers have support to use their instructional materials in ways that are aligned to the standards. This will relieve some of the daily decision-making about instructional materials from teachers so they can focus on their students.</a:t>
            </a:r>
            <a:endParaRPr sz="1100" dirty="0">
              <a:latin typeface="Calibri" panose="020F0502020204030204" pitchFamily="34" charset="0"/>
            </a:endParaRPr>
          </a:p>
          <a:p>
            <a:pPr marL="0" lvl="0" indent="0" rtl="0">
              <a:lnSpc>
                <a:spcPct val="115000"/>
              </a:lnSpc>
              <a:spcBef>
                <a:spcPts val="0"/>
              </a:spcBef>
              <a:spcAft>
                <a:spcPts val="0"/>
              </a:spcAft>
              <a:buNone/>
            </a:pPr>
            <a:r>
              <a:rPr lang="en-US" sz="1100" dirty="0">
                <a:latin typeface="Calibri" panose="020F0502020204030204" pitchFamily="34" charset="0"/>
                <a:ea typeface="Arial"/>
                <a:cs typeface="Arial"/>
                <a:sym typeface="Arial"/>
              </a:rPr>
              <a:t>-</a:t>
            </a:r>
            <a:r>
              <a:rPr lang="en-US" sz="1100" dirty="0">
                <a:latin typeface="Calibri" panose="020F0502020204030204" pitchFamily="34" charset="0"/>
              </a:rPr>
              <a:t>Dr. </a:t>
            </a:r>
            <a:r>
              <a:rPr lang="en-US" sz="1100" dirty="0" err="1">
                <a:latin typeface="Calibri" panose="020F0502020204030204" pitchFamily="34" charset="0"/>
              </a:rPr>
              <a:t>Boogren</a:t>
            </a:r>
            <a:r>
              <a:rPr lang="en-US" sz="1100" dirty="0">
                <a:latin typeface="Calibri" panose="020F0502020204030204" pitchFamily="34" charset="0"/>
              </a:rPr>
              <a:t> works for Marzano Research to support teachers.</a:t>
            </a:r>
            <a:endParaRPr sz="1100" dirty="0">
              <a:latin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endParaRPr sz="1100" dirty="0">
              <a:latin typeface="Calibri" panose="020F0502020204030204" pitchFamily="34" charset="0"/>
            </a:endParaRPr>
          </a:p>
          <a:p>
            <a:pPr marL="0" lvl="0" indent="76200">
              <a:spcBef>
                <a:spcPts val="0"/>
              </a:spcBef>
              <a:spcAft>
                <a:spcPts val="0"/>
              </a:spcAft>
              <a:buNone/>
            </a:pPr>
            <a:endParaRPr dirty="0">
              <a:latin typeface="Calibri" panose="020F0502020204030204" pitchFamily="34" charset="0"/>
            </a:endParaRPr>
          </a:p>
        </p:txBody>
      </p:sp>
      <p:sp>
        <p:nvSpPr>
          <p:cNvPr id="230" name="Shape 23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9</a:t>
            </a:fld>
            <a:endParaRPr dirty="0">
              <a:latin typeface="Calibri" panose="020F0502020204030204" pitchFamily="34" charset="0"/>
            </a:endParaRPr>
          </a:p>
        </p:txBody>
      </p:sp>
    </p:spTree>
    <p:extLst>
      <p:ext uri="{BB962C8B-B14F-4D97-AF65-F5344CB8AC3E}">
        <p14:creationId xmlns:p14="http://schemas.microsoft.com/office/powerpoint/2010/main" val="3803496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7"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4" name="Shape 14"/>
          <p:cNvSpPr txBox="1">
            <a:spLocks noGrp="1"/>
          </p:cNvSpPr>
          <p:nvPr>
            <p:ph type="subTitle" idx="1"/>
          </p:nvPr>
        </p:nvSpPr>
        <p:spPr>
          <a:xfrm>
            <a:off x="219318"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5" name="Shape 15"/>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pic>
        <p:nvPicPr>
          <p:cNvPr id="16" name="Shape 16"/>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19317"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5" name="Shape 75"/>
          <p:cNvSpPr txBox="1">
            <a:spLocks noGrp="1"/>
          </p:cNvSpPr>
          <p:nvPr>
            <p:ph type="subTitle" idx="1"/>
          </p:nvPr>
        </p:nvSpPr>
        <p:spPr>
          <a:xfrm>
            <a:off x="219314"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6" name="Shape 76"/>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77" name="Shape 77"/>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381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8" name="Shape 78"/>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9"/>
        <p:cNvGrpSpPr/>
        <p:nvPr/>
      </p:nvGrpSpPr>
      <p:grpSpPr>
        <a:xfrm>
          <a:off x="0" y="0"/>
          <a:ext cx="0" cy="0"/>
          <a:chOff x="0" y="0"/>
          <a:chExt cx="0" cy="0"/>
        </a:xfrm>
      </p:grpSpPr>
      <p:sp>
        <p:nvSpPr>
          <p:cNvPr id="80" name="Shape 80"/>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1" name="Shape 81"/>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82" name="Shape 8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83" name="Shape 8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84" name="Shape 8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7" name="Shape 8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88" name="Shape 8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89" name="Shape 8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90" name="Shape 90"/>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91"/>
        <p:cNvGrpSpPr/>
        <p:nvPr/>
      </p:nvGrpSpPr>
      <p:grpSpPr>
        <a:xfrm>
          <a:off x="0" y="0"/>
          <a:ext cx="0" cy="0"/>
          <a:chOff x="0" y="0"/>
          <a:chExt cx="0" cy="0"/>
        </a:xfrm>
      </p:grpSpPr>
      <p:sp>
        <p:nvSpPr>
          <p:cNvPr id="92" name="Shape 9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C9963"/>
              </a:solidFill>
              <a:latin typeface="Calibri" panose="020F0502020204030204" pitchFamily="34" charset="0"/>
              <a:ea typeface="Lucida Sans"/>
              <a:cs typeface="Lucida Sans"/>
              <a:sym typeface="Lucida Sans"/>
            </a:endParaRPr>
          </a:p>
        </p:txBody>
      </p:sp>
      <p:sp>
        <p:nvSpPr>
          <p:cNvPr id="93" name="Shape 9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94" name="Shape 9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95" name="Shape 95"/>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6" name="Shape 96"/>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7" name="Shape 97"/>
          <p:cNvSpPr txBox="1">
            <a:spLocks noGrp="1"/>
          </p:cNvSpPr>
          <p:nvPr>
            <p:ph type="body" idx="3"/>
          </p:nvPr>
        </p:nvSpPr>
        <p:spPr>
          <a:xfrm>
            <a:off x="4624612" y="24006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8" name="Shape 98"/>
          <p:cNvSpPr txBox="1">
            <a:spLocks noGrp="1"/>
          </p:cNvSpPr>
          <p:nvPr>
            <p:ph type="body" idx="4"/>
          </p:nvPr>
        </p:nvSpPr>
        <p:spPr>
          <a:xfrm>
            <a:off x="7209514" y="24006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9" name="Shape 99"/>
          <p:cNvSpPr txBox="1">
            <a:spLocks noGrp="1"/>
          </p:cNvSpPr>
          <p:nvPr>
            <p:ph type="body" idx="5"/>
          </p:nvPr>
        </p:nvSpPr>
        <p:spPr>
          <a:xfrm>
            <a:off x="4624612" y="295501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0" name="Shape 100"/>
          <p:cNvSpPr txBox="1">
            <a:spLocks noGrp="1"/>
          </p:cNvSpPr>
          <p:nvPr>
            <p:ph type="body" idx="6"/>
          </p:nvPr>
        </p:nvSpPr>
        <p:spPr>
          <a:xfrm>
            <a:off x="7209514" y="295501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1" name="Shape 101"/>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2" name="Shape 102"/>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3" name="Shape 103"/>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4" name="Shape 10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5" name="Shape 105"/>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6" name="Shape 106"/>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107" name="Shape 10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12" name="Shape 1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13" name="Shape 1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14" name="Shape 11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17" name="Shape 11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Calibri" panose="020F0502020204030204" pitchFamily="34" charset="0"/>
                <a:ea typeface="Lucida Sans"/>
                <a:cs typeface="Lucida Sans"/>
                <a:sym typeface="Lucida Sans"/>
              </a:rPr>
              <a:t>‹#›</a:t>
            </a:fld>
            <a:r>
              <a:rPr lang="en-US" sz="1000" b="0" i="0" u="none" strike="noStrike" cap="none" dirty="0">
                <a:solidFill>
                  <a:schemeClr val="lt1"/>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18" name="Shape 118"/>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22" name="Shape 12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23" name="Shape 123"/>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6"/>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27" name="Shape 127"/>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8" name="Shape 128"/>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Shape 12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30" name="Shape 13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131" name="Shape 131">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4" name="Shape 134"/>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35" name="Shape 135"/>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6" name="Shape 136"/>
          <p:cNvSpPr txBox="1">
            <a:spLocks noGrp="1"/>
          </p:cNvSpPr>
          <p:nvPr>
            <p:ph type="body" idx="3"/>
          </p:nvPr>
        </p:nvSpPr>
        <p:spPr>
          <a:xfrm>
            <a:off x="4673600" y="5646676"/>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7" name="Shape 13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38" name="Shape 13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Shape 19"/>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1" name="Shape 21"/>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2" name="Shape 22"/>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3" name="Shape 2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4" name="Shape 2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1" name="Shape 141"/>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2" name="Shape 14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43" name="Shape 14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4" name="Shape 144"/>
          <p:cNvSpPr txBox="1">
            <a:spLocks noGrp="1"/>
          </p:cNvSpPr>
          <p:nvPr>
            <p:ph type="body" idx="4"/>
          </p:nvPr>
        </p:nvSpPr>
        <p:spPr>
          <a:xfrm>
            <a:off x="4673600" y="5646676"/>
            <a:ext cx="4057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5" name="Shape 145"/>
          <p:cNvSpPr txBox="1">
            <a:spLocks noGrp="1"/>
          </p:cNvSpPr>
          <p:nvPr>
            <p:ph type="body" idx="5"/>
          </p:nvPr>
        </p:nvSpPr>
        <p:spPr>
          <a:xfrm>
            <a:off x="4673600" y="3354830"/>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6" name="Shape 14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47" name="Shape 14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0" name="Shape 15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51" name="Shape 151"/>
          <p:cNvSpPr txBox="1">
            <a:spLocks noGrp="1"/>
          </p:cNvSpPr>
          <p:nvPr>
            <p:ph type="body" idx="1"/>
          </p:nvPr>
        </p:nvSpPr>
        <p:spPr>
          <a:xfrm>
            <a:off x="4683119" y="5646676"/>
            <a:ext cx="4003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2" name="Shape 152"/>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3" name="Shape 153"/>
          <p:cNvSpPr txBox="1">
            <a:spLocks noGrp="1"/>
          </p:cNvSpPr>
          <p:nvPr>
            <p:ph type="body" idx="4"/>
          </p:nvPr>
        </p:nvSpPr>
        <p:spPr>
          <a:xfrm>
            <a:off x="304800" y="5646676"/>
            <a:ext cx="4225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4" name="Shape 15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55" name="Shape 15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8" name="Shape 158"/>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9" name="Shape 159"/>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0" name="Shape 160"/>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1" name="Shape 16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62" name="Shape 162"/>
          <p:cNvSpPr txBox="1">
            <a:spLocks noGrp="1"/>
          </p:cNvSpPr>
          <p:nvPr>
            <p:ph type="body" idx="1"/>
          </p:nvPr>
        </p:nvSpPr>
        <p:spPr>
          <a:xfrm>
            <a:off x="4533898" y="5646676"/>
            <a:ext cx="41529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3" name="Shape 163"/>
          <p:cNvSpPr txBox="1">
            <a:spLocks noGrp="1"/>
          </p:cNvSpPr>
          <p:nvPr>
            <p:ph type="body" idx="6"/>
          </p:nvPr>
        </p:nvSpPr>
        <p:spPr>
          <a:xfrm>
            <a:off x="304800" y="5646676"/>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4" name="Shape 164"/>
          <p:cNvSpPr txBox="1">
            <a:spLocks noGrp="1"/>
          </p:cNvSpPr>
          <p:nvPr>
            <p:ph type="body" idx="7"/>
          </p:nvPr>
        </p:nvSpPr>
        <p:spPr>
          <a:xfrm>
            <a:off x="4530721" y="3354830"/>
            <a:ext cx="4156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5" name="Shape 165"/>
          <p:cNvSpPr txBox="1">
            <a:spLocks noGrp="1"/>
          </p:cNvSpPr>
          <p:nvPr>
            <p:ph type="body" idx="8"/>
          </p:nvPr>
        </p:nvSpPr>
        <p:spPr>
          <a:xfrm>
            <a:off x="304801" y="3354830"/>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6" name="Shape 16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67" name="Shape 16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7" name="Shape 27"/>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8" name="Shape 2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9" name="Shape 29"/>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0" name="Shape 30"/>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1" name="Shape 31"/>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32" name="Shape 32"/>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5" name="Shape 3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6" name="Shape 36"/>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7" name="Shape 37"/>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8" name="Shape 3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9" name="Shape 39"/>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40" name="Shape 40"/>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1"/>
        <p:cNvGrpSpPr/>
        <p:nvPr/>
      </p:nvGrpSpPr>
      <p:grpSpPr>
        <a:xfrm>
          <a:off x="0" y="0"/>
          <a:ext cx="0" cy="0"/>
          <a:chOff x="0" y="0"/>
          <a:chExt cx="0" cy="0"/>
        </a:xfrm>
      </p:grpSpPr>
      <p:sp>
        <p:nvSpPr>
          <p:cNvPr id="42" name="Shape 4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3" name="Shape 4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4" name="Shape 4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7" name="Shape 4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8" name="Shape 4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9" name="Shape 4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2" name="Shape 52"/>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3" name="Shape 53"/>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4" name="Shape 5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5" name="Shape 5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6" name="Shape 56"/>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57" name="Shape 57"/>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0" name="Shape 60"/>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61" name="Shape 61"/>
          <p:cNvSpPr txBox="1">
            <a:spLocks noGrp="1"/>
          </p:cNvSpPr>
          <p:nvPr>
            <p:ph type="body" idx="2"/>
          </p:nvPr>
        </p:nvSpPr>
        <p:spPr>
          <a:xfrm>
            <a:off x="304800" y="2015408"/>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62" name="Shape 62"/>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64" name="Shape 6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5" name="Shape 6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66" name="Shape 66">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9" name="Shape 69"/>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0" name="Shape 7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71" name="Shape 7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508000" marR="0" lvl="0" indent="-1651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2" name="Shape 7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1" name="Shape 1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chievethecore.org/page/3162/envisionmath-2-0-materials-adaptation-projec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www.achievethecore.org/ca-signup"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achievethecore.org/ca-signup"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attendee.gotowebinar.com/register/578633773902099457"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2518771" y="5036553"/>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74" name="Shape 174"/>
          <p:cNvSpPr txBox="1">
            <a:spLocks noGrp="1"/>
          </p:cNvSpPr>
          <p:nvPr>
            <p:ph type="ctrTitle"/>
          </p:nvPr>
        </p:nvSpPr>
        <p:spPr>
          <a:xfrm>
            <a:off x="219317" y="2982072"/>
            <a:ext cx="8619900" cy="8505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750"/>
              <a:buFont typeface="Arial"/>
              <a:buNone/>
            </a:pPr>
            <a:r>
              <a:rPr lang="en-US" sz="3000" b="1" dirty="0">
                <a:solidFill>
                  <a:srgbClr val="575757"/>
                </a:solidFill>
              </a:rPr>
              <a:t>Making Materials Better: </a:t>
            </a:r>
            <a:r>
              <a:rPr lang="en-US" sz="3000" b="1" dirty="0" err="1" smtClean="0">
                <a:solidFill>
                  <a:srgbClr val="575757"/>
                </a:solidFill>
              </a:rPr>
              <a:t>enVisionmath</a:t>
            </a:r>
            <a:r>
              <a:rPr lang="en-US" sz="3000" b="1" dirty="0" smtClean="0">
                <a:solidFill>
                  <a:srgbClr val="575757"/>
                </a:solidFill>
              </a:rPr>
              <a:t> </a:t>
            </a:r>
            <a:r>
              <a:rPr lang="en-US" sz="3000" b="1" dirty="0">
                <a:solidFill>
                  <a:srgbClr val="575757"/>
                </a:solidFill>
              </a:rPr>
              <a:t>2.0 Materials Adaptation Project</a:t>
            </a:r>
            <a:endParaRPr dirty="0"/>
          </a:p>
          <a:p>
            <a:pPr marL="0" marR="0" lvl="0" indent="0" algn="l" rtl="0">
              <a:lnSpc>
                <a:spcPct val="100000"/>
              </a:lnSpc>
              <a:spcBef>
                <a:spcPts val="0"/>
              </a:spcBef>
              <a:spcAft>
                <a:spcPts val="0"/>
              </a:spcAft>
              <a:buClr>
                <a:srgbClr val="50514F"/>
              </a:buClr>
              <a:buSzPts val="700"/>
              <a:buFont typeface="Allerta"/>
              <a:buNone/>
            </a:pPr>
            <a:endParaRPr sz="2800" b="0" i="0" u="none" strike="noStrike" cap="none" dirty="0">
              <a:solidFill>
                <a:srgbClr val="50514F"/>
              </a:solidFill>
              <a:ea typeface="Lucida Sans"/>
              <a:cs typeface="Lucida Sans"/>
              <a:sym typeface="Lucida Sans"/>
            </a:endParaRPr>
          </a:p>
        </p:txBody>
      </p:sp>
      <p:sp>
        <p:nvSpPr>
          <p:cNvPr id="175" name="Shape 175"/>
          <p:cNvSpPr txBox="1">
            <a:spLocks noGrp="1"/>
          </p:cNvSpPr>
          <p:nvPr>
            <p:ph type="subTitle" idx="1"/>
          </p:nvPr>
        </p:nvSpPr>
        <p:spPr>
          <a:xfrm>
            <a:off x="219318" y="3832457"/>
            <a:ext cx="8619900" cy="7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500"/>
              <a:buFont typeface="Arial"/>
              <a:buNone/>
            </a:pPr>
            <a:r>
              <a:rPr lang="en-US" sz="2000" b="0" i="0" u="none" strike="noStrike" cap="none" dirty="0">
                <a:solidFill>
                  <a:srgbClr val="575757"/>
                </a:solidFill>
                <a:ea typeface="Lucida Sans"/>
                <a:cs typeface="Lucida Sans"/>
                <a:sym typeface="Lucida Sans"/>
              </a:rPr>
              <a:t>Core Advocates Monthly Webinar</a:t>
            </a:r>
            <a:endParaRPr dirty="0"/>
          </a:p>
          <a:p>
            <a:pPr marL="0" marR="0" lvl="0" indent="0" algn="l" rtl="0">
              <a:lnSpc>
                <a:spcPct val="100000"/>
              </a:lnSpc>
              <a:spcBef>
                <a:spcPts val="400"/>
              </a:spcBef>
              <a:spcAft>
                <a:spcPts val="0"/>
              </a:spcAft>
              <a:buClr>
                <a:srgbClr val="595959"/>
              </a:buClr>
              <a:buSzPts val="500"/>
              <a:buFont typeface="Arial"/>
              <a:buNone/>
            </a:pPr>
            <a:r>
              <a:rPr lang="en-US" dirty="0">
                <a:solidFill>
                  <a:srgbClr val="575757"/>
                </a:solidFill>
              </a:rPr>
              <a:t>March 7, 2018</a:t>
            </a:r>
            <a:endParaRPr dirty="0"/>
          </a:p>
        </p:txBody>
      </p:sp>
      <p:sp>
        <p:nvSpPr>
          <p:cNvPr id="176" name="Shape 176"/>
          <p:cNvSpPr txBox="1"/>
          <p:nvPr/>
        </p:nvSpPr>
        <p:spPr>
          <a:xfrm>
            <a:off x="3590432" y="5448560"/>
            <a:ext cx="5343900" cy="901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450"/>
              <a:buFont typeface="Calibri"/>
              <a:buNone/>
            </a:pPr>
            <a:r>
              <a:rPr lang="en-US" sz="1800" b="0" i="0" u="none" strike="noStrike" cap="none" dirty="0">
                <a:solidFill>
                  <a:srgbClr val="575757"/>
                </a:solidFill>
                <a:latin typeface="Calibri" panose="020F0502020204030204" pitchFamily="34" charset="0"/>
                <a:ea typeface="Lucida Sans"/>
                <a:cs typeface="Lucida Sans"/>
                <a:sym typeface="Lucida Sans"/>
              </a:rPr>
              <a:t>The webinar will begin shortly.  You may wish to download the handouts (check the tab on your webinar control panel) while you wait.</a:t>
            </a:r>
            <a:endParaRP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solidFill>
                  <a:srgbClr val="3F3F39"/>
                </a:solidFill>
                <a:ea typeface="Lucida Sans"/>
                <a:cs typeface="Lucida Sans"/>
                <a:sym typeface="Lucida Sans"/>
              </a:rPr>
              <a:t>Purpose of the </a:t>
            </a:r>
            <a:r>
              <a:rPr lang="en-US" sz="2800" i="1" dirty="0">
                <a:solidFill>
                  <a:srgbClr val="3F3F39"/>
                </a:solidFill>
                <a:ea typeface="Lucida Sans"/>
                <a:cs typeface="Lucida Sans"/>
                <a:sym typeface="Lucida Sans"/>
              </a:rPr>
              <a:t>enVisionmath 2.0</a:t>
            </a:r>
            <a:r>
              <a:rPr lang="en-US" sz="2800" dirty="0">
                <a:solidFill>
                  <a:srgbClr val="3F3F39"/>
                </a:solidFill>
                <a:ea typeface="Lucida Sans"/>
                <a:cs typeface="Lucida Sans"/>
                <a:sym typeface="Lucida Sans"/>
              </a:rPr>
              <a:t> Guidance Documents</a:t>
            </a:r>
            <a:endParaRPr dirty="0"/>
          </a:p>
        </p:txBody>
      </p:sp>
      <p:sp>
        <p:nvSpPr>
          <p:cNvPr id="239" name="Shape 239"/>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558800" lvl="0" indent="-228600" rtl="0">
              <a:spcBef>
                <a:spcPts val="0"/>
              </a:spcBef>
              <a:spcAft>
                <a:spcPts val="0"/>
              </a:spcAft>
              <a:buClr>
                <a:srgbClr val="3F3F39"/>
              </a:buClr>
              <a:buSzPts val="2400"/>
              <a:buChar char="•"/>
            </a:pPr>
            <a:r>
              <a:rPr lang="en-US" sz="2400" dirty="0">
                <a:solidFill>
                  <a:srgbClr val="3F3F39"/>
                </a:solidFill>
                <a:ea typeface="Lucida Sans"/>
                <a:cs typeface="Lucida Sans"/>
                <a:sym typeface="Lucida Sans"/>
              </a:rPr>
              <a:t>Provide support to educators about how to use </a:t>
            </a:r>
            <a:r>
              <a:rPr lang="en-US" sz="2400" i="1" dirty="0">
                <a:solidFill>
                  <a:srgbClr val="3F3F39"/>
                </a:solidFill>
                <a:ea typeface="Lucida Sans"/>
                <a:cs typeface="Lucida Sans"/>
                <a:sym typeface="Lucida Sans"/>
              </a:rPr>
              <a:t>enVisionmath 2.0 </a:t>
            </a:r>
            <a:r>
              <a:rPr lang="en-US" sz="2400" dirty="0">
                <a:solidFill>
                  <a:srgbClr val="3F3F39"/>
                </a:solidFill>
                <a:ea typeface="Lucida Sans"/>
                <a:cs typeface="Lucida Sans"/>
                <a:sym typeface="Lucida Sans"/>
              </a:rPr>
              <a:t>in a way that aligns to CCSS</a:t>
            </a:r>
            <a:endParaRPr sz="2400" dirty="0">
              <a:solidFill>
                <a:srgbClr val="3F3F39"/>
              </a:solidFill>
              <a:ea typeface="Lucida Sans"/>
              <a:cs typeface="Lucida Sans"/>
              <a:sym typeface="Lucida Sans"/>
            </a:endParaRPr>
          </a:p>
          <a:p>
            <a:pPr marL="965200" lvl="1" indent="-254000" rtl="0">
              <a:spcBef>
                <a:spcPts val="1000"/>
              </a:spcBef>
              <a:spcAft>
                <a:spcPts val="0"/>
              </a:spcAft>
              <a:buClr>
                <a:srgbClr val="3F3F39"/>
              </a:buClr>
              <a:buSzPts val="2400"/>
              <a:buChar char="–"/>
            </a:pPr>
            <a:r>
              <a:rPr lang="en-US" sz="2400" dirty="0">
                <a:solidFill>
                  <a:srgbClr val="3F3F39"/>
                </a:solidFill>
                <a:latin typeface="Calibri" panose="020F0502020204030204" pitchFamily="34" charset="0"/>
                <a:ea typeface="Lucida Sans"/>
                <a:cs typeface="Lucida Sans"/>
                <a:sym typeface="Lucida Sans"/>
              </a:rPr>
              <a:t>Connect content to expectations of the Standards and progressions</a:t>
            </a:r>
            <a:endParaRPr sz="2400" dirty="0">
              <a:solidFill>
                <a:srgbClr val="3F3F39"/>
              </a:solidFill>
              <a:latin typeface="Calibri" panose="020F0502020204030204" pitchFamily="34" charset="0"/>
              <a:ea typeface="Lucida Sans"/>
              <a:cs typeface="Lucida Sans"/>
              <a:sym typeface="Lucida Sans"/>
            </a:endParaRPr>
          </a:p>
          <a:p>
            <a:pPr marL="965200" lvl="1" indent="-254000" rtl="0">
              <a:spcBef>
                <a:spcPts val="1000"/>
              </a:spcBef>
              <a:spcAft>
                <a:spcPts val="0"/>
              </a:spcAft>
              <a:buClr>
                <a:srgbClr val="3F3F39"/>
              </a:buClr>
              <a:buSzPts val="2400"/>
              <a:buChar char="–"/>
            </a:pPr>
            <a:r>
              <a:rPr lang="en-US" sz="2400" dirty="0">
                <a:solidFill>
                  <a:srgbClr val="3F3F39"/>
                </a:solidFill>
                <a:latin typeface="Calibri" panose="020F0502020204030204" pitchFamily="34" charset="0"/>
                <a:ea typeface="Lucida Sans"/>
                <a:cs typeface="Lucida Sans"/>
                <a:sym typeface="Lucida Sans"/>
              </a:rPr>
              <a:t>Highlight strong tasks in the program</a:t>
            </a:r>
            <a:endParaRPr sz="2400" dirty="0">
              <a:solidFill>
                <a:srgbClr val="3F3F39"/>
              </a:solidFill>
              <a:latin typeface="Calibri" panose="020F0502020204030204" pitchFamily="34" charset="0"/>
              <a:ea typeface="Lucida Sans"/>
              <a:cs typeface="Lucida Sans"/>
              <a:sym typeface="Lucida Sans"/>
            </a:endParaRPr>
          </a:p>
          <a:p>
            <a:pPr marL="965200" lvl="1" indent="-254000" rtl="0">
              <a:spcBef>
                <a:spcPts val="1000"/>
              </a:spcBef>
              <a:spcAft>
                <a:spcPts val="0"/>
              </a:spcAft>
              <a:buClr>
                <a:srgbClr val="3F3F39"/>
              </a:buClr>
              <a:buSzPts val="2400"/>
              <a:buChar char="–"/>
            </a:pPr>
            <a:r>
              <a:rPr lang="en-US" sz="2400" dirty="0">
                <a:solidFill>
                  <a:srgbClr val="3F3F39"/>
                </a:solidFill>
                <a:latin typeface="Calibri" panose="020F0502020204030204" pitchFamily="34" charset="0"/>
                <a:ea typeface="Lucida Sans"/>
                <a:cs typeface="Lucida Sans"/>
                <a:sym typeface="Lucida Sans"/>
              </a:rPr>
              <a:t>Recommend changes to Topic Tests</a:t>
            </a:r>
            <a:endParaRPr sz="2400" dirty="0">
              <a:solidFill>
                <a:srgbClr val="3F3F39"/>
              </a:solidFill>
              <a:latin typeface="Calibri" panose="020F0502020204030204" pitchFamily="34" charset="0"/>
              <a:ea typeface="Lucida Sans"/>
              <a:cs typeface="Lucida Sans"/>
              <a:sym typeface="Lucida Sans"/>
            </a:endParaRPr>
          </a:p>
          <a:p>
            <a:pPr marL="0" lvl="0" indent="0" rtl="0">
              <a:lnSpc>
                <a:spcPct val="115000"/>
              </a:lnSpc>
              <a:spcBef>
                <a:spcPts val="1000"/>
              </a:spcBef>
              <a:spcAft>
                <a:spcPts val="0"/>
              </a:spcAft>
              <a:buNone/>
            </a:pPr>
            <a:endParaRPr dirty="0">
              <a:solidFill>
                <a:srgbClr val="3F3F39"/>
              </a:solidFill>
              <a:ea typeface="Lucida Sans"/>
              <a:cs typeface="Lucida Sans"/>
              <a:sym typeface="Lucida Sans"/>
            </a:endParaRPr>
          </a:p>
          <a:p>
            <a:pPr marL="558800" lvl="0" indent="-76200">
              <a:spcBef>
                <a:spcPts val="1000"/>
              </a:spcBef>
              <a:spcAft>
                <a:spcPts val="0"/>
              </a:spcAft>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a:stretch/>
        </p:blipFill>
        <p:spPr>
          <a:xfrm>
            <a:off x="3272426" y="3256675"/>
            <a:ext cx="2438400" cy="1238250"/>
          </a:xfrm>
          <a:prstGeom prst="rect">
            <a:avLst/>
          </a:prstGeom>
          <a:noFill/>
          <a:ln>
            <a:noFill/>
          </a:ln>
        </p:spPr>
      </p:pic>
      <p:pic>
        <p:nvPicPr>
          <p:cNvPr id="246" name="Shape 246"/>
          <p:cNvPicPr preferRelativeResize="0"/>
          <p:nvPr/>
        </p:nvPicPr>
        <p:blipFill rotWithShape="1">
          <a:blip r:embed="rId4">
            <a:alphaModFix/>
          </a:blip>
          <a:srcRect/>
          <a:stretch/>
        </p:blipFill>
        <p:spPr>
          <a:xfrm>
            <a:off x="861501" y="3645036"/>
            <a:ext cx="1741475" cy="1741475"/>
          </a:xfrm>
          <a:prstGeom prst="rect">
            <a:avLst/>
          </a:prstGeom>
          <a:noFill/>
          <a:ln>
            <a:noFill/>
          </a:ln>
        </p:spPr>
      </p:pic>
      <p:pic>
        <p:nvPicPr>
          <p:cNvPr id="247" name="Shape 247"/>
          <p:cNvPicPr preferRelativeResize="0"/>
          <p:nvPr/>
        </p:nvPicPr>
        <p:blipFill rotWithShape="1">
          <a:blip r:embed="rId5">
            <a:alphaModFix/>
          </a:blip>
          <a:srcRect l="14212" t="16600" r="13968" b="17183"/>
          <a:stretch/>
        </p:blipFill>
        <p:spPr>
          <a:xfrm>
            <a:off x="2843587" y="4809843"/>
            <a:ext cx="1905000" cy="1387179"/>
          </a:xfrm>
          <a:prstGeom prst="rect">
            <a:avLst/>
          </a:prstGeom>
          <a:noFill/>
          <a:ln>
            <a:noFill/>
          </a:ln>
        </p:spPr>
      </p:pic>
      <p:pic>
        <p:nvPicPr>
          <p:cNvPr id="248" name="Shape 248"/>
          <p:cNvPicPr preferRelativeResize="0"/>
          <p:nvPr/>
        </p:nvPicPr>
        <p:blipFill rotWithShape="1">
          <a:blip r:embed="rId6">
            <a:alphaModFix/>
          </a:blip>
          <a:srcRect/>
          <a:stretch/>
        </p:blipFill>
        <p:spPr>
          <a:xfrm>
            <a:off x="257737" y="2241998"/>
            <a:ext cx="3147525" cy="1172050"/>
          </a:xfrm>
          <a:prstGeom prst="rect">
            <a:avLst/>
          </a:prstGeom>
          <a:noFill/>
          <a:ln>
            <a:noFill/>
          </a:ln>
        </p:spPr>
      </p:pic>
      <p:pic>
        <p:nvPicPr>
          <p:cNvPr id="249" name="Shape 249"/>
          <p:cNvPicPr preferRelativeResize="0"/>
          <p:nvPr/>
        </p:nvPicPr>
        <p:blipFill rotWithShape="1">
          <a:blip r:embed="rId7">
            <a:alphaModFix/>
          </a:blip>
          <a:srcRect/>
          <a:stretch/>
        </p:blipFill>
        <p:spPr>
          <a:xfrm>
            <a:off x="5820912" y="3256675"/>
            <a:ext cx="2838450" cy="1905000"/>
          </a:xfrm>
          <a:prstGeom prst="rect">
            <a:avLst/>
          </a:prstGeom>
          <a:noFill/>
          <a:ln>
            <a:noFill/>
          </a:ln>
        </p:spPr>
      </p:pic>
      <p:pic>
        <p:nvPicPr>
          <p:cNvPr id="250" name="Shape 250"/>
          <p:cNvPicPr preferRelativeResize="0"/>
          <p:nvPr/>
        </p:nvPicPr>
        <p:blipFill rotWithShape="1">
          <a:blip r:embed="rId8">
            <a:alphaModFix/>
          </a:blip>
          <a:srcRect/>
          <a:stretch/>
        </p:blipFill>
        <p:spPr>
          <a:xfrm>
            <a:off x="168112" y="371850"/>
            <a:ext cx="1741475" cy="1741475"/>
          </a:xfrm>
          <a:prstGeom prst="rect">
            <a:avLst/>
          </a:prstGeom>
          <a:noFill/>
          <a:ln>
            <a:noFill/>
          </a:ln>
        </p:spPr>
      </p:pic>
      <p:pic>
        <p:nvPicPr>
          <p:cNvPr id="251" name="Shape 251"/>
          <p:cNvPicPr preferRelativeResize="0"/>
          <p:nvPr/>
        </p:nvPicPr>
        <p:blipFill rotWithShape="1">
          <a:blip r:embed="rId9">
            <a:alphaModFix/>
          </a:blip>
          <a:srcRect/>
          <a:stretch/>
        </p:blipFill>
        <p:spPr>
          <a:xfrm>
            <a:off x="3791000" y="1822925"/>
            <a:ext cx="2228850" cy="1371600"/>
          </a:xfrm>
          <a:prstGeom prst="rect">
            <a:avLst/>
          </a:prstGeom>
          <a:noFill/>
          <a:ln>
            <a:noFill/>
          </a:ln>
        </p:spPr>
      </p:pic>
      <p:pic>
        <p:nvPicPr>
          <p:cNvPr id="252" name="Shape 252"/>
          <p:cNvPicPr preferRelativeResize="0"/>
          <p:nvPr/>
        </p:nvPicPr>
        <p:blipFill rotWithShape="1">
          <a:blip r:embed="rId10">
            <a:alphaModFix/>
          </a:blip>
          <a:srcRect t="18272" b="20695"/>
          <a:stretch/>
        </p:blipFill>
        <p:spPr>
          <a:xfrm>
            <a:off x="7135932" y="217723"/>
            <a:ext cx="1905000" cy="1162600"/>
          </a:xfrm>
          <a:prstGeom prst="rect">
            <a:avLst/>
          </a:prstGeom>
          <a:noFill/>
          <a:ln>
            <a:noFill/>
          </a:ln>
        </p:spPr>
      </p:pic>
      <p:pic>
        <p:nvPicPr>
          <p:cNvPr id="253" name="Shape 253"/>
          <p:cNvPicPr preferRelativeResize="0"/>
          <p:nvPr/>
        </p:nvPicPr>
        <p:blipFill rotWithShape="1">
          <a:blip r:embed="rId11">
            <a:alphaModFix/>
          </a:blip>
          <a:srcRect/>
          <a:stretch/>
        </p:blipFill>
        <p:spPr>
          <a:xfrm>
            <a:off x="2520637" y="371850"/>
            <a:ext cx="3896595" cy="1238250"/>
          </a:xfrm>
          <a:prstGeom prst="rect">
            <a:avLst/>
          </a:prstGeom>
          <a:noFill/>
          <a:ln>
            <a:noFill/>
          </a:ln>
        </p:spPr>
      </p:pic>
      <p:pic>
        <p:nvPicPr>
          <p:cNvPr id="254" name="Shape 254"/>
          <p:cNvPicPr preferRelativeResize="0"/>
          <p:nvPr/>
        </p:nvPicPr>
        <p:blipFill rotWithShape="1">
          <a:blip r:embed="rId12">
            <a:alphaModFix/>
          </a:blip>
          <a:srcRect/>
          <a:stretch/>
        </p:blipFill>
        <p:spPr>
          <a:xfrm>
            <a:off x="6076243" y="5386500"/>
            <a:ext cx="2514388" cy="688413"/>
          </a:xfrm>
          <a:prstGeom prst="rect">
            <a:avLst/>
          </a:prstGeom>
          <a:noFill/>
          <a:ln>
            <a:noFill/>
          </a:ln>
        </p:spPr>
      </p:pic>
      <p:pic>
        <p:nvPicPr>
          <p:cNvPr id="255" name="Shape 255"/>
          <p:cNvPicPr preferRelativeResize="0"/>
          <p:nvPr/>
        </p:nvPicPr>
        <p:blipFill rotWithShape="1">
          <a:blip r:embed="rId13">
            <a:alphaModFix/>
          </a:blip>
          <a:srcRect/>
          <a:stretch/>
        </p:blipFill>
        <p:spPr>
          <a:xfrm>
            <a:off x="6651860" y="1485588"/>
            <a:ext cx="1749250" cy="174147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438150" y="463550"/>
            <a:ext cx="8412300" cy="5445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3F3F39"/>
              </a:buClr>
              <a:buSzPts val="700"/>
              <a:buFont typeface="Allerta"/>
              <a:buNone/>
            </a:pPr>
            <a:r>
              <a:rPr lang="en-US" sz="2800" i="0" u="none" strike="noStrike" cap="none" dirty="0">
                <a:solidFill>
                  <a:srgbClr val="3F3F39"/>
                </a:solidFill>
                <a:latin typeface="Calibri" panose="020F0502020204030204" pitchFamily="34" charset="0"/>
                <a:ea typeface="Lucida Sans"/>
                <a:cs typeface="Lucida Sans"/>
                <a:sym typeface="Lucida Sans"/>
              </a:rPr>
              <a:t>Shifts in Mathematics</a:t>
            </a:r>
            <a:endParaRPr dirty="0">
              <a:latin typeface="Calibri" panose="020F0502020204030204" pitchFamily="34" charset="0"/>
              <a:ea typeface="Lucida Sans"/>
              <a:cs typeface="Lucida Sans"/>
              <a:sym typeface="Lucida Sans"/>
            </a:endParaRPr>
          </a:p>
        </p:txBody>
      </p:sp>
      <p:sp>
        <p:nvSpPr>
          <p:cNvPr id="262" name="Shape 262"/>
          <p:cNvSpPr txBox="1"/>
          <p:nvPr/>
        </p:nvSpPr>
        <p:spPr>
          <a:xfrm>
            <a:off x="1143000" y="1593850"/>
            <a:ext cx="7104000" cy="4329600"/>
          </a:xfrm>
          <a:prstGeom prst="rect">
            <a:avLst/>
          </a:prstGeom>
          <a:noFill/>
          <a:ln>
            <a:noFill/>
          </a:ln>
        </p:spPr>
        <p:txBody>
          <a:bodyPr spcFirstLastPara="1" wrap="square" lIns="91425" tIns="45700" rIns="91425" bIns="45700" anchor="t" anchorCtr="0">
            <a:noAutofit/>
          </a:bodyPr>
          <a:lstStyle/>
          <a:p>
            <a:pPr marL="514350" marR="0" lvl="0" indent="-463550" algn="l" rtl="0">
              <a:lnSpc>
                <a:spcPct val="114000"/>
              </a:lnSpc>
              <a:spcBef>
                <a:spcPts val="0"/>
              </a:spcBef>
              <a:spcAft>
                <a:spcPts val="0"/>
              </a:spcAft>
              <a:buClr>
                <a:srgbClr val="000000"/>
              </a:buClr>
              <a:buSzPts val="2400"/>
              <a:buFont typeface="Arial"/>
              <a:buAutoNum type="arabicPeriod"/>
            </a:pPr>
            <a:r>
              <a:rPr lang="en-US" sz="2400" b="1" i="0" strike="noStrike" cap="none" dirty="0">
                <a:solidFill>
                  <a:srgbClr val="262626"/>
                </a:solidFill>
                <a:latin typeface="Calibri" panose="020F0502020204030204" pitchFamily="34" charset="0"/>
                <a:ea typeface="Lucida Sans"/>
                <a:cs typeface="Lucida Sans"/>
                <a:sym typeface="Lucida Sans"/>
              </a:rPr>
              <a:t>Focus:  </a:t>
            </a:r>
            <a:r>
              <a:rPr lang="en-US" sz="2400" i="1" strike="noStrike" cap="none" dirty="0">
                <a:solidFill>
                  <a:srgbClr val="262626"/>
                </a:solidFill>
                <a:latin typeface="Calibri" panose="020F0502020204030204" pitchFamily="34" charset="0"/>
                <a:ea typeface="Lucida Sans"/>
                <a:cs typeface="Lucida Sans"/>
                <a:sym typeface="Lucida Sans"/>
              </a:rPr>
              <a:t>Focus</a:t>
            </a:r>
            <a:r>
              <a:rPr lang="en-US" sz="2400" i="0" strike="noStrike" cap="none" dirty="0">
                <a:solidFill>
                  <a:srgbClr val="262626"/>
                </a:solidFill>
                <a:latin typeface="Calibri" panose="020F0502020204030204" pitchFamily="34" charset="0"/>
                <a:ea typeface="Lucida Sans"/>
                <a:cs typeface="Lucida Sans"/>
                <a:sym typeface="Lucida Sans"/>
              </a:rPr>
              <a:t> strongly where the Standards focus.</a:t>
            </a:r>
            <a:endParaRPr sz="2400" dirty="0">
              <a:latin typeface="Calibri" panose="020F0502020204030204" pitchFamily="34" charset="0"/>
              <a:ea typeface="Lucida Sans"/>
              <a:cs typeface="Lucida Sans"/>
              <a:sym typeface="Lucida Sans"/>
            </a:endParaRPr>
          </a:p>
          <a:p>
            <a:pPr marL="514350" marR="0" lvl="0" indent="-463550" algn="l" rtl="0">
              <a:lnSpc>
                <a:spcPct val="114000"/>
              </a:lnSpc>
              <a:spcBef>
                <a:spcPts val="1200"/>
              </a:spcBef>
              <a:spcAft>
                <a:spcPts val="0"/>
              </a:spcAft>
              <a:buClr>
                <a:srgbClr val="000000"/>
              </a:buClr>
              <a:buSzPts val="2400"/>
              <a:buFont typeface="Arial"/>
              <a:buAutoNum type="arabicPeriod"/>
            </a:pPr>
            <a:r>
              <a:rPr lang="en-US" sz="2400" b="1" i="0" u="none" strike="noStrike" cap="none" dirty="0">
                <a:solidFill>
                  <a:srgbClr val="262626"/>
                </a:solidFill>
                <a:latin typeface="Calibri" panose="020F0502020204030204" pitchFamily="34" charset="0"/>
                <a:ea typeface="Lucida Sans"/>
                <a:cs typeface="Lucida Sans"/>
                <a:sym typeface="Lucida Sans"/>
              </a:rPr>
              <a:t>Coherence</a:t>
            </a:r>
            <a:r>
              <a:rPr lang="en-US" sz="2400" i="0" u="none" strike="noStrike" cap="none" dirty="0">
                <a:solidFill>
                  <a:srgbClr val="262626"/>
                </a:solidFill>
                <a:latin typeface="Calibri" panose="020F0502020204030204" pitchFamily="34" charset="0"/>
                <a:ea typeface="Lucida Sans"/>
                <a:cs typeface="Lucida Sans"/>
                <a:sym typeface="Lucida Sans"/>
              </a:rPr>
              <a:t>: </a:t>
            </a:r>
            <a:r>
              <a:rPr lang="en-US" sz="2400" i="1" u="none" strike="noStrike" cap="none" dirty="0">
                <a:solidFill>
                  <a:srgbClr val="262626"/>
                </a:solidFill>
                <a:latin typeface="Calibri" panose="020F0502020204030204" pitchFamily="34" charset="0"/>
                <a:ea typeface="Lucida Sans"/>
                <a:cs typeface="Lucida Sans"/>
                <a:sym typeface="Lucida Sans"/>
              </a:rPr>
              <a:t>Think</a:t>
            </a:r>
            <a:r>
              <a:rPr lang="en-US" sz="2400" i="0" u="none" strike="noStrike" cap="none" dirty="0">
                <a:solidFill>
                  <a:srgbClr val="262626"/>
                </a:solidFill>
                <a:latin typeface="Calibri" panose="020F0502020204030204" pitchFamily="34" charset="0"/>
                <a:ea typeface="Lucida Sans"/>
                <a:cs typeface="Lucida Sans"/>
                <a:sym typeface="Lucida Sans"/>
              </a:rPr>
              <a:t> across grades, and </a:t>
            </a:r>
            <a:r>
              <a:rPr lang="en-US" sz="2400" i="1" u="none" strike="noStrike" cap="none" dirty="0">
                <a:solidFill>
                  <a:srgbClr val="262626"/>
                </a:solidFill>
                <a:latin typeface="Calibri" panose="020F0502020204030204" pitchFamily="34" charset="0"/>
                <a:ea typeface="Lucida Sans"/>
                <a:cs typeface="Lucida Sans"/>
                <a:sym typeface="Lucida Sans"/>
              </a:rPr>
              <a:t>link</a:t>
            </a:r>
            <a:r>
              <a:rPr lang="en-US" sz="2400" b="1" i="0" u="none" strike="noStrike" cap="none" dirty="0">
                <a:solidFill>
                  <a:srgbClr val="262626"/>
                </a:solidFill>
                <a:latin typeface="Calibri" panose="020F0502020204030204" pitchFamily="34" charset="0"/>
                <a:ea typeface="Lucida Sans"/>
                <a:cs typeface="Lucida Sans"/>
                <a:sym typeface="Lucida Sans"/>
              </a:rPr>
              <a:t> </a:t>
            </a:r>
            <a:r>
              <a:rPr lang="en-US" sz="2400" i="0" u="none" strike="noStrike" cap="none" dirty="0">
                <a:solidFill>
                  <a:srgbClr val="262626"/>
                </a:solidFill>
                <a:latin typeface="Calibri" panose="020F0502020204030204" pitchFamily="34" charset="0"/>
                <a:ea typeface="Lucida Sans"/>
                <a:cs typeface="Lucida Sans"/>
                <a:sym typeface="Lucida Sans"/>
              </a:rPr>
              <a:t>to major topics within grades. </a:t>
            </a:r>
            <a:endParaRPr sz="2400" dirty="0">
              <a:latin typeface="Calibri" panose="020F0502020204030204" pitchFamily="34" charset="0"/>
              <a:ea typeface="Lucida Sans"/>
              <a:cs typeface="Lucida Sans"/>
              <a:sym typeface="Lucida Sans"/>
            </a:endParaRPr>
          </a:p>
          <a:p>
            <a:pPr marL="514350" marR="0" lvl="0" indent="-463550" algn="l" rtl="0">
              <a:lnSpc>
                <a:spcPct val="114000"/>
              </a:lnSpc>
              <a:spcBef>
                <a:spcPts val="1200"/>
              </a:spcBef>
              <a:spcAft>
                <a:spcPts val="0"/>
              </a:spcAft>
              <a:buClr>
                <a:srgbClr val="000000"/>
              </a:buClr>
              <a:buSzPts val="2400"/>
              <a:buFont typeface="Arial"/>
              <a:buAutoNum type="arabicPeriod"/>
            </a:pPr>
            <a:r>
              <a:rPr lang="en-US" sz="2400" b="1" i="0" strike="noStrike" cap="none" dirty="0">
                <a:solidFill>
                  <a:srgbClr val="262626"/>
                </a:solidFill>
                <a:latin typeface="Calibri" panose="020F0502020204030204" pitchFamily="34" charset="0"/>
                <a:ea typeface="Lucida Sans"/>
                <a:cs typeface="Lucida Sans"/>
                <a:sym typeface="Lucida Sans"/>
              </a:rPr>
              <a:t>Rigor: </a:t>
            </a:r>
            <a:r>
              <a:rPr lang="en-US" sz="2400" i="0" strike="noStrike" cap="none" dirty="0">
                <a:solidFill>
                  <a:srgbClr val="262626"/>
                </a:solidFill>
                <a:latin typeface="Calibri" panose="020F0502020204030204" pitchFamily="34" charset="0"/>
                <a:ea typeface="Lucida Sans"/>
                <a:cs typeface="Lucida Sans"/>
                <a:sym typeface="Lucida Sans"/>
              </a:rPr>
              <a:t>In major topics, pursue conceptual</a:t>
            </a:r>
            <a:r>
              <a:rPr lang="en-US" sz="2400" b="1" i="0" strike="noStrike" cap="none" dirty="0">
                <a:solidFill>
                  <a:srgbClr val="262626"/>
                </a:solidFill>
                <a:latin typeface="Calibri" panose="020F0502020204030204" pitchFamily="34" charset="0"/>
                <a:ea typeface="Lucida Sans"/>
                <a:cs typeface="Lucida Sans"/>
                <a:sym typeface="Lucida Sans"/>
              </a:rPr>
              <a:t> </a:t>
            </a:r>
            <a:r>
              <a:rPr lang="en-US" sz="2400" i="1" strike="noStrike" cap="none" dirty="0">
                <a:solidFill>
                  <a:srgbClr val="262626"/>
                </a:solidFill>
                <a:latin typeface="Calibri" panose="020F0502020204030204" pitchFamily="34" charset="0"/>
                <a:ea typeface="Lucida Sans"/>
                <a:cs typeface="Lucida Sans"/>
                <a:sym typeface="Lucida Sans"/>
              </a:rPr>
              <a:t>understanding, </a:t>
            </a:r>
            <a:r>
              <a:rPr lang="en-US" sz="2400" i="0" strike="noStrike" cap="none" dirty="0">
                <a:solidFill>
                  <a:srgbClr val="262626"/>
                </a:solidFill>
                <a:latin typeface="Calibri" panose="020F0502020204030204" pitchFamily="34" charset="0"/>
                <a:ea typeface="Lucida Sans"/>
                <a:cs typeface="Lucida Sans"/>
                <a:sym typeface="Lucida Sans"/>
              </a:rPr>
              <a:t>procedural skill and </a:t>
            </a:r>
            <a:r>
              <a:rPr lang="en-US" sz="2400" i="1" strike="noStrike" cap="none" dirty="0">
                <a:solidFill>
                  <a:srgbClr val="262626"/>
                </a:solidFill>
                <a:latin typeface="Calibri" panose="020F0502020204030204" pitchFamily="34" charset="0"/>
                <a:ea typeface="Lucida Sans"/>
                <a:cs typeface="Lucida Sans"/>
                <a:sym typeface="Lucida Sans"/>
              </a:rPr>
              <a:t>fluency</a:t>
            </a:r>
            <a:r>
              <a:rPr lang="en-US" sz="2400" i="0" strike="noStrike" cap="none" dirty="0">
                <a:solidFill>
                  <a:srgbClr val="262626"/>
                </a:solidFill>
                <a:latin typeface="Calibri" panose="020F0502020204030204" pitchFamily="34" charset="0"/>
                <a:ea typeface="Lucida Sans"/>
                <a:cs typeface="Lucida Sans"/>
                <a:sym typeface="Lucida Sans"/>
              </a:rPr>
              <a:t>,</a:t>
            </a:r>
            <a:r>
              <a:rPr lang="en-US" sz="2400" b="1" i="0" strike="noStrike" cap="none" dirty="0">
                <a:solidFill>
                  <a:srgbClr val="262626"/>
                </a:solidFill>
                <a:latin typeface="Calibri" panose="020F0502020204030204" pitchFamily="34" charset="0"/>
                <a:ea typeface="Lucida Sans"/>
                <a:cs typeface="Lucida Sans"/>
                <a:sym typeface="Lucida Sans"/>
              </a:rPr>
              <a:t> </a:t>
            </a:r>
            <a:r>
              <a:rPr lang="en-US" sz="2400" i="0" strike="noStrike" cap="none" dirty="0">
                <a:solidFill>
                  <a:srgbClr val="262626"/>
                </a:solidFill>
                <a:latin typeface="Calibri" panose="020F0502020204030204" pitchFamily="34" charset="0"/>
                <a:ea typeface="Lucida Sans"/>
                <a:cs typeface="Lucida Sans"/>
                <a:sym typeface="Lucida Sans"/>
              </a:rPr>
              <a:t>and</a:t>
            </a:r>
            <a:r>
              <a:rPr lang="en-US" sz="2400" b="1" i="0" strike="noStrike" cap="none" dirty="0">
                <a:solidFill>
                  <a:srgbClr val="262626"/>
                </a:solidFill>
                <a:latin typeface="Calibri" panose="020F0502020204030204" pitchFamily="34" charset="0"/>
                <a:ea typeface="Lucida Sans"/>
                <a:cs typeface="Lucida Sans"/>
                <a:sym typeface="Lucida Sans"/>
              </a:rPr>
              <a:t> </a:t>
            </a:r>
            <a:r>
              <a:rPr lang="en-US" sz="2400" i="1" strike="noStrike" cap="none" dirty="0">
                <a:solidFill>
                  <a:srgbClr val="262626"/>
                </a:solidFill>
                <a:latin typeface="Calibri" panose="020F0502020204030204" pitchFamily="34" charset="0"/>
                <a:ea typeface="Lucida Sans"/>
                <a:cs typeface="Lucida Sans"/>
                <a:sym typeface="Lucida Sans"/>
              </a:rPr>
              <a:t>application.</a:t>
            </a:r>
            <a:endParaRPr sz="2400" dirty="0">
              <a:latin typeface="Calibri" panose="020F0502020204030204" pitchFamily="34" charset="0"/>
              <a:ea typeface="Lucida Sans"/>
              <a:cs typeface="Lucida Sans"/>
              <a:sym typeface="Lucida Sans"/>
            </a:endParaRPr>
          </a:p>
        </p:txBody>
      </p:sp>
      <p:pic>
        <p:nvPicPr>
          <p:cNvPr id="263" name="Shape 263"/>
          <p:cNvPicPr preferRelativeResize="0"/>
          <p:nvPr/>
        </p:nvPicPr>
        <p:blipFill rotWithShape="1">
          <a:blip r:embed="rId3">
            <a:alphaModFix/>
          </a:blip>
          <a:srcRect/>
          <a:stretch/>
        </p:blipFill>
        <p:spPr>
          <a:xfrm>
            <a:off x="285750" y="1576387"/>
            <a:ext cx="628649" cy="642938"/>
          </a:xfrm>
          <a:prstGeom prst="rect">
            <a:avLst/>
          </a:prstGeom>
          <a:noFill/>
          <a:ln>
            <a:noFill/>
          </a:ln>
        </p:spPr>
      </p:pic>
      <p:pic>
        <p:nvPicPr>
          <p:cNvPr id="264" name="Shape 264"/>
          <p:cNvPicPr preferRelativeResize="0"/>
          <p:nvPr/>
        </p:nvPicPr>
        <p:blipFill rotWithShape="1">
          <a:blip r:embed="rId4">
            <a:alphaModFix/>
          </a:blip>
          <a:srcRect/>
          <a:stretch/>
        </p:blipFill>
        <p:spPr>
          <a:xfrm>
            <a:off x="323850" y="2508250"/>
            <a:ext cx="666749" cy="692149"/>
          </a:xfrm>
          <a:prstGeom prst="rect">
            <a:avLst/>
          </a:prstGeom>
          <a:noFill/>
          <a:ln>
            <a:noFill/>
          </a:ln>
        </p:spPr>
      </p:pic>
      <p:pic>
        <p:nvPicPr>
          <p:cNvPr id="265" name="Shape 265"/>
          <p:cNvPicPr preferRelativeResize="0"/>
          <p:nvPr/>
        </p:nvPicPr>
        <p:blipFill rotWithShape="1">
          <a:blip r:embed="rId5">
            <a:alphaModFix/>
          </a:blip>
          <a:srcRect/>
          <a:stretch/>
        </p:blipFill>
        <p:spPr>
          <a:xfrm>
            <a:off x="304800" y="3546475"/>
            <a:ext cx="685799" cy="615949"/>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solidFill>
                  <a:srgbClr val="3F3F39"/>
                </a:solidFill>
                <a:ea typeface="Lucida Sans"/>
                <a:cs typeface="Lucida Sans"/>
                <a:sym typeface="Lucida Sans"/>
              </a:rPr>
              <a:t>Places for Adaptations in </a:t>
            </a:r>
            <a:r>
              <a:rPr lang="en-US" sz="2800" i="1" dirty="0">
                <a:solidFill>
                  <a:srgbClr val="3F3F39"/>
                </a:solidFill>
                <a:ea typeface="Lucida Sans"/>
                <a:cs typeface="Lucida Sans"/>
                <a:sym typeface="Lucida Sans"/>
              </a:rPr>
              <a:t>enVisionmath 2.0</a:t>
            </a:r>
            <a:endParaRPr dirty="0"/>
          </a:p>
        </p:txBody>
      </p:sp>
      <p:sp>
        <p:nvSpPr>
          <p:cNvPr id="272" name="Shape 272"/>
          <p:cNvSpPr txBox="1">
            <a:spLocks noGrp="1"/>
          </p:cNvSpPr>
          <p:nvPr>
            <p:ph type="body" idx="1"/>
          </p:nvPr>
        </p:nvSpPr>
        <p:spPr>
          <a:xfrm>
            <a:off x="304800" y="1417615"/>
            <a:ext cx="8572500" cy="4526100"/>
          </a:xfrm>
          <a:prstGeom prst="rect">
            <a:avLst/>
          </a:prstGeom>
        </p:spPr>
        <p:txBody>
          <a:bodyPr spcFirstLastPara="1" wrap="square" lIns="91425" tIns="91425" rIns="91425" bIns="91425" anchor="t" anchorCtr="0">
            <a:noAutofit/>
          </a:bodyPr>
          <a:lstStyle/>
          <a:p>
            <a:pPr marL="558800" lvl="0" indent="-228600" rtl="0">
              <a:spcBef>
                <a:spcPts val="2480"/>
              </a:spcBef>
              <a:spcAft>
                <a:spcPts val="0"/>
              </a:spcAft>
              <a:buClr>
                <a:srgbClr val="3F3F39"/>
              </a:buClr>
              <a:buSzPts val="2400"/>
              <a:buFont typeface="Lucida Sans"/>
              <a:buChar char="●"/>
            </a:pPr>
            <a:r>
              <a:rPr lang="en-US" sz="2400" dirty="0">
                <a:solidFill>
                  <a:srgbClr val="3F3F39"/>
                </a:solidFill>
                <a:ea typeface="Lucida Sans"/>
                <a:cs typeface="Lucida Sans"/>
                <a:sym typeface="Lucida Sans"/>
              </a:rPr>
              <a:t>Increase opportunities for students to engage with mathematics of the grade</a:t>
            </a:r>
            <a:endParaRPr sz="2400" dirty="0">
              <a:solidFill>
                <a:srgbClr val="3F3F39"/>
              </a:solidFill>
              <a:ea typeface="Lucida Sans"/>
              <a:cs typeface="Lucida Sans"/>
              <a:sym typeface="Lucida Sans"/>
            </a:endParaRPr>
          </a:p>
          <a:p>
            <a:pPr marL="558800" lvl="0" indent="-228600" rtl="0">
              <a:spcBef>
                <a:spcPts val="2480"/>
              </a:spcBef>
              <a:spcAft>
                <a:spcPts val="0"/>
              </a:spcAft>
              <a:buClr>
                <a:srgbClr val="3F3F39"/>
              </a:buClr>
              <a:buSzPts val="2400"/>
              <a:buFont typeface="Lucida Sans"/>
              <a:buChar char="●"/>
            </a:pPr>
            <a:r>
              <a:rPr lang="en-US" sz="2400" dirty="0">
                <a:solidFill>
                  <a:srgbClr val="3F3F39"/>
                </a:solidFill>
                <a:ea typeface="Lucida Sans"/>
                <a:cs typeface="Lucida Sans"/>
                <a:sym typeface="Lucida Sans"/>
              </a:rPr>
              <a:t>De-emphasize requirements for students to use a specific model or strategy, unless required by the Standards</a:t>
            </a:r>
            <a:endParaRPr sz="2400" dirty="0">
              <a:solidFill>
                <a:srgbClr val="3F3F39"/>
              </a:solidFill>
              <a:ea typeface="Lucida Sans"/>
              <a:cs typeface="Lucida Sans"/>
              <a:sym typeface="Lucida Sans"/>
            </a:endParaRPr>
          </a:p>
          <a:p>
            <a:pPr marL="558800" lvl="0" indent="-228600" rtl="0">
              <a:spcBef>
                <a:spcPts val="2480"/>
              </a:spcBef>
              <a:spcAft>
                <a:spcPts val="0"/>
              </a:spcAft>
              <a:buClr>
                <a:srgbClr val="3F3F39"/>
              </a:buClr>
              <a:buSzPts val="2400"/>
              <a:buFont typeface="Lucida Sans"/>
              <a:buChar char="●"/>
            </a:pPr>
            <a:r>
              <a:rPr lang="en-US" sz="2400" dirty="0">
                <a:solidFill>
                  <a:srgbClr val="3F3F39"/>
                </a:solidFill>
                <a:ea typeface="Lucida Sans"/>
                <a:cs typeface="Lucida Sans"/>
                <a:sym typeface="Lucida Sans"/>
              </a:rPr>
              <a:t>Strengthen coherence within and across topics</a:t>
            </a:r>
            <a:endParaRPr sz="2400" dirty="0">
              <a:solidFill>
                <a:srgbClr val="3F3F39"/>
              </a:solidFill>
              <a:ea typeface="Lucida Sans"/>
              <a:cs typeface="Lucida Sans"/>
              <a:sym typeface="Lucida Sans"/>
            </a:endParaRPr>
          </a:p>
          <a:p>
            <a:pPr marL="558800" lvl="0" indent="-228600" rtl="0">
              <a:spcBef>
                <a:spcPts val="2480"/>
              </a:spcBef>
              <a:spcAft>
                <a:spcPts val="0"/>
              </a:spcAft>
              <a:buClr>
                <a:srgbClr val="3F3F39"/>
              </a:buClr>
              <a:buSzPts val="2400"/>
              <a:buFont typeface="Lucida Sans"/>
              <a:buChar char="●"/>
            </a:pPr>
            <a:r>
              <a:rPr lang="en-US" sz="2400" dirty="0">
                <a:solidFill>
                  <a:srgbClr val="3F3F39"/>
                </a:solidFill>
                <a:ea typeface="Lucida Sans"/>
                <a:cs typeface="Lucida Sans"/>
                <a:sym typeface="Lucida Sans"/>
              </a:rPr>
              <a:t>Align work to the Aspect of Rigor required by individual clusters/standards</a:t>
            </a:r>
            <a:endParaRPr sz="2400" dirty="0">
              <a:solidFill>
                <a:srgbClr val="3F3F39"/>
              </a:solidFill>
              <a:ea typeface="Lucida Sans"/>
              <a:cs typeface="Lucida Sans"/>
              <a:sym typeface="Lucida Sans"/>
            </a:endParaRPr>
          </a:p>
          <a:p>
            <a:pPr marL="0" lvl="0" indent="0" rtl="0">
              <a:spcBef>
                <a:spcPts val="1480"/>
              </a:spcBef>
              <a:spcAft>
                <a:spcPts val="0"/>
              </a:spcAft>
              <a:buClr>
                <a:srgbClr val="3F3F39"/>
              </a:buClr>
              <a:buSzPts val="2400"/>
              <a:buFont typeface="Arial"/>
              <a:buNone/>
            </a:pPr>
            <a:endParaRPr sz="2400" dirty="0">
              <a:solidFill>
                <a:srgbClr val="3F3F39"/>
              </a:solidFill>
              <a:ea typeface="Lucida Sans"/>
              <a:cs typeface="Lucida Sans"/>
              <a:sym typeface="Lucida Sans"/>
            </a:endParaRPr>
          </a:p>
          <a:p>
            <a:pPr marL="558800" lvl="0" indent="-76200">
              <a:spcBef>
                <a:spcPts val="440"/>
              </a:spcBef>
              <a:spcAft>
                <a:spcPts val="0"/>
              </a:spcAft>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Download a sneak peek at the </a:t>
            </a:r>
            <a:r>
              <a:rPr lang="en-US" i="1" dirty="0" err="1" smtClean="0"/>
              <a:t>enVisionmath</a:t>
            </a:r>
            <a:r>
              <a:rPr lang="en-US" i="1" dirty="0" smtClean="0"/>
              <a:t> 2.0</a:t>
            </a:r>
            <a:r>
              <a:rPr lang="en-US" dirty="0" smtClean="0"/>
              <a:t> guidance documents here:</a:t>
            </a:r>
          </a:p>
          <a:p>
            <a:endParaRPr lang="en-US" dirty="0"/>
          </a:p>
          <a:p>
            <a:r>
              <a:rPr lang="en-US" sz="2400" u="sng" dirty="0">
                <a:solidFill>
                  <a:schemeClr val="hlink"/>
                </a:solidFill>
                <a:hlinkClick r:id="rId2"/>
              </a:rPr>
              <a:t>https://achievethecore.org/page/3162/envisionmath-2-0-materials-adaptation-project</a:t>
            </a:r>
            <a:endParaRPr lang="en-US" sz="2400" dirty="0"/>
          </a:p>
          <a:p>
            <a:endParaRPr lang="en-US" dirty="0"/>
          </a:p>
        </p:txBody>
      </p:sp>
    </p:spTree>
    <p:extLst>
      <p:ext uri="{BB962C8B-B14F-4D97-AF65-F5344CB8AC3E}">
        <p14:creationId xmlns:p14="http://schemas.microsoft.com/office/powerpoint/2010/main" val="40912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216568" y="25878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dirty="0">
                <a:ea typeface="Lucida Sans"/>
                <a:cs typeface="Lucida Sans"/>
                <a:sym typeface="Lucida Sans"/>
              </a:rPr>
              <a:t>Poll</a:t>
            </a:r>
            <a:r>
              <a:rPr lang="en-US" sz="2800" b="0" i="0" u="none" strike="noStrike" cap="none" dirty="0">
                <a:solidFill>
                  <a:schemeClr val="lt1"/>
                </a:solidFill>
                <a:ea typeface="Lucida Sans"/>
                <a:cs typeface="Lucida Sans"/>
                <a:sym typeface="Lucida Sans"/>
              </a:rPr>
              <a:t>: </a:t>
            </a:r>
            <a:endParaRPr sz="2800" b="0" i="0" u="none" strike="noStrike" cap="none" dirty="0">
              <a:solidFill>
                <a:schemeClr val="lt1"/>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dirty="0"/>
              <a:t>Which of the identified places for adaptation in </a:t>
            </a:r>
            <a:r>
              <a:rPr lang="en-US" i="1" dirty="0"/>
              <a:t>enVisionmath 2.0</a:t>
            </a:r>
            <a:r>
              <a:rPr lang="en-US" sz="2800" b="0" i="0" u="none" strike="noStrike" cap="none" dirty="0">
                <a:solidFill>
                  <a:schemeClr val="lt1"/>
                </a:solidFill>
                <a:ea typeface="Lucida Sans"/>
                <a:cs typeface="Lucida Sans"/>
                <a:sym typeface="Lucida Sans"/>
              </a:rPr>
              <a:t> most resonate with your e</a:t>
            </a:r>
            <a:r>
              <a:rPr lang="en-US" dirty="0"/>
              <a:t>xperience of the program?</a:t>
            </a: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endParaRPr sz="1200" dirty="0">
              <a:ea typeface="Lucida Sans"/>
              <a:cs typeface="Lucida Sans"/>
              <a:sym typeface="Lucida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16568" y="2829677"/>
            <a:ext cx="8752334" cy="90574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dirty="0">
                <a:solidFill>
                  <a:schemeClr val="lt1"/>
                </a:solidFill>
                <a:ea typeface="Lucida Sans"/>
                <a:cs typeface="Lucida Sans"/>
                <a:sym typeface="Lucida Sans"/>
              </a:rPr>
              <a:t>Section 2: Elements of the </a:t>
            </a:r>
            <a:r>
              <a:rPr lang="en-US" sz="2600" b="0" i="1" u="none" strike="noStrike" cap="none" dirty="0">
                <a:solidFill>
                  <a:schemeClr val="lt1"/>
                </a:solidFill>
                <a:ea typeface="Lucida Sans"/>
                <a:cs typeface="Lucida Sans"/>
                <a:sym typeface="Lucida Sans"/>
              </a:rPr>
              <a:t>enVisionmath 2.0 </a:t>
            </a:r>
            <a:r>
              <a:rPr lang="en-US" sz="2600" b="0" i="0" u="none" strike="noStrike" cap="none" dirty="0">
                <a:solidFill>
                  <a:schemeClr val="lt1"/>
                </a:solidFill>
                <a:ea typeface="Lucida Sans"/>
                <a:cs typeface="Lucida Sans"/>
                <a:sym typeface="Lucida Sans"/>
              </a:rPr>
              <a:t>Guidance Documents</a:t>
            </a:r>
            <a:endParaRPr sz="2600" b="0" i="0" u="none" strike="noStrike" cap="none" dirty="0">
              <a:solidFill>
                <a:schemeClr val="lt1"/>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solidFill>
                  <a:srgbClr val="3F3F39"/>
                </a:solidFill>
              </a:rPr>
              <a:t>Grade 1 or 2? How sure are you?</a:t>
            </a:r>
            <a:endParaRPr/>
          </a:p>
        </p:txBody>
      </p:sp>
      <p:pic>
        <p:nvPicPr>
          <p:cNvPr id="290" name="Shape 290"/>
          <p:cNvPicPr preferRelativeResize="0"/>
          <p:nvPr/>
        </p:nvPicPr>
        <p:blipFill>
          <a:blip r:embed="rId3">
            <a:alphaModFix/>
          </a:blip>
          <a:stretch>
            <a:fillRect/>
          </a:stretch>
        </p:blipFill>
        <p:spPr>
          <a:xfrm>
            <a:off x="152400" y="1570037"/>
            <a:ext cx="4610100" cy="4610100"/>
          </a:xfrm>
          <a:prstGeom prst="rect">
            <a:avLst/>
          </a:prstGeom>
          <a:noFill/>
          <a:ln>
            <a:noFill/>
          </a:ln>
        </p:spPr>
      </p:pic>
      <p:pic>
        <p:nvPicPr>
          <p:cNvPr id="291" name="Shape 291"/>
          <p:cNvPicPr preferRelativeResize="0"/>
          <p:nvPr/>
        </p:nvPicPr>
        <p:blipFill>
          <a:blip r:embed="rId4">
            <a:alphaModFix/>
          </a:blip>
          <a:stretch>
            <a:fillRect/>
          </a:stretch>
        </p:blipFill>
        <p:spPr>
          <a:xfrm>
            <a:off x="4914900" y="1570037"/>
            <a:ext cx="4076700" cy="311232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Getting Started</a:t>
            </a:r>
            <a:endParaRPr/>
          </a:p>
        </p:txBody>
      </p:sp>
      <p:pic>
        <p:nvPicPr>
          <p:cNvPr id="298" name="Shape 298"/>
          <p:cNvPicPr preferRelativeResize="0"/>
          <p:nvPr/>
        </p:nvPicPr>
        <p:blipFill>
          <a:blip r:embed="rId3">
            <a:alphaModFix/>
          </a:blip>
          <a:stretch>
            <a:fillRect/>
          </a:stretch>
        </p:blipFill>
        <p:spPr>
          <a:xfrm>
            <a:off x="1329800" y="1136225"/>
            <a:ext cx="6224649" cy="53086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rgbClr val="3F3F39"/>
                </a:solidFill>
                <a:ea typeface="Lucida Sans"/>
                <a:cs typeface="Lucida Sans"/>
                <a:sym typeface="Lucida Sans"/>
              </a:rPr>
              <a:t>Pro Tip #1</a:t>
            </a:r>
            <a:endParaRPr dirty="0"/>
          </a:p>
        </p:txBody>
      </p:sp>
      <p:sp>
        <p:nvSpPr>
          <p:cNvPr id="305" name="Shape 305"/>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2400" b="1" dirty="0">
                <a:solidFill>
                  <a:srgbClr val="1C9963"/>
                </a:solidFill>
                <a:ea typeface="Lucida Sans"/>
                <a:cs typeface="Lucida Sans"/>
                <a:sym typeface="Lucida Sans"/>
              </a:rPr>
              <a:t>Remove embedded scaffolding</a:t>
            </a:r>
            <a:r>
              <a:rPr lang="en-US" sz="2400" dirty="0">
                <a:solidFill>
                  <a:srgbClr val="3F3F39"/>
                </a:solidFill>
                <a:ea typeface="Lucida Sans"/>
                <a:cs typeface="Lucida Sans"/>
                <a:sym typeface="Lucida Sans"/>
              </a:rPr>
              <a:t> provided for students in problems identified as Anchor Tasks. (Anchor Tasks are identified in each topic as the most essential problems for the Topic based on the expectations of the Standards.) Some of the Anchor Tasks, as they appear in the book, include a lot of direct modeling or a requirement to solve the task in a certain way. </a:t>
            </a:r>
            <a:r>
              <a:rPr lang="en-US" sz="2400" b="1" dirty="0">
                <a:solidFill>
                  <a:srgbClr val="1C9963"/>
                </a:solidFill>
                <a:ea typeface="Lucida Sans"/>
                <a:cs typeface="Lucida Sans"/>
                <a:sym typeface="Lucida Sans"/>
              </a:rPr>
              <a:t>Removing this scaffolding increases opportunities for students to engage in mathematical work</a:t>
            </a:r>
            <a:r>
              <a:rPr lang="en-US" sz="2400" dirty="0">
                <a:solidFill>
                  <a:srgbClr val="3F3F39"/>
                </a:solidFill>
                <a:ea typeface="Lucida Sans"/>
                <a:cs typeface="Lucida Sans"/>
                <a:sym typeface="Lucida Sans"/>
              </a:rPr>
              <a:t> and make connections between new concepts and skills and prior learning.</a:t>
            </a:r>
            <a:endParaRPr sz="1100" dirty="0">
              <a:solidFill>
                <a:schemeClr val="dk1"/>
              </a:solidFill>
              <a:latin typeface="Calibri" panose="020F0502020204030204" pitchFamily="34" charset="0"/>
              <a:ea typeface="Calibri"/>
              <a:cs typeface="Calibri"/>
              <a:sym typeface="Calibri"/>
            </a:endParaRPr>
          </a:p>
          <a:p>
            <a:pPr marL="0" lvl="0" indent="0" rtl="0">
              <a:spcBef>
                <a:spcPts val="480"/>
              </a:spcBef>
              <a:spcAft>
                <a:spcPts val="0"/>
              </a:spcAft>
              <a:buNone/>
            </a:pPr>
            <a:endParaRPr sz="2400" dirty="0">
              <a:solidFill>
                <a:srgbClr val="3F3F39"/>
              </a:solidFill>
              <a:ea typeface="Lucida Sans"/>
              <a:cs typeface="Lucida Sans"/>
              <a:sym typeface="Lucida Sans"/>
            </a:endParaRPr>
          </a:p>
          <a:p>
            <a:pPr marL="558800" lvl="0" indent="-76200" rtl="0">
              <a:spcBef>
                <a:spcPts val="440"/>
              </a:spcBef>
              <a:spcAft>
                <a:spcPts val="0"/>
              </a:spcAft>
              <a:buNone/>
            </a:pPr>
            <a:endParaRPr dirty="0"/>
          </a:p>
        </p:txBody>
      </p:sp>
      <p:pic>
        <p:nvPicPr>
          <p:cNvPr id="306" name="Shape 306"/>
          <p:cNvPicPr preferRelativeResize="0"/>
          <p:nvPr/>
        </p:nvPicPr>
        <p:blipFill>
          <a:blip r:embed="rId3">
            <a:alphaModFix/>
          </a:blip>
          <a:stretch>
            <a:fillRect/>
          </a:stretch>
        </p:blipFill>
        <p:spPr>
          <a:xfrm>
            <a:off x="6699550" y="76098"/>
            <a:ext cx="1987250" cy="15401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595959"/>
                </a:solidFill>
                <a:ea typeface="Lucida Sans"/>
                <a:cs typeface="Lucida Sans"/>
                <a:sym typeface="Lucida Sans"/>
              </a:rPr>
              <a:t>Introductions</a:t>
            </a:r>
            <a:endParaRPr dirty="0"/>
          </a:p>
        </p:txBody>
      </p:sp>
      <p:sp>
        <p:nvSpPr>
          <p:cNvPr id="183" name="Shape 1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95959"/>
              </a:buClr>
              <a:buSzPts val="550"/>
              <a:buFont typeface="Arial"/>
              <a:buNone/>
            </a:pPr>
            <a:r>
              <a:rPr lang="en-US" sz="2200" b="0" i="0" u="none" strike="noStrike" cap="none" dirty="0">
                <a:solidFill>
                  <a:srgbClr val="595959"/>
                </a:solidFill>
                <a:ea typeface="Lucida Sans"/>
                <a:cs typeface="Lucida Sans"/>
                <a:sym typeface="Lucida Sans"/>
              </a:rPr>
              <a:t>Your hosts from the Field Impact Team</a:t>
            </a:r>
            <a:endParaRPr dirty="0"/>
          </a:p>
          <a:p>
            <a:pPr marL="457200" lvl="0" indent="-368300" rtl="0">
              <a:lnSpc>
                <a:spcPct val="80000"/>
              </a:lnSpc>
              <a:spcBef>
                <a:spcPts val="0"/>
              </a:spcBef>
              <a:spcAft>
                <a:spcPts val="0"/>
              </a:spcAft>
              <a:buClr>
                <a:srgbClr val="3F3F39"/>
              </a:buClr>
              <a:buSzPts val="2200"/>
              <a:buFont typeface="Lucida Sans"/>
              <a:buChar char="•"/>
            </a:pPr>
            <a:r>
              <a:rPr lang="en-US" dirty="0"/>
              <a:t>Lynda Nguyen, Team Coordinator</a:t>
            </a:r>
            <a:endParaRPr i="1" dirty="0"/>
          </a:p>
          <a:p>
            <a:pPr marL="457200" marR="0" lvl="0" indent="-368300" algn="l" rtl="0">
              <a:lnSpc>
                <a:spcPct val="80000"/>
              </a:lnSpc>
              <a:spcBef>
                <a:spcPts val="0"/>
              </a:spcBef>
              <a:spcAft>
                <a:spcPts val="0"/>
              </a:spcAft>
              <a:buClr>
                <a:srgbClr val="3F3F39"/>
              </a:buClr>
              <a:buSzPts val="2200"/>
              <a:buFont typeface="Lucida Sans"/>
              <a:buChar char="•"/>
            </a:pPr>
            <a:r>
              <a:rPr lang="en-US" sz="2200" b="0" i="0" u="none" strike="noStrike" cap="none" dirty="0">
                <a:solidFill>
                  <a:srgbClr val="595959"/>
                </a:solidFill>
                <a:ea typeface="Lucida Sans"/>
                <a:cs typeface="Lucida Sans"/>
                <a:sym typeface="Lucida Sans"/>
              </a:rPr>
              <a:t>Jennie Beltramini, Teacher Engagement Manager</a:t>
            </a:r>
            <a:endParaRPr dirty="0"/>
          </a:p>
          <a:p>
            <a:pPr marL="457200" marR="0" lvl="0" indent="-368300" algn="l" rtl="0">
              <a:lnSpc>
                <a:spcPct val="80000"/>
              </a:lnSpc>
              <a:spcBef>
                <a:spcPts val="0"/>
              </a:spcBef>
              <a:spcAft>
                <a:spcPts val="0"/>
              </a:spcAft>
              <a:buClr>
                <a:srgbClr val="3F3F39"/>
              </a:buClr>
              <a:buSzPts val="2200"/>
              <a:buFont typeface="Lucida Sans"/>
              <a:buChar char="•"/>
            </a:pPr>
            <a:r>
              <a:rPr lang="en-US" sz="2200" b="0" i="0" u="none" strike="noStrike" cap="none" dirty="0">
                <a:solidFill>
                  <a:srgbClr val="595959"/>
                </a:solidFill>
                <a:ea typeface="Lucida Sans"/>
                <a:cs typeface="Lucida Sans"/>
                <a:sym typeface="Lucida Sans"/>
              </a:rPr>
              <a:t>Janelle Fann, Project Manager</a:t>
            </a:r>
            <a:endParaRPr sz="2200" b="0" i="0" u="none" strike="noStrike" cap="none" dirty="0">
              <a:solidFill>
                <a:srgbClr val="595959"/>
              </a:solidFill>
              <a:ea typeface="Lucida Sans"/>
              <a:cs typeface="Lucida Sans"/>
              <a:sym typeface="Lucida Sans"/>
            </a:endParaRPr>
          </a:p>
          <a:p>
            <a:pPr marL="457200" lvl="0" indent="-368300" rtl="0">
              <a:lnSpc>
                <a:spcPct val="80000"/>
              </a:lnSpc>
              <a:spcBef>
                <a:spcPts val="0"/>
              </a:spcBef>
              <a:spcAft>
                <a:spcPts val="0"/>
              </a:spcAft>
              <a:buClr>
                <a:srgbClr val="3F3F39"/>
              </a:buClr>
              <a:buSzPts val="2200"/>
              <a:buFont typeface="Lucida Sans"/>
              <a:buChar char="•"/>
            </a:pPr>
            <a:r>
              <a:rPr lang="en-US" dirty="0"/>
              <a:t>Sandra Alberti, Director</a:t>
            </a:r>
            <a:endParaRPr dirty="0"/>
          </a:p>
          <a:p>
            <a:pPr marL="457200" marR="0" lvl="0" indent="-368300" algn="l" rtl="0">
              <a:lnSpc>
                <a:spcPct val="80000"/>
              </a:lnSpc>
              <a:spcBef>
                <a:spcPts val="0"/>
              </a:spcBef>
              <a:spcAft>
                <a:spcPts val="0"/>
              </a:spcAft>
              <a:buClr>
                <a:srgbClr val="3F3F39"/>
              </a:buClr>
              <a:buSzPts val="2200"/>
              <a:buFont typeface="Lucida Sans"/>
              <a:buChar char="•"/>
            </a:pPr>
            <a:r>
              <a:rPr lang="en-US" sz="2200" b="0" u="none" strike="noStrike" cap="none" dirty="0">
                <a:solidFill>
                  <a:srgbClr val="595959"/>
                </a:solidFill>
                <a:ea typeface="Lucida Sans"/>
                <a:cs typeface="Lucida Sans"/>
                <a:sym typeface="Lucida Sans"/>
              </a:rPr>
              <a:t>Joanie Funderburk, Manager of Professional Learning</a:t>
            </a:r>
            <a:endParaRPr dirty="0"/>
          </a:p>
          <a:p>
            <a:pPr marL="0" marR="0" lvl="0" indent="0" algn="l" rtl="0">
              <a:lnSpc>
                <a:spcPct val="80000"/>
              </a:lnSpc>
              <a:spcBef>
                <a:spcPts val="0"/>
              </a:spcBef>
              <a:spcAft>
                <a:spcPts val="0"/>
              </a:spcAft>
              <a:buNone/>
            </a:pPr>
            <a:endParaRPr dirty="0"/>
          </a:p>
          <a:p>
            <a:pPr marL="0" marR="0" lvl="0" indent="0" algn="l" rtl="0">
              <a:lnSpc>
                <a:spcPct val="80000"/>
              </a:lnSpc>
              <a:spcBef>
                <a:spcPts val="0"/>
              </a:spcBef>
              <a:spcAft>
                <a:spcPts val="0"/>
              </a:spcAft>
              <a:buClr>
                <a:srgbClr val="3F3F39"/>
              </a:buClr>
              <a:buSzPts val="550"/>
              <a:buFont typeface="Arial"/>
              <a:buNone/>
            </a:pPr>
            <a:endParaRPr sz="2200" b="0" i="0" u="none" strike="noStrike" cap="none" dirty="0">
              <a:solidFill>
                <a:srgbClr val="595959"/>
              </a:solidFill>
              <a:ea typeface="Lucida Sans"/>
              <a:cs typeface="Lucida Sans"/>
              <a:sym typeface="Lucida Sans"/>
            </a:endParaRPr>
          </a:p>
          <a:p>
            <a:pPr marL="0" marR="0" lvl="0" indent="0" algn="l" rtl="0">
              <a:lnSpc>
                <a:spcPct val="80000"/>
              </a:lnSpc>
              <a:spcBef>
                <a:spcPts val="0"/>
              </a:spcBef>
              <a:spcAft>
                <a:spcPts val="0"/>
              </a:spcAft>
              <a:buClr>
                <a:srgbClr val="595959"/>
              </a:buClr>
              <a:buSzPts val="550"/>
              <a:buFont typeface="Arial"/>
              <a:buNone/>
            </a:pPr>
            <a:r>
              <a:rPr lang="en-US" sz="2200" b="0" i="0" u="none" strike="noStrike" cap="none" dirty="0">
                <a:solidFill>
                  <a:srgbClr val="595959"/>
                </a:solidFill>
                <a:ea typeface="Lucida Sans"/>
                <a:cs typeface="Lucida Sans"/>
                <a:sym typeface="Lucida Sans"/>
              </a:rPr>
              <a:t>This Month’s Guests - </a:t>
            </a:r>
            <a:endParaRPr dirty="0"/>
          </a:p>
          <a:p>
            <a:pPr marL="457200" marR="0" lvl="0" indent="-368300" algn="l" rtl="0">
              <a:lnSpc>
                <a:spcPct val="80000"/>
              </a:lnSpc>
              <a:spcBef>
                <a:spcPts val="370"/>
              </a:spcBef>
              <a:spcAft>
                <a:spcPts val="0"/>
              </a:spcAft>
              <a:buSzPts val="2200"/>
              <a:buFont typeface="Lucida Sans"/>
              <a:buChar char="•"/>
            </a:pPr>
            <a:r>
              <a:rPr lang="en-US" sz="2200" dirty="0">
                <a:ea typeface="Lucida Sans"/>
                <a:cs typeface="Lucida Sans"/>
                <a:sym typeface="Lucida Sans"/>
              </a:rPr>
              <a:t>Anna Schattauer </a:t>
            </a:r>
            <a:r>
              <a:rPr lang="en-US" sz="2200" dirty="0" err="1">
                <a:ea typeface="Lucida Sans"/>
                <a:cs typeface="Lucida Sans"/>
                <a:sym typeface="Lucida Sans"/>
              </a:rPr>
              <a:t>Paille</a:t>
            </a:r>
            <a:r>
              <a:rPr lang="en-US" sz="2200" dirty="0">
                <a:ea typeface="Lucida Sans"/>
                <a:cs typeface="Lucida Sans"/>
                <a:sym typeface="Lucida Sans"/>
              </a:rPr>
              <a:t>, Student Achievement Partners</a:t>
            </a:r>
            <a:endParaRPr sz="2200" dirty="0">
              <a:ea typeface="Lucida Sans"/>
              <a:cs typeface="Lucida Sans"/>
              <a:sym typeface="Lucida Sans"/>
            </a:endParaRPr>
          </a:p>
          <a:p>
            <a:pPr marL="457200" marR="0" lvl="0" indent="-368300" algn="l" rtl="0">
              <a:lnSpc>
                <a:spcPct val="80000"/>
              </a:lnSpc>
              <a:spcBef>
                <a:spcPts val="0"/>
              </a:spcBef>
              <a:spcAft>
                <a:spcPts val="0"/>
              </a:spcAft>
              <a:buSzPts val="2200"/>
              <a:buChar char="•"/>
            </a:pPr>
            <a:r>
              <a:rPr lang="en-US" dirty="0"/>
              <a:t>Jaime Pitkin, Core Advocate</a:t>
            </a:r>
            <a:endParaRPr dirty="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rgbClr val="3F3F39"/>
                </a:solidFill>
                <a:ea typeface="Lucida Sans"/>
                <a:cs typeface="Lucida Sans"/>
                <a:sym typeface="Lucida Sans"/>
              </a:rPr>
              <a:t>Pro Tip #2 </a:t>
            </a:r>
            <a:endParaRPr dirty="0"/>
          </a:p>
        </p:txBody>
      </p:sp>
      <p:sp>
        <p:nvSpPr>
          <p:cNvPr id="313" name="Shape 313"/>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dirty="0">
              <a:solidFill>
                <a:srgbClr val="3F3F39"/>
              </a:solidFill>
              <a:ea typeface="Lucida Sans"/>
              <a:cs typeface="Lucida Sans"/>
              <a:sym typeface="Lucida Sans"/>
            </a:endParaRPr>
          </a:p>
          <a:p>
            <a:pPr marL="0" lvl="0" indent="0" rtl="0">
              <a:spcBef>
                <a:spcPts val="0"/>
              </a:spcBef>
              <a:spcAft>
                <a:spcPts val="0"/>
              </a:spcAft>
              <a:buNone/>
            </a:pPr>
            <a:r>
              <a:rPr lang="en-US" sz="2400" b="1" dirty="0">
                <a:solidFill>
                  <a:srgbClr val="1C9963"/>
                </a:solidFill>
                <a:ea typeface="Lucida Sans"/>
                <a:cs typeface="Lucida Sans"/>
                <a:sym typeface="Lucida Sans"/>
              </a:rPr>
              <a:t>Support students in understanding and using strategies and models that are generalizable</a:t>
            </a:r>
            <a:r>
              <a:rPr lang="en-US" sz="2400" dirty="0">
                <a:solidFill>
                  <a:srgbClr val="3F3F39"/>
                </a:solidFill>
                <a:ea typeface="Lucida Sans"/>
                <a:cs typeface="Lucida Sans"/>
                <a:sym typeface="Lucida Sans"/>
              </a:rPr>
              <a:t> (e.g., making a ten to add and subtract single digit numbers, using place value to add, subtract, multiply and divide multi-digit numbers), but </a:t>
            </a:r>
            <a:r>
              <a:rPr lang="en-US" sz="2400" b="1" dirty="0">
                <a:solidFill>
                  <a:srgbClr val="1C9963"/>
                </a:solidFill>
                <a:ea typeface="Lucida Sans"/>
                <a:cs typeface="Lucida Sans"/>
                <a:sym typeface="Lucida Sans"/>
              </a:rPr>
              <a:t>do not require specific strategies during independent practice or assessment.</a:t>
            </a:r>
            <a:r>
              <a:rPr lang="en-US" sz="2400" dirty="0">
                <a:solidFill>
                  <a:srgbClr val="3F3F39"/>
                </a:solidFill>
                <a:ea typeface="Lucida Sans"/>
                <a:cs typeface="Lucida Sans"/>
                <a:sym typeface="Lucida Sans"/>
              </a:rPr>
              <a:t>  More guidance is given on this within the Topic Guidance documents.</a:t>
            </a:r>
            <a:endParaRPr sz="1100" dirty="0">
              <a:solidFill>
                <a:schemeClr val="dk1"/>
              </a:solidFill>
              <a:latin typeface="Calibri" panose="020F0502020204030204" pitchFamily="34" charset="0"/>
              <a:ea typeface="Calibri"/>
              <a:cs typeface="Calibri"/>
              <a:sym typeface="Calibri"/>
            </a:endParaRPr>
          </a:p>
          <a:p>
            <a:pPr marL="0" lvl="0" indent="0" rtl="0">
              <a:spcBef>
                <a:spcPts val="0"/>
              </a:spcBef>
              <a:spcAft>
                <a:spcPts val="0"/>
              </a:spcAft>
              <a:buNone/>
            </a:pPr>
            <a:endParaRPr sz="2400" dirty="0">
              <a:solidFill>
                <a:schemeClr val="dk1"/>
              </a:solidFill>
              <a:ea typeface="Lucida Sans"/>
              <a:cs typeface="Lucida Sans"/>
              <a:sym typeface="Lucida Sans"/>
            </a:endParaRPr>
          </a:p>
          <a:p>
            <a:pPr marL="0" lvl="0" indent="0" rtl="0">
              <a:spcBef>
                <a:spcPts val="480"/>
              </a:spcBef>
              <a:spcAft>
                <a:spcPts val="0"/>
              </a:spcAft>
              <a:buNone/>
            </a:pPr>
            <a:endParaRPr sz="2400" dirty="0">
              <a:solidFill>
                <a:srgbClr val="3F3F39"/>
              </a:solidFill>
              <a:ea typeface="Lucida Sans"/>
              <a:cs typeface="Lucida Sans"/>
              <a:sym typeface="Lucida Sans"/>
            </a:endParaRPr>
          </a:p>
          <a:p>
            <a:pPr marL="558800" lvl="0" indent="-76200" rtl="0">
              <a:spcBef>
                <a:spcPts val="440"/>
              </a:spcBef>
              <a:spcAft>
                <a:spcPts val="0"/>
              </a:spcAft>
              <a:buNone/>
            </a:pPr>
            <a:endParaRPr dirty="0"/>
          </a:p>
        </p:txBody>
      </p:sp>
      <p:pic>
        <p:nvPicPr>
          <p:cNvPr id="314" name="Shape 314"/>
          <p:cNvPicPr preferRelativeResize="0"/>
          <p:nvPr/>
        </p:nvPicPr>
        <p:blipFill>
          <a:blip r:embed="rId3">
            <a:alphaModFix/>
          </a:blip>
          <a:stretch>
            <a:fillRect/>
          </a:stretch>
        </p:blipFill>
        <p:spPr>
          <a:xfrm>
            <a:off x="6627925" y="48330"/>
            <a:ext cx="2058875" cy="159562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rgbClr val="3F3F39"/>
                </a:solidFill>
                <a:ea typeface="Lucida Sans"/>
                <a:cs typeface="Lucida Sans"/>
                <a:sym typeface="Lucida Sans"/>
              </a:rPr>
              <a:t>What’s in the guidance documents? </a:t>
            </a:r>
            <a:endParaRPr dirty="0"/>
          </a:p>
        </p:txBody>
      </p:sp>
      <p:sp>
        <p:nvSpPr>
          <p:cNvPr id="321" name="Shape 321"/>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558800" lvl="0" indent="-228600" rtl="0">
              <a:lnSpc>
                <a:spcPct val="115000"/>
              </a:lnSpc>
              <a:spcBef>
                <a:spcPts val="500"/>
              </a:spcBef>
              <a:spcAft>
                <a:spcPts val="0"/>
              </a:spcAft>
              <a:buClr>
                <a:srgbClr val="3F3F39"/>
              </a:buClr>
              <a:buSzPts val="2400"/>
              <a:buFont typeface="Lucida Sans"/>
              <a:buChar char="•"/>
            </a:pPr>
            <a:r>
              <a:rPr lang="en-US" sz="2400" dirty="0">
                <a:solidFill>
                  <a:srgbClr val="3F3F39"/>
                </a:solidFill>
                <a:ea typeface="Lucida Sans"/>
                <a:cs typeface="Lucida Sans"/>
                <a:sym typeface="Lucida Sans"/>
              </a:rPr>
              <a:t>Grade-level Topic Guidance</a:t>
            </a:r>
            <a:endParaRPr sz="2400" dirty="0">
              <a:solidFill>
                <a:srgbClr val="3F3F39"/>
              </a:solidFill>
              <a:ea typeface="Lucida Sans"/>
              <a:cs typeface="Lucida Sans"/>
              <a:sym typeface="Lucida Sans"/>
            </a:endParaRPr>
          </a:p>
          <a:p>
            <a:pPr marL="965200" lvl="1" indent="-228600" rtl="0">
              <a:lnSpc>
                <a:spcPct val="115000"/>
              </a:lnSpc>
              <a:spcBef>
                <a:spcPts val="0"/>
              </a:spcBef>
              <a:spcAft>
                <a:spcPts val="0"/>
              </a:spcAft>
              <a:buClr>
                <a:srgbClr val="3F3F39"/>
              </a:buClr>
              <a:buSzPts val="2000"/>
              <a:buFont typeface="Lucida Sans"/>
              <a:buChar char="–"/>
            </a:pPr>
            <a:r>
              <a:rPr lang="en-US" sz="2000" dirty="0">
                <a:solidFill>
                  <a:srgbClr val="3F3F39"/>
                </a:solidFill>
                <a:latin typeface="Calibri" panose="020F0502020204030204" pitchFamily="34" charset="0"/>
                <a:ea typeface="Lucida Sans"/>
                <a:cs typeface="Lucida Sans"/>
                <a:sym typeface="Lucida Sans"/>
              </a:rPr>
              <a:t>Standards</a:t>
            </a:r>
            <a:endParaRPr sz="2000" dirty="0">
              <a:solidFill>
                <a:srgbClr val="3F3F39"/>
              </a:solidFill>
              <a:latin typeface="Calibri" panose="020F0502020204030204" pitchFamily="34" charset="0"/>
              <a:ea typeface="Lucida Sans"/>
              <a:cs typeface="Lucida Sans"/>
              <a:sym typeface="Lucida Sans"/>
            </a:endParaRPr>
          </a:p>
          <a:p>
            <a:pPr marL="965200" lvl="1" indent="-228600" rtl="0">
              <a:lnSpc>
                <a:spcPct val="115000"/>
              </a:lnSpc>
              <a:spcBef>
                <a:spcPts val="0"/>
              </a:spcBef>
              <a:spcAft>
                <a:spcPts val="0"/>
              </a:spcAft>
              <a:buClr>
                <a:srgbClr val="3F3F39"/>
              </a:buClr>
              <a:buSzPts val="2000"/>
              <a:buFont typeface="Lucida Sans"/>
              <a:buChar char="–"/>
            </a:pPr>
            <a:r>
              <a:rPr lang="en-US" sz="2000" dirty="0">
                <a:solidFill>
                  <a:srgbClr val="3F3F39"/>
                </a:solidFill>
                <a:latin typeface="Calibri" panose="020F0502020204030204" pitchFamily="34" charset="0"/>
                <a:ea typeface="Lucida Sans"/>
                <a:cs typeface="Lucida Sans"/>
                <a:sym typeface="Lucida Sans"/>
              </a:rPr>
              <a:t>Excerpt from Progression documents</a:t>
            </a:r>
            <a:endParaRPr sz="2000" dirty="0">
              <a:solidFill>
                <a:srgbClr val="3F3F39"/>
              </a:solidFill>
              <a:latin typeface="Calibri" panose="020F0502020204030204" pitchFamily="34" charset="0"/>
              <a:ea typeface="Lucida Sans"/>
              <a:cs typeface="Lucida Sans"/>
              <a:sym typeface="Lucida Sans"/>
            </a:endParaRPr>
          </a:p>
          <a:p>
            <a:pPr marL="965200" lvl="1" indent="-228600" rtl="0">
              <a:lnSpc>
                <a:spcPct val="115000"/>
              </a:lnSpc>
              <a:spcBef>
                <a:spcPts val="0"/>
              </a:spcBef>
              <a:spcAft>
                <a:spcPts val="0"/>
              </a:spcAft>
              <a:buClr>
                <a:srgbClr val="3F3F39"/>
              </a:buClr>
              <a:buSzPts val="2000"/>
              <a:buFont typeface="Lucida Sans"/>
              <a:buChar char="–"/>
            </a:pPr>
            <a:r>
              <a:rPr lang="en-US" sz="2000" dirty="0">
                <a:solidFill>
                  <a:srgbClr val="3F3F39"/>
                </a:solidFill>
                <a:latin typeface="Calibri" panose="020F0502020204030204" pitchFamily="34" charset="0"/>
                <a:ea typeface="Lucida Sans"/>
                <a:cs typeface="Lucida Sans"/>
                <a:sym typeface="Lucida Sans"/>
              </a:rPr>
              <a:t>Essential Question</a:t>
            </a:r>
            <a:endParaRPr sz="2000" dirty="0">
              <a:solidFill>
                <a:srgbClr val="3F3F39"/>
              </a:solidFill>
              <a:latin typeface="Calibri" panose="020F0502020204030204" pitchFamily="34" charset="0"/>
              <a:ea typeface="Lucida Sans"/>
              <a:cs typeface="Lucida Sans"/>
              <a:sym typeface="Lucida Sans"/>
            </a:endParaRPr>
          </a:p>
          <a:p>
            <a:pPr marL="965200" lvl="1" indent="-228600" rtl="0">
              <a:lnSpc>
                <a:spcPct val="115000"/>
              </a:lnSpc>
              <a:spcBef>
                <a:spcPts val="0"/>
              </a:spcBef>
              <a:spcAft>
                <a:spcPts val="0"/>
              </a:spcAft>
              <a:buClr>
                <a:srgbClr val="3F3F39"/>
              </a:buClr>
              <a:buSzPts val="2000"/>
              <a:buFont typeface="Lucida Sans"/>
              <a:buChar char="–"/>
            </a:pPr>
            <a:r>
              <a:rPr lang="en-US" sz="2000" dirty="0">
                <a:solidFill>
                  <a:srgbClr val="3F3F39"/>
                </a:solidFill>
                <a:latin typeface="Calibri" panose="020F0502020204030204" pitchFamily="34" charset="0"/>
                <a:ea typeface="Lucida Sans"/>
                <a:cs typeface="Lucida Sans"/>
                <a:sym typeface="Lucida Sans"/>
              </a:rPr>
              <a:t>Anchor Tasks*</a:t>
            </a:r>
            <a:endParaRPr sz="2000" dirty="0">
              <a:solidFill>
                <a:srgbClr val="3F3F39"/>
              </a:solidFill>
              <a:latin typeface="Calibri" panose="020F0502020204030204" pitchFamily="34" charset="0"/>
              <a:ea typeface="Lucida Sans"/>
              <a:cs typeface="Lucida Sans"/>
              <a:sym typeface="Lucida Sans"/>
            </a:endParaRPr>
          </a:p>
          <a:p>
            <a:pPr marL="965200" lvl="1" indent="-228600" rtl="0">
              <a:lnSpc>
                <a:spcPct val="115000"/>
              </a:lnSpc>
              <a:spcBef>
                <a:spcPts val="0"/>
              </a:spcBef>
              <a:spcAft>
                <a:spcPts val="0"/>
              </a:spcAft>
              <a:buClr>
                <a:srgbClr val="3F3F39"/>
              </a:buClr>
              <a:buSzPts val="2000"/>
              <a:buFont typeface="Lucida Sans"/>
              <a:buChar char="–"/>
            </a:pPr>
            <a:r>
              <a:rPr lang="en-US" sz="2000" dirty="0">
                <a:solidFill>
                  <a:srgbClr val="3F3F39"/>
                </a:solidFill>
                <a:latin typeface="Calibri" panose="020F0502020204030204" pitchFamily="34" charset="0"/>
                <a:ea typeface="Lucida Sans"/>
                <a:cs typeface="Lucida Sans"/>
                <a:sym typeface="Lucida Sans"/>
              </a:rPr>
              <a:t>Topic Rules of Thumb*</a:t>
            </a:r>
            <a:endParaRPr sz="2000" dirty="0">
              <a:solidFill>
                <a:srgbClr val="3F3F39"/>
              </a:solidFill>
              <a:latin typeface="Calibri" panose="020F0502020204030204" pitchFamily="34" charset="0"/>
              <a:ea typeface="Lucida Sans"/>
              <a:cs typeface="Lucida Sans"/>
              <a:sym typeface="Lucida Sans"/>
            </a:endParaRPr>
          </a:p>
          <a:p>
            <a:pPr marL="965200" lvl="1" indent="-228600" rtl="0">
              <a:lnSpc>
                <a:spcPct val="115000"/>
              </a:lnSpc>
              <a:spcBef>
                <a:spcPts val="0"/>
              </a:spcBef>
              <a:spcAft>
                <a:spcPts val="0"/>
              </a:spcAft>
              <a:buClr>
                <a:srgbClr val="3F3F39"/>
              </a:buClr>
              <a:buSzPts val="2000"/>
              <a:buFont typeface="Lucida Sans"/>
              <a:buChar char="–"/>
            </a:pPr>
            <a:r>
              <a:rPr lang="en-US" sz="2000" dirty="0">
                <a:solidFill>
                  <a:srgbClr val="3F3F39"/>
                </a:solidFill>
                <a:latin typeface="Calibri" panose="020F0502020204030204" pitchFamily="34" charset="0"/>
                <a:ea typeface="Lucida Sans"/>
                <a:cs typeface="Lucida Sans"/>
                <a:sym typeface="Lucida Sans"/>
              </a:rPr>
              <a:t>Topic Test modifications</a:t>
            </a:r>
            <a:endParaRPr sz="2000" dirty="0">
              <a:solidFill>
                <a:srgbClr val="3F3F39"/>
              </a:solidFill>
              <a:latin typeface="Calibri" panose="020F0502020204030204" pitchFamily="34" charset="0"/>
              <a:ea typeface="Lucida Sans"/>
              <a:cs typeface="Lucida Sans"/>
              <a:sym typeface="Lucida Sans"/>
            </a:endParaRPr>
          </a:p>
          <a:p>
            <a:pPr marL="0" lvl="0" indent="0" rtl="0">
              <a:lnSpc>
                <a:spcPct val="115000"/>
              </a:lnSpc>
              <a:spcBef>
                <a:spcPts val="400"/>
              </a:spcBef>
              <a:spcAft>
                <a:spcPts val="0"/>
              </a:spcAft>
              <a:buNone/>
            </a:pPr>
            <a:endParaRPr sz="2400" dirty="0">
              <a:solidFill>
                <a:srgbClr val="3F3F39"/>
              </a:solidFill>
            </a:endParaRPr>
          </a:p>
          <a:p>
            <a:pPr marL="0" lvl="0" indent="0" rtl="0">
              <a:lnSpc>
                <a:spcPct val="115000"/>
              </a:lnSpc>
              <a:spcBef>
                <a:spcPts val="400"/>
              </a:spcBef>
              <a:spcAft>
                <a:spcPts val="0"/>
              </a:spcAft>
              <a:buNone/>
            </a:pPr>
            <a:r>
              <a:rPr lang="en-US" sz="2000" dirty="0">
                <a:solidFill>
                  <a:srgbClr val="3F3F39"/>
                </a:solidFill>
              </a:rPr>
              <a:t>*only provided for topics aligned to Major Work of the grade</a:t>
            </a:r>
            <a:endParaRPr sz="2000" dirty="0">
              <a:solidFill>
                <a:srgbClr val="3F3F39"/>
              </a:solidFill>
              <a:ea typeface="Lucida Sans"/>
              <a:cs typeface="Lucida Sans"/>
              <a:sym typeface="Lucida Sans"/>
            </a:endParaRPr>
          </a:p>
          <a:p>
            <a:pPr marL="0" marR="0" lvl="0" indent="0" algn="l" rtl="0">
              <a:lnSpc>
                <a:spcPct val="100000"/>
              </a:lnSpc>
              <a:spcBef>
                <a:spcPts val="0"/>
              </a:spcBef>
              <a:spcAft>
                <a:spcPts val="0"/>
              </a:spcAft>
              <a:buNone/>
            </a:pPr>
            <a:endParaRPr sz="2400" dirty="0">
              <a:solidFill>
                <a:srgbClr val="3F3F39"/>
              </a:solidFill>
              <a:ea typeface="Lucida Sans"/>
              <a:cs typeface="Lucida Sans"/>
              <a:sym typeface="Lucida Sans"/>
            </a:endParaRPr>
          </a:p>
          <a:p>
            <a:pPr marL="0" lvl="0" indent="0" rtl="0">
              <a:spcBef>
                <a:spcPts val="480"/>
              </a:spcBef>
              <a:spcAft>
                <a:spcPts val="0"/>
              </a:spcAft>
              <a:buNone/>
            </a:pPr>
            <a:endParaRPr sz="2400" dirty="0">
              <a:solidFill>
                <a:srgbClr val="3F3F39"/>
              </a:solidFill>
              <a:ea typeface="Lucida Sans"/>
              <a:cs typeface="Lucida Sans"/>
              <a:sym typeface="Lucida Sans"/>
            </a:endParaRPr>
          </a:p>
          <a:p>
            <a:pPr marL="558800" lvl="0" indent="-76200" rtl="0">
              <a:spcBef>
                <a:spcPts val="440"/>
              </a:spcBef>
              <a:spcAft>
                <a:spcPts val="0"/>
              </a:spcAft>
              <a:buNone/>
            </a:pP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solidFill>
                  <a:srgbClr val="3F3F39"/>
                </a:solidFill>
                <a:ea typeface="Lucida Sans"/>
                <a:cs typeface="Lucida Sans"/>
                <a:sym typeface="Lucida Sans"/>
              </a:rPr>
              <a:t>Standards Alignment and Aspects of Rigor</a:t>
            </a:r>
            <a:endParaRPr dirty="0"/>
          </a:p>
        </p:txBody>
      </p:sp>
      <p:pic>
        <p:nvPicPr>
          <p:cNvPr id="328" name="Shape 328"/>
          <p:cNvPicPr preferRelativeResize="0"/>
          <p:nvPr/>
        </p:nvPicPr>
        <p:blipFill>
          <a:blip r:embed="rId3">
            <a:alphaModFix/>
          </a:blip>
          <a:stretch>
            <a:fillRect/>
          </a:stretch>
        </p:blipFill>
        <p:spPr>
          <a:xfrm>
            <a:off x="171450" y="2135522"/>
            <a:ext cx="8839200" cy="311213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solidFill>
                  <a:srgbClr val="3F3F39"/>
                </a:solidFill>
                <a:ea typeface="Lucida Sans"/>
                <a:cs typeface="Lucida Sans"/>
                <a:sym typeface="Lucida Sans"/>
              </a:rPr>
              <a:t>The Progressions</a:t>
            </a:r>
            <a:endParaRPr dirty="0"/>
          </a:p>
        </p:txBody>
      </p:sp>
      <p:pic>
        <p:nvPicPr>
          <p:cNvPr id="335" name="Shape 335"/>
          <p:cNvPicPr preferRelativeResize="0"/>
          <p:nvPr/>
        </p:nvPicPr>
        <p:blipFill>
          <a:blip r:embed="rId3">
            <a:alphaModFix/>
          </a:blip>
          <a:stretch>
            <a:fillRect/>
          </a:stretch>
        </p:blipFill>
        <p:spPr>
          <a:xfrm>
            <a:off x="776150" y="1141412"/>
            <a:ext cx="7591701" cy="5135562"/>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rgbClr val="3F3F39"/>
                </a:solidFill>
                <a:ea typeface="Lucida Sans"/>
                <a:cs typeface="Lucida Sans"/>
                <a:sym typeface="Lucida Sans"/>
              </a:rPr>
              <a:t>Essential Question(s) and Anchor Tasks</a:t>
            </a:r>
            <a:endParaRPr dirty="0"/>
          </a:p>
        </p:txBody>
      </p:sp>
      <p:pic>
        <p:nvPicPr>
          <p:cNvPr id="342" name="Shape 342"/>
          <p:cNvPicPr preferRelativeResize="0"/>
          <p:nvPr/>
        </p:nvPicPr>
        <p:blipFill>
          <a:blip r:embed="rId3">
            <a:alphaModFix/>
          </a:blip>
          <a:stretch>
            <a:fillRect/>
          </a:stretch>
        </p:blipFill>
        <p:spPr>
          <a:xfrm>
            <a:off x="152400" y="1570037"/>
            <a:ext cx="8839200" cy="3839528"/>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07665" y="706450"/>
            <a:ext cx="8620500" cy="8685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sz="2800" dirty="0">
                <a:solidFill>
                  <a:srgbClr val="FFFFFF"/>
                </a:solidFill>
                <a:ea typeface="Lucida Sans"/>
                <a:cs typeface="Lucida Sans"/>
                <a:sym typeface="Lucida Sans"/>
              </a:rPr>
              <a:t>Grade 3 Anchor Task</a:t>
            </a:r>
            <a:r>
              <a:rPr lang="en-US" sz="2800" dirty="0">
                <a:solidFill>
                  <a:srgbClr val="3F3F39"/>
                </a:solidFill>
                <a:ea typeface="Lucida Sans"/>
                <a:cs typeface="Lucida Sans"/>
                <a:sym typeface="Lucida Sans"/>
              </a:rPr>
              <a:t> </a:t>
            </a:r>
            <a:endParaRPr i="1" dirty="0"/>
          </a:p>
        </p:txBody>
      </p:sp>
      <p:pic>
        <p:nvPicPr>
          <p:cNvPr id="349" name="Shape 349"/>
          <p:cNvPicPr preferRelativeResize="0"/>
          <p:nvPr/>
        </p:nvPicPr>
        <p:blipFill>
          <a:blip r:embed="rId3">
            <a:alphaModFix/>
          </a:blip>
          <a:stretch>
            <a:fillRect/>
          </a:stretch>
        </p:blipFill>
        <p:spPr>
          <a:xfrm>
            <a:off x="1535425" y="1493825"/>
            <a:ext cx="6053424" cy="2073500"/>
          </a:xfrm>
          <a:prstGeom prst="rect">
            <a:avLst/>
          </a:prstGeom>
          <a:noFill/>
          <a:ln>
            <a:noFill/>
          </a:ln>
        </p:spPr>
      </p:pic>
      <p:sp>
        <p:nvSpPr>
          <p:cNvPr id="350" name="Shape 350"/>
          <p:cNvSpPr txBox="1">
            <a:spLocks noGrp="1"/>
          </p:cNvSpPr>
          <p:nvPr>
            <p:ph type="title"/>
          </p:nvPr>
        </p:nvSpPr>
        <p:spPr>
          <a:xfrm>
            <a:off x="222555" y="3924414"/>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dirty="0">
                <a:solidFill>
                  <a:srgbClr val="FFFFFF"/>
                </a:solidFill>
                <a:ea typeface="Lucida Sans"/>
                <a:cs typeface="Lucida Sans"/>
                <a:sym typeface="Lucida Sans"/>
              </a:rPr>
              <a:t>Question: </a:t>
            </a:r>
            <a:endParaRPr sz="2800" b="0" i="0" u="none" strike="noStrike" cap="none" dirty="0">
              <a:solidFill>
                <a:srgbClr val="FFFFFF"/>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dirty="0">
                <a:solidFill>
                  <a:srgbClr val="FFFFFF"/>
                </a:solidFill>
              </a:rPr>
              <a:t>What strategies would you expect to see from students, knowing this problem is at the beginning of grade 3?</a:t>
            </a:r>
            <a:r>
              <a:rPr lang="en-US" sz="2800" b="0" i="0" u="none" strike="noStrike" cap="none" dirty="0">
                <a:solidFill>
                  <a:srgbClr val="FFFFFF"/>
                </a:solidFill>
                <a:ea typeface="Lucida Sans"/>
                <a:cs typeface="Lucida Sans"/>
                <a:sym typeface="Lucida Sans"/>
              </a:rPr>
              <a:t/>
            </a:r>
            <a:br>
              <a:rPr lang="en-US" sz="2800" b="0" i="0" u="none" strike="noStrike" cap="none" dirty="0">
                <a:solidFill>
                  <a:srgbClr val="FFFFFF"/>
                </a:solidFill>
                <a:ea typeface="Lucida Sans"/>
                <a:cs typeface="Lucida Sans"/>
                <a:sym typeface="Lucida Sans"/>
              </a:rPr>
            </a:br>
            <a:r>
              <a:rPr lang="en-US" sz="2800" b="0" i="0" u="none" strike="noStrike" cap="none" dirty="0">
                <a:solidFill>
                  <a:srgbClr val="FFFFFF"/>
                </a:solidFill>
                <a:ea typeface="Lucida Sans"/>
                <a:cs typeface="Lucida Sans"/>
                <a:sym typeface="Lucida Sans"/>
              </a:rPr>
              <a:t/>
            </a:r>
            <a:br>
              <a:rPr lang="en-US" sz="2800" b="0" i="0" u="none" strike="noStrike" cap="none" dirty="0">
                <a:solidFill>
                  <a:srgbClr val="FFFFFF"/>
                </a:solidFill>
                <a:ea typeface="Lucida Sans"/>
                <a:cs typeface="Lucida Sans"/>
                <a:sym typeface="Lucida Sans"/>
              </a:rPr>
            </a:br>
            <a:r>
              <a:rPr lang="en-US" sz="1400" b="0" i="0" u="none" strike="noStrike" cap="none" dirty="0">
                <a:solidFill>
                  <a:srgbClr val="FFFFFF"/>
                </a:solidFill>
                <a:ea typeface="Lucida Sans"/>
                <a:cs typeface="Lucida Sans"/>
                <a:sym typeface="Lucida Sans"/>
              </a:rPr>
              <a:t>Please use the Questions tab on your control panel to respon</a:t>
            </a:r>
            <a:r>
              <a:rPr lang="en-US" sz="1400" b="0" i="0" u="none" strike="noStrike" cap="none" dirty="0">
                <a:ea typeface="Lucida Sans"/>
                <a:cs typeface="Lucida Sans"/>
                <a:sym typeface="Lucida Sans"/>
              </a:rPr>
              <a:t>d.</a:t>
            </a:r>
            <a:endParaRPr sz="1400" b="0" i="0" u="none" strike="noStrike" cap="none" dirty="0">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dirty="0">
              <a:solidFill>
                <a:schemeClr val="dk2"/>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rgbClr val="3F3F39"/>
                </a:solidFill>
                <a:ea typeface="Lucida Sans"/>
                <a:cs typeface="Lucida Sans"/>
                <a:sym typeface="Lucida Sans"/>
              </a:rPr>
              <a:t>Grade 3 Anchor Task </a:t>
            </a:r>
            <a:endParaRPr i="1" dirty="0"/>
          </a:p>
        </p:txBody>
      </p:sp>
      <p:pic>
        <p:nvPicPr>
          <p:cNvPr id="357" name="Shape 357"/>
          <p:cNvPicPr preferRelativeResize="0"/>
          <p:nvPr/>
        </p:nvPicPr>
        <p:blipFill rotWithShape="1">
          <a:blip r:embed="rId3">
            <a:alphaModFix/>
          </a:blip>
          <a:srcRect t="11355"/>
          <a:stretch/>
        </p:blipFill>
        <p:spPr>
          <a:xfrm>
            <a:off x="1142901" y="2165875"/>
            <a:ext cx="6896301" cy="4098650"/>
          </a:xfrm>
          <a:prstGeom prst="rect">
            <a:avLst/>
          </a:prstGeom>
          <a:noFill/>
          <a:ln>
            <a:noFill/>
          </a:ln>
        </p:spPr>
      </p:pic>
      <p:pic>
        <p:nvPicPr>
          <p:cNvPr id="358" name="Shape 358"/>
          <p:cNvPicPr preferRelativeResize="0"/>
          <p:nvPr/>
        </p:nvPicPr>
        <p:blipFill rotWithShape="1">
          <a:blip r:embed="rId4">
            <a:alphaModFix/>
          </a:blip>
          <a:srcRect r="45396"/>
          <a:stretch/>
        </p:blipFill>
        <p:spPr>
          <a:xfrm>
            <a:off x="788950" y="1180775"/>
            <a:ext cx="7566101" cy="7543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Topic Rules of Thumb</a:t>
            </a:r>
            <a:endParaRPr/>
          </a:p>
        </p:txBody>
      </p:sp>
      <p:pic>
        <p:nvPicPr>
          <p:cNvPr id="365" name="Shape 365"/>
          <p:cNvPicPr preferRelativeResize="0"/>
          <p:nvPr/>
        </p:nvPicPr>
        <p:blipFill>
          <a:blip r:embed="rId3">
            <a:alphaModFix/>
          </a:blip>
          <a:stretch>
            <a:fillRect/>
          </a:stretch>
        </p:blipFill>
        <p:spPr>
          <a:xfrm>
            <a:off x="152400" y="1570037"/>
            <a:ext cx="8743950" cy="38862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solidFill>
                  <a:srgbClr val="3F3F39"/>
                </a:solidFill>
                <a:ea typeface="Lucida Sans"/>
                <a:cs typeface="Lucida Sans"/>
                <a:sym typeface="Lucida Sans"/>
              </a:rPr>
              <a:t>Topic Assessment Guidance</a:t>
            </a:r>
            <a:endParaRPr dirty="0"/>
          </a:p>
        </p:txBody>
      </p:sp>
      <p:pic>
        <p:nvPicPr>
          <p:cNvPr id="372" name="Shape 372"/>
          <p:cNvPicPr preferRelativeResize="0"/>
          <p:nvPr/>
        </p:nvPicPr>
        <p:blipFill>
          <a:blip r:embed="rId3">
            <a:alphaModFix/>
          </a:blip>
          <a:stretch>
            <a:fillRect/>
          </a:stretch>
        </p:blipFill>
        <p:spPr>
          <a:xfrm>
            <a:off x="152400" y="1570037"/>
            <a:ext cx="8839200" cy="318579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Shape 378"/>
          <p:cNvPicPr preferRelativeResize="0"/>
          <p:nvPr/>
        </p:nvPicPr>
        <p:blipFill>
          <a:blip r:embed="rId3">
            <a:alphaModFix/>
          </a:blip>
          <a:stretch>
            <a:fillRect/>
          </a:stretch>
        </p:blipFill>
        <p:spPr>
          <a:xfrm>
            <a:off x="1238250" y="679975"/>
            <a:ext cx="6667500" cy="5257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595959"/>
                </a:solidFill>
                <a:ea typeface="Lucida Sans"/>
                <a:cs typeface="Lucida Sans"/>
                <a:sym typeface="Lucida Sans"/>
              </a:rPr>
              <a:t>Who are Core Advocates?</a:t>
            </a:r>
            <a:endParaRPr dirty="0"/>
          </a:p>
        </p:txBody>
      </p:sp>
      <p:sp>
        <p:nvSpPr>
          <p:cNvPr id="190" name="Shape 190"/>
          <p:cNvSpPr txBox="1">
            <a:spLocks noGrp="1"/>
          </p:cNvSpPr>
          <p:nvPr>
            <p:ph type="body" idx="1"/>
          </p:nvPr>
        </p:nvSpPr>
        <p:spPr>
          <a:xfrm>
            <a:off x="457200" y="13005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3F3F39"/>
              </a:buClr>
              <a:buSzPts val="2200"/>
              <a:buFont typeface="Lucida Sans"/>
              <a:buChar char="•"/>
            </a:pPr>
            <a:r>
              <a:rPr lang="en-US" sz="2200" b="0" i="0" u="none" strike="noStrike" cap="none" dirty="0">
                <a:solidFill>
                  <a:srgbClr val="595959"/>
                </a:solidFill>
                <a:ea typeface="Lucida Sans"/>
                <a:cs typeface="Lucida Sans"/>
                <a:sym typeface="Lucida Sans"/>
              </a:rPr>
              <a:t>Core Advocates are educators who:</a:t>
            </a:r>
            <a:endParaRPr dirty="0"/>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Believe in the potential of high-quality standards to prepare all students for college and careers;</a:t>
            </a:r>
            <a:endParaRPr dirty="0">
              <a:latin typeface="Calibri" panose="020F0502020204030204" pitchFamily="34" charset="0"/>
            </a:endParaRPr>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Are eager to support their colleagues and communities in understanding and advocating for the college- and career-ready standards, and standards-aligned instruction;</a:t>
            </a:r>
            <a:endParaRPr dirty="0">
              <a:latin typeface="Calibri" panose="020F0502020204030204" pitchFamily="34" charset="0"/>
            </a:endParaRPr>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Understand and embrace the Shifts in instruction and assessment required by the college- and career-ready standards</a:t>
            </a:r>
            <a:endParaRPr dirty="0">
              <a:latin typeface="Calibri" panose="020F0502020204030204" pitchFamily="34" charset="0"/>
            </a:endParaRPr>
          </a:p>
          <a:p>
            <a:pPr marL="742950" marR="0" lvl="1" indent="-171450" algn="l" rtl="0">
              <a:lnSpc>
                <a:spcPct val="80000"/>
              </a:lnSpc>
              <a:spcBef>
                <a:spcPts val="370"/>
              </a:spcBef>
              <a:spcAft>
                <a:spcPts val="0"/>
              </a:spcAft>
              <a:buClr>
                <a:srgbClr val="3F3F39"/>
              </a:buClr>
              <a:buSzPts val="463"/>
              <a:buFont typeface="Arial"/>
              <a:buNone/>
            </a:pPr>
            <a:endParaRPr sz="1850" b="0" i="0" u="none" strike="noStrike" cap="none" dirty="0">
              <a:solidFill>
                <a:srgbClr val="3F3F39"/>
              </a:solidFill>
              <a:latin typeface="Calibri" panose="020F0502020204030204" pitchFamily="34" charset="0"/>
              <a:ea typeface="Lucida Sans"/>
              <a:cs typeface="Lucida Sans"/>
              <a:sym typeface="Lucida Sans"/>
            </a:endParaRPr>
          </a:p>
        </p:txBody>
      </p:sp>
      <p:pic>
        <p:nvPicPr>
          <p:cNvPr id="191" name="Shape 191" descr="13316_SAP2016_0828.jpg"/>
          <p:cNvPicPr preferRelativeResize="0"/>
          <p:nvPr/>
        </p:nvPicPr>
        <p:blipFill rotWithShape="1">
          <a:blip r:embed="rId3">
            <a:alphaModFix/>
          </a:blip>
          <a:srcRect/>
          <a:stretch/>
        </p:blipFill>
        <p:spPr>
          <a:xfrm>
            <a:off x="2818189" y="4192355"/>
            <a:ext cx="3737400" cy="2482721"/>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04800" y="274637"/>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solidFill>
                  <a:srgbClr val="3F3F39"/>
                </a:solidFill>
                <a:ea typeface="Lucida Sans"/>
                <a:cs typeface="Lucida Sans"/>
                <a:sym typeface="Lucida Sans"/>
              </a:rPr>
              <a:t>Using the guidance documents to plan</a:t>
            </a:r>
            <a:endParaRPr dirty="0"/>
          </a:p>
        </p:txBody>
      </p:sp>
      <p:sp>
        <p:nvSpPr>
          <p:cNvPr id="385" name="Shape 385"/>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558800" lvl="0" indent="-215900" rtl="0">
              <a:lnSpc>
                <a:spcPct val="115000"/>
              </a:lnSpc>
              <a:spcBef>
                <a:spcPts val="0"/>
              </a:spcBef>
              <a:spcAft>
                <a:spcPts val="0"/>
              </a:spcAft>
              <a:buSzPts val="2200"/>
              <a:buChar char="•"/>
            </a:pPr>
            <a:r>
              <a:rPr lang="en-US" sz="2400" dirty="0">
                <a:solidFill>
                  <a:srgbClr val="3F3F39"/>
                </a:solidFill>
                <a:ea typeface="Lucida Sans"/>
                <a:cs typeface="Lucida Sans"/>
                <a:sym typeface="Lucida Sans"/>
              </a:rPr>
              <a:t>Read the standards and progression excerpt.</a:t>
            </a:r>
            <a:endParaRPr sz="2400" dirty="0">
              <a:solidFill>
                <a:srgbClr val="3F3F39"/>
              </a:solidFill>
              <a:ea typeface="Lucida Sans"/>
              <a:cs typeface="Lucida Sans"/>
              <a:sym typeface="Lucida Sans"/>
            </a:endParaRPr>
          </a:p>
          <a:p>
            <a:pPr marL="558800" lvl="0" indent="-215900" rtl="0">
              <a:lnSpc>
                <a:spcPct val="115000"/>
              </a:lnSpc>
              <a:spcBef>
                <a:spcPts val="0"/>
              </a:spcBef>
              <a:spcAft>
                <a:spcPts val="0"/>
              </a:spcAft>
              <a:buSzPts val="2200"/>
              <a:buChar char="•"/>
            </a:pPr>
            <a:r>
              <a:rPr lang="en-US" sz="2400" dirty="0">
                <a:solidFill>
                  <a:srgbClr val="3F3F39"/>
                </a:solidFill>
                <a:ea typeface="Lucida Sans"/>
                <a:cs typeface="Lucida Sans"/>
                <a:sym typeface="Lucida Sans"/>
              </a:rPr>
              <a:t>Solve Anchor Tasks as your students might.</a:t>
            </a:r>
            <a:endParaRPr sz="2400" dirty="0">
              <a:solidFill>
                <a:srgbClr val="3F3F39"/>
              </a:solidFill>
              <a:ea typeface="Lucida Sans"/>
              <a:cs typeface="Lucida Sans"/>
              <a:sym typeface="Lucida Sans"/>
            </a:endParaRPr>
          </a:p>
          <a:p>
            <a:pPr marL="558800" lvl="0" indent="-215900" rtl="0">
              <a:lnSpc>
                <a:spcPct val="115000"/>
              </a:lnSpc>
              <a:spcBef>
                <a:spcPts val="0"/>
              </a:spcBef>
              <a:spcAft>
                <a:spcPts val="0"/>
              </a:spcAft>
              <a:buSzPts val="2200"/>
              <a:buChar char="•"/>
            </a:pPr>
            <a:r>
              <a:rPr lang="en-US" sz="2400" dirty="0">
                <a:solidFill>
                  <a:srgbClr val="3F3F39"/>
                </a:solidFill>
                <a:ea typeface="Lucida Sans"/>
                <a:cs typeface="Lucida Sans"/>
                <a:sym typeface="Lucida Sans"/>
              </a:rPr>
              <a:t>Plan out your Topic. </a:t>
            </a:r>
            <a:endParaRPr sz="2400" dirty="0">
              <a:solidFill>
                <a:srgbClr val="3F3F39"/>
              </a:solidFill>
              <a:ea typeface="Lucida Sans"/>
              <a:cs typeface="Lucida Sans"/>
              <a:sym typeface="Lucida Sans"/>
            </a:endParaRPr>
          </a:p>
          <a:p>
            <a:pPr marL="965200" lvl="1" indent="-241300" rtl="0">
              <a:lnSpc>
                <a:spcPct val="115000"/>
              </a:lnSpc>
              <a:spcBef>
                <a:spcPts val="0"/>
              </a:spcBef>
              <a:spcAft>
                <a:spcPts val="0"/>
              </a:spcAft>
              <a:buSzPts val="2200"/>
              <a:buChar char="–"/>
            </a:pPr>
            <a:r>
              <a:rPr lang="en-US" sz="2200" dirty="0">
                <a:solidFill>
                  <a:srgbClr val="3F3F39"/>
                </a:solidFill>
                <a:latin typeface="Calibri" panose="020F0502020204030204" pitchFamily="34" charset="0"/>
                <a:ea typeface="Lucida Sans"/>
                <a:cs typeface="Lucida Sans"/>
                <a:sym typeface="Lucida Sans"/>
              </a:rPr>
              <a:t>Which anchor tasks/lessons may need more than one day?</a:t>
            </a:r>
            <a:endParaRPr sz="2200" dirty="0">
              <a:solidFill>
                <a:srgbClr val="3F3F39"/>
              </a:solidFill>
              <a:latin typeface="Calibri" panose="020F0502020204030204" pitchFamily="34" charset="0"/>
              <a:ea typeface="Lucida Sans"/>
              <a:cs typeface="Lucida Sans"/>
              <a:sym typeface="Lucida Sans"/>
            </a:endParaRPr>
          </a:p>
          <a:p>
            <a:pPr marL="965200" lvl="1" indent="-241300" rtl="0">
              <a:lnSpc>
                <a:spcPct val="115000"/>
              </a:lnSpc>
              <a:spcBef>
                <a:spcPts val="0"/>
              </a:spcBef>
              <a:spcAft>
                <a:spcPts val="0"/>
              </a:spcAft>
              <a:buSzPts val="2200"/>
              <a:buChar char="–"/>
            </a:pPr>
            <a:r>
              <a:rPr lang="en-US" sz="2200" dirty="0">
                <a:solidFill>
                  <a:srgbClr val="3F3F39"/>
                </a:solidFill>
                <a:latin typeface="Calibri" panose="020F0502020204030204" pitchFamily="34" charset="0"/>
                <a:ea typeface="Lucida Sans"/>
                <a:cs typeface="Lucida Sans"/>
                <a:sym typeface="Lucida Sans"/>
              </a:rPr>
              <a:t>Which lessons should be skipped or combined?</a:t>
            </a:r>
            <a:endParaRPr sz="2200" dirty="0">
              <a:solidFill>
                <a:srgbClr val="3F3F39"/>
              </a:solidFill>
              <a:latin typeface="Calibri" panose="020F0502020204030204" pitchFamily="34" charset="0"/>
              <a:ea typeface="Lucida Sans"/>
              <a:cs typeface="Lucida Sans"/>
              <a:sym typeface="Lucida Sans"/>
            </a:endParaRPr>
          </a:p>
          <a:p>
            <a:pPr marL="965200" lvl="1" indent="-241300" rtl="0">
              <a:lnSpc>
                <a:spcPct val="115000"/>
              </a:lnSpc>
              <a:spcBef>
                <a:spcPts val="0"/>
              </a:spcBef>
              <a:spcAft>
                <a:spcPts val="0"/>
              </a:spcAft>
              <a:buSzPts val="2200"/>
              <a:buChar char="–"/>
            </a:pPr>
            <a:r>
              <a:rPr lang="en-US" sz="2200" dirty="0">
                <a:solidFill>
                  <a:srgbClr val="3F3F39"/>
                </a:solidFill>
                <a:latin typeface="Calibri" panose="020F0502020204030204" pitchFamily="34" charset="0"/>
                <a:ea typeface="Lucida Sans"/>
                <a:cs typeface="Lucida Sans"/>
                <a:sym typeface="Lucida Sans"/>
              </a:rPr>
              <a:t>Read the Topic Rules of Thumb and think about how you will apply them throughout the topic.</a:t>
            </a:r>
            <a:endParaRPr sz="2200" dirty="0">
              <a:solidFill>
                <a:srgbClr val="3F3F39"/>
              </a:solidFill>
              <a:latin typeface="Calibri" panose="020F0502020204030204" pitchFamily="34" charset="0"/>
              <a:ea typeface="Lucida Sans"/>
              <a:cs typeface="Lucida Sans"/>
              <a:sym typeface="Lucida Sans"/>
            </a:endParaRPr>
          </a:p>
          <a:p>
            <a:pPr marL="0" lvl="0" indent="0" rtl="0">
              <a:lnSpc>
                <a:spcPct val="115000"/>
              </a:lnSpc>
              <a:spcBef>
                <a:spcPts val="600"/>
              </a:spcBef>
              <a:spcAft>
                <a:spcPts val="0"/>
              </a:spcAft>
              <a:buNone/>
            </a:pPr>
            <a:endParaRPr sz="2400" dirty="0">
              <a:solidFill>
                <a:srgbClr val="3F3F39"/>
              </a:solidFill>
              <a:ea typeface="Lucida Sans"/>
              <a:cs typeface="Lucida Sans"/>
              <a:sym typeface="Lucida Sans"/>
            </a:endParaRPr>
          </a:p>
          <a:p>
            <a:pPr marL="0" lvl="0" indent="0" rtl="0">
              <a:lnSpc>
                <a:spcPct val="115000"/>
              </a:lnSpc>
              <a:spcBef>
                <a:spcPts val="1000"/>
              </a:spcBef>
              <a:spcAft>
                <a:spcPts val="0"/>
              </a:spcAft>
              <a:buNone/>
            </a:pPr>
            <a:endParaRPr sz="2400" dirty="0">
              <a:solidFill>
                <a:schemeClr val="dk1"/>
              </a:solidFill>
            </a:endParaRPr>
          </a:p>
          <a:p>
            <a:pPr marL="0" lvl="0" indent="0">
              <a:spcBef>
                <a:spcPts val="1000"/>
              </a:spcBef>
              <a:spcAft>
                <a:spcPts val="0"/>
              </a:spcAft>
              <a:buNone/>
            </a:pP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216568" y="25878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Question: </a:t>
            </a:r>
            <a:endParaRPr sz="2800" b="0" i="0" u="none" strike="noStrike" cap="none" dirty="0">
              <a:solidFill>
                <a:schemeClr val="lt1"/>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How do the </a:t>
            </a:r>
            <a:r>
              <a:rPr lang="en-US" dirty="0"/>
              <a:t>guidance documents support teachers’ stronger understanding of the expectations of the standards?</a:t>
            </a: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r>
              <a:rPr lang="en-US" sz="1200" b="0" i="0" u="none" strike="noStrike" cap="none" dirty="0">
                <a:solidFill>
                  <a:schemeClr val="lt1"/>
                </a:solidFill>
                <a:ea typeface="Lucida Sans"/>
                <a:cs typeface="Lucida Sans"/>
                <a:sym typeface="Lucida Sans"/>
              </a:rPr>
              <a:t>Please use the Questions tab on your control panel to respond.</a:t>
            </a:r>
            <a:endParaRPr sz="1200" b="0" i="0" u="none" strike="noStrike" cap="none" dirty="0">
              <a:solidFill>
                <a:schemeClr val="lt1"/>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dirty="0">
              <a:ea typeface="Lucida Sans"/>
              <a:cs typeface="Lucida Sans"/>
              <a:sym typeface="Lucida San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140368" y="2829678"/>
            <a:ext cx="9079832"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dirty="0">
                <a:solidFill>
                  <a:schemeClr val="lt1"/>
                </a:solidFill>
                <a:ea typeface="Lucida Sans"/>
                <a:cs typeface="Lucida Sans"/>
                <a:sym typeface="Lucida Sans"/>
              </a:rPr>
              <a:t>Section 3: Di</a:t>
            </a:r>
            <a:r>
              <a:rPr lang="en-US" sz="2600" dirty="0">
                <a:ea typeface="Lucida Sans"/>
                <a:cs typeface="Lucida Sans"/>
                <a:sym typeface="Lucida Sans"/>
              </a:rPr>
              <a:t>strict Roll-Out of the Guidance Documents</a:t>
            </a:r>
            <a:r>
              <a:rPr lang="en-US" sz="2600" b="0" i="0" u="none" strike="noStrike" cap="none" dirty="0">
                <a:solidFill>
                  <a:schemeClr val="lt1"/>
                </a:solidFill>
                <a:ea typeface="Lucida Sans"/>
                <a:cs typeface="Lucida Sans"/>
                <a:sym typeface="Lucida Sans"/>
              </a:rPr>
              <a:t> </a:t>
            </a:r>
            <a:endParaRPr sz="2600" b="0" i="0" u="none" strike="noStrike" cap="none" dirty="0">
              <a:solidFill>
                <a:schemeClr val="lt1"/>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Jaime L Pitkin</a:t>
            </a:r>
            <a:endParaRPr/>
          </a:p>
          <a:p>
            <a:pPr marL="0" marR="0" lvl="0" indent="0" algn="l" rtl="0">
              <a:lnSpc>
                <a:spcPct val="100000"/>
              </a:lnSpc>
              <a:spcBef>
                <a:spcPts val="0"/>
              </a:spcBef>
              <a:spcAft>
                <a:spcPts val="0"/>
              </a:spcAft>
              <a:buClr>
                <a:schemeClr val="lt1"/>
              </a:buClr>
              <a:buSzPts val="2800"/>
              <a:buFont typeface="Allerta"/>
              <a:buNone/>
            </a:pPr>
            <a:r>
              <a:rPr lang="en-US" i="1"/>
              <a:t>Elementary Instructional Specialist of Mathematics</a:t>
            </a:r>
            <a:endParaRPr i="1"/>
          </a:p>
          <a:p>
            <a:pPr marL="0" marR="0" lvl="0" indent="0" algn="l" rtl="0">
              <a:lnSpc>
                <a:spcPct val="100000"/>
              </a:lnSpc>
              <a:spcBef>
                <a:spcPts val="0"/>
              </a:spcBef>
              <a:spcAft>
                <a:spcPts val="0"/>
              </a:spcAft>
              <a:buClr>
                <a:schemeClr val="lt1"/>
              </a:buClr>
              <a:buSzPts val="2800"/>
              <a:buFont typeface="Allerta"/>
              <a:buNone/>
            </a:pPr>
            <a:r>
              <a:rPr lang="en-US" i="1"/>
              <a:t>East Hartford, CT</a:t>
            </a:r>
            <a:endParaRPr i="1"/>
          </a:p>
        </p:txBody>
      </p:sp>
      <p:sp>
        <p:nvSpPr>
          <p:cNvPr id="403" name="Shape 403"/>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ea typeface="Lucida Sans"/>
              <a:cs typeface="Lucida Sans"/>
              <a:sym typeface="Lucida Sans"/>
            </a:endParaRPr>
          </a:p>
        </p:txBody>
      </p:sp>
      <p:pic>
        <p:nvPicPr>
          <p:cNvPr id="404" name="Shape 404"/>
          <p:cNvPicPr preferRelativeResize="0"/>
          <p:nvPr/>
        </p:nvPicPr>
        <p:blipFill>
          <a:blip r:embed="rId3">
            <a:alphaModFix/>
          </a:blip>
          <a:stretch>
            <a:fillRect/>
          </a:stretch>
        </p:blipFill>
        <p:spPr>
          <a:xfrm>
            <a:off x="7406400" y="2487762"/>
            <a:ext cx="1267050" cy="1552326"/>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04800" y="146253"/>
            <a:ext cx="8572500" cy="88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b="1" u="sng" dirty="0">
                <a:ea typeface="Lucida Sans"/>
                <a:cs typeface="Lucida Sans"/>
                <a:sym typeface="Lucida Sans"/>
              </a:rPr>
              <a:t>Background Information</a:t>
            </a:r>
            <a:endParaRPr sz="2400" b="1" i="0" u="sng" strike="noStrike" cap="none" dirty="0">
              <a:solidFill>
                <a:srgbClr val="595959"/>
              </a:solidFill>
              <a:ea typeface="Lucida Sans"/>
              <a:cs typeface="Lucida Sans"/>
              <a:sym typeface="Lucida Sans"/>
            </a:endParaRPr>
          </a:p>
        </p:txBody>
      </p:sp>
      <p:sp>
        <p:nvSpPr>
          <p:cNvPr id="411" name="Shape 411"/>
          <p:cNvSpPr txBox="1">
            <a:spLocks noGrp="1"/>
          </p:cNvSpPr>
          <p:nvPr>
            <p:ph type="body" idx="1"/>
          </p:nvPr>
        </p:nvSpPr>
        <p:spPr>
          <a:xfrm>
            <a:off x="285750" y="1026750"/>
            <a:ext cx="8572500" cy="5391600"/>
          </a:xfrm>
          <a:prstGeom prst="rect">
            <a:avLst/>
          </a:prstGeom>
          <a:noFill/>
          <a:ln>
            <a:noFill/>
          </a:ln>
        </p:spPr>
        <p:txBody>
          <a:bodyPr spcFirstLastPara="1" wrap="square" lIns="91425" tIns="91425" rIns="91425" bIns="91425" anchor="t" anchorCtr="0">
            <a:noAutofit/>
          </a:bodyPr>
          <a:lstStyle/>
          <a:p>
            <a:pPr marL="558800" lvl="0" indent="-228600" rtl="0">
              <a:lnSpc>
                <a:spcPct val="115000"/>
              </a:lnSpc>
              <a:spcBef>
                <a:spcPts val="0"/>
              </a:spcBef>
              <a:spcAft>
                <a:spcPts val="0"/>
              </a:spcAft>
              <a:buSzPts val="2400"/>
              <a:buFont typeface="Lucida Sans"/>
              <a:buAutoNum type="arabicParenR"/>
            </a:pPr>
            <a:r>
              <a:rPr lang="en-US" sz="2400" dirty="0">
                <a:ea typeface="Lucida Sans"/>
                <a:cs typeface="Lucida Sans"/>
                <a:sym typeface="Lucida Sans"/>
              </a:rPr>
              <a:t>2014-2017 Realize Edition  </a:t>
            </a:r>
            <a:endParaRPr sz="2400" dirty="0">
              <a:ea typeface="Lucida Sans"/>
              <a:cs typeface="Lucida Sans"/>
              <a:sym typeface="Lucida Sans"/>
            </a:endParaRPr>
          </a:p>
          <a:p>
            <a:pPr marL="965200" lvl="1" indent="-254000" rtl="0">
              <a:lnSpc>
                <a:spcPct val="115000"/>
              </a:lnSpc>
              <a:spcBef>
                <a:spcPts val="0"/>
              </a:spcBef>
              <a:spcAft>
                <a:spcPts val="0"/>
              </a:spcAft>
              <a:buSzPts val="2400"/>
              <a:buFont typeface="Lucida Sans"/>
              <a:buAutoNum type="alphaLcParenR"/>
            </a:pPr>
            <a:r>
              <a:rPr lang="en-US" sz="2400" dirty="0">
                <a:latin typeface="Calibri" panose="020F0502020204030204" pitchFamily="34" charset="0"/>
                <a:ea typeface="Lucida Sans"/>
                <a:cs typeface="Lucida Sans"/>
                <a:sym typeface="Lucida Sans"/>
              </a:rPr>
              <a:t>Only Partially Aligned with the standards</a:t>
            </a:r>
            <a:endParaRPr sz="2400" dirty="0">
              <a:latin typeface="Calibri" panose="020F0502020204030204" pitchFamily="34" charset="0"/>
              <a:ea typeface="Lucida Sans"/>
              <a:cs typeface="Lucida Sans"/>
              <a:sym typeface="Lucida Sans"/>
            </a:endParaRPr>
          </a:p>
          <a:p>
            <a:pPr marL="965200" lvl="1" indent="-254000" rtl="0">
              <a:lnSpc>
                <a:spcPct val="115000"/>
              </a:lnSpc>
              <a:spcBef>
                <a:spcPts val="0"/>
              </a:spcBef>
              <a:spcAft>
                <a:spcPts val="0"/>
              </a:spcAft>
              <a:buSzPts val="2400"/>
              <a:buFont typeface="Lucida Sans"/>
              <a:buAutoNum type="alphaLcParenR"/>
            </a:pPr>
            <a:r>
              <a:rPr lang="en-US" sz="2400" dirty="0">
                <a:latin typeface="Calibri" panose="020F0502020204030204" pitchFamily="34" charset="0"/>
                <a:ea typeface="Lucida Sans"/>
                <a:cs typeface="Lucida Sans"/>
                <a:sym typeface="Lucida Sans"/>
              </a:rPr>
              <a:t>Organized by Domains</a:t>
            </a:r>
            <a:endParaRPr sz="2400" dirty="0">
              <a:latin typeface="Calibri" panose="020F0502020204030204" pitchFamily="34" charset="0"/>
              <a:ea typeface="Lucida Sans"/>
              <a:cs typeface="Lucida Sans"/>
              <a:sym typeface="Lucida Sans"/>
            </a:endParaRPr>
          </a:p>
          <a:p>
            <a:pPr marL="965200" lvl="1" indent="-254000" rtl="0">
              <a:lnSpc>
                <a:spcPct val="115000"/>
              </a:lnSpc>
              <a:spcBef>
                <a:spcPts val="0"/>
              </a:spcBef>
              <a:spcAft>
                <a:spcPts val="0"/>
              </a:spcAft>
              <a:buSzPts val="2400"/>
              <a:buFont typeface="Lucida Sans"/>
              <a:buAutoNum type="alphaLcParenR"/>
            </a:pPr>
            <a:r>
              <a:rPr lang="en-US" sz="2400" dirty="0">
                <a:latin typeface="Calibri" panose="020F0502020204030204" pitchFamily="34" charset="0"/>
                <a:ea typeface="Lucida Sans"/>
                <a:cs typeface="Lucida Sans"/>
                <a:sym typeface="Lucida Sans"/>
              </a:rPr>
              <a:t>Topics were disjointed</a:t>
            </a:r>
            <a:endParaRPr sz="2400" dirty="0">
              <a:latin typeface="Calibri" panose="020F0502020204030204" pitchFamily="34" charset="0"/>
              <a:ea typeface="Lucida Sans"/>
              <a:cs typeface="Lucida Sans"/>
              <a:sym typeface="Lucida Sans"/>
            </a:endParaRPr>
          </a:p>
          <a:p>
            <a:pPr marL="965200" lvl="1" indent="-254000" rtl="0">
              <a:lnSpc>
                <a:spcPct val="115000"/>
              </a:lnSpc>
              <a:spcBef>
                <a:spcPts val="0"/>
              </a:spcBef>
              <a:spcAft>
                <a:spcPts val="0"/>
              </a:spcAft>
              <a:buSzPts val="2400"/>
              <a:buFont typeface="Lucida Sans"/>
              <a:buAutoNum type="alphaLcParenR"/>
            </a:pPr>
            <a:r>
              <a:rPr lang="en-US" sz="2400" dirty="0">
                <a:latin typeface="Calibri" panose="020F0502020204030204" pitchFamily="34" charset="0"/>
                <a:ea typeface="Lucida Sans"/>
                <a:cs typeface="Lucida Sans"/>
                <a:sym typeface="Lucida Sans"/>
              </a:rPr>
              <a:t>Pacing was unrealistic</a:t>
            </a:r>
            <a:endParaRPr sz="2400" dirty="0">
              <a:latin typeface="Calibri" panose="020F0502020204030204" pitchFamily="34" charset="0"/>
              <a:ea typeface="Lucida Sans"/>
              <a:cs typeface="Lucida Sans"/>
              <a:sym typeface="Lucida Sans"/>
            </a:endParaRPr>
          </a:p>
          <a:p>
            <a:pPr marL="457200" lvl="0" indent="0" rtl="0">
              <a:lnSpc>
                <a:spcPct val="115000"/>
              </a:lnSpc>
              <a:spcBef>
                <a:spcPts val="0"/>
              </a:spcBef>
              <a:spcAft>
                <a:spcPts val="0"/>
              </a:spcAft>
              <a:buNone/>
            </a:pPr>
            <a:endParaRPr sz="2400" dirty="0">
              <a:ea typeface="Lucida Sans"/>
              <a:cs typeface="Lucida Sans"/>
              <a:sym typeface="Lucida Sans"/>
            </a:endParaRPr>
          </a:p>
          <a:p>
            <a:pPr marL="558800" lvl="0" indent="-228600" rtl="0">
              <a:lnSpc>
                <a:spcPct val="115000"/>
              </a:lnSpc>
              <a:spcBef>
                <a:spcPts val="0"/>
              </a:spcBef>
              <a:spcAft>
                <a:spcPts val="0"/>
              </a:spcAft>
              <a:buSzPts val="2400"/>
              <a:buFont typeface="Lucida Sans"/>
              <a:buAutoNum type="arabicParenR"/>
            </a:pPr>
            <a:r>
              <a:rPr lang="en-US" sz="2400" dirty="0">
                <a:ea typeface="Lucida Sans"/>
                <a:cs typeface="Lucida Sans"/>
                <a:sym typeface="Lucida Sans"/>
              </a:rPr>
              <a:t>2017-2018 changed to </a:t>
            </a:r>
            <a:r>
              <a:rPr lang="en-US" sz="2400" i="1" dirty="0">
                <a:ea typeface="Lucida Sans"/>
                <a:cs typeface="Lucida Sans"/>
                <a:sym typeface="Lucida Sans"/>
              </a:rPr>
              <a:t>enVisionmath 2.0</a:t>
            </a:r>
            <a:endParaRPr sz="2400" i="1" dirty="0">
              <a:ea typeface="Lucida Sans"/>
              <a:cs typeface="Lucida Sans"/>
              <a:sym typeface="Lucida Sans"/>
            </a:endParaRPr>
          </a:p>
          <a:p>
            <a:pPr marL="457200" lvl="0" indent="0" rtl="0">
              <a:lnSpc>
                <a:spcPct val="115000"/>
              </a:lnSpc>
              <a:spcBef>
                <a:spcPts val="0"/>
              </a:spcBef>
              <a:spcAft>
                <a:spcPts val="0"/>
              </a:spcAft>
              <a:buNone/>
            </a:pPr>
            <a:endParaRPr sz="2400" dirty="0">
              <a:ea typeface="Lucida Sans"/>
              <a:cs typeface="Lucida Sans"/>
              <a:sym typeface="Lucida Sans"/>
            </a:endParaRPr>
          </a:p>
          <a:p>
            <a:pPr marL="558800" lvl="0" indent="-228600" rtl="0">
              <a:lnSpc>
                <a:spcPct val="115000"/>
              </a:lnSpc>
              <a:spcBef>
                <a:spcPts val="0"/>
              </a:spcBef>
              <a:spcAft>
                <a:spcPts val="0"/>
              </a:spcAft>
              <a:buSzPts val="2400"/>
              <a:buFont typeface="Lucida Sans"/>
              <a:buAutoNum type="arabicParenR"/>
            </a:pPr>
            <a:r>
              <a:rPr lang="en-US" sz="2400" dirty="0">
                <a:ea typeface="Lucida Sans"/>
                <a:cs typeface="Lucida Sans"/>
                <a:sym typeface="Lucida Sans"/>
              </a:rPr>
              <a:t>Participated in the Summer 2017 Convening</a:t>
            </a:r>
            <a:endParaRPr sz="2400" dirty="0">
              <a:ea typeface="Lucida Sans"/>
              <a:cs typeface="Lucida Sans"/>
              <a:sym typeface="Lucida Sans"/>
            </a:endParaRPr>
          </a:p>
          <a:p>
            <a:pPr marL="965200" lvl="1" indent="-254000" rtl="0">
              <a:lnSpc>
                <a:spcPct val="115000"/>
              </a:lnSpc>
              <a:spcBef>
                <a:spcPts val="0"/>
              </a:spcBef>
              <a:spcAft>
                <a:spcPts val="0"/>
              </a:spcAft>
              <a:buSzPts val="2400"/>
              <a:buFont typeface="Lucida Sans"/>
              <a:buAutoNum type="alphaLcParenR"/>
            </a:pPr>
            <a:r>
              <a:rPr lang="en-US" sz="2400" dirty="0">
                <a:latin typeface="Calibri" panose="020F0502020204030204" pitchFamily="34" charset="0"/>
                <a:ea typeface="Lucida Sans"/>
                <a:cs typeface="Lucida Sans"/>
                <a:sym typeface="Lucida Sans"/>
              </a:rPr>
              <a:t>3 classrooms teachers: Grades 2, 3, and 5</a:t>
            </a:r>
            <a:endParaRPr sz="2400" dirty="0">
              <a:latin typeface="Calibri" panose="020F0502020204030204" pitchFamily="34" charset="0"/>
              <a:ea typeface="Lucida Sans"/>
              <a:cs typeface="Lucida Sans"/>
              <a:sym typeface="Lucida Sans"/>
            </a:endParaRPr>
          </a:p>
          <a:p>
            <a:pPr marL="965200" lvl="1" indent="-254000" rtl="0">
              <a:lnSpc>
                <a:spcPct val="115000"/>
              </a:lnSpc>
              <a:spcBef>
                <a:spcPts val="0"/>
              </a:spcBef>
              <a:spcAft>
                <a:spcPts val="0"/>
              </a:spcAft>
              <a:buSzPts val="2400"/>
              <a:buFont typeface="Lucida Sans"/>
              <a:buAutoNum type="alphaLcParenR"/>
            </a:pPr>
            <a:r>
              <a:rPr lang="en-US" sz="2400" dirty="0">
                <a:latin typeface="Calibri" panose="020F0502020204030204" pitchFamily="34" charset="0"/>
                <a:ea typeface="Lucida Sans"/>
                <a:cs typeface="Lucida Sans"/>
                <a:sym typeface="Lucida Sans"/>
              </a:rPr>
              <a:t>I worked as a SAP Consultant for 2nd grade</a:t>
            </a:r>
            <a:endParaRPr sz="2400" dirty="0">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457200" lvl="0" indent="0" rtl="0">
              <a:lnSpc>
                <a:spcPct val="115000"/>
              </a:lnSpc>
              <a:spcBef>
                <a:spcPts val="0"/>
              </a:spcBef>
              <a:spcAft>
                <a:spcPts val="0"/>
              </a:spcAft>
              <a:buNone/>
            </a:pPr>
            <a:endParaRPr sz="2400" dirty="0">
              <a:ea typeface="Lucida Sans"/>
              <a:cs typeface="Lucida Sans"/>
              <a:sym typeface="Lucida San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94075" y="57628"/>
            <a:ext cx="8572500" cy="88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b="1" u="sng" dirty="0">
                <a:ea typeface="Lucida Sans"/>
                <a:cs typeface="Lucida Sans"/>
                <a:sym typeface="Lucida Sans"/>
              </a:rPr>
              <a:t>Guidance Document Implementation</a:t>
            </a:r>
            <a:endParaRPr sz="2400" b="1" i="0" u="sng" strike="noStrike" cap="none" dirty="0">
              <a:solidFill>
                <a:srgbClr val="595959"/>
              </a:solidFill>
              <a:ea typeface="Lucida Sans"/>
              <a:cs typeface="Lucida Sans"/>
              <a:sym typeface="Lucida Sans"/>
            </a:endParaRPr>
          </a:p>
        </p:txBody>
      </p:sp>
      <p:sp>
        <p:nvSpPr>
          <p:cNvPr id="418" name="Shape 418"/>
          <p:cNvSpPr txBox="1">
            <a:spLocks noGrp="1"/>
          </p:cNvSpPr>
          <p:nvPr>
            <p:ph type="body" idx="1"/>
          </p:nvPr>
        </p:nvSpPr>
        <p:spPr>
          <a:xfrm>
            <a:off x="215650" y="938125"/>
            <a:ext cx="8776500" cy="5424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000" dirty="0"/>
              <a:t>1) </a:t>
            </a:r>
            <a:r>
              <a:rPr lang="en-US" sz="2000" dirty="0">
                <a:ea typeface="Lucida Sans"/>
                <a:cs typeface="Lucida Sans"/>
                <a:sym typeface="Lucida Sans"/>
              </a:rPr>
              <a:t>Summary of Grade Level Work, Grades K-5</a:t>
            </a:r>
            <a:endParaRPr sz="2000" dirty="0">
              <a:ea typeface="Lucida Sans"/>
              <a:cs typeface="Lucida Sans"/>
              <a:sym typeface="Lucida Sans"/>
            </a:endParaRPr>
          </a:p>
          <a:p>
            <a:pPr marL="457200" lvl="0" indent="-355600" rtl="0">
              <a:lnSpc>
                <a:spcPct val="115000"/>
              </a:lnSpc>
              <a:spcBef>
                <a:spcPts val="0"/>
              </a:spcBef>
              <a:spcAft>
                <a:spcPts val="0"/>
              </a:spcAft>
              <a:buSzPts val="2000"/>
              <a:buFont typeface="Lucida Sans"/>
              <a:buChar char="➔"/>
            </a:pPr>
            <a:r>
              <a:rPr lang="en-US" sz="2000" dirty="0">
                <a:ea typeface="Lucida Sans"/>
                <a:cs typeface="Lucida Sans"/>
                <a:sym typeface="Lucida Sans"/>
              </a:rPr>
              <a:t>Key Area of Focus, Required Fluencies, Mental Strategies</a:t>
            </a:r>
            <a:endParaRPr sz="2000" dirty="0">
              <a:ea typeface="Lucida Sans"/>
              <a:cs typeface="Lucida Sans"/>
              <a:sym typeface="Lucida Sans"/>
            </a:endParaRPr>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457200" lvl="0" indent="0" rtl="0">
              <a:lnSpc>
                <a:spcPct val="115000"/>
              </a:lnSpc>
              <a:spcBef>
                <a:spcPts val="0"/>
              </a:spcBef>
              <a:spcAft>
                <a:spcPts val="0"/>
              </a:spcAft>
              <a:buNone/>
            </a:pPr>
            <a:endParaRPr sz="2400" dirty="0">
              <a:ea typeface="Lucida Sans"/>
              <a:cs typeface="Lucida Sans"/>
              <a:sym typeface="Lucida Sans"/>
            </a:endParaRPr>
          </a:p>
        </p:txBody>
      </p:sp>
      <p:pic>
        <p:nvPicPr>
          <p:cNvPr id="419" name="Shape 419"/>
          <p:cNvPicPr preferRelativeResize="0"/>
          <p:nvPr/>
        </p:nvPicPr>
        <p:blipFill>
          <a:blip r:embed="rId3">
            <a:alphaModFix/>
          </a:blip>
          <a:stretch>
            <a:fillRect/>
          </a:stretch>
        </p:blipFill>
        <p:spPr>
          <a:xfrm>
            <a:off x="1175350" y="2009400"/>
            <a:ext cx="6298649" cy="397260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p:nvPr/>
        </p:nvSpPr>
        <p:spPr>
          <a:xfrm>
            <a:off x="149250" y="1013600"/>
            <a:ext cx="8845500" cy="5449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1000" u="sng" dirty="0">
                <a:solidFill>
                  <a:schemeClr val="dk1"/>
                </a:solidFill>
                <a:latin typeface="Calibri" panose="020F0502020204030204" pitchFamily="34" charset="0"/>
                <a:ea typeface="Lucida Sans"/>
                <a:cs typeface="Lucida Sans"/>
                <a:sym typeface="Lucida Sans"/>
              </a:rPr>
              <a:t>Pro Tips:</a:t>
            </a:r>
            <a:endParaRPr sz="1000" u="sng"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Overview of the program specifics, the big picture</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Applies to Grades K-5 and to all topics </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Addresses Vocabulary, Strategies and Models, Assessments, Fluency</a:t>
            </a:r>
            <a:endParaRPr sz="1000" dirty="0">
              <a:solidFill>
                <a:schemeClr val="dk1"/>
              </a:solidFill>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None/>
            </a:pPr>
            <a:endParaRPr sz="1000" dirty="0">
              <a:solidFill>
                <a:schemeClr val="dk1"/>
              </a:solidFill>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None/>
            </a:pPr>
            <a:r>
              <a:rPr lang="en-US" sz="1000" u="sng" dirty="0">
                <a:solidFill>
                  <a:schemeClr val="dk1"/>
                </a:solidFill>
                <a:latin typeface="Calibri" panose="020F0502020204030204" pitchFamily="34" charset="0"/>
                <a:ea typeface="Lucida Sans"/>
                <a:cs typeface="Lucida Sans"/>
                <a:sym typeface="Lucida Sans"/>
              </a:rPr>
              <a:t>Topic Rule of Thumb:</a:t>
            </a:r>
            <a:endParaRPr sz="1000" u="sng"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Provides an overview of the topic specifics, i.e. Topic 1 rule of thumb items are written specifically for content taught in Topic 1</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Suggests instructional choices designed to better align the work of the topic to the expectation of the standards </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Provides a rationale that is based on the standards and/or the progression documents</a:t>
            </a:r>
            <a:endParaRPr sz="1000" dirty="0">
              <a:solidFill>
                <a:schemeClr val="dk1"/>
              </a:solidFill>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None/>
            </a:pPr>
            <a:endParaRPr sz="1000" dirty="0">
              <a:solidFill>
                <a:schemeClr val="dk1"/>
              </a:solidFill>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None/>
            </a:pPr>
            <a:r>
              <a:rPr lang="en-US" sz="1000" u="sng" dirty="0">
                <a:solidFill>
                  <a:schemeClr val="dk1"/>
                </a:solidFill>
                <a:latin typeface="Calibri" panose="020F0502020204030204" pitchFamily="34" charset="0"/>
                <a:ea typeface="Lucida Sans"/>
                <a:cs typeface="Lucida Sans"/>
                <a:sym typeface="Lucida Sans"/>
              </a:rPr>
              <a:t>Essential Question:</a:t>
            </a:r>
            <a:endParaRPr sz="1000" u="sng"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Identifies the big ideas that unite the work of the topic</a:t>
            </a:r>
            <a:endParaRPr sz="1000" dirty="0">
              <a:solidFill>
                <a:schemeClr val="dk1"/>
              </a:solidFill>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None/>
            </a:pPr>
            <a:endParaRPr sz="1000" dirty="0">
              <a:solidFill>
                <a:schemeClr val="dk1"/>
              </a:solidFill>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None/>
            </a:pPr>
            <a:r>
              <a:rPr lang="en-US" sz="1000" u="sng" dirty="0">
                <a:solidFill>
                  <a:schemeClr val="dk1"/>
                </a:solidFill>
                <a:latin typeface="Calibri" panose="020F0502020204030204" pitchFamily="34" charset="0"/>
                <a:ea typeface="Lucida Sans"/>
                <a:cs typeface="Lucida Sans"/>
                <a:sym typeface="Lucida Sans"/>
              </a:rPr>
              <a:t>Anchor Tasks:</a:t>
            </a:r>
            <a:endParaRPr sz="1000" u="sng"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Identifies elements of </a:t>
            </a:r>
            <a:r>
              <a:rPr lang="en-US" sz="1000" i="1" dirty="0">
                <a:solidFill>
                  <a:schemeClr val="dk1"/>
                </a:solidFill>
                <a:latin typeface="Calibri" panose="020F0502020204030204" pitchFamily="34" charset="0"/>
                <a:ea typeface="Lucida Sans"/>
                <a:cs typeface="Lucida Sans"/>
                <a:sym typeface="Lucida Sans"/>
              </a:rPr>
              <a:t>enVisionmath 2.0 </a:t>
            </a:r>
            <a:r>
              <a:rPr lang="en-US" sz="1000" dirty="0">
                <a:solidFill>
                  <a:schemeClr val="dk1"/>
                </a:solidFill>
                <a:latin typeface="Calibri" panose="020F0502020204030204" pitchFamily="34" charset="0"/>
                <a:ea typeface="Lucida Sans"/>
                <a:cs typeface="Lucida Sans"/>
                <a:sym typeface="Lucida Sans"/>
              </a:rPr>
              <a:t>that have the strongest connections to the expectations of the identified standards and Essential Questions for the topic</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Examples of Anchor Tasks in </a:t>
            </a:r>
            <a:r>
              <a:rPr lang="en-US" sz="1000" i="1" dirty="0">
                <a:solidFill>
                  <a:schemeClr val="dk1"/>
                </a:solidFill>
                <a:latin typeface="Calibri" panose="020F0502020204030204" pitchFamily="34" charset="0"/>
                <a:ea typeface="Lucida Sans"/>
                <a:cs typeface="Lucida Sans"/>
                <a:sym typeface="Lucida Sans"/>
              </a:rPr>
              <a:t>enVisionmath 2.0</a:t>
            </a:r>
            <a:r>
              <a:rPr lang="en-US" sz="1000" dirty="0">
                <a:solidFill>
                  <a:schemeClr val="dk1"/>
                </a:solidFill>
                <a:latin typeface="Calibri" panose="020F0502020204030204" pitchFamily="34" charset="0"/>
                <a:ea typeface="Lucida Sans"/>
                <a:cs typeface="Lucida Sans"/>
                <a:sym typeface="Lucida Sans"/>
              </a:rPr>
              <a:t> are- </a:t>
            </a:r>
            <a:endParaRPr sz="1000" dirty="0">
              <a:solidFill>
                <a:schemeClr val="dk1"/>
              </a:solidFill>
              <a:latin typeface="Calibri" panose="020F0502020204030204" pitchFamily="34" charset="0"/>
              <a:ea typeface="Lucida Sans"/>
              <a:cs typeface="Lucida Sans"/>
              <a:sym typeface="Lucida Sans"/>
            </a:endParaRPr>
          </a:p>
          <a:p>
            <a:pPr marL="914400" lvl="1"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Solve and Share</a:t>
            </a:r>
            <a:endParaRPr sz="1000" dirty="0">
              <a:solidFill>
                <a:schemeClr val="dk1"/>
              </a:solidFill>
              <a:latin typeface="Calibri" panose="020F0502020204030204" pitchFamily="34" charset="0"/>
              <a:ea typeface="Lucida Sans"/>
              <a:cs typeface="Lucida Sans"/>
              <a:sym typeface="Lucida Sans"/>
            </a:endParaRPr>
          </a:p>
          <a:p>
            <a:pPr marL="914400" lvl="1"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Visual Learning Bridge</a:t>
            </a:r>
            <a:endParaRPr sz="1000" dirty="0">
              <a:solidFill>
                <a:schemeClr val="dk1"/>
              </a:solidFill>
              <a:latin typeface="Calibri" panose="020F0502020204030204" pitchFamily="34" charset="0"/>
              <a:ea typeface="Lucida Sans"/>
              <a:cs typeface="Lucida Sans"/>
              <a:sym typeface="Lucida Sans"/>
            </a:endParaRPr>
          </a:p>
          <a:p>
            <a:pPr marL="914400" lvl="1"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Intervention Activity</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The order of the tasks corresponds to the recommended instructional sequence</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Are worthy of extended instructional time</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Supplementary tasks or lessons are included to meet the full intent of the identified standards</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The Anchor Task Explanation shares the rationale for highlighting the Anchor Task and its place in the sequence</a:t>
            </a:r>
            <a:endParaRPr sz="1000" dirty="0">
              <a:solidFill>
                <a:schemeClr val="dk1"/>
              </a:solidFill>
              <a:latin typeface="Calibri" panose="020F0502020204030204" pitchFamily="34" charset="0"/>
              <a:ea typeface="Lucida Sans"/>
              <a:cs typeface="Lucida Sans"/>
              <a:sym typeface="Lucida Sans"/>
            </a:endParaRPr>
          </a:p>
          <a:p>
            <a:pPr marL="457200" lvl="0"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ANY component of the lesson that is aligned with grade level and content standards may be incorporated into the lesson.</a:t>
            </a:r>
            <a:endParaRPr sz="1000" dirty="0">
              <a:solidFill>
                <a:schemeClr val="dk1"/>
              </a:solidFill>
              <a:latin typeface="Calibri" panose="020F0502020204030204" pitchFamily="34" charset="0"/>
              <a:ea typeface="Lucida Sans"/>
              <a:cs typeface="Lucida Sans"/>
              <a:sym typeface="Lucida Sans"/>
            </a:endParaRPr>
          </a:p>
          <a:p>
            <a:pPr marL="914400" lvl="1" indent="-292100" rtl="0">
              <a:lnSpc>
                <a:spcPct val="115000"/>
              </a:lnSpc>
              <a:spcBef>
                <a:spcPts val="0"/>
              </a:spcBef>
              <a:spcAft>
                <a:spcPts val="0"/>
              </a:spcAft>
              <a:buClr>
                <a:schemeClr val="dk1"/>
              </a:buClr>
              <a:buSzPts val="1000"/>
              <a:buFont typeface="Lucida Sans"/>
              <a:buChar char="○"/>
            </a:pPr>
            <a:r>
              <a:rPr lang="en-US" sz="1000" dirty="0">
                <a:solidFill>
                  <a:schemeClr val="dk1"/>
                </a:solidFill>
                <a:latin typeface="Calibri" panose="020F0502020204030204" pitchFamily="34" charset="0"/>
                <a:ea typeface="Lucida Sans"/>
                <a:cs typeface="Lucida Sans"/>
                <a:sym typeface="Lucida Sans"/>
              </a:rPr>
              <a:t>For example: The Anchor Tasks for Kindergarten Topic 1 highlight lessons 1-1, 1-6, 1-7, 1-9. This does not mean that the teacher cannot use components of lessons 1-2, 1-3, 1-4, 1-5, 1-8. It simply means that the recommended Anchor Tasks are the priority. </a:t>
            </a:r>
            <a:endParaRPr sz="1000" dirty="0">
              <a:solidFill>
                <a:schemeClr val="dk1"/>
              </a:solidFill>
              <a:latin typeface="Calibri" panose="020F0502020204030204" pitchFamily="34" charset="0"/>
              <a:ea typeface="Lucida Sans"/>
              <a:cs typeface="Lucida Sans"/>
              <a:sym typeface="Lucida Sans"/>
            </a:endParaRPr>
          </a:p>
        </p:txBody>
      </p:sp>
      <p:sp>
        <p:nvSpPr>
          <p:cNvPr id="426" name="Shape 426"/>
          <p:cNvSpPr txBox="1"/>
          <p:nvPr/>
        </p:nvSpPr>
        <p:spPr>
          <a:xfrm>
            <a:off x="199450" y="107900"/>
            <a:ext cx="8653500" cy="9057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2000" dirty="0">
                <a:solidFill>
                  <a:srgbClr val="595959"/>
                </a:solidFill>
                <a:latin typeface="Calibri" panose="020F0502020204030204" pitchFamily="34" charset="0"/>
                <a:ea typeface="Lucida Sans"/>
                <a:cs typeface="Lucida Sans"/>
                <a:sym typeface="Lucida Sans"/>
              </a:rPr>
              <a:t>2) Guidance Document Terminology, Grades K-5</a:t>
            </a:r>
            <a:endParaRPr sz="2000" dirty="0">
              <a:solidFill>
                <a:srgbClr val="595959"/>
              </a:solidFill>
              <a:latin typeface="Calibri" panose="020F0502020204030204" pitchFamily="34" charset="0"/>
              <a:ea typeface="Lucida Sans"/>
              <a:cs typeface="Lucida Sans"/>
              <a:sym typeface="Lucida Sans"/>
            </a:endParaRPr>
          </a:p>
          <a:p>
            <a:pPr marL="457200" lvl="0" indent="-355600" rtl="0">
              <a:lnSpc>
                <a:spcPct val="115000"/>
              </a:lnSpc>
              <a:spcBef>
                <a:spcPts val="0"/>
              </a:spcBef>
              <a:spcAft>
                <a:spcPts val="0"/>
              </a:spcAft>
              <a:buClr>
                <a:srgbClr val="595959"/>
              </a:buClr>
              <a:buSzPts val="2000"/>
              <a:buFont typeface="Lucida Sans"/>
              <a:buChar char="➔"/>
            </a:pPr>
            <a:r>
              <a:rPr lang="en-US" sz="2000" dirty="0">
                <a:solidFill>
                  <a:srgbClr val="595959"/>
                </a:solidFill>
                <a:latin typeface="Calibri" panose="020F0502020204030204" pitchFamily="34" charset="0"/>
                <a:ea typeface="Lucida Sans"/>
                <a:cs typeface="Lucida Sans"/>
                <a:sym typeface="Lucida Sans"/>
              </a:rPr>
              <a:t>An explanation of the terminology</a:t>
            </a:r>
            <a:endParaRPr sz="2000" dirty="0">
              <a:solidFill>
                <a:srgbClr val="595959"/>
              </a:solidFill>
              <a:latin typeface="Calibri" panose="020F0502020204030204" pitchFamily="34" charset="0"/>
              <a:ea typeface="Lucida Sans"/>
              <a:cs typeface="Lucida Sans"/>
              <a:sym typeface="Lucida San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90800" y="185850"/>
            <a:ext cx="8859900" cy="1328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000" dirty="0"/>
              <a:t>3) Pro Tips, Grades K-5</a:t>
            </a:r>
            <a:endParaRPr sz="2000" dirty="0"/>
          </a:p>
          <a:p>
            <a:pPr marL="0" lvl="0" indent="0" rtl="0">
              <a:lnSpc>
                <a:spcPct val="115000"/>
              </a:lnSpc>
              <a:spcBef>
                <a:spcPts val="0"/>
              </a:spcBef>
              <a:spcAft>
                <a:spcPts val="0"/>
              </a:spcAft>
              <a:buNone/>
            </a:pPr>
            <a:endParaRPr sz="1000" dirty="0"/>
          </a:p>
          <a:p>
            <a:pPr marL="0" lvl="0" indent="0" rtl="0">
              <a:lnSpc>
                <a:spcPct val="115000"/>
              </a:lnSpc>
              <a:spcBef>
                <a:spcPts val="0"/>
              </a:spcBef>
              <a:spcAft>
                <a:spcPts val="0"/>
              </a:spcAft>
              <a:buNone/>
            </a:pPr>
            <a:r>
              <a:rPr lang="en-US" sz="2000" dirty="0"/>
              <a:t>4) </a:t>
            </a:r>
            <a:r>
              <a:rPr lang="en-US" sz="2000" dirty="0">
                <a:ea typeface="Lucida Sans"/>
                <a:cs typeface="Lucida Sans"/>
                <a:sym typeface="Lucida Sans"/>
              </a:rPr>
              <a:t>Scope and Sequence, </a:t>
            </a:r>
            <a:r>
              <a:rPr lang="en-US" sz="2000" dirty="0"/>
              <a:t>G</a:t>
            </a:r>
            <a:r>
              <a:rPr lang="en-US" sz="2000" dirty="0">
                <a:ea typeface="Lucida Sans"/>
                <a:cs typeface="Lucida Sans"/>
                <a:sym typeface="Lucida Sans"/>
              </a:rPr>
              <a:t>rade Level Specific</a:t>
            </a:r>
            <a:endParaRPr sz="2000" dirty="0">
              <a:ea typeface="Lucida Sans"/>
              <a:cs typeface="Lucida Sans"/>
              <a:sym typeface="Lucida Sans"/>
            </a:endParaRPr>
          </a:p>
          <a:p>
            <a:pPr marL="457200" lvl="0" indent="-355600" rtl="0">
              <a:lnSpc>
                <a:spcPct val="115000"/>
              </a:lnSpc>
              <a:spcBef>
                <a:spcPts val="0"/>
              </a:spcBef>
              <a:spcAft>
                <a:spcPts val="0"/>
              </a:spcAft>
              <a:buSzPts val="2000"/>
              <a:buFont typeface="Lucida Sans"/>
              <a:buChar char="➔"/>
            </a:pPr>
            <a:r>
              <a:rPr lang="en-US" sz="2000" dirty="0">
                <a:ea typeface="Lucida Sans"/>
                <a:cs typeface="Lucida Sans"/>
                <a:sym typeface="Lucida Sans"/>
              </a:rPr>
              <a:t>Dates, Topics, Primary/Secondary Standards, Instructional Days</a:t>
            </a:r>
            <a:endParaRPr sz="2000" dirty="0">
              <a:ea typeface="Lucida Sans"/>
              <a:cs typeface="Lucida Sans"/>
              <a:sym typeface="Lucida Sans"/>
            </a:endParaRPr>
          </a:p>
          <a:p>
            <a:pPr marL="0" lvl="0" indent="0" rtl="0">
              <a:lnSpc>
                <a:spcPct val="115000"/>
              </a:lnSpc>
              <a:spcBef>
                <a:spcPts val="0"/>
              </a:spcBef>
              <a:spcAft>
                <a:spcPts val="0"/>
              </a:spcAft>
              <a:buNone/>
            </a:pPr>
            <a:endParaRPr sz="2000" dirty="0"/>
          </a:p>
          <a:p>
            <a:pPr marL="0" lvl="0" indent="0" rtl="0">
              <a:lnSpc>
                <a:spcPct val="115000"/>
              </a:lnSpc>
              <a:spcBef>
                <a:spcPts val="0"/>
              </a:spcBef>
              <a:spcAft>
                <a:spcPts val="0"/>
              </a:spcAft>
              <a:buNone/>
            </a:pP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457200" lvl="0" indent="0" rtl="0">
              <a:lnSpc>
                <a:spcPct val="115000"/>
              </a:lnSpc>
              <a:spcBef>
                <a:spcPts val="0"/>
              </a:spcBef>
              <a:spcAft>
                <a:spcPts val="0"/>
              </a:spcAft>
              <a:buNone/>
            </a:pPr>
            <a:endParaRPr sz="2400" dirty="0">
              <a:ea typeface="Lucida Sans"/>
              <a:cs typeface="Lucida Sans"/>
              <a:sym typeface="Lucida Sans"/>
            </a:endParaRPr>
          </a:p>
        </p:txBody>
      </p:sp>
      <p:pic>
        <p:nvPicPr>
          <p:cNvPr id="433" name="Shape 433"/>
          <p:cNvPicPr preferRelativeResize="0"/>
          <p:nvPr/>
        </p:nvPicPr>
        <p:blipFill>
          <a:blip r:embed="rId3">
            <a:alphaModFix/>
          </a:blip>
          <a:stretch>
            <a:fillRect/>
          </a:stretch>
        </p:blipFill>
        <p:spPr>
          <a:xfrm>
            <a:off x="812825" y="1665925"/>
            <a:ext cx="7518326" cy="468405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152400" y="101000"/>
            <a:ext cx="8572500" cy="1098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000" dirty="0"/>
              <a:t>5) R</a:t>
            </a:r>
            <a:r>
              <a:rPr lang="en-US" sz="2000" dirty="0">
                <a:ea typeface="Lucida Sans"/>
                <a:cs typeface="Lucida Sans"/>
                <a:sym typeface="Lucida Sans"/>
              </a:rPr>
              <a:t>evised version of the Guidance Documents, Grade Level and Topic Specific</a:t>
            </a:r>
            <a:endParaRPr sz="20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457200" lvl="0" indent="0" rtl="0">
              <a:lnSpc>
                <a:spcPct val="115000"/>
              </a:lnSpc>
              <a:spcBef>
                <a:spcPts val="0"/>
              </a:spcBef>
              <a:spcAft>
                <a:spcPts val="0"/>
              </a:spcAft>
              <a:buNone/>
            </a:pPr>
            <a:endParaRPr sz="2400" dirty="0">
              <a:ea typeface="Lucida Sans"/>
              <a:cs typeface="Lucida Sans"/>
              <a:sym typeface="Lucida Sans"/>
            </a:endParaRPr>
          </a:p>
        </p:txBody>
      </p:sp>
      <p:pic>
        <p:nvPicPr>
          <p:cNvPr id="440" name="Shape 440"/>
          <p:cNvPicPr preferRelativeResize="0"/>
          <p:nvPr/>
        </p:nvPicPr>
        <p:blipFill>
          <a:blip r:embed="rId3">
            <a:alphaModFix/>
          </a:blip>
          <a:stretch>
            <a:fillRect/>
          </a:stretch>
        </p:blipFill>
        <p:spPr>
          <a:xfrm>
            <a:off x="152400" y="4291850"/>
            <a:ext cx="8839201" cy="2053647"/>
          </a:xfrm>
          <a:prstGeom prst="rect">
            <a:avLst/>
          </a:prstGeom>
          <a:noFill/>
          <a:ln>
            <a:noFill/>
          </a:ln>
        </p:spPr>
      </p:pic>
      <p:pic>
        <p:nvPicPr>
          <p:cNvPr id="441" name="Shape 441"/>
          <p:cNvPicPr preferRelativeResize="0"/>
          <p:nvPr/>
        </p:nvPicPr>
        <p:blipFill>
          <a:blip r:embed="rId4">
            <a:alphaModFix/>
          </a:blip>
          <a:stretch>
            <a:fillRect/>
          </a:stretch>
        </p:blipFill>
        <p:spPr>
          <a:xfrm>
            <a:off x="1647450" y="1108000"/>
            <a:ext cx="5962549" cy="283272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285750" y="103953"/>
            <a:ext cx="8572500" cy="88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b="1" u="sng" dirty="0">
                <a:ea typeface="Lucida Sans"/>
                <a:cs typeface="Lucida Sans"/>
                <a:sym typeface="Lucida Sans"/>
              </a:rPr>
              <a:t>Professional Development</a:t>
            </a:r>
            <a:endParaRPr sz="2400" b="1" i="0" u="sng" strike="noStrike" cap="none" dirty="0">
              <a:solidFill>
                <a:srgbClr val="595959"/>
              </a:solidFill>
              <a:ea typeface="Lucida Sans"/>
              <a:cs typeface="Lucida Sans"/>
              <a:sym typeface="Lucida Sans"/>
            </a:endParaRPr>
          </a:p>
        </p:txBody>
      </p:sp>
      <p:graphicFrame>
        <p:nvGraphicFramePr>
          <p:cNvPr id="448" name="Shape 448"/>
          <p:cNvGraphicFramePr/>
          <p:nvPr/>
        </p:nvGraphicFramePr>
        <p:xfrm>
          <a:off x="515750" y="984450"/>
          <a:ext cx="8342500" cy="5394750"/>
        </p:xfrm>
        <a:graphic>
          <a:graphicData uri="http://schemas.openxmlformats.org/drawingml/2006/table">
            <a:tbl>
              <a:tblPr>
                <a:noFill/>
                <a:tableStyleId>{EF4D8F3C-BA52-4034-A104-5B3BC6C5F5AF}</a:tableStyleId>
              </a:tblPr>
              <a:tblGrid>
                <a:gridCol w="1534900"/>
                <a:gridCol w="1358275"/>
                <a:gridCol w="5449325"/>
              </a:tblGrid>
              <a:tr h="551500">
                <a:tc>
                  <a:txBody>
                    <a:bodyPr/>
                    <a:lstStyle/>
                    <a:p>
                      <a:pPr marL="0" lvl="0" indent="0" algn="ctr">
                        <a:spcBef>
                          <a:spcPts val="0"/>
                        </a:spcBef>
                        <a:spcAft>
                          <a:spcPts val="0"/>
                        </a:spcAft>
                        <a:buNone/>
                      </a:pPr>
                      <a:r>
                        <a:rPr lang="en-US" sz="1800" u="sng" dirty="0">
                          <a:latin typeface="Calibri" panose="020F0502020204030204" pitchFamily="34" charset="0"/>
                          <a:ea typeface="Lucida Sans"/>
                          <a:cs typeface="Lucida Sans"/>
                          <a:sym typeface="Lucida Sans"/>
                        </a:rPr>
                        <a:t>Month</a:t>
                      </a:r>
                      <a:endParaRPr sz="1800" u="sng"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lgn="ctr">
                        <a:spcBef>
                          <a:spcPts val="0"/>
                        </a:spcBef>
                        <a:spcAft>
                          <a:spcPts val="0"/>
                        </a:spcAft>
                        <a:buNone/>
                      </a:pPr>
                      <a:r>
                        <a:rPr lang="en-US" sz="1800" u="sng" dirty="0">
                          <a:latin typeface="Calibri" panose="020F0502020204030204" pitchFamily="34" charset="0"/>
                          <a:ea typeface="Lucida Sans"/>
                          <a:cs typeface="Lucida Sans"/>
                          <a:sym typeface="Lucida Sans"/>
                        </a:rPr>
                        <a:t>Length of PD</a:t>
                      </a:r>
                      <a:endParaRPr sz="1800" u="sng"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lgn="ctr">
                        <a:spcBef>
                          <a:spcPts val="0"/>
                        </a:spcBef>
                        <a:spcAft>
                          <a:spcPts val="0"/>
                        </a:spcAft>
                        <a:buNone/>
                      </a:pPr>
                      <a:r>
                        <a:rPr lang="en-US" sz="1800" u="sng" dirty="0">
                          <a:latin typeface="Calibri" panose="020F0502020204030204" pitchFamily="34" charset="0"/>
                          <a:ea typeface="Lucida Sans"/>
                          <a:cs typeface="Lucida Sans"/>
                          <a:sym typeface="Lucida Sans"/>
                        </a:rPr>
                        <a:t>Audience/Presenter</a:t>
                      </a:r>
                      <a:endParaRPr sz="1800" u="sng" dirty="0">
                        <a:latin typeface="Calibri" panose="020F0502020204030204" pitchFamily="34" charset="0"/>
                        <a:ea typeface="Lucida Sans"/>
                        <a:cs typeface="Lucida Sans"/>
                        <a:sym typeface="Lucida Sans"/>
                      </a:endParaRPr>
                    </a:p>
                  </a:txBody>
                  <a:tcPr marL="91425" marR="91425" marT="91425" marB="91425"/>
                </a:tc>
              </a:tr>
              <a:tr h="535475">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June 2017</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½ Day</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i="1" dirty="0">
                          <a:latin typeface="Calibri" panose="020F0502020204030204" pitchFamily="34" charset="0"/>
                          <a:ea typeface="Lucida Sans"/>
                          <a:cs typeface="Lucida Sans"/>
                          <a:sym typeface="Lucida Sans"/>
                        </a:rPr>
                        <a:t>enVisionmath 2.0</a:t>
                      </a:r>
                      <a:r>
                        <a:rPr lang="en-US" sz="1800" dirty="0">
                          <a:latin typeface="Calibri" panose="020F0502020204030204" pitchFamily="34" charset="0"/>
                          <a:ea typeface="Lucida Sans"/>
                          <a:cs typeface="Lucida Sans"/>
                          <a:sym typeface="Lucida Sans"/>
                        </a:rPr>
                        <a:t> training for Instructional Coaches facilitated by Pearson</a:t>
                      </a:r>
                      <a:endParaRPr sz="1800" dirty="0">
                        <a:latin typeface="Calibri" panose="020F0502020204030204" pitchFamily="34" charset="0"/>
                        <a:ea typeface="Lucida Sans"/>
                        <a:cs typeface="Lucida Sans"/>
                        <a:sym typeface="Lucida Sans"/>
                      </a:endParaRPr>
                    </a:p>
                  </a:txBody>
                  <a:tcPr marL="91425" marR="91425" marT="91425" marB="91425"/>
                </a:tc>
              </a:tr>
              <a:tr h="535475">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August 2017</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2 ½ Days</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Materials Adaptation Project Convening facilitated by Student Achievement Partners</a:t>
                      </a:r>
                      <a:endParaRPr sz="1800" dirty="0">
                        <a:latin typeface="Calibri" panose="020F0502020204030204" pitchFamily="34" charset="0"/>
                        <a:ea typeface="Lucida Sans"/>
                        <a:cs typeface="Lucida Sans"/>
                        <a:sym typeface="Lucida Sans"/>
                      </a:endParaRPr>
                    </a:p>
                  </a:txBody>
                  <a:tcPr marL="91425" marR="91425" marT="91425" marB="91425"/>
                </a:tc>
              </a:tr>
              <a:tr h="535475">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August 2017</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½ Day</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n-US" sz="1800" i="1" dirty="0">
                          <a:solidFill>
                            <a:schemeClr val="dk1"/>
                          </a:solidFill>
                          <a:latin typeface="Calibri" panose="020F0502020204030204" pitchFamily="34" charset="0"/>
                          <a:ea typeface="Lucida Sans"/>
                          <a:cs typeface="Lucida Sans"/>
                          <a:sym typeface="Lucida Sans"/>
                        </a:rPr>
                        <a:t>enVisionmath 2.0</a:t>
                      </a:r>
                      <a:r>
                        <a:rPr lang="en-US" sz="1800" dirty="0">
                          <a:solidFill>
                            <a:schemeClr val="dk1"/>
                          </a:solidFill>
                          <a:latin typeface="Calibri" panose="020F0502020204030204" pitchFamily="34" charset="0"/>
                          <a:ea typeface="Lucida Sans"/>
                          <a:cs typeface="Lucida Sans"/>
                          <a:sym typeface="Lucida Sans"/>
                        </a:rPr>
                        <a:t> introduction for Teachers facilitated by Instructional Coaches</a:t>
                      </a:r>
                      <a:endParaRPr sz="1800" dirty="0">
                        <a:latin typeface="Calibri" panose="020F0502020204030204" pitchFamily="34" charset="0"/>
                        <a:ea typeface="Lucida Sans"/>
                        <a:cs typeface="Lucida Sans"/>
                        <a:sym typeface="Lucida Sans"/>
                      </a:endParaRPr>
                    </a:p>
                  </a:txBody>
                  <a:tcPr marL="91425" marR="91425" marT="91425" marB="91425"/>
                </a:tc>
              </a:tr>
              <a:tr h="535475">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September 2017</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Full Day</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Guidance Document Implementation for Instructional Coaches and Administrators facilitated by the Instructional Specialist</a:t>
                      </a:r>
                      <a:endParaRPr sz="1800" dirty="0">
                        <a:latin typeface="Calibri" panose="020F0502020204030204" pitchFamily="34" charset="0"/>
                        <a:ea typeface="Lucida Sans"/>
                        <a:cs typeface="Lucida Sans"/>
                        <a:sym typeface="Lucida Sans"/>
                      </a:endParaRPr>
                    </a:p>
                  </a:txBody>
                  <a:tcPr marL="91425" marR="91425" marT="91425" marB="91425"/>
                </a:tc>
              </a:tr>
              <a:tr h="535475">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October 2017</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Full Day</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n-US" sz="1800" i="1" dirty="0">
                          <a:solidFill>
                            <a:schemeClr val="dk1"/>
                          </a:solidFill>
                          <a:latin typeface="Calibri" panose="020F0502020204030204" pitchFamily="34" charset="0"/>
                          <a:ea typeface="Lucida Sans"/>
                          <a:cs typeface="Lucida Sans"/>
                          <a:sym typeface="Lucida Sans"/>
                        </a:rPr>
                        <a:t>enVisionmath 2.0</a:t>
                      </a:r>
                      <a:r>
                        <a:rPr lang="en-US" sz="1800" dirty="0">
                          <a:solidFill>
                            <a:schemeClr val="dk1"/>
                          </a:solidFill>
                          <a:latin typeface="Calibri" panose="020F0502020204030204" pitchFamily="34" charset="0"/>
                          <a:ea typeface="Lucida Sans"/>
                          <a:cs typeface="Lucida Sans"/>
                          <a:sym typeface="Lucida Sans"/>
                        </a:rPr>
                        <a:t> training for Teachers facilitated by Pearson</a:t>
                      </a:r>
                      <a:endParaRPr sz="1800" dirty="0">
                        <a:latin typeface="Calibri" panose="020F0502020204030204" pitchFamily="34" charset="0"/>
                        <a:ea typeface="Lucida Sans"/>
                        <a:cs typeface="Lucida Sans"/>
                        <a:sym typeface="Lucida Sans"/>
                      </a:endParaRPr>
                    </a:p>
                  </a:txBody>
                  <a:tcPr marL="91425" marR="91425" marT="91425" marB="91425"/>
                </a:tc>
              </a:tr>
              <a:tr h="535475">
                <a:tc>
                  <a:txBody>
                    <a:bodyPr/>
                    <a:lstStyle/>
                    <a:p>
                      <a:pPr marL="0" lvl="0" indent="0" rtl="0">
                        <a:spcBef>
                          <a:spcPts val="0"/>
                        </a:spcBef>
                        <a:spcAft>
                          <a:spcPts val="0"/>
                        </a:spcAft>
                        <a:buNone/>
                      </a:pPr>
                      <a:r>
                        <a:rPr lang="en-US" sz="1800" dirty="0">
                          <a:latin typeface="Calibri" panose="020F0502020204030204" pitchFamily="34" charset="0"/>
                          <a:ea typeface="Lucida Sans"/>
                          <a:cs typeface="Lucida Sans"/>
                          <a:sym typeface="Lucida Sans"/>
                        </a:rPr>
                        <a:t>February 2018</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Full Day</a:t>
                      </a:r>
                      <a:endParaRPr sz="1800" dirty="0">
                        <a:latin typeface="Calibri" panose="020F0502020204030204" pitchFamily="34" charset="0"/>
                        <a:ea typeface="Lucida Sans"/>
                        <a:cs typeface="Lucida Sans"/>
                        <a:sym typeface="Lucida Sans"/>
                      </a:endParaRPr>
                    </a:p>
                  </a:txBody>
                  <a:tcPr marL="91425" marR="91425" marT="91425" marB="91425"/>
                </a:tc>
                <a:tc>
                  <a:txBody>
                    <a:bodyPr/>
                    <a:lstStyle/>
                    <a:p>
                      <a:pPr marL="0" lvl="0" indent="0">
                        <a:spcBef>
                          <a:spcPts val="0"/>
                        </a:spcBef>
                        <a:spcAft>
                          <a:spcPts val="0"/>
                        </a:spcAft>
                        <a:buNone/>
                      </a:pPr>
                      <a:r>
                        <a:rPr lang="en-US" sz="1800" dirty="0">
                          <a:latin typeface="Calibri" panose="020F0502020204030204" pitchFamily="34" charset="0"/>
                          <a:ea typeface="Lucida Sans"/>
                          <a:cs typeface="Lucida Sans"/>
                          <a:sym typeface="Lucida Sans"/>
                        </a:rPr>
                        <a:t>Guidance Document Planning for Teachers facilitated by the Instructional Specialist</a:t>
                      </a:r>
                      <a:endParaRPr sz="1800" dirty="0">
                        <a:latin typeface="Calibri" panose="020F0502020204030204" pitchFamily="34" charset="0"/>
                        <a:ea typeface="Lucida Sans"/>
                        <a:cs typeface="Lucida Sans"/>
                        <a:sym typeface="Lucida Sans"/>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3F3F39"/>
                </a:solidFill>
                <a:ea typeface="Lucida Sans"/>
                <a:cs typeface="Lucida Sans"/>
                <a:sym typeface="Lucida Sans"/>
              </a:rPr>
              <a:t>Learn more about us!</a:t>
            </a:r>
            <a:endParaRPr dirty="0"/>
          </a:p>
        </p:txBody>
      </p:sp>
      <p:sp>
        <p:nvSpPr>
          <p:cNvPr id="198" name="Shape 1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Contact Jennie Beltramini </a:t>
            </a:r>
            <a:r>
              <a:rPr lang="en-US" sz="1800" b="0" i="0" u="none" strike="noStrike" cap="none" dirty="0">
                <a:solidFill>
                  <a:srgbClr val="3F3F39"/>
                </a:solidFill>
                <a:ea typeface="Lucida Sans"/>
                <a:cs typeface="Lucida Sans"/>
                <a:sym typeface="Lucida Sans"/>
              </a:rPr>
              <a:t>(</a:t>
            </a:r>
            <a:r>
              <a:rPr lang="en-US" sz="1800" b="0" i="0" u="sng" strike="noStrike" cap="none" dirty="0">
                <a:solidFill>
                  <a:schemeClr val="hlink"/>
                </a:solidFill>
                <a:ea typeface="Lucida Sans"/>
                <a:cs typeface="Lucida Sans"/>
                <a:sym typeface="Lucida Sans"/>
                <a:hlinkClick r:id="rId3"/>
              </a:rPr>
              <a:t>jbeltramini@studentsachieve.net</a:t>
            </a:r>
            <a:r>
              <a:rPr lang="en-US" sz="1800" b="0" i="0" u="none" strike="noStrike" cap="none" dirty="0">
                <a:solidFill>
                  <a:srgbClr val="3F3F39"/>
                </a:solidFill>
                <a:ea typeface="Lucida Sans"/>
                <a:cs typeface="Lucida Sans"/>
                <a:sym typeface="Lucida Sans"/>
              </a:rPr>
              <a:t> ) </a:t>
            </a:r>
            <a:r>
              <a:rPr lang="en-US" sz="2400" b="0" i="0" u="none" strike="noStrike" cap="none" dirty="0">
                <a:solidFill>
                  <a:srgbClr val="3F3F39"/>
                </a:solidFill>
                <a:ea typeface="Lucida Sans"/>
                <a:cs typeface="Lucida Sans"/>
                <a:sym typeface="Lucida Sans"/>
              </a:rPr>
              <a:t>or Joanie Funderburk </a:t>
            </a:r>
            <a:r>
              <a:rPr lang="en-US" sz="1800" b="0" i="0" u="none" strike="noStrike" cap="none" dirty="0">
                <a:solidFill>
                  <a:srgbClr val="3F3F39"/>
                </a:solidFill>
                <a:ea typeface="Lucida Sans"/>
                <a:cs typeface="Lucida Sans"/>
                <a:sym typeface="Lucida Sans"/>
              </a:rPr>
              <a:t>(</a:t>
            </a:r>
            <a:r>
              <a:rPr lang="en-US" sz="1800" b="0" i="0" u="sng" strike="noStrike" cap="none" dirty="0">
                <a:solidFill>
                  <a:schemeClr val="hlink"/>
                </a:solidFill>
                <a:ea typeface="Lucida Sans"/>
                <a:cs typeface="Lucida Sans"/>
                <a:sym typeface="Lucida Sans"/>
                <a:hlinkClick r:id="rId4"/>
              </a:rPr>
              <a:t>jfunderburk@studentsachieve.net</a:t>
            </a:r>
            <a:r>
              <a:rPr lang="en-US" sz="1800" b="0" i="0" u="none" strike="noStrike" cap="none" dirty="0">
                <a:solidFill>
                  <a:srgbClr val="3F3F39"/>
                </a:solidFill>
                <a:ea typeface="Lucida Sans"/>
                <a:cs typeface="Lucida Sans"/>
                <a:sym typeface="Lucida Sans"/>
              </a:rPr>
              <a:t>)</a:t>
            </a:r>
            <a:endParaRPr dirty="0"/>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Complete this survey to join our database (and mailing lists): </a:t>
            </a:r>
            <a:r>
              <a:rPr lang="en-US" sz="1800" b="0" i="0" u="sng" strike="noStrike" cap="none" dirty="0">
                <a:solidFill>
                  <a:schemeClr val="hlink"/>
                </a:solidFill>
                <a:ea typeface="Lucida Sans"/>
                <a:cs typeface="Lucida Sans"/>
                <a:sym typeface="Lucida Sans"/>
                <a:hlinkClick r:id="rId5"/>
              </a:rPr>
              <a:t>www.achievethecore.org/ca-signup</a:t>
            </a:r>
            <a:endParaRPr dirty="0"/>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Visit our website: </a:t>
            </a:r>
            <a:r>
              <a:rPr lang="en-US" sz="1800" b="0" i="0" u="sng" strike="noStrike" cap="none" dirty="0">
                <a:solidFill>
                  <a:schemeClr val="hlink"/>
                </a:solidFill>
                <a:ea typeface="Lucida Sans"/>
                <a:cs typeface="Lucida Sans"/>
                <a:sym typeface="Lucida Sans"/>
                <a:hlinkClick r:id="rId6"/>
              </a:rPr>
              <a:t>www.achievethecore.org</a:t>
            </a:r>
            <a:endParaRPr dirty="0"/>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p:txBody>
      </p:sp>
      <p:pic>
        <p:nvPicPr>
          <p:cNvPr id="199" name="Shape 199" descr="ATC Header.PNG"/>
          <p:cNvPicPr preferRelativeResize="0"/>
          <p:nvPr/>
        </p:nvPicPr>
        <p:blipFill rotWithShape="1">
          <a:blip r:embed="rId7">
            <a:alphaModFix/>
          </a:blip>
          <a:srcRect/>
          <a:stretch/>
        </p:blipFill>
        <p:spPr>
          <a:xfrm>
            <a:off x="70125" y="3901267"/>
            <a:ext cx="9141028" cy="26022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285750" y="324728"/>
            <a:ext cx="8572500" cy="5869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400" dirty="0">
                <a:solidFill>
                  <a:schemeClr val="dk1"/>
                </a:solidFill>
              </a:rPr>
              <a:t>Guidance Document Topic Planner</a:t>
            </a:r>
            <a:endParaRPr sz="1400" dirty="0">
              <a:solidFill>
                <a:schemeClr val="dk1"/>
              </a:solidFill>
            </a:endParaRPr>
          </a:p>
          <a:p>
            <a:pPr marL="0" lvl="0" indent="0" rtl="0">
              <a:lnSpc>
                <a:spcPct val="115000"/>
              </a:lnSpc>
              <a:spcBef>
                <a:spcPts val="0"/>
              </a:spcBef>
              <a:spcAft>
                <a:spcPts val="0"/>
              </a:spcAft>
              <a:buClr>
                <a:schemeClr val="dk1"/>
              </a:buClr>
              <a:buSzPts val="1100"/>
              <a:buFont typeface="Arial"/>
              <a:buNone/>
            </a:pPr>
            <a:endParaRPr sz="1400"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rPr>
              <a:t>When planning, begin by examining the purpose of the topic. Use the following questions to identify what the students need to learn and why.</a:t>
            </a:r>
            <a:endParaRPr sz="1400"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rPr>
              <a:t>Topic Overview:</a:t>
            </a:r>
            <a:endParaRPr sz="1400" dirty="0">
              <a:solidFill>
                <a:schemeClr val="dk1"/>
              </a:solidFill>
            </a:endParaRPr>
          </a:p>
          <a:p>
            <a:pPr marL="457200" lvl="0" indent="-317500" rtl="0">
              <a:lnSpc>
                <a:spcPct val="115000"/>
              </a:lnSpc>
              <a:spcBef>
                <a:spcPts val="0"/>
              </a:spcBef>
              <a:spcAft>
                <a:spcPts val="0"/>
              </a:spcAft>
              <a:buClr>
                <a:schemeClr val="dk1"/>
              </a:buClr>
              <a:buSzPts val="1400"/>
              <a:buFont typeface="Lucida Sans"/>
              <a:buAutoNum type="arabicParenR"/>
            </a:pPr>
            <a:r>
              <a:rPr lang="en-US" sz="1400" dirty="0">
                <a:solidFill>
                  <a:schemeClr val="dk1"/>
                </a:solidFill>
              </a:rPr>
              <a:t>What standard(s) and/or cluster(s) are you targeting in this Topic?</a:t>
            </a:r>
            <a:endParaRPr sz="1400" dirty="0">
              <a:solidFill>
                <a:schemeClr val="dk1"/>
              </a:solidFill>
            </a:endParaRPr>
          </a:p>
          <a:p>
            <a:pPr marL="0" lvl="0" indent="0" rtl="0">
              <a:lnSpc>
                <a:spcPct val="115000"/>
              </a:lnSpc>
              <a:spcBef>
                <a:spcPts val="0"/>
              </a:spcBef>
              <a:spcAft>
                <a:spcPts val="0"/>
              </a:spcAft>
              <a:buClr>
                <a:schemeClr val="dk1"/>
              </a:buClr>
              <a:buSzPts val="1100"/>
              <a:buFont typeface="Arial"/>
              <a:buNone/>
            </a:pPr>
            <a:endParaRPr sz="1400" dirty="0">
              <a:solidFill>
                <a:schemeClr val="dk1"/>
              </a:solidFill>
            </a:endParaRPr>
          </a:p>
          <a:p>
            <a:pPr marL="457200" lvl="0" indent="-317500" rtl="0">
              <a:lnSpc>
                <a:spcPct val="115000"/>
              </a:lnSpc>
              <a:spcBef>
                <a:spcPts val="0"/>
              </a:spcBef>
              <a:spcAft>
                <a:spcPts val="0"/>
              </a:spcAft>
              <a:buClr>
                <a:schemeClr val="dk1"/>
              </a:buClr>
              <a:buSzPts val="1400"/>
              <a:buFont typeface="Lucida Sans"/>
              <a:buAutoNum type="arabicParenR"/>
            </a:pPr>
            <a:r>
              <a:rPr lang="en-US" sz="1400" dirty="0">
                <a:solidFill>
                  <a:schemeClr val="dk1"/>
                </a:solidFill>
              </a:rPr>
              <a:t>Which aspects of rigor do the targeted standards require?</a:t>
            </a:r>
            <a:endParaRPr sz="1400" dirty="0">
              <a:solidFill>
                <a:schemeClr val="dk1"/>
              </a:solidFill>
            </a:endParaRPr>
          </a:p>
          <a:p>
            <a:pPr marL="914400" lvl="1" indent="-317500" rtl="0">
              <a:lnSpc>
                <a:spcPct val="115000"/>
              </a:lnSpc>
              <a:spcBef>
                <a:spcPts val="0"/>
              </a:spcBef>
              <a:spcAft>
                <a:spcPts val="0"/>
              </a:spcAft>
              <a:buClr>
                <a:schemeClr val="dk1"/>
              </a:buClr>
              <a:buSzPts val="1400"/>
              <a:buFont typeface="Lucida Sans"/>
              <a:buAutoNum type="alphaLcParenR"/>
            </a:pPr>
            <a:r>
              <a:rPr lang="en-US" sz="1400" dirty="0">
                <a:solidFill>
                  <a:schemeClr val="dk1"/>
                </a:solidFill>
                <a:latin typeface="Calibri" panose="020F0502020204030204" pitchFamily="34" charset="0"/>
                <a:ea typeface="Lucida Sans"/>
                <a:cs typeface="Lucida Sans"/>
                <a:sym typeface="Lucida Sans"/>
              </a:rPr>
              <a:t>Conceptual Understanding</a:t>
            </a:r>
            <a:endParaRPr sz="1400" dirty="0">
              <a:solidFill>
                <a:schemeClr val="dk1"/>
              </a:solidFill>
              <a:latin typeface="Calibri" panose="020F0502020204030204" pitchFamily="34" charset="0"/>
              <a:ea typeface="Lucida Sans"/>
              <a:cs typeface="Lucida Sans"/>
              <a:sym typeface="Lucida Sans"/>
            </a:endParaRPr>
          </a:p>
          <a:p>
            <a:pPr marL="914400" lvl="1" indent="-317500" rtl="0">
              <a:lnSpc>
                <a:spcPct val="115000"/>
              </a:lnSpc>
              <a:spcBef>
                <a:spcPts val="0"/>
              </a:spcBef>
              <a:spcAft>
                <a:spcPts val="0"/>
              </a:spcAft>
              <a:buClr>
                <a:schemeClr val="dk1"/>
              </a:buClr>
              <a:buSzPts val="1400"/>
              <a:buFont typeface="Lucida Sans"/>
              <a:buAutoNum type="alphaLcParenR"/>
            </a:pPr>
            <a:r>
              <a:rPr lang="en-US" sz="1400" dirty="0">
                <a:solidFill>
                  <a:schemeClr val="dk1"/>
                </a:solidFill>
                <a:latin typeface="Calibri" panose="020F0502020204030204" pitchFamily="34" charset="0"/>
                <a:ea typeface="Lucida Sans"/>
                <a:cs typeface="Lucida Sans"/>
                <a:sym typeface="Lucida Sans"/>
              </a:rPr>
              <a:t>Procedural Skill and Fluency</a:t>
            </a:r>
            <a:endParaRPr sz="1400" dirty="0">
              <a:solidFill>
                <a:schemeClr val="dk1"/>
              </a:solidFill>
              <a:latin typeface="Calibri" panose="020F0502020204030204" pitchFamily="34" charset="0"/>
              <a:ea typeface="Lucida Sans"/>
              <a:cs typeface="Lucida Sans"/>
              <a:sym typeface="Lucida Sans"/>
            </a:endParaRPr>
          </a:p>
          <a:p>
            <a:pPr marL="914400" lvl="1" indent="-317500" rtl="0">
              <a:lnSpc>
                <a:spcPct val="115000"/>
              </a:lnSpc>
              <a:spcBef>
                <a:spcPts val="0"/>
              </a:spcBef>
              <a:spcAft>
                <a:spcPts val="0"/>
              </a:spcAft>
              <a:buClr>
                <a:schemeClr val="dk1"/>
              </a:buClr>
              <a:buSzPts val="1400"/>
              <a:buFont typeface="Lucida Sans"/>
              <a:buAutoNum type="alphaLcParenR"/>
            </a:pPr>
            <a:r>
              <a:rPr lang="en-US" sz="1400" dirty="0">
                <a:solidFill>
                  <a:schemeClr val="dk1"/>
                </a:solidFill>
                <a:latin typeface="Calibri" panose="020F0502020204030204" pitchFamily="34" charset="0"/>
                <a:ea typeface="Lucida Sans"/>
                <a:cs typeface="Lucida Sans"/>
                <a:sym typeface="Lucida Sans"/>
              </a:rPr>
              <a:t>Application</a:t>
            </a:r>
            <a:endParaRPr sz="1400" dirty="0">
              <a:solidFill>
                <a:schemeClr val="dk1"/>
              </a:solidFill>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Clr>
                <a:schemeClr val="dk1"/>
              </a:buClr>
              <a:buSzPts val="1100"/>
              <a:buFont typeface="Arial"/>
              <a:buNone/>
            </a:pPr>
            <a:endParaRPr sz="1400" dirty="0">
              <a:solidFill>
                <a:schemeClr val="dk1"/>
              </a:solidFill>
            </a:endParaRPr>
          </a:p>
          <a:p>
            <a:pPr marL="457200" lvl="0" indent="-317500" rtl="0">
              <a:lnSpc>
                <a:spcPct val="115000"/>
              </a:lnSpc>
              <a:spcBef>
                <a:spcPts val="0"/>
              </a:spcBef>
              <a:spcAft>
                <a:spcPts val="0"/>
              </a:spcAft>
              <a:buClr>
                <a:schemeClr val="dk1"/>
              </a:buClr>
              <a:buSzPts val="1400"/>
              <a:buFont typeface="Lucida Sans"/>
              <a:buAutoNum type="arabicParenR"/>
            </a:pPr>
            <a:r>
              <a:rPr lang="en-US" sz="1400" dirty="0">
                <a:solidFill>
                  <a:schemeClr val="dk1"/>
                </a:solidFill>
              </a:rPr>
              <a:t>Analyze the Assessment Items: Which items are identified as </a:t>
            </a:r>
            <a:r>
              <a:rPr lang="en-US" sz="1400" i="1" dirty="0" err="1">
                <a:solidFill>
                  <a:schemeClr val="dk1"/>
                </a:solidFill>
              </a:rPr>
              <a:t>As</a:t>
            </a:r>
            <a:r>
              <a:rPr lang="en-US" sz="1400" i="1" dirty="0">
                <a:solidFill>
                  <a:schemeClr val="dk1"/>
                </a:solidFill>
              </a:rPr>
              <a:t> is</a:t>
            </a:r>
            <a:r>
              <a:rPr lang="en-US" sz="1400" dirty="0">
                <a:solidFill>
                  <a:schemeClr val="dk1"/>
                </a:solidFill>
              </a:rPr>
              <a:t>, </a:t>
            </a:r>
            <a:r>
              <a:rPr lang="en-US" sz="1400" i="1" dirty="0">
                <a:solidFill>
                  <a:schemeClr val="dk1"/>
                </a:solidFill>
              </a:rPr>
              <a:t>Modified</a:t>
            </a:r>
            <a:r>
              <a:rPr lang="en-US" sz="1400" dirty="0">
                <a:solidFill>
                  <a:schemeClr val="dk1"/>
                </a:solidFill>
              </a:rPr>
              <a:t> or </a:t>
            </a:r>
            <a:r>
              <a:rPr lang="en-US" sz="1400" i="1" dirty="0">
                <a:solidFill>
                  <a:schemeClr val="dk1"/>
                </a:solidFill>
              </a:rPr>
              <a:t>Deleted</a:t>
            </a:r>
            <a:r>
              <a:rPr lang="en-US" sz="1400" dirty="0">
                <a:solidFill>
                  <a:schemeClr val="dk1"/>
                </a:solidFill>
              </a:rPr>
              <a:t> and why? Use this information when planning for instruction. </a:t>
            </a:r>
            <a:endParaRPr sz="1400" dirty="0">
              <a:solidFill>
                <a:schemeClr val="dk1"/>
              </a:solidFill>
            </a:endParaRPr>
          </a:p>
          <a:p>
            <a:pPr marL="0" lvl="0" indent="0" rtl="0">
              <a:lnSpc>
                <a:spcPct val="115000"/>
              </a:lnSpc>
              <a:spcBef>
                <a:spcPts val="0"/>
              </a:spcBef>
              <a:spcAft>
                <a:spcPts val="0"/>
              </a:spcAft>
              <a:buClr>
                <a:schemeClr val="dk1"/>
              </a:buClr>
              <a:buSzPts val="1100"/>
              <a:buFont typeface="Arial"/>
              <a:buNone/>
            </a:pPr>
            <a:endParaRPr sz="1400" dirty="0">
              <a:solidFill>
                <a:schemeClr val="dk1"/>
              </a:solidFill>
            </a:endParaRPr>
          </a:p>
          <a:p>
            <a:pPr marL="457200" lvl="0" indent="-317500" rtl="0">
              <a:lnSpc>
                <a:spcPct val="115000"/>
              </a:lnSpc>
              <a:spcBef>
                <a:spcPts val="0"/>
              </a:spcBef>
              <a:spcAft>
                <a:spcPts val="0"/>
              </a:spcAft>
              <a:buClr>
                <a:schemeClr val="dk1"/>
              </a:buClr>
              <a:buSzPts val="1400"/>
              <a:buFont typeface="Lucida Sans"/>
              <a:buAutoNum type="arabicParenR"/>
            </a:pPr>
            <a:r>
              <a:rPr lang="en-US" sz="1400" dirty="0">
                <a:solidFill>
                  <a:schemeClr val="dk1"/>
                </a:solidFill>
              </a:rPr>
              <a:t>Anchor Tasks are identified as the most essential problems for the Topic based on the expectations of the Standards. </a:t>
            </a:r>
            <a:endParaRPr sz="1400" dirty="0">
              <a:solidFill>
                <a:schemeClr val="dk1"/>
              </a:solidFill>
            </a:endParaRPr>
          </a:p>
          <a:p>
            <a:pPr marL="914400" lvl="1" indent="-317500" rtl="0">
              <a:lnSpc>
                <a:spcPct val="115000"/>
              </a:lnSpc>
              <a:spcBef>
                <a:spcPts val="0"/>
              </a:spcBef>
              <a:spcAft>
                <a:spcPts val="0"/>
              </a:spcAft>
              <a:buClr>
                <a:schemeClr val="dk1"/>
              </a:buClr>
              <a:buSzPts val="1400"/>
              <a:buFont typeface="Lucida Sans"/>
              <a:buAutoNum type="alphaLcParenR"/>
            </a:pPr>
            <a:r>
              <a:rPr lang="en-US" sz="1400" dirty="0">
                <a:solidFill>
                  <a:schemeClr val="dk1"/>
                </a:solidFill>
                <a:latin typeface="Calibri" panose="020F0502020204030204" pitchFamily="34" charset="0"/>
                <a:ea typeface="Lucida Sans"/>
                <a:cs typeface="Lucida Sans"/>
                <a:sym typeface="Lucida Sans"/>
              </a:rPr>
              <a:t>Complete the first anchor task on your own. With your grade level team, share the strategies and/or models you used to solve the problem. Next, anticipate the various ways your students will approach the problem. Repeat this process! </a:t>
            </a:r>
            <a:endParaRPr sz="1400" dirty="0">
              <a:solidFill>
                <a:schemeClr val="dk1"/>
              </a:solidFill>
              <a:latin typeface="Calibri" panose="020F0502020204030204" pitchFamily="34" charset="0"/>
              <a:ea typeface="Lucida Sans"/>
              <a:cs typeface="Lucida Sans"/>
              <a:sym typeface="Lucida Sans"/>
            </a:endParaRPr>
          </a:p>
          <a:p>
            <a:pPr marL="914400" lvl="1" indent="-317500" rtl="0">
              <a:lnSpc>
                <a:spcPct val="115000"/>
              </a:lnSpc>
              <a:spcBef>
                <a:spcPts val="0"/>
              </a:spcBef>
              <a:spcAft>
                <a:spcPts val="0"/>
              </a:spcAft>
              <a:buClr>
                <a:schemeClr val="dk1"/>
              </a:buClr>
              <a:buSzPts val="1400"/>
              <a:buFont typeface="Lucida Sans"/>
              <a:buAutoNum type="alphaLcParenR"/>
            </a:pPr>
            <a:r>
              <a:rPr lang="en-US" sz="1400" dirty="0">
                <a:solidFill>
                  <a:schemeClr val="dk1"/>
                </a:solidFill>
                <a:latin typeface="Calibri" panose="020F0502020204030204" pitchFamily="34" charset="0"/>
                <a:ea typeface="Lucida Sans"/>
                <a:cs typeface="Lucida Sans"/>
                <a:sym typeface="Lucida Sans"/>
              </a:rPr>
              <a:t>What do the anchor tasks ask of the students?</a:t>
            </a:r>
            <a:endParaRPr sz="1400" dirty="0">
              <a:solidFill>
                <a:schemeClr val="dk1"/>
              </a:solidFill>
              <a:latin typeface="Calibri" panose="020F0502020204030204" pitchFamily="34" charset="0"/>
              <a:ea typeface="Lucida Sans"/>
              <a:cs typeface="Lucida Sans"/>
              <a:sym typeface="Lucida Sans"/>
            </a:endParaRPr>
          </a:p>
          <a:p>
            <a:pPr marL="914400" lvl="1" indent="-317500" rtl="0">
              <a:lnSpc>
                <a:spcPct val="115000"/>
              </a:lnSpc>
              <a:spcBef>
                <a:spcPts val="0"/>
              </a:spcBef>
              <a:spcAft>
                <a:spcPts val="0"/>
              </a:spcAft>
              <a:buClr>
                <a:schemeClr val="dk1"/>
              </a:buClr>
              <a:buSzPts val="1400"/>
              <a:buFont typeface="Lucida Sans"/>
              <a:buAutoNum type="alphaLcParenR"/>
            </a:pPr>
            <a:r>
              <a:rPr lang="en-US" sz="1400" dirty="0">
                <a:solidFill>
                  <a:schemeClr val="dk1"/>
                </a:solidFill>
                <a:latin typeface="Calibri" panose="020F0502020204030204" pitchFamily="34" charset="0"/>
                <a:ea typeface="Lucida Sans"/>
                <a:cs typeface="Lucida Sans"/>
                <a:sym typeface="Lucida Sans"/>
              </a:rPr>
              <a:t>How do the anchor tasks progress throughout the topic?</a:t>
            </a:r>
            <a:endParaRPr sz="1400" dirty="0">
              <a:solidFill>
                <a:schemeClr val="dk1"/>
              </a:solidFill>
              <a:latin typeface="Calibri" panose="020F0502020204030204" pitchFamily="34" charset="0"/>
              <a:ea typeface="Lucida Sans"/>
              <a:cs typeface="Lucida Sans"/>
              <a:sym typeface="Lucida Sans"/>
            </a:endParaRPr>
          </a:p>
          <a:p>
            <a:pPr marL="0" lvl="0" indent="0" rtl="0">
              <a:lnSpc>
                <a:spcPct val="115000"/>
              </a:lnSpc>
              <a:spcBef>
                <a:spcPts val="0"/>
              </a:spcBef>
              <a:spcAft>
                <a:spcPts val="0"/>
              </a:spcAft>
              <a:buClr>
                <a:schemeClr val="dk1"/>
              </a:buClr>
              <a:buSzPts val="1100"/>
              <a:buFont typeface="Arial"/>
              <a:buNone/>
            </a:pPr>
            <a:endParaRPr sz="1200" dirty="0">
              <a:solidFill>
                <a:schemeClr val="dk1"/>
              </a:solidFill>
              <a:latin typeface="Calibri" panose="020F0502020204030204" pitchFamily="34" charset="0"/>
              <a:ea typeface="Calibri"/>
              <a:cs typeface="Calibri"/>
              <a:sym typeface="Calibri"/>
            </a:endParaRPr>
          </a:p>
          <a:p>
            <a:pPr marL="558800" lvl="0" indent="-76200">
              <a:spcBef>
                <a:spcPts val="440"/>
              </a:spcBef>
              <a:spcAft>
                <a:spcPts val="0"/>
              </a:spcAft>
              <a:buNone/>
            </a:pPr>
            <a:endParaRP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14750" y="3"/>
            <a:ext cx="8572500" cy="88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b="1" u="sng" dirty="0">
                <a:ea typeface="Lucida Sans"/>
                <a:cs typeface="Lucida Sans"/>
                <a:sym typeface="Lucida Sans"/>
              </a:rPr>
              <a:t>Teacher Glows</a:t>
            </a:r>
            <a:endParaRPr sz="2400" b="1" i="0" u="sng" strike="noStrike" cap="none" dirty="0">
              <a:solidFill>
                <a:srgbClr val="595959"/>
              </a:solidFill>
              <a:ea typeface="Lucida Sans"/>
              <a:cs typeface="Lucida Sans"/>
              <a:sym typeface="Lucida Sans"/>
            </a:endParaRPr>
          </a:p>
        </p:txBody>
      </p:sp>
      <p:sp>
        <p:nvSpPr>
          <p:cNvPr id="461" name="Shape 461"/>
          <p:cNvSpPr txBox="1">
            <a:spLocks noGrp="1"/>
          </p:cNvSpPr>
          <p:nvPr>
            <p:ph type="body" idx="1"/>
          </p:nvPr>
        </p:nvSpPr>
        <p:spPr>
          <a:xfrm>
            <a:off x="14750" y="687900"/>
            <a:ext cx="8947500" cy="6170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2000" i="1" dirty="0">
                <a:ea typeface="Lucida Sans"/>
                <a:cs typeface="Lucida Sans"/>
                <a:sym typeface="Lucida Sans"/>
              </a:rPr>
              <a:t>“The guidance documents simplified an otherwise overwhelming amount of math.” </a:t>
            </a:r>
            <a:r>
              <a:rPr lang="en-US" sz="2000" dirty="0">
                <a:ea typeface="Lucida Sans"/>
                <a:cs typeface="Lucida Sans"/>
                <a:sym typeface="Lucida Sans"/>
              </a:rPr>
              <a:t>-2nd Grade Team</a:t>
            </a:r>
            <a:endParaRPr sz="2000" dirty="0">
              <a:ea typeface="Lucida Sans"/>
              <a:cs typeface="Lucida Sans"/>
              <a:sym typeface="Lucida Sans"/>
            </a:endParaRPr>
          </a:p>
          <a:p>
            <a:pPr marL="0" marR="0" lvl="0" indent="0" algn="l" rtl="0">
              <a:lnSpc>
                <a:spcPct val="115000"/>
              </a:lnSpc>
              <a:spcBef>
                <a:spcPts val="0"/>
              </a:spcBef>
              <a:spcAft>
                <a:spcPts val="0"/>
              </a:spcAft>
              <a:buNone/>
            </a:pPr>
            <a:endParaRPr sz="2400" dirty="0">
              <a:ea typeface="Lucida Sans"/>
              <a:cs typeface="Lucida Sans"/>
              <a:sym typeface="Lucida Sans"/>
            </a:endParaRPr>
          </a:p>
          <a:p>
            <a:pPr marL="0" marR="0" lvl="0" indent="0" algn="l" rtl="0">
              <a:lnSpc>
                <a:spcPct val="115000"/>
              </a:lnSpc>
              <a:spcBef>
                <a:spcPts val="0"/>
              </a:spcBef>
              <a:spcAft>
                <a:spcPts val="0"/>
              </a:spcAft>
              <a:buNone/>
            </a:pPr>
            <a:r>
              <a:rPr lang="en-US" sz="2400" dirty="0">
                <a:ea typeface="Lucida Sans"/>
                <a:cs typeface="Lucida Sans"/>
                <a:sym typeface="Lucida Sans"/>
              </a:rPr>
              <a:t>Strategies and Models</a:t>
            </a:r>
            <a:endParaRPr sz="2400" dirty="0">
              <a:ea typeface="Lucida Sans"/>
              <a:cs typeface="Lucida Sans"/>
              <a:sym typeface="Lucida Sans"/>
            </a:endParaRPr>
          </a:p>
          <a:p>
            <a:pPr marL="0" lvl="0" indent="0" rtl="0">
              <a:lnSpc>
                <a:spcPct val="115000"/>
              </a:lnSpc>
              <a:spcBef>
                <a:spcPts val="0"/>
              </a:spcBef>
              <a:spcAft>
                <a:spcPts val="0"/>
              </a:spcAft>
              <a:buClr>
                <a:schemeClr val="dk1"/>
              </a:buClr>
              <a:buSzPts val="1100"/>
              <a:buFont typeface="Arial"/>
              <a:buNone/>
            </a:pPr>
            <a:r>
              <a:rPr lang="en-US" sz="1900" i="1" dirty="0">
                <a:ea typeface="Lucida Sans"/>
                <a:cs typeface="Lucida Sans"/>
                <a:sym typeface="Lucida Sans"/>
              </a:rPr>
              <a:t>“Students know and use a greater variety of strategies, as they are always encouraged to use what is the most efficient for them.” </a:t>
            </a:r>
            <a:r>
              <a:rPr lang="en-US" sz="1900" dirty="0">
                <a:ea typeface="Lucida Sans"/>
                <a:cs typeface="Lucida Sans"/>
                <a:sym typeface="Lucida Sans"/>
              </a:rPr>
              <a:t>-1st Grade Team</a:t>
            </a:r>
            <a:endParaRPr sz="1900" dirty="0">
              <a:ea typeface="Lucida Sans"/>
              <a:cs typeface="Lucida Sans"/>
              <a:sym typeface="Lucida Sans"/>
            </a:endParaRPr>
          </a:p>
          <a:p>
            <a:pPr marL="0" marR="0" lvl="0" indent="0" algn="l" rtl="0">
              <a:lnSpc>
                <a:spcPct val="115000"/>
              </a:lnSpc>
              <a:spcBef>
                <a:spcPts val="0"/>
              </a:spcBef>
              <a:spcAft>
                <a:spcPts val="0"/>
              </a:spcAft>
              <a:buNone/>
            </a:pPr>
            <a:endParaRPr sz="2400" dirty="0">
              <a:ea typeface="Lucida Sans"/>
              <a:cs typeface="Lucida Sans"/>
              <a:sym typeface="Lucida Sans"/>
            </a:endParaRPr>
          </a:p>
          <a:p>
            <a:pPr marL="0" marR="0" lvl="0" indent="0" algn="l" rtl="0">
              <a:lnSpc>
                <a:spcPct val="115000"/>
              </a:lnSpc>
              <a:spcBef>
                <a:spcPts val="0"/>
              </a:spcBef>
              <a:spcAft>
                <a:spcPts val="0"/>
              </a:spcAft>
              <a:buNone/>
            </a:pPr>
            <a:r>
              <a:rPr lang="en-US" sz="2400" dirty="0">
                <a:ea typeface="Lucida Sans"/>
                <a:cs typeface="Lucida Sans"/>
                <a:sym typeface="Lucida Sans"/>
              </a:rPr>
              <a:t>Anchor Tasks</a:t>
            </a:r>
            <a:endParaRPr sz="2400" dirty="0">
              <a:ea typeface="Lucida Sans"/>
              <a:cs typeface="Lucida Sans"/>
              <a:sym typeface="Lucida Sans"/>
            </a:endParaRPr>
          </a:p>
          <a:p>
            <a:pPr marL="0" lvl="0" indent="0" rtl="0">
              <a:lnSpc>
                <a:spcPct val="115000"/>
              </a:lnSpc>
              <a:spcBef>
                <a:spcPts val="0"/>
              </a:spcBef>
              <a:spcAft>
                <a:spcPts val="0"/>
              </a:spcAft>
              <a:buClr>
                <a:schemeClr val="dk1"/>
              </a:buClr>
              <a:buSzPts val="1100"/>
              <a:buFont typeface="Arial"/>
              <a:buNone/>
            </a:pPr>
            <a:r>
              <a:rPr lang="en-US" sz="1900" i="1" dirty="0">
                <a:ea typeface="Lucida Sans"/>
                <a:cs typeface="Lucida Sans"/>
                <a:sym typeface="Lucida Sans"/>
              </a:rPr>
              <a:t>“I am finding that my students are really loving the anchor tasks and learning to persevere through problems on their own” </a:t>
            </a:r>
            <a:r>
              <a:rPr lang="en-US" sz="1900" dirty="0">
                <a:ea typeface="Lucida Sans"/>
                <a:cs typeface="Lucida Sans"/>
                <a:sym typeface="Lucida Sans"/>
              </a:rPr>
              <a:t>-5th Grade Teacher</a:t>
            </a:r>
            <a:endParaRPr sz="1900" dirty="0">
              <a:ea typeface="Lucida Sans"/>
              <a:cs typeface="Lucida Sans"/>
              <a:sym typeface="Lucida Sans"/>
            </a:endParaRPr>
          </a:p>
          <a:p>
            <a:pPr marL="0" marR="0" lvl="0" indent="0" algn="l" rtl="0">
              <a:lnSpc>
                <a:spcPct val="115000"/>
              </a:lnSpc>
              <a:spcBef>
                <a:spcPts val="0"/>
              </a:spcBef>
              <a:spcAft>
                <a:spcPts val="0"/>
              </a:spcAft>
              <a:buNone/>
            </a:pPr>
            <a:endParaRPr sz="2400" dirty="0">
              <a:ea typeface="Lucida Sans"/>
              <a:cs typeface="Lucida Sans"/>
              <a:sym typeface="Lucida Sans"/>
            </a:endParaRPr>
          </a:p>
          <a:p>
            <a:pPr marL="0" marR="0" lvl="0" indent="0" algn="l" rtl="0">
              <a:lnSpc>
                <a:spcPct val="115000"/>
              </a:lnSpc>
              <a:spcBef>
                <a:spcPts val="0"/>
              </a:spcBef>
              <a:spcAft>
                <a:spcPts val="0"/>
              </a:spcAft>
              <a:buNone/>
            </a:pPr>
            <a:r>
              <a:rPr lang="en-US" sz="2400" dirty="0">
                <a:ea typeface="Lucida Sans"/>
                <a:cs typeface="Lucida Sans"/>
                <a:sym typeface="Lucida Sans"/>
              </a:rPr>
              <a:t>Assessment </a:t>
            </a:r>
            <a:endParaRPr sz="1800" i="1" dirty="0">
              <a:ea typeface="Lucida Sans"/>
              <a:cs typeface="Lucida Sans"/>
              <a:sym typeface="Lucida Sans"/>
            </a:endParaRPr>
          </a:p>
          <a:p>
            <a:pPr marL="0" lvl="0" indent="0" rtl="0">
              <a:lnSpc>
                <a:spcPct val="115000"/>
              </a:lnSpc>
              <a:spcBef>
                <a:spcPts val="0"/>
              </a:spcBef>
              <a:spcAft>
                <a:spcPts val="0"/>
              </a:spcAft>
              <a:buNone/>
            </a:pPr>
            <a:r>
              <a:rPr lang="en-US" sz="1900" i="1" dirty="0">
                <a:ea typeface="Lucida Sans"/>
                <a:cs typeface="Lucida Sans"/>
                <a:sym typeface="Lucida Sans"/>
              </a:rPr>
              <a:t>“Our favorite part is the Topic Assessment Guidance, which modifies the assessment and provides the rationale for problem.”</a:t>
            </a:r>
            <a:r>
              <a:rPr lang="en-US" sz="1900" dirty="0">
                <a:ea typeface="Lucida Sans"/>
                <a:cs typeface="Lucida Sans"/>
                <a:sym typeface="Lucida Sans"/>
              </a:rPr>
              <a:t> -1st Grade Team</a:t>
            </a:r>
            <a:endParaRPr sz="1900" dirty="0">
              <a:ea typeface="Lucida Sans"/>
              <a:cs typeface="Lucida Sans"/>
              <a:sym typeface="Lucida Sans"/>
            </a:endParaRPr>
          </a:p>
          <a:p>
            <a:pPr marL="0" lvl="0" indent="0" rtl="0">
              <a:lnSpc>
                <a:spcPct val="115000"/>
              </a:lnSpc>
              <a:spcBef>
                <a:spcPts val="0"/>
              </a:spcBef>
              <a:spcAft>
                <a:spcPts val="0"/>
              </a:spcAft>
              <a:buNone/>
            </a:pPr>
            <a:endParaRPr sz="1800" dirty="0">
              <a:ea typeface="Lucida Sans"/>
              <a:cs typeface="Lucida Sans"/>
              <a:sym typeface="Lucida Sans"/>
            </a:endParaRPr>
          </a:p>
          <a:p>
            <a:pPr marL="0" lvl="0" indent="0" rtl="0">
              <a:lnSpc>
                <a:spcPct val="115000"/>
              </a:lnSpc>
              <a:spcBef>
                <a:spcPts val="0"/>
              </a:spcBef>
              <a:spcAft>
                <a:spcPts val="0"/>
              </a:spcAft>
              <a:buNone/>
            </a:pPr>
            <a:endParaRPr sz="1800" dirty="0">
              <a:ea typeface="Lucida Sans"/>
              <a:cs typeface="Lucida Sans"/>
              <a:sym typeface="Lucida Sans"/>
            </a:endParaRPr>
          </a:p>
          <a:p>
            <a:pPr marL="0" lvl="0" indent="0" rtl="0">
              <a:lnSpc>
                <a:spcPct val="115000"/>
              </a:lnSpc>
              <a:spcBef>
                <a:spcPts val="0"/>
              </a:spcBef>
              <a:spcAft>
                <a:spcPts val="0"/>
              </a:spcAft>
              <a:buNone/>
            </a:pPr>
            <a:endParaRPr sz="1800" dirty="0">
              <a:ea typeface="Lucida Sans"/>
              <a:cs typeface="Lucida Sans"/>
              <a:sym typeface="Lucida Sans"/>
            </a:endParaRPr>
          </a:p>
          <a:p>
            <a:pPr marL="0" lvl="0" indent="0" rtl="0">
              <a:lnSpc>
                <a:spcPct val="115000"/>
              </a:lnSpc>
              <a:spcBef>
                <a:spcPts val="0"/>
              </a:spcBef>
              <a:spcAft>
                <a:spcPts val="0"/>
              </a:spcAft>
              <a:buNone/>
            </a:pPr>
            <a:endParaRPr sz="1800" dirty="0">
              <a:ea typeface="Lucida Sans"/>
              <a:cs typeface="Lucida Sans"/>
              <a:sym typeface="Lucida Sans"/>
            </a:endParaRPr>
          </a:p>
          <a:p>
            <a:pPr marL="0" lvl="0" indent="0" rtl="0">
              <a:lnSpc>
                <a:spcPct val="115000"/>
              </a:lnSpc>
              <a:spcBef>
                <a:spcPts val="0"/>
              </a:spcBef>
              <a:spcAft>
                <a:spcPts val="0"/>
              </a:spcAft>
              <a:buNone/>
            </a:pPr>
            <a:endParaRPr sz="18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457200" lvl="0" indent="0" rtl="0">
              <a:lnSpc>
                <a:spcPct val="115000"/>
              </a:lnSpc>
              <a:spcBef>
                <a:spcPts val="0"/>
              </a:spcBef>
              <a:spcAft>
                <a:spcPts val="0"/>
              </a:spcAft>
              <a:buNone/>
            </a:pPr>
            <a:endParaRPr sz="2400" dirty="0">
              <a:ea typeface="Lucida Sans"/>
              <a:cs typeface="Lucida Sans"/>
              <a:sym typeface="Lucida San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202250" y="3"/>
            <a:ext cx="8572500" cy="88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b="1" u="sng" dirty="0">
                <a:ea typeface="Lucida Sans"/>
                <a:cs typeface="Lucida Sans"/>
                <a:sym typeface="Lucida Sans"/>
              </a:rPr>
              <a:t>Teacher Grows </a:t>
            </a:r>
            <a:endParaRPr sz="2400" b="1" i="0" u="sng" strike="noStrike" cap="none" dirty="0">
              <a:solidFill>
                <a:srgbClr val="595959"/>
              </a:solidFill>
              <a:ea typeface="Lucida Sans"/>
              <a:cs typeface="Lucida Sans"/>
              <a:sym typeface="Lucida Sans"/>
            </a:endParaRPr>
          </a:p>
        </p:txBody>
      </p:sp>
      <p:sp>
        <p:nvSpPr>
          <p:cNvPr id="468" name="Shape 468"/>
          <p:cNvSpPr txBox="1">
            <a:spLocks noGrp="1"/>
          </p:cNvSpPr>
          <p:nvPr>
            <p:ph type="body" idx="1"/>
          </p:nvPr>
        </p:nvSpPr>
        <p:spPr>
          <a:xfrm>
            <a:off x="202250" y="880200"/>
            <a:ext cx="8751300" cy="5406300"/>
          </a:xfrm>
          <a:prstGeom prst="rect">
            <a:avLst/>
          </a:prstGeom>
          <a:noFill/>
          <a:ln>
            <a:noFill/>
          </a:ln>
        </p:spPr>
        <p:txBody>
          <a:bodyPr spcFirstLastPara="1" wrap="square" lIns="91425" tIns="91425" rIns="91425" bIns="91425" anchor="t" anchorCtr="0">
            <a:noAutofit/>
          </a:bodyPr>
          <a:lstStyle/>
          <a:p>
            <a:pPr marL="457200" lvl="0" indent="-381000" rtl="0">
              <a:lnSpc>
                <a:spcPct val="115000"/>
              </a:lnSpc>
              <a:spcBef>
                <a:spcPts val="0"/>
              </a:spcBef>
              <a:spcAft>
                <a:spcPts val="0"/>
              </a:spcAft>
              <a:buSzPts val="2400"/>
              <a:buFont typeface="Lucida Sans"/>
              <a:buChar char="-"/>
            </a:pPr>
            <a:r>
              <a:rPr lang="en-US" sz="2400" dirty="0">
                <a:ea typeface="Lucida Sans"/>
                <a:cs typeface="Lucida Sans"/>
                <a:sym typeface="Lucida Sans"/>
              </a:rPr>
              <a:t>Understanding grade level content standards and expectations</a:t>
            </a: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457200" lvl="0" indent="-381000" rtl="0">
              <a:lnSpc>
                <a:spcPct val="115000"/>
              </a:lnSpc>
              <a:spcBef>
                <a:spcPts val="0"/>
              </a:spcBef>
              <a:spcAft>
                <a:spcPts val="0"/>
              </a:spcAft>
              <a:buSzPts val="2400"/>
              <a:buFont typeface="Lucida Sans"/>
              <a:buChar char="-"/>
            </a:pPr>
            <a:r>
              <a:rPr lang="en-US" sz="2400" dirty="0">
                <a:ea typeface="Lucida Sans"/>
                <a:cs typeface="Lucida Sans"/>
                <a:sym typeface="Lucida Sans"/>
              </a:rPr>
              <a:t>Gravitate towards past practice and have a strong desire to re-teach </a:t>
            </a: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457200" lvl="0" indent="-381000" rtl="0">
              <a:lnSpc>
                <a:spcPct val="115000"/>
              </a:lnSpc>
              <a:spcBef>
                <a:spcPts val="0"/>
              </a:spcBef>
              <a:spcAft>
                <a:spcPts val="0"/>
              </a:spcAft>
              <a:buSzPts val="2400"/>
              <a:buFont typeface="Lucida Sans"/>
              <a:buChar char="-"/>
            </a:pPr>
            <a:r>
              <a:rPr lang="en-US" sz="2400" dirty="0">
                <a:ea typeface="Lucida Sans"/>
                <a:cs typeface="Lucida Sans"/>
                <a:sym typeface="Lucida Sans"/>
              </a:rPr>
              <a:t>Intentional Planning</a:t>
            </a: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a:p>
            <a:pPr marL="0" lvl="0" indent="0" rtl="0">
              <a:lnSpc>
                <a:spcPct val="115000"/>
              </a:lnSpc>
              <a:spcBef>
                <a:spcPts val="0"/>
              </a:spcBef>
              <a:spcAft>
                <a:spcPts val="0"/>
              </a:spcAft>
              <a:buClr>
                <a:schemeClr val="dk1"/>
              </a:buClr>
              <a:buSzPts val="1100"/>
              <a:buFont typeface="Arial"/>
              <a:buNone/>
            </a:pPr>
            <a:endParaRPr sz="2400" dirty="0">
              <a:ea typeface="Lucida Sans"/>
              <a:cs typeface="Lucida Sans"/>
              <a:sym typeface="Lucida Sans"/>
            </a:endParaRPr>
          </a:p>
          <a:p>
            <a:pPr marL="0" lvl="0" indent="0" rtl="0">
              <a:lnSpc>
                <a:spcPct val="115000"/>
              </a:lnSpc>
              <a:spcBef>
                <a:spcPts val="0"/>
              </a:spcBef>
              <a:spcAft>
                <a:spcPts val="0"/>
              </a:spcAft>
              <a:buNone/>
            </a:pPr>
            <a:endParaRPr sz="2400" dirty="0">
              <a:ea typeface="Lucida Sans"/>
              <a:cs typeface="Lucida Sans"/>
              <a:sym typeface="Lucida Sans"/>
            </a:endParaRPr>
          </a:p>
        </p:txBody>
      </p:sp>
      <p:pic>
        <p:nvPicPr>
          <p:cNvPr id="469" name="Shape 469"/>
          <p:cNvPicPr preferRelativeResize="0"/>
          <p:nvPr/>
        </p:nvPicPr>
        <p:blipFill>
          <a:blip r:embed="rId3">
            <a:alphaModFix/>
          </a:blip>
          <a:stretch>
            <a:fillRect/>
          </a:stretch>
        </p:blipFill>
        <p:spPr>
          <a:xfrm>
            <a:off x="4519075" y="4203963"/>
            <a:ext cx="3381375" cy="2943225"/>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285750" y="3"/>
            <a:ext cx="8572500" cy="880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b="1" u="sng" dirty="0">
                <a:ea typeface="Lucida Sans"/>
                <a:cs typeface="Lucida Sans"/>
                <a:sym typeface="Lucida Sans"/>
              </a:rPr>
              <a:t>Next Steps</a:t>
            </a:r>
            <a:endParaRPr sz="2400" b="1" i="0" u="sng" strike="noStrike" cap="none" dirty="0">
              <a:solidFill>
                <a:srgbClr val="595959"/>
              </a:solidFill>
              <a:ea typeface="Lucida Sans"/>
              <a:cs typeface="Lucida Sans"/>
              <a:sym typeface="Lucida Sans"/>
            </a:endParaRPr>
          </a:p>
        </p:txBody>
      </p:sp>
      <p:sp>
        <p:nvSpPr>
          <p:cNvPr id="476" name="Shape 476"/>
          <p:cNvSpPr txBox="1">
            <a:spLocks noGrp="1"/>
          </p:cNvSpPr>
          <p:nvPr>
            <p:ph type="body" idx="1"/>
          </p:nvPr>
        </p:nvSpPr>
        <p:spPr>
          <a:xfrm>
            <a:off x="131875" y="675900"/>
            <a:ext cx="5044500" cy="59961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SzPts val="2000"/>
              <a:buFont typeface="Lucida Sans"/>
              <a:buChar char="-"/>
            </a:pPr>
            <a:r>
              <a:rPr lang="en-US" sz="2000" dirty="0">
                <a:ea typeface="Lucida Sans"/>
                <a:cs typeface="Lucida Sans"/>
                <a:sym typeface="Lucida Sans"/>
              </a:rPr>
              <a:t>Examine Published Version and Revise Documents</a:t>
            </a:r>
            <a:endParaRPr sz="2000" dirty="0"/>
          </a:p>
          <a:p>
            <a:pPr marL="0" marR="0" lvl="0" indent="0" algn="l" rtl="0">
              <a:lnSpc>
                <a:spcPct val="115000"/>
              </a:lnSpc>
              <a:spcBef>
                <a:spcPts val="0"/>
              </a:spcBef>
              <a:spcAft>
                <a:spcPts val="0"/>
              </a:spcAft>
              <a:buNone/>
            </a:pPr>
            <a:endParaRPr sz="2000" dirty="0"/>
          </a:p>
          <a:p>
            <a:pPr marL="457200" lvl="0" indent="-355600" rtl="0">
              <a:lnSpc>
                <a:spcPct val="115000"/>
              </a:lnSpc>
              <a:spcBef>
                <a:spcPts val="0"/>
              </a:spcBef>
              <a:spcAft>
                <a:spcPts val="0"/>
              </a:spcAft>
              <a:buSzPts val="2000"/>
              <a:buFont typeface="Lucida Sans"/>
              <a:buChar char="-"/>
            </a:pPr>
            <a:r>
              <a:rPr lang="en-US" sz="2000" dirty="0">
                <a:ea typeface="Lucida Sans"/>
                <a:cs typeface="Lucida Sans"/>
                <a:sym typeface="Lucida Sans"/>
              </a:rPr>
              <a:t>Embed Supporting</a:t>
            </a:r>
            <a:r>
              <a:rPr lang="en-US" sz="2000" dirty="0"/>
              <a:t>/</a:t>
            </a:r>
            <a:r>
              <a:rPr lang="en-US" sz="2000" dirty="0">
                <a:ea typeface="Lucida Sans"/>
                <a:cs typeface="Lucida Sans"/>
                <a:sym typeface="Lucida Sans"/>
              </a:rPr>
              <a:t>Additional Clusters into Major Cluster Work through Workshop Model</a:t>
            </a:r>
            <a:endParaRPr sz="2000" dirty="0">
              <a:ea typeface="Lucida Sans"/>
              <a:cs typeface="Lucida Sans"/>
              <a:sym typeface="Lucida Sans"/>
            </a:endParaRPr>
          </a:p>
          <a:p>
            <a:pPr marL="0" lvl="0" indent="0" rtl="0">
              <a:lnSpc>
                <a:spcPct val="115000"/>
              </a:lnSpc>
              <a:spcBef>
                <a:spcPts val="0"/>
              </a:spcBef>
              <a:spcAft>
                <a:spcPts val="0"/>
              </a:spcAft>
              <a:buNone/>
            </a:pPr>
            <a:endParaRPr sz="2000" dirty="0"/>
          </a:p>
          <a:p>
            <a:pPr marL="457200" lvl="0" indent="-355600" rtl="0">
              <a:lnSpc>
                <a:spcPct val="115000"/>
              </a:lnSpc>
              <a:spcBef>
                <a:spcPts val="0"/>
              </a:spcBef>
              <a:spcAft>
                <a:spcPts val="0"/>
              </a:spcAft>
              <a:buSzPts val="2000"/>
              <a:buFont typeface="Lucida Sans"/>
              <a:buChar char="-"/>
            </a:pPr>
            <a:r>
              <a:rPr lang="en-US" sz="2000" dirty="0">
                <a:ea typeface="Lucida Sans"/>
                <a:cs typeface="Lucida Sans"/>
                <a:sym typeface="Lucida Sans"/>
              </a:rPr>
              <a:t>Highlight Strategies and Models K-5</a:t>
            </a:r>
            <a:endParaRPr sz="2000" dirty="0">
              <a:ea typeface="Lucida Sans"/>
              <a:cs typeface="Lucida Sans"/>
              <a:sym typeface="Lucida Sans"/>
            </a:endParaRPr>
          </a:p>
          <a:p>
            <a:pPr marL="0" lvl="0" indent="0" rtl="0">
              <a:lnSpc>
                <a:spcPct val="115000"/>
              </a:lnSpc>
              <a:spcBef>
                <a:spcPts val="0"/>
              </a:spcBef>
              <a:spcAft>
                <a:spcPts val="0"/>
              </a:spcAft>
              <a:buNone/>
            </a:pPr>
            <a:endParaRPr sz="2000" dirty="0">
              <a:ea typeface="Lucida Sans"/>
              <a:cs typeface="Lucida Sans"/>
              <a:sym typeface="Lucida Sans"/>
            </a:endParaRPr>
          </a:p>
          <a:p>
            <a:pPr marL="457200" lvl="0" indent="-355600" rtl="0">
              <a:lnSpc>
                <a:spcPct val="115000"/>
              </a:lnSpc>
              <a:spcBef>
                <a:spcPts val="0"/>
              </a:spcBef>
              <a:spcAft>
                <a:spcPts val="0"/>
              </a:spcAft>
              <a:buSzPts val="2000"/>
              <a:buFont typeface="Lucida Sans"/>
              <a:buChar char="-"/>
            </a:pPr>
            <a:r>
              <a:rPr lang="en-US" sz="2000" dirty="0">
                <a:ea typeface="Lucida Sans"/>
                <a:cs typeface="Lucida Sans"/>
                <a:sym typeface="Lucida Sans"/>
              </a:rPr>
              <a:t>Utilize the Coherence Map to support Guided Group work</a:t>
            </a:r>
            <a:endParaRPr sz="2000" dirty="0"/>
          </a:p>
          <a:p>
            <a:pPr marL="0" lvl="0" indent="0" rtl="0">
              <a:lnSpc>
                <a:spcPct val="115000"/>
              </a:lnSpc>
              <a:spcBef>
                <a:spcPts val="0"/>
              </a:spcBef>
              <a:spcAft>
                <a:spcPts val="0"/>
              </a:spcAft>
              <a:buNone/>
            </a:pPr>
            <a:endParaRPr sz="2000" dirty="0"/>
          </a:p>
          <a:p>
            <a:pPr marL="457200" lvl="0" indent="-355600" rtl="0">
              <a:lnSpc>
                <a:spcPct val="115000"/>
              </a:lnSpc>
              <a:spcBef>
                <a:spcPts val="0"/>
              </a:spcBef>
              <a:spcAft>
                <a:spcPts val="0"/>
              </a:spcAft>
              <a:buSzPts val="2000"/>
              <a:buFont typeface="Lucida Sans"/>
              <a:buChar char="-"/>
            </a:pPr>
            <a:r>
              <a:rPr lang="en-US" sz="2000" dirty="0"/>
              <a:t>Create PD opportunities around Progressions Documents</a:t>
            </a:r>
            <a:endParaRPr sz="2000" dirty="0">
              <a:ea typeface="Lucida Sans"/>
              <a:cs typeface="Lucida Sans"/>
              <a:sym typeface="Lucida Sans"/>
            </a:endParaRPr>
          </a:p>
        </p:txBody>
      </p:sp>
      <p:pic>
        <p:nvPicPr>
          <p:cNvPr id="477" name="Shape 477"/>
          <p:cNvPicPr preferRelativeResize="0"/>
          <p:nvPr/>
        </p:nvPicPr>
        <p:blipFill>
          <a:blip r:embed="rId3">
            <a:alphaModFix/>
          </a:blip>
          <a:stretch>
            <a:fillRect/>
          </a:stretch>
        </p:blipFill>
        <p:spPr>
          <a:xfrm>
            <a:off x="4962150" y="1633450"/>
            <a:ext cx="4080024" cy="306002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800" b="0" i="0" u="none" strike="noStrike" cap="none" dirty="0">
                <a:solidFill>
                  <a:schemeClr val="lt1"/>
                </a:solidFill>
                <a:ea typeface="Lucida Sans"/>
                <a:cs typeface="Lucida Sans"/>
                <a:sym typeface="Lucida Sans"/>
              </a:rPr>
              <a:t>Questions for our Guests?</a:t>
            </a:r>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400" b="0" i="0" u="none" strike="noStrike" cap="none" dirty="0">
                <a:solidFill>
                  <a:srgbClr val="595959"/>
                </a:solidFill>
                <a:ea typeface="Lucida Sans"/>
                <a:cs typeface="Lucida Sans"/>
                <a:sym typeface="Lucida Sans"/>
              </a:rPr>
              <a:t>Join our network!</a:t>
            </a:r>
            <a:endParaRPr dirty="0"/>
          </a:p>
        </p:txBody>
      </p:sp>
      <p:sp>
        <p:nvSpPr>
          <p:cNvPr id="490" name="Shape 490"/>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rgbClr val="595959"/>
              </a:buClr>
              <a:buSzPts val="2200"/>
              <a:buFont typeface="Arial"/>
              <a:buNone/>
            </a:pPr>
            <a:endParaRPr sz="2200" b="0" i="0" u="none" strike="noStrike" cap="none" dirty="0">
              <a:solidFill>
                <a:srgbClr val="595959"/>
              </a:solidFill>
              <a:ea typeface="Lucida Sans"/>
              <a:cs typeface="Lucida Sans"/>
              <a:sym typeface="Lucida Sans"/>
            </a:endParaRPr>
          </a:p>
        </p:txBody>
      </p:sp>
      <p:pic>
        <p:nvPicPr>
          <p:cNvPr id="491" name="Shape 491" descr="Join Core Advocates.PNG"/>
          <p:cNvPicPr preferRelativeResize="0"/>
          <p:nvPr/>
        </p:nvPicPr>
        <p:blipFill rotWithShape="1">
          <a:blip r:embed="rId3">
            <a:alphaModFix/>
          </a:blip>
          <a:srcRect/>
          <a:stretch/>
        </p:blipFill>
        <p:spPr>
          <a:xfrm>
            <a:off x="0" y="1547832"/>
            <a:ext cx="9110167" cy="4802978"/>
          </a:xfrm>
          <a:prstGeom prst="rect">
            <a:avLst/>
          </a:prstGeom>
          <a:noFill/>
          <a:ln>
            <a:noFill/>
          </a:ln>
        </p:spPr>
      </p:pic>
      <p:sp>
        <p:nvSpPr>
          <p:cNvPr id="492" name="Shape 492"/>
          <p:cNvSpPr txBox="1"/>
          <p:nvPr/>
        </p:nvSpPr>
        <p:spPr>
          <a:xfrm>
            <a:off x="2156925" y="1132250"/>
            <a:ext cx="4924800" cy="28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5"/>
              </a:buClr>
              <a:buSzPts val="1800"/>
              <a:buFont typeface="Lucida Sans"/>
              <a:buNone/>
            </a:pPr>
            <a:r>
              <a:rPr lang="en-US" sz="1800" b="0" i="0" u="sng" strike="noStrike" cap="none" dirty="0">
                <a:solidFill>
                  <a:schemeClr val="hlink"/>
                </a:solidFill>
                <a:latin typeface="Calibri" panose="020F0502020204030204" pitchFamily="34" charset="0"/>
                <a:ea typeface="Lucida Sans"/>
                <a:cs typeface="Lucida Sans"/>
                <a:sym typeface="Lucida Sans"/>
                <a:hlinkClick r:id="rId4"/>
              </a:rPr>
              <a:t>www.achievethecore.org/ca-signup</a:t>
            </a:r>
            <a:endParaRP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575757"/>
                </a:solidFill>
                <a:ea typeface="Lucida Sans"/>
                <a:cs typeface="Lucida Sans"/>
                <a:sym typeface="Lucida Sans"/>
              </a:rPr>
              <a:t>Tell us about your efforts</a:t>
            </a:r>
            <a:endParaRPr dirty="0"/>
          </a:p>
        </p:txBody>
      </p:sp>
      <p:pic>
        <p:nvPicPr>
          <p:cNvPr id="499" name="Shape 499"/>
          <p:cNvPicPr preferRelativeResize="0"/>
          <p:nvPr/>
        </p:nvPicPr>
        <p:blipFill rotWithShape="1">
          <a:blip r:embed="rId3">
            <a:alphaModFix/>
          </a:blip>
          <a:srcRect/>
          <a:stretch/>
        </p:blipFill>
        <p:spPr>
          <a:xfrm>
            <a:off x="1762125" y="1290824"/>
            <a:ext cx="5609129" cy="4471004"/>
          </a:xfrm>
          <a:prstGeom prst="rect">
            <a:avLst/>
          </a:prstGeom>
          <a:noFill/>
          <a:ln>
            <a:noFill/>
          </a:ln>
        </p:spPr>
      </p:pic>
      <p:sp>
        <p:nvSpPr>
          <p:cNvPr id="500" name="Shape 500"/>
          <p:cNvSpPr txBox="1"/>
          <p:nvPr/>
        </p:nvSpPr>
        <p:spPr>
          <a:xfrm>
            <a:off x="336675" y="6010675"/>
            <a:ext cx="796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sng" strike="noStrike" cap="none" dirty="0">
                <a:solidFill>
                  <a:schemeClr val="hlink"/>
                </a:solidFill>
                <a:latin typeface="Calibri" panose="020F0502020204030204" pitchFamily="34" charset="0"/>
                <a:ea typeface="Lucida Sans"/>
                <a:cs typeface="Lucida Sans"/>
                <a:sym typeface="Lucida Sans"/>
                <a:hlinkClick r:id="rId4"/>
              </a:rPr>
              <a:t>www.achievethecore.org/educators-taking-action</a:t>
            </a:r>
            <a:r>
              <a:rPr lang="en-US" sz="2400" b="0" i="0" u="none" strike="noStrike" cap="none" dirty="0">
                <a:solidFill>
                  <a:srgbClr val="666666"/>
                </a:solidFill>
                <a:latin typeface="Calibri" panose="020F0502020204030204" pitchFamily="34" charset="0"/>
                <a:ea typeface="Lucida Sans"/>
                <a:cs typeface="Lucida Sans"/>
                <a:sym typeface="Lucida Sans"/>
              </a:rPr>
              <a:t> </a:t>
            </a:r>
            <a:endParaRPr sz="2400" b="0" i="0" u="none" strike="noStrike" cap="none" dirty="0">
              <a:solidFill>
                <a:srgbClr val="666666"/>
              </a:solidFill>
              <a:latin typeface="Calibri" panose="020F0502020204030204" pitchFamily="34" charset="0"/>
              <a:ea typeface="Lucida Sans"/>
              <a:cs typeface="Lucida Sans"/>
              <a:sym typeface="Lucida Sans"/>
            </a:endParaRPr>
          </a:p>
        </p:txBody>
      </p:sp>
    </p:spTree>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3F3F39"/>
                </a:solidFill>
                <a:ea typeface="Lucida Sans"/>
                <a:cs typeface="Lucida Sans"/>
                <a:sym typeface="Lucida Sans"/>
              </a:rPr>
              <a:t>Please join us again next month!</a:t>
            </a:r>
            <a:endParaRPr dirty="0"/>
          </a:p>
        </p:txBody>
      </p:sp>
      <p:sp>
        <p:nvSpPr>
          <p:cNvPr id="507" name="Shape 5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Next month’s webinar: </a:t>
            </a:r>
            <a:r>
              <a:rPr lang="en-US" sz="2400" i="1" dirty="0">
                <a:solidFill>
                  <a:srgbClr val="3F3F39"/>
                </a:solidFill>
              </a:rPr>
              <a:t>Supporting English Language Learners with College- and Career-Ready Content</a:t>
            </a:r>
            <a:endParaRPr dirty="0"/>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Wednesday, </a:t>
            </a:r>
            <a:r>
              <a:rPr lang="en-US" sz="2400" dirty="0">
                <a:solidFill>
                  <a:srgbClr val="3F3F39"/>
                </a:solidFill>
              </a:rPr>
              <a:t>April 4</a:t>
            </a:r>
            <a:r>
              <a:rPr lang="en-US" sz="2400" b="0" i="0" u="none" strike="noStrike" cap="none" dirty="0">
                <a:solidFill>
                  <a:srgbClr val="3F3F39"/>
                </a:solidFill>
                <a:ea typeface="Lucida Sans"/>
                <a:cs typeface="Lucida Sans"/>
                <a:sym typeface="Lucida Sans"/>
              </a:rPr>
              <a:t>,  7:00 - 8:00 p.m. ET</a:t>
            </a:r>
            <a:endParaRPr dirty="0"/>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Register Here: </a:t>
            </a:r>
            <a:r>
              <a:rPr lang="en-US" sz="2200" b="0" i="0" u="none" strike="noStrike" cap="none" dirty="0">
                <a:solidFill>
                  <a:srgbClr val="3F3F39"/>
                </a:solidFill>
                <a:ea typeface="Lucida Sans"/>
                <a:cs typeface="Lucida Sans"/>
                <a:sym typeface="Lucida Sans"/>
              </a:rPr>
              <a:t> </a:t>
            </a:r>
            <a:r>
              <a:rPr lang="en-US" sz="2400" u="sng" dirty="0">
                <a:solidFill>
                  <a:srgbClr val="389ED8"/>
                </a:solidFill>
                <a:highlight>
                  <a:srgbClr val="FFFFFF"/>
                </a:highlight>
                <a:hlinkClick r:id="rId3"/>
              </a:rPr>
              <a:t>https://attendee.gotowebinar.com/register/578633773902099457</a:t>
            </a:r>
            <a:endParaRPr sz="2400" i="0" u="none" strike="noStrike" cap="none" dirty="0">
              <a:solidFill>
                <a:srgbClr val="3F3F39"/>
              </a:solidFill>
            </a:endParaRPr>
          </a:p>
        </p:txBody>
      </p:sp>
    </p:spTree>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216565" y="2829675"/>
            <a:ext cx="8620500" cy="86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Thank You!</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3F3F39"/>
                </a:solidFill>
                <a:ea typeface="Lucida Sans"/>
                <a:cs typeface="Lucida Sans"/>
                <a:sym typeface="Lucida Sans"/>
              </a:rPr>
              <a:t>Tweet with us!</a:t>
            </a:r>
            <a:endParaRPr dirty="0"/>
          </a:p>
        </p:txBody>
      </p:sp>
      <p:sp>
        <p:nvSpPr>
          <p:cNvPr id="205" name="Shape 20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Please feel free to tweet during and after the webinar using #coreadvocates</a:t>
            </a:r>
            <a:endParaRPr dirty="0"/>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@achievethecore</a:t>
            </a:r>
            <a:endParaRPr dirty="0"/>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@JoanieFun, @salberti, @</a:t>
            </a:r>
            <a:r>
              <a:rPr lang="en-US" sz="2400" b="0" i="0" u="none" strike="noStrike" cap="none" dirty="0" err="1">
                <a:solidFill>
                  <a:srgbClr val="3F3F39"/>
                </a:solidFill>
                <a:ea typeface="Lucida Sans"/>
                <a:cs typeface="Lucida Sans"/>
                <a:sym typeface="Lucida Sans"/>
              </a:rPr>
              <a:t>JennieBeltro</a:t>
            </a:r>
            <a:r>
              <a:rPr lang="en-US" sz="2400" b="0" i="0" u="none" strike="noStrike" cap="none" dirty="0">
                <a:solidFill>
                  <a:srgbClr val="3F3F39"/>
                </a:solidFill>
                <a:ea typeface="Lucida Sans"/>
                <a:cs typeface="Lucida Sans"/>
                <a:sym typeface="Lucida Sans"/>
              </a:rPr>
              <a:t> </a:t>
            </a:r>
            <a:endParaRPr dirty="0"/>
          </a:p>
        </p:txBody>
      </p:sp>
      <p:pic>
        <p:nvPicPr>
          <p:cNvPr id="206" name="Shape 206"/>
          <p:cNvPicPr preferRelativeResize="0"/>
          <p:nvPr/>
        </p:nvPicPr>
        <p:blipFill rotWithShape="1">
          <a:blip r:embed="rId3">
            <a:alphaModFix/>
          </a:blip>
          <a:srcRect/>
          <a:stretch/>
        </p:blipFill>
        <p:spPr>
          <a:xfrm>
            <a:off x="6511235" y="4229100"/>
            <a:ext cx="2624338" cy="1888891"/>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Allerta"/>
              <a:buNone/>
            </a:pPr>
            <a:r>
              <a:rPr lang="en-US" sz="2800" b="0" i="0" u="none" strike="noStrike" cap="none" dirty="0">
                <a:solidFill>
                  <a:srgbClr val="3F3F39"/>
                </a:solidFill>
                <a:ea typeface="Lucida Sans"/>
                <a:cs typeface="Lucida Sans"/>
                <a:sym typeface="Lucida Sans"/>
              </a:rPr>
              <a:t>Engage with us!</a:t>
            </a:r>
            <a:endParaRPr dirty="0"/>
          </a:p>
        </p:txBody>
      </p:sp>
      <p:sp>
        <p:nvSpPr>
          <p:cNvPr id="213" name="Shape 213"/>
          <p:cNvSpPr txBox="1">
            <a:spLocks noGrp="1"/>
          </p:cNvSpPr>
          <p:nvPr>
            <p:ph type="body" idx="1"/>
          </p:nvPr>
        </p:nvSpPr>
        <p:spPr>
          <a:xfrm>
            <a:off x="457200" y="1600200"/>
            <a:ext cx="46044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600"/>
              <a:buFont typeface="Arial"/>
              <a:buNone/>
            </a:pPr>
            <a:r>
              <a:rPr lang="en-US" sz="2400" b="0" i="0" u="none" strike="noStrike" cap="none" dirty="0">
                <a:solidFill>
                  <a:srgbClr val="3F3F39"/>
                </a:solidFill>
                <a:ea typeface="Lucida Sans"/>
                <a:cs typeface="Lucida Sans"/>
                <a:sym typeface="Lucida Sans"/>
              </a:rPr>
              <a:t>During the webinar</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Accessing Documents</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Questions option</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Polling</a:t>
            </a:r>
            <a:endParaRPr dirty="0"/>
          </a:p>
          <a:p>
            <a:pPr marL="0" marR="0" lvl="0" indent="0" algn="l" rtl="0">
              <a:lnSpc>
                <a:spcPct val="115000"/>
              </a:lnSpc>
              <a:spcBef>
                <a:spcPts val="600"/>
              </a:spcBef>
              <a:spcAft>
                <a:spcPts val="0"/>
              </a:spcAft>
              <a:buClr>
                <a:schemeClr val="dk1"/>
              </a:buClr>
              <a:buSzPts val="600"/>
              <a:buFont typeface="Arial"/>
              <a:buNone/>
            </a:pPr>
            <a:r>
              <a:rPr lang="en-US" sz="2400" b="0" i="0" u="none" strike="noStrike" cap="none" dirty="0">
                <a:solidFill>
                  <a:srgbClr val="3F3F39"/>
                </a:solidFill>
                <a:ea typeface="Lucida Sans"/>
                <a:cs typeface="Lucida Sans"/>
                <a:sym typeface="Lucida Sans"/>
              </a:rPr>
              <a:t>After the webinar</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Survey</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Access to recorded webinar</a:t>
            </a:r>
            <a:endParaRPr dirty="0"/>
          </a:p>
          <a:p>
            <a:pPr marL="800100" marR="0" lvl="0" indent="-38100" algn="l" rtl="0">
              <a:lnSpc>
                <a:spcPct val="100000"/>
              </a:lnSpc>
              <a:spcBef>
                <a:spcPts val="0"/>
              </a:spcBef>
              <a:spcAft>
                <a:spcPts val="0"/>
              </a:spcAft>
              <a:buClr>
                <a:schemeClr val="dk1"/>
              </a:buClr>
              <a:buSzPts val="600"/>
              <a:buFont typeface="Arial"/>
              <a:buNone/>
            </a:pPr>
            <a:endParaRPr sz="2400" b="0" i="0" u="none" strike="noStrike" cap="none" dirty="0">
              <a:solidFill>
                <a:srgbClr val="3F3F39"/>
              </a:solidFill>
              <a:ea typeface="Lucida Sans"/>
              <a:cs typeface="Lucida Sans"/>
              <a:sym typeface="Lucida Sans"/>
            </a:endParaRPr>
          </a:p>
        </p:txBody>
      </p:sp>
      <p:pic>
        <p:nvPicPr>
          <p:cNvPr id="214" name="Shape 214"/>
          <p:cNvPicPr preferRelativeResize="0"/>
          <p:nvPr/>
        </p:nvPicPr>
        <p:blipFill rotWithShape="1">
          <a:blip r:embed="rId3">
            <a:alphaModFix/>
          </a:blip>
          <a:srcRect/>
          <a:stretch/>
        </p:blipFill>
        <p:spPr>
          <a:xfrm>
            <a:off x="4877275" y="1662100"/>
            <a:ext cx="3520724" cy="3528854"/>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666666"/>
                </a:solidFill>
                <a:ea typeface="Lucida Sans"/>
                <a:cs typeface="Lucida Sans"/>
                <a:sym typeface="Lucida Sans"/>
              </a:rPr>
              <a:t>Goals of the webinar</a:t>
            </a:r>
            <a:endParaRPr sz="2400" b="0" i="0" u="none" strike="noStrike" cap="none" dirty="0">
              <a:solidFill>
                <a:srgbClr val="595959"/>
              </a:solidFill>
              <a:ea typeface="Lucida Sans"/>
              <a:cs typeface="Lucida Sans"/>
              <a:sym typeface="Lucida Sans"/>
            </a:endParaRPr>
          </a:p>
        </p:txBody>
      </p:sp>
      <p:sp>
        <p:nvSpPr>
          <p:cNvPr id="221" name="Shape 2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685800" marR="0" lvl="0" indent="-342900" algn="l" rtl="0">
              <a:lnSpc>
                <a:spcPct val="115000"/>
              </a:lnSpc>
              <a:spcBef>
                <a:spcPts val="0"/>
              </a:spcBef>
              <a:spcAft>
                <a:spcPts val="0"/>
              </a:spcAft>
              <a:buClr>
                <a:srgbClr val="575757"/>
              </a:buClr>
              <a:buSzPts val="2200"/>
              <a:buFont typeface="Noto Sans Symbols"/>
              <a:buChar char="✓"/>
            </a:pPr>
            <a:r>
              <a:rPr lang="en-US" dirty="0"/>
              <a:t>Understand the need for the Materials Adaptation Project (MAP), and the scope of the enVisionmath 2.0 MAP project</a:t>
            </a:r>
            <a:endParaRPr dirty="0"/>
          </a:p>
          <a:p>
            <a:pPr marL="0" marR="0" lvl="0" indent="0" algn="l" rtl="0">
              <a:lnSpc>
                <a:spcPct val="115000"/>
              </a:lnSpc>
              <a:spcBef>
                <a:spcPts val="0"/>
              </a:spcBef>
              <a:spcAft>
                <a:spcPts val="0"/>
              </a:spcAft>
              <a:buNone/>
            </a:pPr>
            <a:endParaRPr dirty="0"/>
          </a:p>
          <a:p>
            <a:pPr marL="685800" marR="0" lvl="0" indent="-342900" algn="l" rtl="0">
              <a:lnSpc>
                <a:spcPct val="115000"/>
              </a:lnSpc>
              <a:spcBef>
                <a:spcPts val="0"/>
              </a:spcBef>
              <a:spcAft>
                <a:spcPts val="0"/>
              </a:spcAft>
              <a:buClr>
                <a:srgbClr val="575757"/>
              </a:buClr>
              <a:buSzPts val="2200"/>
              <a:buFont typeface="Noto Sans Symbols"/>
              <a:buChar char="✓"/>
            </a:pPr>
            <a:r>
              <a:rPr lang="en-US" dirty="0"/>
              <a:t>Get a preview of the Guidance Documents created for enVisionmath 2.0 as part of the MAP project</a:t>
            </a:r>
            <a:endParaRPr dirty="0"/>
          </a:p>
          <a:p>
            <a:pPr marL="0" marR="0" lvl="0" indent="0" algn="l" rtl="0">
              <a:lnSpc>
                <a:spcPct val="115000"/>
              </a:lnSpc>
              <a:spcBef>
                <a:spcPts val="0"/>
              </a:spcBef>
              <a:spcAft>
                <a:spcPts val="0"/>
              </a:spcAft>
              <a:buNone/>
            </a:pPr>
            <a:endParaRPr dirty="0"/>
          </a:p>
          <a:p>
            <a:pPr marL="685800" marR="0" lvl="0" indent="-342900" algn="l" rtl="0">
              <a:lnSpc>
                <a:spcPct val="115000"/>
              </a:lnSpc>
              <a:spcBef>
                <a:spcPts val="0"/>
              </a:spcBef>
              <a:spcAft>
                <a:spcPts val="0"/>
              </a:spcAft>
              <a:buClr>
                <a:srgbClr val="575757"/>
              </a:buClr>
              <a:buSzPts val="2200"/>
              <a:buFont typeface="Noto Sans Symbols"/>
              <a:buChar char="✓"/>
            </a:pPr>
            <a:r>
              <a:rPr lang="en-US" dirty="0"/>
              <a:t>Hear from an educator who has used the Guidance Documents and get ideas for how you might use them</a:t>
            </a:r>
            <a:endParaRPr dirty="0"/>
          </a:p>
          <a:p>
            <a:pPr marL="0" marR="0" lvl="0" indent="0" algn="l" rtl="0">
              <a:lnSpc>
                <a:spcPct val="115000"/>
              </a:lnSpc>
              <a:spcBef>
                <a:spcPts val="0"/>
              </a:spcBef>
              <a:spcAft>
                <a:spcPts val="0"/>
              </a:spcAft>
              <a:buClr>
                <a:srgbClr val="595959"/>
              </a:buClr>
              <a:buSzPts val="2200"/>
              <a:buFont typeface="Arial"/>
              <a:buNone/>
            </a:pPr>
            <a:endParaRPr sz="2200" b="0" i="0" u="none" strike="noStrike" cap="none" dirty="0">
              <a:solidFill>
                <a:srgbClr val="575757"/>
              </a:solidFill>
              <a:ea typeface="Lucida Sans"/>
              <a:cs typeface="Lucida Sans"/>
              <a:sym typeface="Lucida Sans"/>
            </a:endParaRPr>
          </a:p>
          <a:p>
            <a:pPr marL="0" marR="0" lvl="0" indent="0" algn="l" rtl="0">
              <a:lnSpc>
                <a:spcPct val="115000"/>
              </a:lnSpc>
              <a:spcBef>
                <a:spcPts val="0"/>
              </a:spcBef>
              <a:spcAft>
                <a:spcPts val="0"/>
              </a:spcAft>
              <a:buClr>
                <a:srgbClr val="595959"/>
              </a:buClr>
              <a:buSzPts val="2200"/>
              <a:buFont typeface="Arial"/>
              <a:buNone/>
            </a:pPr>
            <a:r>
              <a:rPr lang="en-US" sz="2200" b="0" i="0" u="none" strike="noStrike" cap="none" dirty="0">
                <a:solidFill>
                  <a:srgbClr val="575757"/>
                </a:solidFill>
                <a:ea typeface="Lucida Sans"/>
                <a:cs typeface="Lucida Sans"/>
                <a:sym typeface="Lucida Sans"/>
              </a:rPr>
              <a:t> </a:t>
            </a:r>
            <a:endParaRPr sz="2200" b="0" i="0" u="none" strike="noStrike" cap="none" dirty="0">
              <a:solidFill>
                <a:srgbClr val="595959"/>
              </a:solidFill>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16568" y="2416482"/>
            <a:ext cx="8620552" cy="16767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Section 1: Why Guidance Documents</a:t>
            </a:r>
            <a:r>
              <a:rPr lang="en-US" dirty="0"/>
              <a:t>?</a:t>
            </a:r>
            <a:r>
              <a:rPr lang="en-US" sz="2800" b="0" i="0" u="none" strike="noStrike" cap="none" dirty="0">
                <a:solidFill>
                  <a:schemeClr val="lt1"/>
                </a:solidFill>
                <a:ea typeface="Lucida Sans"/>
                <a:cs typeface="Lucida Sans"/>
                <a:sym typeface="Lucida Sans"/>
              </a:rPr>
              <a:t> </a:t>
            </a:r>
            <a:endParaRPr sz="2800" b="0" i="0" u="none" strike="noStrike" cap="none" dirty="0">
              <a:solidFill>
                <a:schemeClr val="lt1"/>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a:blip r:embed="rId3">
            <a:alphaModFix/>
          </a:blip>
          <a:stretch>
            <a:fillRect/>
          </a:stretch>
        </p:blipFill>
        <p:spPr>
          <a:xfrm>
            <a:off x="1388825" y="861225"/>
            <a:ext cx="6653677" cy="5135563"/>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5258</Words>
  <Application>Microsoft Office PowerPoint</Application>
  <PresentationFormat>On-screen Show (4:3)</PresentationFormat>
  <Paragraphs>478</Paragraphs>
  <Slides>48</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Lucida Sans</vt:lpstr>
      <vt:lpstr>Arial</vt:lpstr>
      <vt:lpstr>Calibri</vt:lpstr>
      <vt:lpstr>Allerta</vt:lpstr>
      <vt:lpstr>Noto Sans Symbols</vt:lpstr>
      <vt:lpstr>July Webinar New Year's Resolution</vt:lpstr>
      <vt:lpstr>Making Materials Better: enVisionmath 2.0 Materials Adaptation Project </vt:lpstr>
      <vt:lpstr>Introductions</vt:lpstr>
      <vt:lpstr>Who are Core Advocates?</vt:lpstr>
      <vt:lpstr>Learn more about us!</vt:lpstr>
      <vt:lpstr>Tweet with us!</vt:lpstr>
      <vt:lpstr>Engage with us!</vt:lpstr>
      <vt:lpstr>Goals of the webinar</vt:lpstr>
      <vt:lpstr>Section 1: Why Guidance Documents? </vt:lpstr>
      <vt:lpstr>PowerPoint Presentation</vt:lpstr>
      <vt:lpstr>Purpose of the enVisionmath 2.0 Guidance Documents</vt:lpstr>
      <vt:lpstr>PowerPoint Presentation</vt:lpstr>
      <vt:lpstr>PowerPoint Presentation</vt:lpstr>
      <vt:lpstr>Places for Adaptations in enVisionmath 2.0</vt:lpstr>
      <vt:lpstr>PowerPoint Presentation</vt:lpstr>
      <vt:lpstr>Poll:  Which of the identified places for adaptation in enVisionmath 2.0 most resonate with your experience of the program?  </vt:lpstr>
      <vt:lpstr>Section 2: Elements of the enVisionmath 2.0 Guidance Documents</vt:lpstr>
      <vt:lpstr>Grade 1 or 2? How sure are you?</vt:lpstr>
      <vt:lpstr>Getting Started</vt:lpstr>
      <vt:lpstr>Pro Tip #1</vt:lpstr>
      <vt:lpstr>Pro Tip #2 </vt:lpstr>
      <vt:lpstr>What’s in the guidance documents? </vt:lpstr>
      <vt:lpstr>Standards Alignment and Aspects of Rigor</vt:lpstr>
      <vt:lpstr>The Progressions</vt:lpstr>
      <vt:lpstr>Essential Question(s) and Anchor Tasks</vt:lpstr>
      <vt:lpstr>Grade 3 Anchor Task </vt:lpstr>
      <vt:lpstr>Grade 3 Anchor Task </vt:lpstr>
      <vt:lpstr>Topic Rules of Thumb</vt:lpstr>
      <vt:lpstr>Topic Assessment Guidance</vt:lpstr>
      <vt:lpstr>PowerPoint Presentation</vt:lpstr>
      <vt:lpstr>Using the guidance documents to plan</vt:lpstr>
      <vt:lpstr>Question:  How do the guidance documents support teachers’ stronger understanding of the expectations of the standards?  Please use the Questions tab on your control panel to respond. </vt:lpstr>
      <vt:lpstr>Section 3: District Roll-Out of the Guidance Documents </vt:lpstr>
      <vt:lpstr>Jaime L Pitkin Elementary Instructional Specialist of Mathematics East Hartford, CT</vt:lpstr>
      <vt:lpstr>Background Information</vt:lpstr>
      <vt:lpstr>Guidance Document Implementation</vt:lpstr>
      <vt:lpstr>PowerPoint Presentation</vt:lpstr>
      <vt:lpstr>PowerPoint Presentation</vt:lpstr>
      <vt:lpstr>PowerPoint Presentation</vt:lpstr>
      <vt:lpstr>Professional Development</vt:lpstr>
      <vt:lpstr>PowerPoint Presentation</vt:lpstr>
      <vt:lpstr>Teacher Glows</vt:lpstr>
      <vt:lpstr>Teacher Grows </vt:lpstr>
      <vt:lpstr>Next Steps</vt:lpstr>
      <vt:lpstr>Questions for our Guests?</vt:lpstr>
      <vt:lpstr>Join our network!</vt:lpstr>
      <vt:lpstr>Tell us about your efforts</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Materials Better: enVisionmath 2.0 Materials Adaptation Project</dc:title>
  <dc:creator>Janelle</dc:creator>
  <cp:lastModifiedBy>Janelle Fann</cp:lastModifiedBy>
  <cp:revision>4</cp:revision>
  <dcterms:modified xsi:type="dcterms:W3CDTF">2018-03-08T15:54:34Z</dcterms:modified>
</cp:coreProperties>
</file>