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87" r:id="rId1"/>
    <p:sldMasterId id="2147483788" r:id="rId2"/>
    <p:sldMasterId id="2147483789" r:id="rId3"/>
    <p:sldMasterId id="2147483790" r:id="rId4"/>
    <p:sldMasterId id="2147483791" r:id="rId5"/>
    <p:sldMasterId id="2147483792" r:id="rId6"/>
  </p:sldMasterIdLst>
  <p:notesMasterIdLst>
    <p:notesMasterId r:id="rId4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x="9144000" cy="6858000" type="screen4x3"/>
  <p:notesSz cx="6858000" cy="9144000"/>
  <p:embeddedFontLst>
    <p:embeddedFont>
      <p:font typeface="Allerta" panose="020B0604020202020204" charset="0"/>
      <p:regular r:id="rId49"/>
    </p:embeddedFont>
    <p:embeddedFont>
      <p:font typeface="Calibri" panose="020F0502020204030204" pitchFamily="34" charset="0"/>
      <p:regular r:id="rId50"/>
      <p:bold r:id="rId51"/>
      <p:italic r:id="rId52"/>
      <p:boldItalic r:id="rId53"/>
    </p:embeddedFont>
    <p:embeddedFont>
      <p:font typeface="Georgia" panose="02040502050405020303" pitchFamily="18" charset="0"/>
      <p:regular r:id="rId54"/>
      <p:bold r:id="rId55"/>
      <p:italic r:id="rId56"/>
      <p:boldItalic r:id="rId57"/>
    </p:embeddedFont>
    <p:embeddedFont>
      <p:font typeface="Lucida Sans" panose="020B0602030504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ADB686-76F0-4E15-AA2E-BB3EE2DCBDD7}">
  <a:tblStyle styleId="{41ADB686-76F0-4E15-AA2E-BB3EE2DCBD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8"/>
          </a:solidFill>
        </a:fill>
      </a:tcStyle>
    </a:wholeTbl>
    <a:band1H>
      <a:tcTxStyle/>
      <a:tcStyle>
        <a:tcBdr/>
        <a:fill>
          <a:solidFill>
            <a:srgbClr val="CAD2CD"/>
          </a:solidFill>
        </a:fill>
      </a:tcStyle>
    </a:band1H>
    <a:band2H>
      <a:tcTxStyle/>
      <a:tcStyle>
        <a:tcBdr/>
      </a:tcStyle>
    </a:band2H>
    <a:band1V>
      <a:tcTxStyle/>
      <a:tcStyle>
        <a:tcBdr/>
        <a:fill>
          <a:solidFill>
            <a:srgbClr val="CAD2CD"/>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B02732E-6229-48AD-8360-9629E9147FB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731" autoAdjust="0"/>
  </p:normalViewPr>
  <p:slideViewPr>
    <p:cSldViewPr snapToGrid="0">
      <p:cViewPr varScale="1">
        <p:scale>
          <a:sx n="37" d="100"/>
          <a:sy n="37" d="100"/>
        </p:scale>
        <p:origin x="15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6.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Calibri" panose="020F0502020204030204" pitchFamily="34" charset="0"/>
              </a:defRPr>
            </a:lvl1pPr>
          </a:lstStyle>
          <a:p>
            <a:pPr algn="r">
              <a:buClr>
                <a:schemeClr val="dk1"/>
              </a:buClr>
              <a:buSzPts val="300"/>
              <a:buFont typeface="Lucida Sans"/>
              <a:buNone/>
            </a:pPr>
            <a:fld id="{00000000-1234-1234-1234-123412341234}" type="slidenum">
              <a:rPr lang="en-US" sz="1200" smtClean="0">
                <a:solidFill>
                  <a:schemeClr val="dk1"/>
                </a:solidFill>
                <a:ea typeface="Lucida Sans"/>
                <a:cs typeface="Lucida Sans"/>
                <a:sym typeface="Lucida Sans"/>
              </a:rPr>
              <a:pPr algn="r">
                <a:buClr>
                  <a:schemeClr val="dk1"/>
                </a:buClr>
                <a:buSzPts val="300"/>
                <a:buFont typeface="Lucida Sans"/>
                <a:buNone/>
              </a:pPr>
              <a:t>‹#›</a:t>
            </a:fld>
            <a:endParaRPr lang="en-US" sz="1200" dirty="0">
              <a:solidFill>
                <a:schemeClr val="dk1"/>
              </a:solidFill>
              <a:ea typeface="Lucida Sans"/>
              <a:cs typeface="Lucida Sans"/>
              <a:sym typeface="Lucida Sans"/>
            </a:endParaRPr>
          </a:p>
        </p:txBody>
      </p:sp>
    </p:spTree>
    <p:extLst>
      <p:ext uri="{BB962C8B-B14F-4D97-AF65-F5344CB8AC3E}">
        <p14:creationId xmlns:p14="http://schemas.microsoft.com/office/powerpoint/2010/main" val="19433346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Shape 10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3" name="Shape 1073"/>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dirty="0"/>
          </a:p>
        </p:txBody>
      </p:sp>
      <p:sp>
        <p:nvSpPr>
          <p:cNvPr id="1074" name="Shape 1074"/>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1</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543141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Shape 114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100" i="1" u="sng" dirty="0" smtClean="0">
                <a:latin typeface="Calibri" panose="020F0502020204030204" pitchFamily="34" charset="0"/>
                <a:ea typeface="Arial"/>
                <a:cs typeface="Arial"/>
                <a:sym typeface="Arial"/>
              </a:rPr>
              <a:t>POLL</a:t>
            </a:r>
            <a:r>
              <a:rPr lang="en-US" sz="1100" i="1" dirty="0">
                <a:latin typeface="Calibri" panose="020F0502020204030204" pitchFamily="34" charset="0"/>
                <a:ea typeface="Arial"/>
                <a:cs typeface="Arial"/>
                <a:sym typeface="Arial"/>
              </a:rPr>
              <a:t>: “How familiar are you with next generation assessments, like SAP’s mini-assessments?  Those that have arisen since the advent of the College and Career Ready Standards? </a:t>
            </a:r>
            <a:r>
              <a:rPr lang="en-US" sz="1000" dirty="0">
                <a:solidFill>
                  <a:srgbClr val="3F3F39"/>
                </a:solidFill>
                <a:latin typeface="Calibri" panose="020F0502020204030204" pitchFamily="34" charset="0"/>
                <a:ea typeface="Lucida Sans"/>
                <a:cs typeface="Lucida Sans"/>
                <a:sym typeface="Lucida Sans"/>
              </a:rPr>
              <a:t> </a:t>
            </a:r>
            <a:endParaRPr sz="1000" dirty="0">
              <a:solidFill>
                <a:srgbClr val="3F3F39"/>
              </a:solidFill>
              <a:latin typeface="Calibri" panose="020F0502020204030204" pitchFamily="34" charset="0"/>
              <a:ea typeface="Lucida Sans"/>
              <a:cs typeface="Lucida Sans"/>
              <a:sym typeface="Lucida Sans"/>
            </a:endParaRPr>
          </a:p>
          <a:p>
            <a:pPr marL="914400" lvl="1" indent="-298450" rtl="0">
              <a:lnSpc>
                <a:spcPct val="115000"/>
              </a:lnSpc>
              <a:spcBef>
                <a:spcPts val="0"/>
              </a:spcBef>
              <a:spcAft>
                <a:spcPts val="0"/>
              </a:spcAft>
              <a:buSzPts val="1100"/>
              <a:buFont typeface="Arial"/>
              <a:buChar char="○"/>
            </a:pPr>
            <a:r>
              <a:rPr lang="en-US" sz="1000" dirty="0">
                <a:latin typeface="Calibri" panose="020F0502020204030204" pitchFamily="34" charset="0"/>
                <a:ea typeface="Courier New"/>
                <a:cs typeface="Courier New"/>
                <a:sym typeface="Courier New"/>
              </a:rPr>
              <a:t>o   </a:t>
            </a:r>
            <a:r>
              <a:rPr lang="en-US" sz="1000" dirty="0">
                <a:solidFill>
                  <a:srgbClr val="3F3F39"/>
                </a:solidFill>
                <a:latin typeface="Calibri" panose="020F0502020204030204" pitchFamily="34" charset="0"/>
                <a:ea typeface="Lucida Sans"/>
                <a:cs typeface="Lucida Sans"/>
                <a:sym typeface="Lucida Sans"/>
              </a:rPr>
              <a:t>I’ve never utilized next-gen assessments  </a:t>
            </a:r>
            <a:endParaRPr sz="1000" dirty="0">
              <a:solidFill>
                <a:srgbClr val="3F3F39"/>
              </a:solidFill>
              <a:latin typeface="Calibri" panose="020F0502020204030204" pitchFamily="34" charset="0"/>
              <a:ea typeface="Lucida Sans"/>
              <a:cs typeface="Lucida Sans"/>
              <a:sym typeface="Lucida Sans"/>
            </a:endParaRPr>
          </a:p>
          <a:p>
            <a:pPr marL="914400" lvl="1" indent="-298450" rtl="0">
              <a:lnSpc>
                <a:spcPct val="115000"/>
              </a:lnSpc>
              <a:spcBef>
                <a:spcPts val="0"/>
              </a:spcBef>
              <a:spcAft>
                <a:spcPts val="0"/>
              </a:spcAft>
              <a:buSzPts val="1100"/>
              <a:buFont typeface="Arial"/>
              <a:buChar char="○"/>
            </a:pPr>
            <a:r>
              <a:rPr lang="en-US" sz="1000" dirty="0">
                <a:latin typeface="Calibri" panose="020F0502020204030204" pitchFamily="34" charset="0"/>
                <a:ea typeface="Courier New"/>
                <a:cs typeface="Courier New"/>
                <a:sym typeface="Courier New"/>
              </a:rPr>
              <a:t>o   </a:t>
            </a:r>
            <a:r>
              <a:rPr lang="en-US" sz="1000" dirty="0">
                <a:solidFill>
                  <a:srgbClr val="3F3F39"/>
                </a:solidFill>
                <a:latin typeface="Calibri" panose="020F0502020204030204" pitchFamily="34" charset="0"/>
                <a:ea typeface="Lucida Sans"/>
                <a:cs typeface="Lucida Sans"/>
                <a:sym typeface="Lucida Sans"/>
              </a:rPr>
              <a:t>I’m familiar with next-gen assessments but never used them</a:t>
            </a:r>
            <a:endParaRPr sz="1000" dirty="0">
              <a:solidFill>
                <a:srgbClr val="3F3F39"/>
              </a:solidFill>
              <a:latin typeface="Calibri" panose="020F0502020204030204" pitchFamily="34" charset="0"/>
              <a:ea typeface="Lucida Sans"/>
              <a:cs typeface="Lucida Sans"/>
              <a:sym typeface="Lucida Sans"/>
            </a:endParaRPr>
          </a:p>
          <a:p>
            <a:pPr marL="914400" lvl="1" indent="-298450" rtl="0">
              <a:lnSpc>
                <a:spcPct val="115000"/>
              </a:lnSpc>
              <a:spcBef>
                <a:spcPts val="0"/>
              </a:spcBef>
              <a:spcAft>
                <a:spcPts val="0"/>
              </a:spcAft>
              <a:buSzPts val="1100"/>
              <a:buFont typeface="Arial"/>
              <a:buChar char="○"/>
            </a:pPr>
            <a:r>
              <a:rPr lang="en-US" sz="1000" dirty="0">
                <a:latin typeface="Calibri" panose="020F0502020204030204" pitchFamily="34" charset="0"/>
                <a:ea typeface="Courier New"/>
                <a:cs typeface="Courier New"/>
                <a:sym typeface="Courier New"/>
              </a:rPr>
              <a:t>o   </a:t>
            </a:r>
            <a:r>
              <a:rPr lang="en-US" sz="1000" dirty="0">
                <a:solidFill>
                  <a:srgbClr val="3F3F39"/>
                </a:solidFill>
                <a:latin typeface="Calibri" panose="020F0502020204030204" pitchFamily="34" charset="0"/>
                <a:ea typeface="Lucida Sans"/>
                <a:cs typeface="Lucida Sans"/>
                <a:sym typeface="Lucida Sans"/>
              </a:rPr>
              <a:t>I have used SAP mini-assessments in my setting</a:t>
            </a:r>
            <a:endParaRPr sz="1000" dirty="0">
              <a:solidFill>
                <a:srgbClr val="3F3F39"/>
              </a:solidFill>
              <a:latin typeface="Calibri" panose="020F0502020204030204" pitchFamily="34" charset="0"/>
              <a:ea typeface="Lucida Sans"/>
              <a:cs typeface="Lucida Sans"/>
              <a:sym typeface="Lucida Sans"/>
            </a:endParaRPr>
          </a:p>
          <a:p>
            <a:pPr marL="914400" lvl="1" indent="-298450" rtl="0">
              <a:lnSpc>
                <a:spcPct val="115000"/>
              </a:lnSpc>
              <a:spcBef>
                <a:spcPts val="0"/>
              </a:spcBef>
              <a:spcAft>
                <a:spcPts val="0"/>
              </a:spcAft>
              <a:buSzPts val="1100"/>
              <a:buFont typeface="Arial"/>
              <a:buChar char="○"/>
            </a:pPr>
            <a:r>
              <a:rPr lang="en-US" sz="1000" dirty="0">
                <a:latin typeface="Calibri" panose="020F0502020204030204" pitchFamily="34" charset="0"/>
                <a:ea typeface="Courier New"/>
                <a:cs typeface="Courier New"/>
                <a:sym typeface="Courier New"/>
              </a:rPr>
              <a:t>o   </a:t>
            </a:r>
            <a:r>
              <a:rPr lang="en-US" sz="1000" dirty="0">
                <a:solidFill>
                  <a:srgbClr val="3F3F39"/>
                </a:solidFill>
                <a:latin typeface="Calibri" panose="020F0502020204030204" pitchFamily="34" charset="0"/>
                <a:ea typeface="Lucida Sans"/>
                <a:cs typeface="Lucida Sans"/>
                <a:sym typeface="Lucida Sans"/>
              </a:rPr>
              <a:t>Very familiar – I use and write next-gen-type questions</a:t>
            </a:r>
            <a:endParaRPr sz="1000" dirty="0">
              <a:solidFill>
                <a:srgbClr val="3F3F39"/>
              </a:solidFill>
              <a:latin typeface="Calibri" panose="020F0502020204030204" pitchFamily="34" charset="0"/>
              <a:ea typeface="Lucida Sans"/>
              <a:cs typeface="Lucida Sans"/>
              <a:sym typeface="Lucida Sans"/>
            </a:endParaRPr>
          </a:p>
          <a:p>
            <a:pPr marL="914400" lvl="1" indent="-292100" rtl="0">
              <a:lnSpc>
                <a:spcPct val="115000"/>
              </a:lnSpc>
              <a:spcBef>
                <a:spcPts val="0"/>
              </a:spcBef>
              <a:spcAft>
                <a:spcPts val="0"/>
              </a:spcAft>
              <a:buClr>
                <a:srgbClr val="3F3F39"/>
              </a:buClr>
              <a:buSzPts val="1000"/>
              <a:buFont typeface="Lucida Sans"/>
              <a:buChar char="○"/>
            </a:pPr>
            <a:endParaRPr sz="1000" dirty="0">
              <a:solidFill>
                <a:srgbClr val="3F3F39"/>
              </a:solidFill>
              <a:latin typeface="Calibri" panose="020F0502020204030204" pitchFamily="34" charset="0"/>
              <a:ea typeface="Lucida Sans"/>
              <a:cs typeface="Lucida Sans"/>
              <a:sym typeface="Lucida Sans"/>
            </a:endParaRPr>
          </a:p>
          <a:p>
            <a:pPr marL="0" marR="0" lvl="0" indent="0" algn="l" rtl="0">
              <a:spcBef>
                <a:spcPts val="0"/>
              </a:spcBef>
              <a:spcAft>
                <a:spcPts val="0"/>
              </a:spcAft>
              <a:buClr>
                <a:schemeClr val="dk1"/>
              </a:buClr>
              <a:buSzPts val="1200"/>
              <a:buFont typeface="Lucida Sans"/>
              <a:buNone/>
            </a:pPr>
            <a:endParaRPr sz="1100" dirty="0"/>
          </a:p>
        </p:txBody>
      </p:sp>
      <p:sp>
        <p:nvSpPr>
          <p:cNvPr id="1144" name="Shape 11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063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Shape 1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9" name="Shape 114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dirty="0" smtClean="0">
                <a:solidFill>
                  <a:schemeClr val="dk1"/>
                </a:solidFill>
                <a:latin typeface="Calibri"/>
                <a:ea typeface="Calibri"/>
                <a:cs typeface="Calibri"/>
                <a:sym typeface="Calibri"/>
              </a:rPr>
              <a:t>We</a:t>
            </a:r>
            <a:r>
              <a:rPr lang="en-US" sz="1200" dirty="0" smtClean="0">
                <a:solidFill>
                  <a:schemeClr val="dk1"/>
                </a:solidFill>
                <a:latin typeface="Calibri"/>
                <a:ea typeface="Calibri"/>
                <a:cs typeface="Calibri"/>
                <a:sym typeface="Calibri"/>
              </a:rPr>
              <a:t>’ve </a:t>
            </a:r>
            <a:r>
              <a:rPr lang="en-US" sz="1200" dirty="0">
                <a:solidFill>
                  <a:schemeClr val="dk1"/>
                </a:solidFill>
                <a:latin typeface="Calibri"/>
                <a:ea typeface="Calibri"/>
                <a:cs typeface="Calibri"/>
                <a:sym typeface="Calibri"/>
              </a:rPr>
              <a:t>been talking about the Literacy Shifts for sometime now, but if you are not familiar, here is a q</a:t>
            </a:r>
            <a:r>
              <a:rPr lang="en-US" sz="1200" b="0" i="0" u="none" strike="noStrike" cap="none" dirty="0">
                <a:solidFill>
                  <a:schemeClr val="dk1"/>
                </a:solidFill>
                <a:latin typeface="Calibri"/>
                <a:ea typeface="Calibri"/>
                <a:cs typeface="Calibri"/>
                <a:sym typeface="Calibri"/>
              </a:rPr>
              <a:t>uick re</a:t>
            </a:r>
            <a:r>
              <a:rPr lang="en-US" sz="1200" dirty="0">
                <a:solidFill>
                  <a:schemeClr val="dk1"/>
                </a:solidFill>
                <a:latin typeface="Calibri"/>
                <a:ea typeface="Calibri"/>
                <a:cs typeface="Calibri"/>
                <a:sym typeface="Calibri"/>
              </a:rPr>
              <a:t>view</a:t>
            </a:r>
            <a:r>
              <a:rPr lang="en-US" sz="1200" b="0" i="0" u="none" strike="noStrike" cap="none" dirty="0">
                <a:solidFill>
                  <a:schemeClr val="dk1"/>
                </a:solidFill>
                <a:latin typeface="Calibri"/>
                <a:ea typeface="Calibri"/>
                <a:cs typeface="Calibri"/>
                <a:sym typeface="Calibri"/>
              </a:rPr>
              <a:t>.  Read the S</a:t>
            </a:r>
            <a:r>
              <a:rPr lang="en-US" sz="1200" dirty="0">
                <a:solidFill>
                  <a:schemeClr val="dk1"/>
                </a:solidFill>
                <a:latin typeface="Calibri"/>
                <a:ea typeface="Calibri"/>
                <a:cs typeface="Calibri"/>
                <a:sym typeface="Calibri"/>
              </a:rPr>
              <a:t>lide</a:t>
            </a:r>
            <a:r>
              <a:rPr lang="en-US" sz="1200" b="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T</a:t>
            </a:r>
            <a:r>
              <a:rPr lang="en-US" sz="1200" b="0" i="0" u="none" strike="noStrike" cap="none" dirty="0">
                <a:solidFill>
                  <a:schemeClr val="dk1"/>
                </a:solidFill>
                <a:latin typeface="Calibri"/>
                <a:ea typeface="Calibri"/>
                <a:cs typeface="Calibri"/>
                <a:sym typeface="Calibri"/>
              </a:rPr>
              <a:t>he Shifts provide a frame that describes how the Common Core and other college- and career-readiness standards raise expectations across multiple areas of the educational experience including instructional materials, classroom practice, and assessment.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Our journey with this work began </a:t>
            </a:r>
            <a:r>
              <a:rPr lang="en-US" sz="1200" dirty="0">
                <a:solidFill>
                  <a:schemeClr val="dk1"/>
                </a:solidFill>
                <a:latin typeface="Calibri"/>
                <a:ea typeface="Calibri"/>
                <a:cs typeface="Calibri"/>
                <a:sym typeface="Calibri"/>
              </a:rPr>
              <a:t>two</a:t>
            </a:r>
            <a:r>
              <a:rPr lang="en-US" sz="1200" b="0" i="0" u="none" strike="noStrike" cap="none" dirty="0">
                <a:solidFill>
                  <a:schemeClr val="dk1"/>
                </a:solidFill>
                <a:latin typeface="Calibri"/>
                <a:ea typeface="Calibri"/>
                <a:cs typeface="Calibri"/>
                <a:sym typeface="Calibri"/>
              </a:rPr>
              <a:t> years ago w</a:t>
            </a:r>
            <a:r>
              <a:rPr lang="en-US" sz="1200" dirty="0">
                <a:solidFill>
                  <a:schemeClr val="dk1"/>
                </a:solidFill>
                <a:latin typeface="Calibri"/>
                <a:ea typeface="Calibri"/>
                <a:cs typeface="Calibri"/>
                <a:sym typeface="Calibri"/>
              </a:rPr>
              <a:t>hen I </a:t>
            </a:r>
            <a:r>
              <a:rPr lang="en-US" sz="1200" b="0" i="0" u="none" strike="noStrike" cap="none" dirty="0">
                <a:solidFill>
                  <a:schemeClr val="dk1"/>
                </a:solidFill>
                <a:latin typeface="Calibri"/>
                <a:ea typeface="Calibri"/>
                <a:cs typeface="Calibri"/>
                <a:sym typeface="Calibri"/>
              </a:rPr>
              <a:t>attended sessions at the SAP Co</a:t>
            </a:r>
            <a:r>
              <a:rPr lang="en-US" sz="1200" dirty="0">
                <a:solidFill>
                  <a:schemeClr val="dk1"/>
                </a:solidFill>
                <a:latin typeface="Calibri"/>
                <a:ea typeface="Calibri"/>
                <a:cs typeface="Calibri"/>
                <a:sym typeface="Calibri"/>
              </a:rPr>
              <a:t>re Convening in Denver</a:t>
            </a:r>
            <a:r>
              <a:rPr lang="en-US" sz="1200" b="0" i="0" u="none" strike="noStrike" cap="none" dirty="0">
                <a:solidFill>
                  <a:schemeClr val="dk1"/>
                </a:solidFill>
                <a:latin typeface="Calibri"/>
                <a:ea typeface="Calibri"/>
                <a:cs typeface="Calibri"/>
                <a:sym typeface="Calibri"/>
              </a:rPr>
              <a:t> on how the SAP mini-assessments address the Literacy Shifts.  During this</a:t>
            </a:r>
            <a:r>
              <a:rPr lang="en-US" sz="1200" dirty="0">
                <a:solidFill>
                  <a:schemeClr val="dk1"/>
                </a:solidFill>
                <a:latin typeface="Calibri"/>
                <a:ea typeface="Calibri"/>
                <a:cs typeface="Calibri"/>
                <a:sym typeface="Calibri"/>
              </a:rPr>
              <a:t> webinar</a:t>
            </a:r>
            <a:r>
              <a:rPr lang="en-US" sz="1200" b="0" i="0" u="none" strike="noStrike" cap="none" dirty="0">
                <a:solidFill>
                  <a:schemeClr val="dk1"/>
                </a:solidFill>
                <a:latin typeface="Calibri"/>
                <a:ea typeface="Calibri"/>
                <a:cs typeface="Calibri"/>
                <a:sym typeface="Calibri"/>
              </a:rPr>
              <a:t>, we will really focus on how Shift 2 applies to assessment</a:t>
            </a:r>
            <a:r>
              <a:rPr lang="en-US" sz="1200" dirty="0">
                <a:solidFill>
                  <a:schemeClr val="dk1"/>
                </a:solidFill>
                <a:latin typeface="Calibri"/>
                <a:ea typeface="Calibri"/>
                <a:cs typeface="Calibri"/>
                <a:sym typeface="Calibri"/>
              </a:rPr>
              <a:t>, though shifts 1 and 3 are also applicable.</a:t>
            </a:r>
            <a:endParaRPr dirty="0"/>
          </a:p>
        </p:txBody>
      </p:sp>
      <p:sp>
        <p:nvSpPr>
          <p:cNvPr id="1150" name="Shape 115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89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Shape 1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7" name="Shape 115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dirty="0" smtClean="0">
                <a:solidFill>
                  <a:schemeClr val="dk1"/>
                </a:solidFill>
                <a:latin typeface="Calibri"/>
                <a:ea typeface="Calibri"/>
                <a:cs typeface="Calibri"/>
                <a:sym typeface="Calibri"/>
              </a:rPr>
              <a:t>Here </a:t>
            </a:r>
            <a:r>
              <a:rPr lang="en-US" sz="1200" b="0" i="0" u="none" strike="noStrike" cap="none" dirty="0">
                <a:solidFill>
                  <a:schemeClr val="dk1"/>
                </a:solidFill>
                <a:latin typeface="Calibri"/>
                <a:ea typeface="Calibri"/>
                <a:cs typeface="Calibri"/>
                <a:sym typeface="Calibri"/>
              </a:rPr>
              <a:t>are the main implications of Shift 2: </a:t>
            </a:r>
            <a:endParaRPr dirty="0"/>
          </a:p>
          <a:p>
            <a:pPr marL="228600" marR="0" lvl="0" indent="-228600" algn="l" rtl="0">
              <a:spcBef>
                <a:spcPts val="0"/>
              </a:spcBef>
              <a:spcAft>
                <a:spcPts val="0"/>
              </a:spcAft>
              <a:buClr>
                <a:schemeClr val="dk1"/>
              </a:buClr>
              <a:buSzPts val="1200"/>
              <a:buFont typeface="Calibri"/>
              <a:buAutoNum type="arabicParenR"/>
            </a:pPr>
            <a:r>
              <a:rPr lang="en-US" sz="1200" b="0" i="0" u="none" strike="noStrike" cap="none" dirty="0">
                <a:solidFill>
                  <a:schemeClr val="dk1"/>
                </a:solidFill>
                <a:latin typeface="Calibri"/>
                <a:ea typeface="Calibri"/>
                <a:cs typeface="Calibri"/>
                <a:sym typeface="Calibri"/>
              </a:rPr>
              <a:t>Traditional assessments have, all too often, focused on superficial analysis of texts or simple recall of information. So, when we compose our assessment questions, we think about what truly matters in the text. We move beyond the details students can easily find by skimming and scanning, and instead, think carefully about asking the questions that lead to students developing deep understandings of texts. </a:t>
            </a:r>
            <a:endParaRPr dirty="0"/>
          </a:p>
          <a:p>
            <a:pPr marL="2286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arenR"/>
            </a:pPr>
            <a:r>
              <a:rPr lang="en-US" sz="1200" b="0" i="0" u="none" strike="noStrike" cap="none" dirty="0">
                <a:solidFill>
                  <a:schemeClr val="dk1"/>
                </a:solidFill>
                <a:latin typeface="Calibri"/>
                <a:ea typeface="Calibri"/>
                <a:cs typeface="Calibri"/>
                <a:sym typeface="Calibri"/>
              </a:rPr>
              <a:t>Questions have asked students for responses based on the text, but we don’t know if students get the right answers by reading the text, by guessing, or by some other kind of test-taking strategy. So, when we write our test questions, we think about ensuring that items ask students to use evidence to support their answers. </a:t>
            </a:r>
            <a:endParaRPr dirty="0"/>
          </a:p>
          <a:p>
            <a:pPr marL="2286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arenR"/>
            </a:pPr>
            <a:r>
              <a:rPr lang="en-US" sz="1200" b="0" i="0" u="none" strike="noStrike" cap="none" dirty="0">
                <a:solidFill>
                  <a:schemeClr val="dk1"/>
                </a:solidFill>
                <a:latin typeface="Calibri"/>
                <a:ea typeface="Calibri"/>
                <a:cs typeface="Calibri"/>
                <a:sym typeface="Calibri"/>
              </a:rPr>
              <a:t>Similarly, traditional writing prompts asked students to make things up out of their head—students were not given a context from which to write and to provide evidence. CCSS-aligned prompts require writing to sources—students are given sources and use them to make and support claims and inferences. So, when we write the mini-assessments, we often begin by thinking about the big understanding students should get out of the text. We then craft the constructed response question first, in order to ensure that students have the opportunity to write about what they read.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Now, Rob is going to go through some specific examples with us.</a:t>
            </a:r>
            <a:endParaRPr sz="1200" dirty="0">
              <a:solidFill>
                <a:schemeClr val="dk1"/>
              </a:solidFill>
              <a:latin typeface="Calibri"/>
              <a:ea typeface="Calibri"/>
              <a:cs typeface="Calibri"/>
              <a:sym typeface="Calibri"/>
            </a:endParaRPr>
          </a:p>
        </p:txBody>
      </p:sp>
      <p:sp>
        <p:nvSpPr>
          <p:cNvPr id="1158" name="Shape 1158"/>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35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Shape 116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4" name="Shape 11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So</a:t>
            </a:r>
            <a:r>
              <a:rPr lang="en-US" dirty="0"/>
              <a:t>, let’s look at an example of a couple of traditional questions I created from the book </a:t>
            </a:r>
            <a:r>
              <a:rPr lang="en-US" i="1" dirty="0"/>
              <a:t>Unwind</a:t>
            </a:r>
            <a:r>
              <a:rPr lang="en-US" dirty="0"/>
              <a:t> by Neil Shusterman. </a:t>
            </a:r>
            <a:r>
              <a:rPr lang="en-US" dirty="0">
                <a:solidFill>
                  <a:srgbClr val="FF9900"/>
                </a:solidFill>
              </a:rPr>
              <a:t>Read the questions.</a:t>
            </a:r>
            <a:r>
              <a:rPr lang="en-US" dirty="0"/>
              <a:t>  These are traditional questions we are used to seeing.  The first question is a basic question about tone with 4 one word Multiple Choice answers.  The second question is similar in which it is asks a basic question about motivation and has Multiple Choice questions with one or few word answers.</a:t>
            </a:r>
            <a:endParaRPr dirty="0"/>
          </a:p>
        </p:txBody>
      </p:sp>
      <p:sp>
        <p:nvSpPr>
          <p:cNvPr id="1165" name="Shape 1165"/>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13</a:t>
            </a:fld>
            <a:endParaRPr dirty="0">
              <a:latin typeface="Calibri" panose="020F0502020204030204" pitchFamily="34" charset="0"/>
            </a:endParaRPr>
          </a:p>
        </p:txBody>
      </p:sp>
    </p:spTree>
    <p:extLst>
      <p:ext uri="{BB962C8B-B14F-4D97-AF65-F5344CB8AC3E}">
        <p14:creationId xmlns:p14="http://schemas.microsoft.com/office/powerpoint/2010/main" val="88435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Shape 11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1" name="Shape 117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Now </a:t>
            </a:r>
            <a:r>
              <a:rPr lang="en-US" dirty="0"/>
              <a:t>let’s look at some examples of aligned questions I created for a classroom assessment from the book </a:t>
            </a:r>
            <a:r>
              <a:rPr lang="en-US" i="1" dirty="0"/>
              <a:t>Unwind</a:t>
            </a:r>
            <a:r>
              <a:rPr lang="en-US" dirty="0"/>
              <a:t>. </a:t>
            </a:r>
            <a:endParaRPr dirty="0"/>
          </a:p>
          <a:p>
            <a:pPr marL="0" lvl="0" indent="0" rtl="0">
              <a:spcBef>
                <a:spcPts val="0"/>
              </a:spcBef>
              <a:spcAft>
                <a:spcPts val="0"/>
              </a:spcAft>
              <a:buNone/>
            </a:pPr>
            <a:endParaRPr dirty="0"/>
          </a:p>
          <a:p>
            <a:pPr marL="0" lvl="0" indent="0" rtl="0">
              <a:spcBef>
                <a:spcPts val="0"/>
              </a:spcBef>
              <a:spcAft>
                <a:spcPts val="0"/>
              </a:spcAft>
              <a:buNone/>
            </a:pPr>
            <a:r>
              <a:rPr lang="en-US" dirty="0"/>
              <a:t>The question types on the next four slides would be considered next generation assessment question types that are aligned to the Common Core Standards and Shift 2 - questions grounded in evidence from the text.  Notice that this question has two parts - a part A and part B.  The purpose of having two parts is so that once students choose their answer for Part A, in Part B, they have to provide evidence or support for their answer in Part A. </a:t>
            </a:r>
            <a:endParaRPr dirty="0"/>
          </a:p>
          <a:p>
            <a:pPr marL="0" lvl="0" indent="0" rtl="0">
              <a:spcBef>
                <a:spcPts val="0"/>
              </a:spcBef>
              <a:spcAft>
                <a:spcPts val="0"/>
              </a:spcAft>
              <a:buNone/>
            </a:pPr>
            <a:endParaRPr dirty="0"/>
          </a:p>
          <a:p>
            <a:pPr marL="0" lvl="0" indent="0" rtl="0">
              <a:spcBef>
                <a:spcPts val="0"/>
              </a:spcBef>
              <a:spcAft>
                <a:spcPts val="0"/>
              </a:spcAft>
              <a:buNone/>
            </a:pPr>
            <a:r>
              <a:rPr lang="en-US" dirty="0"/>
              <a:t>Notice that this question also aligns to aligns to two standards.  Standard 4, which is the vocabulary standard, and Standard 1 (which should always be in play), which is textual evidence.  Part B is really how we address Standard 1 in this question.</a:t>
            </a:r>
            <a:endParaRPr dirty="0"/>
          </a:p>
        </p:txBody>
      </p:sp>
      <p:sp>
        <p:nvSpPr>
          <p:cNvPr id="1172" name="Shape 1172"/>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14</a:t>
            </a:fld>
            <a:endParaRPr dirty="0">
              <a:latin typeface="Calibri" panose="020F0502020204030204" pitchFamily="34" charset="0"/>
            </a:endParaRPr>
          </a:p>
        </p:txBody>
      </p:sp>
    </p:spTree>
    <p:extLst>
      <p:ext uri="{BB962C8B-B14F-4D97-AF65-F5344CB8AC3E}">
        <p14:creationId xmlns:p14="http://schemas.microsoft.com/office/powerpoint/2010/main" val="363989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9" name="Shape 117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dirty="0" smtClean="0"/>
              <a:t>This </a:t>
            </a:r>
            <a:r>
              <a:rPr lang="en-US" dirty="0"/>
              <a:t>questions also show a different type of question students will encounter in the SAP mini-assessments and other next-generation assessments.  Notice this question has 7 answer choices, and students are to pick three correct answers.  This is different from traditional questions in that students have more opportunities to choose related answers that show a deeper understanding of the text.  Close reading is an important part of CCR and questions like these add a level of complexity in which students must read closely to answer the question correctly.  Guessing the one correct answer is less likely with a question like this.</a:t>
            </a:r>
            <a:endParaRPr dirty="0"/>
          </a:p>
          <a:p>
            <a:pPr marL="0" lvl="0" indent="0" rtl="0">
              <a:spcBef>
                <a:spcPts val="0"/>
              </a:spcBef>
              <a:spcAft>
                <a:spcPts val="0"/>
              </a:spcAft>
              <a:buClr>
                <a:schemeClr val="dk1"/>
              </a:buClr>
              <a:buSzPts val="1100"/>
              <a:buFont typeface="Arial"/>
              <a:buNone/>
            </a:pPr>
            <a:endParaRPr dirty="0"/>
          </a:p>
          <a:p>
            <a:pPr marL="0" lvl="0" indent="0" rtl="0">
              <a:spcBef>
                <a:spcPts val="0"/>
              </a:spcBef>
              <a:spcAft>
                <a:spcPts val="0"/>
              </a:spcAft>
              <a:buClr>
                <a:schemeClr val="dk1"/>
              </a:buClr>
              <a:buSzPts val="1100"/>
              <a:buFont typeface="Arial"/>
              <a:buNone/>
            </a:pPr>
            <a:r>
              <a:rPr lang="en-US" dirty="0"/>
              <a:t>Notice that like the previous question, this question also aligns to aligns to two standards.  </a:t>
            </a:r>
            <a:endParaRPr dirty="0"/>
          </a:p>
          <a:p>
            <a:pPr marL="0" lvl="0" indent="0" rtl="0">
              <a:spcBef>
                <a:spcPts val="0"/>
              </a:spcBef>
              <a:spcAft>
                <a:spcPts val="0"/>
              </a:spcAft>
              <a:buClr>
                <a:schemeClr val="dk1"/>
              </a:buClr>
              <a:buSzPts val="1100"/>
              <a:buFont typeface="Arial"/>
              <a:buNone/>
            </a:pPr>
            <a:endParaRPr dirty="0"/>
          </a:p>
          <a:p>
            <a:pPr marL="0" lvl="0" indent="76200">
              <a:spcBef>
                <a:spcPts val="0"/>
              </a:spcBef>
              <a:spcAft>
                <a:spcPts val="0"/>
              </a:spcAft>
              <a:buNone/>
            </a:pPr>
            <a:endParaRPr dirty="0"/>
          </a:p>
        </p:txBody>
      </p:sp>
      <p:sp>
        <p:nvSpPr>
          <p:cNvPr id="1180" name="Shape 1180"/>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15</a:t>
            </a:fld>
            <a:endParaRPr dirty="0">
              <a:latin typeface="Calibri" panose="020F0502020204030204" pitchFamily="34" charset="0"/>
            </a:endParaRPr>
          </a:p>
        </p:txBody>
      </p:sp>
    </p:spTree>
    <p:extLst>
      <p:ext uri="{BB962C8B-B14F-4D97-AF65-F5344CB8AC3E}">
        <p14:creationId xmlns:p14="http://schemas.microsoft.com/office/powerpoint/2010/main" val="26570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Shape 118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7" name="Shape 1187"/>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r>
              <a:rPr lang="en-US" dirty="0" smtClean="0"/>
              <a:t>The </a:t>
            </a:r>
            <a:r>
              <a:rPr lang="en-US" dirty="0"/>
              <a:t>question on this page has students choose correct answers from a list and then find supporting details from the passage to justify/support their choice.  If this were taken on a computer, it would be a Technology Enhanced Item (TEI) in which students could drag and drop.</a:t>
            </a:r>
            <a:endParaRPr sz="1400" dirty="0">
              <a:latin typeface="Calibri" panose="020F0502020204030204" pitchFamily="34" charset="0"/>
              <a:ea typeface="Arial"/>
              <a:cs typeface="Arial"/>
              <a:sym typeface="Arial"/>
            </a:endParaRPr>
          </a:p>
          <a:p>
            <a:pPr marL="0" lvl="0" indent="76200">
              <a:spcBef>
                <a:spcPts val="0"/>
              </a:spcBef>
              <a:spcAft>
                <a:spcPts val="0"/>
              </a:spcAft>
              <a:buNone/>
            </a:pPr>
            <a:endParaRPr dirty="0"/>
          </a:p>
        </p:txBody>
      </p:sp>
      <p:sp>
        <p:nvSpPr>
          <p:cNvPr id="1188" name="Shape 1188"/>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16</a:t>
            </a:fld>
            <a:endParaRPr dirty="0">
              <a:latin typeface="Calibri" panose="020F0502020204030204" pitchFamily="34" charset="0"/>
            </a:endParaRPr>
          </a:p>
        </p:txBody>
      </p:sp>
    </p:spTree>
    <p:extLst>
      <p:ext uri="{BB962C8B-B14F-4D97-AF65-F5344CB8AC3E}">
        <p14:creationId xmlns:p14="http://schemas.microsoft.com/office/powerpoint/2010/main" val="170281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Shape 1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5" name="Shape 1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Here </a:t>
            </a:r>
            <a:r>
              <a:rPr lang="en-US" sz="1200" b="0" i="0" u="none" strike="noStrike" cap="none" dirty="0">
                <a:solidFill>
                  <a:schemeClr val="dk1"/>
                </a:solidFill>
                <a:latin typeface="Calibri"/>
                <a:ea typeface="Calibri"/>
                <a:cs typeface="Calibri"/>
                <a:sym typeface="Calibri"/>
              </a:rPr>
              <a:t>is an examp</a:t>
            </a:r>
            <a:r>
              <a:rPr lang="en-US" sz="1200" dirty="0">
                <a:solidFill>
                  <a:schemeClr val="dk1"/>
                </a:solidFill>
                <a:latin typeface="Calibri"/>
                <a:ea typeface="Calibri"/>
                <a:cs typeface="Calibri"/>
                <a:sym typeface="Calibri"/>
              </a:rPr>
              <a:t>le of an </a:t>
            </a:r>
            <a:r>
              <a:rPr lang="en-US" sz="1200" b="0" i="0" u="none" strike="noStrike" cap="none" dirty="0">
                <a:solidFill>
                  <a:schemeClr val="dk1"/>
                </a:solidFill>
                <a:latin typeface="Calibri"/>
                <a:ea typeface="Calibri"/>
                <a:cs typeface="Calibri"/>
                <a:sym typeface="Calibri"/>
              </a:rPr>
              <a:t>optional passage-based writing prompt </a:t>
            </a:r>
            <a:r>
              <a:rPr lang="en-US" sz="1200" dirty="0">
                <a:solidFill>
                  <a:schemeClr val="dk1"/>
                </a:solidFill>
                <a:latin typeface="Calibri"/>
                <a:ea typeface="Calibri"/>
                <a:cs typeface="Calibri"/>
                <a:sym typeface="Calibri"/>
              </a:rPr>
              <a:t>modeled after high quality assessment items </a:t>
            </a:r>
            <a:r>
              <a:rPr lang="en-US" sz="1200" b="0" i="0" u="none" strike="noStrike" cap="none" dirty="0">
                <a:solidFill>
                  <a:schemeClr val="dk1"/>
                </a:solidFill>
                <a:latin typeface="Calibri"/>
                <a:ea typeface="Calibri"/>
                <a:cs typeface="Calibri"/>
                <a:sym typeface="Calibri"/>
              </a:rPr>
              <a:t>in which </a:t>
            </a:r>
            <a:r>
              <a:rPr lang="en-US" sz="1200" dirty="0">
                <a:solidFill>
                  <a:schemeClr val="dk1"/>
                </a:solidFill>
                <a:latin typeface="Calibri"/>
                <a:ea typeface="Calibri"/>
                <a:cs typeface="Calibri"/>
                <a:sym typeface="Calibri"/>
              </a:rPr>
              <a:t>students</a:t>
            </a:r>
            <a:r>
              <a:rPr lang="en-US" sz="1200" b="0" i="0" u="none" strike="noStrike" cap="none" dirty="0">
                <a:solidFill>
                  <a:schemeClr val="dk1"/>
                </a:solidFill>
                <a:latin typeface="Calibri"/>
                <a:ea typeface="Calibri"/>
                <a:cs typeface="Calibri"/>
                <a:sym typeface="Calibri"/>
              </a:rPr>
              <a:t> are writing to text.  A chara</a:t>
            </a:r>
            <a:r>
              <a:rPr lang="en-US" sz="1200" dirty="0">
                <a:solidFill>
                  <a:schemeClr val="dk1"/>
                </a:solidFill>
                <a:latin typeface="Calibri"/>
                <a:ea typeface="Calibri"/>
                <a:cs typeface="Calibri"/>
                <a:sym typeface="Calibri"/>
              </a:rPr>
              <a:t>cteristic of next generation writing assessments is a high quality writing prompt that is textual/evidence-based.</a:t>
            </a:r>
            <a:endParaRPr dirty="0"/>
          </a:p>
        </p:txBody>
      </p:sp>
      <p:sp>
        <p:nvSpPr>
          <p:cNvPr id="1196" name="Shape 1196"/>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17</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41564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Shape 1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1" name="Shape 120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smtClean="0">
                <a:solidFill>
                  <a:schemeClr val="dk1"/>
                </a:solidFill>
                <a:latin typeface="Calibri"/>
                <a:ea typeface="Calibri"/>
                <a:cs typeface="Calibri"/>
                <a:sym typeface="Calibri"/>
              </a:rPr>
              <a:t>We’ve </a:t>
            </a:r>
            <a:r>
              <a:rPr lang="en-US" sz="1200" dirty="0">
                <a:solidFill>
                  <a:schemeClr val="dk1"/>
                </a:solidFill>
                <a:latin typeface="Calibri"/>
                <a:ea typeface="Calibri"/>
                <a:cs typeface="Calibri"/>
                <a:sym typeface="Calibri"/>
              </a:rPr>
              <a:t>just looked at some questions that show how next generation assessments are aligned to the shifts. We saw questions that require a part A and B, in which answer part B supports the answer choice for part A.  We saw a question that shows evidence of close reading in which students had to choose three answers and  . . . .</a:t>
            </a:r>
            <a:endParaRPr sz="1200" dirty="0">
              <a:solidFill>
                <a:schemeClr val="dk1"/>
              </a:solidFill>
              <a:latin typeface="Calibri"/>
              <a:ea typeface="Calibri"/>
              <a:cs typeface="Calibri"/>
              <a:sym typeface="Calibri"/>
            </a:endParaRPr>
          </a:p>
        </p:txBody>
      </p:sp>
      <p:sp>
        <p:nvSpPr>
          <p:cNvPr id="1202" name="Shape 1202"/>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1855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Shape 120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dirty="0">
                <a:sym typeface="Arial"/>
              </a:rPr>
              <a:t>“What obstacles do teachers face in using assessment items that are aligned to CCR standards and the shifts?” </a:t>
            </a:r>
            <a:endParaRPr dirty="0">
              <a:sym typeface="Calibri"/>
            </a:endParaRPr>
          </a:p>
        </p:txBody>
      </p:sp>
      <p:sp>
        <p:nvSpPr>
          <p:cNvPr id="1208" name="Shape 12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9796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Shape 10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Shape 108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dirty="0"/>
          </a:p>
        </p:txBody>
      </p:sp>
      <p:sp>
        <p:nvSpPr>
          <p:cNvPr id="1083" name="Shape 1083"/>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2</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223948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Shape 121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Shape 121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dirty="0">
              <a:solidFill>
                <a:schemeClr val="dk1"/>
              </a:solidFill>
              <a:latin typeface="Calibri"/>
              <a:ea typeface="Calibri"/>
              <a:cs typeface="Calibri"/>
              <a:sym typeface="Calibri"/>
            </a:endParaRPr>
          </a:p>
        </p:txBody>
      </p:sp>
      <p:sp>
        <p:nvSpPr>
          <p:cNvPr id="1214" name="Shape 121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20</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25731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Shape 1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Shape 12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sz="1200" b="0" i="0" u="none" strike="noStrike" cap="none" dirty="0" smtClean="0">
                <a:solidFill>
                  <a:schemeClr val="dk1"/>
                </a:solidFill>
                <a:latin typeface="Calibri"/>
                <a:ea typeface="Calibri"/>
                <a:cs typeface="Calibri"/>
                <a:sym typeface="Calibri"/>
              </a:rPr>
              <a:t>SAP </a:t>
            </a:r>
            <a:r>
              <a:rPr lang="en-US" sz="1200" b="0" i="0" u="none" strike="noStrike" cap="none" dirty="0">
                <a:solidFill>
                  <a:schemeClr val="dk1"/>
                </a:solidFill>
                <a:latin typeface="Calibri"/>
                <a:ea typeface="Calibri"/>
                <a:cs typeface="Calibri"/>
                <a:sym typeface="Calibri"/>
              </a:rPr>
              <a:t>has created mini-assessments to help teachers better understand what high-quality assessments, whether formative, classroom, or summative, should look like. </a:t>
            </a:r>
            <a:endParaRPr dirty="0"/>
          </a:p>
          <a:p>
            <a:pPr marL="0" marR="0" lvl="0" indent="0" algn="l" rtl="0">
              <a:lnSpc>
                <a:spcPct val="100000"/>
              </a:lnSpc>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dirty="0">
                <a:solidFill>
                  <a:schemeClr val="dk1"/>
                </a:solidFill>
                <a:latin typeface="Calibri"/>
                <a:ea typeface="Calibri"/>
                <a:cs typeface="Calibri"/>
                <a:sym typeface="Calibri"/>
              </a:rPr>
              <a:t>What you are seeing here is a screenshot of the landing page for accessing these mini assessments. </a:t>
            </a: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Currently there are over 50 mini-assessments on achievethecore.org</a:t>
            </a:r>
            <a:r>
              <a:rPr lang="en-US" sz="1200" dirty="0">
                <a:solidFill>
                  <a:schemeClr val="dk1"/>
                </a:solidFill>
                <a:latin typeface="Calibri"/>
                <a:ea typeface="Calibri"/>
                <a:cs typeface="Calibri"/>
                <a:sym typeface="Calibri"/>
              </a:rPr>
              <a:t> for most every grade-level.   If you look over to the left hand side of the screen, you see where you can filter all of these assessments by grade.</a:t>
            </a:r>
            <a:endParaRPr sz="1200" dirty="0">
              <a:solidFill>
                <a:schemeClr val="dk1"/>
              </a:solidFill>
              <a:latin typeface="Calibri"/>
              <a:ea typeface="Calibri"/>
              <a:cs typeface="Calibri"/>
              <a:sym typeface="Calibri"/>
            </a:endParaRPr>
          </a:p>
          <a:p>
            <a:pPr marL="0" lvl="0" indent="0" rtl="0">
              <a:spcBef>
                <a:spcPts val="0"/>
              </a:spcBef>
              <a:spcAft>
                <a:spcPts val="0"/>
              </a:spcAft>
              <a:buClr>
                <a:schemeClr val="dk1"/>
              </a:buClr>
              <a:buSzPts val="300"/>
              <a:buFont typeface="Calibri"/>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dirty="0">
                <a:solidFill>
                  <a:schemeClr val="dk1"/>
                </a:solidFill>
                <a:latin typeface="Calibri"/>
                <a:ea typeface="Calibri"/>
                <a:cs typeface="Calibri"/>
                <a:sym typeface="Calibri"/>
              </a:rPr>
              <a:t>G</a:t>
            </a:r>
            <a:r>
              <a:rPr lang="en-US" sz="1200" b="0" i="0" u="none" strike="noStrike" cap="none" dirty="0">
                <a:solidFill>
                  <a:schemeClr val="dk1"/>
                </a:solidFill>
                <a:latin typeface="Calibri"/>
                <a:ea typeface="Calibri"/>
                <a:cs typeface="Calibri"/>
                <a:sym typeface="Calibri"/>
              </a:rPr>
              <a:t>rades 3-11 are represented, and each grade has at least one example of a literary assessment and one of an informational assessment. Further, at each grade for 3-8, and grade band for 9-10 and 11-12, each RL and RI standard is represented by at least one item. In most cases, there are multiple items to represent each standard.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dirty="0">
              <a:solidFill>
                <a:schemeClr val="dk1"/>
              </a:solidFill>
              <a:latin typeface="Calibri"/>
              <a:ea typeface="Calibri"/>
              <a:cs typeface="Calibri"/>
              <a:sym typeface="Calibri"/>
            </a:endParaRPr>
          </a:p>
          <a:p>
            <a:pPr marL="0" lvl="0" indent="0" rtl="0">
              <a:spcBef>
                <a:spcPts val="0"/>
              </a:spcBef>
              <a:spcAft>
                <a:spcPts val="0"/>
              </a:spcAft>
              <a:buClr>
                <a:schemeClr val="dk1"/>
              </a:buClr>
              <a:buSzPts val="300"/>
              <a:buFont typeface="Arial"/>
              <a:buNone/>
            </a:pPr>
            <a:r>
              <a:rPr lang="en-US" sz="1200" dirty="0">
                <a:solidFill>
                  <a:schemeClr val="dk1"/>
                </a:solidFill>
                <a:latin typeface="Calibri"/>
                <a:ea typeface="Calibri"/>
                <a:cs typeface="Calibri"/>
                <a:sym typeface="Calibri"/>
              </a:rPr>
              <a:t>When you get the recording of the webinar, you can go to this slide and click on the link and it will take you to the mini assessment page on Achieve the Core.</a:t>
            </a:r>
            <a:endParaRPr dirty="0">
              <a:solidFill>
                <a:schemeClr val="dk1"/>
              </a:solidFill>
            </a:endParaRPr>
          </a:p>
          <a:p>
            <a:pPr marL="0" marR="0" lvl="0" indent="0" algn="l" rtl="0">
              <a:spcBef>
                <a:spcPts val="0"/>
              </a:spcBef>
              <a:spcAft>
                <a:spcPts val="0"/>
              </a:spcAft>
              <a:buClr>
                <a:schemeClr val="dk1"/>
              </a:buClr>
              <a:buSzPts val="300"/>
              <a:buFont typeface="Calibri"/>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1220" name="Shape 122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6321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Shape 1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Shape 12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dirty="0" smtClean="0">
                <a:solidFill>
                  <a:schemeClr val="dk1"/>
                </a:solidFill>
                <a:latin typeface="Calibri"/>
                <a:ea typeface="Calibri"/>
                <a:cs typeface="Calibri"/>
                <a:sym typeface="Calibri"/>
              </a:rPr>
              <a:t>This </a:t>
            </a:r>
            <a:r>
              <a:rPr lang="en-US" sz="1200" b="0" i="0" u="none" strike="noStrike" cap="none" dirty="0">
                <a:solidFill>
                  <a:schemeClr val="dk1"/>
                </a:solidFill>
                <a:latin typeface="Calibri"/>
                <a:ea typeface="Calibri"/>
                <a:cs typeface="Calibri"/>
                <a:sym typeface="Calibri"/>
              </a:rPr>
              <a:t>screenshot shows an example of a</a:t>
            </a:r>
            <a:r>
              <a:rPr lang="en-US" sz="1200" dirty="0">
                <a:solidFill>
                  <a:schemeClr val="dk1"/>
                </a:solidFill>
                <a:latin typeface="Calibri"/>
                <a:ea typeface="Calibri"/>
                <a:cs typeface="Calibri"/>
                <a:sym typeface="Calibri"/>
              </a:rPr>
              <a:t> literary </a:t>
            </a:r>
            <a:r>
              <a:rPr lang="en-US" sz="1200" b="0" i="0" u="none" strike="noStrike" cap="none" dirty="0">
                <a:solidFill>
                  <a:schemeClr val="dk1"/>
                </a:solidFill>
                <a:latin typeface="Calibri"/>
                <a:ea typeface="Calibri"/>
                <a:cs typeface="Calibri"/>
                <a:sym typeface="Calibri"/>
              </a:rPr>
              <a:t>assessment that has been developed for grade 9</a:t>
            </a:r>
            <a:r>
              <a:rPr lang="en-US" sz="1200" dirty="0">
                <a:solidFill>
                  <a:schemeClr val="dk1"/>
                </a:solidFill>
                <a:latin typeface="Calibri"/>
                <a:ea typeface="Calibri"/>
                <a:cs typeface="Calibri"/>
                <a:sym typeface="Calibri"/>
              </a:rPr>
              <a:t>.  It is “Departure” by Sherwood Anderson, </a:t>
            </a:r>
            <a:r>
              <a:rPr lang="en-US" sz="1200" b="0" i="0" u="none" strike="noStrike" cap="none" dirty="0">
                <a:solidFill>
                  <a:schemeClr val="dk1"/>
                </a:solidFill>
                <a:latin typeface="Calibri"/>
                <a:ea typeface="Calibri"/>
                <a:cs typeface="Calibri"/>
                <a:sym typeface="Calibri"/>
              </a:rPr>
              <a:t> but as with any mini-assessment this could be used for advanced students at a lower grade or less advanced students at a higher grade.  </a:t>
            </a:r>
            <a:r>
              <a:rPr lang="en-US" sz="1200" dirty="0">
                <a:solidFill>
                  <a:schemeClr val="dk1"/>
                </a:solidFill>
                <a:latin typeface="Calibri"/>
                <a:ea typeface="Calibri"/>
                <a:cs typeface="Calibri"/>
                <a:sym typeface="Calibri"/>
              </a:rPr>
              <a:t>The next-generation questions types that Rob just shared were actually modeled from an</a:t>
            </a:r>
            <a:r>
              <a:rPr lang="en-US" sz="1200" b="0" i="0" u="none" strike="noStrike" cap="none" dirty="0">
                <a:solidFill>
                  <a:schemeClr val="dk1"/>
                </a:solidFill>
                <a:latin typeface="Calibri"/>
                <a:ea typeface="Calibri"/>
                <a:cs typeface="Calibri"/>
                <a:sym typeface="Calibri"/>
              </a:rPr>
              <a:t> assessment</a:t>
            </a:r>
            <a:r>
              <a:rPr lang="en-US" sz="1200" dirty="0">
                <a:solidFill>
                  <a:schemeClr val="dk1"/>
                </a:solidFill>
                <a:latin typeface="Calibri"/>
                <a:ea typeface="Calibri"/>
                <a:cs typeface="Calibri"/>
                <a:sym typeface="Calibri"/>
              </a:rPr>
              <a:t> such as this</a:t>
            </a:r>
            <a:r>
              <a:rPr lang="en-US" sz="1200" b="0" i="0" u="none" strike="noStrike" cap="none"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1227" name="Shape 122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22</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52791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Shape 1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4" name="Shape 12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When </a:t>
            </a:r>
            <a:r>
              <a:rPr lang="en-US" sz="1200" b="0" i="0" u="none" strike="noStrike" cap="none" dirty="0">
                <a:solidFill>
                  <a:schemeClr val="dk1"/>
                </a:solidFill>
                <a:latin typeface="Calibri"/>
                <a:ea typeface="Calibri"/>
                <a:cs typeface="Calibri"/>
                <a:sym typeface="Calibri"/>
              </a:rPr>
              <a:t>you choose an assessment and download or open it, </a:t>
            </a:r>
            <a:r>
              <a:rPr lang="en-US" sz="1200" dirty="0">
                <a:solidFill>
                  <a:schemeClr val="dk1"/>
                </a:solidFill>
                <a:latin typeface="Calibri"/>
                <a:ea typeface="Calibri"/>
                <a:cs typeface="Calibri"/>
                <a:sym typeface="Calibri"/>
              </a:rPr>
              <a:t>t</a:t>
            </a:r>
            <a:r>
              <a:rPr lang="en-US" sz="1200" b="0" i="0" u="none" strike="noStrike" cap="none" dirty="0">
                <a:solidFill>
                  <a:schemeClr val="dk1"/>
                </a:solidFill>
                <a:latin typeface="Calibri"/>
                <a:ea typeface="Calibri"/>
                <a:cs typeface="Calibri"/>
                <a:sym typeface="Calibri"/>
              </a:rPr>
              <a:t>he first page </a:t>
            </a:r>
            <a:r>
              <a:rPr lang="en-US" sz="1200" dirty="0">
                <a:solidFill>
                  <a:schemeClr val="dk1"/>
                </a:solidFill>
                <a:latin typeface="Calibri"/>
                <a:ea typeface="Calibri"/>
                <a:cs typeface="Calibri"/>
                <a:sym typeface="Calibri"/>
              </a:rPr>
              <a:t>will look like this and</a:t>
            </a:r>
            <a:r>
              <a:rPr lang="en-US" sz="1200" b="0" i="0" u="none" strike="noStrike" cap="none" dirty="0">
                <a:solidFill>
                  <a:schemeClr val="dk1"/>
                </a:solidFill>
                <a:latin typeface="Calibri"/>
                <a:ea typeface="Calibri"/>
                <a:cs typeface="Calibri"/>
                <a:sym typeface="Calibri"/>
              </a:rPr>
              <a:t> provides some basic information regarding the assessment, such as recommended grade-level, text and standards to which the questions are aligned.  Following this page are student directions for the assessment along with the text to be read</a:t>
            </a:r>
            <a:r>
              <a:rPr lang="en-US" sz="1200" dirty="0">
                <a:solidFill>
                  <a:schemeClr val="dk1"/>
                </a:solidFill>
                <a:latin typeface="Calibri"/>
                <a:ea typeface="Calibri"/>
                <a:cs typeface="Calibri"/>
                <a:sym typeface="Calibri"/>
              </a:rPr>
              <a:t> and the questions.</a:t>
            </a:r>
            <a:endParaRPr dirty="0"/>
          </a:p>
        </p:txBody>
      </p:sp>
      <p:sp>
        <p:nvSpPr>
          <p:cNvPr id="1235" name="Shape 123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23</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884247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Shape 1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0" name="Shape 12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Following </a:t>
            </a:r>
            <a:r>
              <a:rPr lang="en-US" sz="1200" dirty="0">
                <a:solidFill>
                  <a:schemeClr val="dk1"/>
                </a:solidFill>
                <a:latin typeface="Calibri"/>
                <a:ea typeface="Calibri"/>
                <a:cs typeface="Calibri"/>
                <a:sym typeface="Calibri"/>
              </a:rPr>
              <a:t>the text and questions, e</a:t>
            </a:r>
            <a:r>
              <a:rPr lang="en-US" sz="1200" b="0" i="0" u="none" strike="noStrike" cap="none" dirty="0">
                <a:solidFill>
                  <a:schemeClr val="dk1"/>
                </a:solidFill>
                <a:latin typeface="Calibri"/>
                <a:ea typeface="Calibri"/>
                <a:cs typeface="Calibri"/>
                <a:sym typeface="Calibri"/>
              </a:rPr>
              <a:t>ach SAP mini-assessment provides the detailed quantitative </a:t>
            </a:r>
            <a:r>
              <a:rPr lang="en-US" sz="1200" dirty="0">
                <a:solidFill>
                  <a:schemeClr val="dk1"/>
                </a:solidFill>
                <a:latin typeface="Calibri"/>
                <a:ea typeface="Calibri"/>
                <a:cs typeface="Calibri"/>
                <a:sym typeface="Calibri"/>
              </a:rPr>
              <a:t>analysis such as the Lexile or Fleisch Kincaid</a:t>
            </a:r>
            <a:endParaRPr dirty="0"/>
          </a:p>
        </p:txBody>
      </p:sp>
      <p:sp>
        <p:nvSpPr>
          <p:cNvPr id="1241" name="Shape 1241"/>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24</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5919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Shape 1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Shape 12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200" b="0" i="0" u="none" strike="noStrike" cap="none" dirty="0" smtClean="0">
                <a:solidFill>
                  <a:schemeClr val="dk1"/>
                </a:solidFill>
                <a:latin typeface="Calibri"/>
                <a:ea typeface="Calibri"/>
                <a:cs typeface="Calibri"/>
                <a:sym typeface="Calibri"/>
              </a:rPr>
              <a:t>and </a:t>
            </a:r>
            <a:r>
              <a:rPr lang="en-US" sz="1200" b="0" i="0" u="none" strike="noStrike" cap="none" dirty="0">
                <a:solidFill>
                  <a:schemeClr val="dk1"/>
                </a:solidFill>
                <a:latin typeface="Calibri"/>
                <a:ea typeface="Calibri"/>
                <a:cs typeface="Calibri"/>
                <a:sym typeface="Calibri"/>
              </a:rPr>
              <a:t>qualitative analysis of the t</a:t>
            </a:r>
            <a:r>
              <a:rPr lang="en-US" sz="1200" dirty="0">
                <a:solidFill>
                  <a:schemeClr val="dk1"/>
                </a:solidFill>
                <a:latin typeface="Calibri"/>
                <a:ea typeface="Calibri"/>
                <a:cs typeface="Calibri"/>
                <a:sym typeface="Calibri"/>
              </a:rPr>
              <a:t>ext.  Notes are provided here to justify the placement of the text based on structure, conventions, knowledge demands, and levels of meaning.  On the far right hand side of the chart, teachers can see specifically if the text falls in the low or high range of the grade band and the last column helps teachers see and understand the overall placement of the text.  </a:t>
            </a:r>
            <a:r>
              <a:rPr lang="en-US" sz="1200" b="0" i="0" u="none" strike="noStrike" cap="none" dirty="0">
                <a:solidFill>
                  <a:schemeClr val="dk1"/>
                </a:solidFill>
                <a:latin typeface="Calibri"/>
                <a:ea typeface="Calibri"/>
                <a:cs typeface="Calibri"/>
                <a:sym typeface="Calibri"/>
              </a:rPr>
              <a:t>This information gives</a:t>
            </a:r>
            <a:r>
              <a:rPr lang="en-US" sz="120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teachers the opportunity to really think about what is important to the particular text.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247" name="Shape 124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25</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3466950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Shape 1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Shape 12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Finally</a:t>
            </a:r>
            <a:r>
              <a:rPr lang="en-US" sz="1200" b="0" i="0" u="none" strike="noStrike" cap="none" dirty="0">
                <a:solidFill>
                  <a:schemeClr val="dk1"/>
                </a:solidFill>
                <a:latin typeface="Calibri"/>
                <a:ea typeface="Calibri"/>
                <a:cs typeface="Calibri"/>
                <a:sym typeface="Calibri"/>
              </a:rPr>
              <a:t>, correct answers, standard alignment (Note:  Standard 1 is ALWAYS assessed in every question - aligns to shift 2/evidence from the text) and rationales for answer options are provided  her</a:t>
            </a:r>
            <a:r>
              <a:rPr lang="en-US" sz="1200" dirty="0">
                <a:solidFill>
                  <a:schemeClr val="dk1"/>
                </a:solidFill>
                <a:latin typeface="Calibri"/>
                <a:ea typeface="Calibri"/>
                <a:cs typeface="Calibri"/>
                <a:sym typeface="Calibri"/>
              </a:rPr>
              <a:t>e.</a:t>
            </a:r>
            <a:endParaRPr dirty="0"/>
          </a:p>
        </p:txBody>
      </p:sp>
      <p:sp>
        <p:nvSpPr>
          <p:cNvPr id="1253" name="Shape 1253"/>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26</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4204480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Shape 125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dirty="0">
                <a:sym typeface="Arial"/>
              </a:rPr>
              <a:t> “How could you use SAP’s mini-assessments in your setting to improve alignment to high-quality assessment?”</a:t>
            </a:r>
            <a:endParaRPr dirty="0">
              <a:sym typeface="Calibri"/>
            </a:endParaRPr>
          </a:p>
        </p:txBody>
      </p:sp>
      <p:sp>
        <p:nvSpPr>
          <p:cNvPr id="1258" name="Shape 125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722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Shape 126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Arial"/>
              <a:cs typeface="Arial"/>
              <a:sym typeface="Arial"/>
            </a:endParaRPr>
          </a:p>
        </p:txBody>
      </p:sp>
      <p:sp>
        <p:nvSpPr>
          <p:cNvPr id="1264" name="Shape 126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28</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313852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Shape 1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9" name="Shape 126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Our </a:t>
            </a:r>
            <a:r>
              <a:rPr lang="en-US" sz="1200" dirty="0">
                <a:solidFill>
                  <a:schemeClr val="dk1"/>
                </a:solidFill>
                <a:latin typeface="Calibri"/>
                <a:ea typeface="Calibri"/>
                <a:cs typeface="Calibri"/>
                <a:sym typeface="Calibri"/>
              </a:rPr>
              <a:t>Journey in JCPS began around 3 years ago.  Our state utilized an “off the shelf” assessment that wouldn’t be considered high quality.  In fact, that assessment no longer exists, which is telling.   As a result of my frustration with the assessment, when I attended the 2016 Core Convening in Denver, I was on a mission to learn more about high-quality assessments.  I attended multiple sessions on assessments and actually got excited about high quality, standard-aligned assessments. Prior to this experience, my main emotion around assessments was frustration.  Fortunately, SAP was willing to partner with me to roll out and introduce SAP mini assessments to my teachers.  Laura and Katie came to our district to provide an intensive training to our PLC leads, who were to take the information back to their schools.  After that, we choose SAP mini-assessments that aligned to our curriculum maps and created bubble sheets for teachers to use to save paper and to make grading easier.  These assessments were highly encouraged, yet optional for teachers.  It was explained to teachers that this was the year to explore and play with these types of assessment items, as it was expected that our state assessment would move toward next-generation items.</a:t>
            </a: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Rob was one of those teachers who decided to jump in and work with SAP mini-assessments last year, so I’m going to let him tell his personal experience.</a:t>
            </a: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1270" name="Shape 127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29</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96535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Shape 10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Shape 108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endParaRPr dirty="0"/>
          </a:p>
          <a:p>
            <a:pPr marL="0" lvl="0" indent="0" rtl="0">
              <a:spcBef>
                <a:spcPts val="0"/>
              </a:spcBef>
              <a:spcAft>
                <a:spcPts val="0"/>
              </a:spcAft>
              <a:buClr>
                <a:schemeClr val="dk1"/>
              </a:buClr>
              <a:buSzPts val="300"/>
              <a:buFont typeface="Calibri"/>
              <a:buNone/>
            </a:pPr>
            <a:r>
              <a:rPr lang="en-US" dirty="0"/>
              <a:t>For those of you joining us tonight for your first webinar, we’d like to tell you a little bit about the Core Advocates network. We are a national teacher network of over 13,000 educators who all believe in the importance of college- and career- ready standards for all students. We work to support each other and our communities in ensuring that all students have access to these high-quality standards through their classroom instruction, curricular resources, and assessments.</a:t>
            </a:r>
            <a:endParaRPr dirty="0"/>
          </a:p>
        </p:txBody>
      </p:sp>
      <p:sp>
        <p:nvSpPr>
          <p:cNvPr id="1090" name="Shape 109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3</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2215862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6" name="Shape 12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err="1" smtClean="0"/>
              <a:t>Definiately</a:t>
            </a:r>
            <a:r>
              <a:rPr lang="en-US" dirty="0" smtClean="0"/>
              <a:t> </a:t>
            </a:r>
            <a:r>
              <a:rPr lang="en-US" dirty="0"/>
              <a:t>mention kids for whom traditional assessment doesn’t work</a:t>
            </a:r>
            <a:endParaRPr dirty="0"/>
          </a:p>
        </p:txBody>
      </p:sp>
      <p:sp>
        <p:nvSpPr>
          <p:cNvPr id="1277" name="Shape 1277"/>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30</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896638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Shape 1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3" name="Shape 12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dirty="0"/>
              <a:t>It didn't just work for me! my PLC teammates had positive experiences with the minis as well</a:t>
            </a:r>
            <a:endParaRPr dirty="0"/>
          </a:p>
          <a:p>
            <a:pPr marL="0" marR="0" lvl="0" indent="0" algn="l" rtl="0">
              <a:spcBef>
                <a:spcPts val="0"/>
              </a:spcBef>
              <a:spcAft>
                <a:spcPts val="0"/>
              </a:spcAft>
              <a:buClr>
                <a:schemeClr val="dk1"/>
              </a:buClr>
              <a:buSzPts val="1200"/>
              <a:buFont typeface="Calibri"/>
              <a:buNone/>
            </a:pPr>
            <a:endParaRPr dirty="0"/>
          </a:p>
          <a:p>
            <a:pPr marL="0" marR="0" lvl="0" indent="0" algn="l" rtl="0">
              <a:spcBef>
                <a:spcPts val="0"/>
              </a:spcBef>
              <a:spcAft>
                <a:spcPts val="0"/>
              </a:spcAft>
              <a:buClr>
                <a:schemeClr val="dk1"/>
              </a:buClr>
              <a:buSzPts val="1200"/>
              <a:buFont typeface="Calibri"/>
              <a:buNone/>
            </a:pPr>
            <a:r>
              <a:rPr lang="en-US" dirty="0" smtClean="0"/>
              <a:t>I’ve </a:t>
            </a:r>
            <a:r>
              <a:rPr lang="en-US" dirty="0"/>
              <a:t>also heard teachers say positive things about the mini assessments - mostly that students are slowing down to actually read the passages in order to be able to answer the questions.  They can’t guess anymore.  They also believe that these assessments are doing a much better job at showing what students actually know and are well aligned to the grade-level standards.</a:t>
            </a:r>
            <a:endParaRPr dirty="0"/>
          </a:p>
        </p:txBody>
      </p:sp>
      <p:sp>
        <p:nvSpPr>
          <p:cNvPr id="1284" name="Shape 128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31</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621193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Shape 1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0" name="Shape 12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1291" name="Shape 1291"/>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32</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73627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Shape 1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7" name="Shape 12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1298" name="Shape 1298"/>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33</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2164534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Shape 1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4" name="Shape 13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1305" name="Shape 130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34</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939043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Shape 1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1" name="Shape 13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dirty="0" smtClean="0">
                <a:solidFill>
                  <a:schemeClr val="dk1"/>
                </a:solidFill>
                <a:latin typeface="Calibri"/>
                <a:ea typeface="Calibri"/>
                <a:cs typeface="Calibri"/>
                <a:sym typeface="Calibri"/>
              </a:rPr>
              <a:t>So </a:t>
            </a:r>
            <a:r>
              <a:rPr lang="en-US" sz="1200" dirty="0">
                <a:solidFill>
                  <a:schemeClr val="dk1"/>
                </a:solidFill>
                <a:latin typeface="Calibri"/>
                <a:ea typeface="Calibri"/>
                <a:cs typeface="Calibri"/>
                <a:sym typeface="Calibri"/>
              </a:rPr>
              <a:t>at the end of last year, here is what we learned.  Read from the slide.  </a:t>
            </a:r>
            <a:endParaRPr dirty="0"/>
          </a:p>
        </p:txBody>
      </p:sp>
      <p:sp>
        <p:nvSpPr>
          <p:cNvPr id="1312" name="Shape 1312"/>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Calibri" panose="020F0502020204030204" pitchFamily="34" charset="0"/>
                <a:sym typeface="Arial"/>
              </a:rPr>
              <a:t>35</a:t>
            </a:fld>
            <a:endParaRPr sz="1400" b="0" i="0" u="none" strike="noStrike" cap="none" dirty="0">
              <a:solidFill>
                <a:srgbClr val="000000"/>
              </a:solidFill>
              <a:latin typeface="Calibri" panose="020F0502020204030204" pitchFamily="34" charset="0"/>
              <a:sym typeface="Arial"/>
            </a:endParaRPr>
          </a:p>
        </p:txBody>
      </p:sp>
    </p:spTree>
    <p:extLst>
      <p:ext uri="{BB962C8B-B14F-4D97-AF65-F5344CB8AC3E}">
        <p14:creationId xmlns:p14="http://schemas.microsoft.com/office/powerpoint/2010/main" val="1411469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Shape 131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8" name="Shape 131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At the beginning of last summer, we assembled a team of about 16 teachers who had spent the year working with SAP mini-assessments and we began to create our own high-quality, aligned District Common Benchmark Assessments.  We modeled them directly after those from SAP and teachers began to implement them this year as District Common Benchmark Assessments. Most teachers found them more challenging and difficult and there were mixed reviews from students.  Overall though, I am extremely proud of the team who created them and believe that the assessments we created are a true measure of our students’ learning.</a:t>
            </a:r>
            <a:endParaRPr dirty="0"/>
          </a:p>
          <a:p>
            <a:pPr marL="0" lvl="0" indent="0" rtl="0">
              <a:spcBef>
                <a:spcPts val="0"/>
              </a:spcBef>
              <a:spcAft>
                <a:spcPts val="0"/>
              </a:spcAft>
              <a:buNone/>
            </a:pPr>
            <a:endParaRPr dirty="0"/>
          </a:p>
          <a:p>
            <a:pPr marL="0" lvl="0" indent="0" rtl="0">
              <a:spcBef>
                <a:spcPts val="0"/>
              </a:spcBef>
              <a:spcAft>
                <a:spcPts val="0"/>
              </a:spcAft>
              <a:buClr>
                <a:schemeClr val="dk1"/>
              </a:buClr>
              <a:buSzPts val="1200"/>
              <a:buFont typeface="Calibri"/>
              <a:buNone/>
            </a:pPr>
            <a:r>
              <a:rPr lang="en-US" dirty="0"/>
              <a:t>In fact, our state assessment, as anticipated, changed this year.  We no longer use that “off the shelf” assessment, but field tested an assessment that was created by teachers in our state.  Only a few teachers from across the state were chosen and one of the teachers was on our team that created our assessments.  </a:t>
            </a:r>
            <a:endParaRPr dirty="0"/>
          </a:p>
          <a:p>
            <a:pPr marL="0" lvl="0" indent="76200">
              <a:spcBef>
                <a:spcPts val="0"/>
              </a:spcBef>
              <a:spcAft>
                <a:spcPts val="0"/>
              </a:spcAft>
              <a:buNone/>
            </a:pPr>
            <a:endParaRPr dirty="0"/>
          </a:p>
        </p:txBody>
      </p:sp>
      <p:sp>
        <p:nvSpPr>
          <p:cNvPr id="1319" name="Shape 131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Lucida Sans"/>
              <a:buNone/>
            </a:pPr>
            <a:fld id="{00000000-1234-1234-1234-123412341234}" type="slidenum">
              <a:rPr lang="en-US">
                <a:latin typeface="Calibri" panose="020F0502020204030204" pitchFamily="34" charset="0"/>
              </a:rPr>
              <a:t>36</a:t>
            </a:fld>
            <a:endParaRPr dirty="0">
              <a:latin typeface="Calibri" panose="020F0502020204030204" pitchFamily="34" charset="0"/>
            </a:endParaRPr>
          </a:p>
        </p:txBody>
      </p:sp>
    </p:spTree>
    <p:extLst>
      <p:ext uri="{BB962C8B-B14F-4D97-AF65-F5344CB8AC3E}">
        <p14:creationId xmlns:p14="http://schemas.microsoft.com/office/powerpoint/2010/main" val="3484919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Shape 13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Shape 132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Lucida Sans"/>
              <a:buNone/>
            </a:pPr>
            <a:endParaRPr dirty="0"/>
          </a:p>
          <a:p>
            <a:pPr marL="0" marR="0" lvl="0" indent="0" algn="l" rtl="0">
              <a:spcBef>
                <a:spcPts val="0"/>
              </a:spcBef>
              <a:spcAft>
                <a:spcPts val="0"/>
              </a:spcAft>
              <a:buClr>
                <a:schemeClr val="dk1"/>
              </a:buClr>
              <a:buSzPts val="1200"/>
              <a:buFont typeface="Lucida Sans"/>
              <a:buNone/>
            </a:pPr>
            <a:r>
              <a:rPr lang="en-US" dirty="0"/>
              <a:t>When do you have time to do this? What organizational structure did you use to do the work? (for Jenni)</a:t>
            </a:r>
            <a:endParaRPr dirty="0"/>
          </a:p>
          <a:p>
            <a:pPr marL="0" marR="0" lvl="0" indent="0" algn="l" rtl="0">
              <a:spcBef>
                <a:spcPts val="0"/>
              </a:spcBef>
              <a:spcAft>
                <a:spcPts val="0"/>
              </a:spcAft>
              <a:buClr>
                <a:schemeClr val="dk1"/>
              </a:buClr>
              <a:buSzPts val="1200"/>
              <a:buFont typeface="Lucida Sans"/>
              <a:buNone/>
            </a:pPr>
            <a:r>
              <a:rPr lang="en-US" dirty="0"/>
              <a:t>How did your teaching change? Do you feel like you are teaching to the test?</a:t>
            </a:r>
            <a:endParaRPr dirty="0"/>
          </a:p>
          <a:p>
            <a:pPr marL="0" marR="0" lvl="0" indent="0" algn="l" rtl="0">
              <a:spcBef>
                <a:spcPts val="0"/>
              </a:spcBef>
              <a:spcAft>
                <a:spcPts val="0"/>
              </a:spcAft>
              <a:buClr>
                <a:schemeClr val="dk1"/>
              </a:buClr>
              <a:buSzPts val="1200"/>
              <a:buFont typeface="Lucida Sans"/>
              <a:buNone/>
            </a:pPr>
            <a:endParaRPr dirty="0"/>
          </a:p>
        </p:txBody>
      </p:sp>
      <p:sp>
        <p:nvSpPr>
          <p:cNvPr id="1326" name="Shape 132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ea typeface="Lucida Sans"/>
                <a:cs typeface="Lucida Sans"/>
                <a:sym typeface="Lucida Sans"/>
              </a:rPr>
              <a:t>37</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29599530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Shape 13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Shape 133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1200"/>
              <a:buFont typeface="Calibri"/>
              <a:buNone/>
            </a:pPr>
            <a:r>
              <a:rPr lang="en-US" sz="1100" dirty="0">
                <a:latin typeface="Calibri" panose="020F0502020204030204" pitchFamily="34" charset="0"/>
                <a:ea typeface="Lucida Sans"/>
                <a:cs typeface="Lucida Sans"/>
                <a:sym typeface="Lucida Sans"/>
              </a:rPr>
              <a:t>If you found tonight’s webinar helpful, we’d like to invite you to join our Core Advocate network! We’re committed to solving real problems that real teachers have and we know the best way to do this is to know more about what folks are experiencing.</a:t>
            </a: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1200"/>
              <a:buFont typeface="Calibri"/>
              <a:buNone/>
            </a:pP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1200"/>
              <a:buFont typeface="Calibri"/>
              <a:buNone/>
            </a:pPr>
            <a:r>
              <a:rPr lang="en-US" sz="1100" dirty="0">
                <a:latin typeface="Calibri" panose="020F0502020204030204" pitchFamily="34" charset="0"/>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So we encourage you to join the network by filling out this survey completely at atc.org/ca-signup </a:t>
            </a:r>
            <a:endParaRPr sz="1100" dirty="0">
              <a:latin typeface="Calibri" panose="020F0502020204030204" pitchFamily="34" charset="0"/>
              <a:ea typeface="Lucida Sans"/>
              <a:cs typeface="Lucida Sans"/>
              <a:sym typeface="Lucida Sans"/>
            </a:endParaRPr>
          </a:p>
          <a:p>
            <a:pPr marL="0" marR="0" lvl="0" indent="0" algn="l" rtl="0">
              <a:spcBef>
                <a:spcPts val="0"/>
              </a:spcBef>
              <a:spcAft>
                <a:spcPts val="0"/>
              </a:spcAft>
              <a:buClr>
                <a:schemeClr val="dk1"/>
              </a:buClr>
              <a:buSzPts val="1200"/>
              <a:buFont typeface="Calibri"/>
              <a:buNone/>
            </a:pPr>
            <a:endParaRPr sz="1100" dirty="0">
              <a:latin typeface="Calibri" panose="020F0502020204030204" pitchFamily="34" charset="0"/>
              <a:ea typeface="Lucida Sans"/>
              <a:cs typeface="Lucida Sans"/>
              <a:sym typeface="Lucida Sans"/>
            </a:endParaRPr>
          </a:p>
        </p:txBody>
      </p:sp>
      <p:sp>
        <p:nvSpPr>
          <p:cNvPr id="1332" name="Shape 133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ea typeface="Lucida Sans"/>
                <a:cs typeface="Lucida Sans"/>
                <a:sym typeface="Lucida Sans"/>
              </a:rPr>
              <a:t>38</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485008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Shape 1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0" name="Shape 134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endParaRPr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dirty="0">
                <a:latin typeface="Calibri" panose="020F0502020204030204" pitchFamily="34" charset="0"/>
                <a:ea typeface="Lucida Sans"/>
                <a:cs typeface="Lucida Sans"/>
                <a:sym typeface="Lucida Sans"/>
              </a:rPr>
              <a:t>We like to invite Core Advocates to share what they are doing more broadly. Whether its you trying a strategy or a tool, we’d like to know how it went. Please let us know about your advocacy with our IAAF.</a:t>
            </a:r>
            <a:endParaRPr dirty="0">
              <a:latin typeface="Calibri" panose="020F0502020204030204" pitchFamily="34" charset="0"/>
              <a:ea typeface="Lucida Sans"/>
              <a:cs typeface="Lucida Sans"/>
              <a:sym typeface="Lucida Sans"/>
            </a:endParaRPr>
          </a:p>
        </p:txBody>
      </p:sp>
      <p:sp>
        <p:nvSpPr>
          <p:cNvPr id="1341" name="Shape 1341"/>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39</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218049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Shape 109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sz="1100" dirty="0">
                <a:latin typeface="Calibri" panose="020F0502020204030204" pitchFamily="34" charset="0"/>
                <a:ea typeface="Lucida Sans"/>
                <a:cs typeface="Lucida Sans"/>
                <a:sym typeface="Lucida Sans"/>
              </a:rPr>
              <a:t>If you’d like to learn more about the network, contact Joanie or Jennie (their emails are here). </a:t>
            </a: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endParaRPr sz="1100"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sz="1100" dirty="0">
                <a:latin typeface="Calibri" panose="020F0502020204030204" pitchFamily="34" charset="0"/>
                <a:ea typeface="Lucida Sans"/>
                <a:cs typeface="Lucida Sans"/>
                <a:sym typeface="Lucida Sans"/>
              </a:rPr>
              <a:t>We also want to invite you to join the network by signing up at achievethecore.org/ca-signup and visit our website for more info and opportunities</a:t>
            </a:r>
            <a:endParaRPr sz="1100" dirty="0">
              <a:latin typeface="Calibri" panose="020F0502020204030204" pitchFamily="34" charset="0"/>
              <a:ea typeface="Lucida Sans"/>
              <a:cs typeface="Lucida Sans"/>
              <a:sym typeface="Lucida Sans"/>
            </a:endParaRPr>
          </a:p>
        </p:txBody>
      </p:sp>
      <p:sp>
        <p:nvSpPr>
          <p:cNvPr id="1098" name="Shape 1098"/>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4</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4053080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Shape 1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8" name="Shape 1348"/>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349" name="Shape 134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40</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1714853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3"/>
        <p:cNvGrpSpPr/>
        <p:nvPr/>
      </p:nvGrpSpPr>
      <p:grpSpPr>
        <a:xfrm>
          <a:off x="0" y="0"/>
          <a:ext cx="0" cy="0"/>
          <a:chOff x="0" y="0"/>
          <a:chExt cx="0" cy="0"/>
        </a:xfrm>
      </p:grpSpPr>
      <p:sp>
        <p:nvSpPr>
          <p:cNvPr id="1354" name="Shape 1354"/>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355" name="Shape 135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642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Shape 110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dirty="0"/>
          </a:p>
          <a:p>
            <a:pPr marL="0" marR="0" lvl="0" indent="0" algn="l" rtl="0">
              <a:spcBef>
                <a:spcPts val="0"/>
              </a:spcBef>
              <a:spcAft>
                <a:spcPts val="0"/>
              </a:spcAft>
              <a:buClr>
                <a:schemeClr val="dk1"/>
              </a:buClr>
              <a:buSzPts val="300"/>
              <a:buFont typeface="Calibri"/>
              <a:buNone/>
            </a:pPr>
            <a:r>
              <a:rPr lang="en-US" dirty="0"/>
              <a:t>We have many Core Advocates who are active on social media and if you are one of them, we encourage you to tweet about your learning both during and after tonight’s webinar, using hashtag coreadvocates. We would love for you to tag us on your tweets using our Twitter handles here, and to follow Student Achievement Partners on Twitter and Facebook at Achieve the Core.</a:t>
            </a:r>
            <a:endParaRPr dirty="0"/>
          </a:p>
        </p:txBody>
      </p:sp>
      <p:sp>
        <p:nvSpPr>
          <p:cNvPr id="1105" name="Shape 1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963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Shape 1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2" name="Shape 111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dirty="0"/>
          </a:p>
          <a:p>
            <a:pPr marL="0" marR="0" lvl="0" indent="0" algn="l" rtl="0">
              <a:spcBef>
                <a:spcPts val="0"/>
              </a:spcBef>
              <a:spcAft>
                <a:spcPts val="0"/>
              </a:spcAft>
              <a:buClr>
                <a:schemeClr val="dk1"/>
              </a:buClr>
              <a:buSzPts val="300"/>
              <a:buFont typeface="Calibri"/>
              <a:buNone/>
            </a:pPr>
            <a:r>
              <a:rPr lang="en-US" dirty="0"/>
              <a:t>We do our best to create interactive opportunities for you during the webinar, so we will ask you to engage with us tonight in a few different ways. You can access handouts on your control panel. You can ask a question at any time or respond to webinar questions using the questions tab, and you will engage with polls that will pop up right on your screen for you to click.  After the webinar, you will receive a survey, and we greatly appreciate you taking the time to complete the survey as it helps us make improvements each month. In a couple of days, you will receive a link to the recording of tonight’s webinar as well as the presentation and materials, and we encourage you to share them with your colleagues who could also benefit from the learning.</a:t>
            </a:r>
            <a:endParaRPr dirty="0"/>
          </a:p>
        </p:txBody>
      </p:sp>
      <p:sp>
        <p:nvSpPr>
          <p:cNvPr id="1113" name="Shape 111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US" sz="1400" b="0" i="0" u="none" strike="noStrike" cap="none">
                <a:solidFill>
                  <a:srgbClr val="000000"/>
                </a:solidFill>
                <a:ea typeface="Lucida Sans"/>
                <a:cs typeface="Lucida Sans"/>
                <a:sym typeface="Lucida Sans"/>
              </a:rPr>
              <a:t>6</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2990371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Shape 1120"/>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300"/>
              <a:buFont typeface="Calibri"/>
              <a:buNone/>
            </a:pPr>
            <a:endParaRPr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dirty="0">
                <a:latin typeface="Calibri" panose="020F0502020204030204" pitchFamily="34" charset="0"/>
                <a:ea typeface="Lucida Sans"/>
                <a:cs typeface="Lucida Sans"/>
                <a:sym typeface="Lucida Sans"/>
              </a:rPr>
              <a:t>With all the business underway, let’s get started on the content you came for! During the webinar, we hope that you will understand how to recognize high-quality assessments that are aligned to college- and career-ready standards, that you will consider SAP’s collection of mini-assessments as a model for these high-quality, aligned assessments, and that you will hear about how a district in Kentucky has used the mini-assessments to impact classrooms and student achievement. </a:t>
            </a:r>
            <a:endParaRPr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endParaRPr dirty="0">
              <a:latin typeface="Calibri" panose="020F0502020204030204" pitchFamily="34" charset="0"/>
              <a:ea typeface="Lucida Sans"/>
              <a:cs typeface="Lucida Sans"/>
              <a:sym typeface="Lucida Sans"/>
            </a:endParaRPr>
          </a:p>
          <a:p>
            <a:pPr marL="0" lvl="0" indent="0" rtl="0">
              <a:spcBef>
                <a:spcPts val="0"/>
              </a:spcBef>
              <a:spcAft>
                <a:spcPts val="0"/>
              </a:spcAft>
              <a:buClr>
                <a:schemeClr val="dk1"/>
              </a:buClr>
              <a:buSzPts val="300"/>
              <a:buFont typeface="Calibri"/>
              <a:buNone/>
            </a:pPr>
            <a:r>
              <a:rPr lang="en-US" dirty="0">
                <a:latin typeface="Calibri" panose="020F0502020204030204" pitchFamily="34" charset="0"/>
                <a:ea typeface="Lucida Sans"/>
                <a:cs typeface="Lucida Sans"/>
                <a:sym typeface="Lucida Sans"/>
              </a:rPr>
              <a:t>With that, I am excited to turn it over to our guests, Jenni and Rob who will start by introducing themselves.</a:t>
            </a:r>
            <a:endParaRPr dirty="0">
              <a:latin typeface="Calibri" panose="020F0502020204030204" pitchFamily="34" charset="0"/>
              <a:ea typeface="Lucida Sans"/>
              <a:cs typeface="Lucida Sans"/>
              <a:sym typeface="Lucida Sans"/>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121" name="Shape 112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ea typeface="Lucida Sans"/>
                <a:cs typeface="Lucida Sans"/>
                <a:sym typeface="Lucida Sans"/>
              </a:rPr>
              <a:t>7</a:t>
            </a:fld>
            <a:endParaRPr sz="1200" b="0" i="0" u="none" strike="noStrike" cap="none" dirty="0">
              <a:solidFill>
                <a:schemeClr val="dk1"/>
              </a:solidFill>
              <a:ea typeface="Lucida Sans"/>
              <a:cs typeface="Lucida Sans"/>
              <a:sym typeface="Lucida Sans"/>
            </a:endParaRPr>
          </a:p>
        </p:txBody>
      </p:sp>
    </p:spTree>
    <p:extLst>
      <p:ext uri="{BB962C8B-B14F-4D97-AF65-F5344CB8AC3E}">
        <p14:creationId xmlns:p14="http://schemas.microsoft.com/office/powerpoint/2010/main" val="1920991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127" name="Shape 1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9979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Shape 1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2" name="Shape 113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133" name="Shape 113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ea typeface="Lucida Sans"/>
                <a:cs typeface="Lucida Sans"/>
                <a:sym typeface="Lucida Sans"/>
              </a:rPr>
              <a:t>9</a:t>
            </a:fld>
            <a:endParaRPr sz="1400" b="0" i="0" u="none" strike="noStrike" cap="none" dirty="0">
              <a:solidFill>
                <a:srgbClr val="000000"/>
              </a:solidFill>
              <a:ea typeface="Lucida Sans"/>
              <a:cs typeface="Lucida Sans"/>
              <a:sym typeface="Lucida Sans"/>
            </a:endParaRPr>
          </a:p>
        </p:txBody>
      </p:sp>
    </p:spTree>
    <p:extLst>
      <p:ext uri="{BB962C8B-B14F-4D97-AF65-F5344CB8AC3E}">
        <p14:creationId xmlns:p14="http://schemas.microsoft.com/office/powerpoint/2010/main" val="3894806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hyperlink" Target="http://www.achievethecore.org"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9.png"/><Relationship Id="rId4" Type="http://schemas.openxmlformats.org/officeDocument/2006/relationships/hyperlink" Target="http://www.achievethecore.org" TargetMode="Externa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4" name="Shape 14"/>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5" name="Shape 15"/>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pic>
        <p:nvPicPr>
          <p:cNvPr id="16" name="Shape 16"/>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7" name="Shape 17"/>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
        <p:cNvGrpSpPr/>
        <p:nvPr/>
      </p:nvGrpSpPr>
      <p:grpSpPr>
        <a:xfrm>
          <a:off x="0" y="0"/>
          <a:ext cx="0" cy="0"/>
          <a:chOff x="0" y="0"/>
          <a:chExt cx="0" cy="0"/>
        </a:xfrm>
      </p:grpSpPr>
      <p:sp>
        <p:nvSpPr>
          <p:cNvPr id="74" name="Shape 74"/>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5" name="Shape 75"/>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6" name="Shape 76"/>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77" name="Shape 77"/>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381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8" name="Shape 78"/>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44"/>
        <p:cNvGrpSpPr/>
        <p:nvPr/>
      </p:nvGrpSpPr>
      <p:grpSpPr>
        <a:xfrm>
          <a:off x="0" y="0"/>
          <a:ext cx="0" cy="0"/>
          <a:chOff x="0" y="0"/>
          <a:chExt cx="0" cy="0"/>
        </a:xfrm>
      </p:grpSpPr>
      <p:sp>
        <p:nvSpPr>
          <p:cNvPr id="745" name="Shape 745"/>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46" name="Shape 746"/>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47" name="Shape 74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48" name="Shape 74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49" name="Shape 74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750"/>
        <p:cNvGrpSpPr/>
        <p:nvPr/>
      </p:nvGrpSpPr>
      <p:grpSpPr>
        <a:xfrm>
          <a:off x="0" y="0"/>
          <a:ext cx="0" cy="0"/>
          <a:chOff x="0" y="0"/>
          <a:chExt cx="0" cy="0"/>
        </a:xfrm>
      </p:grpSpPr>
      <p:sp>
        <p:nvSpPr>
          <p:cNvPr id="751" name="Shape 751"/>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52" name="Shape 752"/>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53" name="Shape 75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54" name="Shape 75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55" name="Shape 755"/>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756"/>
        <p:cNvGrpSpPr/>
        <p:nvPr/>
      </p:nvGrpSpPr>
      <p:grpSpPr>
        <a:xfrm>
          <a:off x="0" y="0"/>
          <a:ext cx="0" cy="0"/>
          <a:chOff x="0" y="0"/>
          <a:chExt cx="0" cy="0"/>
        </a:xfrm>
      </p:grpSpPr>
      <p:sp>
        <p:nvSpPr>
          <p:cNvPr id="757" name="Shape 75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C9963"/>
              </a:solidFill>
              <a:latin typeface="Calibri" panose="020F0502020204030204" pitchFamily="34" charset="0"/>
              <a:ea typeface="Arial"/>
              <a:cs typeface="Arial"/>
              <a:sym typeface="Arial"/>
            </a:endParaRPr>
          </a:p>
        </p:txBody>
      </p:sp>
      <p:sp>
        <p:nvSpPr>
          <p:cNvPr id="758" name="Shape 75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sp>
        <p:nvSpPr>
          <p:cNvPr id="759" name="Shape 759"/>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60" name="Shape 760"/>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1" name="Shape 761"/>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2" name="Shape 762"/>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3" name="Shape 763"/>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4" name="Shape 764"/>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5" name="Shape 765"/>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6" name="Shape 766"/>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7" name="Shape 767"/>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8" name="Shape 768"/>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69" name="Shape 769"/>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70" name="Shape 770"/>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71" name="Shape 771"/>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72" name="Shape 77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773"/>
        <p:cNvGrpSpPr/>
        <p:nvPr/>
      </p:nvGrpSpPr>
      <p:grpSpPr>
        <a:xfrm>
          <a:off x="0" y="0"/>
          <a:ext cx="0" cy="0"/>
          <a:chOff x="0" y="0"/>
          <a:chExt cx="0" cy="0"/>
        </a:xfrm>
      </p:grpSpPr>
      <p:sp>
        <p:nvSpPr>
          <p:cNvPr id="774" name="Shape 774"/>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5"/>
        <p:cNvGrpSpPr/>
        <p:nvPr/>
      </p:nvGrpSpPr>
      <p:grpSpPr>
        <a:xfrm>
          <a:off x="0" y="0"/>
          <a:ext cx="0" cy="0"/>
          <a:chOff x="0" y="0"/>
          <a:chExt cx="0" cy="0"/>
        </a:xfrm>
      </p:grpSpPr>
      <p:sp>
        <p:nvSpPr>
          <p:cNvPr id="776" name="Shape 776"/>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77" name="Shape 77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78" name="Shape 77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79" name="Shape 77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780"/>
        <p:cNvGrpSpPr/>
        <p:nvPr/>
      </p:nvGrpSpPr>
      <p:grpSpPr>
        <a:xfrm>
          <a:off x="0" y="0"/>
          <a:ext cx="0" cy="0"/>
          <a:chOff x="0" y="0"/>
          <a:chExt cx="0" cy="0"/>
        </a:xfrm>
      </p:grpSpPr>
      <p:sp>
        <p:nvSpPr>
          <p:cNvPr id="781" name="Shape 78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82" name="Shape 78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83" name="Shape 783"/>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784"/>
        <p:cNvGrpSpPr/>
        <p:nvPr/>
      </p:nvGrpSpPr>
      <p:grpSpPr>
        <a:xfrm>
          <a:off x="0" y="0"/>
          <a:ext cx="0" cy="0"/>
          <a:chOff x="0" y="0"/>
          <a:chExt cx="0" cy="0"/>
        </a:xfrm>
      </p:grpSpPr>
      <p:sp>
        <p:nvSpPr>
          <p:cNvPr id="785" name="Shape 785"/>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86" name="Shape 78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Calibri" panose="020F0502020204030204" pitchFamily="34" charset="0"/>
                <a:ea typeface="Arial"/>
                <a:cs typeface="Arial"/>
                <a:sym typeface="Arial"/>
              </a:rPr>
              <a:t>‹#›</a:t>
            </a:fld>
            <a:r>
              <a:rPr lang="en-US" sz="1000" b="0" i="0" u="none" strike="noStrike" cap="none" dirty="0">
                <a:solidFill>
                  <a:schemeClr val="lt1"/>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87" name="Shape 787"/>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788" name="Shape 788"/>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789"/>
        <p:cNvGrpSpPr/>
        <p:nvPr/>
      </p:nvGrpSpPr>
      <p:grpSpPr>
        <a:xfrm>
          <a:off x="0" y="0"/>
          <a:ext cx="0" cy="0"/>
          <a:chOff x="0" y="0"/>
          <a:chExt cx="0" cy="0"/>
        </a:xfrm>
      </p:grpSpPr>
      <p:sp>
        <p:nvSpPr>
          <p:cNvPr id="790" name="Shape 79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91" name="Shape 79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92" name="Shape 792"/>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793" name="Shape 793"/>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96" name="Shape 796"/>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97" name="Shape 797"/>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98" name="Shape 79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99" name="Shape 79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sp>
        <p:nvSpPr>
          <p:cNvPr id="800" name="Shape 800">
            <a:hlinkClick r:id="rId2"/>
          </p:cNvPr>
          <p:cNvSpPr/>
          <p:nvPr/>
        </p:nvSpPr>
        <p:spPr>
          <a:xfrm>
            <a:off x="3542586" y="6519775"/>
            <a:ext cx="1906800" cy="175500"/>
          </a:xfrm>
          <a:prstGeom prst="rect">
            <a:avLst/>
          </a:prstGeom>
          <a:no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801"/>
        <p:cNvGrpSpPr/>
        <p:nvPr/>
      </p:nvGrpSpPr>
      <p:grpSpPr>
        <a:xfrm>
          <a:off x="0" y="0"/>
          <a:ext cx="0" cy="0"/>
          <a:chOff x="0" y="0"/>
          <a:chExt cx="0" cy="0"/>
        </a:xfrm>
      </p:grpSpPr>
      <p:sp>
        <p:nvSpPr>
          <p:cNvPr id="802" name="Shape 802"/>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03" name="Shape 803"/>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04" name="Shape 80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05" name="Shape 805"/>
          <p:cNvSpPr txBox="1">
            <a:spLocks noGrp="1"/>
          </p:cNvSpPr>
          <p:nvPr>
            <p:ph type="body" idx="3"/>
          </p:nvPr>
        </p:nvSpPr>
        <p:spPr>
          <a:xfrm>
            <a:off x="4673600" y="5646677"/>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06" name="Shape 80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807" name="Shape 80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9"/>
        <p:cNvGrpSpPr/>
        <p:nvPr/>
      </p:nvGrpSpPr>
      <p:grpSpPr>
        <a:xfrm>
          <a:off x="0" y="0"/>
          <a:ext cx="0" cy="0"/>
          <a:chOff x="0" y="0"/>
          <a:chExt cx="0" cy="0"/>
        </a:xfrm>
      </p:grpSpPr>
      <p:sp>
        <p:nvSpPr>
          <p:cNvPr id="80" name="Shape 80"/>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1" name="Shape 81"/>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2" name="Shape 8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83" name="Shape 8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84" name="Shape 8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808"/>
        <p:cNvGrpSpPr/>
        <p:nvPr/>
      </p:nvGrpSpPr>
      <p:grpSpPr>
        <a:xfrm>
          <a:off x="0" y="0"/>
          <a:ext cx="0" cy="0"/>
          <a:chOff x="0" y="0"/>
          <a:chExt cx="0" cy="0"/>
        </a:xfrm>
      </p:grpSpPr>
      <p:sp>
        <p:nvSpPr>
          <p:cNvPr id="809" name="Shape 809"/>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10" name="Shape 810"/>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11" name="Shape 811"/>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12" name="Shape 812"/>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13" name="Shape 813"/>
          <p:cNvSpPr txBox="1">
            <a:spLocks noGrp="1"/>
          </p:cNvSpPr>
          <p:nvPr>
            <p:ph type="body" idx="4"/>
          </p:nvPr>
        </p:nvSpPr>
        <p:spPr>
          <a:xfrm>
            <a:off x="4673600" y="5646677"/>
            <a:ext cx="4057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14" name="Shape 814"/>
          <p:cNvSpPr txBox="1">
            <a:spLocks noGrp="1"/>
          </p:cNvSpPr>
          <p:nvPr>
            <p:ph type="body" idx="5"/>
          </p:nvPr>
        </p:nvSpPr>
        <p:spPr>
          <a:xfrm>
            <a:off x="4673600" y="3354831"/>
            <a:ext cx="40131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15" name="Shape 81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816" name="Shape 81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817"/>
        <p:cNvGrpSpPr/>
        <p:nvPr/>
      </p:nvGrpSpPr>
      <p:grpSpPr>
        <a:xfrm>
          <a:off x="0" y="0"/>
          <a:ext cx="0" cy="0"/>
          <a:chOff x="0" y="0"/>
          <a:chExt cx="0" cy="0"/>
        </a:xfrm>
      </p:grpSpPr>
      <p:sp>
        <p:nvSpPr>
          <p:cNvPr id="818" name="Shape 818"/>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19" name="Shape 81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20" name="Shape 820"/>
          <p:cNvSpPr txBox="1">
            <a:spLocks noGrp="1"/>
          </p:cNvSpPr>
          <p:nvPr>
            <p:ph type="body" idx="1"/>
          </p:nvPr>
        </p:nvSpPr>
        <p:spPr>
          <a:xfrm>
            <a:off x="4683120" y="5646677"/>
            <a:ext cx="4003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21" name="Shape 821"/>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22" name="Shape 822"/>
          <p:cNvSpPr txBox="1">
            <a:spLocks noGrp="1"/>
          </p:cNvSpPr>
          <p:nvPr>
            <p:ph type="body" idx="4"/>
          </p:nvPr>
        </p:nvSpPr>
        <p:spPr>
          <a:xfrm>
            <a:off x="304800" y="5646677"/>
            <a:ext cx="42258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23" name="Shape 82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824" name="Shape 82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825"/>
        <p:cNvGrpSpPr/>
        <p:nvPr/>
      </p:nvGrpSpPr>
      <p:grpSpPr>
        <a:xfrm>
          <a:off x="0" y="0"/>
          <a:ext cx="0" cy="0"/>
          <a:chOff x="0" y="0"/>
          <a:chExt cx="0" cy="0"/>
        </a:xfrm>
      </p:grpSpPr>
      <p:sp>
        <p:nvSpPr>
          <p:cNvPr id="826" name="Shape 826"/>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27" name="Shape 827"/>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28" name="Shape 828"/>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29" name="Shape 829"/>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30" name="Shape 830"/>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31" name="Shape 831"/>
          <p:cNvSpPr txBox="1">
            <a:spLocks noGrp="1"/>
          </p:cNvSpPr>
          <p:nvPr>
            <p:ph type="body" idx="1"/>
          </p:nvPr>
        </p:nvSpPr>
        <p:spPr>
          <a:xfrm>
            <a:off x="4533898" y="5646677"/>
            <a:ext cx="41529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2" name="Shape 832"/>
          <p:cNvSpPr txBox="1">
            <a:spLocks noGrp="1"/>
          </p:cNvSpPr>
          <p:nvPr>
            <p:ph type="body" idx="6"/>
          </p:nvPr>
        </p:nvSpPr>
        <p:spPr>
          <a:xfrm>
            <a:off x="304800" y="5646677"/>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3" name="Shape 833"/>
          <p:cNvSpPr txBox="1">
            <a:spLocks noGrp="1"/>
          </p:cNvSpPr>
          <p:nvPr>
            <p:ph type="body" idx="7"/>
          </p:nvPr>
        </p:nvSpPr>
        <p:spPr>
          <a:xfrm>
            <a:off x="4530722" y="3354831"/>
            <a:ext cx="4156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4" name="Shape 834"/>
          <p:cNvSpPr txBox="1">
            <a:spLocks noGrp="1"/>
          </p:cNvSpPr>
          <p:nvPr>
            <p:ph type="body" idx="8"/>
          </p:nvPr>
        </p:nvSpPr>
        <p:spPr>
          <a:xfrm>
            <a:off x="304801" y="3354831"/>
            <a:ext cx="4159200" cy="479400"/>
          </a:xfrm>
          <a:prstGeom prst="rect">
            <a:avLst/>
          </a:prstGeom>
          <a:solidFill>
            <a:srgbClr val="FFFFFF">
              <a:alpha val="47843"/>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35" name="Shape 83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836" name="Shape 83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837"/>
        <p:cNvGrpSpPr/>
        <p:nvPr/>
      </p:nvGrpSpPr>
      <p:grpSpPr>
        <a:xfrm>
          <a:off x="0" y="0"/>
          <a:ext cx="0" cy="0"/>
          <a:chOff x="0" y="0"/>
          <a:chExt cx="0" cy="0"/>
        </a:xfrm>
      </p:grpSpPr>
      <p:sp>
        <p:nvSpPr>
          <p:cNvPr id="838" name="Shape 838"/>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39" name="Shape 839"/>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40" name="Shape 840"/>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41" name="Shape 841"/>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42" name="Shape 842"/>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43" name="Shape 843"/>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44" name="Shape 844"/>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dirty="0"/>
          </a:p>
        </p:txBody>
      </p:sp>
      <p:sp>
        <p:nvSpPr>
          <p:cNvPr id="845" name="Shape 845"/>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46" name="Shape 846"/>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Arial"/>
              <a:cs typeface="Arial"/>
              <a:sym typeface="Arial"/>
            </a:endParaRPr>
          </a:p>
        </p:txBody>
      </p:sp>
      <p:sp>
        <p:nvSpPr>
          <p:cNvPr id="847" name="Shape 847"/>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lang="en-US" dirty="0"/>
          </a:p>
        </p:txBody>
      </p:sp>
      <p:sp>
        <p:nvSpPr>
          <p:cNvPr id="848" name="Shape 848"/>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lang="en-US" dirty="0"/>
          </a:p>
        </p:txBody>
      </p:sp>
      <p:cxnSp>
        <p:nvCxnSpPr>
          <p:cNvPr id="849" name="Shape 849"/>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850" name="Shape 850"/>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851" name="Shape 851"/>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852" name="Shape 852"/>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Calibri" panose="020F0502020204030204" pitchFamily="34" charset="0"/>
                <a:ea typeface="Calibri" panose="020F0502020204030204" pitchFamily="34" charset="0"/>
                <a:cs typeface="Arial"/>
                <a:sym typeface="Arial"/>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Arial"/>
                <a:ea typeface="Arial"/>
                <a:cs typeface="Arial"/>
                <a:sym typeface="Arial"/>
              </a:defRPr>
            </a:lvl9pPr>
          </a:lstStyle>
          <a:p>
            <a:fld id="{00000000-1234-1234-1234-123412341234}" type="slidenum">
              <a:rPr lang="en-US" smtClean="0"/>
              <a:pPr/>
              <a:t>‹#›</a:t>
            </a:fld>
            <a:endParaRPr lang="en-US" dirty="0"/>
          </a:p>
        </p:txBody>
      </p:sp>
      <p:sp>
        <p:nvSpPr>
          <p:cNvPr id="853" name="Shape 853"/>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lide SAP and ATC">
  <p:cSld name="Title Slide SAP and ATC">
    <p:spTree>
      <p:nvGrpSpPr>
        <p:cNvPr id="1" name="Shape 857"/>
        <p:cNvGrpSpPr/>
        <p:nvPr/>
      </p:nvGrpSpPr>
      <p:grpSpPr>
        <a:xfrm>
          <a:off x="0" y="0"/>
          <a:ext cx="0" cy="0"/>
          <a:chOff x="0" y="0"/>
          <a:chExt cx="0" cy="0"/>
        </a:xfrm>
      </p:grpSpPr>
      <p:pic>
        <p:nvPicPr>
          <p:cNvPr id="858" name="Shape 858" descr="SAP_logo_RGB.pdf"/>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859" name="Shape 859" descr="green_texture.jpg"/>
          <p:cNvPicPr preferRelativeResize="0"/>
          <p:nvPr/>
        </p:nvPicPr>
        <p:blipFill rotWithShape="1">
          <a:blip r:embed="rId3">
            <a:alphaModFix/>
          </a:blip>
          <a:srcRect t="26957" b="26851"/>
          <a:stretch/>
        </p:blipFill>
        <p:spPr>
          <a:xfrm>
            <a:off x="0" y="1848736"/>
            <a:ext cx="9144002" cy="3167763"/>
          </a:xfrm>
          <a:prstGeom prst="rect">
            <a:avLst/>
          </a:prstGeom>
          <a:noFill/>
          <a:ln>
            <a:noFill/>
          </a:ln>
        </p:spPr>
      </p:pic>
      <p:sp>
        <p:nvSpPr>
          <p:cNvPr id="860" name="Shape 860"/>
          <p:cNvSpPr txBox="1">
            <a:spLocks noGrp="1"/>
          </p:cNvSpPr>
          <p:nvPr>
            <p:ph type="ctrTitle"/>
          </p:nvPr>
        </p:nvSpPr>
        <p:spPr>
          <a:xfrm>
            <a:off x="219319" y="2362433"/>
            <a:ext cx="8785800" cy="147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200"/>
              <a:buFont typeface="Lucida Sans"/>
              <a:buNone/>
              <a:defRPr sz="3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861" name="Shape 861"/>
          <p:cNvSpPr txBox="1">
            <a:spLocks noGrp="1"/>
          </p:cNvSpPr>
          <p:nvPr>
            <p:ph type="subTitle" idx="1"/>
          </p:nvPr>
        </p:nvSpPr>
        <p:spPr>
          <a:xfrm>
            <a:off x="219316" y="3835562"/>
            <a:ext cx="87858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24593B"/>
              </a:buClr>
              <a:buSzPts val="2400"/>
              <a:buFont typeface="Arial"/>
              <a:buNone/>
              <a:defRPr sz="2400" b="0" i="0" u="none" strike="noStrike" cap="none">
                <a:solidFill>
                  <a:srgbClr val="24593B"/>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862" name="Shape 862"/>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863" name="Shape 863" descr="ATC_logo_grey_type_1line_RGB.pdf"/>
          <p:cNvPicPr preferRelativeResize="0"/>
          <p:nvPr/>
        </p:nvPicPr>
        <p:blipFill rotWithShape="1">
          <a:blip r:embed="rId4">
            <a:alphaModFix/>
          </a:blip>
          <a:srcRect/>
          <a:stretch/>
        </p:blipFill>
        <p:spPr>
          <a:xfrm>
            <a:off x="5353921" y="283558"/>
            <a:ext cx="3651250" cy="750487"/>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864"/>
        <p:cNvGrpSpPr/>
        <p:nvPr/>
      </p:nvGrpSpPr>
      <p:grpSpPr>
        <a:xfrm>
          <a:off x="0" y="0"/>
          <a:ext cx="0" cy="0"/>
          <a:chOff x="0" y="0"/>
          <a:chExt cx="0" cy="0"/>
        </a:xfrm>
      </p:grpSpPr>
      <p:sp>
        <p:nvSpPr>
          <p:cNvPr id="865" name="Shape 86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866" name="Shape 86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67" name="Shape 867"/>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68" name="Shape 86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869" name="Shape 869"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870" name="Shape 870">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871"/>
        <p:cNvGrpSpPr/>
        <p:nvPr/>
      </p:nvGrpSpPr>
      <p:grpSpPr>
        <a:xfrm>
          <a:off x="0" y="0"/>
          <a:ext cx="0" cy="0"/>
          <a:chOff x="0" y="0"/>
          <a:chExt cx="0" cy="0"/>
        </a:xfrm>
      </p:grpSpPr>
      <p:sp>
        <p:nvSpPr>
          <p:cNvPr id="872" name="Shape 872"/>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73" name="Shape 87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874" name="Shape 874"/>
          <p:cNvSpPr txBox="1">
            <a:spLocks noGrp="1"/>
          </p:cNvSpPr>
          <p:nvPr>
            <p:ph type="title"/>
          </p:nvPr>
        </p:nvSpPr>
        <p:spPr>
          <a:xfrm>
            <a:off x="214313" y="2914650"/>
            <a:ext cx="3675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23593E"/>
              </a:buClr>
              <a:buSzPts val="2800"/>
              <a:buFont typeface="Lucida Sans"/>
              <a:buNone/>
              <a:defRPr sz="2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875" name="Shape 875"/>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76" name="Shape 876"/>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77" name="Shape 877"/>
          <p:cNvSpPr txBox="1">
            <a:spLocks noGrp="1"/>
          </p:cNvSpPr>
          <p:nvPr>
            <p:ph type="body" idx="3"/>
          </p:nvPr>
        </p:nvSpPr>
        <p:spPr>
          <a:xfrm>
            <a:off x="4624612" y="240062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78" name="Shape 878"/>
          <p:cNvSpPr txBox="1">
            <a:spLocks noGrp="1"/>
          </p:cNvSpPr>
          <p:nvPr>
            <p:ph type="body" idx="4"/>
          </p:nvPr>
        </p:nvSpPr>
        <p:spPr>
          <a:xfrm>
            <a:off x="7209514" y="240062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79" name="Shape 879"/>
          <p:cNvSpPr txBox="1">
            <a:spLocks noGrp="1"/>
          </p:cNvSpPr>
          <p:nvPr>
            <p:ph type="body" idx="5"/>
          </p:nvPr>
        </p:nvSpPr>
        <p:spPr>
          <a:xfrm>
            <a:off x="4624612" y="295501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80" name="Shape 880"/>
          <p:cNvSpPr txBox="1">
            <a:spLocks noGrp="1"/>
          </p:cNvSpPr>
          <p:nvPr>
            <p:ph type="body" idx="6"/>
          </p:nvPr>
        </p:nvSpPr>
        <p:spPr>
          <a:xfrm>
            <a:off x="7209514" y="295501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81" name="Shape 881"/>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82" name="Shape 882"/>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83" name="Shape 883"/>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84" name="Shape 88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85" name="Shape 885"/>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86" name="Shape 886"/>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887" name="Shape 887"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888" name="Shape 888">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889"/>
        <p:cNvGrpSpPr/>
        <p:nvPr/>
      </p:nvGrpSpPr>
      <p:grpSpPr>
        <a:xfrm>
          <a:off x="0" y="0"/>
          <a:ext cx="0" cy="0"/>
          <a:chOff x="0" y="0"/>
          <a:chExt cx="0" cy="0"/>
        </a:xfrm>
      </p:grpSpPr>
      <p:sp>
        <p:nvSpPr>
          <p:cNvPr id="890" name="Shape 890"/>
          <p:cNvSpPr>
            <a:spLocks noGrp="1"/>
          </p:cNvSpPr>
          <p:nvPr>
            <p:ph type="pic" idx="2"/>
          </p:nvPr>
        </p:nvSpPr>
        <p:spPr>
          <a:xfrm>
            <a:off x="4578350" y="1600200"/>
            <a:ext cx="41085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91" name="Shape 89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892" name="Shape 89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93" name="Shape 893"/>
          <p:cNvSpPr txBox="1">
            <a:spLocks noGrp="1"/>
          </p:cNvSpPr>
          <p:nvPr>
            <p:ph type="body" idx="3"/>
          </p:nvPr>
        </p:nvSpPr>
        <p:spPr>
          <a:xfrm>
            <a:off x="4578350" y="5646676"/>
            <a:ext cx="41085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94" name="Shape 894"/>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95" name="Shape 89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896" name="Shape 896"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897" name="Shape 897">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lide SAP and ATC 2">
  <p:cSld name="Title Slide SAP and ATC 2">
    <p:spTree>
      <p:nvGrpSpPr>
        <p:cNvPr id="1" name="Shape 898"/>
        <p:cNvGrpSpPr/>
        <p:nvPr/>
      </p:nvGrpSpPr>
      <p:grpSpPr>
        <a:xfrm>
          <a:off x="0" y="0"/>
          <a:ext cx="0" cy="0"/>
          <a:chOff x="0" y="0"/>
          <a:chExt cx="0" cy="0"/>
        </a:xfrm>
      </p:grpSpPr>
      <p:pic>
        <p:nvPicPr>
          <p:cNvPr id="899" name="Shape 899" descr="green_texture.jpg"/>
          <p:cNvPicPr preferRelativeResize="0"/>
          <p:nvPr/>
        </p:nvPicPr>
        <p:blipFill rotWithShape="1">
          <a:blip r:embed="rId2">
            <a:alphaModFix/>
          </a:blip>
          <a:srcRect t="26957" b="26851"/>
          <a:stretch/>
        </p:blipFill>
        <p:spPr>
          <a:xfrm>
            <a:off x="0" y="1848736"/>
            <a:ext cx="9144002" cy="3167763"/>
          </a:xfrm>
          <a:prstGeom prst="rect">
            <a:avLst/>
          </a:prstGeom>
          <a:noFill/>
          <a:ln>
            <a:noFill/>
          </a:ln>
        </p:spPr>
      </p:pic>
      <p:sp>
        <p:nvSpPr>
          <p:cNvPr id="900" name="Shape 900"/>
          <p:cNvSpPr txBox="1">
            <a:spLocks noGrp="1"/>
          </p:cNvSpPr>
          <p:nvPr>
            <p:ph type="ctrTitle"/>
          </p:nvPr>
        </p:nvSpPr>
        <p:spPr>
          <a:xfrm>
            <a:off x="3507950" y="2362433"/>
            <a:ext cx="5497200" cy="147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200"/>
              <a:buFont typeface="Lucida Sans"/>
              <a:buNone/>
              <a:defRPr sz="3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01" name="Shape 901"/>
          <p:cNvSpPr txBox="1">
            <a:spLocks noGrp="1"/>
          </p:cNvSpPr>
          <p:nvPr>
            <p:ph type="subTitle" idx="1"/>
          </p:nvPr>
        </p:nvSpPr>
        <p:spPr>
          <a:xfrm>
            <a:off x="3507948" y="3835562"/>
            <a:ext cx="54972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24593B"/>
              </a:buClr>
              <a:buSzPts val="2400"/>
              <a:buFont typeface="Arial"/>
              <a:buNone/>
              <a:defRPr sz="2400" b="0" i="0" u="none" strike="noStrike" cap="none">
                <a:solidFill>
                  <a:srgbClr val="24593B"/>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902" name="Shape 902"/>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03" name="Shape 903"/>
          <p:cNvSpPr>
            <a:spLocks noGrp="1"/>
          </p:cNvSpPr>
          <p:nvPr>
            <p:ph type="pic" idx="2"/>
          </p:nvPr>
        </p:nvSpPr>
        <p:spPr>
          <a:xfrm>
            <a:off x="0" y="1857374"/>
            <a:ext cx="3349500" cy="31590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904" name="Shape 904" descr="SAP_logo_RGB.pdf"/>
          <p:cNvPicPr preferRelativeResize="0"/>
          <p:nvPr/>
        </p:nvPicPr>
        <p:blipFill rotWithShape="1">
          <a:blip r:embed="rId3">
            <a:alphaModFix/>
          </a:blip>
          <a:srcRect/>
          <a:stretch/>
        </p:blipFill>
        <p:spPr>
          <a:xfrm>
            <a:off x="219319" y="225995"/>
            <a:ext cx="1640437" cy="808049"/>
          </a:xfrm>
          <a:prstGeom prst="rect">
            <a:avLst/>
          </a:prstGeom>
          <a:noFill/>
          <a:ln>
            <a:noFill/>
          </a:ln>
        </p:spPr>
      </p:pic>
      <p:pic>
        <p:nvPicPr>
          <p:cNvPr id="905" name="Shape 905" descr="ATC_logo_grey_type_1line_RGB.pdf"/>
          <p:cNvPicPr preferRelativeResize="0"/>
          <p:nvPr/>
        </p:nvPicPr>
        <p:blipFill rotWithShape="1">
          <a:blip r:embed="rId4">
            <a:alphaModFix/>
          </a:blip>
          <a:srcRect/>
          <a:stretch/>
        </p:blipFill>
        <p:spPr>
          <a:xfrm>
            <a:off x="5353921" y="283558"/>
            <a:ext cx="3651250" cy="750487"/>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lide SAP only">
  <p:cSld name="Title Slide SAP only">
    <p:spTree>
      <p:nvGrpSpPr>
        <p:cNvPr id="1" name="Shape 906"/>
        <p:cNvGrpSpPr/>
        <p:nvPr/>
      </p:nvGrpSpPr>
      <p:grpSpPr>
        <a:xfrm>
          <a:off x="0" y="0"/>
          <a:ext cx="0" cy="0"/>
          <a:chOff x="0" y="0"/>
          <a:chExt cx="0" cy="0"/>
        </a:xfrm>
      </p:grpSpPr>
      <p:pic>
        <p:nvPicPr>
          <p:cNvPr id="907" name="Shape 907" descr="SAP_logo_RGB.pdf"/>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908" name="Shape 908" descr="green_texture.jpg"/>
          <p:cNvPicPr preferRelativeResize="0"/>
          <p:nvPr/>
        </p:nvPicPr>
        <p:blipFill rotWithShape="1">
          <a:blip r:embed="rId3">
            <a:alphaModFix/>
          </a:blip>
          <a:srcRect t="26957" b="26851"/>
          <a:stretch/>
        </p:blipFill>
        <p:spPr>
          <a:xfrm>
            <a:off x="0" y="1848736"/>
            <a:ext cx="9144002" cy="3167763"/>
          </a:xfrm>
          <a:prstGeom prst="rect">
            <a:avLst/>
          </a:prstGeom>
          <a:noFill/>
          <a:ln>
            <a:noFill/>
          </a:ln>
        </p:spPr>
      </p:pic>
      <p:sp>
        <p:nvSpPr>
          <p:cNvPr id="909" name="Shape 909"/>
          <p:cNvSpPr txBox="1">
            <a:spLocks noGrp="1"/>
          </p:cNvSpPr>
          <p:nvPr>
            <p:ph type="ctrTitle"/>
          </p:nvPr>
        </p:nvSpPr>
        <p:spPr>
          <a:xfrm>
            <a:off x="219319" y="2362433"/>
            <a:ext cx="8785800" cy="147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200"/>
              <a:buFont typeface="Lucida Sans"/>
              <a:buNone/>
              <a:defRPr sz="3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10" name="Shape 910"/>
          <p:cNvSpPr txBox="1">
            <a:spLocks noGrp="1"/>
          </p:cNvSpPr>
          <p:nvPr>
            <p:ph type="subTitle" idx="1"/>
          </p:nvPr>
        </p:nvSpPr>
        <p:spPr>
          <a:xfrm>
            <a:off x="219316" y="3835562"/>
            <a:ext cx="87858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24593B"/>
              </a:buClr>
              <a:buSzPts val="2400"/>
              <a:buFont typeface="Arial"/>
              <a:buNone/>
              <a:defRPr sz="2400" b="0" i="0" u="none" strike="noStrike" cap="none">
                <a:solidFill>
                  <a:srgbClr val="24593B"/>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pic>
        <p:nvPicPr>
          <p:cNvPr id="911" name="Shape 911" descr="ATC_org_green_CMYK.pdf">
            <a:hlinkClick r:id="rId4"/>
          </p:cNvPr>
          <p:cNvPicPr preferRelativeResize="0"/>
          <p:nvPr/>
        </p:nvPicPr>
        <p:blipFill rotWithShape="1">
          <a:blip r:embed="rId5">
            <a:alphaModFix/>
          </a:blip>
          <a:srcRect/>
          <a:stretch/>
        </p:blipFill>
        <p:spPr>
          <a:xfrm>
            <a:off x="172083" y="6518032"/>
            <a:ext cx="1862713" cy="150564"/>
          </a:xfrm>
          <a:prstGeom prst="rect">
            <a:avLst/>
          </a:prstGeom>
          <a:noFill/>
          <a:ln>
            <a:noFill/>
          </a:ln>
        </p:spPr>
      </p:pic>
      <p:sp>
        <p:nvSpPr>
          <p:cNvPr id="912" name="Shape 912"/>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5"/>
        <p:cNvGrpSpPr/>
        <p:nvPr/>
      </p:nvGrpSpPr>
      <p:grpSpPr>
        <a:xfrm>
          <a:off x="0" y="0"/>
          <a:ext cx="0" cy="0"/>
          <a:chOff x="0" y="0"/>
          <a:chExt cx="0" cy="0"/>
        </a:xfrm>
      </p:grpSpPr>
      <p:sp>
        <p:nvSpPr>
          <p:cNvPr id="86" name="Shape 86"/>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7" name="Shape 8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88" name="Shape 8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89" name="Shape 8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90" name="Shape 90"/>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913"/>
        <p:cNvGrpSpPr/>
        <p:nvPr/>
      </p:nvGrpSpPr>
      <p:grpSpPr>
        <a:xfrm>
          <a:off x="0" y="0"/>
          <a:ext cx="0" cy="0"/>
          <a:chOff x="0" y="0"/>
          <a:chExt cx="0" cy="0"/>
        </a:xfrm>
      </p:grpSpPr>
      <p:pic>
        <p:nvPicPr>
          <p:cNvPr id="914" name="Shape 914" descr="SAP_logo_RGB.pdf"/>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915" name="Shape 915" descr="green_texture.jpg"/>
          <p:cNvPicPr preferRelativeResize="0"/>
          <p:nvPr/>
        </p:nvPicPr>
        <p:blipFill rotWithShape="1">
          <a:blip r:embed="rId3">
            <a:alphaModFix/>
          </a:blip>
          <a:srcRect t="26957" b="26851"/>
          <a:stretch/>
        </p:blipFill>
        <p:spPr>
          <a:xfrm>
            <a:off x="0" y="1848736"/>
            <a:ext cx="9144002" cy="3167763"/>
          </a:xfrm>
          <a:prstGeom prst="rect">
            <a:avLst/>
          </a:prstGeom>
          <a:noFill/>
          <a:ln>
            <a:noFill/>
          </a:ln>
        </p:spPr>
      </p:pic>
      <p:sp>
        <p:nvSpPr>
          <p:cNvPr id="916" name="Shape 916"/>
          <p:cNvSpPr txBox="1">
            <a:spLocks noGrp="1"/>
          </p:cNvSpPr>
          <p:nvPr>
            <p:ph type="ctrTitle"/>
          </p:nvPr>
        </p:nvSpPr>
        <p:spPr>
          <a:xfrm>
            <a:off x="219319" y="2362433"/>
            <a:ext cx="8785800" cy="147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200"/>
              <a:buFont typeface="Lucida Sans"/>
              <a:buNone/>
              <a:defRPr sz="3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17" name="Shape 917"/>
          <p:cNvSpPr txBox="1">
            <a:spLocks noGrp="1"/>
          </p:cNvSpPr>
          <p:nvPr>
            <p:ph type="subTitle" idx="1"/>
          </p:nvPr>
        </p:nvSpPr>
        <p:spPr>
          <a:xfrm>
            <a:off x="219316" y="3835562"/>
            <a:ext cx="87858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24593B"/>
              </a:buClr>
              <a:buSzPts val="2400"/>
              <a:buFont typeface="Arial"/>
              <a:buNone/>
              <a:defRPr sz="2400" b="0" i="0" u="none" strike="noStrike" cap="none">
                <a:solidFill>
                  <a:srgbClr val="24593B"/>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pic>
        <p:nvPicPr>
          <p:cNvPr id="918" name="Shape 918" descr="ATC_org_green_CMYK.pdf">
            <a:hlinkClick r:id="rId4"/>
          </p:cNvPr>
          <p:cNvPicPr preferRelativeResize="0"/>
          <p:nvPr/>
        </p:nvPicPr>
        <p:blipFill rotWithShape="1">
          <a:blip r:embed="rId5">
            <a:alphaModFix/>
          </a:blip>
          <a:srcRect/>
          <a:stretch/>
        </p:blipFill>
        <p:spPr>
          <a:xfrm>
            <a:off x="172083" y="6518032"/>
            <a:ext cx="1862713" cy="150564"/>
          </a:xfrm>
          <a:prstGeom prst="rect">
            <a:avLst/>
          </a:prstGeom>
          <a:noFill/>
          <a:ln>
            <a:noFill/>
          </a:ln>
        </p:spPr>
      </p:pic>
      <p:sp>
        <p:nvSpPr>
          <p:cNvPr id="919" name="Shape 919"/>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20" name="Shape 920"/>
          <p:cNvSpPr>
            <a:spLocks noGrp="1"/>
          </p:cNvSpPr>
          <p:nvPr>
            <p:ph type="pic" idx="2"/>
          </p:nvPr>
        </p:nvSpPr>
        <p:spPr>
          <a:xfrm>
            <a:off x="7117557" y="225425"/>
            <a:ext cx="1650900" cy="807900"/>
          </a:xfrm>
          <a:prstGeom prst="rect">
            <a:avLst/>
          </a:prstGeom>
          <a:noFill/>
          <a:ln>
            <a:noFill/>
          </a:ln>
        </p:spPr>
        <p:txBody>
          <a:bodyPr spcFirstLastPara="1" wrap="square" lIns="91425" tIns="91425" rIns="91425" bIns="91425" anchor="t" anchorCtr="0"/>
          <a:lstStyle>
            <a:lvl1pPr marR="0" lvl="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Slide ATC only">
  <p:cSld name="Title Slide ATC only">
    <p:spTree>
      <p:nvGrpSpPr>
        <p:cNvPr id="1" name="Shape 921"/>
        <p:cNvGrpSpPr/>
        <p:nvPr/>
      </p:nvGrpSpPr>
      <p:grpSpPr>
        <a:xfrm>
          <a:off x="0" y="0"/>
          <a:ext cx="0" cy="0"/>
          <a:chOff x="0" y="0"/>
          <a:chExt cx="0" cy="0"/>
        </a:xfrm>
      </p:grpSpPr>
      <p:pic>
        <p:nvPicPr>
          <p:cNvPr id="922" name="Shape 922" descr="GettyImages_175389704_72dpi.jpg"/>
          <p:cNvPicPr preferRelativeResize="0"/>
          <p:nvPr/>
        </p:nvPicPr>
        <p:blipFill rotWithShape="1">
          <a:blip r:embed="rId2">
            <a:alphaModFix/>
          </a:blip>
          <a:srcRect l="248" t="24998" r="10830"/>
          <a:stretch/>
        </p:blipFill>
        <p:spPr>
          <a:xfrm>
            <a:off x="0" y="0"/>
            <a:ext cx="9147094" cy="5143646"/>
          </a:xfrm>
          <a:prstGeom prst="rect">
            <a:avLst/>
          </a:prstGeom>
          <a:noFill/>
          <a:ln>
            <a:noFill/>
          </a:ln>
        </p:spPr>
      </p:pic>
      <p:pic>
        <p:nvPicPr>
          <p:cNvPr id="923" name="Shape 923" descr="green_texture.jpg"/>
          <p:cNvPicPr preferRelativeResize="0"/>
          <p:nvPr/>
        </p:nvPicPr>
        <p:blipFill rotWithShape="1">
          <a:blip r:embed="rId3">
            <a:alphaModFix/>
          </a:blip>
          <a:srcRect t="43890" b="26996"/>
          <a:stretch/>
        </p:blipFill>
        <p:spPr>
          <a:xfrm>
            <a:off x="0" y="4861542"/>
            <a:ext cx="9143998" cy="1996456"/>
          </a:xfrm>
          <a:prstGeom prst="rect">
            <a:avLst/>
          </a:prstGeom>
          <a:noFill/>
          <a:ln>
            <a:noFill/>
          </a:ln>
        </p:spPr>
      </p:pic>
      <p:sp>
        <p:nvSpPr>
          <p:cNvPr id="924" name="Shape 924"/>
          <p:cNvSpPr txBox="1">
            <a:spLocks noGrp="1"/>
          </p:cNvSpPr>
          <p:nvPr>
            <p:ph type="ctrTitle"/>
          </p:nvPr>
        </p:nvSpPr>
        <p:spPr>
          <a:xfrm>
            <a:off x="237697" y="4861542"/>
            <a:ext cx="8684100" cy="942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2800"/>
              <a:buFont typeface="Lucida Sans"/>
              <a:buNone/>
              <a:defRPr sz="28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25" name="Shape 925"/>
          <p:cNvSpPr txBox="1">
            <a:spLocks noGrp="1"/>
          </p:cNvSpPr>
          <p:nvPr>
            <p:ph type="subTitle" idx="1"/>
          </p:nvPr>
        </p:nvSpPr>
        <p:spPr>
          <a:xfrm>
            <a:off x="237697" y="5804044"/>
            <a:ext cx="54972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pic>
        <p:nvPicPr>
          <p:cNvPr id="926" name="Shape 926" descr="ATC_logo_grey_type_1line_RGB.pdf"/>
          <p:cNvPicPr preferRelativeResize="0"/>
          <p:nvPr/>
        </p:nvPicPr>
        <p:blipFill rotWithShape="1">
          <a:blip r:embed="rId4">
            <a:alphaModFix/>
          </a:blip>
          <a:srcRect/>
          <a:stretch/>
        </p:blipFill>
        <p:spPr>
          <a:xfrm>
            <a:off x="0" y="329608"/>
            <a:ext cx="3651250" cy="750487"/>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927"/>
        <p:cNvGrpSpPr/>
        <p:nvPr/>
      </p:nvGrpSpPr>
      <p:grpSpPr>
        <a:xfrm>
          <a:off x="0" y="0"/>
          <a:ext cx="0" cy="0"/>
          <a:chOff x="0" y="0"/>
          <a:chExt cx="0" cy="0"/>
        </a:xfrm>
      </p:grpSpPr>
      <p:pic>
        <p:nvPicPr>
          <p:cNvPr id="928" name="Shape 928" descr="171366080_5_blur_72dpi.jpg"/>
          <p:cNvPicPr preferRelativeResize="0"/>
          <p:nvPr/>
        </p:nvPicPr>
        <p:blipFill rotWithShape="1">
          <a:blip r:embed="rId2">
            <a:alphaModFix/>
          </a:blip>
          <a:srcRect l="15874" t="20274" r="13479"/>
          <a:stretch/>
        </p:blipFill>
        <p:spPr>
          <a:xfrm>
            <a:off x="-1" y="0"/>
            <a:ext cx="9144000" cy="6893054"/>
          </a:xfrm>
          <a:prstGeom prst="rect">
            <a:avLst/>
          </a:prstGeom>
          <a:noFill/>
          <a:ln>
            <a:noFill/>
          </a:ln>
        </p:spPr>
      </p:pic>
      <p:sp>
        <p:nvSpPr>
          <p:cNvPr id="929" name="Shape 929"/>
          <p:cNvSpPr/>
          <p:nvPr/>
        </p:nvSpPr>
        <p:spPr>
          <a:xfrm>
            <a:off x="-1" y="2120455"/>
            <a:ext cx="9144000" cy="3983100"/>
          </a:xfrm>
          <a:prstGeom prst="rect">
            <a:avLst/>
          </a:prstGeom>
          <a:solidFill>
            <a:schemeClr val="lt1">
              <a:alpha val="80000"/>
            </a:schemeClr>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930" name="Shape 930"/>
          <p:cNvSpPr txBox="1">
            <a:spLocks noGrp="1"/>
          </p:cNvSpPr>
          <p:nvPr>
            <p:ph type="title"/>
          </p:nvPr>
        </p:nvSpPr>
        <p:spPr>
          <a:xfrm>
            <a:off x="214313" y="3629025"/>
            <a:ext cx="36750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23593E"/>
              </a:buClr>
              <a:buSzPts val="2800"/>
              <a:buFont typeface="Lucida Sans"/>
              <a:buNone/>
              <a:defRPr sz="2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31" name="Shape 931"/>
          <p:cNvSpPr txBox="1">
            <a:spLocks noGrp="1"/>
          </p:cNvSpPr>
          <p:nvPr>
            <p:ph type="body" idx="1"/>
          </p:nvPr>
        </p:nvSpPr>
        <p:spPr>
          <a:xfrm>
            <a:off x="4624612" y="245678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2" name="Shape 932"/>
          <p:cNvSpPr txBox="1">
            <a:spLocks noGrp="1"/>
          </p:cNvSpPr>
          <p:nvPr>
            <p:ph type="body" idx="2"/>
          </p:nvPr>
        </p:nvSpPr>
        <p:spPr>
          <a:xfrm>
            <a:off x="7209514" y="245678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3" name="Shape 933"/>
          <p:cNvSpPr txBox="1">
            <a:spLocks noGrp="1"/>
          </p:cNvSpPr>
          <p:nvPr>
            <p:ph type="body" idx="3"/>
          </p:nvPr>
        </p:nvSpPr>
        <p:spPr>
          <a:xfrm>
            <a:off x="4624612" y="299896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4" name="Shape 934"/>
          <p:cNvSpPr txBox="1">
            <a:spLocks noGrp="1"/>
          </p:cNvSpPr>
          <p:nvPr>
            <p:ph type="body" idx="4"/>
          </p:nvPr>
        </p:nvSpPr>
        <p:spPr>
          <a:xfrm>
            <a:off x="7209514" y="299896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5" name="Shape 935"/>
          <p:cNvSpPr txBox="1">
            <a:spLocks noGrp="1"/>
          </p:cNvSpPr>
          <p:nvPr>
            <p:ph type="body" idx="5"/>
          </p:nvPr>
        </p:nvSpPr>
        <p:spPr>
          <a:xfrm>
            <a:off x="4624612" y="355335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6" name="Shape 936"/>
          <p:cNvSpPr txBox="1">
            <a:spLocks noGrp="1"/>
          </p:cNvSpPr>
          <p:nvPr>
            <p:ph type="body" idx="6"/>
          </p:nvPr>
        </p:nvSpPr>
        <p:spPr>
          <a:xfrm>
            <a:off x="7209514" y="355335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7" name="Shape 937"/>
          <p:cNvSpPr txBox="1">
            <a:spLocks noGrp="1"/>
          </p:cNvSpPr>
          <p:nvPr>
            <p:ph type="body" idx="7"/>
          </p:nvPr>
        </p:nvSpPr>
        <p:spPr>
          <a:xfrm>
            <a:off x="4624612" y="410774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8" name="Shape 938"/>
          <p:cNvSpPr txBox="1">
            <a:spLocks noGrp="1"/>
          </p:cNvSpPr>
          <p:nvPr>
            <p:ph type="body" idx="8"/>
          </p:nvPr>
        </p:nvSpPr>
        <p:spPr>
          <a:xfrm>
            <a:off x="7209514" y="410774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39" name="Shape 939"/>
          <p:cNvSpPr txBox="1">
            <a:spLocks noGrp="1"/>
          </p:cNvSpPr>
          <p:nvPr>
            <p:ph type="body" idx="9"/>
          </p:nvPr>
        </p:nvSpPr>
        <p:spPr>
          <a:xfrm>
            <a:off x="4624612" y="466213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40" name="Shape 940"/>
          <p:cNvSpPr txBox="1">
            <a:spLocks noGrp="1"/>
          </p:cNvSpPr>
          <p:nvPr>
            <p:ph type="body" idx="13"/>
          </p:nvPr>
        </p:nvSpPr>
        <p:spPr>
          <a:xfrm>
            <a:off x="7209514" y="466213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41" name="Shape 941"/>
          <p:cNvSpPr txBox="1">
            <a:spLocks noGrp="1"/>
          </p:cNvSpPr>
          <p:nvPr>
            <p:ph type="body" idx="14"/>
          </p:nvPr>
        </p:nvSpPr>
        <p:spPr>
          <a:xfrm>
            <a:off x="4624612" y="52165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42" name="Shape 942"/>
          <p:cNvSpPr txBox="1">
            <a:spLocks noGrp="1"/>
          </p:cNvSpPr>
          <p:nvPr>
            <p:ph type="body" idx="15"/>
          </p:nvPr>
        </p:nvSpPr>
        <p:spPr>
          <a:xfrm>
            <a:off x="7209514" y="52165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23593E"/>
              </a:buClr>
              <a:buSzPts val="1800"/>
              <a:buFont typeface="Arial"/>
              <a:buNone/>
              <a:defRPr sz="18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943"/>
        <p:cNvGrpSpPr/>
        <p:nvPr/>
      </p:nvGrpSpPr>
      <p:grpSpPr>
        <a:xfrm>
          <a:off x="0" y="0"/>
          <a:ext cx="0" cy="0"/>
          <a:chOff x="0" y="0"/>
          <a:chExt cx="0" cy="0"/>
        </a:xfrm>
      </p:grpSpPr>
      <p:sp>
        <p:nvSpPr>
          <p:cNvPr id="944" name="Shape 944"/>
          <p:cNvSpPr/>
          <p:nvPr/>
        </p:nvSpPr>
        <p:spPr>
          <a:xfrm>
            <a:off x="0" y="0"/>
            <a:ext cx="9144000" cy="6858000"/>
          </a:xfrm>
          <a:prstGeom prst="rect">
            <a:avLst/>
          </a:prstGeom>
          <a:solidFill>
            <a:srgbClr val="24593B"/>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45" name="Shape 945"/>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46" name="Shape 946"/>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47" name="Shape 947"/>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48" name="Shape 948"/>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49" name="Shape 949"/>
          <p:cNvSpPr txBox="1">
            <a:spLocks noGrp="1"/>
          </p:cNvSpPr>
          <p:nvPr>
            <p:ph type="title"/>
          </p:nvPr>
        </p:nvSpPr>
        <p:spPr>
          <a:xfrm>
            <a:off x="216567" y="2829677"/>
            <a:ext cx="8620500" cy="868500"/>
          </a:xfrm>
          <a:prstGeom prst="rect">
            <a:avLst/>
          </a:prstGeom>
          <a:solidFill>
            <a:schemeClr val="lt1">
              <a:alpha val="80000"/>
            </a:schemeClr>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23593E"/>
              </a:buClr>
              <a:buSzPts val="3200"/>
              <a:buFont typeface="Lucida Sans"/>
              <a:buNone/>
              <a:defRPr sz="32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950"/>
        <p:cNvGrpSpPr/>
        <p:nvPr/>
      </p:nvGrpSpPr>
      <p:grpSpPr>
        <a:xfrm>
          <a:off x="0" y="0"/>
          <a:ext cx="0" cy="0"/>
          <a:chOff x="0" y="0"/>
          <a:chExt cx="0" cy="0"/>
        </a:xfrm>
      </p:grpSpPr>
      <p:sp>
        <p:nvSpPr>
          <p:cNvPr id="951" name="Shape 951"/>
          <p:cNvSpPr/>
          <p:nvPr/>
        </p:nvSpPr>
        <p:spPr>
          <a:xfrm>
            <a:off x="0" y="0"/>
            <a:ext cx="9144000" cy="6858000"/>
          </a:xfrm>
          <a:prstGeom prst="rect">
            <a:avLst/>
          </a:prstGeom>
          <a:solidFill>
            <a:srgbClr val="464646"/>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2" name="Shape 952"/>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53" name="Shape 953"/>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54" name="Shape 95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55" name="Shape 95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56" name="Shape 956"/>
          <p:cNvSpPr txBox="1">
            <a:spLocks noGrp="1"/>
          </p:cNvSpPr>
          <p:nvPr>
            <p:ph type="title"/>
          </p:nvPr>
        </p:nvSpPr>
        <p:spPr>
          <a:xfrm>
            <a:off x="216567" y="2829677"/>
            <a:ext cx="8620500" cy="868500"/>
          </a:xfrm>
          <a:prstGeom prst="rect">
            <a:avLst/>
          </a:prstGeom>
          <a:solidFill>
            <a:schemeClr val="lt1">
              <a:alpha val="80000"/>
            </a:schemeClr>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23593E"/>
              </a:buClr>
              <a:buSzPts val="3200"/>
              <a:buFont typeface="Lucida Sans"/>
              <a:buNone/>
              <a:defRPr sz="32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957"/>
        <p:cNvGrpSpPr/>
        <p:nvPr/>
      </p:nvGrpSpPr>
      <p:grpSpPr>
        <a:xfrm>
          <a:off x="0" y="0"/>
          <a:ext cx="0" cy="0"/>
          <a:chOff x="0" y="0"/>
          <a:chExt cx="0" cy="0"/>
        </a:xfrm>
      </p:grpSpPr>
      <p:sp>
        <p:nvSpPr>
          <p:cNvPr id="958" name="Shape 958"/>
          <p:cNvSpPr/>
          <p:nvPr/>
        </p:nvSpPr>
        <p:spPr>
          <a:xfrm>
            <a:off x="0" y="0"/>
            <a:ext cx="9144000" cy="6858000"/>
          </a:xfrm>
          <a:prstGeom prst="rect">
            <a:avLst/>
          </a:prstGeom>
          <a:solidFill>
            <a:srgbClr val="A9B0AC"/>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59" name="Shape 959"/>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60" name="Shape 960"/>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61" name="Shape 961"/>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62" name="Shape 962"/>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63" name="Shape 963"/>
          <p:cNvSpPr txBox="1">
            <a:spLocks noGrp="1"/>
          </p:cNvSpPr>
          <p:nvPr>
            <p:ph type="title"/>
          </p:nvPr>
        </p:nvSpPr>
        <p:spPr>
          <a:xfrm>
            <a:off x="216567" y="2829677"/>
            <a:ext cx="8620500" cy="868500"/>
          </a:xfrm>
          <a:prstGeom prst="rect">
            <a:avLst/>
          </a:prstGeom>
          <a:solidFill>
            <a:schemeClr val="lt1">
              <a:alpha val="80000"/>
            </a:schemeClr>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23593E"/>
              </a:buClr>
              <a:buSzPts val="3200"/>
              <a:buFont typeface="Lucida Sans"/>
              <a:buNone/>
              <a:defRPr sz="32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964"/>
        <p:cNvGrpSpPr/>
        <p:nvPr/>
      </p:nvGrpSpPr>
      <p:grpSpPr>
        <a:xfrm>
          <a:off x="0" y="0"/>
          <a:ext cx="0" cy="0"/>
          <a:chOff x="0" y="0"/>
          <a:chExt cx="0" cy="0"/>
        </a:xfrm>
      </p:grpSpPr>
      <p:sp>
        <p:nvSpPr>
          <p:cNvPr id="965" name="Shape 965"/>
          <p:cNvSpPr/>
          <p:nvPr/>
        </p:nvSpPr>
        <p:spPr>
          <a:xfrm>
            <a:off x="0" y="0"/>
            <a:ext cx="9144000" cy="6858000"/>
          </a:xfrm>
          <a:prstGeom prst="rect">
            <a:avLst/>
          </a:prstGeom>
          <a:solidFill>
            <a:srgbClr val="2B9650"/>
          </a:solid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66" name="Shape 966"/>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67" name="Shape 96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68" name="Shape 968"/>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69" name="Shape 969"/>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970" name="Shape 970"/>
          <p:cNvSpPr txBox="1">
            <a:spLocks noGrp="1"/>
          </p:cNvSpPr>
          <p:nvPr>
            <p:ph type="title"/>
          </p:nvPr>
        </p:nvSpPr>
        <p:spPr>
          <a:xfrm>
            <a:off x="216567" y="2829677"/>
            <a:ext cx="8620500" cy="868500"/>
          </a:xfrm>
          <a:prstGeom prst="rect">
            <a:avLst/>
          </a:prstGeom>
          <a:solidFill>
            <a:schemeClr val="lt1">
              <a:alpha val="80000"/>
            </a:schemeClr>
          </a:solid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23593E"/>
              </a:buClr>
              <a:buSzPts val="3200"/>
              <a:buFont typeface="Lucida Sans"/>
              <a:buNone/>
              <a:defRPr sz="3200" b="0" i="0" u="none" strike="noStrike" cap="none">
                <a:solidFill>
                  <a:srgbClr val="23593E"/>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73" name="Shape 973"/>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74" name="Shape 97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975" name="Shape 975"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976" name="Shape 976">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977"/>
        <p:cNvGrpSpPr/>
        <p:nvPr/>
      </p:nvGrpSpPr>
      <p:grpSpPr>
        <a:xfrm>
          <a:off x="0" y="0"/>
          <a:ext cx="0" cy="0"/>
          <a:chOff x="0" y="0"/>
          <a:chExt cx="0" cy="0"/>
        </a:xfrm>
      </p:grpSpPr>
      <p:sp>
        <p:nvSpPr>
          <p:cNvPr id="978" name="Shape 978"/>
          <p:cNvSpPr>
            <a:spLocks noGrp="1"/>
          </p:cNvSpPr>
          <p:nvPr>
            <p:ph type="chart" idx="2"/>
          </p:nvPr>
        </p:nvSpPr>
        <p:spPr>
          <a:xfrm>
            <a:off x="457200" y="1600200"/>
            <a:ext cx="8229600" cy="45261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79" name="Shape 97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80" name="Shape 980"/>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1" name="Shape 98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982" name="Shape 982"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983" name="Shape 983">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984"/>
        <p:cNvGrpSpPr/>
        <p:nvPr/>
      </p:nvGrpSpPr>
      <p:grpSpPr>
        <a:xfrm>
          <a:off x="0" y="0"/>
          <a:ext cx="0" cy="0"/>
          <a:chOff x="0" y="0"/>
          <a:chExt cx="0" cy="0"/>
        </a:xfrm>
      </p:grpSpPr>
      <p:sp>
        <p:nvSpPr>
          <p:cNvPr id="985" name="Shape 985"/>
          <p:cNvSpPr>
            <a:spLocks noGrp="1"/>
          </p:cNvSpPr>
          <p:nvPr>
            <p:ph type="pic" idx="2"/>
          </p:nvPr>
        </p:nvSpPr>
        <p:spPr>
          <a:xfrm>
            <a:off x="457200" y="1600200"/>
            <a:ext cx="8229600" cy="45261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86" name="Shape 98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87" name="Shape 987"/>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8" name="Shape 98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989" name="Shape 989"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990" name="Shape 990">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1"/>
        <p:cNvGrpSpPr/>
        <p:nvPr/>
      </p:nvGrpSpPr>
      <p:grpSpPr>
        <a:xfrm>
          <a:off x="0" y="0"/>
          <a:ext cx="0" cy="0"/>
          <a:chOff x="0" y="0"/>
          <a:chExt cx="0" cy="0"/>
        </a:xfrm>
      </p:grpSpPr>
      <p:sp>
        <p:nvSpPr>
          <p:cNvPr id="92" name="Shape 9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C9963"/>
              </a:solidFill>
              <a:latin typeface="Calibri" panose="020F0502020204030204" pitchFamily="34" charset="0"/>
              <a:ea typeface="Lucida Sans"/>
              <a:cs typeface="Lucida Sans"/>
              <a:sym typeface="Lucida Sans"/>
            </a:endParaRPr>
          </a:p>
        </p:txBody>
      </p:sp>
      <p:sp>
        <p:nvSpPr>
          <p:cNvPr id="93" name="Shape 9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94" name="Shape 9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95" name="Shape 95"/>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6" name="Shape 96"/>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7" name="Shape 97"/>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8" name="Shape 98"/>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9" name="Shape 99"/>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0" name="Shape 100"/>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1" name="Shape 101"/>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2" name="Shape 102"/>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3" name="Shape 103"/>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4" name="Shape 10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5" name="Shape 105"/>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6" name="Shape 106"/>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107" name="Shape 10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991"/>
        <p:cNvGrpSpPr/>
        <p:nvPr/>
      </p:nvGrpSpPr>
      <p:grpSpPr>
        <a:xfrm>
          <a:off x="0" y="0"/>
          <a:ext cx="0" cy="0"/>
          <a:chOff x="0" y="0"/>
          <a:chExt cx="0" cy="0"/>
        </a:xfrm>
      </p:grpSpPr>
      <p:sp>
        <p:nvSpPr>
          <p:cNvPr id="992" name="Shape 992"/>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3"/>
        <p:cNvGrpSpPr/>
        <p:nvPr/>
      </p:nvGrpSpPr>
      <p:grpSpPr>
        <a:xfrm>
          <a:off x="0" y="0"/>
          <a:ext cx="0" cy="0"/>
          <a:chOff x="0" y="0"/>
          <a:chExt cx="0" cy="0"/>
        </a:xfrm>
      </p:grpSpPr>
      <p:sp>
        <p:nvSpPr>
          <p:cNvPr id="994" name="Shape 99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995" name="Shape 995"/>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96" name="Shape 99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997" name="Shape 997"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998" name="Shape 998">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99"/>
        <p:cNvGrpSpPr/>
        <p:nvPr/>
      </p:nvGrpSpPr>
      <p:grpSpPr>
        <a:xfrm>
          <a:off x="0" y="0"/>
          <a:ext cx="0" cy="0"/>
          <a:chOff x="0" y="0"/>
          <a:chExt cx="0" cy="0"/>
        </a:xfrm>
      </p:grpSpPr>
      <p:sp>
        <p:nvSpPr>
          <p:cNvPr id="1000" name="Shape 1000"/>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01" name="Shape 100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002" name="Shape 1002"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1003" name="Shape 1003">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1004"/>
        <p:cNvGrpSpPr/>
        <p:nvPr/>
      </p:nvGrpSpPr>
      <p:grpSpPr>
        <a:xfrm>
          <a:off x="0" y="0"/>
          <a:ext cx="0" cy="0"/>
          <a:chOff x="0" y="0"/>
          <a:chExt cx="0" cy="0"/>
        </a:xfrm>
      </p:grpSpPr>
      <p:sp>
        <p:nvSpPr>
          <p:cNvPr id="1005" name="Shape 100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1006" name="Shape 100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07" name="Shape 1007"/>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50"/>
              <a:buFont typeface="Calibri"/>
              <a:buNone/>
            </a:pPr>
            <a:r>
              <a:rPr lang="en-US" sz="1800" b="0" i="0" u="none" strike="noStrike" cap="none" dirty="0">
                <a:solidFill>
                  <a:schemeClr val="lt1"/>
                </a:solidFill>
                <a:latin typeface="Calibri"/>
                <a:ea typeface="Calibri"/>
                <a:cs typeface="Calibri"/>
                <a:sym typeface="Calibri"/>
              </a:rPr>
              <a:t> </a:t>
            </a:r>
            <a:endParaRPr dirty="0">
              <a:latin typeface="Calibri" panose="020F0502020204030204" pitchFamily="34" charset="0"/>
            </a:endParaRPr>
          </a:p>
        </p:txBody>
      </p:sp>
      <p:pic>
        <p:nvPicPr>
          <p:cNvPr id="1008" name="Shape 1008" descr="ATC_org.pdf"/>
          <p:cNvPicPr preferRelativeResize="0"/>
          <p:nvPr/>
        </p:nvPicPr>
        <p:blipFill rotWithShape="1">
          <a:blip r:embed="rId2">
            <a:alphaModFix/>
          </a:blip>
          <a:srcRect/>
          <a:stretch/>
        </p:blipFill>
        <p:spPr>
          <a:xfrm>
            <a:off x="140803" y="6519775"/>
            <a:ext cx="1974669" cy="159614"/>
          </a:xfrm>
          <a:prstGeom prst="rect">
            <a:avLst/>
          </a:prstGeom>
          <a:noFill/>
          <a:ln>
            <a:noFill/>
          </a:ln>
        </p:spPr>
      </p:pic>
      <p:sp>
        <p:nvSpPr>
          <p:cNvPr id="1009" name="Shape 100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1010" name="Shape 1010">
            <a:hlinkClick r:id="rId3"/>
          </p:cNvPr>
          <p:cNvSpPr/>
          <p:nvPr/>
        </p:nvSpPr>
        <p:spPr>
          <a:xfrm>
            <a:off x="195229" y="6519775"/>
            <a:ext cx="1920300" cy="1596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011"/>
        <p:cNvGrpSpPr/>
        <p:nvPr/>
      </p:nvGrpSpPr>
      <p:grpSpPr>
        <a:xfrm>
          <a:off x="0" y="0"/>
          <a:ext cx="0" cy="0"/>
          <a:chOff x="0" y="0"/>
          <a:chExt cx="0" cy="0"/>
        </a:xfrm>
      </p:grpSpPr>
      <p:pic>
        <p:nvPicPr>
          <p:cNvPr id="1012" name="Shape 1012" descr="green_texture.jpg"/>
          <p:cNvPicPr preferRelativeResize="0"/>
          <p:nvPr/>
        </p:nvPicPr>
        <p:blipFill rotWithShape="1">
          <a:blip r:embed="rId2">
            <a:alphaModFix/>
          </a:blip>
          <a:srcRect/>
          <a:stretch/>
        </p:blipFill>
        <p:spPr>
          <a:xfrm>
            <a:off x="0" y="0"/>
            <a:ext cx="9144002" cy="6857999"/>
          </a:xfrm>
          <a:prstGeom prst="rect">
            <a:avLst/>
          </a:prstGeom>
          <a:noFill/>
          <a:ln>
            <a:noFill/>
          </a:ln>
        </p:spPr>
      </p:pic>
      <p:sp>
        <p:nvSpPr>
          <p:cNvPr id="1013" name="Shape 1013"/>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014" name="Shape 101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015" name="Shape 1015"/>
          <p:cNvSpPr txBox="1"/>
          <p:nvPr/>
        </p:nvSpPr>
        <p:spPr>
          <a:xfrm>
            <a:off x="216567" y="2852946"/>
            <a:ext cx="8620500" cy="876900"/>
          </a:xfrm>
          <a:prstGeom prst="rect">
            <a:avLst/>
          </a:prstGeom>
          <a:solidFill>
            <a:srgbClr val="FFFFFF">
              <a:alpha val="80000"/>
            </a:srgbClr>
          </a:solidFill>
          <a:ln>
            <a:noFill/>
          </a:ln>
          <a:effectLst>
            <a:outerShdw blurRad="50799" dist="38100" dir="2700000" algn="tl" rotWithShape="0">
              <a:srgbClr val="000000">
                <a:alpha val="4235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rgbClr val="23593E"/>
              </a:solidFill>
              <a:latin typeface="Calibri" panose="020F0502020204030204" pitchFamily="34" charset="0"/>
              <a:ea typeface="Lucida Sans"/>
              <a:cs typeface="Lucida Sans"/>
              <a:sym typeface="Lucida Sans"/>
            </a:endParaRPr>
          </a:p>
        </p:txBody>
      </p:sp>
      <p:pic>
        <p:nvPicPr>
          <p:cNvPr id="1016" name="Shape 1016" descr="SAP_logo_RGB.pdf"/>
          <p:cNvPicPr preferRelativeResize="0"/>
          <p:nvPr/>
        </p:nvPicPr>
        <p:blipFill rotWithShape="1">
          <a:blip r:embed="rId3">
            <a:alphaModFix/>
          </a:blip>
          <a:srcRect/>
          <a:stretch/>
        </p:blipFill>
        <p:spPr>
          <a:xfrm>
            <a:off x="219319" y="225995"/>
            <a:ext cx="1640437" cy="808049"/>
          </a:xfrm>
          <a:prstGeom prst="rect">
            <a:avLst/>
          </a:prstGeom>
          <a:noFill/>
          <a:ln>
            <a:noFill/>
          </a:ln>
        </p:spPr>
      </p:pic>
      <p:sp>
        <p:nvSpPr>
          <p:cNvPr id="1017" name="Shape 1017"/>
          <p:cNvSpPr txBox="1">
            <a:spLocks noGrp="1"/>
          </p:cNvSpPr>
          <p:nvPr>
            <p:ph type="title"/>
          </p:nvPr>
        </p:nvSpPr>
        <p:spPr>
          <a:xfrm>
            <a:off x="219319" y="2852946"/>
            <a:ext cx="8617800" cy="876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2800"/>
              <a:buFont typeface="Lucida Sans"/>
              <a:buNone/>
              <a:defRPr sz="2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8"/>
        <p:cNvGrpSpPr/>
        <p:nvPr/>
      </p:nvGrpSpPr>
      <p:grpSpPr>
        <a:xfrm>
          <a:off x="0" y="0"/>
          <a:ext cx="0" cy="0"/>
          <a:chOff x="0" y="0"/>
          <a:chExt cx="0" cy="0"/>
        </a:xfrm>
      </p:grpSpPr>
      <p:sp>
        <p:nvSpPr>
          <p:cNvPr id="1019" name="Shape 10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1020" name="Shape 102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21" name="Shape 1021"/>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22" name="Shape 1022"/>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23" name="Shape 10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024" name="Shape 1024"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1025" name="Shape 1025">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26"/>
        <p:cNvGrpSpPr/>
        <p:nvPr/>
      </p:nvGrpSpPr>
      <p:grpSpPr>
        <a:xfrm>
          <a:off x="0" y="0"/>
          <a:ext cx="0" cy="0"/>
          <a:chOff x="0" y="0"/>
          <a:chExt cx="0" cy="0"/>
        </a:xfrm>
      </p:grpSpPr>
      <p:sp>
        <p:nvSpPr>
          <p:cNvPr id="1027" name="Shape 102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1028" name="Shape 1028"/>
          <p:cNvSpPr txBox="1">
            <a:spLocks noGrp="1"/>
          </p:cNvSpPr>
          <p:nvPr>
            <p:ph type="body" idx="1"/>
          </p:nvPr>
        </p:nvSpPr>
        <p:spPr>
          <a:xfrm>
            <a:off x="457200" y="1550987"/>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3F3F39"/>
              </a:buClr>
              <a:buSzPts val="2400"/>
              <a:buFont typeface="Arial"/>
              <a:buNone/>
              <a:defRPr sz="2400" b="1"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1029" name="Shape 1029"/>
          <p:cNvSpPr txBox="1">
            <a:spLocks noGrp="1"/>
          </p:cNvSpPr>
          <p:nvPr>
            <p:ph type="body" idx="2"/>
          </p:nvPr>
        </p:nvSpPr>
        <p:spPr>
          <a:xfrm>
            <a:off x="457200" y="2190750"/>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1030" name="Shape 1030"/>
          <p:cNvSpPr txBox="1">
            <a:spLocks noGrp="1"/>
          </p:cNvSpPr>
          <p:nvPr>
            <p:ph type="body" idx="3"/>
          </p:nvPr>
        </p:nvSpPr>
        <p:spPr>
          <a:xfrm>
            <a:off x="4645025" y="1550987"/>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rgbClr val="3F3F39"/>
              </a:buClr>
              <a:buSzPts val="2400"/>
              <a:buFont typeface="Arial"/>
              <a:buNone/>
              <a:defRPr sz="2400" b="1"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1031" name="Shape 1031"/>
          <p:cNvSpPr txBox="1">
            <a:spLocks noGrp="1"/>
          </p:cNvSpPr>
          <p:nvPr>
            <p:ph type="body" idx="4"/>
          </p:nvPr>
        </p:nvSpPr>
        <p:spPr>
          <a:xfrm>
            <a:off x="4645025" y="2190750"/>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1032" name="Shape 1032"/>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33" name="Shape 103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034" name="Shape 1034"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1035" name="Shape 1035">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036"/>
        <p:cNvGrpSpPr/>
        <p:nvPr/>
      </p:nvGrpSpPr>
      <p:grpSpPr>
        <a:xfrm>
          <a:off x="0" y="0"/>
          <a:ext cx="0" cy="0"/>
          <a:chOff x="0" y="0"/>
          <a:chExt cx="0" cy="0"/>
        </a:xfrm>
      </p:grpSpPr>
      <p:sp>
        <p:nvSpPr>
          <p:cNvPr id="1037" name="Shape 1037"/>
          <p:cNvSpPr>
            <a:spLocks noGrp="1"/>
          </p:cNvSpPr>
          <p:nvPr>
            <p:ph type="pic" idx="2"/>
          </p:nvPr>
        </p:nvSpPr>
        <p:spPr>
          <a:xfrm>
            <a:off x="4578350" y="3892046"/>
            <a:ext cx="41085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38" name="Shape 1038"/>
          <p:cNvSpPr>
            <a:spLocks noGrp="1"/>
          </p:cNvSpPr>
          <p:nvPr>
            <p:ph type="pic" idx="3"/>
          </p:nvPr>
        </p:nvSpPr>
        <p:spPr>
          <a:xfrm>
            <a:off x="4578350" y="1600200"/>
            <a:ext cx="41085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39" name="Shape 10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1040" name="Shape 104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041" name="Shape 1041"/>
          <p:cNvSpPr txBox="1">
            <a:spLocks noGrp="1"/>
          </p:cNvSpPr>
          <p:nvPr>
            <p:ph type="body" idx="4"/>
          </p:nvPr>
        </p:nvSpPr>
        <p:spPr>
          <a:xfrm>
            <a:off x="4578350" y="5646676"/>
            <a:ext cx="41085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42" name="Shape 1042"/>
          <p:cNvSpPr txBox="1">
            <a:spLocks noGrp="1"/>
          </p:cNvSpPr>
          <p:nvPr>
            <p:ph type="body" idx="5"/>
          </p:nvPr>
        </p:nvSpPr>
        <p:spPr>
          <a:xfrm>
            <a:off x="4578350" y="3354830"/>
            <a:ext cx="41085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43" name="Shape 1043"/>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44" name="Shape 104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045" name="Shape 1045"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1046" name="Shape 1046">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047"/>
        <p:cNvGrpSpPr/>
        <p:nvPr/>
      </p:nvGrpSpPr>
      <p:grpSpPr>
        <a:xfrm>
          <a:off x="0" y="0"/>
          <a:ext cx="0" cy="0"/>
          <a:chOff x="0" y="0"/>
          <a:chExt cx="0" cy="0"/>
        </a:xfrm>
      </p:grpSpPr>
      <p:sp>
        <p:nvSpPr>
          <p:cNvPr id="1048" name="Shape 1048"/>
          <p:cNvSpPr>
            <a:spLocks noGrp="1"/>
          </p:cNvSpPr>
          <p:nvPr>
            <p:ph type="pic" idx="2"/>
          </p:nvPr>
        </p:nvSpPr>
        <p:spPr>
          <a:xfrm>
            <a:off x="4616450" y="1600200"/>
            <a:ext cx="40704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49" name="Shape 104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1050" name="Shape 1050"/>
          <p:cNvSpPr txBox="1">
            <a:spLocks noGrp="1"/>
          </p:cNvSpPr>
          <p:nvPr>
            <p:ph type="body" idx="1"/>
          </p:nvPr>
        </p:nvSpPr>
        <p:spPr>
          <a:xfrm>
            <a:off x="4616450" y="5646676"/>
            <a:ext cx="40704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51" name="Shape 1051"/>
          <p:cNvSpPr>
            <a:spLocks noGrp="1"/>
          </p:cNvSpPr>
          <p:nvPr>
            <p:ph type="pic" idx="3"/>
          </p:nvPr>
        </p:nvSpPr>
        <p:spPr>
          <a:xfrm>
            <a:off x="457199" y="1600200"/>
            <a:ext cx="4073400" cy="4526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52" name="Shape 1052"/>
          <p:cNvSpPr txBox="1">
            <a:spLocks noGrp="1"/>
          </p:cNvSpPr>
          <p:nvPr>
            <p:ph type="body" idx="4"/>
          </p:nvPr>
        </p:nvSpPr>
        <p:spPr>
          <a:xfrm>
            <a:off x="457197" y="5646676"/>
            <a:ext cx="40734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53" name="Shape 1053"/>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54" name="Shape 105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055" name="Shape 1055"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1056" name="Shape 1056">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057"/>
        <p:cNvGrpSpPr/>
        <p:nvPr/>
      </p:nvGrpSpPr>
      <p:grpSpPr>
        <a:xfrm>
          <a:off x="0" y="0"/>
          <a:ext cx="0" cy="0"/>
          <a:chOff x="0" y="0"/>
          <a:chExt cx="0" cy="0"/>
        </a:xfrm>
      </p:grpSpPr>
      <p:sp>
        <p:nvSpPr>
          <p:cNvPr id="1058" name="Shape 1058"/>
          <p:cNvSpPr>
            <a:spLocks noGrp="1"/>
          </p:cNvSpPr>
          <p:nvPr>
            <p:ph type="pic" idx="2"/>
          </p:nvPr>
        </p:nvSpPr>
        <p:spPr>
          <a:xfrm>
            <a:off x="4616450" y="3892046"/>
            <a:ext cx="40704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59" name="Shape 1059"/>
          <p:cNvSpPr>
            <a:spLocks noGrp="1"/>
          </p:cNvSpPr>
          <p:nvPr>
            <p:ph type="pic" idx="3"/>
          </p:nvPr>
        </p:nvSpPr>
        <p:spPr>
          <a:xfrm>
            <a:off x="4616450" y="1600200"/>
            <a:ext cx="40704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60" name="Shape 1060"/>
          <p:cNvSpPr>
            <a:spLocks noGrp="1"/>
          </p:cNvSpPr>
          <p:nvPr>
            <p:ph type="pic" idx="4"/>
          </p:nvPr>
        </p:nvSpPr>
        <p:spPr>
          <a:xfrm>
            <a:off x="457197" y="1600200"/>
            <a:ext cx="40704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61" name="Shape 1061"/>
          <p:cNvSpPr>
            <a:spLocks noGrp="1"/>
          </p:cNvSpPr>
          <p:nvPr>
            <p:ph type="pic" idx="5"/>
          </p:nvPr>
        </p:nvSpPr>
        <p:spPr>
          <a:xfrm>
            <a:off x="460372" y="3892046"/>
            <a:ext cx="4070400" cy="2234100"/>
          </a:xfrm>
          <a:prstGeom prst="rect">
            <a:avLst/>
          </a:prstGeom>
          <a:noFill/>
          <a:ln>
            <a:noFill/>
          </a:ln>
        </p:spPr>
        <p:txBody>
          <a:bodyPr spcFirstLastPara="1" wrap="square" lIns="91425" tIns="91425" rIns="91425" bIns="91425"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062" name="Shape 106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1063" name="Shape 1063"/>
          <p:cNvSpPr txBox="1">
            <a:spLocks noGrp="1"/>
          </p:cNvSpPr>
          <p:nvPr>
            <p:ph type="body" idx="1"/>
          </p:nvPr>
        </p:nvSpPr>
        <p:spPr>
          <a:xfrm>
            <a:off x="4616450" y="5646676"/>
            <a:ext cx="40704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64" name="Shape 1064"/>
          <p:cNvSpPr txBox="1">
            <a:spLocks noGrp="1"/>
          </p:cNvSpPr>
          <p:nvPr>
            <p:ph type="body" idx="6"/>
          </p:nvPr>
        </p:nvSpPr>
        <p:spPr>
          <a:xfrm>
            <a:off x="457197" y="5646676"/>
            <a:ext cx="40734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65" name="Shape 1065"/>
          <p:cNvSpPr txBox="1">
            <a:spLocks noGrp="1"/>
          </p:cNvSpPr>
          <p:nvPr>
            <p:ph type="body" idx="7"/>
          </p:nvPr>
        </p:nvSpPr>
        <p:spPr>
          <a:xfrm>
            <a:off x="4616450" y="3354830"/>
            <a:ext cx="40704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66" name="Shape 1066"/>
          <p:cNvSpPr txBox="1">
            <a:spLocks noGrp="1"/>
          </p:cNvSpPr>
          <p:nvPr>
            <p:ph type="body" idx="8"/>
          </p:nvPr>
        </p:nvSpPr>
        <p:spPr>
          <a:xfrm>
            <a:off x="454022" y="3354830"/>
            <a:ext cx="4073400" cy="479400"/>
          </a:xfrm>
          <a:prstGeom prst="rect">
            <a:avLst/>
          </a:prstGeom>
          <a:solidFill>
            <a:srgbClr val="FFFFFF">
              <a:alpha val="4824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3F3F39"/>
              </a:buClr>
              <a:buSzPts val="1600"/>
              <a:buFont typeface="Arial"/>
              <a:buNone/>
              <a:defRPr sz="1600" b="0" i="0" u="none" strike="noStrike" cap="none">
                <a:solidFill>
                  <a:srgbClr val="3F3F3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067" name="Shape 1067"/>
          <p:cNvSpPr/>
          <p:nvPr/>
        </p:nvSpPr>
        <p:spPr>
          <a:xfrm>
            <a:off x="0" y="6330471"/>
            <a:ext cx="9153000" cy="540300"/>
          </a:xfrm>
          <a:prstGeom prst="rect">
            <a:avLst/>
          </a:prstGeom>
          <a:solidFill>
            <a:srgbClr val="2359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68" name="Shape 106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250"/>
              <a:buFont typeface="Lucida Sans"/>
              <a:buNone/>
            </a:pPr>
            <a:r>
              <a:rPr lang="en-US" sz="1000" b="0" i="0" u="none" strike="noStrike" cap="none" dirty="0">
                <a:solidFill>
                  <a:srgbClr val="FFFFFF"/>
                </a:solidFill>
                <a:latin typeface="Calibri" panose="020F0502020204030204" pitchFamily="34" charset="0"/>
                <a:ea typeface="Lucida Sans"/>
                <a:cs typeface="Lucida Sans"/>
                <a:sym typeface="Lucida Sans"/>
              </a:rPr>
              <a:t>PAGE </a:t>
            </a:r>
            <a:fld id="{00000000-1234-1234-1234-123412341234}" type="slidenum">
              <a:rPr lang="en-US" sz="1000" b="0" i="0" u="none" strike="noStrike" cap="none">
                <a:solidFill>
                  <a:srgbClr val="FFFFFF"/>
                </a:solidFill>
                <a:latin typeface="Calibri" panose="020F0502020204030204" pitchFamily="34" charset="0"/>
                <a:ea typeface="Lucida Sans"/>
                <a:cs typeface="Lucida Sans"/>
                <a:sym typeface="Lucida Sans"/>
              </a:rPr>
              <a:t>‹#›</a:t>
            </a:fld>
            <a:r>
              <a:rPr lang="en-US" sz="1000" b="0" i="0" u="none" strike="noStrike" cap="none" dirty="0">
                <a:solidFill>
                  <a:srgbClr val="FFFFF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069" name="Shape 1069" descr="footer_saporg_white_horiz.pdf"/>
          <p:cNvPicPr preferRelativeResize="0"/>
          <p:nvPr/>
        </p:nvPicPr>
        <p:blipFill rotWithShape="1">
          <a:blip r:embed="rId2">
            <a:alphaModFix/>
          </a:blip>
          <a:srcRect/>
          <a:stretch/>
        </p:blipFill>
        <p:spPr>
          <a:xfrm>
            <a:off x="75409" y="6436275"/>
            <a:ext cx="5476306" cy="338159"/>
          </a:xfrm>
          <a:prstGeom prst="rect">
            <a:avLst/>
          </a:prstGeom>
          <a:noFill/>
          <a:ln>
            <a:noFill/>
          </a:ln>
        </p:spPr>
      </p:pic>
      <p:sp>
        <p:nvSpPr>
          <p:cNvPr id="1070" name="Shape 1070">
            <a:hlinkClick r:id="rId3"/>
          </p:cNvPr>
          <p:cNvSpPr/>
          <p:nvPr/>
        </p:nvSpPr>
        <p:spPr>
          <a:xfrm>
            <a:off x="3542585" y="6519775"/>
            <a:ext cx="1906800" cy="175500"/>
          </a:xfrm>
          <a:prstGeom prst="rect">
            <a:avLst/>
          </a:prstGeom>
          <a:noFill/>
          <a:ln>
            <a:noFill/>
          </a:ln>
          <a:effectLst>
            <a:outerShdw blurRad="39999"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
        <p:cNvGrpSpPr/>
        <p:nvPr/>
      </p:nvGrpSpPr>
      <p:grpSpPr>
        <a:xfrm>
          <a:off x="0" y="0"/>
          <a:ext cx="0" cy="0"/>
          <a:chOff x="0" y="0"/>
          <a:chExt cx="0" cy="0"/>
        </a:xfrm>
      </p:grpSpPr>
      <p:sp>
        <p:nvSpPr>
          <p:cNvPr id="109" name="Shape 109"/>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558800" marR="0" lvl="0" indent="-2159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12" name="Shape 1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13" name="Shape 1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14" name="Shape 11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15"/>
        <p:cNvGrpSpPr/>
        <p:nvPr/>
      </p:nvGrpSpPr>
      <p:grpSpPr>
        <a:xfrm>
          <a:off x="0" y="0"/>
          <a:ext cx="0" cy="0"/>
          <a:chOff x="0" y="0"/>
          <a:chExt cx="0" cy="0"/>
        </a:xfrm>
      </p:grpSpPr>
      <p:sp>
        <p:nvSpPr>
          <p:cNvPr id="116" name="Shape 116"/>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17" name="Shape 11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Calibri" panose="020F0502020204030204" pitchFamily="34" charset="0"/>
                <a:ea typeface="Lucida Sans"/>
                <a:cs typeface="Lucida Sans"/>
                <a:sym typeface="Lucida Sans"/>
              </a:rPr>
              <a:t>‹#›</a:t>
            </a:fld>
            <a:r>
              <a:rPr lang="en-US" sz="1000" b="0" i="0" u="none" strike="noStrike" cap="none" dirty="0">
                <a:solidFill>
                  <a:schemeClr val="lt1"/>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18" name="Shape 118"/>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119" name="Shape 119"/>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20"/>
        <p:cNvGrpSpPr/>
        <p:nvPr/>
      </p:nvGrpSpPr>
      <p:grpSpPr>
        <a:xfrm>
          <a:off x="0" y="0"/>
          <a:ext cx="0" cy="0"/>
          <a:chOff x="0" y="0"/>
          <a:chExt cx="0" cy="0"/>
        </a:xfrm>
      </p:grpSpPr>
      <p:sp>
        <p:nvSpPr>
          <p:cNvPr id="121" name="Shape 12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22" name="Shape 12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23" name="Shape 123"/>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124" name="Shape 124"/>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27" name="Shape 127"/>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8" name="Shape 128"/>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Shape 12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30" name="Shape 13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131" name="Shape 131">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2"/>
        <p:cNvGrpSpPr/>
        <p:nvPr/>
      </p:nvGrpSpPr>
      <p:grpSpPr>
        <a:xfrm>
          <a:off x="0" y="0"/>
          <a:ext cx="0" cy="0"/>
          <a:chOff x="0" y="0"/>
          <a:chExt cx="0" cy="0"/>
        </a:xfrm>
      </p:grpSpPr>
      <p:sp>
        <p:nvSpPr>
          <p:cNvPr id="133" name="Shape 133"/>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4" name="Shape 134"/>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35" name="Shape 135"/>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6" name="Shape 136"/>
          <p:cNvSpPr txBox="1">
            <a:spLocks noGrp="1"/>
          </p:cNvSpPr>
          <p:nvPr>
            <p:ph type="body" idx="3"/>
          </p:nvPr>
        </p:nvSpPr>
        <p:spPr>
          <a:xfrm>
            <a:off x="4673600" y="5646676"/>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37" name="Shape 13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38" name="Shape 13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Shape 19"/>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0" name="Shape 20"/>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1" name="Shape 21"/>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2" name="Shape 22"/>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3" name="Shape 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4" name="Shape 2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9"/>
        <p:cNvGrpSpPr/>
        <p:nvPr/>
      </p:nvGrpSpPr>
      <p:grpSpPr>
        <a:xfrm>
          <a:off x="0" y="0"/>
          <a:ext cx="0" cy="0"/>
          <a:chOff x="0" y="0"/>
          <a:chExt cx="0" cy="0"/>
        </a:xfrm>
      </p:grpSpPr>
      <p:sp>
        <p:nvSpPr>
          <p:cNvPr id="140" name="Shape 140"/>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1" name="Shape 141"/>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42" name="Shape 14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43" name="Shape 14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4" name="Shape 144"/>
          <p:cNvSpPr txBox="1">
            <a:spLocks noGrp="1"/>
          </p:cNvSpPr>
          <p:nvPr>
            <p:ph type="body" idx="4"/>
          </p:nvPr>
        </p:nvSpPr>
        <p:spPr>
          <a:xfrm>
            <a:off x="4673600" y="5646676"/>
            <a:ext cx="4057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5" name="Shape 145"/>
          <p:cNvSpPr txBox="1">
            <a:spLocks noGrp="1"/>
          </p:cNvSpPr>
          <p:nvPr>
            <p:ph type="body" idx="5"/>
          </p:nvPr>
        </p:nvSpPr>
        <p:spPr>
          <a:xfrm>
            <a:off x="4673600" y="3354830"/>
            <a:ext cx="40131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46" name="Shape 14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47" name="Shape 14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48"/>
        <p:cNvGrpSpPr/>
        <p:nvPr/>
      </p:nvGrpSpPr>
      <p:grpSpPr>
        <a:xfrm>
          <a:off x="0" y="0"/>
          <a:ext cx="0" cy="0"/>
          <a:chOff x="0" y="0"/>
          <a:chExt cx="0" cy="0"/>
        </a:xfrm>
      </p:grpSpPr>
      <p:sp>
        <p:nvSpPr>
          <p:cNvPr id="149" name="Shape 149"/>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0" name="Shape 15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51" name="Shape 151"/>
          <p:cNvSpPr txBox="1">
            <a:spLocks noGrp="1"/>
          </p:cNvSpPr>
          <p:nvPr>
            <p:ph type="body" idx="1"/>
          </p:nvPr>
        </p:nvSpPr>
        <p:spPr>
          <a:xfrm>
            <a:off x="4683119" y="5646676"/>
            <a:ext cx="4003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2" name="Shape 152"/>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3" name="Shape 153"/>
          <p:cNvSpPr txBox="1">
            <a:spLocks noGrp="1"/>
          </p:cNvSpPr>
          <p:nvPr>
            <p:ph type="body" idx="4"/>
          </p:nvPr>
        </p:nvSpPr>
        <p:spPr>
          <a:xfrm>
            <a:off x="304800" y="5646676"/>
            <a:ext cx="42258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54" name="Shape 15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55" name="Shape 15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8" name="Shape 158"/>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59" name="Shape 159"/>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0" name="Shape 160"/>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61" name="Shape 16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62" name="Shape 162"/>
          <p:cNvSpPr txBox="1">
            <a:spLocks noGrp="1"/>
          </p:cNvSpPr>
          <p:nvPr>
            <p:ph type="body" idx="1"/>
          </p:nvPr>
        </p:nvSpPr>
        <p:spPr>
          <a:xfrm>
            <a:off x="4533898" y="5646676"/>
            <a:ext cx="41529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3" name="Shape 163"/>
          <p:cNvSpPr txBox="1">
            <a:spLocks noGrp="1"/>
          </p:cNvSpPr>
          <p:nvPr>
            <p:ph type="body" idx="6"/>
          </p:nvPr>
        </p:nvSpPr>
        <p:spPr>
          <a:xfrm>
            <a:off x="304800" y="5646676"/>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4" name="Shape 164"/>
          <p:cNvSpPr txBox="1">
            <a:spLocks noGrp="1"/>
          </p:cNvSpPr>
          <p:nvPr>
            <p:ph type="body" idx="7"/>
          </p:nvPr>
        </p:nvSpPr>
        <p:spPr>
          <a:xfrm>
            <a:off x="4530721" y="3354830"/>
            <a:ext cx="4156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5" name="Shape 165"/>
          <p:cNvSpPr txBox="1">
            <a:spLocks noGrp="1"/>
          </p:cNvSpPr>
          <p:nvPr>
            <p:ph type="body" idx="8"/>
          </p:nvPr>
        </p:nvSpPr>
        <p:spPr>
          <a:xfrm>
            <a:off x="304801" y="3354830"/>
            <a:ext cx="4159200" cy="479400"/>
          </a:xfrm>
          <a:prstGeom prst="rect">
            <a:avLst/>
          </a:prstGeom>
          <a:solidFill>
            <a:srgbClr val="FFFFFF">
              <a:alpha val="47058"/>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66" name="Shape 16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67" name="Shape 16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71"/>
        <p:cNvGrpSpPr/>
        <p:nvPr/>
      </p:nvGrpSpPr>
      <p:grpSpPr>
        <a:xfrm>
          <a:off x="0" y="0"/>
          <a:ext cx="0" cy="0"/>
          <a:chOff x="0" y="0"/>
          <a:chExt cx="0" cy="0"/>
        </a:xfrm>
      </p:grpSpPr>
      <p:sp>
        <p:nvSpPr>
          <p:cNvPr id="172" name="Shape 172"/>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73" name="Shape 17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74" name="Shape 174"/>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75" name="Shape 175"/>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76" name="Shape 17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177" name="Shape 177"/>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219319"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80" name="Shape 180"/>
          <p:cNvSpPr txBox="1">
            <a:spLocks noGrp="1"/>
          </p:cNvSpPr>
          <p:nvPr>
            <p:ph type="subTitle" idx="1"/>
          </p:nvPr>
        </p:nvSpPr>
        <p:spPr>
          <a:xfrm>
            <a:off x="219320"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181" name="Shape 181"/>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pic>
        <p:nvPicPr>
          <p:cNvPr id="182" name="Shape 182"/>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183" name="Shape 183"/>
          <p:cNvPicPr preferRelativeResize="0"/>
          <p:nvPr/>
        </p:nvPicPr>
        <p:blipFill rotWithShape="1">
          <a:blip r:embed="rId3">
            <a:alphaModFix/>
          </a:blip>
          <a:srcRect/>
          <a:stretch/>
        </p:blipFill>
        <p:spPr>
          <a:xfrm>
            <a:off x="304800" y="5840889"/>
            <a:ext cx="1303773" cy="507278"/>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84"/>
        <p:cNvGrpSpPr/>
        <p:nvPr/>
      </p:nvGrpSpPr>
      <p:grpSpPr>
        <a:xfrm>
          <a:off x="0" y="0"/>
          <a:ext cx="0" cy="0"/>
          <a:chOff x="0" y="0"/>
          <a:chExt cx="0" cy="0"/>
        </a:xfrm>
      </p:grpSpPr>
      <p:sp>
        <p:nvSpPr>
          <p:cNvPr id="185" name="Shape 185"/>
          <p:cNvSpPr/>
          <p:nvPr/>
        </p:nvSpPr>
        <p:spPr>
          <a:xfrm>
            <a:off x="0" y="0"/>
            <a:ext cx="9144000" cy="6858000"/>
          </a:xfrm>
          <a:prstGeom prst="rect">
            <a:avLst/>
          </a:prstGeom>
          <a:solidFill>
            <a:srgbClr val="1C9963"/>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86" name="Shape 186"/>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87" name="Shape 18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88" name="Shape 188"/>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89" name="Shape 189"/>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90" name="Shape 190"/>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191" name="Shape 191"/>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92"/>
        <p:cNvGrpSpPr/>
        <p:nvPr/>
      </p:nvGrpSpPr>
      <p:grpSpPr>
        <a:xfrm>
          <a:off x="0" y="0"/>
          <a:ext cx="0" cy="0"/>
          <a:chOff x="0" y="0"/>
          <a:chExt cx="0" cy="0"/>
        </a:xfrm>
      </p:grpSpPr>
      <p:sp>
        <p:nvSpPr>
          <p:cNvPr id="193" name="Shape 193"/>
          <p:cNvSpPr/>
          <p:nvPr/>
        </p:nvSpPr>
        <p:spPr>
          <a:xfrm>
            <a:off x="0" y="0"/>
            <a:ext cx="9144000" cy="6858000"/>
          </a:xfrm>
          <a:prstGeom prst="rect">
            <a:avLst/>
          </a:prstGeom>
          <a:solidFill>
            <a:srgbClr val="A9B0AC"/>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194" name="Shape 19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95" name="Shape 19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96" name="Shape 196"/>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97" name="Shape 197"/>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98" name="Shape 198"/>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199" name="Shape 199"/>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00"/>
        <p:cNvGrpSpPr/>
        <p:nvPr/>
      </p:nvGrpSpPr>
      <p:grpSpPr>
        <a:xfrm>
          <a:off x="0" y="0"/>
          <a:ext cx="0" cy="0"/>
          <a:chOff x="0" y="0"/>
          <a:chExt cx="0" cy="0"/>
        </a:xfrm>
      </p:grpSpPr>
      <p:sp>
        <p:nvSpPr>
          <p:cNvPr id="201" name="Shape 201"/>
          <p:cNvSpPr/>
          <p:nvPr/>
        </p:nvSpPr>
        <p:spPr>
          <a:xfrm>
            <a:off x="0" y="0"/>
            <a:ext cx="9144000" cy="6858000"/>
          </a:xfrm>
          <a:prstGeom prst="rect">
            <a:avLst/>
          </a:prstGeom>
          <a:solidFill>
            <a:srgbClr val="464646"/>
          </a:solid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02" name="Shape 202"/>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03" name="Shape 203"/>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04" name="Shape 204"/>
          <p:cNvSpPr txBox="1"/>
          <p:nvPr/>
        </p:nvSpPr>
        <p:spPr>
          <a:xfrm>
            <a:off x="115459"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05" name="Shape 205"/>
          <p:cNvSpPr txBox="1"/>
          <p:nvPr/>
        </p:nvSpPr>
        <p:spPr>
          <a:xfrm>
            <a:off x="115459" y="2952692"/>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06" name="Shape 206"/>
          <p:cNvSpPr txBox="1">
            <a:spLocks noGrp="1"/>
          </p:cNvSpPr>
          <p:nvPr>
            <p:ph type="title"/>
          </p:nvPr>
        </p:nvSpPr>
        <p:spPr>
          <a:xfrm>
            <a:off x="216567" y="2829677"/>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207" name="Shape 207"/>
          <p:cNvPicPr preferRelativeResize="0"/>
          <p:nvPr/>
        </p:nvPicPr>
        <p:blipFill rotWithShape="1">
          <a:blip r:embed="rId2">
            <a:alphaModFix/>
          </a:blip>
          <a:srcRect/>
          <a:stretch/>
        </p:blipFill>
        <p:spPr>
          <a:xfrm>
            <a:off x="304815" y="394130"/>
            <a:ext cx="2235300" cy="209664"/>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10" name="Shape 210"/>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211" name="Shape 211"/>
          <p:cNvSpPr txBox="1">
            <a:spLocks noGrp="1"/>
          </p:cNvSpPr>
          <p:nvPr>
            <p:ph type="body" idx="2"/>
          </p:nvPr>
        </p:nvSpPr>
        <p:spPr>
          <a:xfrm>
            <a:off x="304800" y="2015410"/>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212" name="Shape 212"/>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213" name="Shape 213"/>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214" name="Shape 2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15" name="Shape 21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216" name="Shape 216"/>
          <p:cNvSpPr/>
          <p:nvPr/>
        </p:nvSpPr>
        <p:spPr>
          <a:xfrm>
            <a:off x="3542585" y="6519775"/>
            <a:ext cx="1906800" cy="175500"/>
          </a:xfrm>
          <a:prstGeom prst="rect">
            <a:avLst/>
          </a:prstGeom>
          <a:no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19" name="Shape 219"/>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220" name="Shape 22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21" name="Shape 22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22" name="Shape 22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
        <p:cNvGrpSpPr/>
        <p:nvPr/>
      </p:nvGrpSpPr>
      <p:grpSpPr>
        <a:xfrm>
          <a:off x="0" y="0"/>
          <a:ext cx="0" cy="0"/>
          <a:chOff x="0" y="0"/>
          <a:chExt cx="0" cy="0"/>
        </a:xfrm>
      </p:grpSpPr>
      <p:sp>
        <p:nvSpPr>
          <p:cNvPr id="26" name="Shape 26"/>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7" name="Shape 2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8" name="Shape 2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29" name="Shape 29"/>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0" name="Shape 30"/>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1" name="Shape 31"/>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32" name="Shape 32"/>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223"/>
        <p:cNvGrpSpPr/>
        <p:nvPr/>
      </p:nvGrpSpPr>
      <p:grpSpPr>
        <a:xfrm>
          <a:off x="0" y="0"/>
          <a:ext cx="0" cy="0"/>
          <a:chOff x="0" y="0"/>
          <a:chExt cx="0" cy="0"/>
        </a:xfrm>
      </p:grpSpPr>
      <p:sp>
        <p:nvSpPr>
          <p:cNvPr id="224" name="Shape 224"/>
          <p:cNvSpPr txBox="1">
            <a:spLocks noGrp="1"/>
          </p:cNvSpPr>
          <p:nvPr>
            <p:ph type="ctrTitle"/>
          </p:nvPr>
        </p:nvSpPr>
        <p:spPr>
          <a:xfrm>
            <a:off x="219319"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25" name="Shape 225"/>
          <p:cNvSpPr txBox="1">
            <a:spLocks noGrp="1"/>
          </p:cNvSpPr>
          <p:nvPr>
            <p:ph type="subTitle" idx="1"/>
          </p:nvPr>
        </p:nvSpPr>
        <p:spPr>
          <a:xfrm>
            <a:off x="219316" y="3832458"/>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226" name="Shape 226"/>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27" name="Shape 227"/>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28" name="Shape 228"/>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31" name="Shape 23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32" name="Shape 23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33" name="Shape 23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34"/>
        <p:cNvGrpSpPr/>
        <p:nvPr/>
      </p:nvGrpSpPr>
      <p:grpSpPr>
        <a:xfrm>
          <a:off x="0" y="0"/>
          <a:ext cx="0" cy="0"/>
          <a:chOff x="0" y="0"/>
          <a:chExt cx="0" cy="0"/>
        </a:xfrm>
      </p:grpSpPr>
      <p:sp>
        <p:nvSpPr>
          <p:cNvPr id="235" name="Shape 235"/>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36" name="Shape 236"/>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37" name="Shape 23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38" name="Shape 23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39" name="Shape 23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240"/>
        <p:cNvGrpSpPr/>
        <p:nvPr/>
      </p:nvGrpSpPr>
      <p:grpSpPr>
        <a:xfrm>
          <a:off x="0" y="0"/>
          <a:ext cx="0" cy="0"/>
          <a:chOff x="0" y="0"/>
          <a:chExt cx="0" cy="0"/>
        </a:xfrm>
      </p:grpSpPr>
      <p:sp>
        <p:nvSpPr>
          <p:cNvPr id="241" name="Shape 241"/>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2" name="Shape 242"/>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43" name="Shape 24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44" name="Shape 24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45" name="Shape 245"/>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246"/>
        <p:cNvGrpSpPr/>
        <p:nvPr/>
      </p:nvGrpSpPr>
      <p:grpSpPr>
        <a:xfrm>
          <a:off x="0" y="0"/>
          <a:ext cx="0" cy="0"/>
          <a:chOff x="0" y="0"/>
          <a:chExt cx="0" cy="0"/>
        </a:xfrm>
      </p:grpSpPr>
      <p:sp>
        <p:nvSpPr>
          <p:cNvPr id="247" name="Shape 24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C9963"/>
              </a:solidFill>
              <a:latin typeface="Calibri" panose="020F0502020204030204" pitchFamily="34" charset="0"/>
              <a:ea typeface="Lucida Sans"/>
              <a:cs typeface="Lucida Sans"/>
              <a:sym typeface="Lucida Sans"/>
            </a:endParaRPr>
          </a:p>
        </p:txBody>
      </p:sp>
      <p:sp>
        <p:nvSpPr>
          <p:cNvPr id="248" name="Shape 24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249" name="Shape 249"/>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50" name="Shape 250"/>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1" name="Shape 251"/>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2" name="Shape 252"/>
          <p:cNvSpPr txBox="1">
            <a:spLocks noGrp="1"/>
          </p:cNvSpPr>
          <p:nvPr>
            <p:ph type="body" idx="3"/>
          </p:nvPr>
        </p:nvSpPr>
        <p:spPr>
          <a:xfrm>
            <a:off x="4624612" y="240062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3" name="Shape 253"/>
          <p:cNvSpPr txBox="1">
            <a:spLocks noGrp="1"/>
          </p:cNvSpPr>
          <p:nvPr>
            <p:ph type="body" idx="4"/>
          </p:nvPr>
        </p:nvSpPr>
        <p:spPr>
          <a:xfrm>
            <a:off x="7209514" y="240062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4" name="Shape 254"/>
          <p:cNvSpPr txBox="1">
            <a:spLocks noGrp="1"/>
          </p:cNvSpPr>
          <p:nvPr>
            <p:ph type="body" idx="5"/>
          </p:nvPr>
        </p:nvSpPr>
        <p:spPr>
          <a:xfrm>
            <a:off x="4624612" y="295501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5" name="Shape 255"/>
          <p:cNvSpPr txBox="1">
            <a:spLocks noGrp="1"/>
          </p:cNvSpPr>
          <p:nvPr>
            <p:ph type="body" idx="6"/>
          </p:nvPr>
        </p:nvSpPr>
        <p:spPr>
          <a:xfrm>
            <a:off x="7209514" y="295501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6" name="Shape 256"/>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7" name="Shape 257"/>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8" name="Shape 258"/>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59" name="Shape 259"/>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0" name="Shape 260"/>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61" name="Shape 261"/>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262" name="Shape 262"/>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263"/>
        <p:cNvGrpSpPr/>
        <p:nvPr/>
      </p:nvGrpSpPr>
      <p:grpSpPr>
        <a:xfrm>
          <a:off x="0" y="0"/>
          <a:ext cx="0" cy="0"/>
          <a:chOff x="0" y="0"/>
          <a:chExt cx="0" cy="0"/>
        </a:xfrm>
      </p:grpSpPr>
      <p:sp>
        <p:nvSpPr>
          <p:cNvPr id="264" name="Shape 264"/>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635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67" name="Shape 26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68" name="Shape 26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69" name="Shape 26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270"/>
        <p:cNvGrpSpPr/>
        <p:nvPr/>
      </p:nvGrpSpPr>
      <p:grpSpPr>
        <a:xfrm>
          <a:off x="0" y="0"/>
          <a:ext cx="0" cy="0"/>
          <a:chOff x="0" y="0"/>
          <a:chExt cx="0" cy="0"/>
        </a:xfrm>
      </p:grpSpPr>
      <p:sp>
        <p:nvSpPr>
          <p:cNvPr id="271" name="Shape 27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72" name="Shape 27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73" name="Shape 273"/>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274"/>
        <p:cNvGrpSpPr/>
        <p:nvPr/>
      </p:nvGrpSpPr>
      <p:grpSpPr>
        <a:xfrm>
          <a:off x="0" y="0"/>
          <a:ext cx="0" cy="0"/>
          <a:chOff x="0" y="0"/>
          <a:chExt cx="0" cy="0"/>
        </a:xfrm>
      </p:grpSpPr>
      <p:sp>
        <p:nvSpPr>
          <p:cNvPr id="275" name="Shape 275"/>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76" name="Shape 27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Allerta"/>
              <a:buNone/>
            </a:pPr>
            <a:fld id="{00000000-1234-1234-1234-123412341234}" type="slidenum">
              <a:rPr lang="en-US" sz="1000" b="0" i="0" u="none" strike="noStrike" cap="none">
                <a:solidFill>
                  <a:schemeClr val="lt1"/>
                </a:solidFill>
                <a:latin typeface="Calibri" panose="020F0502020204030204" pitchFamily="34" charset="0"/>
                <a:ea typeface="Lucida Sans"/>
                <a:cs typeface="Lucida Sans"/>
                <a:sym typeface="Lucida Sans"/>
              </a:rPr>
              <a:t>‹#›</a:t>
            </a:fld>
            <a:r>
              <a:rPr lang="en-US" sz="1000" b="0" i="0" u="none" strike="noStrike" cap="none" dirty="0">
                <a:solidFill>
                  <a:schemeClr val="lt1"/>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77" name="Shape 277"/>
          <p:cNvPicPr preferRelativeResize="0"/>
          <p:nvPr/>
        </p:nvPicPr>
        <p:blipFill rotWithShape="1">
          <a:blip r:embed="rId2">
            <a:alphaModFix/>
          </a:blip>
          <a:srcRect/>
          <a:stretch/>
        </p:blipFill>
        <p:spPr>
          <a:xfrm>
            <a:off x="304800" y="6503298"/>
            <a:ext cx="1746600" cy="163837"/>
          </a:xfrm>
          <a:prstGeom prst="rect">
            <a:avLst/>
          </a:prstGeom>
          <a:noFill/>
          <a:ln>
            <a:noFill/>
          </a:ln>
        </p:spPr>
      </p:pic>
      <p:pic>
        <p:nvPicPr>
          <p:cNvPr id="278" name="Shape 278"/>
          <p:cNvPicPr preferRelativeResize="0"/>
          <p:nvPr/>
        </p:nvPicPr>
        <p:blipFill rotWithShape="1">
          <a:blip r:embed="rId3">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279"/>
        <p:cNvGrpSpPr/>
        <p:nvPr/>
      </p:nvGrpSpPr>
      <p:grpSpPr>
        <a:xfrm>
          <a:off x="0" y="0"/>
          <a:ext cx="0" cy="0"/>
          <a:chOff x="0" y="0"/>
          <a:chExt cx="0" cy="0"/>
        </a:xfrm>
      </p:grpSpPr>
      <p:sp>
        <p:nvSpPr>
          <p:cNvPr id="280" name="Shape 28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81" name="Shape 28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282" name="Shape 282"/>
          <p:cNvPicPr preferRelativeResize="0"/>
          <p:nvPr/>
        </p:nvPicPr>
        <p:blipFill rotWithShape="1">
          <a:blip r:embed="rId2">
            <a:alphaModFix/>
          </a:blip>
          <a:srcRect/>
          <a:stretch/>
        </p:blipFill>
        <p:spPr>
          <a:xfrm>
            <a:off x="304800" y="6533798"/>
            <a:ext cx="3057300" cy="133389"/>
          </a:xfrm>
          <a:prstGeom prst="rect">
            <a:avLst/>
          </a:prstGeom>
          <a:noFill/>
          <a:ln>
            <a:noFill/>
          </a:ln>
        </p:spPr>
      </p:pic>
      <p:pic>
        <p:nvPicPr>
          <p:cNvPr id="283" name="Shape 283"/>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3"/>
        <p:cNvGrpSpPr/>
        <p:nvPr/>
      </p:nvGrpSpPr>
      <p:grpSpPr>
        <a:xfrm>
          <a:off x="0" y="0"/>
          <a:ext cx="0" cy="0"/>
          <a:chOff x="0" y="0"/>
          <a:chExt cx="0" cy="0"/>
        </a:xfrm>
      </p:grpSpPr>
      <p:sp>
        <p:nvSpPr>
          <p:cNvPr id="34" name="Shape 34"/>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5" name="Shape 3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6" name="Shape 36"/>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7" name="Shape 37"/>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8" name="Shape 3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9" name="Shape 39"/>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40" name="Shape 40"/>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304800" y="279398"/>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86" name="Shape 286"/>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87" name="Shape 287"/>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88" name="Shape 28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89" name="Shape 28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290" name="Shape 290"/>
          <p:cNvSpPr/>
          <p:nvPr/>
        </p:nvSpPr>
        <p:spPr>
          <a:xfrm>
            <a:off x="3542585" y="6519775"/>
            <a:ext cx="1906800" cy="175500"/>
          </a:xfrm>
          <a:prstGeom prst="rect">
            <a:avLst/>
          </a:prstGeom>
          <a:noFill/>
          <a:ln>
            <a:noFill/>
          </a:ln>
          <a:effectLst>
            <a:outerShdw blurRad="39999"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291"/>
        <p:cNvGrpSpPr/>
        <p:nvPr/>
      </p:nvGrpSpPr>
      <p:grpSpPr>
        <a:xfrm>
          <a:off x="0" y="0"/>
          <a:ext cx="0" cy="0"/>
          <a:chOff x="0" y="0"/>
          <a:chExt cx="0" cy="0"/>
        </a:xfrm>
      </p:grpSpPr>
      <p:sp>
        <p:nvSpPr>
          <p:cNvPr id="292" name="Shape 292"/>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293" name="Shape 29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294" name="Shape 29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95" name="Shape 295"/>
          <p:cNvSpPr txBox="1">
            <a:spLocks noGrp="1"/>
          </p:cNvSpPr>
          <p:nvPr>
            <p:ph type="body" idx="3"/>
          </p:nvPr>
        </p:nvSpPr>
        <p:spPr>
          <a:xfrm>
            <a:off x="4673600" y="5646676"/>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96" name="Shape 29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297" name="Shape 29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298"/>
        <p:cNvGrpSpPr/>
        <p:nvPr/>
      </p:nvGrpSpPr>
      <p:grpSpPr>
        <a:xfrm>
          <a:off x="0" y="0"/>
          <a:ext cx="0" cy="0"/>
          <a:chOff x="0" y="0"/>
          <a:chExt cx="0" cy="0"/>
        </a:xfrm>
      </p:grpSpPr>
      <p:sp>
        <p:nvSpPr>
          <p:cNvPr id="299" name="Shape 299"/>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00" name="Shape 300"/>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01" name="Shape 30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02" name="Shape 302"/>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303" name="Shape 303"/>
          <p:cNvSpPr txBox="1">
            <a:spLocks noGrp="1"/>
          </p:cNvSpPr>
          <p:nvPr>
            <p:ph type="body" idx="4"/>
          </p:nvPr>
        </p:nvSpPr>
        <p:spPr>
          <a:xfrm>
            <a:off x="4673600" y="5646676"/>
            <a:ext cx="4057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04" name="Shape 304"/>
          <p:cNvSpPr txBox="1">
            <a:spLocks noGrp="1"/>
          </p:cNvSpPr>
          <p:nvPr>
            <p:ph type="body" idx="5"/>
          </p:nvPr>
        </p:nvSpPr>
        <p:spPr>
          <a:xfrm>
            <a:off x="4673600" y="3354830"/>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05" name="Shape 30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06" name="Shape 30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07"/>
        <p:cNvGrpSpPr/>
        <p:nvPr/>
      </p:nvGrpSpPr>
      <p:grpSpPr>
        <a:xfrm>
          <a:off x="0" y="0"/>
          <a:ext cx="0" cy="0"/>
          <a:chOff x="0" y="0"/>
          <a:chExt cx="0" cy="0"/>
        </a:xfrm>
      </p:grpSpPr>
      <p:sp>
        <p:nvSpPr>
          <p:cNvPr id="308" name="Shape 308"/>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09" name="Shape 309"/>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10" name="Shape 310"/>
          <p:cNvSpPr txBox="1">
            <a:spLocks noGrp="1"/>
          </p:cNvSpPr>
          <p:nvPr>
            <p:ph type="body" idx="1"/>
          </p:nvPr>
        </p:nvSpPr>
        <p:spPr>
          <a:xfrm>
            <a:off x="4683119" y="5646676"/>
            <a:ext cx="4003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1" name="Shape 311"/>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2" name="Shape 312"/>
          <p:cNvSpPr txBox="1">
            <a:spLocks noGrp="1"/>
          </p:cNvSpPr>
          <p:nvPr>
            <p:ph type="body" idx="4"/>
          </p:nvPr>
        </p:nvSpPr>
        <p:spPr>
          <a:xfrm>
            <a:off x="304800" y="5646676"/>
            <a:ext cx="4225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13" name="Shape 3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14" name="Shape 3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15"/>
        <p:cNvGrpSpPr/>
        <p:nvPr/>
      </p:nvGrpSpPr>
      <p:grpSpPr>
        <a:xfrm>
          <a:off x="0" y="0"/>
          <a:ext cx="0" cy="0"/>
          <a:chOff x="0" y="0"/>
          <a:chExt cx="0" cy="0"/>
        </a:xfrm>
      </p:grpSpPr>
      <p:sp>
        <p:nvSpPr>
          <p:cNvPr id="316" name="Shape 316"/>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7" name="Shape 317"/>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8" name="Shape 318"/>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19" name="Shape 319"/>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20" name="Shape 32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21" name="Shape 321"/>
          <p:cNvSpPr txBox="1">
            <a:spLocks noGrp="1"/>
          </p:cNvSpPr>
          <p:nvPr>
            <p:ph type="body" idx="1"/>
          </p:nvPr>
        </p:nvSpPr>
        <p:spPr>
          <a:xfrm>
            <a:off x="4533898" y="5646676"/>
            <a:ext cx="41529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2" name="Shape 322"/>
          <p:cNvSpPr txBox="1">
            <a:spLocks noGrp="1"/>
          </p:cNvSpPr>
          <p:nvPr>
            <p:ph type="body" idx="6"/>
          </p:nvPr>
        </p:nvSpPr>
        <p:spPr>
          <a:xfrm>
            <a:off x="304800" y="5646676"/>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3" name="Shape 323"/>
          <p:cNvSpPr txBox="1">
            <a:spLocks noGrp="1"/>
          </p:cNvSpPr>
          <p:nvPr>
            <p:ph type="body" idx="7"/>
          </p:nvPr>
        </p:nvSpPr>
        <p:spPr>
          <a:xfrm>
            <a:off x="4530721" y="3354830"/>
            <a:ext cx="4156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4" name="Shape 324"/>
          <p:cNvSpPr txBox="1">
            <a:spLocks noGrp="1"/>
          </p:cNvSpPr>
          <p:nvPr>
            <p:ph type="body" idx="8"/>
          </p:nvPr>
        </p:nvSpPr>
        <p:spPr>
          <a:xfrm>
            <a:off x="304801" y="3354830"/>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25" name="Shape 325"/>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26" name="Shape 32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330"/>
        <p:cNvGrpSpPr/>
        <p:nvPr/>
      </p:nvGrpSpPr>
      <p:grpSpPr>
        <a:xfrm>
          <a:off x="0" y="0"/>
          <a:ext cx="0" cy="0"/>
          <a:chOff x="0" y="0"/>
          <a:chExt cx="0" cy="0"/>
        </a:xfrm>
      </p:grpSpPr>
      <p:sp>
        <p:nvSpPr>
          <p:cNvPr id="331" name="Shape 331"/>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32" name="Shape 332"/>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33" name="Shape 33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34" name="Shape 334"/>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35" name="Shape 33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336" name="Shape 336"/>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337"/>
        <p:cNvGrpSpPr/>
        <p:nvPr/>
      </p:nvGrpSpPr>
      <p:grpSpPr>
        <a:xfrm>
          <a:off x="0" y="0"/>
          <a:ext cx="0" cy="0"/>
          <a:chOff x="0" y="0"/>
          <a:chExt cx="0" cy="0"/>
        </a:xfrm>
      </p:grpSpPr>
      <p:sp>
        <p:nvSpPr>
          <p:cNvPr id="338" name="Shape 338"/>
          <p:cNvSpPr/>
          <p:nvPr/>
        </p:nvSpPr>
        <p:spPr>
          <a:xfrm>
            <a:off x="0" y="0"/>
            <a:ext cx="9144000" cy="6858000"/>
          </a:xfrm>
          <a:prstGeom prst="rect">
            <a:avLst/>
          </a:prstGeom>
          <a:solidFill>
            <a:srgbClr val="1C9963"/>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39" name="Shape 33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40" name="Shape 34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41" name="Shape 34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42" name="Shape 342"/>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43" name="Shape 343"/>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344" name="Shape 344"/>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45"/>
        <p:cNvGrpSpPr/>
        <p:nvPr/>
      </p:nvGrpSpPr>
      <p:grpSpPr>
        <a:xfrm>
          <a:off x="0" y="0"/>
          <a:ext cx="0" cy="0"/>
          <a:chOff x="0" y="0"/>
          <a:chExt cx="0" cy="0"/>
        </a:xfrm>
      </p:grpSpPr>
      <p:sp>
        <p:nvSpPr>
          <p:cNvPr id="346" name="Shape 346"/>
          <p:cNvSpPr/>
          <p:nvPr/>
        </p:nvSpPr>
        <p:spPr>
          <a:xfrm>
            <a:off x="0" y="0"/>
            <a:ext cx="9144000" cy="6858000"/>
          </a:xfrm>
          <a:prstGeom prst="rect">
            <a:avLst/>
          </a:prstGeom>
          <a:solidFill>
            <a:srgbClr val="A9B0AC"/>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47" name="Shape 34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48" name="Shape 34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49" name="Shape 34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50" name="Shape 35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51" name="Shape 351"/>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352" name="Shape 352"/>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353"/>
        <p:cNvGrpSpPr/>
        <p:nvPr/>
      </p:nvGrpSpPr>
      <p:grpSpPr>
        <a:xfrm>
          <a:off x="0" y="0"/>
          <a:ext cx="0" cy="0"/>
          <a:chOff x="0" y="0"/>
          <a:chExt cx="0" cy="0"/>
        </a:xfrm>
      </p:grpSpPr>
      <p:sp>
        <p:nvSpPr>
          <p:cNvPr id="354" name="Shape 354"/>
          <p:cNvSpPr/>
          <p:nvPr/>
        </p:nvSpPr>
        <p:spPr>
          <a:xfrm>
            <a:off x="0" y="0"/>
            <a:ext cx="9144000" cy="6858000"/>
          </a:xfrm>
          <a:prstGeom prst="rect">
            <a:avLst/>
          </a:prstGeom>
          <a:solidFill>
            <a:srgbClr val="464646"/>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55" name="Shape 355"/>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56" name="Shape 356"/>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57" name="Shape 357"/>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58" name="Shape 358"/>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359" name="Shape 359"/>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360" name="Shape 360"/>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361"/>
        <p:cNvGrpSpPr/>
        <p:nvPr/>
      </p:nvGrpSpPr>
      <p:grpSpPr>
        <a:xfrm>
          <a:off x="0" y="0"/>
          <a:ext cx="0" cy="0"/>
          <a:chOff x="0" y="0"/>
          <a:chExt cx="0" cy="0"/>
        </a:xfrm>
      </p:grpSpPr>
      <p:sp>
        <p:nvSpPr>
          <p:cNvPr id="362" name="Shape 362"/>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63" name="Shape 363"/>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364" name="Shape 364"/>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pic>
        <p:nvPicPr>
          <p:cNvPr id="365" name="Shape 365"/>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366" name="Shape 366"/>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
        <p:cNvGrpSpPr/>
        <p:nvPr/>
      </p:nvGrpSpPr>
      <p:grpSpPr>
        <a:xfrm>
          <a:off x="0" y="0"/>
          <a:ext cx="0" cy="0"/>
          <a:chOff x="0" y="0"/>
          <a:chExt cx="0" cy="0"/>
        </a:xfrm>
      </p:grpSpPr>
      <p:sp>
        <p:nvSpPr>
          <p:cNvPr id="42" name="Shape 4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3" name="Shape 4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4" name="Shape 44"/>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69" name="Shape 369"/>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370" name="Shape 370"/>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371" name="Shape 371"/>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372" name="Shape 372"/>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373" name="Shape 37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74" name="Shape 37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375" name="Shape 375">
            <a:hlinkClick r:id="rId2"/>
          </p:cNvPr>
          <p:cNvSpPr/>
          <p:nvPr/>
        </p:nvSpPr>
        <p:spPr>
          <a:xfrm>
            <a:off x="3542586" y="6519775"/>
            <a:ext cx="1906800" cy="1755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376"/>
        <p:cNvGrpSpPr/>
        <p:nvPr/>
      </p:nvGrpSpPr>
      <p:grpSpPr>
        <a:xfrm>
          <a:off x="0" y="0"/>
          <a:ext cx="0" cy="0"/>
          <a:chOff x="0" y="0"/>
          <a:chExt cx="0" cy="0"/>
        </a:xfrm>
      </p:grpSpPr>
      <p:sp>
        <p:nvSpPr>
          <p:cNvPr id="377" name="Shape 377"/>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78" name="Shape 378"/>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379" name="Shape 379"/>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80" name="Shape 380"/>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381" name="Shape 381"/>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382"/>
        <p:cNvGrpSpPr/>
        <p:nvPr/>
      </p:nvGrpSpPr>
      <p:grpSpPr>
        <a:xfrm>
          <a:off x="0" y="0"/>
          <a:ext cx="0" cy="0"/>
          <a:chOff x="0" y="0"/>
          <a:chExt cx="0" cy="0"/>
        </a:xfrm>
      </p:grpSpPr>
      <p:sp>
        <p:nvSpPr>
          <p:cNvPr id="383" name="Shape 383"/>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84" name="Shape 384"/>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385" name="Shape 385"/>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86" name="Shape 386"/>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387" name="Shape 387"/>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90" name="Shape 39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91" name="Shape 39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392" name="Shape 39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393"/>
        <p:cNvGrpSpPr/>
        <p:nvPr/>
      </p:nvGrpSpPr>
      <p:grpSpPr>
        <a:xfrm>
          <a:off x="0" y="0"/>
          <a:ext cx="0" cy="0"/>
          <a:chOff x="0" y="0"/>
          <a:chExt cx="0" cy="0"/>
        </a:xfrm>
      </p:grpSpPr>
      <p:sp>
        <p:nvSpPr>
          <p:cNvPr id="394" name="Shape 394"/>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395" name="Shape 395"/>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96" name="Shape 39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397" name="Shape 39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398" name="Shape 39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399"/>
        <p:cNvGrpSpPr/>
        <p:nvPr/>
      </p:nvGrpSpPr>
      <p:grpSpPr>
        <a:xfrm>
          <a:off x="0" y="0"/>
          <a:ext cx="0" cy="0"/>
          <a:chOff x="0" y="0"/>
          <a:chExt cx="0" cy="0"/>
        </a:xfrm>
      </p:grpSpPr>
      <p:sp>
        <p:nvSpPr>
          <p:cNvPr id="400" name="Shape 400"/>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01" name="Shape 401"/>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02" name="Shape 40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03" name="Shape 40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04" name="Shape 40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405"/>
        <p:cNvGrpSpPr/>
        <p:nvPr/>
      </p:nvGrpSpPr>
      <p:grpSpPr>
        <a:xfrm>
          <a:off x="0" y="0"/>
          <a:ext cx="0" cy="0"/>
          <a:chOff x="0" y="0"/>
          <a:chExt cx="0" cy="0"/>
        </a:xfrm>
      </p:grpSpPr>
      <p:sp>
        <p:nvSpPr>
          <p:cNvPr id="406" name="Shape 40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C9963"/>
              </a:solidFill>
              <a:latin typeface="Calibri" panose="020F0502020204030204" pitchFamily="34" charset="0"/>
              <a:ea typeface="Lucida Sans"/>
              <a:cs typeface="Lucida Sans"/>
              <a:sym typeface="Lucida Sans"/>
            </a:endParaRPr>
          </a:p>
        </p:txBody>
      </p:sp>
      <p:sp>
        <p:nvSpPr>
          <p:cNvPr id="407" name="Shape 40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408" name="Shape 408"/>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09" name="Shape 409"/>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0" name="Shape 410"/>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1" name="Shape 411"/>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2" name="Shape 412"/>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3" name="Shape 413"/>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4" name="Shape 414"/>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5" name="Shape 415"/>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6" name="Shape 416"/>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7" name="Shape 417"/>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8" name="Shape 418"/>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19" name="Shape 419"/>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20" name="Shape 420"/>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421" name="Shape 421"/>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422"/>
        <p:cNvGrpSpPr/>
        <p:nvPr/>
      </p:nvGrpSpPr>
      <p:grpSpPr>
        <a:xfrm>
          <a:off x="0" y="0"/>
          <a:ext cx="0" cy="0"/>
          <a:chOff x="0" y="0"/>
          <a:chExt cx="0" cy="0"/>
        </a:xfrm>
      </p:grpSpPr>
      <p:sp>
        <p:nvSpPr>
          <p:cNvPr id="423" name="Shape 423"/>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26" name="Shape 42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27" name="Shape 42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28" name="Shape 428"/>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29"/>
        <p:cNvGrpSpPr/>
        <p:nvPr/>
      </p:nvGrpSpPr>
      <p:grpSpPr>
        <a:xfrm>
          <a:off x="0" y="0"/>
          <a:ext cx="0" cy="0"/>
          <a:chOff x="0" y="0"/>
          <a:chExt cx="0" cy="0"/>
        </a:xfrm>
      </p:grpSpPr>
      <p:sp>
        <p:nvSpPr>
          <p:cNvPr id="430" name="Shape 43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31" name="Shape 43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32" name="Shape 432"/>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7" name="Shape 4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8" name="Shape 4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9" name="Shape 49"/>
          <p:cNvPicPr preferRelativeResize="0"/>
          <p:nvPr/>
        </p:nvPicPr>
        <p:blipFill rotWithShape="1">
          <a:blip r:embed="rId2">
            <a:alphaModFix/>
          </a:blip>
          <a:srcRect/>
          <a:stretch/>
        </p:blipFill>
        <p:spPr>
          <a:xfrm>
            <a:off x="304800" y="6503298"/>
            <a:ext cx="1746600" cy="16383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433"/>
        <p:cNvGrpSpPr/>
        <p:nvPr/>
      </p:nvGrpSpPr>
      <p:grpSpPr>
        <a:xfrm>
          <a:off x="0" y="0"/>
          <a:ext cx="0" cy="0"/>
          <a:chOff x="0" y="0"/>
          <a:chExt cx="0" cy="0"/>
        </a:xfrm>
      </p:grpSpPr>
      <p:sp>
        <p:nvSpPr>
          <p:cNvPr id="434" name="Shape 434"/>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35" name="Shape 43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Calibri" panose="020F0502020204030204" pitchFamily="34" charset="0"/>
                <a:ea typeface="Lucida Sans"/>
                <a:cs typeface="Lucida Sans"/>
                <a:sym typeface="Lucida Sans"/>
              </a:rPr>
              <a:t>‹#›</a:t>
            </a:fld>
            <a:r>
              <a:rPr lang="en-US" sz="1000" b="0" i="0" u="none" strike="noStrike" cap="none" dirty="0">
                <a:solidFill>
                  <a:schemeClr val="lt1"/>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36" name="Shape 436"/>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437" name="Shape 437"/>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438"/>
        <p:cNvGrpSpPr/>
        <p:nvPr/>
      </p:nvGrpSpPr>
      <p:grpSpPr>
        <a:xfrm>
          <a:off x="0" y="0"/>
          <a:ext cx="0" cy="0"/>
          <a:chOff x="0" y="0"/>
          <a:chExt cx="0" cy="0"/>
        </a:xfrm>
      </p:grpSpPr>
      <p:sp>
        <p:nvSpPr>
          <p:cNvPr id="439" name="Shape 43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40" name="Shape 44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pic>
        <p:nvPicPr>
          <p:cNvPr id="441" name="Shape 441"/>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442" name="Shape 442"/>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45" name="Shape 445"/>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46" name="Shape 446"/>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47" name="Shape 44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48" name="Shape 44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449" name="Shape 449">
            <a:hlinkClick r:id="rId2"/>
          </p:cNvPr>
          <p:cNvSpPr/>
          <p:nvPr/>
        </p:nvSpPr>
        <p:spPr>
          <a:xfrm>
            <a:off x="3542586" y="6519775"/>
            <a:ext cx="1906800" cy="175500"/>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450"/>
        <p:cNvGrpSpPr/>
        <p:nvPr/>
      </p:nvGrpSpPr>
      <p:grpSpPr>
        <a:xfrm>
          <a:off x="0" y="0"/>
          <a:ext cx="0" cy="0"/>
          <a:chOff x="0" y="0"/>
          <a:chExt cx="0" cy="0"/>
        </a:xfrm>
      </p:grpSpPr>
      <p:sp>
        <p:nvSpPr>
          <p:cNvPr id="451" name="Shape 451"/>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52" name="Shape 452"/>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53" name="Shape 453"/>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54" name="Shape 454"/>
          <p:cNvSpPr txBox="1">
            <a:spLocks noGrp="1"/>
          </p:cNvSpPr>
          <p:nvPr>
            <p:ph type="body" idx="3"/>
          </p:nvPr>
        </p:nvSpPr>
        <p:spPr>
          <a:xfrm>
            <a:off x="4673600" y="5646677"/>
            <a:ext cx="40131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55" name="Shape 45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56" name="Shape 45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457"/>
        <p:cNvGrpSpPr/>
        <p:nvPr/>
      </p:nvGrpSpPr>
      <p:grpSpPr>
        <a:xfrm>
          <a:off x="0" y="0"/>
          <a:ext cx="0" cy="0"/>
          <a:chOff x="0" y="0"/>
          <a:chExt cx="0" cy="0"/>
        </a:xfrm>
      </p:grpSpPr>
      <p:sp>
        <p:nvSpPr>
          <p:cNvPr id="458" name="Shape 458"/>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59" name="Shape 459"/>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60" name="Shape 460"/>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61" name="Shape 46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62" name="Shape 462"/>
          <p:cNvSpPr txBox="1">
            <a:spLocks noGrp="1"/>
          </p:cNvSpPr>
          <p:nvPr>
            <p:ph type="body" idx="4"/>
          </p:nvPr>
        </p:nvSpPr>
        <p:spPr>
          <a:xfrm>
            <a:off x="4673600" y="5646677"/>
            <a:ext cx="40578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63" name="Shape 463"/>
          <p:cNvSpPr txBox="1">
            <a:spLocks noGrp="1"/>
          </p:cNvSpPr>
          <p:nvPr>
            <p:ph type="body" idx="5"/>
          </p:nvPr>
        </p:nvSpPr>
        <p:spPr>
          <a:xfrm>
            <a:off x="4673600" y="3354831"/>
            <a:ext cx="40131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64" name="Shape 46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65" name="Shape 46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466"/>
        <p:cNvGrpSpPr/>
        <p:nvPr/>
      </p:nvGrpSpPr>
      <p:grpSpPr>
        <a:xfrm>
          <a:off x="0" y="0"/>
          <a:ext cx="0" cy="0"/>
          <a:chOff x="0" y="0"/>
          <a:chExt cx="0" cy="0"/>
        </a:xfrm>
      </p:grpSpPr>
      <p:sp>
        <p:nvSpPr>
          <p:cNvPr id="467" name="Shape 467"/>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68" name="Shape 468"/>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69" name="Shape 469"/>
          <p:cNvSpPr txBox="1">
            <a:spLocks noGrp="1"/>
          </p:cNvSpPr>
          <p:nvPr>
            <p:ph type="body" idx="1"/>
          </p:nvPr>
        </p:nvSpPr>
        <p:spPr>
          <a:xfrm>
            <a:off x="4683120" y="5646677"/>
            <a:ext cx="40038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70" name="Shape 470"/>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71" name="Shape 471"/>
          <p:cNvSpPr txBox="1">
            <a:spLocks noGrp="1"/>
          </p:cNvSpPr>
          <p:nvPr>
            <p:ph type="body" idx="4"/>
          </p:nvPr>
        </p:nvSpPr>
        <p:spPr>
          <a:xfrm>
            <a:off x="304800" y="5646677"/>
            <a:ext cx="42258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72" name="Shape 47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73" name="Shape 47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474"/>
        <p:cNvGrpSpPr/>
        <p:nvPr/>
      </p:nvGrpSpPr>
      <p:grpSpPr>
        <a:xfrm>
          <a:off x="0" y="0"/>
          <a:ext cx="0" cy="0"/>
          <a:chOff x="0" y="0"/>
          <a:chExt cx="0" cy="0"/>
        </a:xfrm>
      </p:grpSpPr>
      <p:sp>
        <p:nvSpPr>
          <p:cNvPr id="475" name="Shape 475"/>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76" name="Shape 476"/>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77" name="Shape 477"/>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78" name="Shape 478"/>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79" name="Shape 479"/>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480" name="Shape 480"/>
          <p:cNvSpPr txBox="1">
            <a:spLocks noGrp="1"/>
          </p:cNvSpPr>
          <p:nvPr>
            <p:ph type="body" idx="1"/>
          </p:nvPr>
        </p:nvSpPr>
        <p:spPr>
          <a:xfrm>
            <a:off x="4533898" y="5646677"/>
            <a:ext cx="41529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81" name="Shape 481"/>
          <p:cNvSpPr txBox="1">
            <a:spLocks noGrp="1"/>
          </p:cNvSpPr>
          <p:nvPr>
            <p:ph type="body" idx="6"/>
          </p:nvPr>
        </p:nvSpPr>
        <p:spPr>
          <a:xfrm>
            <a:off x="304800" y="5646677"/>
            <a:ext cx="41592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82" name="Shape 482"/>
          <p:cNvSpPr txBox="1">
            <a:spLocks noGrp="1"/>
          </p:cNvSpPr>
          <p:nvPr>
            <p:ph type="body" idx="7"/>
          </p:nvPr>
        </p:nvSpPr>
        <p:spPr>
          <a:xfrm>
            <a:off x="4530722" y="3354831"/>
            <a:ext cx="41562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83" name="Shape 483"/>
          <p:cNvSpPr txBox="1">
            <a:spLocks noGrp="1"/>
          </p:cNvSpPr>
          <p:nvPr>
            <p:ph type="body" idx="8"/>
          </p:nvPr>
        </p:nvSpPr>
        <p:spPr>
          <a:xfrm>
            <a:off x="304801" y="3354831"/>
            <a:ext cx="4159200" cy="479400"/>
          </a:xfrm>
          <a:prstGeom prst="rect">
            <a:avLst/>
          </a:prstGeom>
          <a:solidFill>
            <a:srgbClr val="FFFFFF">
              <a:alpha val="48627"/>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84" name="Shape 48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485" name="Shape 48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6"/>
        <p:cNvGrpSpPr/>
        <p:nvPr/>
      </p:nvGrpSpPr>
      <p:grpSpPr>
        <a:xfrm>
          <a:off x="0" y="0"/>
          <a:ext cx="0" cy="0"/>
          <a:chOff x="0" y="0"/>
          <a:chExt cx="0" cy="0"/>
        </a:xfrm>
      </p:grpSpPr>
      <p:sp>
        <p:nvSpPr>
          <p:cNvPr id="487" name="Shape 487"/>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88" name="Shape 488"/>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89" name="Shape 489"/>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90" name="Shape 490"/>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91" name="Shape 491"/>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92" name="Shape 492"/>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93" name="Shape 493"/>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8"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dirty="0"/>
          </a:p>
        </p:txBody>
      </p:sp>
      <p:sp>
        <p:nvSpPr>
          <p:cNvPr id="494" name="Shape 494"/>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95" name="Shape 495"/>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496" name="Shape 496"/>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lang="en-US" dirty="0"/>
          </a:p>
        </p:txBody>
      </p:sp>
      <p:sp>
        <p:nvSpPr>
          <p:cNvPr id="497" name="Shape 497"/>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lang="en-US" dirty="0"/>
          </a:p>
        </p:txBody>
      </p:sp>
      <p:cxnSp>
        <p:nvCxnSpPr>
          <p:cNvPr id="498" name="Shape 498"/>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499" name="Shape 499"/>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00" name="Shape 500"/>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01" name="Shape 501"/>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fld id="{00000000-1234-1234-1234-123412341234}" type="slidenum">
              <a:rPr lang="en-US" smtClean="0"/>
              <a:pPr/>
              <a:t>‹#›</a:t>
            </a:fld>
            <a:endParaRPr lang="en-US" dirty="0"/>
          </a:p>
        </p:txBody>
      </p:sp>
      <p:sp>
        <p:nvSpPr>
          <p:cNvPr id="502" name="Shape 502"/>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lide SAP and ATC">
  <p:cSld name="Title Slide SAP and ATC">
    <p:spTree>
      <p:nvGrpSpPr>
        <p:cNvPr id="1" name="Shape 503"/>
        <p:cNvGrpSpPr/>
        <p:nvPr/>
      </p:nvGrpSpPr>
      <p:grpSpPr>
        <a:xfrm>
          <a:off x="0" y="0"/>
          <a:ext cx="0" cy="0"/>
          <a:chOff x="0" y="0"/>
          <a:chExt cx="0" cy="0"/>
        </a:xfrm>
      </p:grpSpPr>
      <p:pic>
        <p:nvPicPr>
          <p:cNvPr id="504" name="Shape 504" descr="SAP_logo_RGB.pdf"/>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505" name="Shape 505" descr="green_texture.jpg"/>
          <p:cNvPicPr preferRelativeResize="0"/>
          <p:nvPr/>
        </p:nvPicPr>
        <p:blipFill rotWithShape="1">
          <a:blip r:embed="rId3">
            <a:alphaModFix/>
          </a:blip>
          <a:srcRect t="26957" b="26851"/>
          <a:stretch/>
        </p:blipFill>
        <p:spPr>
          <a:xfrm>
            <a:off x="0" y="1848736"/>
            <a:ext cx="9144002" cy="3167763"/>
          </a:xfrm>
          <a:prstGeom prst="rect">
            <a:avLst/>
          </a:prstGeom>
          <a:noFill/>
          <a:ln>
            <a:noFill/>
          </a:ln>
        </p:spPr>
      </p:pic>
      <p:sp>
        <p:nvSpPr>
          <p:cNvPr id="506" name="Shape 506"/>
          <p:cNvSpPr txBox="1">
            <a:spLocks noGrp="1"/>
          </p:cNvSpPr>
          <p:nvPr>
            <p:ph type="ctrTitle"/>
          </p:nvPr>
        </p:nvSpPr>
        <p:spPr>
          <a:xfrm>
            <a:off x="219319" y="2362433"/>
            <a:ext cx="8785800" cy="147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FFFFFF"/>
              </a:buClr>
              <a:buSzPts val="3200"/>
              <a:buFont typeface="Lucida Sans"/>
              <a:buNone/>
              <a:defRPr sz="3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507" name="Shape 507"/>
          <p:cNvSpPr txBox="1">
            <a:spLocks noGrp="1"/>
          </p:cNvSpPr>
          <p:nvPr>
            <p:ph type="subTitle" idx="1"/>
          </p:nvPr>
        </p:nvSpPr>
        <p:spPr>
          <a:xfrm>
            <a:off x="219316" y="3835562"/>
            <a:ext cx="8785800" cy="792300"/>
          </a:xfrm>
          <a:prstGeom prst="rect">
            <a:avLst/>
          </a:prstGeom>
          <a:noFill/>
          <a:ln>
            <a:noFill/>
          </a:ln>
        </p:spPr>
        <p:txBody>
          <a:bodyPr spcFirstLastPara="1" wrap="square" lIns="91425" tIns="91425" rIns="91425" bIns="91425" anchor="t" anchorCtr="0"/>
          <a:lstStyle>
            <a:lvl1pPr marR="0" lvl="0" algn="l" rtl="0">
              <a:lnSpc>
                <a:spcPct val="100000"/>
              </a:lnSpc>
              <a:spcBef>
                <a:spcPts val="480"/>
              </a:spcBef>
              <a:spcAft>
                <a:spcPts val="0"/>
              </a:spcAft>
              <a:buClr>
                <a:srgbClr val="24593B"/>
              </a:buClr>
              <a:buSzPts val="2400"/>
              <a:buFont typeface="Arial"/>
              <a:buNone/>
              <a:defRPr sz="2400" b="0" i="0" u="none" strike="noStrike" cap="none">
                <a:solidFill>
                  <a:srgbClr val="24593B"/>
                </a:solidFill>
                <a:latin typeface="Calibri" panose="020F0502020204030204" pitchFamily="34" charset="0"/>
                <a:ea typeface="Calibri" panose="020F0502020204030204" pitchFamily="34" charset="0"/>
                <a:cs typeface="Calibri" panose="020F0502020204030204" pitchFamily="34" charset="0"/>
                <a:sym typeface="Lucida Sans"/>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508" name="Shape 508"/>
          <p:cNvSpPr/>
          <p:nvPr/>
        </p:nvSpPr>
        <p:spPr>
          <a:xfrm>
            <a:off x="0" y="1737611"/>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509" name="Shape 509" descr="ATC_logo_grey_type_1line_RGB.pdf"/>
          <p:cNvPicPr preferRelativeResize="0"/>
          <p:nvPr/>
        </p:nvPicPr>
        <p:blipFill rotWithShape="1">
          <a:blip r:embed="rId4">
            <a:alphaModFix/>
          </a:blip>
          <a:srcRect/>
          <a:stretch/>
        </p:blipFill>
        <p:spPr>
          <a:xfrm>
            <a:off x="5353921" y="283558"/>
            <a:ext cx="3651250" cy="750487"/>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13"/>
        <p:cNvGrpSpPr/>
        <p:nvPr/>
      </p:nvGrpSpPr>
      <p:grpSpPr>
        <a:xfrm>
          <a:off x="0" y="0"/>
          <a:ext cx="0" cy="0"/>
          <a:chOff x="0" y="0"/>
          <a:chExt cx="0" cy="0"/>
        </a:xfrm>
      </p:grpSpPr>
      <p:sp>
        <p:nvSpPr>
          <p:cNvPr id="514" name="Shape 514"/>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15" name="Shape 515"/>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16" name="Shape 516"/>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17" name="Shape 517"/>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18" name="Shape 51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519" name="Shape 519"/>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Shape 51"/>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2" name="Shape 52"/>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3" name="Shape 53"/>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4" name="Shape 5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5" name="Shape 5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6" name="Shape 56"/>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57" name="Shape 57"/>
          <p:cNvPicPr preferRelativeResize="0"/>
          <p:nvPr/>
        </p:nvPicPr>
        <p:blipFill rotWithShape="1">
          <a:blip r:embed="rId2">
            <a:alphaModFix/>
          </a:blip>
          <a:srcRect/>
          <a:stretch/>
        </p:blipFill>
        <p:spPr>
          <a:xfrm>
            <a:off x="304813" y="394130"/>
            <a:ext cx="2235300" cy="209664"/>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520"/>
        <p:cNvGrpSpPr/>
        <p:nvPr/>
      </p:nvGrpSpPr>
      <p:grpSpPr>
        <a:xfrm>
          <a:off x="0" y="0"/>
          <a:ext cx="0" cy="0"/>
          <a:chOff x="0" y="0"/>
          <a:chExt cx="0" cy="0"/>
        </a:xfrm>
      </p:grpSpPr>
      <p:sp>
        <p:nvSpPr>
          <p:cNvPr id="521" name="Shape 521"/>
          <p:cNvSpPr/>
          <p:nvPr/>
        </p:nvSpPr>
        <p:spPr>
          <a:xfrm>
            <a:off x="0" y="0"/>
            <a:ext cx="9144000" cy="6858000"/>
          </a:xfrm>
          <a:prstGeom prst="rect">
            <a:avLst/>
          </a:prstGeom>
          <a:solidFill>
            <a:srgbClr val="1C9963"/>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22" name="Shape 522"/>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23" name="Shape 523"/>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24" name="Shape 524"/>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25" name="Shape 525"/>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26" name="Shape 526"/>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527" name="Shape 527"/>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528"/>
        <p:cNvGrpSpPr/>
        <p:nvPr/>
      </p:nvGrpSpPr>
      <p:grpSpPr>
        <a:xfrm>
          <a:off x="0" y="0"/>
          <a:ext cx="0" cy="0"/>
          <a:chOff x="0" y="0"/>
          <a:chExt cx="0" cy="0"/>
        </a:xfrm>
      </p:grpSpPr>
      <p:sp>
        <p:nvSpPr>
          <p:cNvPr id="529" name="Shape 529"/>
          <p:cNvSpPr/>
          <p:nvPr/>
        </p:nvSpPr>
        <p:spPr>
          <a:xfrm>
            <a:off x="0" y="0"/>
            <a:ext cx="9144000" cy="6858000"/>
          </a:xfrm>
          <a:prstGeom prst="rect">
            <a:avLst/>
          </a:prstGeom>
          <a:solidFill>
            <a:srgbClr val="A9B0AC"/>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30" name="Shape 53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31" name="Shape 53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32" name="Shape 532"/>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33" name="Shape 533"/>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34" name="Shape 534"/>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535" name="Shape 535"/>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36"/>
        <p:cNvGrpSpPr/>
        <p:nvPr/>
      </p:nvGrpSpPr>
      <p:grpSpPr>
        <a:xfrm>
          <a:off x="0" y="0"/>
          <a:ext cx="0" cy="0"/>
          <a:chOff x="0" y="0"/>
          <a:chExt cx="0" cy="0"/>
        </a:xfrm>
      </p:grpSpPr>
      <p:sp>
        <p:nvSpPr>
          <p:cNvPr id="537" name="Shape 537"/>
          <p:cNvSpPr/>
          <p:nvPr/>
        </p:nvSpPr>
        <p:spPr>
          <a:xfrm>
            <a:off x="0" y="0"/>
            <a:ext cx="9144000" cy="6858000"/>
          </a:xfrm>
          <a:prstGeom prst="rect">
            <a:avLst/>
          </a:prstGeom>
          <a:solidFill>
            <a:srgbClr val="464646"/>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38" name="Shape 538"/>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39" name="Shape 539"/>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40" name="Shape 540"/>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41" name="Shape 541"/>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Lucida Sans"/>
              <a:cs typeface="Lucida Sans"/>
              <a:sym typeface="Lucida Sans"/>
            </a:endParaRPr>
          </a:p>
        </p:txBody>
      </p:sp>
      <p:sp>
        <p:nvSpPr>
          <p:cNvPr id="542" name="Shape 542"/>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543" name="Shape 543"/>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544"/>
        <p:cNvGrpSpPr/>
        <p:nvPr/>
      </p:nvGrpSpPr>
      <p:grpSpPr>
        <a:xfrm>
          <a:off x="0" y="0"/>
          <a:ext cx="0" cy="0"/>
          <a:chOff x="0" y="0"/>
          <a:chExt cx="0" cy="0"/>
        </a:xfrm>
      </p:grpSpPr>
      <p:sp>
        <p:nvSpPr>
          <p:cNvPr id="545" name="Shape 545"/>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46" name="Shape 546"/>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547" name="Shape 547"/>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pic>
        <p:nvPicPr>
          <p:cNvPr id="548" name="Shape 548"/>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549" name="Shape 549"/>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52" name="Shape 552"/>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553" name="Shape 553"/>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554" name="Shape 554"/>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555" name="Shape 555"/>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556" name="Shape 556"/>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57" name="Shape 557"/>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sp>
        <p:nvSpPr>
          <p:cNvPr id="558" name="Shape 558">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559"/>
        <p:cNvGrpSpPr/>
        <p:nvPr/>
      </p:nvGrpSpPr>
      <p:grpSpPr>
        <a:xfrm>
          <a:off x="0" y="0"/>
          <a:ext cx="0" cy="0"/>
          <a:chOff x="0" y="0"/>
          <a:chExt cx="0" cy="0"/>
        </a:xfrm>
      </p:grpSpPr>
      <p:sp>
        <p:nvSpPr>
          <p:cNvPr id="560" name="Shape 560"/>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61" name="Shape 561"/>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562" name="Shape 562"/>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63" name="Shape 563"/>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215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64" name="Shape 564"/>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565"/>
        <p:cNvGrpSpPr/>
        <p:nvPr/>
      </p:nvGrpSpPr>
      <p:grpSpPr>
        <a:xfrm>
          <a:off x="0" y="0"/>
          <a:ext cx="0" cy="0"/>
          <a:chOff x="0" y="0"/>
          <a:chExt cx="0" cy="0"/>
        </a:xfrm>
      </p:grpSpPr>
      <p:sp>
        <p:nvSpPr>
          <p:cNvPr id="566" name="Shape 566"/>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67" name="Shape 567"/>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568" name="Shape 568"/>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69" name="Shape 569"/>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2667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570" name="Shape 570"/>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73" name="Shape 57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74" name="Shape 57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575" name="Shape 575"/>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576"/>
        <p:cNvGrpSpPr/>
        <p:nvPr/>
      </p:nvGrpSpPr>
      <p:grpSpPr>
        <a:xfrm>
          <a:off x="0" y="0"/>
          <a:ext cx="0" cy="0"/>
          <a:chOff x="0" y="0"/>
          <a:chExt cx="0" cy="0"/>
        </a:xfrm>
      </p:grpSpPr>
      <p:sp>
        <p:nvSpPr>
          <p:cNvPr id="577" name="Shape 577"/>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78" name="Shape 578"/>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79" name="Shape 57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80" name="Shape 58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581" name="Shape 581"/>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582"/>
        <p:cNvGrpSpPr/>
        <p:nvPr/>
      </p:nvGrpSpPr>
      <p:grpSpPr>
        <a:xfrm>
          <a:off x="0" y="0"/>
          <a:ext cx="0" cy="0"/>
          <a:chOff x="0" y="0"/>
          <a:chExt cx="0" cy="0"/>
        </a:xfrm>
      </p:grpSpPr>
      <p:sp>
        <p:nvSpPr>
          <p:cNvPr id="583" name="Shape 583"/>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84" name="Shape 584"/>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85" name="Shape 58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586" name="Shape 58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587" name="Shape 587"/>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0" name="Shape 60"/>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62" name="Shape 62"/>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63" name="Shape 63"/>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64" name="Shape 6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5" name="Shape 65"/>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Allerta"/>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dirty="0">
              <a:latin typeface="Calibri" panose="020F0502020204030204" pitchFamily="34" charset="0"/>
            </a:endParaRPr>
          </a:p>
        </p:txBody>
      </p:sp>
      <p:sp>
        <p:nvSpPr>
          <p:cNvPr id="66" name="Shape 66">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588"/>
        <p:cNvGrpSpPr/>
        <p:nvPr/>
      </p:nvGrpSpPr>
      <p:grpSpPr>
        <a:xfrm>
          <a:off x="0" y="0"/>
          <a:ext cx="0" cy="0"/>
          <a:chOff x="0" y="0"/>
          <a:chExt cx="0" cy="0"/>
        </a:xfrm>
      </p:grpSpPr>
      <p:sp>
        <p:nvSpPr>
          <p:cNvPr id="589" name="Shape 58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1C9963"/>
              </a:solidFill>
              <a:latin typeface="Calibri" panose="020F0502020204030204" pitchFamily="34" charset="0"/>
              <a:ea typeface="Lucida Sans"/>
              <a:cs typeface="Lucida Sans"/>
              <a:sym typeface="Lucida Sans"/>
            </a:endParaRPr>
          </a:p>
        </p:txBody>
      </p:sp>
      <p:sp>
        <p:nvSpPr>
          <p:cNvPr id="590" name="Shape 59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sp>
        <p:nvSpPr>
          <p:cNvPr id="591" name="Shape 591"/>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92" name="Shape 592"/>
          <p:cNvSpPr txBox="1">
            <a:spLocks noGrp="1"/>
          </p:cNvSpPr>
          <p:nvPr>
            <p:ph type="body" idx="1"/>
          </p:nvPr>
        </p:nvSpPr>
        <p:spPr>
          <a:xfrm>
            <a:off x="4624613"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3" name="Shape 593"/>
          <p:cNvSpPr txBox="1">
            <a:spLocks noGrp="1"/>
          </p:cNvSpPr>
          <p:nvPr>
            <p:ph type="body" idx="2"/>
          </p:nvPr>
        </p:nvSpPr>
        <p:spPr>
          <a:xfrm>
            <a:off x="7209515"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4" name="Shape 594"/>
          <p:cNvSpPr txBox="1">
            <a:spLocks noGrp="1"/>
          </p:cNvSpPr>
          <p:nvPr>
            <p:ph type="body" idx="3"/>
          </p:nvPr>
        </p:nvSpPr>
        <p:spPr>
          <a:xfrm>
            <a:off x="4624613" y="240062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5" name="Shape 595"/>
          <p:cNvSpPr txBox="1">
            <a:spLocks noGrp="1"/>
          </p:cNvSpPr>
          <p:nvPr>
            <p:ph type="body" idx="4"/>
          </p:nvPr>
        </p:nvSpPr>
        <p:spPr>
          <a:xfrm>
            <a:off x="7209515" y="240062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6" name="Shape 596"/>
          <p:cNvSpPr txBox="1">
            <a:spLocks noGrp="1"/>
          </p:cNvSpPr>
          <p:nvPr>
            <p:ph type="body" idx="5"/>
          </p:nvPr>
        </p:nvSpPr>
        <p:spPr>
          <a:xfrm>
            <a:off x="4624613" y="295501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7" name="Shape 597"/>
          <p:cNvSpPr txBox="1">
            <a:spLocks noGrp="1"/>
          </p:cNvSpPr>
          <p:nvPr>
            <p:ph type="body" idx="6"/>
          </p:nvPr>
        </p:nvSpPr>
        <p:spPr>
          <a:xfrm>
            <a:off x="7209515" y="295501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8" name="Shape 598"/>
          <p:cNvSpPr txBox="1">
            <a:spLocks noGrp="1"/>
          </p:cNvSpPr>
          <p:nvPr>
            <p:ph type="body" idx="7"/>
          </p:nvPr>
        </p:nvSpPr>
        <p:spPr>
          <a:xfrm>
            <a:off x="4624613" y="350940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599" name="Shape 599"/>
          <p:cNvSpPr txBox="1">
            <a:spLocks noGrp="1"/>
          </p:cNvSpPr>
          <p:nvPr>
            <p:ph type="body" idx="8"/>
          </p:nvPr>
        </p:nvSpPr>
        <p:spPr>
          <a:xfrm>
            <a:off x="7209515" y="350940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00" name="Shape 600"/>
          <p:cNvSpPr txBox="1">
            <a:spLocks noGrp="1"/>
          </p:cNvSpPr>
          <p:nvPr>
            <p:ph type="body" idx="9"/>
          </p:nvPr>
        </p:nvSpPr>
        <p:spPr>
          <a:xfrm>
            <a:off x="4624613"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01" name="Shape 601"/>
          <p:cNvSpPr txBox="1">
            <a:spLocks noGrp="1"/>
          </p:cNvSpPr>
          <p:nvPr>
            <p:ph type="body" idx="13"/>
          </p:nvPr>
        </p:nvSpPr>
        <p:spPr>
          <a:xfrm>
            <a:off x="7209515"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02" name="Shape 602"/>
          <p:cNvSpPr txBox="1">
            <a:spLocks noGrp="1"/>
          </p:cNvSpPr>
          <p:nvPr>
            <p:ph type="body" idx="14"/>
          </p:nvPr>
        </p:nvSpPr>
        <p:spPr>
          <a:xfrm>
            <a:off x="4624613" y="461818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03" name="Shape 603"/>
          <p:cNvSpPr txBox="1">
            <a:spLocks noGrp="1"/>
          </p:cNvSpPr>
          <p:nvPr>
            <p:ph type="body" idx="15"/>
          </p:nvPr>
        </p:nvSpPr>
        <p:spPr>
          <a:xfrm>
            <a:off x="7209515" y="461818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604" name="Shape 604"/>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605"/>
        <p:cNvGrpSpPr/>
        <p:nvPr/>
      </p:nvGrpSpPr>
      <p:grpSpPr>
        <a:xfrm>
          <a:off x="0" y="0"/>
          <a:ext cx="0" cy="0"/>
          <a:chOff x="0" y="0"/>
          <a:chExt cx="0" cy="0"/>
        </a:xfrm>
      </p:grpSpPr>
      <p:sp>
        <p:nvSpPr>
          <p:cNvPr id="606" name="Shape 606"/>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203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742950" marR="0" lvl="1" indent="-158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1270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304800" y="274638"/>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09" name="Shape 609"/>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10" name="Shape 61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611" name="Shape 611"/>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612"/>
        <p:cNvGrpSpPr/>
        <p:nvPr/>
      </p:nvGrpSpPr>
      <p:grpSpPr>
        <a:xfrm>
          <a:off x="0" y="0"/>
          <a:ext cx="0" cy="0"/>
          <a:chOff x="0" y="0"/>
          <a:chExt cx="0" cy="0"/>
        </a:xfrm>
      </p:grpSpPr>
      <p:sp>
        <p:nvSpPr>
          <p:cNvPr id="613" name="Shape 613"/>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14" name="Shape 614"/>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615" name="Shape 615"/>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616"/>
        <p:cNvGrpSpPr/>
        <p:nvPr/>
      </p:nvGrpSpPr>
      <p:grpSpPr>
        <a:xfrm>
          <a:off x="0" y="0"/>
          <a:ext cx="0" cy="0"/>
          <a:chOff x="0" y="0"/>
          <a:chExt cx="0" cy="0"/>
        </a:xfrm>
      </p:grpSpPr>
      <p:sp>
        <p:nvSpPr>
          <p:cNvPr id="617" name="Shape 617"/>
          <p:cNvSpPr/>
          <p:nvPr/>
        </p:nvSpPr>
        <p:spPr>
          <a:xfrm>
            <a:off x="1" y="6330472"/>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18" name="Shape 61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US" sz="1000" b="0" i="0" u="none" strike="noStrike" cap="none">
                <a:solidFill>
                  <a:schemeClr val="lt1"/>
                </a:solidFill>
                <a:latin typeface="Calibri" panose="020F0502020204030204" pitchFamily="34" charset="0"/>
                <a:ea typeface="Lucida Sans"/>
                <a:cs typeface="Lucida Sans"/>
                <a:sym typeface="Lucida Sans"/>
              </a:rPr>
              <a:t>‹#›</a:t>
            </a:fld>
            <a:r>
              <a:rPr lang="en-US" sz="1000" b="0" i="0" u="none" strike="noStrike" cap="none" dirty="0">
                <a:solidFill>
                  <a:schemeClr val="lt1"/>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619" name="Shape 619"/>
          <p:cNvPicPr preferRelativeResize="0"/>
          <p:nvPr/>
        </p:nvPicPr>
        <p:blipFill rotWithShape="1">
          <a:blip r:embed="rId2">
            <a:alphaModFix/>
          </a:blip>
          <a:srcRect/>
          <a:stretch/>
        </p:blipFill>
        <p:spPr>
          <a:xfrm>
            <a:off x="304800" y="6503299"/>
            <a:ext cx="1746600" cy="163837"/>
          </a:xfrm>
          <a:prstGeom prst="rect">
            <a:avLst/>
          </a:prstGeom>
          <a:noFill/>
          <a:ln>
            <a:noFill/>
          </a:ln>
        </p:spPr>
      </p:pic>
      <p:pic>
        <p:nvPicPr>
          <p:cNvPr id="620" name="Shape 620"/>
          <p:cNvPicPr preferRelativeResize="0"/>
          <p:nvPr/>
        </p:nvPicPr>
        <p:blipFill rotWithShape="1">
          <a:blip r:embed="rId3">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621"/>
        <p:cNvGrpSpPr/>
        <p:nvPr/>
      </p:nvGrpSpPr>
      <p:grpSpPr>
        <a:xfrm>
          <a:off x="0" y="0"/>
          <a:ext cx="0" cy="0"/>
          <a:chOff x="0" y="0"/>
          <a:chExt cx="0" cy="0"/>
        </a:xfrm>
      </p:grpSpPr>
      <p:sp>
        <p:nvSpPr>
          <p:cNvPr id="622" name="Shape 622"/>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23" name="Shape 623"/>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624" name="Shape 624"/>
          <p:cNvPicPr preferRelativeResize="0"/>
          <p:nvPr/>
        </p:nvPicPr>
        <p:blipFill rotWithShape="1">
          <a:blip r:embed="rId2">
            <a:alphaModFix/>
          </a:blip>
          <a:srcRect/>
          <a:stretch/>
        </p:blipFill>
        <p:spPr>
          <a:xfrm>
            <a:off x="304800" y="6533799"/>
            <a:ext cx="3057300" cy="133389"/>
          </a:xfrm>
          <a:prstGeom prst="rect">
            <a:avLst/>
          </a:prstGeom>
          <a:noFill/>
          <a:ln>
            <a:noFill/>
          </a:ln>
        </p:spPr>
      </p:pic>
      <p:pic>
        <p:nvPicPr>
          <p:cNvPr id="625" name="Shape 625"/>
          <p:cNvPicPr preferRelativeResize="0"/>
          <p:nvPr/>
        </p:nvPicPr>
        <p:blipFill rotWithShape="1">
          <a:blip r:embed="rId3">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304800" y="279399"/>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28" name="Shape 628"/>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29" name="Shape 629"/>
          <p:cNvSpPr txBox="1">
            <a:spLocks noGrp="1"/>
          </p:cNvSpPr>
          <p:nvPr>
            <p:ph type="body" idx="2"/>
          </p:nvPr>
        </p:nvSpPr>
        <p:spPr>
          <a:xfrm>
            <a:off x="4496020"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30" name="Shape 630"/>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31" name="Shape 631"/>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sp>
        <p:nvSpPr>
          <p:cNvPr id="632" name="Shape 632">
            <a:hlinkClick r:id="rId2"/>
          </p:cNvPr>
          <p:cNvSpPr/>
          <p:nvPr/>
        </p:nvSpPr>
        <p:spPr>
          <a:xfrm>
            <a:off x="3542586" y="6519775"/>
            <a:ext cx="1906800" cy="175500"/>
          </a:xfrm>
          <a:prstGeom prst="rect">
            <a:avLst/>
          </a:prstGeom>
          <a:no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633"/>
        <p:cNvGrpSpPr/>
        <p:nvPr/>
      </p:nvGrpSpPr>
      <p:grpSpPr>
        <a:xfrm>
          <a:off x="0" y="0"/>
          <a:ext cx="0" cy="0"/>
          <a:chOff x="0" y="0"/>
          <a:chExt cx="0" cy="0"/>
        </a:xfrm>
      </p:grpSpPr>
      <p:sp>
        <p:nvSpPr>
          <p:cNvPr id="634" name="Shape 634"/>
          <p:cNvSpPr>
            <a:spLocks noGrp="1"/>
          </p:cNvSpPr>
          <p:nvPr>
            <p:ph type="pic" idx="2"/>
          </p:nvPr>
        </p:nvSpPr>
        <p:spPr>
          <a:xfrm>
            <a:off x="4673600" y="1600201"/>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35" name="Shape 635"/>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36" name="Shape 636"/>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37" name="Shape 637"/>
          <p:cNvSpPr txBox="1">
            <a:spLocks noGrp="1"/>
          </p:cNvSpPr>
          <p:nvPr>
            <p:ph type="body" idx="3"/>
          </p:nvPr>
        </p:nvSpPr>
        <p:spPr>
          <a:xfrm>
            <a:off x="4673600" y="5646677"/>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38" name="Shape 638"/>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39" name="Shape 639"/>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640"/>
        <p:cNvGrpSpPr/>
        <p:nvPr/>
      </p:nvGrpSpPr>
      <p:grpSpPr>
        <a:xfrm>
          <a:off x="0" y="0"/>
          <a:ext cx="0" cy="0"/>
          <a:chOff x="0" y="0"/>
          <a:chExt cx="0" cy="0"/>
        </a:xfrm>
      </p:grpSpPr>
      <p:sp>
        <p:nvSpPr>
          <p:cNvPr id="641" name="Shape 641"/>
          <p:cNvSpPr>
            <a:spLocks noGrp="1"/>
          </p:cNvSpPr>
          <p:nvPr>
            <p:ph type="pic" idx="2"/>
          </p:nvPr>
        </p:nvSpPr>
        <p:spPr>
          <a:xfrm>
            <a:off x="4673600" y="3892047"/>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2" name="Shape 642"/>
          <p:cNvSpPr>
            <a:spLocks noGrp="1"/>
          </p:cNvSpPr>
          <p:nvPr>
            <p:ph type="pic" idx="3"/>
          </p:nvPr>
        </p:nvSpPr>
        <p:spPr>
          <a:xfrm>
            <a:off x="4673600" y="1600201"/>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3" name="Shape 643"/>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44" name="Shape 644"/>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645" name="Shape 645"/>
          <p:cNvSpPr txBox="1">
            <a:spLocks noGrp="1"/>
          </p:cNvSpPr>
          <p:nvPr>
            <p:ph type="body" idx="4"/>
          </p:nvPr>
        </p:nvSpPr>
        <p:spPr>
          <a:xfrm>
            <a:off x="4673600" y="5646677"/>
            <a:ext cx="4057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46" name="Shape 646"/>
          <p:cNvSpPr txBox="1">
            <a:spLocks noGrp="1"/>
          </p:cNvSpPr>
          <p:nvPr>
            <p:ph type="body" idx="5"/>
          </p:nvPr>
        </p:nvSpPr>
        <p:spPr>
          <a:xfrm>
            <a:off x="4673600" y="3354831"/>
            <a:ext cx="40131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47" name="Shape 64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48" name="Shape 64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649"/>
        <p:cNvGrpSpPr/>
        <p:nvPr/>
      </p:nvGrpSpPr>
      <p:grpSpPr>
        <a:xfrm>
          <a:off x="0" y="0"/>
          <a:ext cx="0" cy="0"/>
          <a:chOff x="0" y="0"/>
          <a:chExt cx="0" cy="0"/>
        </a:xfrm>
      </p:grpSpPr>
      <p:sp>
        <p:nvSpPr>
          <p:cNvPr id="650" name="Shape 650"/>
          <p:cNvSpPr>
            <a:spLocks noGrp="1"/>
          </p:cNvSpPr>
          <p:nvPr>
            <p:ph type="pic" idx="2"/>
          </p:nvPr>
        </p:nvSpPr>
        <p:spPr>
          <a:xfrm>
            <a:off x="4683120"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51" name="Shape 651"/>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52" name="Shape 652"/>
          <p:cNvSpPr txBox="1">
            <a:spLocks noGrp="1"/>
          </p:cNvSpPr>
          <p:nvPr>
            <p:ph type="body" idx="1"/>
          </p:nvPr>
        </p:nvSpPr>
        <p:spPr>
          <a:xfrm>
            <a:off x="4683120" y="5646677"/>
            <a:ext cx="4003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53" name="Shape 653"/>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54" name="Shape 654"/>
          <p:cNvSpPr txBox="1">
            <a:spLocks noGrp="1"/>
          </p:cNvSpPr>
          <p:nvPr>
            <p:ph type="body" idx="4"/>
          </p:nvPr>
        </p:nvSpPr>
        <p:spPr>
          <a:xfrm>
            <a:off x="304800" y="5646677"/>
            <a:ext cx="42258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55" name="Shape 655"/>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56" name="Shape 656"/>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9" name="Shape 69"/>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0" name="Shape 7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71" name="Shape 7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508000" marR="0" lvl="0" indent="-1651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65200" marR="0" lvl="1" indent="-228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778000" marR="0" lvl="3"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35200" marR="0" lvl="4" indent="-1778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94000" marR="0" lvl="5"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51200" marR="0" lvl="6"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708400" marR="0" lvl="7"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65600" marR="0" lvl="8" indent="-279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2" name="Shape 7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657"/>
        <p:cNvGrpSpPr/>
        <p:nvPr/>
      </p:nvGrpSpPr>
      <p:grpSpPr>
        <a:xfrm>
          <a:off x="0" y="0"/>
          <a:ext cx="0" cy="0"/>
          <a:chOff x="0" y="0"/>
          <a:chExt cx="0" cy="0"/>
        </a:xfrm>
      </p:grpSpPr>
      <p:sp>
        <p:nvSpPr>
          <p:cNvPr id="658" name="Shape 658"/>
          <p:cNvSpPr>
            <a:spLocks noGrp="1"/>
          </p:cNvSpPr>
          <p:nvPr>
            <p:ph type="pic" idx="2"/>
          </p:nvPr>
        </p:nvSpPr>
        <p:spPr>
          <a:xfrm>
            <a:off x="4530722"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59" name="Shape 659"/>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60" name="Shape 660"/>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61" name="Shape 661"/>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560"/>
              </a:spcBef>
              <a:spcAft>
                <a:spcPts val="0"/>
              </a:spcAft>
              <a:buClr>
                <a:srgbClr val="595959"/>
              </a:buClr>
              <a:buSzPts val="28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2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62" name="Shape 662"/>
          <p:cNvSpPr txBox="1">
            <a:spLocks noGrp="1"/>
          </p:cNvSpPr>
          <p:nvPr>
            <p:ph type="title"/>
          </p:nvPr>
        </p:nvSpPr>
        <p:spPr>
          <a:xfrm>
            <a:off x="304800" y="274638"/>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63" name="Shape 663"/>
          <p:cNvSpPr txBox="1">
            <a:spLocks noGrp="1"/>
          </p:cNvSpPr>
          <p:nvPr>
            <p:ph type="body" idx="1"/>
          </p:nvPr>
        </p:nvSpPr>
        <p:spPr>
          <a:xfrm>
            <a:off x="4533898" y="5646677"/>
            <a:ext cx="41529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64" name="Shape 664"/>
          <p:cNvSpPr txBox="1">
            <a:spLocks noGrp="1"/>
          </p:cNvSpPr>
          <p:nvPr>
            <p:ph type="body" idx="6"/>
          </p:nvPr>
        </p:nvSpPr>
        <p:spPr>
          <a:xfrm>
            <a:off x="304800" y="5646677"/>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65" name="Shape 665"/>
          <p:cNvSpPr txBox="1">
            <a:spLocks noGrp="1"/>
          </p:cNvSpPr>
          <p:nvPr>
            <p:ph type="body" idx="7"/>
          </p:nvPr>
        </p:nvSpPr>
        <p:spPr>
          <a:xfrm>
            <a:off x="4530722" y="3354831"/>
            <a:ext cx="4156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66" name="Shape 666"/>
          <p:cNvSpPr txBox="1">
            <a:spLocks noGrp="1"/>
          </p:cNvSpPr>
          <p:nvPr>
            <p:ph type="body" idx="8"/>
          </p:nvPr>
        </p:nvSpPr>
        <p:spPr>
          <a:xfrm>
            <a:off x="304801" y="3354831"/>
            <a:ext cx="4159200" cy="479400"/>
          </a:xfrm>
          <a:prstGeom prst="rect">
            <a:avLst/>
          </a:prstGeom>
          <a:solidFill>
            <a:srgbClr val="FFFFFF">
              <a:alpha val="48235"/>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67" name="Shape 667"/>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68" name="Shape 668"/>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Lucida Sans"/>
                <a:cs typeface="Lucida Sans"/>
                <a:sym typeface="Lucida Sans"/>
              </a:rPr>
              <a:t>‹#›</a:t>
            </a:fld>
            <a:r>
              <a:rPr lang="en-US" sz="1000" b="0" i="0" u="none" strike="noStrike" cap="none" dirty="0">
                <a:solidFill>
                  <a:srgbClr val="50514F"/>
                </a:solidFill>
                <a:latin typeface="Calibri" panose="020F0502020204030204" pitchFamily="34" charset="0"/>
                <a:ea typeface="Lucida Sans"/>
                <a:cs typeface="Lucida Sans"/>
                <a:sym typeface="Lucida Sans"/>
              </a:rPr>
              <a:t> </a:t>
            </a:r>
            <a:endParaRPr sz="1400" b="0" i="0" u="none" strike="noStrike" cap="none" dirty="0">
              <a:solidFill>
                <a:srgbClr val="000000"/>
              </a:solidFill>
              <a:latin typeface="Calibri" panose="020F0502020204030204" pitchFamily="34" charset="0"/>
              <a:ea typeface="Arial"/>
              <a:cs typeface="Arial"/>
              <a:sym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669"/>
        <p:cNvGrpSpPr/>
        <p:nvPr/>
      </p:nvGrpSpPr>
      <p:grpSpPr>
        <a:xfrm>
          <a:off x="0" y="0"/>
          <a:ext cx="0" cy="0"/>
          <a:chOff x="0" y="0"/>
          <a:chExt cx="0" cy="0"/>
        </a:xfrm>
      </p:grpSpPr>
      <p:sp>
        <p:nvSpPr>
          <p:cNvPr id="670" name="Shape 670"/>
          <p:cNvSpPr/>
          <p:nvPr/>
        </p:nvSpPr>
        <p:spPr>
          <a:xfrm>
            <a:off x="0" y="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1" name="Shape 671"/>
          <p:cNvSpPr/>
          <p:nvPr/>
        </p:nvSpPr>
        <p:spPr>
          <a:xfrm>
            <a:off x="0" y="670560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2" name="Shape 672"/>
          <p:cNvSpPr/>
          <p:nvPr/>
        </p:nvSpPr>
        <p:spPr>
          <a:xfrm>
            <a:off x="0" y="0"/>
            <a:ext cx="9144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3" name="Shape 673"/>
          <p:cNvSpPr/>
          <p:nvPr/>
        </p:nvSpPr>
        <p:spPr>
          <a:xfrm>
            <a:off x="8991600" y="19050"/>
            <a:ext cx="1524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4" name="Shape 674"/>
          <p:cNvSpPr/>
          <p:nvPr/>
        </p:nvSpPr>
        <p:spPr>
          <a:xfrm>
            <a:off x="152400" y="2286000"/>
            <a:ext cx="8833200" cy="3048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5" name="Shape 675"/>
          <p:cNvSpPr/>
          <p:nvPr/>
        </p:nvSpPr>
        <p:spPr>
          <a:xfrm>
            <a:off x="155448" y="142352"/>
            <a:ext cx="8833200" cy="213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6" name="Shape 676"/>
          <p:cNvSpPr txBox="1">
            <a:spLocks noGrp="1"/>
          </p:cNvSpPr>
          <p:nvPr>
            <p:ph type="body" idx="1"/>
          </p:nvPr>
        </p:nvSpPr>
        <p:spPr>
          <a:xfrm>
            <a:off x="1368426" y="2743200"/>
            <a:ext cx="6480300" cy="1673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320"/>
              </a:spcBef>
              <a:spcAft>
                <a:spcPts val="0"/>
              </a:spcAft>
              <a:buClr>
                <a:schemeClr val="accent1"/>
              </a:buClr>
              <a:buSzPts val="1600"/>
              <a:buFont typeface="Noto Sans Symbols"/>
              <a:buNone/>
              <a:defRPr sz="1600" b="1"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914400" marR="0" lvl="1" indent="-228600" algn="l" rtl="0">
              <a:lnSpc>
                <a:spcPct val="100000"/>
              </a:lnSpc>
              <a:spcBef>
                <a:spcPts val="360"/>
              </a:spcBef>
              <a:spcAft>
                <a:spcPts val="0"/>
              </a:spcAft>
              <a:buClr>
                <a:schemeClr val="accent2"/>
              </a:buClr>
              <a:buSzPts val="1800"/>
              <a:buFont typeface="Noto Sans Symbols"/>
              <a:buNone/>
              <a:defRPr sz="1800" b="0" i="0" u="none" strike="noStrike" cap="none">
                <a:solidFill>
                  <a:srgbClr val="888888"/>
                </a:solidFill>
                <a:latin typeface="Georgia"/>
                <a:ea typeface="Georgia"/>
                <a:cs typeface="Georgia"/>
                <a:sym typeface="Georgia"/>
              </a:defRPr>
            </a:lvl2pPr>
            <a:lvl3pPr marL="1371600" marR="0" lvl="2" indent="-228600" algn="l" rtl="0">
              <a:lnSpc>
                <a:spcPct val="100000"/>
              </a:lnSpc>
              <a:spcBef>
                <a:spcPts val="320"/>
              </a:spcBef>
              <a:spcAft>
                <a:spcPts val="0"/>
              </a:spcAft>
              <a:buClr>
                <a:schemeClr val="accent3"/>
              </a:buClr>
              <a:buSzPts val="1600"/>
              <a:buFont typeface="Noto Sans Symbols"/>
              <a:buNone/>
              <a:defRPr sz="1600" b="0" i="0" u="none" strike="noStrike" cap="none">
                <a:solidFill>
                  <a:srgbClr val="888888"/>
                </a:solidFill>
                <a:latin typeface="Georgia"/>
                <a:ea typeface="Georgia"/>
                <a:cs typeface="Georgia"/>
                <a:sym typeface="Georgia"/>
              </a:defRPr>
            </a:lvl3pPr>
            <a:lvl4pPr marL="1828800" marR="0" lvl="3" indent="-228600" algn="l" rtl="0">
              <a:lnSpc>
                <a:spcPct val="100000"/>
              </a:lnSpc>
              <a:spcBef>
                <a:spcPts val="280"/>
              </a:spcBef>
              <a:spcAft>
                <a:spcPts val="0"/>
              </a:spcAft>
              <a:buClr>
                <a:schemeClr val="accent4"/>
              </a:buClr>
              <a:buSzPts val="1400"/>
              <a:buFont typeface="Noto Sans Symbols"/>
              <a:buNone/>
              <a:defRPr sz="1400" b="0" i="0" u="none" strike="noStrike" cap="none">
                <a:solidFill>
                  <a:srgbClr val="888888"/>
                </a:solidFill>
                <a:latin typeface="Georgia"/>
                <a:ea typeface="Georgia"/>
                <a:cs typeface="Georgia"/>
                <a:sym typeface="Georgia"/>
              </a:defRPr>
            </a:lvl4pPr>
            <a:lvl5pPr marL="2286000" marR="0" lvl="4" indent="-228600" algn="l" rtl="0">
              <a:lnSpc>
                <a:spcPct val="100000"/>
              </a:lnSpc>
              <a:spcBef>
                <a:spcPts val="280"/>
              </a:spcBef>
              <a:spcAft>
                <a:spcPts val="0"/>
              </a:spcAft>
              <a:buClr>
                <a:schemeClr val="accent5"/>
              </a:buClr>
              <a:buSzPts val="1400"/>
              <a:buFont typeface="Georgia"/>
              <a:buNone/>
              <a:defRPr sz="1400" b="0" i="0" u="none" strike="noStrike" cap="none">
                <a:solidFill>
                  <a:srgbClr val="888888"/>
                </a:solidFill>
                <a:latin typeface="Georgia"/>
                <a:ea typeface="Georgia"/>
                <a:cs typeface="Georgia"/>
                <a:sym typeface="Georgia"/>
              </a:defRPr>
            </a:lvl5pPr>
            <a:lvl6pPr marL="2743200" marR="0" lvl="5" indent="-320039" algn="l" rtl="0">
              <a:lnSpc>
                <a:spcPct val="100000"/>
              </a:lnSpc>
              <a:spcBef>
                <a:spcPts val="360"/>
              </a:spcBef>
              <a:spcAft>
                <a:spcPts val="0"/>
              </a:spcAft>
              <a:buClr>
                <a:schemeClr val="accent6"/>
              </a:buClr>
              <a:buSzPts val="1440"/>
              <a:buFont typeface="Noto Sans Symbols"/>
              <a:buChar char="●"/>
              <a:defRPr sz="1800" b="0" i="0" u="none" strike="noStrike" cap="none">
                <a:solidFill>
                  <a:schemeClr val="dk1"/>
                </a:solidFill>
                <a:latin typeface="Georgia"/>
                <a:ea typeface="Georgia"/>
                <a:cs typeface="Georgia"/>
                <a:sym typeface="Georgia"/>
              </a:defRPr>
            </a:lvl6pPr>
            <a:lvl7pPr marL="3200400" marR="0" lvl="6" indent="-320039" algn="l" rtl="0">
              <a:lnSpc>
                <a:spcPct val="100000"/>
              </a:lnSpc>
              <a:spcBef>
                <a:spcPts val="320"/>
              </a:spcBef>
              <a:spcAft>
                <a:spcPts val="0"/>
              </a:spcAft>
              <a:buClr>
                <a:srgbClr val="B75640"/>
              </a:buClr>
              <a:buSzPts val="1440"/>
              <a:buFont typeface="Georgia"/>
              <a:buChar char="•"/>
              <a:defRPr sz="1600" b="0" i="0" u="none" strike="noStrike" cap="none">
                <a:solidFill>
                  <a:schemeClr val="dk1"/>
                </a:solidFill>
                <a:latin typeface="Georgia"/>
                <a:ea typeface="Georgia"/>
                <a:cs typeface="Georgia"/>
                <a:sym typeface="Georgia"/>
              </a:defRPr>
            </a:lvl7pPr>
            <a:lvl8pPr marL="3657600" marR="0" lvl="7" indent="-330200" algn="l" rtl="0">
              <a:lnSpc>
                <a:spcPct val="100000"/>
              </a:lnSpc>
              <a:spcBef>
                <a:spcPts val="320"/>
              </a:spcBef>
              <a:spcAft>
                <a:spcPts val="0"/>
              </a:spcAft>
              <a:buClr>
                <a:srgbClr val="7A6B62"/>
              </a:buClr>
              <a:buSzPts val="1600"/>
              <a:buFont typeface="Georgia"/>
              <a:buChar char="•"/>
              <a:defRPr sz="1600" b="0" i="0" u="none" strike="noStrike" cap="none">
                <a:solidFill>
                  <a:schemeClr val="dk1"/>
                </a:solidFill>
                <a:latin typeface="Georgia"/>
                <a:ea typeface="Georgia"/>
                <a:cs typeface="Georgia"/>
                <a:sym typeface="Georgia"/>
              </a:defRPr>
            </a:lvl8pPr>
            <a:lvl9pPr marL="4114800" marR="0" lvl="8" indent="-308609" algn="l" rtl="0">
              <a:lnSpc>
                <a:spcPct val="100000"/>
              </a:lnSpc>
              <a:spcBef>
                <a:spcPts val="280"/>
              </a:spcBef>
              <a:spcAft>
                <a:spcPts val="0"/>
              </a:spcAft>
              <a:buClr>
                <a:srgbClr val="B29D00"/>
              </a:buClr>
              <a:buSzPts val="1260"/>
              <a:buFont typeface="Georgia"/>
              <a:buChar char="•"/>
              <a:defRPr sz="1400" b="0" i="0" u="none" strike="noStrike" cap="none">
                <a:solidFill>
                  <a:schemeClr val="dk1"/>
                </a:solidFill>
                <a:latin typeface="Georgia"/>
                <a:ea typeface="Georgia"/>
                <a:cs typeface="Georgia"/>
                <a:sym typeface="Georgia"/>
              </a:defRPr>
            </a:lvl9pPr>
          </a:lstStyle>
          <a:p>
            <a:endParaRPr dirty="0"/>
          </a:p>
        </p:txBody>
      </p:sp>
      <p:sp>
        <p:nvSpPr>
          <p:cNvPr id="677" name="Shape 677"/>
          <p:cNvSpPr/>
          <p:nvPr/>
        </p:nvSpPr>
        <p:spPr>
          <a:xfrm>
            <a:off x="146304" y="6391656"/>
            <a:ext cx="8833200" cy="3096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8" name="Shape 678"/>
          <p:cNvSpPr/>
          <p:nvPr/>
        </p:nvSpPr>
        <p:spPr>
          <a:xfrm>
            <a:off x="152400" y="152400"/>
            <a:ext cx="8833200" cy="6547200"/>
          </a:xfrm>
          <a:prstGeom prst="rect">
            <a:avLst/>
          </a:prstGeom>
          <a:noFill/>
          <a:ln w="9525" cap="flat" cmpd="sng">
            <a:solidFill>
              <a:srgbClr val="7A9798"/>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679" name="Shape 679"/>
          <p:cNvSpPr txBox="1">
            <a:spLocks noGrp="1"/>
          </p:cNvSpPr>
          <p:nvPr>
            <p:ph type="ftr" idx="11"/>
          </p:nvPr>
        </p:nvSpPr>
        <p:spPr>
          <a:xfrm>
            <a:off x="304800" y="6410848"/>
            <a:ext cx="3581400" cy="3657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1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lang="en-US" dirty="0"/>
          </a:p>
        </p:txBody>
      </p:sp>
      <p:sp>
        <p:nvSpPr>
          <p:cNvPr id="680" name="Shape 680"/>
          <p:cNvSpPr txBox="1">
            <a:spLocks noGrp="1"/>
          </p:cNvSpPr>
          <p:nvPr>
            <p:ph type="dt" idx="10"/>
          </p:nvPr>
        </p:nvSpPr>
        <p:spPr>
          <a:xfrm>
            <a:off x="5791200" y="6404984"/>
            <a:ext cx="3045000" cy="3657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4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457200" marR="0" lvl="1"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2pPr>
            <a:lvl3pPr marL="914400" marR="0" lvl="2"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3pPr>
            <a:lvl4pPr marL="1371600" marR="0" lvl="3"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4pPr>
            <a:lvl5pPr marL="1828800" marR="0" lvl="4"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5pPr>
            <a:lvl6pPr marL="2286000" marR="0" lvl="5"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6pPr>
            <a:lvl7pPr marL="2743200" marR="0" lvl="6"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7pPr>
            <a:lvl8pPr marL="3200400" marR="0" lvl="7"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8pPr>
            <a:lvl9pPr marL="3657600" marR="0" lvl="8" indent="0" algn="l" rtl="0">
              <a:lnSpc>
                <a:spcPct val="100000"/>
              </a:lnSpc>
              <a:spcBef>
                <a:spcPts val="0"/>
              </a:spcBef>
              <a:spcAft>
                <a:spcPts val="0"/>
              </a:spcAft>
              <a:buClr>
                <a:schemeClr val="dk1"/>
              </a:buClr>
              <a:buSzPts val="1800"/>
              <a:buFont typeface="Georgia"/>
              <a:buNone/>
              <a:defRPr sz="1800" b="0" i="0" u="none" strike="noStrike" cap="none">
                <a:solidFill>
                  <a:schemeClr val="dk1"/>
                </a:solidFill>
                <a:latin typeface="Georgia"/>
                <a:ea typeface="Georgia"/>
                <a:cs typeface="Georgia"/>
                <a:sym typeface="Georgia"/>
              </a:defRPr>
            </a:lvl9pPr>
          </a:lstStyle>
          <a:p>
            <a:endParaRPr lang="en-US" dirty="0"/>
          </a:p>
        </p:txBody>
      </p:sp>
      <p:cxnSp>
        <p:nvCxnSpPr>
          <p:cNvPr id="681" name="Shape 681"/>
          <p:cNvCxnSpPr/>
          <p:nvPr/>
        </p:nvCxnSpPr>
        <p:spPr>
          <a:xfrm>
            <a:off x="152400" y="2438400"/>
            <a:ext cx="8833200" cy="0"/>
          </a:xfrm>
          <a:prstGeom prst="straightConnector1">
            <a:avLst/>
          </a:prstGeom>
          <a:noFill/>
          <a:ln w="11425" cap="flat" cmpd="sng">
            <a:solidFill>
              <a:srgbClr val="7A9798"/>
            </a:solidFill>
            <a:prstDash val="dash"/>
            <a:round/>
            <a:headEnd type="none" w="sm" len="sm"/>
            <a:tailEnd type="none" w="sm" len="sm"/>
          </a:ln>
        </p:spPr>
      </p:cxnSp>
      <p:sp>
        <p:nvSpPr>
          <p:cNvPr id="682" name="Shape 682"/>
          <p:cNvSpPr/>
          <p:nvPr/>
        </p:nvSpPr>
        <p:spPr>
          <a:xfrm>
            <a:off x="4267200" y="2115312"/>
            <a:ext cx="609600" cy="6096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83" name="Shape 683"/>
          <p:cNvSpPr/>
          <p:nvPr/>
        </p:nvSpPr>
        <p:spPr>
          <a:xfrm>
            <a:off x="4361688" y="2209800"/>
            <a:ext cx="420600" cy="4206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Lucida Sans"/>
              <a:cs typeface="Lucida Sans"/>
              <a:sym typeface="Lucida Sans"/>
            </a:endParaRPr>
          </a:p>
        </p:txBody>
      </p:sp>
      <p:sp>
        <p:nvSpPr>
          <p:cNvPr id="684" name="Shape 684"/>
          <p:cNvSpPr txBox="1">
            <a:spLocks noGrp="1"/>
          </p:cNvSpPr>
          <p:nvPr>
            <p:ph type="sldNum" idx="12"/>
          </p:nvPr>
        </p:nvSpPr>
        <p:spPr>
          <a:xfrm>
            <a:off x="4343400" y="2199450"/>
            <a:ext cx="457200" cy="4413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Calibri" panose="020F0502020204030204" pitchFamily="34" charset="0"/>
                <a:ea typeface="Calibri" panose="020F0502020204030204" pitchFamily="34" charset="0"/>
                <a:cs typeface="Calibri" panose="020F0502020204030204" pitchFamily="34" charset="0"/>
                <a:sym typeface="Lucida Sans"/>
              </a:defRPr>
            </a:lvl1pPr>
            <a:lvl2pPr marL="0" marR="0" lvl="1"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600" b="0" i="0" u="none" strike="noStrike" cap="none">
                <a:solidFill>
                  <a:srgbClr val="7A9798"/>
                </a:solidFill>
                <a:latin typeface="Lucida Sans"/>
                <a:ea typeface="Lucida Sans"/>
                <a:cs typeface="Lucida Sans"/>
                <a:sym typeface="Lucida Sans"/>
              </a:defRPr>
            </a:lvl9pPr>
          </a:lstStyle>
          <a:p>
            <a:fld id="{00000000-1234-1234-1234-123412341234}" type="slidenum">
              <a:rPr lang="en-US" smtClean="0"/>
              <a:pPr/>
              <a:t>‹#›</a:t>
            </a:fld>
            <a:endParaRPr lang="en-US" dirty="0"/>
          </a:p>
        </p:txBody>
      </p:sp>
      <p:sp>
        <p:nvSpPr>
          <p:cNvPr id="685" name="Shape 685"/>
          <p:cNvSpPr txBox="1">
            <a:spLocks noGrp="1"/>
          </p:cNvSpPr>
          <p:nvPr>
            <p:ph type="title"/>
          </p:nvPr>
        </p:nvSpPr>
        <p:spPr>
          <a:xfrm>
            <a:off x="722313" y="533400"/>
            <a:ext cx="7772400" cy="1524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4200" b="0" i="0" u="none" strike="noStrike" cap="none">
                <a:solidFill>
                  <a:srgbClr val="FFFFFF"/>
                </a:solidFill>
                <a:latin typeface="Calibri" panose="020F0502020204030204" pitchFamily="34" charset="0"/>
                <a:ea typeface="Calibri" panose="020F0502020204030204" pitchFamily="34" charset="0"/>
                <a:cs typeface="Calibri" panose="020F0502020204030204" pitchFamily="34" charset="0"/>
                <a:sym typeface="Lucida Sans"/>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89"/>
        <p:cNvGrpSpPr/>
        <p:nvPr/>
      </p:nvGrpSpPr>
      <p:grpSpPr>
        <a:xfrm>
          <a:off x="0" y="0"/>
          <a:ext cx="0" cy="0"/>
          <a:chOff x="0" y="0"/>
          <a:chExt cx="0" cy="0"/>
        </a:xfrm>
      </p:grpSpPr>
      <p:sp>
        <p:nvSpPr>
          <p:cNvPr id="690" name="Shape 690"/>
          <p:cNvSpPr/>
          <p:nvPr/>
        </p:nvSpPr>
        <p:spPr>
          <a:xfrm>
            <a:off x="0" y="0"/>
            <a:ext cx="9144000" cy="6858000"/>
          </a:xfrm>
          <a:prstGeom prst="rect">
            <a:avLst/>
          </a:prstGeom>
          <a:solidFill>
            <a:srgbClr val="A9B0AC"/>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691" name="Shape 69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692" name="Shape 692"/>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693" name="Shape 693"/>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694" name="Shape 694"/>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695" name="Shape 695"/>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696" name="Shape 696"/>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697"/>
        <p:cNvGrpSpPr/>
        <p:nvPr/>
      </p:nvGrpSpPr>
      <p:grpSpPr>
        <a:xfrm>
          <a:off x="0" y="0"/>
          <a:ext cx="0" cy="0"/>
          <a:chOff x="0" y="0"/>
          <a:chExt cx="0" cy="0"/>
        </a:xfrm>
      </p:grpSpPr>
      <p:sp>
        <p:nvSpPr>
          <p:cNvPr id="698" name="Shape 698"/>
          <p:cNvSpPr/>
          <p:nvPr/>
        </p:nvSpPr>
        <p:spPr>
          <a:xfrm>
            <a:off x="0" y="0"/>
            <a:ext cx="9144000" cy="6858000"/>
          </a:xfrm>
          <a:prstGeom prst="rect">
            <a:avLst/>
          </a:prstGeom>
          <a:solidFill>
            <a:srgbClr val="1C9963"/>
          </a:solid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699" name="Shape 699"/>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700" name="Shape 700"/>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701" name="Shape 701"/>
          <p:cNvSpPr txBox="1"/>
          <p:nvPr/>
        </p:nvSpPr>
        <p:spPr>
          <a:xfrm>
            <a:off x="115460"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702" name="Shape 702"/>
          <p:cNvSpPr txBox="1"/>
          <p:nvPr/>
        </p:nvSpPr>
        <p:spPr>
          <a:xfrm>
            <a:off x="115460" y="2952693"/>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chemeClr val="dk1"/>
              </a:solidFill>
              <a:latin typeface="Calibri" panose="020F0502020204030204" pitchFamily="34" charset="0"/>
              <a:ea typeface="Arial"/>
              <a:cs typeface="Arial"/>
              <a:sym typeface="Arial"/>
            </a:endParaRPr>
          </a:p>
        </p:txBody>
      </p:sp>
      <p:sp>
        <p:nvSpPr>
          <p:cNvPr id="703" name="Shape 703"/>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800" b="0"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pic>
        <p:nvPicPr>
          <p:cNvPr id="704" name="Shape 704"/>
          <p:cNvPicPr preferRelativeResize="0"/>
          <p:nvPr/>
        </p:nvPicPr>
        <p:blipFill rotWithShape="1">
          <a:blip r:embed="rId2">
            <a:alphaModFix/>
          </a:blip>
          <a:srcRect/>
          <a:stretch/>
        </p:blipFill>
        <p:spPr>
          <a:xfrm>
            <a:off x="304816" y="394130"/>
            <a:ext cx="2235300" cy="20966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705"/>
        <p:cNvGrpSpPr/>
        <p:nvPr/>
      </p:nvGrpSpPr>
      <p:grpSpPr>
        <a:xfrm>
          <a:off x="0" y="0"/>
          <a:ext cx="0" cy="0"/>
          <a:chOff x="0" y="0"/>
          <a:chExt cx="0" cy="0"/>
        </a:xfrm>
      </p:grpSpPr>
      <p:sp>
        <p:nvSpPr>
          <p:cNvPr id="706" name="Shape 706"/>
          <p:cNvSpPr/>
          <p:nvPr/>
        </p:nvSpPr>
        <p:spPr>
          <a:xfrm>
            <a:off x="1" y="6329468"/>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07" name="Shape 707"/>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08" name="Shape 708"/>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09" name="Shape 709"/>
          <p:cNvSpPr/>
          <p:nvPr/>
        </p:nvSpPr>
        <p:spPr>
          <a:xfrm>
            <a:off x="1" y="6330472"/>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10" name="Shape 710"/>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11" name="Shape 711"/>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712"/>
        <p:cNvGrpSpPr/>
        <p:nvPr/>
      </p:nvGrpSpPr>
      <p:grpSpPr>
        <a:xfrm>
          <a:off x="0" y="0"/>
          <a:ext cx="0" cy="0"/>
          <a:chOff x="0" y="0"/>
          <a:chExt cx="0" cy="0"/>
        </a:xfrm>
      </p:grpSpPr>
      <p:sp>
        <p:nvSpPr>
          <p:cNvPr id="713" name="Shape 713"/>
          <p:cNvSpPr txBox="1">
            <a:spLocks noGrp="1"/>
          </p:cNvSpPr>
          <p:nvPr>
            <p:ph type="ctrTitle"/>
          </p:nvPr>
        </p:nvSpPr>
        <p:spPr>
          <a:xfrm>
            <a:off x="219320"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800" b="0" i="0" u="none" strike="noStrike" cap="none">
                <a:solidFill>
                  <a:srgbClr val="50514F"/>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14" name="Shape 714"/>
          <p:cNvSpPr txBox="1">
            <a:spLocks noGrp="1"/>
          </p:cNvSpPr>
          <p:nvPr>
            <p:ph type="subTitle" idx="1"/>
          </p:nvPr>
        </p:nvSpPr>
        <p:spPr>
          <a:xfrm>
            <a:off x="219321"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15" name="Shape 715"/>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pic>
        <p:nvPicPr>
          <p:cNvPr id="716" name="Shape 716"/>
          <p:cNvPicPr preferRelativeResize="0"/>
          <p:nvPr/>
        </p:nvPicPr>
        <p:blipFill rotWithShape="1">
          <a:blip r:embed="rId2">
            <a:alphaModFix/>
          </a:blip>
          <a:srcRect/>
          <a:stretch/>
        </p:blipFill>
        <p:spPr>
          <a:xfrm>
            <a:off x="304801" y="394130"/>
            <a:ext cx="2235300" cy="209664"/>
          </a:xfrm>
          <a:prstGeom prst="rect">
            <a:avLst/>
          </a:prstGeom>
          <a:noFill/>
          <a:ln>
            <a:noFill/>
          </a:ln>
        </p:spPr>
      </p:pic>
      <p:pic>
        <p:nvPicPr>
          <p:cNvPr id="717" name="Shape 717"/>
          <p:cNvPicPr preferRelativeResize="0"/>
          <p:nvPr/>
        </p:nvPicPr>
        <p:blipFill rotWithShape="1">
          <a:blip r:embed="rId3">
            <a:alphaModFix/>
          </a:blip>
          <a:srcRect/>
          <a:stretch/>
        </p:blipFill>
        <p:spPr>
          <a:xfrm>
            <a:off x="304800" y="5840890"/>
            <a:ext cx="1303773" cy="507278"/>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8"/>
        <p:cNvGrpSpPr/>
        <p:nvPr/>
      </p:nvGrpSpPr>
      <p:grpSpPr>
        <a:xfrm>
          <a:off x="0" y="0"/>
          <a:ext cx="0" cy="0"/>
          <a:chOff x="0" y="0"/>
          <a:chExt cx="0" cy="0"/>
        </a:xfrm>
      </p:grpSpPr>
      <p:sp>
        <p:nvSpPr>
          <p:cNvPr id="719" name="Shape 719"/>
          <p:cNvSpPr txBox="1">
            <a:spLocks noGrp="1"/>
          </p:cNvSpPr>
          <p:nvPr>
            <p:ph type="title"/>
          </p:nvPr>
        </p:nvSpPr>
        <p:spPr>
          <a:xfrm>
            <a:off x="304800" y="274638"/>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20" name="Shape 720"/>
          <p:cNvSpPr txBox="1">
            <a:spLocks noGrp="1"/>
          </p:cNvSpPr>
          <p:nvPr>
            <p:ph type="body" idx="1"/>
          </p:nvPr>
        </p:nvSpPr>
        <p:spPr>
          <a:xfrm>
            <a:off x="304800" y="1417638"/>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721" name="Shape 721"/>
          <p:cNvSpPr txBox="1">
            <a:spLocks noGrp="1"/>
          </p:cNvSpPr>
          <p:nvPr>
            <p:ph type="body" idx="2"/>
          </p:nvPr>
        </p:nvSpPr>
        <p:spPr>
          <a:xfrm>
            <a:off x="304800" y="2015411"/>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722" name="Shape 722"/>
          <p:cNvSpPr txBox="1">
            <a:spLocks noGrp="1"/>
          </p:cNvSpPr>
          <p:nvPr>
            <p:ph type="body" idx="3"/>
          </p:nvPr>
        </p:nvSpPr>
        <p:spPr>
          <a:xfrm>
            <a:off x="4645025" y="1417638"/>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dirty="0"/>
          </a:p>
        </p:txBody>
      </p:sp>
      <p:sp>
        <p:nvSpPr>
          <p:cNvPr id="723" name="Shape 723"/>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dirty="0"/>
          </a:p>
        </p:txBody>
      </p:sp>
      <p:sp>
        <p:nvSpPr>
          <p:cNvPr id="724" name="Shape 724"/>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25" name="Shape 725"/>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sp>
        <p:nvSpPr>
          <p:cNvPr id="726" name="Shape 726">
            <a:hlinkClick r:id="rId2"/>
          </p:cNvPr>
          <p:cNvSpPr/>
          <p:nvPr/>
        </p:nvSpPr>
        <p:spPr>
          <a:xfrm>
            <a:off x="3542586" y="6519775"/>
            <a:ext cx="1906800" cy="175500"/>
          </a:xfrm>
          <a:prstGeom prst="rect">
            <a:avLst/>
          </a:prstGeom>
          <a:noFill/>
          <a:ln>
            <a:noFill/>
          </a:ln>
          <a:effectLst>
            <a:outerShdw blurRad="40000"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727"/>
        <p:cNvGrpSpPr/>
        <p:nvPr/>
      </p:nvGrpSpPr>
      <p:grpSpPr>
        <a:xfrm>
          <a:off x="0" y="0"/>
          <a:ext cx="0" cy="0"/>
          <a:chOff x="0" y="0"/>
          <a:chExt cx="0" cy="0"/>
        </a:xfrm>
      </p:grpSpPr>
      <p:sp>
        <p:nvSpPr>
          <p:cNvPr id="728" name="Shape 728"/>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29" name="Shape 729"/>
          <p:cNvSpPr txBox="1">
            <a:spLocks noGrp="1"/>
          </p:cNvSpPr>
          <p:nvPr>
            <p:ph type="subTitle" idx="1"/>
          </p:nvPr>
        </p:nvSpPr>
        <p:spPr>
          <a:xfrm>
            <a:off x="3339152"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30" name="Shape 73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31" name="Shape 731"/>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889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32" name="Shape 732"/>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3"/>
        <p:cNvGrpSpPr/>
        <p:nvPr/>
      </p:nvGrpSpPr>
      <p:grpSpPr>
        <a:xfrm>
          <a:off x="0" y="0"/>
          <a:ext cx="0" cy="0"/>
          <a:chOff x="0" y="0"/>
          <a:chExt cx="0" cy="0"/>
        </a:xfrm>
      </p:grpSpPr>
      <p:sp>
        <p:nvSpPr>
          <p:cNvPr id="734" name="Shape 734"/>
          <p:cNvSpPr txBox="1">
            <a:spLocks noGrp="1"/>
          </p:cNvSpPr>
          <p:nvPr>
            <p:ph type="ctrTitle"/>
          </p:nvPr>
        </p:nvSpPr>
        <p:spPr>
          <a:xfrm>
            <a:off x="219320"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8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35" name="Shape 735"/>
          <p:cNvSpPr txBox="1">
            <a:spLocks noGrp="1"/>
          </p:cNvSpPr>
          <p:nvPr>
            <p:ph type="subTitle" idx="1"/>
          </p:nvPr>
        </p:nvSpPr>
        <p:spPr>
          <a:xfrm>
            <a:off x="219317" y="3832459"/>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dirty="0"/>
          </a:p>
        </p:txBody>
      </p:sp>
      <p:sp>
        <p:nvSpPr>
          <p:cNvPr id="736" name="Shape 736"/>
          <p:cNvSpPr/>
          <p:nvPr/>
        </p:nvSpPr>
        <p:spPr>
          <a:xfrm>
            <a:off x="-1" y="1737612"/>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37" name="Shape 737"/>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905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marL="742950" marR="0" lvl="1" indent="-317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254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40000" marR="0" lvl="5"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97200" marR="0" lvl="6"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54400" marR="0" lvl="7"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911600" marR="0" lvl="8" indent="-25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pic>
        <p:nvPicPr>
          <p:cNvPr id="738" name="Shape 738"/>
          <p:cNvPicPr preferRelativeResize="0"/>
          <p:nvPr/>
        </p:nvPicPr>
        <p:blipFill rotWithShape="1">
          <a:blip r:embed="rId2">
            <a:alphaModFix/>
          </a:blip>
          <a:srcRect/>
          <a:stretch/>
        </p:blipFill>
        <p:spPr>
          <a:xfrm>
            <a:off x="304801" y="394130"/>
            <a:ext cx="2235300" cy="209664"/>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739"/>
        <p:cNvGrpSpPr/>
        <p:nvPr/>
      </p:nvGrpSpPr>
      <p:grpSpPr>
        <a:xfrm>
          <a:off x="0" y="0"/>
          <a:ext cx="0" cy="0"/>
          <a:chOff x="0" y="0"/>
          <a:chExt cx="0" cy="0"/>
        </a:xfrm>
      </p:grpSpPr>
      <p:sp>
        <p:nvSpPr>
          <p:cNvPr id="740" name="Shape 740"/>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Calibri" panose="020F0502020204030204" pitchFamily="34" charset="0"/>
                <a:ea typeface="Calibri" panose="020F0502020204030204" pitchFamily="34" charset="0"/>
                <a:cs typeface="Arial"/>
                <a:sym typeface="Arial"/>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741" name="Shape 741"/>
          <p:cNvSpPr/>
          <p:nvPr/>
        </p:nvSpPr>
        <p:spPr>
          <a:xfrm>
            <a:off x="1" y="6330472"/>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panose="020F0502020204030204" pitchFamily="34" charset="0"/>
              <a:ea typeface="Arial"/>
              <a:cs typeface="Arial"/>
              <a:sym typeface="Arial"/>
            </a:endParaRPr>
          </a:p>
        </p:txBody>
      </p:sp>
      <p:sp>
        <p:nvSpPr>
          <p:cNvPr id="742" name="Shape 742"/>
          <p:cNvSpPr txBox="1"/>
          <p:nvPr/>
        </p:nvSpPr>
        <p:spPr>
          <a:xfrm>
            <a:off x="7571684" y="6483774"/>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US" sz="1000" b="0" i="0" u="none" strike="noStrike" cap="none">
                <a:solidFill>
                  <a:srgbClr val="50514F"/>
                </a:solidFill>
                <a:latin typeface="Calibri" panose="020F0502020204030204" pitchFamily="34" charset="0"/>
                <a:ea typeface="Arial"/>
                <a:cs typeface="Arial"/>
                <a:sym typeface="Arial"/>
              </a:rPr>
              <a:t>‹#›</a:t>
            </a:fld>
            <a:r>
              <a:rPr lang="en-US" sz="1000" b="0" i="0" u="none" strike="noStrike" cap="none" dirty="0">
                <a:solidFill>
                  <a:srgbClr val="50514F"/>
                </a:solidFill>
                <a:latin typeface="Calibri" panose="020F0502020204030204" pitchFamily="34" charset="0"/>
                <a:ea typeface="Arial"/>
                <a:cs typeface="Arial"/>
                <a:sym typeface="Arial"/>
              </a:rPr>
              <a:t> </a:t>
            </a:r>
            <a:endParaRPr sz="1400" b="0" i="0" u="none" strike="noStrike" cap="none" dirty="0">
              <a:solidFill>
                <a:srgbClr val="000000"/>
              </a:solidFill>
              <a:latin typeface="Calibri" panose="020F0502020204030204" pitchFamily="34" charset="0"/>
              <a:ea typeface="Arial"/>
              <a:cs typeface="Arial"/>
              <a:sym typeface="Arial"/>
            </a:endParaRPr>
          </a:p>
        </p:txBody>
      </p:sp>
      <p:pic>
        <p:nvPicPr>
          <p:cNvPr id="743" name="Shape 743"/>
          <p:cNvPicPr preferRelativeResize="0"/>
          <p:nvPr/>
        </p:nvPicPr>
        <p:blipFill rotWithShape="1">
          <a:blip r:embed="rId2">
            <a:alphaModFix/>
          </a:blip>
          <a:srcRect/>
          <a:stretch/>
        </p:blipFill>
        <p:spPr>
          <a:xfrm>
            <a:off x="304800" y="6503299"/>
            <a:ext cx="1746600" cy="16383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theme" Target="../theme/theme3.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theme" Target="../theme/theme4.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theme" Target="../theme/theme5.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1" name="Shape 1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170" name="Shape 17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329" name="Shape 32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512" name="Shape 51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dirty="0"/>
          </a:p>
        </p:txBody>
      </p:sp>
      <p:sp>
        <p:nvSpPr>
          <p:cNvPr id="688" name="Shape 68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4"/>
        <p:cNvGrpSpPr/>
        <p:nvPr/>
      </p:nvGrpSpPr>
      <p:grpSpPr>
        <a:xfrm>
          <a:off x="0" y="0"/>
          <a:ext cx="0" cy="0"/>
          <a:chOff x="0" y="0"/>
          <a:chExt cx="0" cy="0"/>
        </a:xfrm>
      </p:grpSpPr>
      <p:sp>
        <p:nvSpPr>
          <p:cNvPr id="855" name="Shape 85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dirty="0"/>
          </a:p>
        </p:txBody>
      </p:sp>
      <p:sp>
        <p:nvSpPr>
          <p:cNvPr id="856" name="Shape 85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hyperlink" Target="https://achievethecore.org/" TargetMode="External"/><Relationship Id="rId2" Type="http://schemas.openxmlformats.org/officeDocument/2006/relationships/notesSlide" Target="../notesSlides/notesSlide21.xml"/><Relationship Id="rId1" Type="http://schemas.openxmlformats.org/officeDocument/2006/relationships/slideLayout" Target="../slideLayouts/slideLayout115.xml"/><Relationship Id="rId5" Type="http://schemas.openxmlformats.org/officeDocument/2006/relationships/image" Target="../media/image23.png"/><Relationship Id="rId4" Type="http://schemas.openxmlformats.org/officeDocument/2006/relationships/hyperlink" Target="https://achievethecore.org/category/415/ela-literacy-assessmen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chievethecore.org/category/415/ela-literacy-assessments" TargetMode="External"/><Relationship Id="rId2" Type="http://schemas.openxmlformats.org/officeDocument/2006/relationships/notesSlide" Target="../notesSlides/notesSlide22.xml"/><Relationship Id="rId1" Type="http://schemas.openxmlformats.org/officeDocument/2006/relationships/slideLayout" Target="../slideLayouts/slideLayout11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s://achievethecore.org/aligned/what-do-they-actually-know/" TargetMode="External"/><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45.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45.xml"/><Relationship Id="rId4" Type="http://schemas.openxmlformats.org/officeDocument/2006/relationships/hyperlink" Target="http://www.achievethecore.org/ca-signu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achievethecore.org/educators-taking-ac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www.achievethecore.org" TargetMode="External"/><Relationship Id="rId5" Type="http://schemas.openxmlformats.org/officeDocument/2006/relationships/hyperlink" Target="http://www.achievethecore.org/ca-signup" TargetMode="External"/><Relationship Id="rId4" Type="http://schemas.openxmlformats.org/officeDocument/2006/relationships/hyperlink" Target="mailto:jfunderburk@studentsachieven.net"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attendee.gotowebinar.com/register/3698999391634503427" TargetMode="External"/><Relationship Id="rId2" Type="http://schemas.openxmlformats.org/officeDocument/2006/relationships/notesSlide" Target="../notesSlides/notesSlide40.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Shape 1076"/>
          <p:cNvSpPr txBox="1"/>
          <p:nvPr/>
        </p:nvSpPr>
        <p:spPr>
          <a:xfrm>
            <a:off x="-2518771" y="5036553"/>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panose="020F0502020204030204" pitchFamily="34" charset="0"/>
              <a:ea typeface="Lucida Sans"/>
              <a:cs typeface="Lucida Sans"/>
              <a:sym typeface="Lucida Sans"/>
            </a:endParaRPr>
          </a:p>
        </p:txBody>
      </p:sp>
      <p:sp>
        <p:nvSpPr>
          <p:cNvPr id="1077" name="Shape 1077"/>
          <p:cNvSpPr txBox="1">
            <a:spLocks noGrp="1"/>
          </p:cNvSpPr>
          <p:nvPr>
            <p:ph type="ctrTitle"/>
          </p:nvPr>
        </p:nvSpPr>
        <p:spPr>
          <a:xfrm>
            <a:off x="219317" y="2982072"/>
            <a:ext cx="8619900" cy="8505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750"/>
              <a:buFont typeface="Arial"/>
              <a:buNone/>
            </a:pPr>
            <a:r>
              <a:rPr lang="en-US" sz="3000" b="1" dirty="0">
                <a:solidFill>
                  <a:srgbClr val="575757"/>
                </a:solidFill>
              </a:rPr>
              <a:t>Assessing Literacy:  A Model for Using Achieve the Core’s ELA Mini-Assessments</a:t>
            </a:r>
            <a:endParaRPr dirty="0"/>
          </a:p>
          <a:p>
            <a:pPr marL="0" marR="0" lvl="0" indent="0" algn="l" rtl="0">
              <a:lnSpc>
                <a:spcPct val="100000"/>
              </a:lnSpc>
              <a:spcBef>
                <a:spcPts val="0"/>
              </a:spcBef>
              <a:spcAft>
                <a:spcPts val="0"/>
              </a:spcAft>
              <a:buClr>
                <a:srgbClr val="50514F"/>
              </a:buClr>
              <a:buSzPts val="700"/>
              <a:buFont typeface="Allerta"/>
              <a:buNone/>
            </a:pPr>
            <a:endParaRPr sz="2800" b="0" i="0" u="none" strike="noStrike" cap="none" dirty="0">
              <a:solidFill>
                <a:srgbClr val="50514F"/>
              </a:solidFill>
              <a:ea typeface="Lucida Sans"/>
              <a:cs typeface="Lucida Sans"/>
              <a:sym typeface="Lucida Sans"/>
            </a:endParaRPr>
          </a:p>
        </p:txBody>
      </p:sp>
      <p:sp>
        <p:nvSpPr>
          <p:cNvPr id="1078" name="Shape 1078"/>
          <p:cNvSpPr txBox="1">
            <a:spLocks noGrp="1"/>
          </p:cNvSpPr>
          <p:nvPr>
            <p:ph type="subTitle" idx="1"/>
          </p:nvPr>
        </p:nvSpPr>
        <p:spPr>
          <a:xfrm>
            <a:off x="219318" y="3832457"/>
            <a:ext cx="8619900" cy="7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500"/>
              <a:buFont typeface="Arial"/>
              <a:buNone/>
            </a:pPr>
            <a:r>
              <a:rPr lang="en-US" sz="2000" b="0" i="0" u="none" strike="noStrike" cap="none" dirty="0">
                <a:solidFill>
                  <a:srgbClr val="575757"/>
                </a:solidFill>
                <a:ea typeface="Lucida Sans"/>
                <a:cs typeface="Lucida Sans"/>
                <a:sym typeface="Lucida Sans"/>
              </a:rPr>
              <a:t>Core Advocates Monthly Webinar</a:t>
            </a:r>
            <a:endParaRPr dirty="0"/>
          </a:p>
          <a:p>
            <a:pPr marL="0" marR="0" lvl="0" indent="0" algn="l" rtl="0">
              <a:lnSpc>
                <a:spcPct val="100000"/>
              </a:lnSpc>
              <a:spcBef>
                <a:spcPts val="400"/>
              </a:spcBef>
              <a:spcAft>
                <a:spcPts val="0"/>
              </a:spcAft>
              <a:buClr>
                <a:srgbClr val="595959"/>
              </a:buClr>
              <a:buSzPts val="500"/>
              <a:buFont typeface="Arial"/>
              <a:buNone/>
            </a:pPr>
            <a:r>
              <a:rPr lang="en-US" dirty="0">
                <a:solidFill>
                  <a:srgbClr val="575757"/>
                </a:solidFill>
              </a:rPr>
              <a:t>May 2, 2018</a:t>
            </a:r>
            <a:endParaRPr dirty="0"/>
          </a:p>
        </p:txBody>
      </p:sp>
      <p:sp>
        <p:nvSpPr>
          <p:cNvPr id="1079" name="Shape 1079"/>
          <p:cNvSpPr txBox="1"/>
          <p:nvPr/>
        </p:nvSpPr>
        <p:spPr>
          <a:xfrm>
            <a:off x="3590432" y="5448560"/>
            <a:ext cx="5343900" cy="901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SzPts val="450"/>
              <a:buFont typeface="Calibri"/>
              <a:buNone/>
            </a:pPr>
            <a:r>
              <a:rPr lang="en-US" sz="1800" b="0" i="0" u="none" strike="noStrike" cap="none" dirty="0">
                <a:solidFill>
                  <a:srgbClr val="575757"/>
                </a:solidFill>
                <a:latin typeface="Calibri" panose="020F0502020204030204" pitchFamily="34" charset="0"/>
                <a:ea typeface="Lucida Sans"/>
                <a:cs typeface="Lucida Sans"/>
                <a:sym typeface="Lucida Sans"/>
              </a:rPr>
              <a:t>The webinar will begin shortly.  You may wish to download the handouts (check the tab on your webinar control panel) while you wait.</a:t>
            </a:r>
            <a:endParaRP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Shape 1146"/>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dirty="0">
                <a:ea typeface="Lucida Sans"/>
                <a:cs typeface="Lucida Sans"/>
                <a:sym typeface="Lucida Sans"/>
              </a:rPr>
              <a:t>Poll</a:t>
            </a:r>
            <a:r>
              <a:rPr lang="en-US" sz="2800" b="0" i="0" u="none" strike="noStrike" cap="none" dirty="0">
                <a:solidFill>
                  <a:schemeClr val="lt1"/>
                </a:solidFill>
                <a:ea typeface="Lucida Sans"/>
                <a:cs typeface="Lucida Sans"/>
                <a:sym typeface="Lucida Sans"/>
              </a:rPr>
              <a:t>: </a:t>
            </a:r>
            <a:endParaRPr sz="28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H</a:t>
            </a:r>
            <a:r>
              <a:rPr lang="en-US" dirty="0">
                <a:ea typeface="Lucida Sans"/>
                <a:cs typeface="Lucida Sans"/>
                <a:sym typeface="Lucida Sans"/>
              </a:rPr>
              <a:t>ow familiar are you with next generation assessments, those have arisen since the advent of college- and career-ready standards</a:t>
            </a:r>
            <a:r>
              <a:rPr lang="en-US" sz="2800" b="0" i="0" u="none" strike="noStrike" cap="none" dirty="0">
                <a:solidFill>
                  <a:schemeClr val="lt1"/>
                </a:solidFill>
                <a:ea typeface="Lucida Sans"/>
                <a:cs typeface="Lucida Sans"/>
                <a:sym typeface="Lucida Sans"/>
              </a:rPr>
              <a:t>? </a:t>
            </a:r>
            <a:br>
              <a:rPr lang="en-US" sz="2800" b="0" i="0" u="none" strike="noStrike" cap="none" dirty="0">
                <a:solidFill>
                  <a:schemeClr val="lt1"/>
                </a:solidFill>
                <a:ea typeface="Lucida Sans"/>
                <a:cs typeface="Lucida Sans"/>
                <a:sym typeface="Lucida Sans"/>
              </a:rPr>
            </a:b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endParaRPr sz="1200" dirty="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Shape 1152"/>
          <p:cNvSpPr txBox="1">
            <a:spLocks noGrp="1"/>
          </p:cNvSpPr>
          <p:nvPr>
            <p:ph type="title"/>
          </p:nvPr>
        </p:nvSpPr>
        <p:spPr>
          <a:xfrm>
            <a:off x="304800" y="274638"/>
            <a:ext cx="8572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Lucida Sans"/>
              <a:buNone/>
            </a:pPr>
            <a:r>
              <a:rPr lang="en-US" sz="2800" i="0" u="none" strike="noStrike" cap="none" dirty="0">
                <a:solidFill>
                  <a:srgbClr val="3F3F39"/>
                </a:solidFill>
              </a:rPr>
              <a:t>The </a:t>
            </a:r>
            <a:r>
              <a:rPr lang="en-US" sz="2800" dirty="0">
                <a:solidFill>
                  <a:srgbClr val="3F3F39"/>
                </a:solidFill>
              </a:rPr>
              <a:t>Shifts for ELA/L</a:t>
            </a:r>
            <a:r>
              <a:rPr lang="en-US" sz="2800" i="0" u="none" strike="noStrike" cap="none" dirty="0">
                <a:solidFill>
                  <a:srgbClr val="3F3F39"/>
                </a:solidFill>
              </a:rPr>
              <a:t>iteracy </a:t>
            </a:r>
            <a:endParaRPr dirty="0"/>
          </a:p>
        </p:txBody>
      </p:sp>
      <p:sp>
        <p:nvSpPr>
          <p:cNvPr id="1153" name="Shape 1153"/>
          <p:cNvSpPr txBox="1">
            <a:spLocks noGrp="1"/>
          </p:cNvSpPr>
          <p:nvPr>
            <p:ph type="body" idx="1"/>
          </p:nvPr>
        </p:nvSpPr>
        <p:spPr>
          <a:xfrm>
            <a:off x="1830725" y="1725750"/>
            <a:ext cx="7199100" cy="46491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00000"/>
              </a:lnSpc>
              <a:spcBef>
                <a:spcPts val="0"/>
              </a:spcBef>
              <a:spcAft>
                <a:spcPts val="0"/>
              </a:spcAft>
              <a:buClr>
                <a:srgbClr val="3F3F39"/>
              </a:buClr>
              <a:buSzPts val="2400"/>
              <a:buAutoNum type="arabicPeriod"/>
            </a:pPr>
            <a:r>
              <a:rPr lang="en-US" sz="2400" i="0" u="none" strike="noStrike" cap="none" dirty="0">
                <a:solidFill>
                  <a:srgbClr val="3F3F39"/>
                </a:solidFill>
              </a:rPr>
              <a:t>Regular practice with </a:t>
            </a:r>
            <a:r>
              <a:rPr lang="en-US" sz="2400" b="1" i="0" u="none" strike="noStrike" cap="none" dirty="0">
                <a:solidFill>
                  <a:srgbClr val="3F3F39"/>
                </a:solidFill>
              </a:rPr>
              <a:t>complex text</a:t>
            </a:r>
            <a:r>
              <a:rPr lang="en-US" sz="2400" i="0" u="none" strike="noStrike" cap="none" dirty="0">
                <a:solidFill>
                  <a:srgbClr val="3F3F39"/>
                </a:solidFill>
              </a:rPr>
              <a:t> and its academic language</a:t>
            </a:r>
            <a:endParaRPr dirty="0"/>
          </a:p>
          <a:p>
            <a:pPr marR="0" lvl="0" indent="-457200" algn="l" rtl="0">
              <a:lnSpc>
                <a:spcPct val="100000"/>
              </a:lnSpc>
              <a:spcBef>
                <a:spcPts val="480"/>
              </a:spcBef>
              <a:spcAft>
                <a:spcPts val="0"/>
              </a:spcAft>
              <a:buFont typeface="+mj-lt"/>
              <a:buAutoNum type="arabicPeriod"/>
            </a:pPr>
            <a:endParaRPr sz="2400" i="0" u="none" strike="noStrike" cap="none" dirty="0">
              <a:solidFill>
                <a:srgbClr val="3F3F39"/>
              </a:solidFill>
            </a:endParaRPr>
          </a:p>
          <a:p>
            <a:pPr marL="457200" marR="0" lvl="0" indent="-381000" algn="l" rtl="0">
              <a:lnSpc>
                <a:spcPct val="100000"/>
              </a:lnSpc>
              <a:spcBef>
                <a:spcPts val="480"/>
              </a:spcBef>
              <a:spcAft>
                <a:spcPts val="0"/>
              </a:spcAft>
              <a:buClr>
                <a:srgbClr val="3F3F39"/>
              </a:buClr>
              <a:buSzPts val="2400"/>
              <a:buAutoNum type="arabicPeriod"/>
            </a:pPr>
            <a:r>
              <a:rPr lang="en-US" sz="2400" i="0" u="none" strike="noStrike" cap="none" dirty="0">
                <a:solidFill>
                  <a:srgbClr val="3F3F39"/>
                </a:solidFill>
              </a:rPr>
              <a:t>Reading, writing and speaking </a:t>
            </a:r>
            <a:r>
              <a:rPr lang="en-US" sz="2400" b="1" i="0" u="none" strike="noStrike" cap="none" dirty="0">
                <a:solidFill>
                  <a:srgbClr val="3F3F39"/>
                </a:solidFill>
              </a:rPr>
              <a:t>grounded in evidence</a:t>
            </a:r>
            <a:r>
              <a:rPr lang="en-US" sz="2400" i="0" u="none" strike="noStrike" cap="none" dirty="0">
                <a:solidFill>
                  <a:srgbClr val="3F3F39"/>
                </a:solidFill>
              </a:rPr>
              <a:t> from text, both literary and informational</a:t>
            </a:r>
            <a:endParaRPr dirty="0"/>
          </a:p>
          <a:p>
            <a:pPr marR="0" lvl="0" indent="-457200" algn="l" rtl="0">
              <a:lnSpc>
                <a:spcPct val="100000"/>
              </a:lnSpc>
              <a:spcBef>
                <a:spcPts val="480"/>
              </a:spcBef>
              <a:spcAft>
                <a:spcPts val="0"/>
              </a:spcAft>
              <a:buFont typeface="+mj-lt"/>
              <a:buAutoNum type="arabicPeriod"/>
            </a:pPr>
            <a:endParaRPr sz="2400" i="0" u="none" strike="noStrike" cap="none" dirty="0">
              <a:solidFill>
                <a:srgbClr val="3F3F39"/>
              </a:solidFill>
            </a:endParaRPr>
          </a:p>
          <a:p>
            <a:pPr marL="457200" marR="0" lvl="0" indent="-381000" algn="l" rtl="0">
              <a:lnSpc>
                <a:spcPct val="100000"/>
              </a:lnSpc>
              <a:spcBef>
                <a:spcPts val="480"/>
              </a:spcBef>
              <a:spcAft>
                <a:spcPts val="0"/>
              </a:spcAft>
              <a:buClr>
                <a:srgbClr val="3F3F39"/>
              </a:buClr>
              <a:buSzPts val="2400"/>
              <a:buAutoNum type="arabicPeriod"/>
            </a:pPr>
            <a:r>
              <a:rPr lang="en-US" sz="2400" b="1" i="0" u="none" strike="noStrike" cap="none" dirty="0">
                <a:solidFill>
                  <a:srgbClr val="3F3F39"/>
                </a:solidFill>
              </a:rPr>
              <a:t>Building knowledge</a:t>
            </a:r>
            <a:r>
              <a:rPr lang="en-US" sz="2400" i="0" u="none" strike="noStrike" cap="none" dirty="0">
                <a:solidFill>
                  <a:srgbClr val="3F3F39"/>
                </a:solidFill>
              </a:rPr>
              <a:t> through content-rich nonfiction</a:t>
            </a:r>
            <a:endParaRPr dirty="0"/>
          </a:p>
          <a:p>
            <a:pPr marL="0" marR="0" lvl="0" indent="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p:txBody>
      </p:sp>
      <p:pic>
        <p:nvPicPr>
          <p:cNvPr id="1154" name="Shape 1154"/>
          <p:cNvPicPr preferRelativeResize="0"/>
          <p:nvPr/>
        </p:nvPicPr>
        <p:blipFill>
          <a:blip r:embed="rId3">
            <a:alphaModFix/>
          </a:blip>
          <a:stretch>
            <a:fillRect/>
          </a:stretch>
        </p:blipFill>
        <p:spPr>
          <a:xfrm>
            <a:off x="169026" y="1248500"/>
            <a:ext cx="1771124" cy="46492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Shape 1160"/>
          <p:cNvSpPr txBox="1">
            <a:spLocks noGrp="1"/>
          </p:cNvSpPr>
          <p:nvPr>
            <p:ph type="title"/>
          </p:nvPr>
        </p:nvSpPr>
        <p:spPr>
          <a:xfrm>
            <a:off x="605200" y="48929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9"/>
              </a:buClr>
              <a:buSzPts val="608"/>
              <a:buFont typeface="Lucida Sans"/>
              <a:buNone/>
            </a:pPr>
            <a:r>
              <a:rPr lang="en-US" sz="2800" i="0" u="none" strike="noStrike" cap="none" dirty="0">
                <a:solidFill>
                  <a:srgbClr val="3F3F39"/>
                </a:solidFill>
              </a:rPr>
              <a:t>Shift 2: Reading, writing and speaking grounded in evidence from text, both literary and informational - </a:t>
            </a:r>
            <a:r>
              <a:rPr lang="en-US" sz="2800" dirty="0">
                <a:solidFill>
                  <a:srgbClr val="3F3F39"/>
                </a:solidFill>
              </a:rPr>
              <a:t>I</a:t>
            </a:r>
            <a:r>
              <a:rPr lang="en-US" sz="2800" i="0" u="none" strike="noStrike" cap="none" dirty="0">
                <a:solidFill>
                  <a:srgbClr val="3F3F39"/>
                </a:solidFill>
              </a:rPr>
              <a:t>mpact on assessments</a:t>
            </a:r>
            <a:endParaRPr sz="2800" dirty="0"/>
          </a:p>
        </p:txBody>
      </p:sp>
      <p:graphicFrame>
        <p:nvGraphicFramePr>
          <p:cNvPr id="1161" name="Shape 1161"/>
          <p:cNvGraphicFramePr/>
          <p:nvPr/>
        </p:nvGraphicFramePr>
        <p:xfrm>
          <a:off x="351289" y="2202973"/>
          <a:ext cx="8594950" cy="3462125"/>
        </p:xfrm>
        <a:graphic>
          <a:graphicData uri="http://schemas.openxmlformats.org/drawingml/2006/table">
            <a:tbl>
              <a:tblPr firstRow="1" bandRow="1">
                <a:noFill/>
                <a:tableStyleId>{41ADB686-76F0-4E15-AA2E-BB3EE2DCBDD7}</a:tableStyleId>
              </a:tblPr>
              <a:tblGrid>
                <a:gridCol w="4297475"/>
                <a:gridCol w="4297475"/>
              </a:tblGrid>
              <a:tr h="479300">
                <a:tc>
                  <a:txBody>
                    <a:bodyPr/>
                    <a:lstStyle/>
                    <a:p>
                      <a:pPr marL="0" marR="0" lvl="0" indent="0" algn="l" rtl="0">
                        <a:lnSpc>
                          <a:spcPct val="100000"/>
                        </a:lnSpc>
                        <a:spcBef>
                          <a:spcPts val="0"/>
                        </a:spcBef>
                        <a:spcAft>
                          <a:spcPts val="0"/>
                        </a:spcAft>
                        <a:buClr>
                          <a:srgbClr val="000000"/>
                        </a:buClr>
                        <a:buSzPts val="450"/>
                        <a:buFont typeface="Lucida Sans"/>
                        <a:buNone/>
                      </a:pPr>
                      <a:r>
                        <a:rPr lang="en-US" sz="1700" u="none" strike="noStrike" cap="none" dirty="0">
                          <a:latin typeface="Calibri" panose="020F0502020204030204" pitchFamily="34" charset="0"/>
                          <a:ea typeface="Lucida Sans"/>
                          <a:cs typeface="Lucida Sans"/>
                          <a:sym typeface="Lucida Sans"/>
                        </a:rPr>
                        <a:t>From (Tra</a:t>
                      </a:r>
                      <a:r>
                        <a:rPr lang="en-US" sz="1700" dirty="0">
                          <a:latin typeface="Calibri" panose="020F0502020204030204" pitchFamily="34" charset="0"/>
                          <a:ea typeface="Lucida Sans"/>
                          <a:cs typeface="Lucida Sans"/>
                          <a:sym typeface="Lucida Sans"/>
                        </a:rPr>
                        <a:t>ditional Assessments)</a:t>
                      </a:r>
                      <a:endParaRPr sz="1700"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Lucida Sans"/>
                        <a:buNone/>
                      </a:pPr>
                      <a:r>
                        <a:rPr lang="en-US" sz="1600" u="none" strike="noStrike" cap="none" dirty="0">
                          <a:latin typeface="Calibri" panose="020F0502020204030204" pitchFamily="34" charset="0"/>
                          <a:ea typeface="Lucida Sans"/>
                          <a:cs typeface="Lucida Sans"/>
                          <a:sym typeface="Lucida Sans"/>
                        </a:rPr>
                        <a:t>To (Next </a:t>
                      </a:r>
                      <a:r>
                        <a:rPr lang="en-US" sz="1600" dirty="0">
                          <a:latin typeface="Calibri" panose="020F0502020204030204" pitchFamily="34" charset="0"/>
                          <a:ea typeface="Lucida Sans"/>
                          <a:cs typeface="Lucida Sans"/>
                          <a:sym typeface="Lucida Sans"/>
                        </a:rPr>
                        <a:t>Generation Assessments)</a:t>
                      </a:r>
                      <a:endParaRPr sz="1600" dirty="0"/>
                    </a:p>
                  </a:txBody>
                  <a:tcPr marL="91450" marR="91450" marT="45725" marB="45725"/>
                </a:tc>
              </a:tr>
              <a:tr h="994750">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Focus on simple recall or superficial analysis</a:t>
                      </a:r>
                      <a:endParaRPr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Focus on careful reading and analysis of texts</a:t>
                      </a:r>
                      <a:endParaRPr dirty="0"/>
                    </a:p>
                  </a:txBody>
                  <a:tcPr marL="91450" marR="91450" marT="45725" marB="45725" anchor="ctr"/>
                </a:tc>
              </a:tr>
              <a:tr h="1074200">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Little or no emphasis on using textual evidence</a:t>
                      </a:r>
                      <a:endParaRPr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Strong emphasis on using textual evidence</a:t>
                      </a:r>
                      <a:endParaRPr dirty="0"/>
                    </a:p>
                  </a:txBody>
                  <a:tcPr marL="91450" marR="91450" marT="45725" marB="45725" anchor="ctr"/>
                </a:tc>
              </a:tr>
              <a:tr h="913875">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Decontextualized writing prompts</a:t>
                      </a:r>
                      <a:endParaRPr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Writing to sources</a:t>
                      </a:r>
                      <a:endParaRPr dirty="0"/>
                    </a:p>
                  </a:txBody>
                  <a:tcPr marL="91450" marR="91450" marT="45725" marB="45725"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Shape 1167"/>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t>Traditional Assessment Questions</a:t>
            </a:r>
            <a:endParaRPr sz="2800" dirty="0"/>
          </a:p>
        </p:txBody>
      </p:sp>
      <p:sp>
        <p:nvSpPr>
          <p:cNvPr id="1168" name="Shape 1168"/>
          <p:cNvSpPr txBox="1">
            <a:spLocks noGrp="1"/>
          </p:cNvSpPr>
          <p:nvPr>
            <p:ph type="body" idx="1"/>
          </p:nvPr>
        </p:nvSpPr>
        <p:spPr>
          <a:xfrm>
            <a:off x="143325" y="1417650"/>
            <a:ext cx="8733900" cy="4679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Unaligned</a:t>
            </a:r>
            <a:r>
              <a:rPr lang="en-US" sz="1400" i="1" dirty="0">
                <a:solidFill>
                  <a:schemeClr val="dk1"/>
                </a:solidFill>
                <a:latin typeface="Calibri" panose="020F0502020204030204" pitchFamily="34" charset="0"/>
                <a:ea typeface="Arial"/>
                <a:cs typeface="Arial"/>
                <a:sym typeface="Arial"/>
              </a:rPr>
              <a:t> Unwind</a:t>
            </a:r>
            <a:r>
              <a:rPr lang="en-US" sz="1400" dirty="0">
                <a:solidFill>
                  <a:schemeClr val="dk1"/>
                </a:solidFill>
                <a:latin typeface="Calibri" panose="020F0502020204030204" pitchFamily="34" charset="0"/>
                <a:ea typeface="Arial"/>
                <a:cs typeface="Arial"/>
                <a:sym typeface="Arial"/>
              </a:rPr>
              <a:t> Sample Questions</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What is the </a:t>
            </a:r>
            <a:r>
              <a:rPr lang="en-US" sz="1400" b="1" dirty="0">
                <a:solidFill>
                  <a:schemeClr val="dk1"/>
                </a:solidFill>
                <a:latin typeface="Calibri" panose="020F0502020204030204" pitchFamily="34" charset="0"/>
                <a:ea typeface="Arial"/>
                <a:cs typeface="Arial"/>
                <a:sym typeface="Arial"/>
              </a:rPr>
              <a:t>tone</a:t>
            </a:r>
            <a:r>
              <a:rPr lang="en-US" sz="1400" dirty="0">
                <a:solidFill>
                  <a:schemeClr val="dk1"/>
                </a:solidFill>
                <a:latin typeface="Calibri" panose="020F0502020204030204" pitchFamily="34" charset="0"/>
                <a:ea typeface="Arial"/>
                <a:cs typeface="Arial"/>
                <a:sym typeface="Arial"/>
              </a:rPr>
              <a:t> developed in chapter 21?</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A) Frightened</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B) Concerned</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C) Melancholy</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D) Adventurous</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Based on the following quote from Lev, how would you describe his </a:t>
            </a:r>
            <a:r>
              <a:rPr lang="en-US" sz="1400" b="1" dirty="0">
                <a:solidFill>
                  <a:schemeClr val="dk1"/>
                </a:solidFill>
                <a:latin typeface="Calibri" panose="020F0502020204030204" pitchFamily="34" charset="0"/>
                <a:ea typeface="Arial"/>
                <a:cs typeface="Arial"/>
                <a:sym typeface="Arial"/>
              </a:rPr>
              <a:t>motivation </a:t>
            </a:r>
            <a:r>
              <a:rPr lang="en-US" sz="1400" dirty="0">
                <a:solidFill>
                  <a:schemeClr val="dk1"/>
                </a:solidFill>
                <a:latin typeface="Calibri" panose="020F0502020204030204" pitchFamily="34" charset="0"/>
                <a:ea typeface="Arial"/>
                <a:cs typeface="Arial"/>
                <a:sym typeface="Arial"/>
              </a:rPr>
              <a:t>for accompanying </a:t>
            </a:r>
            <a:r>
              <a:rPr lang="en-US" sz="1400" dirty="0">
                <a:solidFill>
                  <a:schemeClr val="dk1"/>
                </a:solidFill>
                <a:latin typeface="Calibri" panose="020F0502020204030204" pitchFamily="34" charset="0"/>
                <a:ea typeface="Arial"/>
                <a:cs typeface="Arial"/>
                <a:sym typeface="Arial"/>
              </a:rPr>
              <a:t>CyFi</a:t>
            </a:r>
            <a:r>
              <a:rPr lang="en-US" sz="1400" dirty="0">
                <a:solidFill>
                  <a:schemeClr val="dk1"/>
                </a:solidFill>
                <a:latin typeface="Calibri" panose="020F0502020204030204" pitchFamily="34" charset="0"/>
                <a:ea typeface="Arial"/>
                <a:cs typeface="Arial"/>
                <a:sym typeface="Arial"/>
              </a:rPr>
              <a:t> to Joplin:</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“That’s right – but you helped me. Now it’s my turn to do the same for you”</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A) Revenge</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B) Loneliness</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C) To repay </a:t>
            </a:r>
            <a:r>
              <a:rPr lang="en-US" sz="1400" dirty="0">
                <a:solidFill>
                  <a:schemeClr val="dk1"/>
                </a:solidFill>
                <a:latin typeface="Calibri" panose="020F0502020204030204" pitchFamily="34" charset="0"/>
                <a:ea typeface="Arial"/>
                <a:cs typeface="Arial"/>
                <a:sym typeface="Arial"/>
              </a:rPr>
              <a:t>CyFi</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D) Uncertainty</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None/>
            </a:pPr>
            <a:endParaRPr sz="1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041" y="1750002"/>
            <a:ext cx="2695575" cy="16954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Shape 1174"/>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dirty="0"/>
              <a:t>Aligned Questions</a:t>
            </a:r>
            <a:endParaRPr sz="2800" dirty="0"/>
          </a:p>
        </p:txBody>
      </p:sp>
      <p:sp>
        <p:nvSpPr>
          <p:cNvPr id="1175" name="Shape 1175"/>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400" dirty="0">
                <a:solidFill>
                  <a:srgbClr val="999999"/>
                </a:solidFill>
                <a:latin typeface="Calibri" panose="020F0502020204030204" pitchFamily="34" charset="0"/>
                <a:ea typeface="Arial"/>
                <a:cs typeface="Arial"/>
                <a:sym typeface="Arial"/>
              </a:rPr>
              <a:t>RL.9-10.4    RL.9-10.1</a:t>
            </a:r>
            <a:endParaRPr sz="1400" dirty="0">
              <a:solidFill>
                <a:srgbClr val="999999"/>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b="1" dirty="0">
                <a:solidFill>
                  <a:schemeClr val="dk1"/>
                </a:solidFill>
                <a:latin typeface="Calibri" panose="020F0502020204030204" pitchFamily="34" charset="0"/>
                <a:ea typeface="Arial"/>
                <a:cs typeface="Arial"/>
                <a:sym typeface="Arial"/>
              </a:rPr>
              <a:t>1.  The following question has 2 parts. First answer Part A and then answer Part B.</a:t>
            </a:r>
            <a:endParaRPr sz="1400" b="1"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b="1" dirty="0">
                <a:solidFill>
                  <a:schemeClr val="dk1"/>
                </a:solidFill>
                <a:latin typeface="Calibri" panose="020F0502020204030204" pitchFamily="34" charset="0"/>
                <a:ea typeface="Arial"/>
                <a:cs typeface="Arial"/>
                <a:sym typeface="Arial"/>
              </a:rPr>
              <a:t>     </a:t>
            </a:r>
            <a:endParaRPr sz="1400" b="1"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b="1" dirty="0">
                <a:solidFill>
                  <a:schemeClr val="dk1"/>
                </a:solidFill>
                <a:latin typeface="Calibri" panose="020F0502020204030204" pitchFamily="34" charset="0"/>
                <a:ea typeface="Arial"/>
                <a:cs typeface="Arial"/>
                <a:sym typeface="Arial"/>
              </a:rPr>
              <a:t>     Part A</a:t>
            </a:r>
            <a:r>
              <a:rPr lang="en-US" sz="1400" dirty="0">
                <a:solidFill>
                  <a:schemeClr val="dk1"/>
                </a:solidFill>
                <a:latin typeface="Calibri" panose="020F0502020204030204" pitchFamily="34" charset="0"/>
                <a:ea typeface="Arial"/>
                <a:cs typeface="Arial"/>
                <a:sym typeface="Arial"/>
              </a:rPr>
              <a:t>: What does </a:t>
            </a:r>
            <a:r>
              <a:rPr lang="en-US" sz="1400" i="1" dirty="0">
                <a:solidFill>
                  <a:schemeClr val="dk1"/>
                </a:solidFill>
                <a:latin typeface="Calibri" panose="020F0502020204030204" pitchFamily="34" charset="0"/>
                <a:ea typeface="Arial"/>
                <a:cs typeface="Arial"/>
                <a:sym typeface="Arial"/>
              </a:rPr>
              <a:t>feigning </a:t>
            </a:r>
            <a:r>
              <a:rPr lang="en-US" sz="1400" dirty="0">
                <a:solidFill>
                  <a:schemeClr val="dk1"/>
                </a:solidFill>
                <a:latin typeface="Calibri" panose="020F0502020204030204" pitchFamily="34" charset="0"/>
                <a:ea typeface="Arial"/>
                <a:cs typeface="Arial"/>
                <a:sym typeface="Arial"/>
              </a:rPr>
              <a:t>mean on </a:t>
            </a:r>
            <a:r>
              <a:rPr lang="en-US" sz="1400" b="1" dirty="0">
                <a:solidFill>
                  <a:schemeClr val="dk1"/>
                </a:solidFill>
                <a:latin typeface="Calibri" panose="020F0502020204030204" pitchFamily="34" charset="0"/>
                <a:ea typeface="Arial"/>
                <a:cs typeface="Arial"/>
                <a:sym typeface="Arial"/>
              </a:rPr>
              <a:t>page 153</a:t>
            </a:r>
            <a:r>
              <a:rPr lang="en-US" sz="1400" dirty="0">
                <a:solidFill>
                  <a:schemeClr val="dk1"/>
                </a:solidFill>
                <a:latin typeface="Calibri" panose="020F0502020204030204" pitchFamily="34" charset="0"/>
                <a:ea typeface="Arial"/>
                <a:cs typeface="Arial"/>
                <a:sym typeface="Arial"/>
              </a:rPr>
              <a:t>?</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A) lose consciousness</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B) to fake</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C) to cry</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D) begin again</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a:t>
            </a:r>
            <a:r>
              <a:rPr lang="en-US" sz="1400" b="1" dirty="0">
                <a:solidFill>
                  <a:schemeClr val="dk1"/>
                </a:solidFill>
                <a:latin typeface="Calibri" panose="020F0502020204030204" pitchFamily="34" charset="0"/>
                <a:ea typeface="Arial"/>
                <a:cs typeface="Arial"/>
                <a:sym typeface="Arial"/>
              </a:rPr>
              <a:t>Part B</a:t>
            </a:r>
            <a:r>
              <a:rPr lang="en-US" sz="1400" dirty="0">
                <a:solidFill>
                  <a:schemeClr val="dk1"/>
                </a:solidFill>
                <a:latin typeface="Calibri" panose="020F0502020204030204" pitchFamily="34" charset="0"/>
                <a:ea typeface="Arial"/>
                <a:cs typeface="Arial"/>
                <a:sym typeface="Arial"/>
              </a:rPr>
              <a:t>: Which sentence from </a:t>
            </a:r>
            <a:r>
              <a:rPr lang="en-US" sz="1400" b="1" dirty="0">
                <a:solidFill>
                  <a:schemeClr val="dk1"/>
                </a:solidFill>
                <a:latin typeface="Calibri" panose="020F0502020204030204" pitchFamily="34" charset="0"/>
                <a:ea typeface="Arial"/>
                <a:cs typeface="Arial"/>
                <a:sym typeface="Arial"/>
              </a:rPr>
              <a:t>Chapter 25</a:t>
            </a:r>
            <a:r>
              <a:rPr lang="en-US" sz="1400" dirty="0">
                <a:solidFill>
                  <a:schemeClr val="dk1"/>
                </a:solidFill>
                <a:latin typeface="Calibri" panose="020F0502020204030204" pitchFamily="34" charset="0"/>
                <a:ea typeface="Arial"/>
                <a:cs typeface="Arial"/>
                <a:sym typeface="Arial"/>
              </a:rPr>
              <a:t> best helps the reader understand the meaning of </a:t>
            </a:r>
            <a:r>
              <a:rPr lang="en-US" sz="1400" i="1" dirty="0">
                <a:solidFill>
                  <a:schemeClr val="dk1"/>
                </a:solidFill>
                <a:latin typeface="Calibri" panose="020F0502020204030204" pitchFamily="34" charset="0"/>
                <a:ea typeface="Arial"/>
                <a:cs typeface="Arial"/>
                <a:sym typeface="Arial"/>
              </a:rPr>
              <a:t>feigning</a:t>
            </a:r>
            <a:r>
              <a:rPr lang="en-US" sz="1400" dirty="0">
                <a:solidFill>
                  <a:schemeClr val="dk1"/>
                </a:solidFill>
                <a:latin typeface="Calibri" panose="020F0502020204030204" pitchFamily="34" charset="0"/>
                <a:ea typeface="Arial"/>
                <a:cs typeface="Arial"/>
                <a:sym typeface="Arial"/>
              </a:rPr>
              <a:t>?</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A) “he has no idea that Risa and Connor have him on an invisible leash”</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None/>
            </a:pPr>
            <a:r>
              <a:rPr lang="en-US" sz="1400" dirty="0">
                <a:solidFill>
                  <a:schemeClr val="dk1"/>
                </a:solidFill>
                <a:latin typeface="Calibri" panose="020F0502020204030204" pitchFamily="34" charset="0"/>
                <a:ea typeface="Arial"/>
                <a:cs typeface="Arial"/>
                <a:sym typeface="Arial"/>
              </a:rPr>
              <a:t>          	B) “Roland has fashioned himself out of a knife out of metal he found lying around the </a:t>
            </a:r>
            <a:endParaRPr sz="1400" dirty="0">
              <a:solidFill>
                <a:schemeClr val="dk1"/>
              </a:solidFill>
              <a:latin typeface="Calibri" panose="020F0502020204030204" pitchFamily="34" charset="0"/>
              <a:ea typeface="Arial"/>
              <a:cs typeface="Arial"/>
              <a:sym typeface="Arial"/>
            </a:endParaRPr>
          </a:p>
          <a:p>
            <a:pPr marL="457200" lvl="0" indent="45720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warehouse”</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None/>
            </a:pPr>
            <a:r>
              <a:rPr lang="en-US" sz="1400" dirty="0">
                <a:solidFill>
                  <a:schemeClr val="dk1"/>
                </a:solidFill>
                <a:latin typeface="Calibri" panose="020F0502020204030204" pitchFamily="34" charset="0"/>
                <a:ea typeface="Arial"/>
                <a:cs typeface="Arial"/>
                <a:sym typeface="Arial"/>
              </a:rPr>
              <a:t>          	C) “not because he is actually sorry for what he did, but because it serves Roland’s needs to </a:t>
            </a:r>
            <a:endParaRPr sz="1400" dirty="0">
              <a:solidFill>
                <a:schemeClr val="dk1"/>
              </a:solidFill>
              <a:latin typeface="Calibri" panose="020F0502020204030204" pitchFamily="34" charset="0"/>
              <a:ea typeface="Arial"/>
              <a:cs typeface="Arial"/>
              <a:sym typeface="Arial"/>
            </a:endParaRPr>
          </a:p>
          <a:p>
            <a:pPr marL="457200" lvl="0" indent="45720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treat her well now”</a:t>
            </a:r>
            <a:endParaRPr sz="14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400" dirty="0">
                <a:solidFill>
                  <a:schemeClr val="dk1"/>
                </a:solidFill>
                <a:latin typeface="Calibri" panose="020F0502020204030204" pitchFamily="34" charset="0"/>
                <a:ea typeface="Arial"/>
                <a:cs typeface="Arial"/>
                <a:sym typeface="Arial"/>
              </a:rPr>
              <a:t>          	D) “Whether Connor can take him in a fight isn’t the question”</a:t>
            </a:r>
            <a:endParaRPr sz="14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None/>
            </a:pPr>
            <a:endParaRPr sz="1400" dirty="0"/>
          </a:p>
        </p:txBody>
      </p:sp>
      <p:cxnSp>
        <p:nvCxnSpPr>
          <p:cNvPr id="1176" name="Shape 1176"/>
          <p:cNvCxnSpPr/>
          <p:nvPr/>
        </p:nvCxnSpPr>
        <p:spPr>
          <a:xfrm flipH="1">
            <a:off x="2439125" y="1025825"/>
            <a:ext cx="1606800" cy="617100"/>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Shape 1182"/>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dirty="0"/>
              <a:t>Aligned Questions</a:t>
            </a:r>
            <a:endParaRPr sz="2800" dirty="0"/>
          </a:p>
        </p:txBody>
      </p:sp>
      <p:sp>
        <p:nvSpPr>
          <p:cNvPr id="1183" name="Shape 1183"/>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800" dirty="0">
                <a:solidFill>
                  <a:srgbClr val="999999"/>
                </a:solidFill>
                <a:latin typeface="Calibri" panose="020F0502020204030204" pitchFamily="34" charset="0"/>
                <a:ea typeface="Arial"/>
                <a:cs typeface="Arial"/>
                <a:sym typeface="Arial"/>
              </a:rPr>
              <a:t>RL.9-10.2    RL.9-10.1</a:t>
            </a:r>
            <a:endParaRPr sz="1800" dirty="0">
              <a:solidFill>
                <a:srgbClr val="999999"/>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b="1" dirty="0">
                <a:solidFill>
                  <a:schemeClr val="dk1"/>
                </a:solidFill>
                <a:latin typeface="Calibri" panose="020F0502020204030204" pitchFamily="34" charset="0"/>
                <a:ea typeface="Arial"/>
                <a:cs typeface="Arial"/>
                <a:sym typeface="Arial"/>
              </a:rPr>
              <a:t>5.</a:t>
            </a:r>
            <a:r>
              <a:rPr lang="en-US" sz="1800" dirty="0">
                <a:solidFill>
                  <a:schemeClr val="dk1"/>
                </a:solidFill>
                <a:latin typeface="Calibri" panose="020F0502020204030204" pitchFamily="34" charset="0"/>
                <a:ea typeface="Arial"/>
                <a:cs typeface="Arial"/>
                <a:sym typeface="Arial"/>
              </a:rPr>
              <a:t>  Which 3 pieces of evidence from </a:t>
            </a:r>
            <a:r>
              <a:rPr lang="en-US" sz="1800" b="1" dirty="0">
                <a:solidFill>
                  <a:schemeClr val="dk1"/>
                </a:solidFill>
                <a:latin typeface="Calibri" panose="020F0502020204030204" pitchFamily="34" charset="0"/>
                <a:ea typeface="Arial"/>
                <a:cs typeface="Arial"/>
                <a:sym typeface="Arial"/>
              </a:rPr>
              <a:t>Chapter 22</a:t>
            </a:r>
            <a:r>
              <a:rPr lang="en-US" sz="1800" dirty="0">
                <a:solidFill>
                  <a:schemeClr val="dk1"/>
                </a:solidFill>
                <a:latin typeface="Calibri" panose="020F0502020204030204" pitchFamily="34" charset="0"/>
                <a:ea typeface="Arial"/>
                <a:cs typeface="Arial"/>
                <a:sym typeface="Arial"/>
              </a:rPr>
              <a:t> best develop a </a:t>
            </a:r>
            <a:r>
              <a:rPr lang="en-US" sz="1800" b="1" dirty="0">
                <a:solidFill>
                  <a:schemeClr val="dk1"/>
                </a:solidFill>
                <a:latin typeface="Calibri" panose="020F0502020204030204" pitchFamily="34" charset="0"/>
                <a:ea typeface="Arial"/>
                <a:cs typeface="Arial"/>
                <a:sym typeface="Arial"/>
              </a:rPr>
              <a:t>concerned tone</a:t>
            </a:r>
            <a:r>
              <a:rPr lang="en-US" sz="1800" dirty="0">
                <a:solidFill>
                  <a:schemeClr val="dk1"/>
                </a:solidFill>
                <a:latin typeface="Calibri" panose="020F0502020204030204" pitchFamily="34" charset="0"/>
                <a:ea typeface="Arial"/>
                <a:cs typeface="Arial"/>
                <a:sym typeface="Arial"/>
              </a:rPr>
              <a:t>.</a:t>
            </a: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          	A) “You’re a fighter – everyone knows that.”</a:t>
            </a: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          	B) “Risa silently suffocates her jealousy in a quick, emotional vacuum.”</a:t>
            </a: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None/>
            </a:pPr>
            <a:r>
              <a:rPr lang="en-US" sz="1800" dirty="0">
                <a:solidFill>
                  <a:schemeClr val="dk1"/>
                </a:solidFill>
                <a:latin typeface="Calibri" panose="020F0502020204030204" pitchFamily="34" charset="0"/>
                <a:ea typeface="Arial"/>
                <a:cs typeface="Arial"/>
                <a:sym typeface="Arial"/>
              </a:rPr>
              <a:t>          	C) “She knows she’s not getting through to him. He’s getting the wrong </a:t>
            </a:r>
            <a:endParaRPr sz="1800" dirty="0">
              <a:solidFill>
                <a:schemeClr val="dk1"/>
              </a:solidFill>
              <a:latin typeface="Calibri" panose="020F0502020204030204" pitchFamily="34" charset="0"/>
              <a:ea typeface="Arial"/>
              <a:cs typeface="Arial"/>
              <a:sym typeface="Arial"/>
            </a:endParaRPr>
          </a:p>
          <a:p>
            <a:pPr marL="457200" lvl="0" indent="45720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message.”</a:t>
            </a: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          	D) “If he were an artist, they could relate on a creative level.”</a:t>
            </a: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          	E) “Common sense tells Risa to distance herself from him.”</a:t>
            </a: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None/>
            </a:pPr>
            <a:r>
              <a:rPr lang="en-US" sz="1800" dirty="0">
                <a:solidFill>
                  <a:schemeClr val="dk1"/>
                </a:solidFill>
                <a:latin typeface="Calibri" panose="020F0502020204030204" pitchFamily="34" charset="0"/>
                <a:ea typeface="Arial"/>
                <a:cs typeface="Arial"/>
                <a:sym typeface="Arial"/>
              </a:rPr>
              <a:t>          	F) “Day after day, she keeps finding herself drawn to him…and worried </a:t>
            </a:r>
            <a:endParaRPr sz="1800" dirty="0">
              <a:solidFill>
                <a:schemeClr val="dk1"/>
              </a:solidFill>
              <a:latin typeface="Calibri" panose="020F0502020204030204" pitchFamily="34" charset="0"/>
              <a:ea typeface="Arial"/>
              <a:cs typeface="Arial"/>
              <a:sym typeface="Arial"/>
            </a:endParaRPr>
          </a:p>
          <a:p>
            <a:pPr marL="457200" lvl="0" indent="45720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about him.”</a:t>
            </a:r>
            <a:endParaRPr sz="18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None/>
            </a:pPr>
            <a:endParaRPr dirty="0"/>
          </a:p>
        </p:txBody>
      </p:sp>
      <p:cxnSp>
        <p:nvCxnSpPr>
          <p:cNvPr id="1184" name="Shape 1184"/>
          <p:cNvCxnSpPr/>
          <p:nvPr/>
        </p:nvCxnSpPr>
        <p:spPr>
          <a:xfrm flipH="1">
            <a:off x="2947250" y="1011475"/>
            <a:ext cx="1773000" cy="633900"/>
          </a:xfrm>
          <a:prstGeom prst="straightConnector1">
            <a:avLst/>
          </a:prstGeom>
          <a:noFill/>
          <a:ln w="28575" cap="flat" cmpd="sng">
            <a:solidFill>
              <a:srgbClr val="FF0000"/>
            </a:solidFill>
            <a:prstDash val="solid"/>
            <a:round/>
            <a:headEnd type="none" w="med" len="med"/>
            <a:tailEnd type="triangle" w="med" len="med"/>
          </a:ln>
        </p:spPr>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643" y="4640579"/>
            <a:ext cx="2592647" cy="19444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Shape 1190"/>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US" sz="2800" dirty="0"/>
              <a:t>Aligned Questions</a:t>
            </a:r>
            <a:endParaRPr sz="2800" dirty="0"/>
          </a:p>
        </p:txBody>
      </p:sp>
      <p:sp>
        <p:nvSpPr>
          <p:cNvPr id="1191" name="Shape 1191"/>
          <p:cNvSpPr txBox="1">
            <a:spLocks noGrp="1"/>
          </p:cNvSpPr>
          <p:nvPr>
            <p:ph type="body" idx="1"/>
          </p:nvPr>
        </p:nvSpPr>
        <p:spPr>
          <a:xfrm>
            <a:off x="304800" y="1417650"/>
            <a:ext cx="8572500" cy="49212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US" sz="1800" b="1" dirty="0">
                <a:solidFill>
                  <a:schemeClr val="dk1"/>
                </a:solidFill>
                <a:latin typeface="Calibri" panose="020F0502020204030204" pitchFamily="34" charset="0"/>
                <a:ea typeface="Arial"/>
                <a:cs typeface="Arial"/>
                <a:sym typeface="Arial"/>
              </a:rPr>
              <a:t>6. Follow these directions to complete the chart. Write your answers on the chart provided.</a:t>
            </a:r>
            <a:endParaRPr sz="1800" b="1"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 </a:t>
            </a: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From the list below, write the qualities that best describe the character of </a:t>
            </a:r>
            <a:r>
              <a:rPr lang="en-US" sz="1800" dirty="0">
                <a:solidFill>
                  <a:schemeClr val="dk1"/>
                </a:solidFill>
                <a:latin typeface="Calibri" panose="020F0502020204030204" pitchFamily="34" charset="0"/>
                <a:ea typeface="Arial"/>
                <a:cs typeface="Arial"/>
                <a:sym typeface="Arial"/>
              </a:rPr>
              <a:t>CyFi</a:t>
            </a:r>
            <a:r>
              <a:rPr lang="en-US" sz="1800" dirty="0">
                <a:solidFill>
                  <a:schemeClr val="dk1"/>
                </a:solidFill>
                <a:latin typeface="Calibri" panose="020F0502020204030204" pitchFamily="34" charset="0"/>
                <a:ea typeface="Arial"/>
                <a:cs typeface="Arial"/>
                <a:sym typeface="Arial"/>
              </a:rPr>
              <a:t> as he is presented in Chapter 21 (beginning on page 121). Then, support each of your choices by providing evidence from the chapter (paraphrased or directly quoted).</a:t>
            </a:r>
            <a:endParaRPr sz="1800" dirty="0">
              <a:solidFill>
                <a:schemeClr val="dk1"/>
              </a:solidFill>
              <a:latin typeface="Calibri" panose="020F0502020204030204" pitchFamily="34" charset="0"/>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800" b="1" dirty="0">
                <a:solidFill>
                  <a:schemeClr val="dk1"/>
                </a:solidFill>
                <a:latin typeface="Calibri" panose="020F0502020204030204" pitchFamily="34" charset="0"/>
                <a:ea typeface="Arial"/>
                <a:cs typeface="Arial"/>
                <a:sym typeface="Arial"/>
              </a:rPr>
              <a:t>Possible Qualities:</a:t>
            </a:r>
            <a:endParaRPr sz="1800" b="1" dirty="0">
              <a:solidFill>
                <a:schemeClr val="dk1"/>
              </a:solidFill>
              <a:latin typeface="Calibri" panose="020F0502020204030204" pitchFamily="34" charset="0"/>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Humorous        Irritated   	Intelligent    	</a:t>
            </a:r>
            <a:endParaRPr sz="1800" dirty="0">
              <a:solidFill>
                <a:schemeClr val="dk1"/>
              </a:solidFill>
              <a:latin typeface="Calibri" panose="020F0502020204030204" pitchFamily="34" charset="0"/>
              <a:ea typeface="Arial"/>
              <a:cs typeface="Arial"/>
              <a:sym typeface="Arial"/>
            </a:endParaRPr>
          </a:p>
          <a:p>
            <a:pPr marL="0" lvl="0" indent="0" algn="ctr" rtl="0">
              <a:lnSpc>
                <a:spcPct val="115000"/>
              </a:lnSpc>
              <a:spcBef>
                <a:spcPts val="0"/>
              </a:spcBef>
              <a:spcAft>
                <a:spcPts val="0"/>
              </a:spcAft>
              <a:buNone/>
            </a:pPr>
            <a:r>
              <a:rPr lang="en-US" sz="1800" dirty="0">
                <a:solidFill>
                  <a:schemeClr val="dk1"/>
                </a:solidFill>
                <a:latin typeface="Calibri" panose="020F0502020204030204" pitchFamily="34" charset="0"/>
                <a:ea typeface="Arial"/>
                <a:cs typeface="Arial"/>
                <a:sym typeface="Arial"/>
              </a:rPr>
              <a:t> Confident          	Confused       	Emotional   	Paranoid</a:t>
            </a:r>
            <a:endParaRPr sz="1800" dirty="0">
              <a:solidFill>
                <a:schemeClr val="dk1"/>
              </a:solidFill>
              <a:latin typeface="Calibri" panose="020F0502020204030204" pitchFamily="34" charset="0"/>
              <a:ea typeface="Arial"/>
              <a:cs typeface="Arial"/>
              <a:sym typeface="Arial"/>
            </a:endParaRPr>
          </a:p>
          <a:p>
            <a:pPr marL="0" lvl="0" indent="0" algn="ctr" rtl="0">
              <a:lnSpc>
                <a:spcPct val="115000"/>
              </a:lnSpc>
              <a:spcBef>
                <a:spcPts val="0"/>
              </a:spcBef>
              <a:spcAft>
                <a:spcPts val="0"/>
              </a:spcAft>
              <a:buNone/>
            </a:pPr>
            <a:endParaRPr sz="1800" dirty="0">
              <a:solidFill>
                <a:schemeClr val="dk1"/>
              </a:solidFill>
              <a:latin typeface="Calibri" panose="020F0502020204030204" pitchFamily="34" charset="0"/>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1800" dirty="0">
              <a:solidFill>
                <a:schemeClr val="dk1"/>
              </a:solidFill>
              <a:latin typeface="Calibri" panose="020F0502020204030204" pitchFamily="34" charset="0"/>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US" sz="1800" dirty="0">
                <a:solidFill>
                  <a:schemeClr val="dk1"/>
                </a:solidFill>
                <a:latin typeface="Calibri" panose="020F0502020204030204" pitchFamily="34" charset="0"/>
                <a:ea typeface="Arial"/>
                <a:cs typeface="Arial"/>
                <a:sym typeface="Arial"/>
              </a:rPr>
              <a:t> </a:t>
            </a:r>
            <a:endParaRPr sz="1800" dirty="0">
              <a:solidFill>
                <a:schemeClr val="dk1"/>
              </a:solidFill>
              <a:latin typeface="Calibri" panose="020F0502020204030204" pitchFamily="34" charset="0"/>
              <a:ea typeface="Arial"/>
              <a:cs typeface="Arial"/>
              <a:sym typeface="Arial"/>
            </a:endParaRPr>
          </a:p>
          <a:p>
            <a:pPr marL="342900" lvl="0" indent="-63500">
              <a:spcBef>
                <a:spcPts val="440"/>
              </a:spcBef>
              <a:spcAft>
                <a:spcPts val="0"/>
              </a:spcAft>
              <a:buNone/>
            </a:pPr>
            <a:endParaRPr dirty="0"/>
          </a:p>
        </p:txBody>
      </p:sp>
      <p:graphicFrame>
        <p:nvGraphicFramePr>
          <p:cNvPr id="1192" name="Shape 1192"/>
          <p:cNvGraphicFramePr/>
          <p:nvPr>
            <p:extLst>
              <p:ext uri="{D42A27DB-BD31-4B8C-83A1-F6EECF244321}">
                <p14:modId xmlns:p14="http://schemas.microsoft.com/office/powerpoint/2010/main" val="1424567000"/>
              </p:ext>
            </p:extLst>
          </p:nvPr>
        </p:nvGraphicFramePr>
        <p:xfrm>
          <a:off x="971550" y="4806350"/>
          <a:ext cx="7239000" cy="1188630"/>
        </p:xfrm>
        <a:graphic>
          <a:graphicData uri="http://schemas.openxmlformats.org/drawingml/2006/table">
            <a:tbl>
              <a:tblPr>
                <a:noFill/>
                <a:tableStyleId>{7B02732E-6229-48AD-8360-9629E9147FBE}</a:tableStyleId>
              </a:tblPr>
              <a:tblGrid>
                <a:gridCol w="3619500"/>
                <a:gridCol w="3619500"/>
              </a:tblGrid>
              <a:tr h="381000">
                <a:tc>
                  <a:txBody>
                    <a:bodyPr/>
                    <a:lstStyle/>
                    <a:p>
                      <a:pPr marL="0" lvl="0" indent="0" algn="ctr">
                        <a:spcBef>
                          <a:spcPts val="0"/>
                        </a:spcBef>
                        <a:spcAft>
                          <a:spcPts val="0"/>
                        </a:spcAft>
                        <a:buNone/>
                      </a:pPr>
                      <a:r>
                        <a:rPr lang="en-US" b="1" dirty="0">
                          <a:latin typeface="Calibri" panose="020F0502020204030204" pitchFamily="34" charset="0"/>
                        </a:rPr>
                        <a:t>Qualities that Describe CyFi</a:t>
                      </a:r>
                      <a:endParaRPr b="1" dirty="0">
                        <a:latin typeface="Calibri" panose="020F0502020204030204" pitchFamily="34" charset="0"/>
                      </a:endParaRPr>
                    </a:p>
                  </a:txBody>
                  <a:tcPr marL="91425" marR="91425" marT="91425" marB="91425"/>
                </a:tc>
                <a:tc>
                  <a:txBody>
                    <a:bodyPr/>
                    <a:lstStyle/>
                    <a:p>
                      <a:pPr marL="0" lvl="0" indent="0" algn="ctr">
                        <a:spcBef>
                          <a:spcPts val="0"/>
                        </a:spcBef>
                        <a:spcAft>
                          <a:spcPts val="0"/>
                        </a:spcAft>
                        <a:buNone/>
                      </a:pPr>
                      <a:r>
                        <a:rPr lang="en-US" b="1" dirty="0">
                          <a:latin typeface="Calibri" panose="020F0502020204030204" pitchFamily="34" charset="0"/>
                        </a:rPr>
                        <a:t>Evidence to support your answer</a:t>
                      </a:r>
                      <a:endParaRPr b="1" dirty="0">
                        <a:latin typeface="Calibri" panose="020F0502020204030204" pitchFamily="34" charset="0"/>
                      </a:endParaRPr>
                    </a:p>
                  </a:txBody>
                  <a:tcPr marL="91425" marR="91425" marT="91425" marB="91425"/>
                </a:tc>
              </a:tr>
              <a:tr h="381000">
                <a:tc>
                  <a:txBody>
                    <a:bodyPr/>
                    <a:lstStyle/>
                    <a:p>
                      <a:pPr marL="0" lvl="0" indent="0">
                        <a:spcBef>
                          <a:spcPts val="0"/>
                        </a:spcBef>
                        <a:spcAft>
                          <a:spcPts val="0"/>
                        </a:spcAft>
                        <a:buNone/>
                      </a:pPr>
                      <a:endParaRPr dirty="0">
                        <a:latin typeface="Calibri" panose="020F0502020204030204" pitchFamily="34" charset="0"/>
                      </a:endParaRPr>
                    </a:p>
                  </a:txBody>
                  <a:tcPr marL="91425" marR="91425" marT="91425" marB="91425"/>
                </a:tc>
                <a:tc>
                  <a:txBody>
                    <a:bodyPr/>
                    <a:lstStyle/>
                    <a:p>
                      <a:pPr marL="0" lvl="0" indent="0">
                        <a:spcBef>
                          <a:spcPts val="0"/>
                        </a:spcBef>
                        <a:spcAft>
                          <a:spcPts val="0"/>
                        </a:spcAft>
                        <a:buNone/>
                      </a:pPr>
                      <a:endParaRPr dirty="0">
                        <a:latin typeface="Calibri" panose="020F0502020204030204" pitchFamily="34" charset="0"/>
                      </a:endParaRPr>
                    </a:p>
                  </a:txBody>
                  <a:tcPr marL="91425" marR="91425" marT="91425" marB="91425"/>
                </a:tc>
              </a:tr>
              <a:tr h="381000">
                <a:tc>
                  <a:txBody>
                    <a:bodyPr/>
                    <a:lstStyle/>
                    <a:p>
                      <a:pPr marL="0" lvl="0" indent="0">
                        <a:spcBef>
                          <a:spcPts val="0"/>
                        </a:spcBef>
                        <a:spcAft>
                          <a:spcPts val="0"/>
                        </a:spcAft>
                        <a:buNone/>
                      </a:pPr>
                      <a:endParaRPr dirty="0">
                        <a:latin typeface="Calibri" panose="020F0502020204030204" pitchFamily="34" charset="0"/>
                      </a:endParaRPr>
                    </a:p>
                  </a:txBody>
                  <a:tcPr marL="91425" marR="91425" marT="91425" marB="91425"/>
                </a:tc>
                <a:tc>
                  <a:txBody>
                    <a:bodyPr/>
                    <a:lstStyle/>
                    <a:p>
                      <a:pPr marL="0" lvl="0" indent="0">
                        <a:spcBef>
                          <a:spcPts val="0"/>
                        </a:spcBef>
                        <a:spcAft>
                          <a:spcPts val="0"/>
                        </a:spcAft>
                        <a:buNone/>
                      </a:pPr>
                      <a:endParaRPr dirty="0">
                        <a:latin typeface="Calibri" panose="020F0502020204030204" pitchFamily="34" charset="0"/>
                      </a:endParaRPr>
                    </a:p>
                  </a:txBody>
                  <a:tcPr marL="91425" marR="91425" marT="91425" marB="91425"/>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pic>
        <p:nvPicPr>
          <p:cNvPr id="1198" name="Shape 1198"/>
          <p:cNvPicPr preferRelativeResize="0"/>
          <p:nvPr/>
        </p:nvPicPr>
        <p:blipFill rotWithShape="1">
          <a:blip r:embed="rId3">
            <a:alphaModFix/>
          </a:blip>
          <a:srcRect t="16042" r="8231" b="6755"/>
          <a:stretch/>
        </p:blipFill>
        <p:spPr>
          <a:xfrm>
            <a:off x="260600" y="176245"/>
            <a:ext cx="8883398" cy="5978381"/>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Shape 1204"/>
          <p:cNvSpPr txBox="1">
            <a:spLocks noGrp="1"/>
          </p:cNvSpPr>
          <p:nvPr>
            <p:ph type="title"/>
          </p:nvPr>
        </p:nvSpPr>
        <p:spPr>
          <a:xfrm>
            <a:off x="605200" y="48929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F3F39"/>
              </a:buClr>
              <a:buSzPts val="608"/>
              <a:buFont typeface="Lucida Sans"/>
              <a:buNone/>
            </a:pPr>
            <a:r>
              <a:rPr lang="en-US" sz="2800" dirty="0">
                <a:solidFill>
                  <a:srgbClr val="3F3F39"/>
                </a:solidFill>
              </a:rPr>
              <a:t>Next Generation Assessments are aligned to the shifts.</a:t>
            </a:r>
            <a:endParaRPr sz="2800" dirty="0"/>
          </a:p>
        </p:txBody>
      </p:sp>
      <p:graphicFrame>
        <p:nvGraphicFramePr>
          <p:cNvPr id="1205" name="Shape 1205"/>
          <p:cNvGraphicFramePr/>
          <p:nvPr/>
        </p:nvGraphicFramePr>
        <p:xfrm>
          <a:off x="351289" y="2202973"/>
          <a:ext cx="8594950" cy="3462125"/>
        </p:xfrm>
        <a:graphic>
          <a:graphicData uri="http://schemas.openxmlformats.org/drawingml/2006/table">
            <a:tbl>
              <a:tblPr firstRow="1" bandRow="1">
                <a:noFill/>
                <a:tableStyleId>{41ADB686-76F0-4E15-AA2E-BB3EE2DCBDD7}</a:tableStyleId>
              </a:tblPr>
              <a:tblGrid>
                <a:gridCol w="4297475"/>
                <a:gridCol w="4297475"/>
              </a:tblGrid>
              <a:tr h="479300">
                <a:tc>
                  <a:txBody>
                    <a:bodyPr/>
                    <a:lstStyle/>
                    <a:p>
                      <a:pPr marL="0" marR="0" lvl="0" indent="0" algn="l" rtl="0">
                        <a:lnSpc>
                          <a:spcPct val="100000"/>
                        </a:lnSpc>
                        <a:spcBef>
                          <a:spcPts val="0"/>
                        </a:spcBef>
                        <a:spcAft>
                          <a:spcPts val="0"/>
                        </a:spcAft>
                        <a:buClr>
                          <a:srgbClr val="000000"/>
                        </a:buClr>
                        <a:buSzPts val="450"/>
                        <a:buFont typeface="Lucida Sans"/>
                        <a:buNone/>
                      </a:pPr>
                      <a:r>
                        <a:rPr lang="en-US" sz="1700" u="none" strike="noStrike" cap="none" dirty="0">
                          <a:latin typeface="Calibri" panose="020F0502020204030204" pitchFamily="34" charset="0"/>
                          <a:ea typeface="Lucida Sans"/>
                          <a:cs typeface="Lucida Sans"/>
                          <a:sym typeface="Lucida Sans"/>
                        </a:rPr>
                        <a:t>From (Tra</a:t>
                      </a:r>
                      <a:r>
                        <a:rPr lang="en-US" sz="1700" dirty="0">
                          <a:latin typeface="Calibri" panose="020F0502020204030204" pitchFamily="34" charset="0"/>
                          <a:ea typeface="Lucida Sans"/>
                          <a:cs typeface="Lucida Sans"/>
                          <a:sym typeface="Lucida Sans"/>
                        </a:rPr>
                        <a:t>ditional Assessments)</a:t>
                      </a:r>
                      <a:endParaRPr sz="1700" dirty="0"/>
                    </a:p>
                  </a:txBody>
                  <a:tcPr marL="91450" marR="91450" marT="45725" marB="45725"/>
                </a:tc>
                <a:tc>
                  <a:txBody>
                    <a:bodyPr/>
                    <a:lstStyle/>
                    <a:p>
                      <a:pPr marL="0" marR="0" lvl="0" indent="0" algn="l" rtl="0">
                        <a:lnSpc>
                          <a:spcPct val="100000"/>
                        </a:lnSpc>
                        <a:spcBef>
                          <a:spcPts val="0"/>
                        </a:spcBef>
                        <a:spcAft>
                          <a:spcPts val="0"/>
                        </a:spcAft>
                        <a:buClr>
                          <a:srgbClr val="000000"/>
                        </a:buClr>
                        <a:buSzPts val="450"/>
                        <a:buFont typeface="Lucida Sans"/>
                        <a:buNone/>
                      </a:pPr>
                      <a:r>
                        <a:rPr lang="en-US" sz="1600" u="none" strike="noStrike" cap="none" dirty="0">
                          <a:latin typeface="Calibri" panose="020F0502020204030204" pitchFamily="34" charset="0"/>
                          <a:ea typeface="Lucida Sans"/>
                          <a:cs typeface="Lucida Sans"/>
                          <a:sym typeface="Lucida Sans"/>
                        </a:rPr>
                        <a:t>To (Next </a:t>
                      </a:r>
                      <a:r>
                        <a:rPr lang="en-US" sz="1600" dirty="0">
                          <a:latin typeface="Calibri" panose="020F0502020204030204" pitchFamily="34" charset="0"/>
                          <a:ea typeface="Lucida Sans"/>
                          <a:cs typeface="Lucida Sans"/>
                          <a:sym typeface="Lucida Sans"/>
                        </a:rPr>
                        <a:t>Generation Assessments)</a:t>
                      </a:r>
                      <a:endParaRPr sz="1600" dirty="0"/>
                    </a:p>
                  </a:txBody>
                  <a:tcPr marL="91450" marR="91450" marT="45725" marB="45725"/>
                </a:tc>
              </a:tr>
              <a:tr h="994750">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Focus on simple recall or superficial analysis</a:t>
                      </a:r>
                      <a:endParaRPr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Focus on careful reading and analysis of texts</a:t>
                      </a:r>
                      <a:endParaRPr dirty="0"/>
                    </a:p>
                  </a:txBody>
                  <a:tcPr marL="91450" marR="91450" marT="45725" marB="45725" anchor="ctr"/>
                </a:tc>
              </a:tr>
              <a:tr h="1074200">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Little or no emphasis on using textual evidence</a:t>
                      </a:r>
                      <a:endParaRPr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Strong emphasis on using textual evidence</a:t>
                      </a:r>
                      <a:endParaRPr dirty="0"/>
                    </a:p>
                  </a:txBody>
                  <a:tcPr marL="91450" marR="91450" marT="45725" marB="45725" anchor="ctr"/>
                </a:tc>
              </a:tr>
              <a:tr h="913875">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Decontextualized writing prompts</a:t>
                      </a:r>
                      <a:endParaRPr dirty="0"/>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500"/>
                        <a:buFont typeface="Lucida Sans"/>
                        <a:buNone/>
                      </a:pPr>
                      <a:r>
                        <a:rPr lang="en-US" sz="2000" u="none" strike="noStrike" cap="none" dirty="0">
                          <a:latin typeface="Calibri" panose="020F0502020204030204" pitchFamily="34" charset="0"/>
                          <a:ea typeface="Lucida Sans"/>
                          <a:cs typeface="Lucida Sans"/>
                          <a:sym typeface="Lucida Sans"/>
                        </a:rPr>
                        <a:t>Writing to sources</a:t>
                      </a:r>
                      <a:endParaRPr dirty="0"/>
                    </a:p>
                  </a:txBody>
                  <a:tcPr marL="91450" marR="91450" marT="45725" marB="45725"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Shape 1210"/>
          <p:cNvSpPr txBox="1">
            <a:spLocks noGrp="1"/>
          </p:cNvSpPr>
          <p:nvPr>
            <p:ph type="title"/>
          </p:nvPr>
        </p:nvSpPr>
        <p:spPr>
          <a:xfrm>
            <a:off x="216575" y="2536230"/>
            <a:ext cx="8620500" cy="2862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Question: </a:t>
            </a:r>
            <a:endParaRPr sz="28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What obstacles do teachers face in using assessment items that are aligned to </a:t>
            </a:r>
            <a:r>
              <a:rPr lang="en-US" dirty="0">
                <a:ea typeface="Lucida Sans"/>
                <a:cs typeface="Lucida Sans"/>
                <a:sym typeface="Lucida Sans"/>
              </a:rPr>
              <a:t>college and career ready-</a:t>
            </a:r>
            <a:r>
              <a:rPr lang="en-US" sz="2800" b="0" i="0" u="none" strike="noStrike" cap="none" dirty="0">
                <a:solidFill>
                  <a:schemeClr val="lt1"/>
                </a:solidFill>
                <a:ea typeface="Lucida Sans"/>
                <a:cs typeface="Lucida Sans"/>
                <a:sym typeface="Lucida Sans"/>
              </a:rPr>
              <a:t> standards and the shifts?</a:t>
            </a:r>
            <a:endParaRPr sz="28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 </a:t>
            </a:r>
            <a:br>
              <a:rPr lang="en-US" sz="2800" b="0" i="0" u="none" strike="noStrike" cap="none" dirty="0">
                <a:solidFill>
                  <a:schemeClr val="lt1"/>
                </a:solidFill>
                <a:ea typeface="Lucida Sans"/>
                <a:cs typeface="Lucida Sans"/>
                <a:sym typeface="Lucida Sans"/>
              </a:rPr>
            </a:b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r>
              <a:rPr lang="en-US" sz="1200" b="0" i="0" u="none" strike="noStrike" cap="none" dirty="0">
                <a:solidFill>
                  <a:schemeClr val="lt1"/>
                </a:solidFill>
                <a:ea typeface="Lucida Sans"/>
                <a:cs typeface="Lucida Sans"/>
                <a:sym typeface="Lucida Sans"/>
              </a:rPr>
              <a:t>Please use the Questions tab on your control panel to respond.</a:t>
            </a:r>
            <a:endParaRPr sz="12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dirty="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Shape 10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595959"/>
                </a:solidFill>
                <a:ea typeface="Lucida Sans"/>
                <a:cs typeface="Lucida Sans"/>
                <a:sym typeface="Lucida Sans"/>
              </a:rPr>
              <a:t>Introductions</a:t>
            </a:r>
            <a:endParaRPr dirty="0"/>
          </a:p>
        </p:txBody>
      </p:sp>
      <p:sp>
        <p:nvSpPr>
          <p:cNvPr id="1086" name="Shape 10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595959"/>
              </a:buClr>
              <a:buSzPts val="550"/>
              <a:buFont typeface="Arial"/>
              <a:buNone/>
            </a:pPr>
            <a:r>
              <a:rPr lang="en-US" sz="2200" b="0" i="0" u="none" strike="noStrike" cap="none" dirty="0">
                <a:solidFill>
                  <a:srgbClr val="595959"/>
                </a:solidFill>
                <a:ea typeface="Lucida Sans"/>
                <a:cs typeface="Lucida Sans"/>
                <a:sym typeface="Lucida Sans"/>
              </a:rPr>
              <a:t>Your hosts from the Field Impact Team</a:t>
            </a:r>
            <a:endParaRPr i="1" dirty="0"/>
          </a:p>
          <a:p>
            <a:pPr marL="457200" marR="0" lvl="0" indent="-368300" algn="l" rtl="0">
              <a:lnSpc>
                <a:spcPct val="80000"/>
              </a:lnSpc>
              <a:spcBef>
                <a:spcPts val="0"/>
              </a:spcBef>
              <a:spcAft>
                <a:spcPts val="0"/>
              </a:spcAft>
              <a:buClr>
                <a:srgbClr val="3F3F39"/>
              </a:buClr>
              <a:buSzPts val="2200"/>
              <a:buFont typeface="Lucida Sans"/>
              <a:buChar char="•"/>
            </a:pPr>
            <a:r>
              <a:rPr lang="en-US" sz="2200" b="0" i="0" u="none" strike="noStrike" cap="none" dirty="0">
                <a:solidFill>
                  <a:srgbClr val="595959"/>
                </a:solidFill>
                <a:ea typeface="Lucida Sans"/>
                <a:cs typeface="Lucida Sans"/>
                <a:sym typeface="Lucida Sans"/>
              </a:rPr>
              <a:t>Jennie Beltramini, Teacher Engagement Manager</a:t>
            </a:r>
            <a:endParaRPr dirty="0"/>
          </a:p>
          <a:p>
            <a:pPr marL="457200" marR="0" lvl="0" indent="-368300" algn="l" rtl="0">
              <a:lnSpc>
                <a:spcPct val="80000"/>
              </a:lnSpc>
              <a:spcBef>
                <a:spcPts val="0"/>
              </a:spcBef>
              <a:spcAft>
                <a:spcPts val="0"/>
              </a:spcAft>
              <a:buClr>
                <a:srgbClr val="3F3F39"/>
              </a:buClr>
              <a:buSzPts val="2200"/>
              <a:buFont typeface="Lucida Sans"/>
              <a:buChar char="•"/>
            </a:pPr>
            <a:r>
              <a:rPr lang="en-US" sz="2200" b="0" i="0" u="none" strike="noStrike" cap="none" dirty="0">
                <a:solidFill>
                  <a:srgbClr val="595959"/>
                </a:solidFill>
                <a:ea typeface="Lucida Sans"/>
                <a:cs typeface="Lucida Sans"/>
                <a:sym typeface="Lucida Sans"/>
              </a:rPr>
              <a:t>Janelle Fann, Project Manager</a:t>
            </a:r>
            <a:endParaRPr sz="2200" b="0" i="0" u="none" strike="noStrike" cap="none" dirty="0">
              <a:solidFill>
                <a:srgbClr val="595959"/>
              </a:solidFill>
              <a:ea typeface="Lucida Sans"/>
              <a:cs typeface="Lucida Sans"/>
              <a:sym typeface="Lucida Sans"/>
            </a:endParaRPr>
          </a:p>
          <a:p>
            <a:pPr marL="457200" lvl="0" indent="-368300" rtl="0">
              <a:lnSpc>
                <a:spcPct val="80000"/>
              </a:lnSpc>
              <a:spcBef>
                <a:spcPts val="0"/>
              </a:spcBef>
              <a:spcAft>
                <a:spcPts val="0"/>
              </a:spcAft>
              <a:buClr>
                <a:srgbClr val="3F3F39"/>
              </a:buClr>
              <a:buSzPts val="2200"/>
              <a:buFont typeface="Lucida Sans"/>
              <a:buChar char="•"/>
            </a:pPr>
            <a:r>
              <a:rPr lang="en-US" dirty="0"/>
              <a:t>Sandra Alberti, Director</a:t>
            </a:r>
            <a:endParaRPr dirty="0"/>
          </a:p>
          <a:p>
            <a:pPr marL="457200" marR="0" lvl="0" indent="-368300" algn="l" rtl="0">
              <a:lnSpc>
                <a:spcPct val="80000"/>
              </a:lnSpc>
              <a:spcBef>
                <a:spcPts val="0"/>
              </a:spcBef>
              <a:spcAft>
                <a:spcPts val="0"/>
              </a:spcAft>
              <a:buClr>
                <a:srgbClr val="3F3F39"/>
              </a:buClr>
              <a:buSzPts val="2200"/>
              <a:buFont typeface="Lucida Sans"/>
              <a:buChar char="•"/>
            </a:pPr>
            <a:r>
              <a:rPr lang="en-US" sz="2200" b="0" u="none" strike="noStrike" cap="none" dirty="0">
                <a:solidFill>
                  <a:srgbClr val="595959"/>
                </a:solidFill>
                <a:ea typeface="Lucida Sans"/>
                <a:cs typeface="Lucida Sans"/>
                <a:sym typeface="Lucida Sans"/>
              </a:rPr>
              <a:t>Joanie Funderburk, Manager of Professional Learning</a:t>
            </a:r>
            <a:endParaRPr dirty="0"/>
          </a:p>
          <a:p>
            <a:pPr marL="0" marR="0" lvl="0" indent="0" algn="l" rtl="0">
              <a:lnSpc>
                <a:spcPct val="80000"/>
              </a:lnSpc>
              <a:spcBef>
                <a:spcPts val="0"/>
              </a:spcBef>
              <a:spcAft>
                <a:spcPts val="0"/>
              </a:spcAft>
              <a:buNone/>
            </a:pPr>
            <a:endParaRPr dirty="0"/>
          </a:p>
          <a:p>
            <a:pPr marL="0" marR="0" lvl="0" indent="0" algn="l" rtl="0">
              <a:lnSpc>
                <a:spcPct val="80000"/>
              </a:lnSpc>
              <a:spcBef>
                <a:spcPts val="0"/>
              </a:spcBef>
              <a:spcAft>
                <a:spcPts val="0"/>
              </a:spcAft>
              <a:buClr>
                <a:srgbClr val="3F3F39"/>
              </a:buClr>
              <a:buSzPts val="550"/>
              <a:buFont typeface="Arial"/>
              <a:buNone/>
            </a:pPr>
            <a:endParaRPr sz="2200" b="0" i="0" u="none" strike="noStrike" cap="none" dirty="0">
              <a:solidFill>
                <a:srgbClr val="595959"/>
              </a:solidFill>
              <a:ea typeface="Lucida Sans"/>
              <a:cs typeface="Lucida Sans"/>
              <a:sym typeface="Lucida Sans"/>
            </a:endParaRPr>
          </a:p>
          <a:p>
            <a:pPr marL="0" marR="0" lvl="0" indent="0" algn="l" rtl="0">
              <a:lnSpc>
                <a:spcPct val="80000"/>
              </a:lnSpc>
              <a:spcBef>
                <a:spcPts val="0"/>
              </a:spcBef>
              <a:spcAft>
                <a:spcPts val="0"/>
              </a:spcAft>
              <a:buClr>
                <a:srgbClr val="595959"/>
              </a:buClr>
              <a:buSzPts val="550"/>
              <a:buFont typeface="Arial"/>
              <a:buNone/>
            </a:pPr>
            <a:r>
              <a:rPr lang="en-US" sz="2200" b="0" i="0" u="none" strike="noStrike" cap="none" dirty="0">
                <a:solidFill>
                  <a:srgbClr val="595959"/>
                </a:solidFill>
                <a:ea typeface="Lucida Sans"/>
                <a:cs typeface="Lucida Sans"/>
                <a:sym typeface="Lucida Sans"/>
              </a:rPr>
              <a:t>This Month’s Guests - </a:t>
            </a:r>
            <a:endParaRPr sz="2200" b="0" i="0" u="none" strike="noStrike" cap="none" dirty="0">
              <a:solidFill>
                <a:srgbClr val="595959"/>
              </a:solidFill>
              <a:ea typeface="Lucida Sans"/>
              <a:cs typeface="Lucida Sans"/>
              <a:sym typeface="Lucida Sans"/>
            </a:endParaRPr>
          </a:p>
          <a:p>
            <a:pPr marL="457200" marR="0" lvl="0" indent="-368300" algn="l" rtl="0">
              <a:lnSpc>
                <a:spcPct val="80000"/>
              </a:lnSpc>
              <a:spcBef>
                <a:spcPts val="0"/>
              </a:spcBef>
              <a:spcAft>
                <a:spcPts val="0"/>
              </a:spcAft>
              <a:buSzPts val="2200"/>
              <a:buChar char="•"/>
            </a:pPr>
            <a:r>
              <a:rPr lang="en-US" dirty="0"/>
              <a:t>Laura Hansen, SAP</a:t>
            </a:r>
            <a:endParaRPr dirty="0"/>
          </a:p>
          <a:p>
            <a:pPr marL="457200" marR="0" lvl="0" indent="-368300" algn="l" rtl="0">
              <a:lnSpc>
                <a:spcPct val="80000"/>
              </a:lnSpc>
              <a:spcBef>
                <a:spcPts val="0"/>
              </a:spcBef>
              <a:spcAft>
                <a:spcPts val="0"/>
              </a:spcAft>
              <a:buSzPts val="2200"/>
              <a:buChar char="•"/>
            </a:pPr>
            <a:r>
              <a:rPr lang="en-US" dirty="0"/>
              <a:t>Jenni Aberli, Core Advocate</a:t>
            </a:r>
            <a:endParaRPr dirty="0"/>
          </a:p>
          <a:p>
            <a:pPr marL="457200" marR="0" lvl="0" indent="-368300" algn="l" rtl="0">
              <a:lnSpc>
                <a:spcPct val="80000"/>
              </a:lnSpc>
              <a:spcBef>
                <a:spcPts val="0"/>
              </a:spcBef>
              <a:spcAft>
                <a:spcPts val="0"/>
              </a:spcAft>
              <a:buSzPts val="2200"/>
              <a:buChar char="•"/>
            </a:pPr>
            <a:r>
              <a:rPr lang="en-US" dirty="0"/>
              <a:t>Rob Woodworth, Core Advocate</a:t>
            </a:r>
            <a:endParaRPr dirty="0"/>
          </a:p>
          <a:p>
            <a:pPr marL="742950" marR="0" lvl="1" indent="-171450" algn="l" rtl="0">
              <a:lnSpc>
                <a:spcPct val="80000"/>
              </a:lnSpc>
              <a:spcBef>
                <a:spcPts val="370"/>
              </a:spcBef>
              <a:spcAft>
                <a:spcPts val="0"/>
              </a:spcAft>
              <a:buClr>
                <a:srgbClr val="3F3F39"/>
              </a:buClr>
              <a:buSzPts val="463"/>
              <a:buFont typeface="Arial"/>
              <a:buNone/>
            </a:pPr>
            <a:endParaRPr sz="1850" b="0" i="0" u="none" strike="noStrike" cap="none" dirty="0">
              <a:solidFill>
                <a:srgbClr val="3F3F39"/>
              </a:solidFill>
              <a:latin typeface="Calibri" panose="020F0502020204030204" pitchFamily="34" charset="0"/>
              <a:ea typeface="Lucida Sans"/>
              <a:cs typeface="Lucida Sans"/>
              <a:sym typeface="Lucida Sans"/>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Shape 1216"/>
          <p:cNvSpPr txBox="1">
            <a:spLocks noGrp="1"/>
          </p:cNvSpPr>
          <p:nvPr>
            <p:ph type="title"/>
          </p:nvPr>
        </p:nvSpPr>
        <p:spPr>
          <a:xfrm>
            <a:off x="216568" y="2829677"/>
            <a:ext cx="8752334" cy="90574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dirty="0">
                <a:solidFill>
                  <a:schemeClr val="lt1"/>
                </a:solidFill>
                <a:ea typeface="Lucida Sans"/>
                <a:cs typeface="Lucida Sans"/>
                <a:sym typeface="Lucida Sans"/>
              </a:rPr>
              <a:t>Section 2: </a:t>
            </a:r>
            <a:r>
              <a:rPr lang="en-US" sz="2600" dirty="0">
                <a:ea typeface="Lucida Sans"/>
                <a:cs typeface="Lucida Sans"/>
                <a:sym typeface="Lucida Sans"/>
              </a:rPr>
              <a:t>How do SAP’s mini-assessments for ELA serve a model for high-quality assessments?</a:t>
            </a:r>
            <a:endParaRPr sz="2600" b="0" i="0" u="none" strike="noStrike" cap="none" dirty="0">
              <a:solidFill>
                <a:schemeClr val="lt1"/>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Shape 12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3F3F39"/>
              </a:buClr>
              <a:buSzPts val="700"/>
              <a:buFont typeface="Lucida Sans"/>
              <a:buNone/>
            </a:pPr>
            <a:r>
              <a:rPr lang="en-US" sz="2800" i="0" u="none" strike="noStrike" cap="none" dirty="0">
                <a:solidFill>
                  <a:srgbClr val="3F3F39"/>
                </a:solidFill>
              </a:rPr>
              <a:t>SAP Mini-Assessments on</a:t>
            </a:r>
            <a:r>
              <a:rPr lang="en-US" dirty="0"/>
              <a:t> </a:t>
            </a:r>
            <a:r>
              <a:rPr lang="en-US" sz="2800" i="0" u="sng" strike="noStrike" cap="none" dirty="0">
                <a:solidFill>
                  <a:schemeClr val="hlink"/>
                </a:solidFill>
                <a:hlinkClick r:id="rId3"/>
              </a:rPr>
              <a:t>Achieve</a:t>
            </a:r>
            <a:r>
              <a:rPr lang="en-US" u="sng" dirty="0">
                <a:solidFill>
                  <a:schemeClr val="hlink"/>
                </a:solidFill>
                <a:hlinkClick r:id="rId3"/>
              </a:rPr>
              <a:t>T</a:t>
            </a:r>
            <a:r>
              <a:rPr lang="en-US" sz="2800" i="0" u="sng" strike="noStrike" cap="none" dirty="0">
                <a:solidFill>
                  <a:schemeClr val="hlink"/>
                </a:solidFill>
                <a:hlinkClick r:id="rId3"/>
              </a:rPr>
              <a:t>he</a:t>
            </a:r>
            <a:r>
              <a:rPr lang="en-US" u="sng" dirty="0">
                <a:solidFill>
                  <a:schemeClr val="hlink"/>
                </a:solidFill>
                <a:hlinkClick r:id="rId3"/>
              </a:rPr>
              <a:t>C</a:t>
            </a:r>
            <a:r>
              <a:rPr lang="en-US" sz="2800" i="0" u="sng" strike="noStrike" cap="none" dirty="0">
                <a:solidFill>
                  <a:schemeClr val="hlink"/>
                </a:solidFill>
                <a:hlinkClick r:id="rId3"/>
              </a:rPr>
              <a:t>ore.Org</a:t>
            </a:r>
            <a:endParaRPr dirty="0"/>
          </a:p>
        </p:txBody>
      </p:sp>
      <p:pic>
        <p:nvPicPr>
          <p:cNvPr id="1223" name="Shape 1223">
            <a:hlinkClick r:id="rId4"/>
          </p:cNvPr>
          <p:cNvPicPr preferRelativeResize="0">
            <a:picLocks noGrp="1"/>
          </p:cNvPicPr>
          <p:nvPr>
            <p:ph type="body" idx="1"/>
          </p:nvPr>
        </p:nvPicPr>
        <p:blipFill rotWithShape="1">
          <a:blip r:embed="rId5">
            <a:alphaModFix/>
          </a:blip>
          <a:srcRect/>
          <a:stretch/>
        </p:blipFill>
        <p:spPr>
          <a:xfrm>
            <a:off x="224851" y="1417637"/>
            <a:ext cx="8784300" cy="46161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Shape 1229"/>
          <p:cNvSpPr txBox="1">
            <a:spLocks noGrp="1"/>
          </p:cNvSpPr>
          <p:nvPr>
            <p:ph type="title"/>
          </p:nvPr>
        </p:nvSpPr>
        <p:spPr>
          <a:xfrm>
            <a:off x="457200" y="125875"/>
            <a:ext cx="8229600" cy="9699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SAP Mini Assessment Example</a:t>
            </a:r>
            <a:endParaRPr dirty="0"/>
          </a:p>
        </p:txBody>
      </p:sp>
      <p:sp>
        <p:nvSpPr>
          <p:cNvPr id="1230" name="Shape 123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1905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p:txBody>
      </p:sp>
      <p:pic>
        <p:nvPicPr>
          <p:cNvPr id="1231" name="Shape 1231">
            <a:hlinkClick r:id="rId3"/>
          </p:cNvPr>
          <p:cNvPicPr preferRelativeResize="0"/>
          <p:nvPr/>
        </p:nvPicPr>
        <p:blipFill rotWithShape="1">
          <a:blip r:embed="rId4">
            <a:alphaModFix/>
          </a:blip>
          <a:srcRect t="8875" r="-10631" b="15976"/>
          <a:stretch/>
        </p:blipFill>
        <p:spPr>
          <a:xfrm>
            <a:off x="380450" y="1190350"/>
            <a:ext cx="8572499" cy="504542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pic>
        <p:nvPicPr>
          <p:cNvPr id="1237" name="Shape 1237"/>
          <p:cNvPicPr preferRelativeResize="0"/>
          <p:nvPr/>
        </p:nvPicPr>
        <p:blipFill rotWithShape="1">
          <a:blip r:embed="rId3">
            <a:alphaModFix/>
          </a:blip>
          <a:srcRect l="23015" t="16761" r="25702" b="12427"/>
          <a:stretch/>
        </p:blipFill>
        <p:spPr>
          <a:xfrm>
            <a:off x="2069575" y="55550"/>
            <a:ext cx="4842525" cy="622080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pic>
        <p:nvPicPr>
          <p:cNvPr id="1243" name="Shape 1243"/>
          <p:cNvPicPr preferRelativeResize="0"/>
          <p:nvPr/>
        </p:nvPicPr>
        <p:blipFill rotWithShape="1">
          <a:blip r:embed="rId3">
            <a:alphaModFix/>
          </a:blip>
          <a:srcRect l="21587" t="17791" r="20616" b="6173"/>
          <a:stretch/>
        </p:blipFill>
        <p:spPr>
          <a:xfrm>
            <a:off x="1407898" y="0"/>
            <a:ext cx="6443200" cy="6351124"/>
          </a:xfrm>
          <a:prstGeom prst="rect">
            <a:avLst/>
          </a:prstGeom>
          <a:noFill/>
          <a:ln>
            <a:noFill/>
          </a:ln>
        </p:spPr>
      </p:pic>
      <p:sp>
        <p:nvSpPr>
          <p:cNvPr id="2" name="Oval 1"/>
          <p:cNvSpPr/>
          <p:nvPr/>
        </p:nvSpPr>
        <p:spPr>
          <a:xfrm>
            <a:off x="3258587" y="5594465"/>
            <a:ext cx="573578" cy="473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Oval 3"/>
          <p:cNvSpPr/>
          <p:nvPr/>
        </p:nvSpPr>
        <p:spPr>
          <a:xfrm>
            <a:off x="4513811" y="5561216"/>
            <a:ext cx="584662" cy="56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pic>
        <p:nvPicPr>
          <p:cNvPr id="1249" name="Shape 1249"/>
          <p:cNvPicPr preferRelativeResize="0"/>
          <p:nvPr/>
        </p:nvPicPr>
        <p:blipFill rotWithShape="1">
          <a:blip r:embed="rId3">
            <a:alphaModFix/>
          </a:blip>
          <a:srcRect l="1439" t="16866" r="1293" b="9026"/>
          <a:stretch/>
        </p:blipFill>
        <p:spPr>
          <a:xfrm>
            <a:off x="92975" y="705594"/>
            <a:ext cx="9051024" cy="5516654"/>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Shape 1255"/>
          <p:cNvPicPr preferRelativeResize="0"/>
          <p:nvPr/>
        </p:nvPicPr>
        <p:blipFill rotWithShape="1">
          <a:blip r:embed="rId3">
            <a:alphaModFix/>
          </a:blip>
          <a:srcRect l="1767" t="16871" r="1623" b="7371"/>
          <a:stretch/>
        </p:blipFill>
        <p:spPr>
          <a:xfrm>
            <a:off x="184212" y="432824"/>
            <a:ext cx="8775574" cy="5505349"/>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Shape 1260"/>
          <p:cNvSpPr txBox="1">
            <a:spLocks noGrp="1"/>
          </p:cNvSpPr>
          <p:nvPr>
            <p:ph type="title"/>
          </p:nvPr>
        </p:nvSpPr>
        <p:spPr>
          <a:xfrm>
            <a:off x="216568" y="2587889"/>
            <a:ext cx="8620500" cy="1972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Question</a:t>
            </a:r>
            <a:r>
              <a:rPr lang="en-US" dirty="0">
                <a:ea typeface="Lucida Sans"/>
                <a:cs typeface="Lucida Sans"/>
                <a:sym typeface="Lucida Sans"/>
              </a:rPr>
              <a:t>: </a:t>
            </a:r>
            <a:endParaRPr dirty="0">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r>
              <a:rPr lang="en-US" dirty="0">
                <a:ea typeface="Lucida Sans"/>
                <a:cs typeface="Lucida Sans"/>
                <a:sym typeface="Lucida Sans"/>
              </a:rPr>
              <a:t>How could you use SAP’s mini-assessments in your setting to improve alignment to high-quality assessment</a:t>
            </a:r>
            <a:r>
              <a:rPr lang="en-US" sz="2800" b="0" i="0" u="none" strike="noStrike" cap="none" dirty="0">
                <a:solidFill>
                  <a:schemeClr val="lt1"/>
                </a:solidFill>
                <a:ea typeface="Lucida Sans"/>
                <a:cs typeface="Lucida Sans"/>
                <a:sym typeface="Lucida Sans"/>
              </a:rPr>
              <a:t>? </a:t>
            </a:r>
            <a:br>
              <a:rPr lang="en-US" sz="2800" b="0" i="0" u="none" strike="noStrike" cap="none" dirty="0">
                <a:solidFill>
                  <a:schemeClr val="lt1"/>
                </a:solidFill>
                <a:ea typeface="Lucida Sans"/>
                <a:cs typeface="Lucida Sans"/>
                <a:sym typeface="Lucida Sans"/>
              </a:rPr>
            </a:br>
            <a:r>
              <a:rPr lang="en-US" sz="2800" b="0" i="0" u="none" strike="noStrike" cap="none" dirty="0">
                <a:solidFill>
                  <a:schemeClr val="lt1"/>
                </a:solidFill>
                <a:ea typeface="Lucida Sans"/>
                <a:cs typeface="Lucida Sans"/>
                <a:sym typeface="Lucida Sans"/>
              </a:rPr>
              <a:t/>
            </a:r>
            <a:br>
              <a:rPr lang="en-US" sz="2800" b="0" i="0" u="none" strike="noStrike" cap="none" dirty="0">
                <a:solidFill>
                  <a:schemeClr val="lt1"/>
                </a:solidFill>
                <a:ea typeface="Lucida Sans"/>
                <a:cs typeface="Lucida Sans"/>
                <a:sym typeface="Lucida Sans"/>
              </a:rPr>
            </a:br>
            <a:r>
              <a:rPr lang="en-US" sz="1200" b="0" i="0" u="none" strike="noStrike" cap="none" dirty="0">
                <a:solidFill>
                  <a:schemeClr val="lt1"/>
                </a:solidFill>
                <a:ea typeface="Lucida Sans"/>
                <a:cs typeface="Lucida Sans"/>
                <a:sym typeface="Lucida Sans"/>
              </a:rPr>
              <a:t>Please use the Questions tab on your control panel to respond.</a:t>
            </a:r>
            <a:endParaRPr sz="1200" b="0" i="0" u="none" strike="noStrike" cap="none" dirty="0">
              <a:solidFill>
                <a:schemeClr val="lt1"/>
              </a:solidFill>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dirty="0">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Shape 1266"/>
          <p:cNvSpPr txBox="1">
            <a:spLocks noGrp="1"/>
          </p:cNvSpPr>
          <p:nvPr>
            <p:ph type="title"/>
          </p:nvPr>
        </p:nvSpPr>
        <p:spPr>
          <a:xfrm>
            <a:off x="140368" y="2829678"/>
            <a:ext cx="9079832"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dirty="0">
                <a:solidFill>
                  <a:schemeClr val="lt1"/>
                </a:solidFill>
                <a:ea typeface="Lucida Sans"/>
                <a:cs typeface="Lucida Sans"/>
                <a:sym typeface="Lucida Sans"/>
              </a:rPr>
              <a:t>Section 3: How have educators used the</a:t>
            </a:r>
            <a:r>
              <a:rPr lang="en-US" sz="2600" dirty="0">
                <a:ea typeface="Lucida Sans"/>
                <a:cs typeface="Lucida Sans"/>
                <a:sym typeface="Lucida Sans"/>
              </a:rPr>
              <a:t> </a:t>
            </a:r>
            <a:r>
              <a:rPr lang="en-US" sz="2600" b="0" i="0" u="none" strike="noStrike" cap="none" dirty="0">
                <a:solidFill>
                  <a:schemeClr val="lt1"/>
                </a:solidFill>
                <a:ea typeface="Lucida Sans"/>
                <a:cs typeface="Lucida Sans"/>
                <a:sym typeface="Lucida Sans"/>
              </a:rPr>
              <a:t>mini-assessments in their setting? </a:t>
            </a:r>
            <a:endParaRPr sz="2600" b="0" i="0" u="none" strike="noStrike" cap="none" dirty="0">
              <a:solidFill>
                <a:schemeClr val="lt1"/>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Shape 1272"/>
          <p:cNvSpPr txBox="1">
            <a:spLocks noGrp="1"/>
          </p:cNvSpPr>
          <p:nvPr>
            <p:ph type="title"/>
          </p:nvPr>
        </p:nvSpPr>
        <p:spPr>
          <a:xfrm>
            <a:off x="457200" y="139375"/>
            <a:ext cx="8229600" cy="9189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Our District Journey</a:t>
            </a:r>
            <a:endParaRPr sz="2800" dirty="0"/>
          </a:p>
        </p:txBody>
      </p:sp>
      <p:sp>
        <p:nvSpPr>
          <p:cNvPr id="1273" name="Shape 1273"/>
          <p:cNvSpPr txBox="1">
            <a:spLocks noGrp="1"/>
          </p:cNvSpPr>
          <p:nvPr>
            <p:ph type="body" idx="1"/>
          </p:nvPr>
        </p:nvSpPr>
        <p:spPr>
          <a:xfrm>
            <a:off x="457200" y="903951"/>
            <a:ext cx="8030095" cy="5164339"/>
          </a:xfrm>
          <a:prstGeom prst="rect">
            <a:avLst/>
          </a:prstGeom>
          <a:noFill/>
          <a:ln>
            <a:noFill/>
          </a:ln>
        </p:spPr>
        <p:txBody>
          <a:bodyPr spcFirstLastPara="1" wrap="square" lIns="91425" tIns="91425" rIns="91425" bIns="91425" anchor="t" anchorCtr="0">
            <a:noAutofit/>
          </a:bodyPr>
          <a:lstStyle/>
          <a:p>
            <a:pPr marL="342900" marR="0" lvl="0" indent="-190500" algn="l" rtl="0">
              <a:lnSpc>
                <a:spcPct val="100000"/>
              </a:lnSpc>
              <a:spcBef>
                <a:spcPts val="0"/>
              </a:spcBef>
              <a:spcAft>
                <a:spcPts val="0"/>
              </a:spcAft>
              <a:buClr>
                <a:srgbClr val="3F3F39"/>
              </a:buClr>
              <a:buSzPts val="2400"/>
              <a:buFont typeface="Arial"/>
              <a:buNone/>
            </a:pPr>
            <a:endParaRPr sz="2300" dirty="0"/>
          </a:p>
          <a:p>
            <a:pPr marL="342900" marR="0" lvl="0" indent="-190500" algn="l" rtl="0">
              <a:lnSpc>
                <a:spcPct val="100000"/>
              </a:lnSpc>
              <a:spcBef>
                <a:spcPts val="0"/>
              </a:spcBef>
              <a:spcAft>
                <a:spcPts val="0"/>
              </a:spcAft>
              <a:buClr>
                <a:srgbClr val="3F3F39"/>
              </a:buClr>
              <a:buSzPts val="2400"/>
              <a:buFont typeface="Arial"/>
              <a:buNone/>
            </a:pPr>
            <a:r>
              <a:rPr lang="en-US" sz="2300" b="0" i="0" u="none" strike="noStrike" cap="none" dirty="0">
                <a:solidFill>
                  <a:srgbClr val="3F3F39"/>
                </a:solidFill>
                <a:ea typeface="Lucida Sans"/>
                <a:cs typeface="Lucida Sans"/>
                <a:sym typeface="Lucida Sans"/>
              </a:rPr>
              <a:t>⌑ </a:t>
            </a:r>
            <a:r>
              <a:rPr lang="en-US" sz="2300" b="0" i="0" u="none" strike="noStrike" cap="none" dirty="0" smtClean="0">
                <a:solidFill>
                  <a:srgbClr val="3F3F39"/>
                </a:solidFill>
                <a:ea typeface="Lucida Sans"/>
                <a:cs typeface="Lucida Sans"/>
                <a:sym typeface="Lucida Sans"/>
              </a:rPr>
              <a:t>Struggled </a:t>
            </a:r>
            <a:r>
              <a:rPr lang="en-US" sz="2300" b="0" i="0" u="none" strike="noStrike" cap="none" dirty="0">
                <a:solidFill>
                  <a:srgbClr val="3F3F39"/>
                </a:solidFill>
                <a:ea typeface="Lucida Sans"/>
                <a:cs typeface="Lucida Sans"/>
                <a:sym typeface="Lucida Sans"/>
              </a:rPr>
              <a:t>with poor district assessments, so went to a session to learn about assessments at an SAP convening</a:t>
            </a:r>
            <a:endParaRPr sz="23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endParaRPr sz="2300" dirty="0">
              <a:solidFill>
                <a:srgbClr val="3F3F39"/>
              </a:solidFill>
            </a:endParaRPr>
          </a:p>
          <a:p>
            <a:pPr marL="342900" marR="0" lvl="0" indent="-190500" algn="l" rtl="0">
              <a:lnSpc>
                <a:spcPct val="100000"/>
              </a:lnSpc>
              <a:spcBef>
                <a:spcPts val="0"/>
              </a:spcBef>
              <a:spcAft>
                <a:spcPts val="0"/>
              </a:spcAft>
              <a:buClr>
                <a:srgbClr val="3F3F39"/>
              </a:buClr>
              <a:buSzPts val="2400"/>
              <a:buFont typeface="Arial"/>
              <a:buNone/>
            </a:pPr>
            <a:r>
              <a:rPr lang="en-US" sz="2300" b="0" i="0" u="none" strike="noStrike" cap="none" dirty="0">
                <a:solidFill>
                  <a:srgbClr val="3F3F39"/>
                </a:solidFill>
                <a:ea typeface="Lucida Sans"/>
                <a:cs typeface="Lucida Sans"/>
                <a:sym typeface="Lucida Sans"/>
              </a:rPr>
              <a:t>⌑ 2016 roll out/introduce SAP mini-assessments </a:t>
            </a:r>
            <a:endParaRPr sz="23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endParaRPr sz="2300" dirty="0">
              <a:solidFill>
                <a:srgbClr val="3F3F39"/>
              </a:solidFill>
            </a:endParaRPr>
          </a:p>
          <a:p>
            <a:pPr marL="342900" marR="0" lvl="0" indent="-190500" algn="l" rtl="0">
              <a:lnSpc>
                <a:spcPct val="100000"/>
              </a:lnSpc>
              <a:spcBef>
                <a:spcPts val="0"/>
              </a:spcBef>
              <a:spcAft>
                <a:spcPts val="0"/>
              </a:spcAft>
              <a:buClr>
                <a:srgbClr val="3F3F39"/>
              </a:buClr>
              <a:buSzPts val="2400"/>
              <a:buFont typeface="Arial"/>
              <a:buNone/>
            </a:pPr>
            <a:r>
              <a:rPr lang="en-US" sz="2300" b="0" i="0" u="none" strike="noStrike" cap="none" dirty="0">
                <a:solidFill>
                  <a:srgbClr val="3F3F39"/>
                </a:solidFill>
                <a:ea typeface="Lucida Sans"/>
                <a:cs typeface="Lucida Sans"/>
                <a:sym typeface="Lucida Sans"/>
              </a:rPr>
              <a:t>⌑ Provided teachers with aligned benchmark assessments</a:t>
            </a:r>
            <a:endParaRPr sz="23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endParaRPr sz="2300" dirty="0">
              <a:solidFill>
                <a:srgbClr val="3F3F39"/>
              </a:solidFill>
            </a:endParaRPr>
          </a:p>
          <a:p>
            <a:pPr marL="342900" marR="0" lvl="0" indent="-190500" algn="l" rtl="0">
              <a:lnSpc>
                <a:spcPct val="100000"/>
              </a:lnSpc>
              <a:spcBef>
                <a:spcPts val="0"/>
              </a:spcBef>
              <a:spcAft>
                <a:spcPts val="0"/>
              </a:spcAft>
              <a:buClr>
                <a:srgbClr val="3F3F39"/>
              </a:buClr>
              <a:buSzPts val="2400"/>
              <a:buFont typeface="Arial"/>
              <a:buNone/>
            </a:pPr>
            <a:r>
              <a:rPr lang="en-US" sz="2300" b="0" i="0" u="none" strike="noStrike" cap="none" dirty="0">
                <a:solidFill>
                  <a:srgbClr val="3F3F39"/>
                </a:solidFill>
                <a:ea typeface="Lucida Sans"/>
                <a:cs typeface="Lucida Sans"/>
                <a:sym typeface="Lucida Sans"/>
              </a:rPr>
              <a:t>⌑ Optional, but teachers were </a:t>
            </a:r>
            <a:r>
              <a:rPr lang="en-US" sz="2300" dirty="0">
                <a:solidFill>
                  <a:srgbClr val="3F3F39"/>
                </a:solidFill>
              </a:rPr>
              <a:t>h</a:t>
            </a:r>
            <a:r>
              <a:rPr lang="en-US" sz="2300" b="0" i="0" u="none" strike="noStrike" cap="none" dirty="0">
                <a:solidFill>
                  <a:srgbClr val="3F3F39"/>
                </a:solidFill>
                <a:ea typeface="Lucida Sans"/>
                <a:cs typeface="Lucida Sans"/>
                <a:sym typeface="Lucida Sans"/>
              </a:rPr>
              <a:t>ighly encouraged </a:t>
            </a:r>
            <a:r>
              <a:rPr lang="en-US" sz="2300" dirty="0">
                <a:solidFill>
                  <a:srgbClr val="3F3F39"/>
                </a:solidFill>
              </a:rPr>
              <a:t>to use them</a:t>
            </a:r>
            <a:endParaRPr sz="23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chemeClr val="dk1"/>
              </a:buClr>
              <a:buSzPts val="1100"/>
              <a:buFont typeface="Arial"/>
              <a:buNone/>
            </a:pPr>
            <a:endParaRPr sz="2400" b="0" i="0" u="none" strike="noStrike" cap="none" dirty="0">
              <a:solidFill>
                <a:srgbClr val="3F3F39"/>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Shape 10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595959"/>
                </a:solidFill>
                <a:ea typeface="Lucida Sans"/>
                <a:cs typeface="Lucida Sans"/>
                <a:sym typeface="Lucida Sans"/>
              </a:rPr>
              <a:t>Who are Core Advocates?</a:t>
            </a:r>
            <a:endParaRPr dirty="0"/>
          </a:p>
        </p:txBody>
      </p:sp>
      <p:sp>
        <p:nvSpPr>
          <p:cNvPr id="1093" name="Shape 1093"/>
          <p:cNvSpPr txBox="1">
            <a:spLocks noGrp="1"/>
          </p:cNvSpPr>
          <p:nvPr>
            <p:ph type="body" idx="1"/>
          </p:nvPr>
        </p:nvSpPr>
        <p:spPr>
          <a:xfrm>
            <a:off x="457200" y="13005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3F3F39"/>
              </a:buClr>
              <a:buSzPts val="2200"/>
              <a:buFont typeface="Lucida Sans"/>
              <a:buChar char="•"/>
            </a:pPr>
            <a:r>
              <a:rPr lang="en-US" sz="2200" b="0" i="0" u="none" strike="noStrike" cap="none" dirty="0">
                <a:solidFill>
                  <a:srgbClr val="595959"/>
                </a:solidFill>
                <a:ea typeface="Lucida Sans"/>
                <a:cs typeface="Lucida Sans"/>
                <a:sym typeface="Lucida Sans"/>
              </a:rPr>
              <a:t>Core Advocates are educators who:</a:t>
            </a:r>
            <a:endParaRPr dirty="0"/>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Believe in the potential of high-quality standards to prepare all students for college and careers;</a:t>
            </a:r>
            <a:endParaRPr dirty="0">
              <a:latin typeface="Calibri" panose="020F0502020204030204" pitchFamily="34" charset="0"/>
            </a:endParaRPr>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Are eager to support their colleagues and communities in understanding and advocating for the college- and career-ready standards, and standards-aligned instruction;</a:t>
            </a:r>
            <a:endParaRPr dirty="0">
              <a:latin typeface="Calibri" panose="020F0502020204030204" pitchFamily="34" charset="0"/>
            </a:endParaRPr>
          </a:p>
          <a:p>
            <a:pPr marL="742950" marR="0" lvl="1" indent="-285750" algn="l" rtl="0">
              <a:lnSpc>
                <a:spcPct val="80000"/>
              </a:lnSpc>
              <a:spcBef>
                <a:spcPts val="370"/>
              </a:spcBef>
              <a:spcAft>
                <a:spcPts val="0"/>
              </a:spcAft>
              <a:buClr>
                <a:srgbClr val="3F3F39"/>
              </a:buClr>
              <a:buSzPts val="1495"/>
              <a:buFont typeface="Lucida Sans"/>
              <a:buChar char="–"/>
            </a:pPr>
            <a:r>
              <a:rPr lang="en-US" sz="1850" b="0" i="0" u="none" strike="noStrike" cap="none" dirty="0">
                <a:solidFill>
                  <a:srgbClr val="595959"/>
                </a:solidFill>
                <a:latin typeface="Calibri" panose="020F0502020204030204" pitchFamily="34" charset="0"/>
                <a:ea typeface="Lucida Sans"/>
                <a:cs typeface="Lucida Sans"/>
                <a:sym typeface="Lucida Sans"/>
              </a:rPr>
              <a:t>Understand and embrace the Shifts in instruction and assessment required by the college- and career-ready standards</a:t>
            </a:r>
            <a:endParaRPr dirty="0">
              <a:latin typeface="Calibri" panose="020F0502020204030204" pitchFamily="34" charset="0"/>
            </a:endParaRPr>
          </a:p>
          <a:p>
            <a:pPr marL="742950" marR="0" lvl="1" indent="-171450" algn="l" rtl="0">
              <a:lnSpc>
                <a:spcPct val="80000"/>
              </a:lnSpc>
              <a:spcBef>
                <a:spcPts val="370"/>
              </a:spcBef>
              <a:spcAft>
                <a:spcPts val="0"/>
              </a:spcAft>
              <a:buClr>
                <a:srgbClr val="3F3F39"/>
              </a:buClr>
              <a:buSzPts val="463"/>
              <a:buFont typeface="Arial"/>
              <a:buNone/>
            </a:pPr>
            <a:endParaRPr sz="1850" b="0" i="0" u="none" strike="noStrike" cap="none" dirty="0">
              <a:solidFill>
                <a:srgbClr val="3F3F39"/>
              </a:solidFill>
              <a:latin typeface="Calibri" panose="020F0502020204030204" pitchFamily="34" charset="0"/>
              <a:ea typeface="Lucida Sans"/>
              <a:cs typeface="Lucida Sans"/>
              <a:sym typeface="Lucida Sans"/>
            </a:endParaRPr>
          </a:p>
        </p:txBody>
      </p:sp>
      <p:pic>
        <p:nvPicPr>
          <p:cNvPr id="1094" name="Shape 1094" descr="13316_SAP2016_0828.jpg"/>
          <p:cNvPicPr preferRelativeResize="0"/>
          <p:nvPr/>
        </p:nvPicPr>
        <p:blipFill rotWithShape="1">
          <a:blip r:embed="rId3">
            <a:alphaModFix/>
          </a:blip>
          <a:srcRect/>
          <a:stretch/>
        </p:blipFill>
        <p:spPr>
          <a:xfrm>
            <a:off x="2818189" y="4192355"/>
            <a:ext cx="3737400" cy="2482721"/>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Shape 1279"/>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My Personal Journey </a:t>
            </a:r>
            <a:endParaRPr dirty="0"/>
          </a:p>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Rob Woodworth, Doss High School</a:t>
            </a:r>
            <a:endParaRPr dirty="0"/>
          </a:p>
        </p:txBody>
      </p:sp>
      <p:sp>
        <p:nvSpPr>
          <p:cNvPr id="1280" name="Shape 1280"/>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Opportunity for change with SAP</a:t>
            </a:r>
            <a:endParaRPr dirty="0"/>
          </a:p>
          <a:p>
            <a:pPr marL="342900" marR="0" lvl="0" indent="-1905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Trying it for myself - piloting the </a:t>
            </a:r>
            <a:r>
              <a:rPr lang="en-US" sz="2400" dirty="0">
                <a:solidFill>
                  <a:srgbClr val="3F3F39"/>
                </a:solidFill>
              </a:rPr>
              <a:t>mini assessment</a:t>
            </a:r>
            <a:r>
              <a:rPr lang="en-US" sz="2400" b="0" i="0" u="none" strike="noStrike" cap="none" dirty="0">
                <a:solidFill>
                  <a:srgbClr val="3F3F39"/>
                </a:solidFill>
                <a:ea typeface="Lucida Sans"/>
                <a:cs typeface="Lucida Sans"/>
                <a:sym typeface="Lucida Sans"/>
              </a:rPr>
              <a:t>s in my PLC</a:t>
            </a:r>
            <a:endParaRPr dirty="0"/>
          </a:p>
          <a:p>
            <a:pPr marL="342900" marR="0" lvl="0" indent="-1905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Student Feedback</a:t>
            </a:r>
            <a:endParaRPr dirty="0"/>
          </a:p>
          <a:p>
            <a:pPr marL="342900" marR="0" lvl="0" indent="-1905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a:t>
            </a:r>
            <a:r>
              <a:rPr lang="en-US" sz="2400" b="0" i="0" u="none" strike="noStrike" cap="none" dirty="0">
                <a:solidFill>
                  <a:srgbClr val="3F3F39"/>
                </a:solidFill>
                <a:ea typeface="Lucida Sans"/>
                <a:cs typeface="Lucida Sans"/>
                <a:sym typeface="Lucida Sans"/>
                <a:hlinkClick r:id="rId3"/>
              </a:rPr>
              <a:t>Writing for Aligned </a:t>
            </a:r>
            <a:r>
              <a:rPr lang="en-US" sz="2400" b="0" i="0" u="none" strike="noStrike" cap="none" dirty="0">
                <a:solidFill>
                  <a:srgbClr val="3F3F39"/>
                </a:solidFill>
                <a:ea typeface="Lucida Sans"/>
                <a:cs typeface="Lucida Sans"/>
                <a:sym typeface="Lucida Sans"/>
              </a:rPr>
              <a:t>and looking at other teaching aspects through an SAP lens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0"/>
                                        </p:tgtEl>
                                        <p:attrNameLst>
                                          <p:attrName>style.visibility</p:attrName>
                                        </p:attrNameLst>
                                      </p:cBhvr>
                                      <p:to>
                                        <p:strVal val="visible"/>
                                      </p:to>
                                    </p:set>
                                    <p:animEffect transition="in" filter="fade">
                                      <p:cBhvr>
                                        <p:cTn id="7" dur="1000"/>
                                        <p:tgtEl>
                                          <p:spTgt spid="12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0">
                                            <p:txEl>
                                              <p:pRg st="0" end="0"/>
                                            </p:txEl>
                                          </p:spTgt>
                                        </p:tgtEl>
                                        <p:attrNameLst>
                                          <p:attrName>style.visibility</p:attrName>
                                        </p:attrNameLst>
                                      </p:cBhvr>
                                      <p:to>
                                        <p:strVal val="visible"/>
                                      </p:to>
                                    </p:set>
                                    <p:animEffect transition="in" filter="fade">
                                      <p:cBhvr>
                                        <p:cTn id="12" dur="1000"/>
                                        <p:tgtEl>
                                          <p:spTgt spid="12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0">
                                            <p:txEl>
                                              <p:pRg st="1" end="1"/>
                                            </p:txEl>
                                          </p:spTgt>
                                        </p:tgtEl>
                                        <p:attrNameLst>
                                          <p:attrName>style.visibility</p:attrName>
                                        </p:attrNameLst>
                                      </p:cBhvr>
                                      <p:to>
                                        <p:strVal val="visible"/>
                                      </p:to>
                                    </p:set>
                                    <p:animEffect transition="in" filter="fade">
                                      <p:cBhvr>
                                        <p:cTn id="17" dur="1000"/>
                                        <p:tgtEl>
                                          <p:spTgt spid="128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0">
                                            <p:txEl>
                                              <p:pRg st="2" end="2"/>
                                            </p:txEl>
                                          </p:spTgt>
                                        </p:tgtEl>
                                        <p:attrNameLst>
                                          <p:attrName>style.visibility</p:attrName>
                                        </p:attrNameLst>
                                      </p:cBhvr>
                                      <p:to>
                                        <p:strVal val="visible"/>
                                      </p:to>
                                    </p:set>
                                    <p:animEffect transition="in" filter="fade">
                                      <p:cBhvr>
                                        <p:cTn id="22" dur="1000"/>
                                        <p:tgtEl>
                                          <p:spTgt spid="128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0">
                                            <p:txEl>
                                              <p:pRg st="3" end="3"/>
                                            </p:txEl>
                                          </p:spTgt>
                                        </p:tgtEl>
                                        <p:attrNameLst>
                                          <p:attrName>style.visibility</p:attrName>
                                        </p:attrNameLst>
                                      </p:cBhvr>
                                      <p:to>
                                        <p:strVal val="visible"/>
                                      </p:to>
                                    </p:set>
                                    <p:animEffect transition="in" filter="fade">
                                      <p:cBhvr>
                                        <p:cTn id="27" dur="1000"/>
                                        <p:tgtEl>
                                          <p:spTgt spid="128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80">
                                            <p:txEl>
                                              <p:pRg st="4" end="4"/>
                                            </p:txEl>
                                          </p:spTgt>
                                        </p:tgtEl>
                                        <p:attrNameLst>
                                          <p:attrName>style.visibility</p:attrName>
                                        </p:attrNameLst>
                                      </p:cBhvr>
                                      <p:to>
                                        <p:strVal val="visible"/>
                                      </p:to>
                                    </p:set>
                                    <p:animEffect transition="in" filter="fade">
                                      <p:cBhvr>
                                        <p:cTn id="32" dur="1000"/>
                                        <p:tgtEl>
                                          <p:spTgt spid="128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80">
                                            <p:txEl>
                                              <p:pRg st="5" end="5"/>
                                            </p:txEl>
                                          </p:spTgt>
                                        </p:tgtEl>
                                        <p:attrNameLst>
                                          <p:attrName>style.visibility</p:attrName>
                                        </p:attrNameLst>
                                      </p:cBhvr>
                                      <p:to>
                                        <p:strVal val="visible"/>
                                      </p:to>
                                    </p:set>
                                    <p:animEffect transition="in" filter="fade">
                                      <p:cBhvr>
                                        <p:cTn id="37" dur="1000"/>
                                        <p:tgtEl>
                                          <p:spTgt spid="1280">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80">
                                            <p:txEl>
                                              <p:pRg st="6" end="6"/>
                                            </p:txEl>
                                          </p:spTgt>
                                        </p:tgtEl>
                                        <p:attrNameLst>
                                          <p:attrName>style.visibility</p:attrName>
                                        </p:attrNameLst>
                                      </p:cBhvr>
                                      <p:to>
                                        <p:strVal val="visible"/>
                                      </p:to>
                                    </p:set>
                                    <p:animEffect transition="in" filter="fade">
                                      <p:cBhvr>
                                        <p:cTn id="42" dur="1000"/>
                                        <p:tgtEl>
                                          <p:spTgt spid="1280">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80">
                                            <p:txEl>
                                              <p:pRg st="7" end="7"/>
                                            </p:txEl>
                                          </p:spTgt>
                                        </p:tgtEl>
                                        <p:attrNameLst>
                                          <p:attrName>style.visibility</p:attrName>
                                        </p:attrNameLst>
                                      </p:cBhvr>
                                      <p:to>
                                        <p:strVal val="visible"/>
                                      </p:to>
                                    </p:set>
                                    <p:animEffect transition="in" filter="fade">
                                      <p:cBhvr>
                                        <p:cTn id="47" dur="1000"/>
                                        <p:tgtEl>
                                          <p:spTgt spid="128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Shape 1286"/>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What Teachers Say</a:t>
            </a:r>
            <a:endParaRPr dirty="0"/>
          </a:p>
        </p:txBody>
      </p:sp>
      <p:sp>
        <p:nvSpPr>
          <p:cNvPr id="1287" name="Shape 1287"/>
          <p:cNvSpPr txBox="1">
            <a:spLocks noGrp="1"/>
          </p:cNvSpPr>
          <p:nvPr>
            <p:ph type="body" idx="1"/>
          </p:nvPr>
        </p:nvSpPr>
        <p:spPr>
          <a:xfrm>
            <a:off x="304800" y="1570940"/>
            <a:ext cx="8572500" cy="4526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I have taken the format to create my own formative assessment questions</a:t>
            </a:r>
            <a:endParaRPr dirty="0"/>
          </a:p>
          <a:p>
            <a:pPr marL="342900" marR="0" lvl="0" indent="-1905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I like the justification section provided in the SAP mini assessments</a:t>
            </a:r>
            <a:endParaRPr dirty="0"/>
          </a:p>
          <a:p>
            <a:pPr marL="342900" marR="0" lvl="0" indent="-1905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0"/>
              </a:spcBef>
              <a:spcAft>
                <a:spcPts val="0"/>
              </a:spcAft>
              <a:buClr>
                <a:schemeClr val="dk1"/>
              </a:buClr>
              <a:buSzPts val="1100"/>
              <a:buFont typeface="Arial"/>
              <a:buNone/>
            </a:pPr>
            <a:r>
              <a:rPr lang="en-US" sz="2400" b="0" i="0" u="none" strike="noStrike" cap="none" dirty="0">
                <a:solidFill>
                  <a:srgbClr val="3F3F39"/>
                </a:solidFill>
                <a:ea typeface="Lucida Sans"/>
                <a:cs typeface="Lucida Sans"/>
                <a:sym typeface="Lucida Sans"/>
              </a:rPr>
              <a:t>⌑ The first time you use a SAP mini assessment, go over the question-types with students first since it’s so different from any MC test they’ve taken before</a:t>
            </a:r>
            <a:endParaRP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Shape 1293"/>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What Students Say</a:t>
            </a:r>
            <a:endParaRPr dirty="0"/>
          </a:p>
        </p:txBody>
      </p:sp>
      <p:sp>
        <p:nvSpPr>
          <p:cNvPr id="1294" name="Shape 1294"/>
          <p:cNvSpPr txBox="1">
            <a:spLocks noGrp="1"/>
          </p:cNvSpPr>
          <p:nvPr>
            <p:ph type="body" idx="1"/>
          </p:nvPr>
        </p:nvSpPr>
        <p:spPr>
          <a:xfrm>
            <a:off x="358525" y="1541425"/>
            <a:ext cx="8229600" cy="3315900"/>
          </a:xfrm>
          <a:prstGeom prst="rect">
            <a:avLst/>
          </a:prstGeom>
          <a:noFill/>
          <a:ln>
            <a:noFill/>
          </a:ln>
        </p:spPr>
        <p:txBody>
          <a:bodyPr spcFirstLastPara="1" wrap="square" lIns="91425" tIns="91425" rIns="91425" bIns="91425" anchor="t" anchorCtr="0">
            <a:noAutofit/>
          </a:bodyPr>
          <a:lstStyle/>
          <a:p>
            <a:pPr marL="152400" marR="0" lvl="0" indent="0" algn="l" rtl="0">
              <a:lnSpc>
                <a:spcPct val="100000"/>
              </a:lnSpc>
              <a:spcBef>
                <a:spcPts val="0"/>
              </a:spcBef>
              <a:spcAft>
                <a:spcPts val="0"/>
              </a:spcAft>
              <a:buClr>
                <a:srgbClr val="3F3F39"/>
              </a:buClr>
              <a:buSzPts val="2400"/>
              <a:buFont typeface="Arial"/>
              <a:buNone/>
            </a:pPr>
            <a:r>
              <a:rPr lang="en-US" sz="2400" b="0" i="0" u="none" strike="noStrike" cap="none" dirty="0">
                <a:solidFill>
                  <a:srgbClr val="000000"/>
                </a:solidFill>
                <a:ea typeface="Lucida Sans"/>
                <a:cs typeface="Lucida Sans"/>
                <a:sym typeface="Lucida Sans"/>
              </a:rPr>
              <a:t>What elements were HELPFUL?</a:t>
            </a:r>
            <a:endParaRPr sz="2400" b="0" i="0" u="none" strike="noStrike" cap="none" dirty="0">
              <a:solidFill>
                <a:srgbClr val="000000"/>
              </a:solidFill>
              <a:ea typeface="Lucida Sans"/>
              <a:cs typeface="Lucida Sans"/>
              <a:sym typeface="Lucida Sans"/>
            </a:endParaRPr>
          </a:p>
          <a:p>
            <a:pPr marL="152400" marR="0" lvl="0" indent="0" algn="l" rtl="0">
              <a:lnSpc>
                <a:spcPct val="100000"/>
              </a:lnSpc>
              <a:spcBef>
                <a:spcPts val="0"/>
              </a:spcBef>
              <a:spcAft>
                <a:spcPts val="0"/>
              </a:spcAft>
              <a:buClr>
                <a:srgbClr val="3F3F39"/>
              </a:buClr>
              <a:buSzPts val="2400"/>
              <a:buFont typeface="Arial"/>
              <a:buNone/>
            </a:pPr>
            <a:endParaRPr sz="2400" dirty="0">
              <a:solidFill>
                <a:srgbClr val="000000"/>
              </a:solidFill>
            </a:endParaRPr>
          </a:p>
          <a:p>
            <a:pPr marL="152400" marR="0" lvl="0" indent="0" algn="l" rtl="0">
              <a:lnSpc>
                <a:spcPct val="100000"/>
              </a:lnSpc>
              <a:spcBef>
                <a:spcPts val="0"/>
              </a:spcBef>
              <a:spcAft>
                <a:spcPts val="0"/>
              </a:spcAft>
              <a:buClr>
                <a:srgbClr val="3F3F39"/>
              </a:buClr>
              <a:buSzPts val="2400"/>
              <a:buFont typeface="Arial"/>
              <a:buNone/>
            </a:pPr>
            <a:endParaRPr sz="2400" dirty="0">
              <a:solidFill>
                <a:srgbClr val="000000"/>
              </a:solidFill>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“Chart helped organize thoughts”</a:t>
            </a:r>
            <a:endParaRPr sz="2400" dirty="0"/>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“The way it was broken down”</a:t>
            </a:r>
            <a:endParaRPr sz="2400" dirty="0"/>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“Part A gives hints to part B”</a:t>
            </a:r>
            <a:endParaRPr sz="2400" dirty="0"/>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“Questions were easy to understand”</a:t>
            </a:r>
            <a:endParaRPr sz="2400" dirty="0"/>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“Clear and uncluttered”</a:t>
            </a:r>
            <a:endParaRPr sz="2400" dirty="0"/>
          </a:p>
          <a:p>
            <a:pPr marL="0" marR="0" lvl="0" indent="0" algn="l" rtl="0">
              <a:lnSpc>
                <a:spcPct val="100000"/>
              </a:lnSpc>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4">
                                            <p:txEl>
                                              <p:pRg st="0" end="0"/>
                                            </p:txEl>
                                          </p:spTgt>
                                        </p:tgtEl>
                                        <p:attrNameLst>
                                          <p:attrName>style.visibility</p:attrName>
                                        </p:attrNameLst>
                                      </p:cBhvr>
                                      <p:to>
                                        <p:strVal val="visible"/>
                                      </p:to>
                                    </p:set>
                                    <p:animEffect transition="in" filter="fade">
                                      <p:cBhvr>
                                        <p:cTn id="7" dur="1000"/>
                                        <p:tgtEl>
                                          <p:spTgt spid="12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4">
                                            <p:txEl>
                                              <p:pRg st="1" end="1"/>
                                            </p:txEl>
                                          </p:spTgt>
                                        </p:tgtEl>
                                        <p:attrNameLst>
                                          <p:attrName>style.visibility</p:attrName>
                                        </p:attrNameLst>
                                      </p:cBhvr>
                                      <p:to>
                                        <p:strVal val="visible"/>
                                      </p:to>
                                    </p:set>
                                    <p:animEffect transition="in" filter="fade">
                                      <p:cBhvr>
                                        <p:cTn id="12" dur="1000"/>
                                        <p:tgtEl>
                                          <p:spTgt spid="12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4">
                                            <p:txEl>
                                              <p:pRg st="2" end="2"/>
                                            </p:txEl>
                                          </p:spTgt>
                                        </p:tgtEl>
                                        <p:attrNameLst>
                                          <p:attrName>style.visibility</p:attrName>
                                        </p:attrNameLst>
                                      </p:cBhvr>
                                      <p:to>
                                        <p:strVal val="visible"/>
                                      </p:to>
                                    </p:set>
                                    <p:animEffect transition="in" filter="fade">
                                      <p:cBhvr>
                                        <p:cTn id="17" dur="1000"/>
                                        <p:tgtEl>
                                          <p:spTgt spid="12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4">
                                            <p:txEl>
                                              <p:pRg st="3" end="3"/>
                                            </p:txEl>
                                          </p:spTgt>
                                        </p:tgtEl>
                                        <p:attrNameLst>
                                          <p:attrName>style.visibility</p:attrName>
                                        </p:attrNameLst>
                                      </p:cBhvr>
                                      <p:to>
                                        <p:strVal val="visible"/>
                                      </p:to>
                                    </p:set>
                                    <p:animEffect transition="in" filter="fade">
                                      <p:cBhvr>
                                        <p:cTn id="22" dur="1000"/>
                                        <p:tgtEl>
                                          <p:spTgt spid="12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4">
                                            <p:txEl>
                                              <p:pRg st="4" end="4"/>
                                            </p:txEl>
                                          </p:spTgt>
                                        </p:tgtEl>
                                        <p:attrNameLst>
                                          <p:attrName>style.visibility</p:attrName>
                                        </p:attrNameLst>
                                      </p:cBhvr>
                                      <p:to>
                                        <p:strVal val="visible"/>
                                      </p:to>
                                    </p:set>
                                    <p:animEffect transition="in" filter="fade">
                                      <p:cBhvr>
                                        <p:cTn id="27" dur="1000"/>
                                        <p:tgtEl>
                                          <p:spTgt spid="12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94">
                                            <p:txEl>
                                              <p:pRg st="5" end="5"/>
                                            </p:txEl>
                                          </p:spTgt>
                                        </p:tgtEl>
                                        <p:attrNameLst>
                                          <p:attrName>style.visibility</p:attrName>
                                        </p:attrNameLst>
                                      </p:cBhvr>
                                      <p:to>
                                        <p:strVal val="visible"/>
                                      </p:to>
                                    </p:set>
                                    <p:animEffect transition="in" filter="fade">
                                      <p:cBhvr>
                                        <p:cTn id="32" dur="1000"/>
                                        <p:tgtEl>
                                          <p:spTgt spid="12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94">
                                            <p:txEl>
                                              <p:pRg st="6" end="6"/>
                                            </p:txEl>
                                          </p:spTgt>
                                        </p:tgtEl>
                                        <p:attrNameLst>
                                          <p:attrName>style.visibility</p:attrName>
                                        </p:attrNameLst>
                                      </p:cBhvr>
                                      <p:to>
                                        <p:strVal val="visible"/>
                                      </p:to>
                                    </p:set>
                                    <p:animEffect transition="in" filter="fade">
                                      <p:cBhvr>
                                        <p:cTn id="37" dur="1000"/>
                                        <p:tgtEl>
                                          <p:spTgt spid="12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94">
                                            <p:txEl>
                                              <p:pRg st="7" end="7"/>
                                            </p:txEl>
                                          </p:spTgt>
                                        </p:tgtEl>
                                        <p:attrNameLst>
                                          <p:attrName>style.visibility</p:attrName>
                                        </p:attrNameLst>
                                      </p:cBhvr>
                                      <p:to>
                                        <p:strVal val="visible"/>
                                      </p:to>
                                    </p:set>
                                    <p:animEffect transition="in" filter="fade">
                                      <p:cBhvr>
                                        <p:cTn id="42" dur="1000"/>
                                        <p:tgtEl>
                                          <p:spTgt spid="12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94">
                                            <p:txEl>
                                              <p:pRg st="8" end="8"/>
                                            </p:txEl>
                                          </p:spTgt>
                                        </p:tgtEl>
                                        <p:attrNameLst>
                                          <p:attrName>style.visibility</p:attrName>
                                        </p:attrNameLst>
                                      </p:cBhvr>
                                      <p:to>
                                        <p:strVal val="visible"/>
                                      </p:to>
                                    </p:set>
                                    <p:animEffect transition="in" filter="fade">
                                      <p:cBhvr>
                                        <p:cTn id="47" dur="1000"/>
                                        <p:tgtEl>
                                          <p:spTgt spid="12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Shape 1300"/>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What Students Say</a:t>
            </a:r>
            <a:endParaRPr dirty="0"/>
          </a:p>
        </p:txBody>
      </p:sp>
      <p:sp>
        <p:nvSpPr>
          <p:cNvPr id="1301" name="Shape 1301"/>
          <p:cNvSpPr txBox="1">
            <a:spLocks noGrp="1"/>
          </p:cNvSpPr>
          <p:nvPr>
            <p:ph type="body" idx="1"/>
          </p:nvPr>
        </p:nvSpPr>
        <p:spPr>
          <a:xfrm>
            <a:off x="476250" y="1294750"/>
            <a:ext cx="8229600" cy="474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dirty="0"/>
          </a:p>
          <a:p>
            <a:pPr marL="152400" marR="0" lvl="0" indent="0" algn="l" rtl="0">
              <a:lnSpc>
                <a:spcPct val="100000"/>
              </a:lnSpc>
              <a:spcBef>
                <a:spcPts val="0"/>
              </a:spcBef>
              <a:spcAft>
                <a:spcPts val="0"/>
              </a:spcAft>
              <a:buClr>
                <a:srgbClr val="3F3F39"/>
              </a:buClr>
              <a:buSzPts val="2400"/>
              <a:buFont typeface="Arial"/>
              <a:buNone/>
            </a:pPr>
            <a:r>
              <a:rPr lang="en-US" sz="2400" b="0" i="0" u="none" strike="noStrike" cap="none" dirty="0">
                <a:solidFill>
                  <a:srgbClr val="000000"/>
                </a:solidFill>
                <a:ea typeface="Lucida Sans"/>
                <a:cs typeface="Lucida Sans"/>
                <a:sym typeface="Lucida Sans"/>
              </a:rPr>
              <a:t>What is challenging about the </a:t>
            </a:r>
            <a:r>
              <a:rPr lang="en-US" sz="2400" dirty="0">
                <a:solidFill>
                  <a:srgbClr val="000000"/>
                </a:solidFill>
              </a:rPr>
              <a:t>FORMAT</a:t>
            </a:r>
            <a:r>
              <a:rPr lang="en-US" sz="2400" b="0" i="0" u="none" strike="noStrike" cap="none" dirty="0">
                <a:solidFill>
                  <a:srgbClr val="000000"/>
                </a:solidFill>
                <a:ea typeface="Lucida Sans"/>
                <a:cs typeface="Lucida Sans"/>
                <a:sym typeface="Lucida Sans"/>
              </a:rPr>
              <a:t>?</a:t>
            </a:r>
            <a:endParaRPr sz="2400" b="0" i="0" u="none" strike="noStrike" cap="none" dirty="0">
              <a:solidFill>
                <a:srgbClr val="000000"/>
              </a:solidFill>
              <a:ea typeface="Lucida Sans"/>
              <a:cs typeface="Lucida Sans"/>
              <a:sym typeface="Lucida Sans"/>
            </a:endParaRPr>
          </a:p>
          <a:p>
            <a:pPr marL="152400" marR="0" lvl="0" indent="0" algn="l" rtl="0">
              <a:lnSpc>
                <a:spcPct val="100000"/>
              </a:lnSpc>
              <a:spcBef>
                <a:spcPts val="0"/>
              </a:spcBef>
              <a:spcAft>
                <a:spcPts val="0"/>
              </a:spcAft>
              <a:buClr>
                <a:srgbClr val="3F3F39"/>
              </a:buClr>
              <a:buSzPts val="2400"/>
              <a:buFont typeface="Arial"/>
              <a:buNone/>
            </a:pPr>
            <a:endParaRPr sz="2400" dirty="0">
              <a:solidFill>
                <a:srgbClr val="000000"/>
              </a:solidFill>
            </a:endParaRPr>
          </a:p>
          <a:p>
            <a:pPr marL="152400" marR="0" lvl="0" indent="0" algn="l" rtl="0">
              <a:lnSpc>
                <a:spcPct val="100000"/>
              </a:lnSpc>
              <a:spcBef>
                <a:spcPts val="0"/>
              </a:spcBef>
              <a:spcAft>
                <a:spcPts val="0"/>
              </a:spcAft>
              <a:buClr>
                <a:srgbClr val="3F3F39"/>
              </a:buClr>
              <a:buSzPts val="2400"/>
              <a:buFont typeface="Arial"/>
              <a:buNone/>
            </a:pPr>
            <a:endParaRPr sz="2400" dirty="0">
              <a:solidFill>
                <a:srgbClr val="000000"/>
              </a:solidFill>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“Questions had more than one answer”</a:t>
            </a:r>
            <a:endParaRPr sz="2400" dirty="0"/>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“Couldn’t choose your own qualities (for the chart)”</a:t>
            </a:r>
            <a:endParaRPr sz="2400" dirty="0"/>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“Referring back to text to find answer”</a:t>
            </a:r>
            <a:endParaRPr sz="2400" dirty="0"/>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ea typeface="Lucida Sans"/>
                <a:cs typeface="Lucida Sans"/>
                <a:sym typeface="Lucida Sans"/>
              </a:rPr>
              <a:t>“Making inferences” (always!)</a:t>
            </a:r>
            <a:endParaRPr sz="2400" dirty="0"/>
          </a:p>
          <a:p>
            <a:pPr marL="0" marR="0" lvl="0" indent="0" algn="l" rtl="0">
              <a:lnSpc>
                <a:spcPct val="100000"/>
              </a:lnSpc>
              <a:spcBef>
                <a:spcPts val="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1">
                                            <p:txEl>
                                              <p:pRg st="0" end="0"/>
                                            </p:txEl>
                                          </p:spTgt>
                                        </p:tgtEl>
                                        <p:attrNameLst>
                                          <p:attrName>style.visibility</p:attrName>
                                        </p:attrNameLst>
                                      </p:cBhvr>
                                      <p:to>
                                        <p:strVal val="visible"/>
                                      </p:to>
                                    </p:set>
                                    <p:animEffect transition="in" filter="fade">
                                      <p:cBhvr>
                                        <p:cTn id="7" dur="1000"/>
                                        <p:tgtEl>
                                          <p:spTgt spid="1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1">
                                            <p:txEl>
                                              <p:pRg st="1" end="1"/>
                                            </p:txEl>
                                          </p:spTgt>
                                        </p:tgtEl>
                                        <p:attrNameLst>
                                          <p:attrName>style.visibility</p:attrName>
                                        </p:attrNameLst>
                                      </p:cBhvr>
                                      <p:to>
                                        <p:strVal val="visible"/>
                                      </p:to>
                                    </p:set>
                                    <p:animEffect transition="in" filter="fade">
                                      <p:cBhvr>
                                        <p:cTn id="12" dur="1000"/>
                                        <p:tgtEl>
                                          <p:spTgt spid="13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1">
                                            <p:txEl>
                                              <p:pRg st="2" end="2"/>
                                            </p:txEl>
                                          </p:spTgt>
                                        </p:tgtEl>
                                        <p:attrNameLst>
                                          <p:attrName>style.visibility</p:attrName>
                                        </p:attrNameLst>
                                      </p:cBhvr>
                                      <p:to>
                                        <p:strVal val="visible"/>
                                      </p:to>
                                    </p:set>
                                    <p:animEffect transition="in" filter="fade">
                                      <p:cBhvr>
                                        <p:cTn id="17" dur="1000"/>
                                        <p:tgtEl>
                                          <p:spTgt spid="13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1">
                                            <p:txEl>
                                              <p:pRg st="3" end="3"/>
                                            </p:txEl>
                                          </p:spTgt>
                                        </p:tgtEl>
                                        <p:attrNameLst>
                                          <p:attrName>style.visibility</p:attrName>
                                        </p:attrNameLst>
                                      </p:cBhvr>
                                      <p:to>
                                        <p:strVal val="visible"/>
                                      </p:to>
                                    </p:set>
                                    <p:animEffect transition="in" filter="fade">
                                      <p:cBhvr>
                                        <p:cTn id="22" dur="1000"/>
                                        <p:tgtEl>
                                          <p:spTgt spid="13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1">
                                            <p:txEl>
                                              <p:pRg st="4" end="4"/>
                                            </p:txEl>
                                          </p:spTgt>
                                        </p:tgtEl>
                                        <p:attrNameLst>
                                          <p:attrName>style.visibility</p:attrName>
                                        </p:attrNameLst>
                                      </p:cBhvr>
                                      <p:to>
                                        <p:strVal val="visible"/>
                                      </p:to>
                                    </p:set>
                                    <p:animEffect transition="in" filter="fade">
                                      <p:cBhvr>
                                        <p:cTn id="27" dur="1000"/>
                                        <p:tgtEl>
                                          <p:spTgt spid="13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1">
                                            <p:txEl>
                                              <p:pRg st="5" end="5"/>
                                            </p:txEl>
                                          </p:spTgt>
                                        </p:tgtEl>
                                        <p:attrNameLst>
                                          <p:attrName>style.visibility</p:attrName>
                                        </p:attrNameLst>
                                      </p:cBhvr>
                                      <p:to>
                                        <p:strVal val="visible"/>
                                      </p:to>
                                    </p:set>
                                    <p:animEffect transition="in" filter="fade">
                                      <p:cBhvr>
                                        <p:cTn id="32" dur="1000"/>
                                        <p:tgtEl>
                                          <p:spTgt spid="13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1">
                                            <p:txEl>
                                              <p:pRg st="6" end="6"/>
                                            </p:txEl>
                                          </p:spTgt>
                                        </p:tgtEl>
                                        <p:attrNameLst>
                                          <p:attrName>style.visibility</p:attrName>
                                        </p:attrNameLst>
                                      </p:cBhvr>
                                      <p:to>
                                        <p:strVal val="visible"/>
                                      </p:to>
                                    </p:set>
                                    <p:animEffect transition="in" filter="fade">
                                      <p:cBhvr>
                                        <p:cTn id="37" dur="1000"/>
                                        <p:tgtEl>
                                          <p:spTgt spid="13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1">
                                            <p:txEl>
                                              <p:pRg st="7" end="7"/>
                                            </p:txEl>
                                          </p:spTgt>
                                        </p:tgtEl>
                                        <p:attrNameLst>
                                          <p:attrName>style.visibility</p:attrName>
                                        </p:attrNameLst>
                                      </p:cBhvr>
                                      <p:to>
                                        <p:strVal val="visible"/>
                                      </p:to>
                                    </p:set>
                                    <p:animEffect transition="in" filter="fade">
                                      <p:cBhvr>
                                        <p:cTn id="42" dur="1000"/>
                                        <p:tgtEl>
                                          <p:spTgt spid="13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1">
                                            <p:txEl>
                                              <p:pRg st="8" end="8"/>
                                            </p:txEl>
                                          </p:spTgt>
                                        </p:tgtEl>
                                        <p:attrNameLst>
                                          <p:attrName>style.visibility</p:attrName>
                                        </p:attrNameLst>
                                      </p:cBhvr>
                                      <p:to>
                                        <p:strVal val="visible"/>
                                      </p:to>
                                    </p:set>
                                    <p:animEffect transition="in" filter="fade">
                                      <p:cBhvr>
                                        <p:cTn id="47" dur="1000"/>
                                        <p:tgtEl>
                                          <p:spTgt spid="130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Shape 1307"/>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What Students Say</a:t>
            </a:r>
            <a:endParaRPr dirty="0"/>
          </a:p>
        </p:txBody>
      </p:sp>
      <p:sp>
        <p:nvSpPr>
          <p:cNvPr id="1308" name="Shape 1308"/>
          <p:cNvSpPr txBox="1">
            <a:spLocks noGrp="1"/>
          </p:cNvSpPr>
          <p:nvPr>
            <p:ph type="body" idx="1"/>
          </p:nvPr>
        </p:nvSpPr>
        <p:spPr>
          <a:xfrm>
            <a:off x="358525" y="1504425"/>
            <a:ext cx="8229600" cy="453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dirty="0"/>
          </a:p>
          <a:p>
            <a:pPr marL="152400" marR="0" lvl="0" indent="0" algn="l" rtl="0">
              <a:lnSpc>
                <a:spcPct val="100000"/>
              </a:lnSpc>
              <a:spcBef>
                <a:spcPts val="0"/>
              </a:spcBef>
              <a:spcAft>
                <a:spcPts val="0"/>
              </a:spcAft>
              <a:buClr>
                <a:srgbClr val="3F3F39"/>
              </a:buClr>
              <a:buSzPts val="2400"/>
              <a:buFont typeface="Arial"/>
              <a:buNone/>
            </a:pPr>
            <a:r>
              <a:rPr lang="en-US" sz="2400" b="0" i="0" u="none" strike="noStrike" cap="none" dirty="0">
                <a:solidFill>
                  <a:srgbClr val="000000"/>
                </a:solidFill>
                <a:ea typeface="Lucida Sans"/>
                <a:cs typeface="Lucida Sans"/>
                <a:sym typeface="Lucida Sans"/>
              </a:rPr>
              <a:t>Does this type of assessment  better represent your </a:t>
            </a:r>
            <a:r>
              <a:rPr lang="en-US" sz="2400" dirty="0">
                <a:solidFill>
                  <a:srgbClr val="000000"/>
                </a:solidFill>
              </a:rPr>
              <a:t>KNOWLEDGE</a:t>
            </a:r>
            <a:r>
              <a:rPr lang="en-US" sz="2400" b="0" i="0" u="none" strike="noStrike" cap="none" dirty="0">
                <a:solidFill>
                  <a:srgbClr val="000000"/>
                </a:solidFill>
                <a:ea typeface="Lucida Sans"/>
                <a:cs typeface="Lucida Sans"/>
                <a:sym typeface="Lucida Sans"/>
              </a:rPr>
              <a:t>?</a:t>
            </a:r>
            <a:endParaRPr sz="2400" b="0" i="0" u="none" strike="noStrike" cap="none" dirty="0">
              <a:solidFill>
                <a:srgbClr val="000000"/>
              </a:solidFill>
              <a:ea typeface="Lucida Sans"/>
              <a:cs typeface="Lucida Sans"/>
              <a:sym typeface="Lucida Sans"/>
            </a:endParaRPr>
          </a:p>
          <a:p>
            <a:pPr marL="152400" marR="0" lvl="0" indent="0" algn="l" rtl="0">
              <a:lnSpc>
                <a:spcPct val="100000"/>
              </a:lnSpc>
              <a:spcBef>
                <a:spcPts val="0"/>
              </a:spcBef>
              <a:spcAft>
                <a:spcPts val="0"/>
              </a:spcAft>
              <a:buClr>
                <a:srgbClr val="3F3F39"/>
              </a:buClr>
              <a:buSzPts val="2400"/>
              <a:buFont typeface="Arial"/>
              <a:buNone/>
            </a:pPr>
            <a:endParaRPr sz="2400" dirty="0">
              <a:solidFill>
                <a:srgbClr val="000000"/>
              </a:solidFill>
            </a:endParaRPr>
          </a:p>
          <a:p>
            <a:pPr marL="152400" marR="0" lvl="0" indent="0" algn="l" rtl="0">
              <a:lnSpc>
                <a:spcPct val="100000"/>
              </a:lnSpc>
              <a:spcBef>
                <a:spcPts val="0"/>
              </a:spcBef>
              <a:spcAft>
                <a:spcPts val="0"/>
              </a:spcAft>
              <a:buClr>
                <a:srgbClr val="3F3F39"/>
              </a:buClr>
              <a:buSzPts val="2400"/>
              <a:buFont typeface="Arial"/>
              <a:buNone/>
            </a:pPr>
            <a:endParaRPr sz="2400" dirty="0">
              <a:solidFill>
                <a:srgbClr val="000000"/>
              </a:solidFill>
            </a:endParaRPr>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ea typeface="Lucida Sans"/>
                <a:cs typeface="Lucida Sans"/>
                <a:sym typeface="Lucida Sans"/>
              </a:rPr>
              <a:t>“Yes, because it shows if you have the skills to get evidence to prove your answers</a:t>
            </a:r>
            <a:endParaRPr dirty="0"/>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ea typeface="Lucida Sans"/>
                <a:cs typeface="Lucida Sans"/>
                <a:sym typeface="Lucida Sans"/>
              </a:rPr>
              <a:t>“Yes - it tested my knowledge of remembering key details</a:t>
            </a:r>
            <a:endParaRPr dirty="0"/>
          </a:p>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ea typeface="Lucida Sans"/>
                <a:cs typeface="Lucida Sans"/>
                <a:sym typeface="Lucida Sans"/>
              </a:rPr>
              <a:t>“Yes - More options”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8">
                                            <p:txEl>
                                              <p:pRg st="0" end="0"/>
                                            </p:txEl>
                                          </p:spTgt>
                                        </p:tgtEl>
                                        <p:attrNameLst>
                                          <p:attrName>style.visibility</p:attrName>
                                        </p:attrNameLst>
                                      </p:cBhvr>
                                      <p:to>
                                        <p:strVal val="visible"/>
                                      </p:to>
                                    </p:set>
                                    <p:animEffect transition="in" filter="fade">
                                      <p:cBhvr>
                                        <p:cTn id="7" dur="1000"/>
                                        <p:tgtEl>
                                          <p:spTgt spid="13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8">
                                            <p:txEl>
                                              <p:pRg st="1" end="1"/>
                                            </p:txEl>
                                          </p:spTgt>
                                        </p:tgtEl>
                                        <p:attrNameLst>
                                          <p:attrName>style.visibility</p:attrName>
                                        </p:attrNameLst>
                                      </p:cBhvr>
                                      <p:to>
                                        <p:strVal val="visible"/>
                                      </p:to>
                                    </p:set>
                                    <p:animEffect transition="in" filter="fade">
                                      <p:cBhvr>
                                        <p:cTn id="12" dur="1000"/>
                                        <p:tgtEl>
                                          <p:spTgt spid="13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8">
                                            <p:txEl>
                                              <p:pRg st="2" end="2"/>
                                            </p:txEl>
                                          </p:spTgt>
                                        </p:tgtEl>
                                        <p:attrNameLst>
                                          <p:attrName>style.visibility</p:attrName>
                                        </p:attrNameLst>
                                      </p:cBhvr>
                                      <p:to>
                                        <p:strVal val="visible"/>
                                      </p:to>
                                    </p:set>
                                    <p:animEffect transition="in" filter="fade">
                                      <p:cBhvr>
                                        <p:cTn id="17" dur="1000"/>
                                        <p:tgtEl>
                                          <p:spTgt spid="13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8">
                                            <p:txEl>
                                              <p:pRg st="3" end="3"/>
                                            </p:txEl>
                                          </p:spTgt>
                                        </p:tgtEl>
                                        <p:attrNameLst>
                                          <p:attrName>style.visibility</p:attrName>
                                        </p:attrNameLst>
                                      </p:cBhvr>
                                      <p:to>
                                        <p:strVal val="visible"/>
                                      </p:to>
                                    </p:set>
                                    <p:animEffect transition="in" filter="fade">
                                      <p:cBhvr>
                                        <p:cTn id="22" dur="1000"/>
                                        <p:tgtEl>
                                          <p:spTgt spid="13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8">
                                            <p:txEl>
                                              <p:pRg st="4" end="4"/>
                                            </p:txEl>
                                          </p:spTgt>
                                        </p:tgtEl>
                                        <p:attrNameLst>
                                          <p:attrName>style.visibility</p:attrName>
                                        </p:attrNameLst>
                                      </p:cBhvr>
                                      <p:to>
                                        <p:strVal val="visible"/>
                                      </p:to>
                                    </p:set>
                                    <p:animEffect transition="in" filter="fade">
                                      <p:cBhvr>
                                        <p:cTn id="27" dur="1000"/>
                                        <p:tgtEl>
                                          <p:spTgt spid="13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8">
                                            <p:txEl>
                                              <p:pRg st="5" end="5"/>
                                            </p:txEl>
                                          </p:spTgt>
                                        </p:tgtEl>
                                        <p:attrNameLst>
                                          <p:attrName>style.visibility</p:attrName>
                                        </p:attrNameLst>
                                      </p:cBhvr>
                                      <p:to>
                                        <p:strVal val="visible"/>
                                      </p:to>
                                    </p:set>
                                    <p:animEffect transition="in" filter="fade">
                                      <p:cBhvr>
                                        <p:cTn id="32" dur="1000"/>
                                        <p:tgtEl>
                                          <p:spTgt spid="13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8">
                                            <p:txEl>
                                              <p:pRg st="6" end="6"/>
                                            </p:txEl>
                                          </p:spTgt>
                                        </p:tgtEl>
                                        <p:attrNameLst>
                                          <p:attrName>style.visibility</p:attrName>
                                        </p:attrNameLst>
                                      </p:cBhvr>
                                      <p:to>
                                        <p:strVal val="visible"/>
                                      </p:to>
                                    </p:set>
                                    <p:animEffect transition="in" filter="fade">
                                      <p:cBhvr>
                                        <p:cTn id="37" dur="1000"/>
                                        <p:tgtEl>
                                          <p:spTgt spid="13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Shape 1314"/>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rgbClr val="3F3F39"/>
              </a:buClr>
              <a:buSzPts val="2800"/>
              <a:buFont typeface="Lucida Sans"/>
              <a:buNone/>
            </a:pPr>
            <a:r>
              <a:rPr lang="en-US" sz="2800" b="0" i="0" u="none" strike="noStrike" cap="none" dirty="0">
                <a:solidFill>
                  <a:srgbClr val="3F3F39"/>
                </a:solidFill>
                <a:ea typeface="Lucida Sans"/>
                <a:cs typeface="Lucida Sans"/>
                <a:sym typeface="Lucida Sans"/>
              </a:rPr>
              <a:t>What We Learned</a:t>
            </a:r>
            <a:endParaRPr dirty="0"/>
          </a:p>
        </p:txBody>
      </p:sp>
      <p:sp>
        <p:nvSpPr>
          <p:cNvPr id="1315" name="Shape 1315"/>
          <p:cNvSpPr txBox="1">
            <a:spLocks noGrp="1"/>
          </p:cNvSpPr>
          <p:nvPr>
            <p:ph type="body" idx="1"/>
          </p:nvPr>
        </p:nvSpPr>
        <p:spPr>
          <a:xfrm>
            <a:off x="457200" y="1615000"/>
            <a:ext cx="8229600" cy="4526100"/>
          </a:xfrm>
          <a:prstGeom prst="rect">
            <a:avLst/>
          </a:prstGeom>
          <a:noFill/>
          <a:ln>
            <a:noFill/>
          </a:ln>
        </p:spPr>
        <p:txBody>
          <a:bodyPr spcFirstLastPara="1" wrap="square" lIns="91425" tIns="91425" rIns="91425" bIns="91425" anchor="t" anchorCtr="0">
            <a:noAutofit/>
          </a:bodyPr>
          <a:lstStyle/>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Teachers who have been taking the risk and using SAP mini-assessments are seeing better student results</a:t>
            </a:r>
            <a:endParaRPr dirty="0"/>
          </a:p>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While the assessments are more difficult, students are liking them more than the traditional assessments</a:t>
            </a:r>
            <a:endParaRPr dirty="0"/>
          </a:p>
          <a:p>
            <a:pPr marL="342900" marR="0" lvl="0" indent="-190500" algn="l" rtl="0">
              <a:lnSpc>
                <a:spcPct val="100000"/>
              </a:lnSpc>
              <a:spcBef>
                <a:spcPts val="0"/>
              </a:spcBef>
              <a:spcAft>
                <a:spcPts val="0"/>
              </a:spcAft>
              <a:buClr>
                <a:srgbClr val="3F3F39"/>
              </a:buClr>
              <a:buSzPts val="2400"/>
              <a:buFont typeface="Arial"/>
              <a:buNone/>
            </a:pPr>
            <a:r>
              <a:rPr lang="en-US" sz="2400" b="0" i="0" u="none" strike="noStrike" cap="none" dirty="0">
                <a:solidFill>
                  <a:srgbClr val="3F3F39"/>
                </a:solidFill>
                <a:ea typeface="Lucida Sans"/>
                <a:cs typeface="Lucida Sans"/>
                <a:sym typeface="Lucida Sans"/>
              </a:rPr>
              <a:t>⌑ The biggest take-away is that these assessments align with the quality instruction taking place in classrooms </a:t>
            </a:r>
            <a:endParaRPr dirty="0"/>
          </a:p>
          <a:p>
            <a:pPr marL="152400" marR="0" lvl="0" indent="-69850" algn="l" rtl="0">
              <a:lnSpc>
                <a:spcPct val="100000"/>
              </a:lnSpc>
              <a:spcBef>
                <a:spcPts val="0"/>
              </a:spcBef>
              <a:spcAft>
                <a:spcPts val="0"/>
              </a:spcAft>
              <a:buClr>
                <a:schemeClr val="dk1"/>
              </a:buClr>
              <a:buSzPts val="1100"/>
              <a:buFont typeface="Arial"/>
              <a:buNone/>
            </a:pPr>
            <a:endParaRPr sz="2400" b="0" i="0" u="none" strike="noStrike" cap="none" dirty="0">
              <a:solidFill>
                <a:srgbClr val="FF0000"/>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Shape 1321"/>
          <p:cNvSpPr txBox="1">
            <a:spLocks noGrp="1"/>
          </p:cNvSpPr>
          <p:nvPr>
            <p:ph type="title"/>
          </p:nvPr>
        </p:nvSpPr>
        <p:spPr>
          <a:xfrm>
            <a:off x="304800" y="274638"/>
            <a:ext cx="85725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3F3F39"/>
              </a:buClr>
              <a:buSzPts val="2800"/>
              <a:buFont typeface="Lucida Sans"/>
              <a:buNone/>
            </a:pPr>
            <a:r>
              <a:rPr lang="en-US" sz="2800" dirty="0">
                <a:solidFill>
                  <a:srgbClr val="3F3F39"/>
                </a:solidFill>
              </a:rPr>
              <a:t>Our District Journey</a:t>
            </a:r>
            <a:endParaRPr dirty="0"/>
          </a:p>
          <a:p>
            <a:pPr marL="0" lvl="0" indent="0" algn="ctr">
              <a:spcBef>
                <a:spcPts val="0"/>
              </a:spcBef>
              <a:spcAft>
                <a:spcPts val="0"/>
              </a:spcAft>
              <a:buNone/>
            </a:pPr>
            <a:r>
              <a:rPr lang="en-US" dirty="0"/>
              <a:t>Continued</a:t>
            </a:r>
            <a:endParaRPr dirty="0"/>
          </a:p>
        </p:txBody>
      </p:sp>
      <p:sp>
        <p:nvSpPr>
          <p:cNvPr id="1322" name="Shape 1322"/>
          <p:cNvSpPr txBox="1">
            <a:spLocks noGrp="1"/>
          </p:cNvSpPr>
          <p:nvPr>
            <p:ph type="body" idx="1"/>
          </p:nvPr>
        </p:nvSpPr>
        <p:spPr>
          <a:xfrm>
            <a:off x="304800" y="1570940"/>
            <a:ext cx="8572500" cy="4526100"/>
          </a:xfrm>
          <a:prstGeom prst="rect">
            <a:avLst/>
          </a:prstGeom>
        </p:spPr>
        <p:txBody>
          <a:bodyPr spcFirstLastPara="1" wrap="square" lIns="91425" tIns="91425" rIns="91425" bIns="91425" anchor="t" anchorCtr="0">
            <a:noAutofit/>
          </a:bodyPr>
          <a:lstStyle/>
          <a:p>
            <a:pPr marL="342900" lvl="0" indent="-190500" rtl="0">
              <a:spcBef>
                <a:spcPts val="0"/>
              </a:spcBef>
              <a:spcAft>
                <a:spcPts val="0"/>
              </a:spcAft>
              <a:buClr>
                <a:srgbClr val="3F3F39"/>
              </a:buClr>
              <a:buSzPts val="2400"/>
              <a:buFont typeface="Arial"/>
              <a:buNone/>
            </a:pPr>
            <a:r>
              <a:rPr lang="en-US" sz="3600" dirty="0">
                <a:solidFill>
                  <a:srgbClr val="3F3F39"/>
                </a:solidFill>
              </a:rPr>
              <a:t>⌑ </a:t>
            </a:r>
            <a:r>
              <a:rPr lang="en-US" sz="2400" dirty="0">
                <a:solidFill>
                  <a:srgbClr val="3F3F39"/>
                </a:solidFill>
              </a:rPr>
              <a:t>2017 - 2018 Teams of JCPS teachers created our own mini-assessments to be used as District Common Benchmark Assessments</a:t>
            </a:r>
            <a:endParaRPr sz="2400" dirty="0">
              <a:solidFill>
                <a:srgbClr val="3F3F39"/>
              </a:solidFill>
            </a:endParaRPr>
          </a:p>
          <a:p>
            <a:pPr marL="342900" lvl="0" indent="-190500" rtl="0">
              <a:spcBef>
                <a:spcPts val="0"/>
              </a:spcBef>
              <a:spcAft>
                <a:spcPts val="0"/>
              </a:spcAft>
              <a:buClr>
                <a:srgbClr val="3F3F39"/>
              </a:buClr>
              <a:buSzPts val="2400"/>
              <a:buFont typeface="Arial"/>
              <a:buNone/>
            </a:pPr>
            <a:endParaRPr sz="2400" dirty="0">
              <a:solidFill>
                <a:srgbClr val="3F3F39"/>
              </a:solidFill>
            </a:endParaRPr>
          </a:p>
          <a:p>
            <a:pPr marL="342900" lvl="0" indent="-63500">
              <a:spcBef>
                <a:spcPts val="440"/>
              </a:spcBef>
              <a:spcAft>
                <a:spcPts val="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41922" y="3424789"/>
            <a:ext cx="3391134" cy="2543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684771" y="3424787"/>
            <a:ext cx="3391132" cy="254334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Shape 1328"/>
          <p:cNvSpPr txBox="1">
            <a:spLocks noGrp="1"/>
          </p:cNvSpPr>
          <p:nvPr>
            <p:ph type="title"/>
          </p:nvPr>
        </p:nvSpPr>
        <p:spPr>
          <a:xfrm>
            <a:off x="216568" y="2829678"/>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800" b="0" i="0" u="none" strike="noStrike" cap="none" dirty="0">
                <a:solidFill>
                  <a:schemeClr val="lt1"/>
                </a:solidFill>
                <a:ea typeface="Lucida Sans"/>
                <a:cs typeface="Lucida Sans"/>
                <a:sym typeface="Lucida Sans"/>
              </a:rPr>
              <a:t>Questions for our Guests?</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Shape 1334"/>
          <p:cNvSpPr txBox="1">
            <a:spLocks noGrp="1"/>
          </p:cNvSpPr>
          <p:nvPr>
            <p:ph type="title"/>
          </p:nvPr>
        </p:nvSpPr>
        <p:spPr>
          <a:xfrm>
            <a:off x="304800" y="274638"/>
            <a:ext cx="85725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400" b="0" i="0" u="none" strike="noStrike" cap="none" dirty="0">
                <a:solidFill>
                  <a:srgbClr val="595959"/>
                </a:solidFill>
                <a:ea typeface="Lucida Sans"/>
                <a:cs typeface="Lucida Sans"/>
                <a:sym typeface="Lucida Sans"/>
              </a:rPr>
              <a:t>Join our network!</a:t>
            </a:r>
            <a:endParaRPr dirty="0"/>
          </a:p>
        </p:txBody>
      </p:sp>
      <p:sp>
        <p:nvSpPr>
          <p:cNvPr id="1335" name="Shape 1335"/>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342900" marR="0" lvl="0" indent="-203200" algn="l" rtl="0">
              <a:lnSpc>
                <a:spcPct val="100000"/>
              </a:lnSpc>
              <a:spcBef>
                <a:spcPts val="0"/>
              </a:spcBef>
              <a:spcAft>
                <a:spcPts val="0"/>
              </a:spcAft>
              <a:buClr>
                <a:srgbClr val="595959"/>
              </a:buClr>
              <a:buSzPts val="2200"/>
              <a:buFont typeface="Arial"/>
              <a:buNone/>
            </a:pPr>
            <a:endParaRPr sz="2200" b="0" i="0" u="none" strike="noStrike" cap="none" dirty="0">
              <a:solidFill>
                <a:srgbClr val="595959"/>
              </a:solidFill>
              <a:ea typeface="Lucida Sans"/>
              <a:cs typeface="Lucida Sans"/>
              <a:sym typeface="Lucida Sans"/>
            </a:endParaRPr>
          </a:p>
        </p:txBody>
      </p:sp>
      <p:pic>
        <p:nvPicPr>
          <p:cNvPr id="1336" name="Shape 1336" descr="Join Core Advocates.PNG"/>
          <p:cNvPicPr preferRelativeResize="0"/>
          <p:nvPr/>
        </p:nvPicPr>
        <p:blipFill rotWithShape="1">
          <a:blip r:embed="rId3">
            <a:alphaModFix/>
          </a:blip>
          <a:srcRect/>
          <a:stretch/>
        </p:blipFill>
        <p:spPr>
          <a:xfrm>
            <a:off x="0" y="1547832"/>
            <a:ext cx="9110167" cy="4802978"/>
          </a:xfrm>
          <a:prstGeom prst="rect">
            <a:avLst/>
          </a:prstGeom>
          <a:noFill/>
          <a:ln>
            <a:noFill/>
          </a:ln>
        </p:spPr>
      </p:pic>
      <p:sp>
        <p:nvSpPr>
          <p:cNvPr id="1337" name="Shape 1337"/>
          <p:cNvSpPr txBox="1"/>
          <p:nvPr/>
        </p:nvSpPr>
        <p:spPr>
          <a:xfrm>
            <a:off x="2156925" y="1132250"/>
            <a:ext cx="4924800" cy="2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5"/>
              </a:buClr>
              <a:buSzPts val="1800"/>
              <a:buFont typeface="Lucida Sans"/>
              <a:buNone/>
            </a:pPr>
            <a:r>
              <a:rPr lang="en-US" sz="1800" b="0" i="0" u="sng" strike="noStrike" cap="none" dirty="0">
                <a:solidFill>
                  <a:schemeClr val="hlink"/>
                </a:solidFill>
                <a:latin typeface="Calibri" panose="020F0502020204030204" pitchFamily="34" charset="0"/>
                <a:ea typeface="Lucida Sans"/>
                <a:cs typeface="Lucida Sans"/>
                <a:sym typeface="Lucida Sans"/>
                <a:hlinkClick r:id="rId4"/>
              </a:rPr>
              <a:t>www.achievethecore.org/ca-signup</a:t>
            </a:r>
            <a:endParaRP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Shape 13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575757"/>
                </a:solidFill>
                <a:ea typeface="Lucida Sans"/>
                <a:cs typeface="Lucida Sans"/>
                <a:sym typeface="Lucida Sans"/>
              </a:rPr>
              <a:t>Tell us about your efforts</a:t>
            </a:r>
            <a:endParaRPr dirty="0"/>
          </a:p>
        </p:txBody>
      </p:sp>
      <p:pic>
        <p:nvPicPr>
          <p:cNvPr id="1344" name="Shape 1344"/>
          <p:cNvPicPr preferRelativeResize="0"/>
          <p:nvPr/>
        </p:nvPicPr>
        <p:blipFill rotWithShape="1">
          <a:blip r:embed="rId3">
            <a:alphaModFix/>
          </a:blip>
          <a:srcRect/>
          <a:stretch/>
        </p:blipFill>
        <p:spPr>
          <a:xfrm>
            <a:off x="1762125" y="1290824"/>
            <a:ext cx="5609129" cy="4471004"/>
          </a:xfrm>
          <a:prstGeom prst="rect">
            <a:avLst/>
          </a:prstGeom>
          <a:noFill/>
          <a:ln>
            <a:noFill/>
          </a:ln>
        </p:spPr>
      </p:pic>
      <p:sp>
        <p:nvSpPr>
          <p:cNvPr id="1345" name="Shape 1345"/>
          <p:cNvSpPr txBox="1"/>
          <p:nvPr/>
        </p:nvSpPr>
        <p:spPr>
          <a:xfrm>
            <a:off x="336675" y="6010675"/>
            <a:ext cx="7965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2400" b="0" i="0" u="sng" strike="noStrike" cap="none" dirty="0">
                <a:solidFill>
                  <a:schemeClr val="hlink"/>
                </a:solidFill>
                <a:latin typeface="Calibri" panose="020F0502020204030204" pitchFamily="34" charset="0"/>
                <a:ea typeface="Lucida Sans"/>
                <a:cs typeface="Lucida Sans"/>
                <a:sym typeface="Lucida Sans"/>
                <a:hlinkClick r:id="rId4"/>
              </a:rPr>
              <a:t>www.achievethecore.org/educators-taking-action</a:t>
            </a:r>
            <a:r>
              <a:rPr lang="en-US" sz="2400" b="0" i="0" u="none" strike="noStrike" cap="none" dirty="0">
                <a:solidFill>
                  <a:srgbClr val="666666"/>
                </a:solidFill>
                <a:latin typeface="Calibri" panose="020F0502020204030204" pitchFamily="34" charset="0"/>
                <a:ea typeface="Lucida Sans"/>
                <a:cs typeface="Lucida Sans"/>
                <a:sym typeface="Lucida Sans"/>
              </a:rPr>
              <a:t> </a:t>
            </a:r>
            <a:endParaRPr sz="2400" b="0" i="0" u="none" strike="noStrike" cap="none" dirty="0">
              <a:solidFill>
                <a:srgbClr val="666666"/>
              </a:solidFill>
              <a:latin typeface="Calibri" panose="020F0502020204030204" pitchFamily="34" charset="0"/>
              <a:ea typeface="Lucida Sans"/>
              <a:cs typeface="Lucida Sans"/>
              <a:sym typeface="Lucida Sans"/>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Shape 11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3F3F39"/>
                </a:solidFill>
                <a:ea typeface="Lucida Sans"/>
                <a:cs typeface="Lucida Sans"/>
                <a:sym typeface="Lucida Sans"/>
              </a:rPr>
              <a:t>Learn more about us!</a:t>
            </a:r>
            <a:endParaRPr dirty="0"/>
          </a:p>
        </p:txBody>
      </p:sp>
      <p:sp>
        <p:nvSpPr>
          <p:cNvPr id="1101" name="Shape 11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Contact Jennie Beltramini </a:t>
            </a:r>
            <a:r>
              <a:rPr lang="en-US" sz="1800" b="0" i="0" u="none" strike="noStrike" cap="none" dirty="0">
                <a:solidFill>
                  <a:srgbClr val="3F3F39"/>
                </a:solidFill>
                <a:ea typeface="Lucida Sans"/>
                <a:cs typeface="Lucida Sans"/>
                <a:sym typeface="Lucida Sans"/>
              </a:rPr>
              <a:t>(</a:t>
            </a:r>
            <a:r>
              <a:rPr lang="en-US" sz="1800" b="0" i="0" u="sng" strike="noStrike" cap="none" dirty="0">
                <a:solidFill>
                  <a:schemeClr val="hlink"/>
                </a:solidFill>
                <a:ea typeface="Lucida Sans"/>
                <a:cs typeface="Lucida Sans"/>
                <a:sym typeface="Lucida Sans"/>
                <a:hlinkClick r:id="rId3"/>
              </a:rPr>
              <a:t>jbeltramini@studentsachieve.net</a:t>
            </a:r>
            <a:r>
              <a:rPr lang="en-US" sz="1800" b="0" i="0" u="none" strike="noStrike" cap="none" dirty="0">
                <a:solidFill>
                  <a:srgbClr val="3F3F39"/>
                </a:solidFill>
                <a:ea typeface="Lucida Sans"/>
                <a:cs typeface="Lucida Sans"/>
                <a:sym typeface="Lucida Sans"/>
              </a:rPr>
              <a:t> ) </a:t>
            </a:r>
            <a:r>
              <a:rPr lang="en-US" sz="2400" b="0" i="0" u="none" strike="noStrike" cap="none" dirty="0">
                <a:solidFill>
                  <a:srgbClr val="3F3F39"/>
                </a:solidFill>
                <a:ea typeface="Lucida Sans"/>
                <a:cs typeface="Lucida Sans"/>
                <a:sym typeface="Lucida Sans"/>
              </a:rPr>
              <a:t>or Joanie Funderburk </a:t>
            </a:r>
            <a:r>
              <a:rPr lang="en-US" sz="1800" b="0" i="0" u="none" strike="noStrike" cap="none" dirty="0">
                <a:solidFill>
                  <a:srgbClr val="3F3F39"/>
                </a:solidFill>
                <a:ea typeface="Lucida Sans"/>
                <a:cs typeface="Lucida Sans"/>
                <a:sym typeface="Lucida Sans"/>
              </a:rPr>
              <a:t>(</a:t>
            </a:r>
            <a:r>
              <a:rPr lang="en-US" sz="1800" b="0" i="0" u="sng" strike="noStrike" cap="none" dirty="0">
                <a:solidFill>
                  <a:schemeClr val="hlink"/>
                </a:solidFill>
                <a:ea typeface="Lucida Sans"/>
                <a:cs typeface="Lucida Sans"/>
                <a:sym typeface="Lucida Sans"/>
                <a:hlinkClick r:id="rId4"/>
              </a:rPr>
              <a:t>jfunderburk@studentsachieve.net</a:t>
            </a:r>
            <a:r>
              <a:rPr lang="en-US" sz="1800" b="0" i="0" u="none" strike="noStrike" cap="none" dirty="0">
                <a:solidFill>
                  <a:srgbClr val="3F3F39"/>
                </a:solidFill>
                <a:ea typeface="Lucida Sans"/>
                <a:cs typeface="Lucida Sans"/>
                <a:sym typeface="Lucida Sans"/>
              </a:rPr>
              <a:t>)</a:t>
            </a:r>
            <a:endParaRPr dirty="0"/>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Complete this survey to join our database (and mailing lists): </a:t>
            </a:r>
            <a:r>
              <a:rPr lang="en-US" sz="1800" b="0" i="0" u="sng" strike="noStrike" cap="none" dirty="0">
                <a:solidFill>
                  <a:schemeClr val="hlink"/>
                </a:solidFill>
                <a:ea typeface="Lucida Sans"/>
                <a:cs typeface="Lucida Sans"/>
                <a:sym typeface="Lucida Sans"/>
                <a:hlinkClick r:id="rId5"/>
              </a:rPr>
              <a:t>www.achievethecore.org/ca-signup</a:t>
            </a:r>
            <a:endParaRPr dirty="0"/>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Visit our website: </a:t>
            </a:r>
            <a:r>
              <a:rPr lang="en-US" sz="1800" b="0" i="0" u="sng" strike="noStrike" cap="none" dirty="0">
                <a:solidFill>
                  <a:schemeClr val="hlink"/>
                </a:solidFill>
                <a:ea typeface="Lucida Sans"/>
                <a:cs typeface="Lucida Sans"/>
                <a:sym typeface="Lucida Sans"/>
                <a:hlinkClick r:id="rId6"/>
              </a:rPr>
              <a:t>www.achievethecore.org</a:t>
            </a:r>
            <a:endParaRPr dirty="0"/>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p:txBody>
      </p:sp>
      <p:pic>
        <p:nvPicPr>
          <p:cNvPr id="1102" name="Shape 1102" descr="ATC Header.PNG"/>
          <p:cNvPicPr preferRelativeResize="0"/>
          <p:nvPr/>
        </p:nvPicPr>
        <p:blipFill rotWithShape="1">
          <a:blip r:embed="rId7">
            <a:alphaModFix/>
          </a:blip>
          <a:srcRect/>
          <a:stretch/>
        </p:blipFill>
        <p:spPr>
          <a:xfrm>
            <a:off x="70125" y="3901267"/>
            <a:ext cx="9141028" cy="2602200"/>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Shape 13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3F3F39"/>
                </a:solidFill>
                <a:ea typeface="Lucida Sans"/>
                <a:cs typeface="Lucida Sans"/>
                <a:sym typeface="Lucida Sans"/>
              </a:rPr>
              <a:t>Please join us again next month!</a:t>
            </a:r>
            <a:endParaRPr dirty="0"/>
          </a:p>
        </p:txBody>
      </p:sp>
      <p:sp>
        <p:nvSpPr>
          <p:cNvPr id="1352" name="Shape 1352"/>
          <p:cNvSpPr txBox="1">
            <a:spLocks noGrp="1"/>
          </p:cNvSpPr>
          <p:nvPr>
            <p:ph type="body" idx="1"/>
          </p:nvPr>
        </p:nvSpPr>
        <p:spPr>
          <a:xfrm>
            <a:off x="386950" y="1487775"/>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Next month’s webinar: </a:t>
            </a:r>
            <a:r>
              <a:rPr lang="en-US" sz="2400" b="0" i="0" u="none" strike="noStrike" cap="none" dirty="0" smtClean="0">
                <a:solidFill>
                  <a:srgbClr val="3F3F39"/>
                </a:solidFill>
                <a:ea typeface="Lucida Sans"/>
                <a:cs typeface="Lucida Sans"/>
                <a:sym typeface="Lucida Sans"/>
              </a:rPr>
              <a:t>Collaborative Learning with Math Mini-Assessments</a:t>
            </a:r>
            <a:endParaRPr dirty="0"/>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Wednesday, </a:t>
            </a:r>
            <a:r>
              <a:rPr lang="en-US" sz="2400" dirty="0">
                <a:solidFill>
                  <a:srgbClr val="3F3F39"/>
                </a:solidFill>
              </a:rPr>
              <a:t>June 6</a:t>
            </a:r>
            <a:r>
              <a:rPr lang="en-US" sz="2400" b="0" i="0" u="none" strike="noStrike" cap="none" dirty="0">
                <a:solidFill>
                  <a:srgbClr val="3F3F39"/>
                </a:solidFill>
                <a:ea typeface="Lucida Sans"/>
                <a:cs typeface="Lucida Sans"/>
                <a:sym typeface="Lucida Sans"/>
              </a:rPr>
              <a:t>,  7:00 - 8:00 p.m. ET</a:t>
            </a:r>
            <a:endParaRPr dirty="0"/>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a:p>
            <a:pPr marL="342900" lvl="0" indent="-342900">
              <a:spcBef>
                <a:spcPts val="0"/>
              </a:spcBef>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Register Here: </a:t>
            </a:r>
            <a:r>
              <a:rPr lang="en-US" sz="2200" b="0" i="0" u="none" strike="noStrike" cap="none" dirty="0">
                <a:solidFill>
                  <a:srgbClr val="3F3F39"/>
                </a:solidFill>
                <a:ea typeface="Lucida Sans"/>
                <a:cs typeface="Lucida Sans"/>
                <a:sym typeface="Lucida Sans"/>
              </a:rPr>
              <a:t> </a:t>
            </a:r>
            <a:r>
              <a:rPr lang="en-US" sz="2400" dirty="0">
                <a:hlinkClick r:id="rId3"/>
              </a:rPr>
              <a:t>https://attendee.gotowebinar.com/register/3698999391634503427</a:t>
            </a:r>
            <a:endParaRPr sz="2400" b="0" i="0" u="none" strike="noStrike" cap="none" dirty="0">
              <a:solidFill>
                <a:srgbClr val="3F3F39"/>
              </a:solidFill>
              <a:ea typeface="Lucida Sans"/>
              <a:cs typeface="Lucida Sans"/>
              <a:sym typeface="Lucida Sans"/>
            </a:endParaRPr>
          </a:p>
        </p:txBody>
      </p:sp>
    </p:spTree>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Shape 1357"/>
          <p:cNvSpPr txBox="1">
            <a:spLocks noGrp="1"/>
          </p:cNvSpPr>
          <p:nvPr>
            <p:ph type="title"/>
          </p:nvPr>
        </p:nvSpPr>
        <p:spPr>
          <a:xfrm>
            <a:off x="216568" y="2829678"/>
            <a:ext cx="8620552" cy="8683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Thank You!</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Shape 11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3F3F39"/>
                </a:solidFill>
                <a:ea typeface="Lucida Sans"/>
                <a:cs typeface="Lucida Sans"/>
                <a:sym typeface="Lucida Sans"/>
              </a:rPr>
              <a:t>Tweet with us!</a:t>
            </a:r>
            <a:endParaRPr dirty="0"/>
          </a:p>
        </p:txBody>
      </p:sp>
      <p:sp>
        <p:nvSpPr>
          <p:cNvPr id="1108" name="Shape 110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Please feel free to tweet during and after the webinar using #coreadvocates</a:t>
            </a:r>
            <a:endParaRPr dirty="0"/>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dirty="0">
              <a:solidFill>
                <a:srgbClr val="3F3F39"/>
              </a:solidFill>
              <a:ea typeface="Lucida Sans"/>
              <a:cs typeface="Lucida Sans"/>
              <a:sym typeface="Lucida Sans"/>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@achievethecore</a:t>
            </a:r>
            <a:endParaRPr dirty="0"/>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dirty="0">
                <a:solidFill>
                  <a:srgbClr val="3F3F39"/>
                </a:solidFill>
                <a:ea typeface="Lucida Sans"/>
                <a:cs typeface="Lucida Sans"/>
                <a:sym typeface="Lucida Sans"/>
              </a:rPr>
              <a:t>@JoanieFun, @salberti, @</a:t>
            </a:r>
            <a:r>
              <a:rPr lang="en-US" sz="2400" b="0" i="0" u="none" strike="noStrike" cap="none" dirty="0">
                <a:solidFill>
                  <a:srgbClr val="3F3F39"/>
                </a:solidFill>
                <a:ea typeface="Lucida Sans"/>
                <a:cs typeface="Lucida Sans"/>
                <a:sym typeface="Lucida Sans"/>
              </a:rPr>
              <a:t>JennieBeltro</a:t>
            </a:r>
            <a:r>
              <a:rPr lang="en-US" sz="2400" b="0" i="0" u="none" strike="noStrike" cap="none" dirty="0">
                <a:solidFill>
                  <a:srgbClr val="3F3F39"/>
                </a:solidFill>
                <a:ea typeface="Lucida Sans"/>
                <a:cs typeface="Lucida Sans"/>
                <a:sym typeface="Lucida Sans"/>
              </a:rPr>
              <a:t>, @</a:t>
            </a:r>
            <a:r>
              <a:rPr lang="en-US" sz="2400" b="0" i="0" u="none" strike="noStrike" cap="none" dirty="0">
                <a:solidFill>
                  <a:srgbClr val="3F3F39"/>
                </a:solidFill>
                <a:ea typeface="Lucida Sans"/>
                <a:cs typeface="Lucida Sans"/>
                <a:sym typeface="Lucida Sans"/>
              </a:rPr>
              <a:t>J</a:t>
            </a:r>
            <a:r>
              <a:rPr lang="en-US" sz="2400" dirty="0">
                <a:solidFill>
                  <a:srgbClr val="3F3F39"/>
                </a:solidFill>
              </a:rPr>
              <a:t>enniAberli</a:t>
            </a:r>
            <a:endParaRPr dirty="0"/>
          </a:p>
        </p:txBody>
      </p:sp>
      <p:pic>
        <p:nvPicPr>
          <p:cNvPr id="1109" name="Shape 1109"/>
          <p:cNvPicPr preferRelativeResize="0"/>
          <p:nvPr/>
        </p:nvPicPr>
        <p:blipFill rotWithShape="1">
          <a:blip r:embed="rId3">
            <a:alphaModFix/>
          </a:blip>
          <a:srcRect/>
          <a:stretch/>
        </p:blipFill>
        <p:spPr>
          <a:xfrm>
            <a:off x="6511235" y="4229100"/>
            <a:ext cx="2624338" cy="1888891"/>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Shape 11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700"/>
              <a:buFont typeface="Allerta"/>
              <a:buNone/>
            </a:pPr>
            <a:r>
              <a:rPr lang="en-US" sz="2800" b="0" i="0" u="none" strike="noStrike" cap="none" dirty="0">
                <a:solidFill>
                  <a:srgbClr val="3F3F39"/>
                </a:solidFill>
                <a:ea typeface="Lucida Sans"/>
                <a:cs typeface="Lucida Sans"/>
                <a:sym typeface="Lucida Sans"/>
              </a:rPr>
              <a:t>Engage with us!</a:t>
            </a:r>
            <a:endParaRPr dirty="0"/>
          </a:p>
        </p:txBody>
      </p:sp>
      <p:sp>
        <p:nvSpPr>
          <p:cNvPr id="1116" name="Shape 1116"/>
          <p:cNvSpPr txBox="1">
            <a:spLocks noGrp="1"/>
          </p:cNvSpPr>
          <p:nvPr>
            <p:ph type="body" idx="1"/>
          </p:nvPr>
        </p:nvSpPr>
        <p:spPr>
          <a:xfrm>
            <a:off x="457200" y="1600200"/>
            <a:ext cx="46044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600"/>
              <a:buFont typeface="Arial"/>
              <a:buNone/>
            </a:pPr>
            <a:r>
              <a:rPr lang="en-US" sz="2400" b="0" i="0" u="none" strike="noStrike" cap="none" dirty="0">
                <a:solidFill>
                  <a:srgbClr val="3F3F39"/>
                </a:solidFill>
                <a:ea typeface="Lucida Sans"/>
                <a:cs typeface="Lucida Sans"/>
                <a:sym typeface="Lucida Sans"/>
              </a:rPr>
              <a:t>During the webinar</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Accessing Documents</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Questions option</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Polling</a:t>
            </a:r>
            <a:endParaRPr dirty="0"/>
          </a:p>
          <a:p>
            <a:pPr marL="0" marR="0" lvl="0" indent="0" algn="l" rtl="0">
              <a:lnSpc>
                <a:spcPct val="115000"/>
              </a:lnSpc>
              <a:spcBef>
                <a:spcPts val="600"/>
              </a:spcBef>
              <a:spcAft>
                <a:spcPts val="0"/>
              </a:spcAft>
              <a:buClr>
                <a:schemeClr val="dk1"/>
              </a:buClr>
              <a:buSzPts val="600"/>
              <a:buFont typeface="Arial"/>
              <a:buNone/>
            </a:pPr>
            <a:r>
              <a:rPr lang="en-US" sz="2400" b="0" i="0" u="none" strike="noStrike" cap="none" dirty="0">
                <a:solidFill>
                  <a:srgbClr val="3F3F39"/>
                </a:solidFill>
                <a:ea typeface="Lucida Sans"/>
                <a:cs typeface="Lucida Sans"/>
                <a:sym typeface="Lucida Sans"/>
              </a:rPr>
              <a:t>After the webinar</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Survey</a:t>
            </a:r>
            <a:endParaRPr dirty="0"/>
          </a:p>
          <a:p>
            <a:pPr marL="457200" marR="0" lvl="0" indent="0" algn="l" rtl="0">
              <a:lnSpc>
                <a:spcPct val="115000"/>
              </a:lnSpc>
              <a:spcBef>
                <a:spcPts val="500"/>
              </a:spcBef>
              <a:spcAft>
                <a:spcPts val="0"/>
              </a:spcAft>
              <a:buClr>
                <a:schemeClr val="dk1"/>
              </a:buClr>
              <a:buSzPts val="500"/>
              <a:buFont typeface="Arial"/>
              <a:buNone/>
            </a:pPr>
            <a:r>
              <a:rPr lang="en-US" sz="2000" b="0" i="0" u="none" strike="noStrike" cap="none" dirty="0">
                <a:solidFill>
                  <a:schemeClr val="dk1"/>
                </a:solidFill>
                <a:ea typeface="Lucida Sans"/>
                <a:cs typeface="Lucida Sans"/>
                <a:sym typeface="Lucida Sans"/>
              </a:rPr>
              <a:t>– </a:t>
            </a:r>
            <a:r>
              <a:rPr lang="en-US" sz="2000" b="0" i="0" u="none" strike="noStrike" cap="none" dirty="0">
                <a:solidFill>
                  <a:srgbClr val="3F3F39"/>
                </a:solidFill>
                <a:ea typeface="Lucida Sans"/>
                <a:cs typeface="Lucida Sans"/>
                <a:sym typeface="Lucida Sans"/>
              </a:rPr>
              <a:t>Access to recorded webinar</a:t>
            </a:r>
            <a:endParaRPr dirty="0"/>
          </a:p>
          <a:p>
            <a:pPr marL="800100" marR="0" lvl="0" indent="-38100" algn="l" rtl="0">
              <a:lnSpc>
                <a:spcPct val="100000"/>
              </a:lnSpc>
              <a:spcBef>
                <a:spcPts val="0"/>
              </a:spcBef>
              <a:spcAft>
                <a:spcPts val="0"/>
              </a:spcAft>
              <a:buClr>
                <a:schemeClr val="dk1"/>
              </a:buClr>
              <a:buSzPts val="600"/>
              <a:buFont typeface="Arial"/>
              <a:buNone/>
            </a:pPr>
            <a:endParaRPr sz="2400" b="0" i="0" u="none" strike="noStrike" cap="none" dirty="0">
              <a:solidFill>
                <a:srgbClr val="3F3F39"/>
              </a:solidFill>
              <a:ea typeface="Lucida Sans"/>
              <a:cs typeface="Lucida Sans"/>
              <a:sym typeface="Lucida Sans"/>
            </a:endParaRPr>
          </a:p>
        </p:txBody>
      </p:sp>
      <p:pic>
        <p:nvPicPr>
          <p:cNvPr id="1117" name="Shape 1117"/>
          <p:cNvPicPr preferRelativeResize="0"/>
          <p:nvPr/>
        </p:nvPicPr>
        <p:blipFill rotWithShape="1">
          <a:blip r:embed="rId3">
            <a:alphaModFix/>
          </a:blip>
          <a:srcRect/>
          <a:stretch/>
        </p:blipFill>
        <p:spPr>
          <a:xfrm>
            <a:off x="4877275" y="1662100"/>
            <a:ext cx="3520724" cy="3528854"/>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Shape 11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dirty="0">
                <a:solidFill>
                  <a:srgbClr val="666666"/>
                </a:solidFill>
                <a:ea typeface="Lucida Sans"/>
                <a:cs typeface="Lucida Sans"/>
                <a:sym typeface="Lucida Sans"/>
              </a:rPr>
              <a:t>Goals of the webinar</a:t>
            </a:r>
            <a:endParaRPr sz="2400" b="0" i="0" u="none" strike="noStrike" cap="none" dirty="0">
              <a:solidFill>
                <a:srgbClr val="595959"/>
              </a:solidFill>
              <a:ea typeface="Lucida Sans"/>
              <a:cs typeface="Lucida Sans"/>
              <a:sym typeface="Lucida Sans"/>
            </a:endParaRPr>
          </a:p>
        </p:txBody>
      </p:sp>
      <p:sp>
        <p:nvSpPr>
          <p:cNvPr id="1124" name="Shape 11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685800" lvl="0" indent="-342900" rtl="0">
              <a:lnSpc>
                <a:spcPct val="115000"/>
              </a:lnSpc>
              <a:spcBef>
                <a:spcPts val="0"/>
              </a:spcBef>
              <a:spcAft>
                <a:spcPts val="0"/>
              </a:spcAft>
              <a:buClr>
                <a:srgbClr val="666666"/>
              </a:buClr>
              <a:buSzPts val="2200"/>
              <a:buFont typeface="Lucida Sans"/>
              <a:buChar char="✓"/>
            </a:pPr>
            <a:r>
              <a:rPr lang="en-US" dirty="0">
                <a:solidFill>
                  <a:srgbClr val="666666"/>
                </a:solidFill>
              </a:rPr>
              <a:t>Understand how to recognize high-quality assessments aligned to the shifts required by college- and career-ready standards</a:t>
            </a:r>
            <a:endParaRPr dirty="0">
              <a:solidFill>
                <a:srgbClr val="666666"/>
              </a:solidFill>
            </a:endParaRPr>
          </a:p>
          <a:p>
            <a:pPr marL="0" lvl="0" indent="0" rtl="0">
              <a:lnSpc>
                <a:spcPct val="115000"/>
              </a:lnSpc>
              <a:spcBef>
                <a:spcPts val="0"/>
              </a:spcBef>
              <a:spcAft>
                <a:spcPts val="0"/>
              </a:spcAft>
              <a:buNone/>
            </a:pPr>
            <a:endParaRPr dirty="0">
              <a:solidFill>
                <a:srgbClr val="666666"/>
              </a:solidFill>
            </a:endParaRPr>
          </a:p>
          <a:p>
            <a:pPr marL="685800" lvl="0" indent="-342900" rtl="0">
              <a:lnSpc>
                <a:spcPct val="115000"/>
              </a:lnSpc>
              <a:spcBef>
                <a:spcPts val="0"/>
              </a:spcBef>
              <a:spcAft>
                <a:spcPts val="0"/>
              </a:spcAft>
              <a:buClr>
                <a:srgbClr val="666666"/>
              </a:buClr>
              <a:buSzPts val="2200"/>
              <a:buFont typeface="Lucida Sans"/>
              <a:buChar char="✓"/>
            </a:pPr>
            <a:r>
              <a:rPr lang="en-US" dirty="0">
                <a:solidFill>
                  <a:srgbClr val="666666"/>
                </a:solidFill>
              </a:rPr>
              <a:t>Consider SAP’s mini-assessments for ELA literacy as a model for high-quality, aligned assessments</a:t>
            </a:r>
            <a:endParaRPr dirty="0">
              <a:solidFill>
                <a:srgbClr val="666666"/>
              </a:solidFill>
            </a:endParaRPr>
          </a:p>
          <a:p>
            <a:pPr marL="0" lvl="0" indent="0" rtl="0">
              <a:lnSpc>
                <a:spcPct val="115000"/>
              </a:lnSpc>
              <a:spcBef>
                <a:spcPts val="0"/>
              </a:spcBef>
              <a:spcAft>
                <a:spcPts val="0"/>
              </a:spcAft>
              <a:buNone/>
            </a:pPr>
            <a:endParaRPr dirty="0">
              <a:solidFill>
                <a:srgbClr val="666666"/>
              </a:solidFill>
            </a:endParaRPr>
          </a:p>
          <a:p>
            <a:pPr marL="685800" lvl="0" indent="-342900" rtl="0">
              <a:lnSpc>
                <a:spcPct val="115000"/>
              </a:lnSpc>
              <a:spcBef>
                <a:spcPts val="0"/>
              </a:spcBef>
              <a:spcAft>
                <a:spcPts val="0"/>
              </a:spcAft>
              <a:buClr>
                <a:srgbClr val="666666"/>
              </a:buClr>
              <a:buSzPts val="2200"/>
              <a:buFont typeface="Lucida Sans"/>
              <a:buChar char="✓"/>
            </a:pPr>
            <a:r>
              <a:rPr lang="en-US" dirty="0">
                <a:solidFill>
                  <a:srgbClr val="666666"/>
                </a:solidFill>
              </a:rPr>
              <a:t>Learn about one district’s use of the mini-assessments and the impact on students, teachers, and achievement.</a:t>
            </a:r>
            <a:endParaRPr dirty="0">
              <a:solidFill>
                <a:srgbClr val="666666"/>
              </a:solidFill>
            </a:endParaRPr>
          </a:p>
          <a:p>
            <a:pPr marL="0" marR="0" lvl="0" indent="0" algn="l" rtl="0">
              <a:lnSpc>
                <a:spcPct val="115000"/>
              </a:lnSpc>
              <a:spcBef>
                <a:spcPts val="0"/>
              </a:spcBef>
              <a:spcAft>
                <a:spcPts val="0"/>
              </a:spcAft>
              <a:buClr>
                <a:srgbClr val="595959"/>
              </a:buClr>
              <a:buSzPts val="2200"/>
              <a:buFont typeface="Arial"/>
              <a:buNone/>
            </a:pPr>
            <a:endParaRPr sz="2200" b="0" i="0" u="none" strike="noStrike" cap="none" dirty="0">
              <a:solidFill>
                <a:srgbClr val="575757"/>
              </a:solidFill>
              <a:ea typeface="Lucida Sans"/>
              <a:cs typeface="Lucida Sans"/>
              <a:sym typeface="Lucida Sans"/>
            </a:endParaRPr>
          </a:p>
          <a:p>
            <a:pPr marL="0" marR="0" lvl="0" indent="0" algn="l" rtl="0">
              <a:lnSpc>
                <a:spcPct val="115000"/>
              </a:lnSpc>
              <a:spcBef>
                <a:spcPts val="0"/>
              </a:spcBef>
              <a:spcAft>
                <a:spcPts val="0"/>
              </a:spcAft>
              <a:buClr>
                <a:srgbClr val="595959"/>
              </a:buClr>
              <a:buSzPts val="2200"/>
              <a:buFont typeface="Arial"/>
              <a:buNone/>
            </a:pPr>
            <a:r>
              <a:rPr lang="en-US" sz="2200" b="0" i="0" u="none" strike="noStrike" cap="none" dirty="0">
                <a:solidFill>
                  <a:srgbClr val="575757"/>
                </a:solidFill>
                <a:ea typeface="Lucida Sans"/>
                <a:cs typeface="Lucida Sans"/>
                <a:sym typeface="Lucida Sans"/>
              </a:rPr>
              <a:t> </a:t>
            </a:r>
            <a:endParaRPr sz="2200" b="0" i="0" u="none" strike="noStrike" cap="none" dirty="0">
              <a:solidFill>
                <a:srgbClr val="595959"/>
              </a:solidFill>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dirty="0">
              <a:solidFill>
                <a:srgbClr val="3F3F39"/>
              </a:solidFill>
              <a:ea typeface="Lucida Sans"/>
              <a:cs typeface="Lucida Sans"/>
              <a:sym typeface="Lucida Sans"/>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xfrm>
            <a:off x="216568" y="2416482"/>
            <a:ext cx="8620552" cy="16767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dirty="0">
                <a:solidFill>
                  <a:schemeClr val="lt1"/>
                </a:solidFill>
                <a:ea typeface="Lucida Sans"/>
                <a:cs typeface="Lucida Sans"/>
                <a:sym typeface="Lucida Sans"/>
              </a:rPr>
              <a:t>Section 1: </a:t>
            </a:r>
            <a:r>
              <a:rPr lang="en-US" dirty="0"/>
              <a:t>What are the characteristics of high-quality “next generation” assessments?</a:t>
            </a:r>
            <a:r>
              <a:rPr lang="en-US" sz="2800" b="0" i="0" u="none" strike="noStrike" cap="none" dirty="0">
                <a:solidFill>
                  <a:schemeClr val="lt1"/>
                </a:solidFill>
                <a:ea typeface="Lucida Sans"/>
                <a:cs typeface="Lucida Sans"/>
                <a:sym typeface="Lucida Sans"/>
              </a:rPr>
              <a:t> </a:t>
            </a:r>
            <a:endParaRPr sz="2800" b="0" i="0" u="none" strike="noStrike" cap="none" dirty="0">
              <a:solidFill>
                <a:schemeClr val="lt1"/>
              </a:solidFill>
              <a:ea typeface="Lucida Sans"/>
              <a:cs typeface="Lucida Sans"/>
              <a:sym typeface="Lucida San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Shape 1135"/>
          <p:cNvSpPr txBox="1">
            <a:spLocks noGrp="1"/>
          </p:cNvSpPr>
          <p:nvPr>
            <p:ph type="title"/>
          </p:nvPr>
        </p:nvSpPr>
        <p:spPr>
          <a:xfrm>
            <a:off x="438975" y="1435475"/>
            <a:ext cx="4729200" cy="1814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dirty="0"/>
              <a:t>Jenni Aberli</a:t>
            </a:r>
            <a:endParaRPr dirty="0"/>
          </a:p>
          <a:p>
            <a:pPr marL="0" marR="0" lvl="0" indent="0" algn="l" rtl="0">
              <a:lnSpc>
                <a:spcPct val="100000"/>
              </a:lnSpc>
              <a:spcBef>
                <a:spcPts val="0"/>
              </a:spcBef>
              <a:spcAft>
                <a:spcPts val="0"/>
              </a:spcAft>
              <a:buClr>
                <a:schemeClr val="lt1"/>
              </a:buClr>
              <a:buSzPts val="2800"/>
              <a:buFont typeface="Allerta"/>
              <a:buNone/>
            </a:pPr>
            <a:r>
              <a:rPr lang="en-US" dirty="0"/>
              <a:t>High School ELA Specialist</a:t>
            </a:r>
            <a:endParaRPr dirty="0"/>
          </a:p>
          <a:p>
            <a:pPr marL="0" marR="0" lvl="0" indent="0" algn="l" rtl="0">
              <a:lnSpc>
                <a:spcPct val="100000"/>
              </a:lnSpc>
              <a:spcBef>
                <a:spcPts val="0"/>
              </a:spcBef>
              <a:spcAft>
                <a:spcPts val="0"/>
              </a:spcAft>
              <a:buClr>
                <a:schemeClr val="lt1"/>
              </a:buClr>
              <a:buSzPts val="2800"/>
              <a:buFont typeface="Allerta"/>
              <a:buNone/>
            </a:pPr>
            <a:r>
              <a:rPr lang="en-US" dirty="0"/>
              <a:t>Louisville KY</a:t>
            </a:r>
            <a:endParaRPr dirty="0"/>
          </a:p>
        </p:txBody>
      </p:sp>
      <p:sp>
        <p:nvSpPr>
          <p:cNvPr id="1136" name="Shape 1136"/>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ea typeface="Lucida Sans"/>
              <a:cs typeface="Lucida Sans"/>
              <a:sym typeface="Lucida Sans"/>
            </a:endParaRPr>
          </a:p>
        </p:txBody>
      </p:sp>
      <p:sp>
        <p:nvSpPr>
          <p:cNvPr id="1137" name="Shape 1137"/>
          <p:cNvSpPr txBox="1"/>
          <p:nvPr/>
        </p:nvSpPr>
        <p:spPr>
          <a:xfrm>
            <a:off x="5879700" y="1559075"/>
            <a:ext cx="1807500" cy="75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dirty="0">
              <a:solidFill>
                <a:srgbClr val="FFFFFF"/>
              </a:solidFill>
              <a:latin typeface="Calibri" panose="020F0502020204030204" pitchFamily="34" charset="0"/>
            </a:endParaRPr>
          </a:p>
        </p:txBody>
      </p:sp>
      <p:sp>
        <p:nvSpPr>
          <p:cNvPr id="1138" name="Shape 1138"/>
          <p:cNvSpPr txBox="1"/>
          <p:nvPr/>
        </p:nvSpPr>
        <p:spPr>
          <a:xfrm>
            <a:off x="438975" y="3473200"/>
            <a:ext cx="3000000" cy="3000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800" dirty="0">
                <a:solidFill>
                  <a:schemeClr val="lt1"/>
                </a:solidFill>
                <a:latin typeface="Calibri" panose="020F0502020204030204" pitchFamily="34" charset="0"/>
                <a:ea typeface="Lucida Sans"/>
                <a:cs typeface="Lucida Sans"/>
                <a:sym typeface="Lucida Sans"/>
              </a:rPr>
              <a:t>Rob Woodworth</a:t>
            </a:r>
            <a:endParaRPr sz="2800" dirty="0">
              <a:solidFill>
                <a:schemeClr val="lt1"/>
              </a:solidFill>
              <a:latin typeface="Calibri" panose="020F0502020204030204" pitchFamily="34" charset="0"/>
              <a:ea typeface="Lucida Sans"/>
              <a:cs typeface="Lucida Sans"/>
              <a:sym typeface="Lucida Sans"/>
            </a:endParaRPr>
          </a:p>
          <a:p>
            <a:pPr marL="0" lvl="0" indent="0" rtl="0">
              <a:spcBef>
                <a:spcPts val="0"/>
              </a:spcBef>
              <a:spcAft>
                <a:spcPts val="0"/>
              </a:spcAft>
              <a:buNone/>
            </a:pPr>
            <a:r>
              <a:rPr lang="en-US" sz="2800" dirty="0">
                <a:solidFill>
                  <a:schemeClr val="lt1"/>
                </a:solidFill>
                <a:latin typeface="Calibri" panose="020F0502020204030204" pitchFamily="34" charset="0"/>
                <a:ea typeface="Lucida Sans"/>
                <a:cs typeface="Lucida Sans"/>
                <a:sym typeface="Lucida Sans"/>
              </a:rPr>
              <a:t>English Teacher</a:t>
            </a:r>
            <a:endParaRPr sz="2800" dirty="0">
              <a:solidFill>
                <a:schemeClr val="lt1"/>
              </a:solidFill>
              <a:latin typeface="Calibri" panose="020F0502020204030204" pitchFamily="34" charset="0"/>
              <a:ea typeface="Lucida Sans"/>
              <a:cs typeface="Lucida Sans"/>
              <a:sym typeface="Lucida Sans"/>
            </a:endParaRPr>
          </a:p>
          <a:p>
            <a:pPr marL="0" lvl="0" indent="0" rtl="0">
              <a:spcBef>
                <a:spcPts val="0"/>
              </a:spcBef>
              <a:spcAft>
                <a:spcPts val="0"/>
              </a:spcAft>
              <a:buNone/>
            </a:pPr>
            <a:r>
              <a:rPr lang="en-US" sz="2800" dirty="0">
                <a:solidFill>
                  <a:schemeClr val="lt1"/>
                </a:solidFill>
                <a:latin typeface="Calibri" panose="020F0502020204030204" pitchFamily="34" charset="0"/>
                <a:ea typeface="Lucida Sans"/>
                <a:cs typeface="Lucida Sans"/>
                <a:sym typeface="Lucida Sans"/>
              </a:rPr>
              <a:t>Louisville KY</a:t>
            </a:r>
            <a:endParaRPr dirty="0">
              <a:latin typeface="Calibri" panose="020F0502020204030204" pitchFamily="34" charset="0"/>
            </a:endParaRPr>
          </a:p>
        </p:txBody>
      </p:sp>
      <p:sp>
        <p:nvSpPr>
          <p:cNvPr id="1139" name="Shape 1139"/>
          <p:cNvSpPr txBox="1"/>
          <p:nvPr/>
        </p:nvSpPr>
        <p:spPr>
          <a:xfrm>
            <a:off x="5982675" y="4281675"/>
            <a:ext cx="1807500" cy="758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dirty="0">
                <a:solidFill>
                  <a:srgbClr val="FFFFFF"/>
                </a:solidFill>
                <a:latin typeface="Calibri" panose="020F0502020204030204" pitchFamily="34" charset="0"/>
              </a:rPr>
              <a:t>please enter a head shot here</a:t>
            </a:r>
            <a:endParaRPr dirty="0">
              <a:solidFill>
                <a:srgbClr val="FFFFFF"/>
              </a:solidFill>
              <a:latin typeface="Calibri" panose="020F0502020204030204" pitchFamily="34" charset="0"/>
            </a:endParaRPr>
          </a:p>
        </p:txBody>
      </p:sp>
      <p:pic>
        <p:nvPicPr>
          <p:cNvPr id="1140" name="Shape 1140"/>
          <p:cNvPicPr preferRelativeResize="0"/>
          <p:nvPr/>
        </p:nvPicPr>
        <p:blipFill>
          <a:blip r:embed="rId3">
            <a:alphaModFix/>
          </a:blip>
          <a:stretch>
            <a:fillRect/>
          </a:stretch>
        </p:blipFill>
        <p:spPr>
          <a:xfrm>
            <a:off x="5982675" y="694713"/>
            <a:ext cx="2238902" cy="2486829"/>
          </a:xfrm>
          <a:prstGeom prst="rect">
            <a:avLst/>
          </a:prstGeom>
          <a:noFill/>
          <a:ln>
            <a:noFill/>
          </a:ln>
        </p:spPr>
      </p:pic>
      <p:pic>
        <p:nvPicPr>
          <p:cNvPr id="1141" name="Shape 1141"/>
          <p:cNvPicPr preferRelativeResize="0"/>
          <p:nvPr/>
        </p:nvPicPr>
        <p:blipFill>
          <a:blip r:embed="rId4">
            <a:alphaModFix/>
          </a:blip>
          <a:stretch>
            <a:fillRect/>
          </a:stretch>
        </p:blipFill>
        <p:spPr>
          <a:xfrm>
            <a:off x="5982675" y="3530625"/>
            <a:ext cx="2238898" cy="298519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3909</Words>
  <Application>Microsoft Office PowerPoint</Application>
  <PresentationFormat>On-screen Show (4:3)</PresentationFormat>
  <Paragraphs>328</Paragraphs>
  <Slides>41</Slides>
  <Notes>41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41</vt:i4>
      </vt:variant>
    </vt:vector>
  </HeadingPairs>
  <TitlesOfParts>
    <vt:vector size="54" baseType="lpstr">
      <vt:lpstr>Arial</vt:lpstr>
      <vt:lpstr>Allerta</vt:lpstr>
      <vt:lpstr>Courier New</vt:lpstr>
      <vt:lpstr>Calibri</vt:lpstr>
      <vt:lpstr>Georgia</vt:lpstr>
      <vt:lpstr>Noto Sans Symbols</vt:lpstr>
      <vt:lpstr>Lucida Sans</vt:lpstr>
      <vt:lpstr>July Webinar New Year's Resolution</vt:lpstr>
      <vt:lpstr>July Webinar New Year's Resolution</vt:lpstr>
      <vt:lpstr>July Webinar New Year's Resolution</vt:lpstr>
      <vt:lpstr>July Webinar New Year's Resolution</vt:lpstr>
      <vt:lpstr>July Webinar New Year's Resolution</vt:lpstr>
      <vt:lpstr>SAP-ATC-PPT-Template-0w5m</vt:lpstr>
      <vt:lpstr>Assessing Literacy:  A Model for Using Achieve the Core’s ELA Mini-Assessments </vt:lpstr>
      <vt:lpstr>Introductions</vt:lpstr>
      <vt:lpstr>Who are Core Advocates?</vt:lpstr>
      <vt:lpstr>Learn more about us!</vt:lpstr>
      <vt:lpstr>Tweet with us!</vt:lpstr>
      <vt:lpstr>Engage with us!</vt:lpstr>
      <vt:lpstr>Goals of the webinar</vt:lpstr>
      <vt:lpstr>Section 1: What are the characteristics of high-quality “next generation” assessments? </vt:lpstr>
      <vt:lpstr>Jenni Aberli High School ELA Specialist Louisville KY</vt:lpstr>
      <vt:lpstr>Poll:  How familiar are you with next generation assessments, those have arisen since the advent of college- and career-ready standards?   </vt:lpstr>
      <vt:lpstr>The Shifts for ELA/Literacy </vt:lpstr>
      <vt:lpstr>Shift 2: Reading, writing and speaking grounded in evidence from text, both literary and informational - Impact on assessments</vt:lpstr>
      <vt:lpstr>Traditional Assessment Questions</vt:lpstr>
      <vt:lpstr>Aligned Questions</vt:lpstr>
      <vt:lpstr>Aligned Questions</vt:lpstr>
      <vt:lpstr>Aligned Questions</vt:lpstr>
      <vt:lpstr>PowerPoint Presentation</vt:lpstr>
      <vt:lpstr>Next Generation Assessments are aligned to the shifts.</vt:lpstr>
      <vt:lpstr>Question:  What obstacles do teachers face in using assessment items that are aligned to college and career ready- standards and the shifts?    Please use the Questions tab on your control panel to respond. </vt:lpstr>
      <vt:lpstr>Section 2: How do SAP’s mini-assessments for ELA serve a model for high-quality assessments?</vt:lpstr>
      <vt:lpstr>SAP Mini-Assessments on AchieveTheCore.Org</vt:lpstr>
      <vt:lpstr>SAP Mini Assessment Example</vt:lpstr>
      <vt:lpstr>PowerPoint Presentation</vt:lpstr>
      <vt:lpstr>PowerPoint Presentation</vt:lpstr>
      <vt:lpstr>PowerPoint Presentation</vt:lpstr>
      <vt:lpstr>PowerPoint Presentation</vt:lpstr>
      <vt:lpstr>Question:  How could you use SAP’s mini-assessments in your setting to improve alignment to high-quality assessment?   Please use the Questions tab on your control panel to respond. </vt:lpstr>
      <vt:lpstr>Section 3: How have educators used the mini-assessments in their setting? </vt:lpstr>
      <vt:lpstr>Our District Journey</vt:lpstr>
      <vt:lpstr>My Personal Journey  Rob Woodworth, Doss High School</vt:lpstr>
      <vt:lpstr>What Teachers Say</vt:lpstr>
      <vt:lpstr>What Students Say</vt:lpstr>
      <vt:lpstr>What Students Say</vt:lpstr>
      <vt:lpstr>What Students Say</vt:lpstr>
      <vt:lpstr>What We Learned</vt:lpstr>
      <vt:lpstr>Our District Journey Continued</vt:lpstr>
      <vt:lpstr>Questions for our Guests?</vt:lpstr>
      <vt:lpstr>Join our network!</vt:lpstr>
      <vt:lpstr>Tell us about your efforts</vt:lpstr>
      <vt:lpstr>Please join us again next month!</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2018-05-03T15:23:56Z</dcterms:modified>
</cp:coreProperties>
</file>