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  <p:sldMasterId id="2147483716" r:id="rId2"/>
    <p:sldMasterId id="2147483717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embeddedFontLst>
    <p:embeddedFont>
      <p:font typeface="Allerta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Lucida Sans" panose="020B0602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03" autoAdjust="0"/>
  </p:normalViewPr>
  <p:slideViewPr>
    <p:cSldViewPr snapToGrid="0">
      <p:cViewPr varScale="1">
        <p:scale>
          <a:sx n="91" d="100"/>
          <a:sy n="91" d="100"/>
        </p:scale>
        <p:origin x="21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ea027cb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5ea027cb4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506" name="Google Shape;506;g5ea027cb4f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03aa9954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03aa9954b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We encourage you to join the network by filling out this survey completely at atc.org/ca-signup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96" name="Google Shape;596;g403aa9954b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1" name="Google Shape;611;p6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7" name="Google Shape;61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515" name="Google Shape;515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6" name="Google Shape;526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1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5" name="Google Shape;535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543" name="Google Shape;5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555" name="Google Shape;555;p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f217e298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f217e298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5f217e298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/>
          </a:p>
        </p:txBody>
      </p:sp>
      <p:sp>
        <p:nvSpPr>
          <p:cNvPr id="573" name="Google Shape;573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03aa9954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403aa9954b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81" name="Google Shape;581;g403aa9954b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9317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19318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>
            <a:off x="219317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219314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8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04800" y="279396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131" name="Google Shape;131;p19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329467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0" y="6329467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ctrTitle"/>
          </p:nvPr>
        </p:nvSpPr>
        <p:spPr>
          <a:xfrm>
            <a:off x="219319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ubTitle" idx="1"/>
          </p:nvPr>
        </p:nvSpPr>
        <p:spPr>
          <a:xfrm>
            <a:off x="219320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2"/>
          </p:nvPr>
        </p:nvSpPr>
        <p:spPr>
          <a:xfrm>
            <a:off x="304800" y="2015410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1" name="Google Shape;221;p31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ctrTitle"/>
          </p:nvPr>
        </p:nvSpPr>
        <p:spPr>
          <a:xfrm>
            <a:off x="219319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1"/>
          </p:nvPr>
        </p:nvSpPr>
        <p:spPr>
          <a:xfrm>
            <a:off x="219316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p32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3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3"/>
          </p:nvPr>
        </p:nvSpPr>
        <p:spPr>
          <a:xfrm>
            <a:off x="4624612" y="240062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4"/>
          </p:nvPr>
        </p:nvSpPr>
        <p:spPr>
          <a:xfrm>
            <a:off x="7209514" y="240062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5"/>
          </p:nvPr>
        </p:nvSpPr>
        <p:spPr>
          <a:xfrm>
            <a:off x="4624612" y="295501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6"/>
          </p:nvPr>
        </p:nvSpPr>
        <p:spPr>
          <a:xfrm>
            <a:off x="7209514" y="295501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69" name="Google Shape;26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82" name="Google Shape;28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304800" y="279398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4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290" name="Google Shape;290;p42"/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44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4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45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4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6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6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6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/>
          <p:nvPr/>
        </p:nvSpPr>
        <p:spPr>
          <a:xfrm>
            <a:off x="1" y="6329468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2" name="Google Shape;332;p4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48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5" name="Google Shape;335;p4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336" name="Google Shape;33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9" name="Google Shape;339;p49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1" name="Google Shape;341;p49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2" name="Google Shape;342;p49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3" name="Google Shape;343;p49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44" name="Google Shape;34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7" name="Google Shape;347;p50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8" name="Google Shape;348;p50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9" name="Google Shape;349;p50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0" name="Google Shape;350;p50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1" name="Google Shape;351;p50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52" name="Google Shape;35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5" name="Google Shape;355;p51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6" name="Google Shape;356;p51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8" name="Google Shape;358;p51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9" name="Google Shape;359;p51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60" name="Google Shape;36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>
            <a:spLocks noGrp="1"/>
          </p:cNvSpPr>
          <p:nvPr>
            <p:ph type="ctrTitle"/>
          </p:nvPr>
        </p:nvSpPr>
        <p:spPr>
          <a:xfrm>
            <a:off x="219320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3" name="Google Shape;363;p52"/>
          <p:cNvSpPr txBox="1">
            <a:spLocks noGrp="1"/>
          </p:cNvSpPr>
          <p:nvPr>
            <p:ph type="subTitle" idx="1"/>
          </p:nvPr>
        </p:nvSpPr>
        <p:spPr>
          <a:xfrm>
            <a:off x="219321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52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65" name="Google Shape;36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90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body" idx="1"/>
          </p:nvPr>
        </p:nvSpPr>
        <p:spPr>
          <a:xfrm>
            <a:off x="304800" y="1417638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body" idx="2"/>
          </p:nvPr>
        </p:nvSpPr>
        <p:spPr>
          <a:xfrm>
            <a:off x="304800" y="2015411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53"/>
          <p:cNvSpPr txBox="1">
            <a:spLocks noGrp="1"/>
          </p:cNvSpPr>
          <p:nvPr>
            <p:ph type="body" idx="3"/>
          </p:nvPr>
        </p:nvSpPr>
        <p:spPr>
          <a:xfrm>
            <a:off x="4645025" y="1417638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5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4" name="Google Shape;374;p5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375" name="Google Shape;375;p53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subTitle" idx="1"/>
          </p:nvPr>
        </p:nvSpPr>
        <p:spPr>
          <a:xfrm>
            <a:off x="3339152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54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0" name="Google Shape;380;p54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1" name="Google Shape;38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"/>
          <p:cNvSpPr txBox="1">
            <a:spLocks noGrp="1"/>
          </p:cNvSpPr>
          <p:nvPr>
            <p:ph type="ctrTitle"/>
          </p:nvPr>
        </p:nvSpPr>
        <p:spPr>
          <a:xfrm>
            <a:off x="219320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4" name="Google Shape;384;p55"/>
          <p:cNvSpPr txBox="1">
            <a:spLocks noGrp="1"/>
          </p:cNvSpPr>
          <p:nvPr>
            <p:ph type="subTitle" idx="1"/>
          </p:nvPr>
        </p:nvSpPr>
        <p:spPr>
          <a:xfrm>
            <a:off x="219317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55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6" name="Google Shape;386;p55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7" name="Google Shape;3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5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1" name="Google Shape;391;p5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392" name="Google Shape;39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5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6" name="Google Shape;396;p5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398" name="Google Shape;39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2" name="Google Shape;402;p5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3" name="Google Shape;403;p5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04" name="Google Shape;40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7" name="Google Shape;407;p5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408" name="Google Shape;408;p59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9" name="Google Shape;409;p59"/>
          <p:cNvSpPr txBox="1">
            <a:spLocks noGrp="1"/>
          </p:cNvSpPr>
          <p:nvPr>
            <p:ph type="body" idx="1"/>
          </p:nvPr>
        </p:nvSpPr>
        <p:spPr>
          <a:xfrm>
            <a:off x="4624613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body" idx="2"/>
          </p:nvPr>
        </p:nvSpPr>
        <p:spPr>
          <a:xfrm>
            <a:off x="7209515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59"/>
          <p:cNvSpPr txBox="1">
            <a:spLocks noGrp="1"/>
          </p:cNvSpPr>
          <p:nvPr>
            <p:ph type="body" idx="3"/>
          </p:nvPr>
        </p:nvSpPr>
        <p:spPr>
          <a:xfrm>
            <a:off x="4624613" y="240062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59"/>
          <p:cNvSpPr txBox="1">
            <a:spLocks noGrp="1"/>
          </p:cNvSpPr>
          <p:nvPr>
            <p:ph type="body" idx="4"/>
          </p:nvPr>
        </p:nvSpPr>
        <p:spPr>
          <a:xfrm>
            <a:off x="7209515" y="240062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59"/>
          <p:cNvSpPr txBox="1">
            <a:spLocks noGrp="1"/>
          </p:cNvSpPr>
          <p:nvPr>
            <p:ph type="body" idx="5"/>
          </p:nvPr>
        </p:nvSpPr>
        <p:spPr>
          <a:xfrm>
            <a:off x="4624613" y="295501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59"/>
          <p:cNvSpPr txBox="1">
            <a:spLocks noGrp="1"/>
          </p:cNvSpPr>
          <p:nvPr>
            <p:ph type="body" idx="6"/>
          </p:nvPr>
        </p:nvSpPr>
        <p:spPr>
          <a:xfrm>
            <a:off x="7209515" y="295501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59"/>
          <p:cNvSpPr txBox="1">
            <a:spLocks noGrp="1"/>
          </p:cNvSpPr>
          <p:nvPr>
            <p:ph type="body" idx="7"/>
          </p:nvPr>
        </p:nvSpPr>
        <p:spPr>
          <a:xfrm>
            <a:off x="4624613" y="350940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body" idx="8"/>
          </p:nvPr>
        </p:nvSpPr>
        <p:spPr>
          <a:xfrm>
            <a:off x="7209515" y="350940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body" idx="9"/>
          </p:nvPr>
        </p:nvSpPr>
        <p:spPr>
          <a:xfrm>
            <a:off x="4624613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59"/>
          <p:cNvSpPr txBox="1">
            <a:spLocks noGrp="1"/>
          </p:cNvSpPr>
          <p:nvPr>
            <p:ph type="body" idx="13"/>
          </p:nvPr>
        </p:nvSpPr>
        <p:spPr>
          <a:xfrm>
            <a:off x="7209515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59"/>
          <p:cNvSpPr txBox="1">
            <a:spLocks noGrp="1"/>
          </p:cNvSpPr>
          <p:nvPr>
            <p:ph type="body" idx="14"/>
          </p:nvPr>
        </p:nvSpPr>
        <p:spPr>
          <a:xfrm>
            <a:off x="4624613" y="461818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59"/>
          <p:cNvSpPr txBox="1">
            <a:spLocks noGrp="1"/>
          </p:cNvSpPr>
          <p:nvPr>
            <p:ph type="body" idx="15"/>
          </p:nvPr>
        </p:nvSpPr>
        <p:spPr>
          <a:xfrm>
            <a:off x="7209515" y="461818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1" name="Google Shape;42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6" name="Google Shape;426;p61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7" name="Google Shape;427;p6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28" name="Google Shape;42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1" name="Google Shape;431;p62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32" name="Google Shape;43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5" name="Google Shape;435;p6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36" name="Google Shape;436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41" name="Google Shape;44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9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>
            <a:spLocks noGrp="1"/>
          </p:cNvSpPr>
          <p:nvPr>
            <p:ph type="title"/>
          </p:nvPr>
        </p:nvSpPr>
        <p:spPr>
          <a:xfrm>
            <a:off x="304800" y="279399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5" name="Google Shape;445;p6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65"/>
          <p:cNvSpPr txBox="1">
            <a:spLocks noGrp="1"/>
          </p:cNvSpPr>
          <p:nvPr>
            <p:ph type="body" idx="2"/>
          </p:nvPr>
        </p:nvSpPr>
        <p:spPr>
          <a:xfrm>
            <a:off x="4496020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6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449" name="Google Shape;449;p65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6"/>
          <p:cNvSpPr>
            <a:spLocks noGrp="1"/>
          </p:cNvSpPr>
          <p:nvPr>
            <p:ph type="pic" idx="2"/>
          </p:nvPr>
        </p:nvSpPr>
        <p:spPr>
          <a:xfrm>
            <a:off x="4673600" y="1600201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6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3" name="Google Shape;453;p6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66"/>
          <p:cNvSpPr txBox="1">
            <a:spLocks noGrp="1"/>
          </p:cNvSpPr>
          <p:nvPr>
            <p:ph type="body" idx="3"/>
          </p:nvPr>
        </p:nvSpPr>
        <p:spPr>
          <a:xfrm>
            <a:off x="4673600" y="5646677"/>
            <a:ext cx="40131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6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6" name="Google Shape;456;p6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7"/>
          <p:cNvSpPr>
            <a:spLocks noGrp="1"/>
          </p:cNvSpPr>
          <p:nvPr>
            <p:ph type="pic" idx="2"/>
          </p:nvPr>
        </p:nvSpPr>
        <p:spPr>
          <a:xfrm>
            <a:off x="4673600" y="3892047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67"/>
          <p:cNvSpPr>
            <a:spLocks noGrp="1"/>
          </p:cNvSpPr>
          <p:nvPr>
            <p:ph type="pic" idx="3"/>
          </p:nvPr>
        </p:nvSpPr>
        <p:spPr>
          <a:xfrm>
            <a:off x="4673600" y="1600201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6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1" name="Google Shape;461;p6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Google Shape;462;p67"/>
          <p:cNvSpPr txBox="1">
            <a:spLocks noGrp="1"/>
          </p:cNvSpPr>
          <p:nvPr>
            <p:ph type="body" idx="4"/>
          </p:nvPr>
        </p:nvSpPr>
        <p:spPr>
          <a:xfrm>
            <a:off x="4673600" y="5646677"/>
            <a:ext cx="40578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67"/>
          <p:cNvSpPr txBox="1">
            <a:spLocks noGrp="1"/>
          </p:cNvSpPr>
          <p:nvPr>
            <p:ph type="body" idx="5"/>
          </p:nvPr>
        </p:nvSpPr>
        <p:spPr>
          <a:xfrm>
            <a:off x="4673600" y="3354831"/>
            <a:ext cx="40131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6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65" name="Google Shape;465;p6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/>
          <p:cNvSpPr>
            <a:spLocks noGrp="1"/>
          </p:cNvSpPr>
          <p:nvPr>
            <p:ph type="pic" idx="2"/>
          </p:nvPr>
        </p:nvSpPr>
        <p:spPr>
          <a:xfrm>
            <a:off x="4683120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9" name="Google Shape;469;p68"/>
          <p:cNvSpPr txBox="1">
            <a:spLocks noGrp="1"/>
          </p:cNvSpPr>
          <p:nvPr>
            <p:ph type="body" idx="1"/>
          </p:nvPr>
        </p:nvSpPr>
        <p:spPr>
          <a:xfrm>
            <a:off x="4683120" y="5646677"/>
            <a:ext cx="40038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68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68"/>
          <p:cNvSpPr txBox="1">
            <a:spLocks noGrp="1"/>
          </p:cNvSpPr>
          <p:nvPr>
            <p:ph type="body" idx="4"/>
          </p:nvPr>
        </p:nvSpPr>
        <p:spPr>
          <a:xfrm>
            <a:off x="304800" y="5646677"/>
            <a:ext cx="42258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6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3" name="Google Shape;473;p6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9"/>
          <p:cNvSpPr>
            <a:spLocks noGrp="1"/>
          </p:cNvSpPr>
          <p:nvPr>
            <p:ph type="pic" idx="2"/>
          </p:nvPr>
        </p:nvSpPr>
        <p:spPr>
          <a:xfrm>
            <a:off x="4530722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69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69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69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6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0" name="Google Shape;480;p69"/>
          <p:cNvSpPr txBox="1">
            <a:spLocks noGrp="1"/>
          </p:cNvSpPr>
          <p:nvPr>
            <p:ph type="body" idx="1"/>
          </p:nvPr>
        </p:nvSpPr>
        <p:spPr>
          <a:xfrm>
            <a:off x="4533898" y="5646677"/>
            <a:ext cx="41529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69"/>
          <p:cNvSpPr txBox="1">
            <a:spLocks noGrp="1"/>
          </p:cNvSpPr>
          <p:nvPr>
            <p:ph type="body" idx="6"/>
          </p:nvPr>
        </p:nvSpPr>
        <p:spPr>
          <a:xfrm>
            <a:off x="304800" y="5646677"/>
            <a:ext cx="41592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69"/>
          <p:cNvSpPr txBox="1">
            <a:spLocks noGrp="1"/>
          </p:cNvSpPr>
          <p:nvPr>
            <p:ph type="body" idx="7"/>
          </p:nvPr>
        </p:nvSpPr>
        <p:spPr>
          <a:xfrm>
            <a:off x="4530722" y="3354831"/>
            <a:ext cx="41562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69"/>
          <p:cNvSpPr txBox="1">
            <a:spLocks noGrp="1"/>
          </p:cNvSpPr>
          <p:nvPr>
            <p:ph type="body" idx="8"/>
          </p:nvPr>
        </p:nvSpPr>
        <p:spPr>
          <a:xfrm>
            <a:off x="304801" y="3354831"/>
            <a:ext cx="41592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6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5" name="Google Shape;485;p6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8" name="Google Shape;488;p7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9" name="Google Shape;489;p7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0" name="Google Shape;490;p70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1" name="Google Shape;491;p70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2" name="Google Shape;492;p70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70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4" name="Google Shape;494;p70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5" name="Google Shape;495;p70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6" name="Google Shape;496;p7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7" name="Google Shape;497;p70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498" name="Google Shape;498;p70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99" name="Google Shape;499;p70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0" name="Google Shape;500;p70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1" name="Google Shape;501;p70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2" name="Google Shape;502;p70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66" name="Google Shape;66;p9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0800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9" name="Google Shape;329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on24.com/wcc/r/2062144/C9F6E1A62E752F9FCA3F576548C9C94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://www.achievethecore.org/ca-signu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fann@studentsachieve.net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hyperlink" Target="http://www.achievethecore.org" TargetMode="External"/><Relationship Id="rId4" Type="http://schemas.openxmlformats.org/officeDocument/2006/relationships/hyperlink" Target="http://www.achievethecore.org/ca-sign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8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1000" y="5531174"/>
            <a:ext cx="1083400" cy="10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1"/>
          <p:cNvSpPr/>
          <p:nvPr/>
        </p:nvSpPr>
        <p:spPr>
          <a:xfrm>
            <a:off x="4983184" y="5766322"/>
            <a:ext cx="760453" cy="5013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6B1C5"/>
          </a:solidFill>
          <a:ln w="9525" cap="flat" cmpd="sng">
            <a:solidFill>
              <a:srgbClr val="4546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1"/>
          <p:cNvSpPr txBox="1"/>
          <p:nvPr/>
        </p:nvSpPr>
        <p:spPr>
          <a:xfrm>
            <a:off x="5814750" y="5177675"/>
            <a:ext cx="34293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6B1C5"/>
                </a:solidFill>
                <a:latin typeface="Lucida Sans"/>
                <a:ea typeface="Lucida Sans"/>
                <a:cs typeface="Lucida Sans"/>
                <a:sym typeface="Lucida Sans"/>
              </a:rPr>
              <a:t>The webinar will begin shortly. </a:t>
            </a:r>
            <a:endParaRPr sz="1800">
              <a:solidFill>
                <a:srgbClr val="16B1C5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6B1C5"/>
                </a:solidFill>
                <a:latin typeface="Lucida Sans"/>
                <a:ea typeface="Lucida Sans"/>
                <a:cs typeface="Lucida Sans"/>
                <a:sym typeface="Lucida Sans"/>
              </a:rPr>
              <a:t>Check your Resource widget to preview the resources for today’s session!</a:t>
            </a:r>
            <a:endParaRPr sz="1800">
              <a:solidFill>
                <a:srgbClr val="16B1C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Please Join Us!</a:t>
            </a:r>
            <a:endParaRPr sz="2800"/>
          </a:p>
        </p:txBody>
      </p:sp>
      <p:sp>
        <p:nvSpPr>
          <p:cNvPr id="599" name="Google Shape;599;p80"/>
          <p:cNvSpPr txBox="1"/>
          <p:nvPr/>
        </p:nvSpPr>
        <p:spPr>
          <a:xfrm>
            <a:off x="1879950" y="1937688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https://achievethecore.org/ca-signup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00" name="Google Shape;60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00" y="3804863"/>
            <a:ext cx="742801" cy="74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125" y="4835438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25" y="1705413"/>
            <a:ext cx="898950" cy="8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80"/>
          <p:cNvSpPr txBox="1"/>
          <p:nvPr/>
        </p:nvSpPr>
        <p:spPr>
          <a:xfrm>
            <a:off x="1879950" y="2987400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Twitter: twitter.com/achievethecore 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4" name="Google Shape;604;p80"/>
          <p:cNvSpPr txBox="1"/>
          <p:nvPr/>
        </p:nvSpPr>
        <p:spPr>
          <a:xfrm>
            <a:off x="1879950" y="3959075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Facebook: facebook.com/achievethecore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5" name="Google Shape;605;p80"/>
          <p:cNvSpPr txBox="1"/>
          <p:nvPr/>
        </p:nvSpPr>
        <p:spPr>
          <a:xfrm>
            <a:off x="1879950" y="4930750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Pinterest: pinterest.com/achievethecore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06" name="Google Shape;606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200" y="2892113"/>
            <a:ext cx="625000" cy="6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3039" y="4835450"/>
            <a:ext cx="1151686" cy="14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Please </a:t>
            </a:r>
            <a:r>
              <a:rPr lang="en-US" sz="2800">
                <a:solidFill>
                  <a:srgbClr val="3F3F39"/>
                </a:solidFill>
              </a:rPr>
              <a:t>J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oin </a:t>
            </a:r>
            <a:r>
              <a:rPr lang="en-US" sz="2800">
                <a:solidFill>
                  <a:srgbClr val="3F3F39"/>
                </a:solidFill>
              </a:rPr>
              <a:t>U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s </a:t>
            </a:r>
            <a:r>
              <a:rPr lang="en-US" sz="2800">
                <a:solidFill>
                  <a:srgbClr val="3F3F39"/>
                </a:solidFill>
              </a:rPr>
              <a:t>A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gain </a:t>
            </a:r>
            <a:r>
              <a:rPr lang="en-US" sz="2800">
                <a:solidFill>
                  <a:srgbClr val="3F3F39"/>
                </a:solidFill>
              </a:rPr>
              <a:t>N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ext </a:t>
            </a:r>
            <a:r>
              <a:rPr lang="en-US" sz="2800">
                <a:solidFill>
                  <a:srgbClr val="3F3F39"/>
                </a:solidFill>
              </a:rPr>
              <a:t>M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onth!</a:t>
            </a:r>
            <a:endParaRPr/>
          </a:p>
        </p:txBody>
      </p:sp>
      <p:sp>
        <p:nvSpPr>
          <p:cNvPr id="614" name="Google Shape;614;p81"/>
          <p:cNvSpPr txBox="1">
            <a:spLocks noGrp="1"/>
          </p:cNvSpPr>
          <p:nvPr>
            <p:ph type="body" idx="1"/>
          </p:nvPr>
        </p:nvSpPr>
        <p:spPr>
          <a:xfrm>
            <a:off x="386950" y="1487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Next month’s webinar: </a:t>
            </a:r>
            <a:r>
              <a:rPr lang="en-US" sz="2400" b="0" i="1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Formative Assessment Strategy: Thinking Beyond the Paper</a:t>
            </a:r>
            <a:r>
              <a:rPr lang="en-US" sz="2400" i="1">
                <a:solidFill>
                  <a:srgbClr val="3F3F39"/>
                </a:solidFill>
              </a:rPr>
              <a:t>-Pencil Test</a:t>
            </a:r>
            <a:r>
              <a:rPr lang="en-US" sz="2400" b="0" i="1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9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Register Here: </a:t>
            </a:r>
            <a:r>
              <a:rPr lang="en-US" sz="22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r>
              <a:rPr lang="en-US" sz="1800">
                <a:solidFill>
                  <a:srgbClr val="2288AF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https://event.on24.com/wcc/r/2062144/C9F6E1A62E752F9FCA3F576548C9C946</a:t>
            </a:r>
            <a:endParaRPr sz="1800" i="0" u="none" strike="noStrike" cap="none">
              <a:solidFill>
                <a:srgbClr val="3F3F39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2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Introductions</a:t>
            </a:r>
            <a:endParaRPr/>
          </a:p>
        </p:txBody>
      </p:sp>
      <p:sp>
        <p:nvSpPr>
          <p:cNvPr id="518" name="Google Shape;518;p72"/>
          <p:cNvSpPr txBox="1">
            <a:spLocks noGrp="1"/>
          </p:cNvSpPr>
          <p:nvPr>
            <p:ph type="body" idx="1"/>
          </p:nvPr>
        </p:nvSpPr>
        <p:spPr>
          <a:xfrm>
            <a:off x="245100" y="3481625"/>
            <a:ext cx="3254700" cy="2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5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This Month’s Guests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Meredith Liben</a:t>
            </a:r>
            <a:endParaRPr/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David Liben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Authors of </a:t>
            </a:r>
            <a:r>
              <a:rPr lang="en-US" i="1"/>
              <a:t>Know Better, Do Better: Teaching the Foundations So Every Child Can Read</a:t>
            </a:r>
            <a:endParaRPr i="1"/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ts val="463"/>
              <a:buFont typeface="Arial"/>
              <a:buNone/>
            </a:pPr>
            <a:endParaRPr sz="185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19" name="Google Shape;51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155" y="1064275"/>
            <a:ext cx="2003224" cy="22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72"/>
          <p:cNvPicPr preferRelativeResize="0"/>
          <p:nvPr/>
        </p:nvPicPr>
        <p:blipFill rotWithShape="1">
          <a:blip r:embed="rId4">
            <a:alphaModFix/>
          </a:blip>
          <a:srcRect l="14394" r="23907"/>
          <a:stretch/>
        </p:blipFill>
        <p:spPr>
          <a:xfrm>
            <a:off x="6282950" y="4056100"/>
            <a:ext cx="2660208" cy="22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72"/>
          <p:cNvPicPr preferRelativeResize="0"/>
          <p:nvPr/>
        </p:nvPicPr>
        <p:blipFill rotWithShape="1">
          <a:blip r:embed="rId5">
            <a:alphaModFix/>
          </a:blip>
          <a:srcRect l="24625" r="20516"/>
          <a:stretch/>
        </p:blipFill>
        <p:spPr>
          <a:xfrm>
            <a:off x="3636800" y="4056100"/>
            <a:ext cx="2365299" cy="22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2"/>
          <p:cNvSpPr txBox="1"/>
          <p:nvPr/>
        </p:nvSpPr>
        <p:spPr>
          <a:xfrm>
            <a:off x="335825" y="1307975"/>
            <a:ext cx="4401000" cy="1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Your host:</a:t>
            </a:r>
            <a:endParaRPr sz="22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•"/>
            </a:pPr>
            <a:r>
              <a:rPr lang="en-US" sz="22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Claire Rivero</a:t>
            </a:r>
            <a:endParaRPr sz="22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914400" lvl="1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sz="2000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rPr>
              <a:t>Digital Strategy Manager, Student Achievement Partners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Join </a:t>
            </a:r>
            <a:r>
              <a:rPr lang="en-US"/>
              <a:t>O</a:t>
            </a: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ur </a:t>
            </a:r>
            <a:r>
              <a:rPr lang="en-US"/>
              <a:t>N</a:t>
            </a: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etwork!</a:t>
            </a:r>
            <a:endParaRPr/>
          </a:p>
        </p:txBody>
      </p:sp>
      <p:sp>
        <p:nvSpPr>
          <p:cNvPr id="529" name="Google Shape;529;p73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30" name="Google Shape;530;p73" descr="Join Core Advocat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47832"/>
            <a:ext cx="9110167" cy="480297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3"/>
          <p:cNvSpPr txBox="1"/>
          <p:nvPr/>
        </p:nvSpPr>
        <p:spPr>
          <a:xfrm>
            <a:off x="2156925" y="1056050"/>
            <a:ext cx="4924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ucida San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www.achievethecore.org/ca-signup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Learn </a:t>
            </a:r>
            <a:r>
              <a:rPr lang="en-US" sz="2800">
                <a:solidFill>
                  <a:srgbClr val="3F3F39"/>
                </a:solidFill>
              </a:rPr>
              <a:t>M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ore </a:t>
            </a:r>
            <a:r>
              <a:rPr lang="en-US" sz="2800">
                <a:solidFill>
                  <a:srgbClr val="3F3F39"/>
                </a:solidFill>
              </a:rPr>
              <a:t>A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bout </a:t>
            </a:r>
            <a:r>
              <a:rPr lang="en-US" sz="2800">
                <a:solidFill>
                  <a:srgbClr val="3F3F39"/>
                </a:solidFill>
              </a:rPr>
              <a:t>U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s!</a:t>
            </a:r>
            <a:endParaRPr/>
          </a:p>
        </p:txBody>
      </p:sp>
      <p:sp>
        <p:nvSpPr>
          <p:cNvPr id="538" name="Google Shape;538;p74"/>
          <p:cNvSpPr txBox="1">
            <a:spLocks noGrp="1"/>
          </p:cNvSpPr>
          <p:nvPr>
            <p:ph type="body" idx="1"/>
          </p:nvPr>
        </p:nvSpPr>
        <p:spPr>
          <a:xfrm>
            <a:off x="540150" y="1246700"/>
            <a:ext cx="5181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Contact Jennie Beltramini 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jbeltramini@studentsachieve.net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Complete this survey to join our database (and mailing list):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www.achievethecore.org/ca-signup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Visit our website: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5"/>
              </a:rPr>
              <a:t>www.achievethecore.org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39" name="Google Shape;539;p74" descr="ATC Heade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25" y="3901267"/>
            <a:ext cx="9141028" cy="26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1225" y="274625"/>
            <a:ext cx="2963869" cy="383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Tweet with Us!</a:t>
            </a:r>
            <a:endParaRPr sz="24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6" name="Google Shape;546;p75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Please feel free to tweet during and after the webinar using #coreadvocates</a:t>
            </a:r>
            <a:endParaRPr sz="22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@achievethecore</a:t>
            </a:r>
            <a:endParaRPr sz="22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@mjliben</a:t>
            </a:r>
            <a:endParaRPr sz="24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@libendavid</a:t>
            </a:r>
            <a:endParaRPr sz="24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47" name="Google Shape;54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163" y="157850"/>
            <a:ext cx="1750287" cy="12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5"/>
          <p:cNvPicPr preferRelativeResize="0"/>
          <p:nvPr/>
        </p:nvPicPr>
        <p:blipFill rotWithShape="1">
          <a:blip r:embed="rId4">
            <a:alphaModFix/>
          </a:blip>
          <a:srcRect t="8475"/>
          <a:stretch/>
        </p:blipFill>
        <p:spPr>
          <a:xfrm>
            <a:off x="4041201" y="2136513"/>
            <a:ext cx="4983101" cy="342044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5"/>
          <p:cNvSpPr/>
          <p:nvPr/>
        </p:nvSpPr>
        <p:spPr>
          <a:xfrm>
            <a:off x="6994825" y="5195450"/>
            <a:ext cx="410400" cy="361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5"/>
          <p:cNvSpPr txBox="1"/>
          <p:nvPr/>
        </p:nvSpPr>
        <p:spPr>
          <a:xfrm>
            <a:off x="6515875" y="6126175"/>
            <a:ext cx="17502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ucida Sans"/>
                <a:ea typeface="Lucida Sans"/>
                <a:cs typeface="Lucida Sans"/>
                <a:sym typeface="Lucida Sans"/>
              </a:rPr>
              <a:t>Click here!</a:t>
            </a:r>
            <a:endParaRPr sz="2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1" name="Google Shape;551;p75"/>
          <p:cNvSpPr/>
          <p:nvPr/>
        </p:nvSpPr>
        <p:spPr>
          <a:xfrm>
            <a:off x="7097425" y="5643750"/>
            <a:ext cx="307800" cy="58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546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Engage with </a:t>
            </a:r>
            <a:r>
              <a:rPr lang="en-US" sz="2800">
                <a:solidFill>
                  <a:srgbClr val="3F3F39"/>
                </a:solidFill>
              </a:rPr>
              <a:t>U</a:t>
            </a: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s!</a:t>
            </a:r>
            <a:endParaRPr/>
          </a:p>
        </p:txBody>
      </p:sp>
      <p:sp>
        <p:nvSpPr>
          <p:cNvPr id="558" name="Google Shape;558;p76"/>
          <p:cNvSpPr txBox="1">
            <a:spLocks noGrp="1"/>
          </p:cNvSpPr>
          <p:nvPr>
            <p:ph type="body" idx="1"/>
          </p:nvPr>
        </p:nvSpPr>
        <p:spPr>
          <a:xfrm>
            <a:off x="457200" y="12997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>
                <a:solidFill>
                  <a:srgbClr val="3F3F39"/>
                </a:solidFill>
              </a:rPr>
              <a:t>During the webinar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F3F39"/>
              </a:buClr>
              <a:buSzPts val="2000"/>
              <a:buChar char="•"/>
            </a:pPr>
            <a:r>
              <a:rPr lang="en-US" sz="2000" dirty="0">
                <a:solidFill>
                  <a:srgbClr val="3F3F39"/>
                </a:solidFill>
              </a:rPr>
              <a:t>Q&amp;A Button to Submit Questions for Meredith and David</a:t>
            </a:r>
            <a:endParaRPr sz="2000" dirty="0">
              <a:solidFill>
                <a:srgbClr val="3F3F39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000"/>
              <a:buChar char="•"/>
            </a:pPr>
            <a:r>
              <a:rPr lang="en-US" sz="2000" dirty="0">
                <a:solidFill>
                  <a:srgbClr val="3F3F39"/>
                </a:solidFill>
              </a:rPr>
              <a:t>Group Chat to connect with fellow participants</a:t>
            </a:r>
            <a:endParaRPr sz="2000" dirty="0">
              <a:solidFill>
                <a:srgbClr val="3F3F39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000"/>
              <a:buChar char="•"/>
            </a:pPr>
            <a:r>
              <a:rPr lang="en-US" sz="2000" dirty="0">
                <a:solidFill>
                  <a:srgbClr val="3F3F39"/>
                </a:solidFill>
              </a:rPr>
              <a:t>Resources widget for links mentioned</a:t>
            </a:r>
            <a:endParaRPr sz="2000" dirty="0">
              <a:solidFill>
                <a:srgbClr val="3F3F3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dirty="0">
              <a:solidFill>
                <a:srgbClr val="3F3F3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>
                <a:solidFill>
                  <a:srgbClr val="3F3F39"/>
                </a:solidFill>
              </a:rPr>
              <a:t>After the webinar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9"/>
              </a:buClr>
              <a:buSzPts val="2000"/>
              <a:buChar char="•"/>
            </a:pPr>
            <a:r>
              <a:rPr lang="en-US" sz="2000" dirty="0">
                <a:solidFill>
                  <a:srgbClr val="3F3F39"/>
                </a:solidFill>
              </a:rPr>
              <a:t>Access to recorded discussion will be emailed to you</a:t>
            </a:r>
            <a:endParaRPr sz="2000" dirty="0">
              <a:solidFill>
                <a:srgbClr val="3F3F39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000"/>
              <a:buChar char="•"/>
            </a:pPr>
            <a:r>
              <a:rPr lang="en-US" sz="2000" dirty="0">
                <a:solidFill>
                  <a:srgbClr val="3F3F39"/>
                </a:solidFill>
              </a:rPr>
              <a:t>I</a:t>
            </a:r>
            <a:r>
              <a:rPr lang="en-US" sz="2000" b="1" dirty="0">
                <a:solidFill>
                  <a:srgbClr val="3F3F39"/>
                </a:solidFill>
              </a:rPr>
              <a:t>n 2 weeks</a:t>
            </a:r>
            <a:r>
              <a:rPr lang="en-US" sz="2000" dirty="0">
                <a:solidFill>
                  <a:srgbClr val="3F3F39"/>
                </a:solidFill>
              </a:rPr>
              <a:t>, you’ll receive a survey via email. Completing that survey will generate a completion certificate</a:t>
            </a:r>
            <a:endParaRPr sz="2000" dirty="0">
              <a:solidFill>
                <a:srgbClr val="3F3F39"/>
              </a:solidFill>
            </a:endParaRPr>
          </a:p>
          <a:p>
            <a:pPr marL="800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dirty="0">
              <a:solidFill>
                <a:srgbClr val="3F3F39"/>
              </a:solidFill>
            </a:endParaRPr>
          </a:p>
        </p:txBody>
      </p:sp>
      <p:pic>
        <p:nvPicPr>
          <p:cNvPr id="559" name="Google Shape;55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663" y="5455275"/>
            <a:ext cx="7082675" cy="1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8037" y="1007475"/>
            <a:ext cx="2747925" cy="39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7"/>
          <p:cNvPicPr preferRelativeResize="0"/>
          <p:nvPr/>
        </p:nvPicPr>
        <p:blipFill rotWithShape="1">
          <a:blip r:embed="rId4">
            <a:alphaModFix/>
          </a:blip>
          <a:srcRect l="24625" r="20516"/>
          <a:stretch/>
        </p:blipFill>
        <p:spPr>
          <a:xfrm>
            <a:off x="384550" y="2076475"/>
            <a:ext cx="2365299" cy="22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7"/>
          <p:cNvPicPr preferRelativeResize="0"/>
          <p:nvPr/>
        </p:nvPicPr>
        <p:blipFill rotWithShape="1">
          <a:blip r:embed="rId5">
            <a:alphaModFix/>
          </a:blip>
          <a:srcRect l="14394" r="23907"/>
          <a:stretch/>
        </p:blipFill>
        <p:spPr>
          <a:xfrm>
            <a:off x="6229925" y="2200200"/>
            <a:ext cx="2660208" cy="22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7"/>
          <p:cNvSpPr txBox="1"/>
          <p:nvPr/>
        </p:nvSpPr>
        <p:spPr>
          <a:xfrm>
            <a:off x="330450" y="4613250"/>
            <a:ext cx="24735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ucida Sans"/>
                <a:ea typeface="Lucida Sans"/>
                <a:cs typeface="Lucida Sans"/>
                <a:sym typeface="Lucida Sans"/>
              </a:rPr>
              <a:t>David Liben</a:t>
            </a:r>
            <a:endParaRPr sz="24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9" name="Google Shape;569;p77"/>
          <p:cNvSpPr txBox="1"/>
          <p:nvPr/>
        </p:nvSpPr>
        <p:spPr>
          <a:xfrm>
            <a:off x="6229925" y="4613250"/>
            <a:ext cx="24735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ucida Sans"/>
                <a:ea typeface="Lucida Sans"/>
                <a:cs typeface="Lucida Sans"/>
                <a:sym typeface="Lucida Sans"/>
              </a:rPr>
              <a:t>Meredith Liben</a:t>
            </a:r>
            <a:endParaRPr sz="24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8"/>
          <p:cNvSpPr txBox="1">
            <a:spLocks noGrp="1"/>
          </p:cNvSpPr>
          <p:nvPr>
            <p:ph type="title"/>
          </p:nvPr>
        </p:nvSpPr>
        <p:spPr>
          <a:xfrm>
            <a:off x="216575" y="2315450"/>
            <a:ext cx="5262900" cy="1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/>
              <a:t>Questions?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/>
              <a:t>Please Use the Q&amp;A Widget to Submit a Question!</a:t>
            </a:r>
            <a:endParaRPr/>
          </a:p>
        </p:txBody>
      </p:sp>
      <p:pic>
        <p:nvPicPr>
          <p:cNvPr id="576" name="Google Shape;57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35071"/>
            <a:ext cx="8991600" cy="128710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78"/>
          <p:cNvSpPr/>
          <p:nvPr/>
        </p:nvSpPr>
        <p:spPr>
          <a:xfrm rot="1880760">
            <a:off x="4560160" y="3591303"/>
            <a:ext cx="848319" cy="169689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9"/>
          <p:cNvSpPr txBox="1">
            <a:spLocks noGrp="1"/>
          </p:cNvSpPr>
          <p:nvPr>
            <p:ph type="title"/>
          </p:nvPr>
        </p:nvSpPr>
        <p:spPr>
          <a:xfrm>
            <a:off x="304800" y="274647"/>
            <a:ext cx="85725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Join our network!</a:t>
            </a:r>
            <a:endParaRPr/>
          </a:p>
        </p:txBody>
      </p:sp>
      <p:sp>
        <p:nvSpPr>
          <p:cNvPr id="584" name="Google Shape;584;p79"/>
          <p:cNvSpPr txBox="1"/>
          <p:nvPr/>
        </p:nvSpPr>
        <p:spPr>
          <a:xfrm>
            <a:off x="393775" y="2846025"/>
            <a:ext cx="3623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7251"/>
                </a:solidFill>
                <a:latin typeface="Lucida Sans"/>
                <a:ea typeface="Lucida Sans"/>
                <a:cs typeface="Lucida Sans"/>
                <a:sym typeface="Lucida Sans"/>
              </a:rPr>
              <a:t>Join a national network of educators </a:t>
            </a:r>
            <a:endParaRPr sz="1800">
              <a:solidFill>
                <a:srgbClr val="2A725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85" name="Google Shape;585;p79"/>
          <p:cNvSpPr txBox="1"/>
          <p:nvPr/>
        </p:nvSpPr>
        <p:spPr>
          <a:xfrm>
            <a:off x="4848450" y="3336838"/>
            <a:ext cx="40128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7251"/>
                </a:solidFill>
                <a:latin typeface="Lucida Sans"/>
                <a:ea typeface="Lucida Sans"/>
                <a:cs typeface="Lucida Sans"/>
                <a:sym typeface="Lucida Sans"/>
              </a:rPr>
              <a:t>Connect with state networks</a:t>
            </a:r>
            <a:endParaRPr sz="1800">
              <a:solidFill>
                <a:srgbClr val="2A725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86" name="Google Shape;58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00" y="3983348"/>
            <a:ext cx="3623249" cy="9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0" y="5051000"/>
            <a:ext cx="977950" cy="9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79"/>
          <p:cNvSpPr txBox="1"/>
          <p:nvPr/>
        </p:nvSpPr>
        <p:spPr>
          <a:xfrm>
            <a:off x="845600" y="5168575"/>
            <a:ext cx="3623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A7251"/>
                </a:solidFill>
                <a:latin typeface="Lucida Sans"/>
                <a:ea typeface="Lucida Sans"/>
                <a:cs typeface="Lucida Sans"/>
                <a:sym typeface="Lucida Sans"/>
              </a:rPr>
              <a:t>Keep up to date on free resources, upcoming SAP webinars/professional learning opportunities, job postings and more!</a:t>
            </a:r>
            <a:endParaRPr sz="1500">
              <a:solidFill>
                <a:srgbClr val="2A725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89" name="Google Shape;58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1100" y="3981225"/>
            <a:ext cx="1557900" cy="17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79"/>
          <p:cNvSpPr txBox="1"/>
          <p:nvPr/>
        </p:nvSpPr>
        <p:spPr>
          <a:xfrm>
            <a:off x="5848100" y="4780600"/>
            <a:ext cx="27387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A7251"/>
                </a:solidFill>
                <a:latin typeface="Lucida Sans"/>
                <a:ea typeface="Lucida Sans"/>
                <a:cs typeface="Lucida Sans"/>
                <a:sym typeface="Lucida Sans"/>
              </a:rPr>
              <a:t>Be a part of creating new tools and resources in partnership with SAP  </a:t>
            </a:r>
            <a:endParaRPr sz="1600">
              <a:solidFill>
                <a:srgbClr val="2A725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A725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91" name="Google Shape;591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1800" y="1339163"/>
            <a:ext cx="2567041" cy="15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3787" y="896525"/>
            <a:ext cx="3762126" cy="23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</Words>
  <Application>Microsoft Office PowerPoint</Application>
  <PresentationFormat>On-screen Show (4:3)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Noto Sans Symbols</vt:lpstr>
      <vt:lpstr>Allerta</vt:lpstr>
      <vt:lpstr>Georgia</vt:lpstr>
      <vt:lpstr>Lucida Sans</vt:lpstr>
      <vt:lpstr>Calibri</vt:lpstr>
      <vt:lpstr>July Webinar New Year's Resolution</vt:lpstr>
      <vt:lpstr>July Webinar New Year's Resolution</vt:lpstr>
      <vt:lpstr>July Webinar New Year's Resolution</vt:lpstr>
      <vt:lpstr>PowerPoint Presentation</vt:lpstr>
      <vt:lpstr>Introductions</vt:lpstr>
      <vt:lpstr>Join Our Network!</vt:lpstr>
      <vt:lpstr>Learn More About Us!</vt:lpstr>
      <vt:lpstr>PowerPoint Presentation</vt:lpstr>
      <vt:lpstr>Engage with Us!</vt:lpstr>
      <vt:lpstr>PowerPoint Presentation</vt:lpstr>
      <vt:lpstr>Questions?  Please Use the Q&amp;A Widget to Submit a Question!</vt:lpstr>
      <vt:lpstr>Join our network!</vt:lpstr>
      <vt:lpstr>Please Join Us!</vt:lpstr>
      <vt:lpstr>Please Join Us Again Next Month!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crivero</dc:creator>
  <cp:lastModifiedBy>Susan</cp:lastModifiedBy>
  <cp:revision>2</cp:revision>
  <dcterms:modified xsi:type="dcterms:W3CDTF">2019-08-22T17:04:00Z</dcterms:modified>
</cp:coreProperties>
</file>