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9"/>
  </p:notesMasterIdLst>
  <p:handoutMasterIdLst>
    <p:handoutMasterId r:id="rId40"/>
  </p:handoutMasterIdLst>
  <p:sldIdLst>
    <p:sldId id="311" r:id="rId2"/>
    <p:sldId id="362" r:id="rId3"/>
    <p:sldId id="344" r:id="rId4"/>
    <p:sldId id="349" r:id="rId5"/>
    <p:sldId id="350" r:id="rId6"/>
    <p:sldId id="363" r:id="rId7"/>
    <p:sldId id="321" r:id="rId8"/>
    <p:sldId id="322" r:id="rId9"/>
    <p:sldId id="323" r:id="rId10"/>
    <p:sldId id="364" r:id="rId11"/>
    <p:sldId id="336" r:id="rId12"/>
    <p:sldId id="337" r:id="rId13"/>
    <p:sldId id="339" r:id="rId14"/>
    <p:sldId id="340" r:id="rId15"/>
    <p:sldId id="324" r:id="rId16"/>
    <p:sldId id="329" r:id="rId17"/>
    <p:sldId id="325" r:id="rId18"/>
    <p:sldId id="330" r:id="rId19"/>
    <p:sldId id="326" r:id="rId20"/>
    <p:sldId id="332" r:id="rId21"/>
    <p:sldId id="328" r:id="rId22"/>
    <p:sldId id="354" r:id="rId23"/>
    <p:sldId id="327" r:id="rId24"/>
    <p:sldId id="342" r:id="rId25"/>
    <p:sldId id="338" r:id="rId26"/>
    <p:sldId id="333" r:id="rId27"/>
    <p:sldId id="334" r:id="rId28"/>
    <p:sldId id="335" r:id="rId29"/>
    <p:sldId id="345" r:id="rId30"/>
    <p:sldId id="346" r:id="rId31"/>
    <p:sldId id="347" r:id="rId32"/>
    <p:sldId id="348" r:id="rId33"/>
    <p:sldId id="351" r:id="rId34"/>
    <p:sldId id="352" r:id="rId35"/>
    <p:sldId id="353" r:id="rId36"/>
    <p:sldId id="356" r:id="rId37"/>
    <p:sldId id="263" r:id="rId38"/>
  </p:sldIdLst>
  <p:sldSz cx="9144000" cy="6858000" type="screen4x3"/>
  <p:notesSz cx="7010400" cy="92360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69">
          <p15:clr>
            <a:srgbClr val="A4A3A4"/>
          </p15:clr>
        </p15:guide>
        <p15:guide id="2" orient="horz" pos="3006">
          <p15:clr>
            <a:srgbClr val="A4A3A4"/>
          </p15:clr>
        </p15:guide>
        <p15:guide id="3" orient="horz" pos="3486">
          <p15:clr>
            <a:srgbClr val="A4A3A4"/>
          </p15:clr>
        </p15:guide>
        <p15:guide id="4" pos="197">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dean" initials="SAP" lastIdx="4" clrIdx="0"/>
  <p:cmAuthor id="1" name="Laura Hansen" initials="lbh" lastIdx="9" clrIdx="1"/>
  <p:cmAuthor id="2" name="Susan Pimentel" initials="" lastIdx="5" clrIdx="2"/>
  <p:cmAuthor id="3" name="Jessica" initials="JE" lastIdx="10" clrIdx="3"/>
  <p:cmAuthor id="4" name="jdean" initials="JD" lastIdx="18" clrIdx="4"/>
  <p:cmAuthor id="5" name="Laura Hansen" initials="LBH" lastIdx="11" clrIdx="5"/>
  <p:cmAuthor id="6" name="Anna" initials="A" lastIdx="24" clrIdx="6"/>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F3F39"/>
    <a:srgbClr val="3B5875"/>
    <a:srgbClr val="23A3AD"/>
    <a:srgbClr val="EC6302"/>
    <a:srgbClr val="2B9650"/>
    <a:srgbClr val="23593E"/>
    <a:srgbClr val="416795"/>
    <a:srgbClr val="CC9123"/>
    <a:srgbClr val="7EB9F2"/>
    <a:srgbClr val="3B527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8289" autoAdjust="0"/>
    <p:restoredTop sz="80107" autoAdjust="0"/>
  </p:normalViewPr>
  <p:slideViewPr>
    <p:cSldViewPr snapToGrid="0" snapToObjects="1">
      <p:cViewPr varScale="1">
        <p:scale>
          <a:sx n="58" d="100"/>
          <a:sy n="58" d="100"/>
        </p:scale>
        <p:origin x="1080" y="60"/>
      </p:cViewPr>
      <p:guideLst>
        <p:guide orient="horz" pos="3969"/>
        <p:guide orient="horz" pos="3006"/>
        <p:guide orient="horz" pos="3486"/>
        <p:guide pos="197"/>
      </p:guideLst>
    </p:cSldViewPr>
  </p:slideViewPr>
  <p:notesTextViewPr>
    <p:cViewPr>
      <p:scale>
        <a:sx n="100" d="100"/>
        <a:sy n="100" d="100"/>
      </p:scale>
      <p:origin x="0" y="0"/>
    </p:cViewPr>
  </p:notesTextViewPr>
  <p:notesViewPr>
    <p:cSldViewPr snapToGrid="0" snapToObjects="1">
      <p:cViewPr>
        <p:scale>
          <a:sx n="130" d="100"/>
          <a:sy n="130" d="100"/>
        </p:scale>
        <p:origin x="-1044" y="3462"/>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handoutMaster" Target="handoutMasters/handout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0" Type="http://schemas.openxmlformats.org/officeDocument/2006/relationships/slide" Target="slides/slide19.xml"/><Relationship Id="rId41"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6B6F892B-6627-994E-B68D-E99C83311AB5}" type="datetimeFigureOut">
              <a:rPr lang="en-US" smtClean="0"/>
              <a:t>1/23/2020</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57FEF523-DFFF-3849-AB64-4EC8F28D8BCC}" type="slidenum">
              <a:rPr lang="en-US" smtClean="0"/>
              <a:t>‹#›</a:t>
            </a:fld>
            <a:endParaRPr lang="en-US" dirty="0"/>
          </a:p>
        </p:txBody>
      </p:sp>
    </p:spTree>
    <p:extLst>
      <p:ext uri="{BB962C8B-B14F-4D97-AF65-F5344CB8AC3E}">
        <p14:creationId xmlns:p14="http://schemas.microsoft.com/office/powerpoint/2010/main" val="17931357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1804"/>
          </a:xfrm>
          <a:prstGeom prst="rect">
            <a:avLst/>
          </a:prstGeom>
        </p:spPr>
        <p:txBody>
          <a:bodyPr vert="horz" lIns="92830" tIns="46415" rIns="92830" bIns="46415" rtlCol="0"/>
          <a:lstStyle>
            <a:lvl1pPr algn="r">
              <a:defRPr sz="1200"/>
            </a:lvl1pPr>
          </a:lstStyle>
          <a:p>
            <a:fld id="{98CA50EB-2603-435E-A292-C4DFF89FD54F}" type="datetimeFigureOut">
              <a:rPr lang="en-US" smtClean="0"/>
              <a:t>1/23/2020</a:t>
            </a:fld>
            <a:endParaRPr lang="en-US"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8"/>
            <a:ext cx="3037840" cy="461804"/>
          </a:xfrm>
          <a:prstGeom prst="rect">
            <a:avLst/>
          </a:prstGeom>
        </p:spPr>
        <p:txBody>
          <a:bodyPr vert="horz" lIns="92830" tIns="46415" rIns="92830" bIns="46415" rtlCol="0" anchor="b"/>
          <a:lstStyle>
            <a:lvl1pPr algn="r">
              <a:defRPr sz="1200"/>
            </a:lvl1pPr>
          </a:lstStyle>
          <a:p>
            <a:fld id="{3B3BA271-1683-4120-A9CD-090C031B4A05}" type="slidenum">
              <a:rPr lang="en-US" smtClean="0"/>
              <a:t>‹#›</a:t>
            </a:fld>
            <a:endParaRPr lang="en-US" dirty="0"/>
          </a:p>
        </p:txBody>
      </p:sp>
    </p:spTree>
    <p:extLst>
      <p:ext uri="{BB962C8B-B14F-4D97-AF65-F5344CB8AC3E}">
        <p14:creationId xmlns:p14="http://schemas.microsoft.com/office/powerpoint/2010/main" val="206212670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This module was last updated on January 2017.</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t>
            </a:r>
          </a:p>
          <a:p>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a:t>
            </a:fld>
            <a:endParaRPr lang="en-US" dirty="0"/>
          </a:p>
        </p:txBody>
      </p:sp>
    </p:spTree>
    <p:extLst>
      <p:ext uri="{BB962C8B-B14F-4D97-AF65-F5344CB8AC3E}">
        <p14:creationId xmlns:p14="http://schemas.microsoft.com/office/powerpoint/2010/main" val="4744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roughly</a:t>
            </a:r>
            <a:r>
              <a:rPr lang="en-US" baseline="0" dirty="0"/>
              <a:t> 7,000 word families that can be categorized as Tier 2. It goes without saying that students who know tier 2 words are better prepared for reading and analyzing complex texts and therefore more ready for college and careers.</a:t>
            </a:r>
          </a:p>
          <a:p>
            <a:endParaRPr lang="en-US" baseline="0" dirty="0"/>
          </a:p>
          <a:p>
            <a:r>
              <a:rPr lang="en-US" baseline="0" dirty="0"/>
              <a:t>A strong focus on vocabulary in both instruction and assessment, with emphasis on the meaning of tier 2 words in context, is a major thrust of Shift 1, along with text complexity. </a:t>
            </a:r>
          </a:p>
          <a:p>
            <a:endParaRPr lang="en-US" baseline="0" dirty="0"/>
          </a:p>
          <a:p>
            <a:r>
              <a:rPr lang="en-US" baseline="0" dirty="0"/>
              <a:t>On the next few slides, you’ll take a closer look at how the testing of vocabulary has changed with the arrival of the Common Core State Standards.</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11</a:t>
            </a:fld>
            <a:endParaRPr lang="en-US"/>
          </a:p>
        </p:txBody>
      </p:sp>
    </p:spTree>
    <p:extLst>
      <p:ext uri="{BB962C8B-B14F-4D97-AF65-F5344CB8AC3E}">
        <p14:creationId xmlns:p14="http://schemas.microsoft.com/office/powerpoint/2010/main" val="4581391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two examples of vocabulary questions,</a:t>
            </a:r>
            <a:r>
              <a:rPr lang="en-US" baseline="0" dirty="0"/>
              <a:t> one illustrating a traditional approach and the other illustrating the CCSS approach. Note that throughout this presentation, the terms </a:t>
            </a:r>
            <a:r>
              <a:rPr lang="en-US" i="1" baseline="0" dirty="0"/>
              <a:t>item </a:t>
            </a:r>
            <a:r>
              <a:rPr lang="en-US" baseline="0" dirty="0"/>
              <a:t>and </a:t>
            </a:r>
            <a:r>
              <a:rPr lang="en-US" i="1" baseline="0" dirty="0"/>
              <a:t>test question </a:t>
            </a:r>
            <a:r>
              <a:rPr lang="en-US" i="0" baseline="0" dirty="0"/>
              <a:t>are used as synonyms.</a:t>
            </a:r>
            <a:endParaRPr lang="en-US" baseline="0" dirty="0"/>
          </a:p>
          <a:p>
            <a:endParaRPr lang="en-US" baseline="0" dirty="0"/>
          </a:p>
          <a:p>
            <a:r>
              <a:rPr lang="en-US" dirty="0"/>
              <a:t>The traditional vocabulary item, on the left, does not assess</a:t>
            </a:r>
            <a:r>
              <a:rPr lang="en-US" baseline="0" dirty="0"/>
              <a:t> a tier 2 word or phrase, nor does the text provide context for the meaning of the target phrase. In addition, the target phrase does not relate to central ideas in the text. Therefore students do not receive </a:t>
            </a:r>
            <a:r>
              <a:rPr lang="en-US" dirty="0"/>
              <a:t>a </a:t>
            </a:r>
            <a:r>
              <a:rPr lang="en-US" i="1" dirty="0"/>
              <a:t>payoff</a:t>
            </a:r>
            <a:r>
              <a:rPr lang="en-US" dirty="0"/>
              <a:t> for using the context to determine the meaning of this phrase; that is, the idea that the facts about bubbles</a:t>
            </a:r>
            <a:r>
              <a:rPr lang="en-US" baseline="0" dirty="0"/>
              <a:t> may be surprising to the reader </a:t>
            </a:r>
            <a:r>
              <a:rPr lang="en-US" dirty="0"/>
              <a:t>does not help students understand the challenging scientific concepts within the text. The text includes</a:t>
            </a:r>
            <a:r>
              <a:rPr lang="en-US" baseline="0" dirty="0"/>
              <a:t> a discussion of bubbles as a way to illustrate such concepts as digestion of food and the composition of light.</a:t>
            </a:r>
          </a:p>
          <a:p>
            <a:r>
              <a:rPr lang="en-US" baseline="0" dirty="0"/>
              <a:t>Note that the item in the left-hand column does what a lot of vocabulary items used to do—ask about quirky uses of words in a text. Quirky uses of language don’t focus students on the words that will be most helpful to them in understanding a text. And to the extent that what’s tested on assessments tends to influence instruction, testing quirky language instead of tier 2 words will tend to drive instruction in the wrong direction—away from the shifts. Finally, note that there isn’t really any context for </a:t>
            </a:r>
            <a:r>
              <a:rPr lang="en-US" i="1" baseline="0" dirty="0"/>
              <a:t>who knew. </a:t>
            </a:r>
            <a:r>
              <a:rPr lang="en-US" i="0" baseline="0" dirty="0"/>
              <a:t>And what </a:t>
            </a:r>
            <a:r>
              <a:rPr lang="en-US" baseline="0" dirty="0"/>
              <a:t>little context is there, the word </a:t>
            </a:r>
            <a:r>
              <a:rPr lang="en-US" i="1" baseline="0" dirty="0"/>
              <a:t>incredible</a:t>
            </a:r>
            <a:r>
              <a:rPr lang="en-US" baseline="0" dirty="0"/>
              <a:t> would tend to mislead students about the correct response. </a:t>
            </a:r>
          </a:p>
          <a:p>
            <a:endParaRPr lang="en-US" dirty="0"/>
          </a:p>
          <a:p>
            <a:r>
              <a:rPr lang="en-US" dirty="0"/>
              <a:t>The CCSS item asks about a tier 2 word, one that would be found in many kinds of texts, not just</a:t>
            </a:r>
            <a:r>
              <a:rPr lang="en-US" baseline="0" dirty="0"/>
              <a:t> science texts. And as a tier 2 word,</a:t>
            </a:r>
            <a:r>
              <a:rPr lang="en-US" dirty="0"/>
              <a:t> its precise meaning is dependent on context. As we’ll see in a later slide, there is helpful context for students to use to figure out the meaning—focusing on this important life skill. Further, </a:t>
            </a:r>
            <a:r>
              <a:rPr lang="en-US" i="1" dirty="0"/>
              <a:t>circulate,</a:t>
            </a:r>
            <a:r>
              <a:rPr lang="en-US" i="1" baseline="0" dirty="0"/>
              <a:t> </a:t>
            </a:r>
            <a:r>
              <a:rPr lang="en-US" dirty="0"/>
              <a:t>unlike </a:t>
            </a:r>
            <a:r>
              <a:rPr lang="en-US" i="1" dirty="0"/>
              <a:t>who knew? </a:t>
            </a:r>
            <a:r>
              <a:rPr lang="en-US" i="0" dirty="0"/>
              <a:t> is </a:t>
            </a:r>
            <a:r>
              <a:rPr lang="en-US" dirty="0"/>
              <a:t>related to a central idea in the text; students who determine the meaning of this word may then better understand the concept of nutrients flowing through</a:t>
            </a:r>
            <a:r>
              <a:rPr lang="en-US" baseline="0" dirty="0"/>
              <a:t> </a:t>
            </a:r>
            <a:r>
              <a:rPr lang="en-US" dirty="0"/>
              <a:t>the body, a concept that the text offers as an example of circulation. </a:t>
            </a:r>
          </a:p>
        </p:txBody>
      </p:sp>
      <p:sp>
        <p:nvSpPr>
          <p:cNvPr id="4" name="Slide Number Placeholder 3"/>
          <p:cNvSpPr>
            <a:spLocks noGrp="1"/>
          </p:cNvSpPr>
          <p:nvPr>
            <p:ph type="sldNum" sz="quarter" idx="10"/>
          </p:nvPr>
        </p:nvSpPr>
        <p:spPr/>
        <p:txBody>
          <a:bodyPr/>
          <a:lstStyle/>
          <a:p>
            <a:fld id="{3B3BA271-1683-4120-A9CD-090C031B4A05}" type="slidenum">
              <a:rPr lang="en-US" smtClean="0"/>
              <a:t>12</a:t>
            </a:fld>
            <a:endParaRPr lang="en-US"/>
          </a:p>
        </p:txBody>
      </p:sp>
    </p:spTree>
    <p:extLst>
      <p:ext uri="{BB962C8B-B14F-4D97-AF65-F5344CB8AC3E}">
        <p14:creationId xmlns:p14="http://schemas.microsoft.com/office/powerpoint/2010/main" val="25971697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Although the CCSS emphasize tier 2 vocabulary, the</a:t>
            </a:r>
            <a:r>
              <a:rPr lang="en-US" baseline="0" dirty="0"/>
              <a:t> standards also focus on figurative language. But the important emphasis is on the meaning of the figurative language in its context, not the literary label for the figurative language.</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13</a:t>
            </a:fld>
            <a:endParaRPr lang="en-US" dirty="0"/>
          </a:p>
        </p:txBody>
      </p:sp>
    </p:spTree>
    <p:extLst>
      <p:ext uri="{BB962C8B-B14F-4D97-AF65-F5344CB8AC3E}">
        <p14:creationId xmlns:p14="http://schemas.microsoft.com/office/powerpoint/2010/main" val="305752811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The item on the</a:t>
            </a:r>
            <a:r>
              <a:rPr lang="en-US" baseline="0" dirty="0"/>
              <a:t> left </a:t>
            </a:r>
            <a:r>
              <a:rPr lang="en-US" i="0" baseline="0" dirty="0"/>
              <a:t>shows a common old-style approach to assessing figurative language—asking students to provide the literary term for a particular kind of figurative language. This approach is not aligned with the CCSS because the focus of the standards is the meaning and effect of figurative language, as illustrated by the CCSS-aligned item on the right. </a:t>
            </a:r>
          </a:p>
          <a:p>
            <a:pPr defTabSz="928299">
              <a:defRPr/>
            </a:pPr>
            <a:endParaRPr lang="en-US" i="0" baseline="0" dirty="0"/>
          </a:p>
          <a:p>
            <a:pPr defTabSz="928299">
              <a:defRPr/>
            </a:pPr>
            <a:r>
              <a:rPr lang="en-US" i="0" baseline="0" dirty="0"/>
              <a:t>You’ll notice as we go through the assessment items in these slides that you aren’t seeing the texts on which the items are based. In reality, when evaluating items, we look not only at the item itself but also at its relationship to the passage on which it is based. For the purposes of this slide deck, however, you are just looking at the characteristics of the individual items so that you can see some of the key differences between items before the CCSS and items after the CCSS.  </a:t>
            </a:r>
          </a:p>
        </p:txBody>
      </p:sp>
      <p:sp>
        <p:nvSpPr>
          <p:cNvPr id="4" name="Slide Number Placeholder 3"/>
          <p:cNvSpPr>
            <a:spLocks noGrp="1"/>
          </p:cNvSpPr>
          <p:nvPr>
            <p:ph type="sldNum" sz="quarter" idx="10"/>
          </p:nvPr>
        </p:nvSpPr>
        <p:spPr/>
        <p:txBody>
          <a:bodyPr/>
          <a:lstStyle/>
          <a:p>
            <a:fld id="{3B3BA271-1683-4120-A9CD-090C031B4A05}" type="slidenum">
              <a:rPr lang="en-US" smtClean="0"/>
              <a:t>14</a:t>
            </a:fld>
            <a:endParaRPr lang="en-US"/>
          </a:p>
        </p:txBody>
      </p:sp>
    </p:spTree>
    <p:extLst>
      <p:ext uri="{BB962C8B-B14F-4D97-AF65-F5344CB8AC3E}">
        <p14:creationId xmlns:p14="http://schemas.microsoft.com/office/powerpoint/2010/main" val="20133038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a:t>
            </a:r>
            <a:r>
              <a:rPr lang="en-US" baseline="0" dirty="0"/>
              <a:t> the next few slides, we are going to explore five test questions—questions that represent different grade levels and are based on different kinds of texts. Each slide contrasts a traditional item, which calls for </a:t>
            </a:r>
            <a:r>
              <a:rPr lang="en-US" b="1" baseline="0" dirty="0"/>
              <a:t>superficial analysis or recall</a:t>
            </a:r>
            <a:r>
              <a:rPr lang="en-US" baseline="0" dirty="0"/>
              <a:t>, to a CCSS-aligned item, which calls for close reading and analysis—important readiness skills.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15</a:t>
            </a:fld>
            <a:endParaRPr lang="en-US"/>
          </a:p>
        </p:txBody>
      </p:sp>
    </p:spTree>
    <p:extLst>
      <p:ext uri="{BB962C8B-B14F-4D97-AF65-F5344CB8AC3E}">
        <p14:creationId xmlns:p14="http://schemas.microsoft.com/office/powerpoint/2010/main" val="417954483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pair of Grade 3 multiple-choice items contrasts a traditional approach to a CCSS-aligned approach. The Grade 3 item</a:t>
            </a:r>
            <a:r>
              <a:rPr lang="en-US" baseline="0" dirty="0"/>
              <a:t> on the left just asks for recall—in fact, it just asks students to identify an answer that simply matches a statement in the text. The narrator says about his mother, “</a:t>
            </a:r>
            <a:r>
              <a:rPr lang="en-US" dirty="0"/>
              <a:t>She doesn’t like the place.”</a:t>
            </a:r>
          </a:p>
          <a:p>
            <a:endParaRPr lang="en-US" dirty="0"/>
          </a:p>
          <a:p>
            <a:r>
              <a:rPr lang="en-US" dirty="0"/>
              <a:t>The CCSS-aligned item asks students to determine the meaning behind what</a:t>
            </a:r>
            <a:r>
              <a:rPr lang="en-US" baseline="0" dirty="0"/>
              <a:t> the narrator says, not to simply match a correct answer to words in the text. The narrator says, “I’m not good at technical things like Dad is, but after I tested </a:t>
            </a:r>
            <a:r>
              <a:rPr lang="en-US" baseline="0" dirty="0" err="1"/>
              <a:t>L’tle</a:t>
            </a:r>
            <a:r>
              <a:rPr lang="en-US" baseline="0" dirty="0"/>
              <a:t> Possum, I felt that he might think I had done a four-star job—maybe even five,” implying that Jack is hoping his father will be impressed by the canoe. Note that even at Grade 3, students are asked to make text-based inferences—inferences that are appropriate to the grade level.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16</a:t>
            </a:fld>
            <a:endParaRPr lang="en-US"/>
          </a:p>
        </p:txBody>
      </p:sp>
    </p:spTree>
    <p:extLst>
      <p:ext uri="{BB962C8B-B14F-4D97-AF65-F5344CB8AC3E}">
        <p14:creationId xmlns:p14="http://schemas.microsoft.com/office/powerpoint/2010/main" val="3849663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This pair of Grade 5 multiple-choice</a:t>
            </a:r>
            <a:r>
              <a:rPr lang="en-US" baseline="0" dirty="0"/>
              <a:t> </a:t>
            </a:r>
            <a:r>
              <a:rPr lang="en-US" dirty="0"/>
              <a:t>items also contrasts a traditional approach to a CCSS-aligned approach. The traditional item asks for simple recall from the text and thus does not require or reward close reading and analysis. The text says, “The inside of the bubble is filled with air.”</a:t>
            </a:r>
          </a:p>
          <a:p>
            <a:pPr defTabSz="928299">
              <a:defRPr/>
            </a:pPr>
            <a:endParaRPr lang="en-US" dirty="0"/>
          </a:p>
          <a:p>
            <a:pPr defTabSz="928299">
              <a:defRPr/>
            </a:pPr>
            <a:r>
              <a:rPr lang="en-US" dirty="0"/>
              <a:t>The CCSS item, by contrast, probes student understanding of challenging scientific concepts in the text. To determine the correct response, the student is</a:t>
            </a:r>
            <a:r>
              <a:rPr lang="en-US" baseline="0" dirty="0"/>
              <a:t> asked to </a:t>
            </a:r>
            <a:r>
              <a:rPr lang="en-US" b="0" baseline="0" dirty="0"/>
              <a:t>combine and apply </a:t>
            </a:r>
            <a:r>
              <a:rPr lang="en-US" baseline="0" dirty="0"/>
              <a:t>two pieces of information within the text—that large bubbles are stronger than small bubbles, and that adding sugar to the solution increases the strength of bubbles.</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17</a:t>
            </a:fld>
            <a:endParaRPr lang="en-US"/>
          </a:p>
        </p:txBody>
      </p:sp>
    </p:spTree>
    <p:extLst>
      <p:ext uri="{BB962C8B-B14F-4D97-AF65-F5344CB8AC3E}">
        <p14:creationId xmlns:p14="http://schemas.microsoft.com/office/powerpoint/2010/main" val="36378058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another pair of items—these are Grade 7—contrasting a simplistic, traditional approach to a CCSS-aligned approach. The traditional item asks for simple identification</a:t>
            </a:r>
            <a:r>
              <a:rPr lang="en-US" baseline="0" dirty="0"/>
              <a:t> of a statement that contains an opinion </a:t>
            </a:r>
            <a:r>
              <a:rPr lang="en-US" dirty="0"/>
              <a:t>and thus does not require or reward close reading and textual analysis. Note that students would not even have to read the text to choose the correct answer</a:t>
            </a:r>
            <a:r>
              <a:rPr lang="en-US" baseline="0" dirty="0"/>
              <a:t>. </a:t>
            </a:r>
          </a:p>
          <a:p>
            <a:endParaRPr lang="en-US" baseline="0" dirty="0"/>
          </a:p>
          <a:p>
            <a:r>
              <a:rPr lang="en-US" dirty="0"/>
              <a:t>The CCSS-aligned item, by contrast, probes student understanding of how the text is structured, asking students to apply their knowledge of text structures, knowledge required by the standards, to analyze</a:t>
            </a:r>
            <a:r>
              <a:rPr lang="en-US" baseline="0" dirty="0"/>
              <a:t> this particular section of a text.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18</a:t>
            </a:fld>
            <a:endParaRPr lang="en-US"/>
          </a:p>
        </p:txBody>
      </p:sp>
    </p:spTree>
    <p:extLst>
      <p:ext uri="{BB962C8B-B14F-4D97-AF65-F5344CB8AC3E}">
        <p14:creationId xmlns:p14="http://schemas.microsoft.com/office/powerpoint/2010/main" val="588341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This Grade 9 pair also contrasts a traditional item to a CCSS-aligned item. The flaws</a:t>
            </a:r>
            <a:r>
              <a:rPr lang="en-US" baseline="0" dirty="0"/>
              <a:t> in the traditional item speak for themselves. The item reflects a very superficial analysis of a work of fiction.</a:t>
            </a:r>
          </a:p>
          <a:p>
            <a:pPr defTabSz="928299">
              <a:defRPr/>
            </a:pPr>
            <a:endParaRPr lang="en-US" baseline="0" dirty="0"/>
          </a:p>
          <a:p>
            <a:pPr defTabSz="928299">
              <a:defRPr/>
            </a:pPr>
            <a:r>
              <a:rPr lang="en-US" baseline="0" dirty="0"/>
              <a:t>The stem of the traditional item sounds as if it is going to require analysis of the text. But the options quickly reveal this item to be a simplistic approach. This is a generic question, not really a text-based one: It could be applied to any literary text. It invites a superficial reading of the text—or worse, it invites guessing. Option C is also just a matching exercise to the stem:  </a:t>
            </a:r>
            <a:r>
              <a:rPr lang="en-US" i="1" baseline="0" dirty="0"/>
              <a:t>helps develop the theme </a:t>
            </a:r>
            <a:r>
              <a:rPr lang="en-US" baseline="0" dirty="0"/>
              <a:t>in the stem is paraphrased as </a:t>
            </a:r>
            <a:r>
              <a:rPr lang="en-US" i="1" baseline="0" dirty="0"/>
              <a:t>helps build the theme in </a:t>
            </a:r>
            <a:r>
              <a:rPr lang="en-US" i="0" baseline="0" dirty="0"/>
              <a:t>option C.</a:t>
            </a:r>
          </a:p>
          <a:p>
            <a:pPr defTabSz="928299">
              <a:defRPr/>
            </a:pPr>
            <a:endParaRPr lang="en-US" baseline="0" dirty="0"/>
          </a:p>
          <a:p>
            <a:pPr defTabSz="928299">
              <a:defRPr/>
            </a:pPr>
            <a:r>
              <a:rPr lang="en-US" baseline="0" dirty="0"/>
              <a:t>Remember that the standards require students to engage in textual analysis, as shown in the right-hand item: Here students are asked to draw a text-based inference about theme, using details in the text.</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3B3BA271-1683-4120-A9CD-090C031B4A05}" type="slidenum">
              <a:rPr lang="en-US" smtClean="0"/>
              <a:t>19</a:t>
            </a:fld>
            <a:endParaRPr lang="en-US"/>
          </a:p>
        </p:txBody>
      </p:sp>
    </p:spTree>
    <p:extLst>
      <p:ext uri="{BB962C8B-B14F-4D97-AF65-F5344CB8AC3E}">
        <p14:creationId xmlns:p14="http://schemas.microsoft.com/office/powerpoint/2010/main" val="39094733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solidFill>
                  <a:prstClr val="black"/>
                </a:solidFill>
              </a:rPr>
              <a:t>Again on the left is a traditional item, this one from Grade</a:t>
            </a:r>
            <a:r>
              <a:rPr lang="en-US" baseline="0" dirty="0">
                <a:solidFill>
                  <a:prstClr val="black"/>
                </a:solidFill>
              </a:rPr>
              <a:t> 10. The item </a:t>
            </a:r>
            <a:r>
              <a:rPr lang="en-US" dirty="0">
                <a:solidFill>
                  <a:prstClr val="black"/>
                </a:solidFill>
              </a:rPr>
              <a:t>asks for simple recall from the speech—Anthony directly quotes the Declaration and identifies it as her source. </a:t>
            </a:r>
          </a:p>
          <a:p>
            <a:pPr defTabSz="928299">
              <a:defRPr/>
            </a:pPr>
            <a:endParaRPr lang="en-US" dirty="0">
              <a:solidFill>
                <a:prstClr val="black"/>
              </a:solidFill>
            </a:endParaRPr>
          </a:p>
          <a:p>
            <a:pPr defTabSz="928299">
              <a:defRPr/>
            </a:pPr>
            <a:r>
              <a:rPr lang="en-US" dirty="0">
                <a:solidFill>
                  <a:prstClr val="black"/>
                </a:solidFill>
              </a:rPr>
              <a:t>The CCSS-aligned item, by contrast, probes student understanding of a complex argument Anthony is making.</a:t>
            </a:r>
          </a:p>
        </p:txBody>
      </p:sp>
      <p:sp>
        <p:nvSpPr>
          <p:cNvPr id="4" name="Slide Number Placeholder 3"/>
          <p:cNvSpPr>
            <a:spLocks noGrp="1"/>
          </p:cNvSpPr>
          <p:nvPr>
            <p:ph type="sldNum" sz="quarter" idx="10"/>
          </p:nvPr>
        </p:nvSpPr>
        <p:spPr/>
        <p:txBody>
          <a:bodyPr/>
          <a:lstStyle/>
          <a:p>
            <a:fld id="{3B3BA271-1683-4120-A9CD-090C031B4A05}" type="slidenum">
              <a:rPr lang="en-US" smtClean="0"/>
              <a:t>20</a:t>
            </a:fld>
            <a:endParaRPr lang="en-US"/>
          </a:p>
        </p:txBody>
      </p:sp>
    </p:spTree>
    <p:extLst>
      <p:ext uri="{BB962C8B-B14F-4D97-AF65-F5344CB8AC3E}">
        <p14:creationId xmlns:p14="http://schemas.microsoft.com/office/powerpoint/2010/main" val="9608494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a:p>
            <a:r>
              <a:rPr lang="en-US" dirty="0"/>
              <a:t>For more information on the Shifts for Literacy,</a:t>
            </a:r>
            <a:r>
              <a:rPr lang="en-US" baseline="0" dirty="0"/>
              <a:t> please follow this link: http://achievethecore.org/content/upload/122113_Shifts.pdf</a:t>
            </a:r>
          </a:p>
          <a:p>
            <a:endParaRPr lang="en-US" baseline="0" dirty="0"/>
          </a:p>
          <a:p>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you’ll look at several of the</a:t>
            </a:r>
            <a:r>
              <a:rPr lang="en-US" baseline="0" dirty="0"/>
              <a:t> previous aligned items a second time so that you can explore a new, two-part item type being used by both PARCC and Smarter Balanced assessment consortia and by other assessments as well (e.g., the SAT).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21</a:t>
            </a:fld>
            <a:endParaRPr lang="en-US"/>
          </a:p>
        </p:txBody>
      </p:sp>
    </p:spTree>
    <p:extLst>
      <p:ext uri="{BB962C8B-B14F-4D97-AF65-F5344CB8AC3E}">
        <p14:creationId xmlns:p14="http://schemas.microsoft.com/office/powerpoint/2010/main" val="102063018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that here the CCSS-aligned item from a previous slide—remember Jack impressing his father?—has been repeated as Part A of a two-part item, an Evidence-Based Selected-Response item (EBSR) item. This two-part item type is a new item type developed specifically  in response</a:t>
            </a:r>
            <a:r>
              <a:rPr lang="en-US" baseline="0" dirty="0"/>
              <a:t> to the CCSS emphasis on use of textual evidence. </a:t>
            </a:r>
            <a:r>
              <a:rPr lang="en-US" dirty="0"/>
              <a:t>In this item, now that students have determined a claim or inference about the text, they are asked to justify that claim or inference by pointing directly to supporting textual evidence. If Part A of this item is given to students by itself, as a traditional one-part item, students may get the correct response by analyzing the text. BUT they could get the correct response by misunderstanding the text and making a correct choice for a wrong reason, perhaps by lucky guessing (e.g., “I think I’ll pick the shortest answer.”) Part B of the EBSR item format automatically builds in the requirement for students to use textual evidence to support their responses. Thus students have the opportunity to both analyze the text and prove the correctness of their response. Note too that Part</a:t>
            </a:r>
            <a:r>
              <a:rPr lang="en-US" baseline="0" dirty="0"/>
              <a:t> B is also multiple-choice. However, </a:t>
            </a:r>
            <a:r>
              <a:rPr lang="en-US" dirty="0"/>
              <a:t>when tests are</a:t>
            </a:r>
            <a:r>
              <a:rPr lang="en-US" baseline="0" dirty="0"/>
              <a:t> computer-delivered, students can be </a:t>
            </a:r>
            <a:r>
              <a:rPr lang="en-US" dirty="0"/>
              <a:t>asked to directly highlight sections of text, instead of just choosing from options provided for them. This approach supports CCSS-based classroom instruction, where teachers continually ask students to point to textual support for claims made about the text.</a:t>
            </a:r>
          </a:p>
        </p:txBody>
      </p:sp>
      <p:sp>
        <p:nvSpPr>
          <p:cNvPr id="4" name="Slide Number Placeholder 3"/>
          <p:cNvSpPr>
            <a:spLocks noGrp="1"/>
          </p:cNvSpPr>
          <p:nvPr>
            <p:ph type="sldNum" sz="quarter" idx="10"/>
          </p:nvPr>
        </p:nvSpPr>
        <p:spPr/>
        <p:txBody>
          <a:bodyPr/>
          <a:lstStyle/>
          <a:p>
            <a:fld id="{3B3BA271-1683-4120-A9CD-090C031B4A05}" type="slidenum">
              <a:rPr lang="en-US" smtClean="0"/>
              <a:t>22</a:t>
            </a:fld>
            <a:endParaRPr lang="en-US"/>
          </a:p>
        </p:txBody>
      </p:sp>
    </p:spTree>
    <p:extLst>
      <p:ext uri="{BB962C8B-B14F-4D97-AF65-F5344CB8AC3E}">
        <p14:creationId xmlns:p14="http://schemas.microsoft.com/office/powerpoint/2010/main" val="3849663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again an item is repeated from the earlier section as Part A (remember the new beginnings in “Departure”?), and then we have added a Part B.</a:t>
            </a:r>
          </a:p>
          <a:p>
            <a:r>
              <a:rPr lang="en-US" baseline="0" dirty="0"/>
              <a:t> </a:t>
            </a:r>
          </a:p>
          <a:p>
            <a:r>
              <a:rPr lang="en-US" baseline="0" dirty="0"/>
              <a:t>Note that EBSRs are a way to test students’ use of evidence in a machine-</a:t>
            </a:r>
            <a:r>
              <a:rPr lang="en-US" baseline="0" dirty="0" err="1"/>
              <a:t>scorable</a:t>
            </a:r>
            <a:r>
              <a:rPr lang="en-US" baseline="0" dirty="0"/>
              <a:t> format. Constructed-response items—in which students write their own response (they don’t select the answer; they construct it) are a really good format for asking students to cite evidence from a text, but these items generally have to be hand-scored, not machine scored, and therefore tend to be time-consuming. This item, for example, would be great in CR format, asking the same question and then reminding students to use details from the text in their response. (You will be seeing examples of CR items in later slides.) What the EBSR format does is approach the benefits of the CR format but in a machine </a:t>
            </a:r>
            <a:r>
              <a:rPr lang="en-US" baseline="0" dirty="0" err="1"/>
              <a:t>scorable</a:t>
            </a:r>
            <a:r>
              <a:rPr lang="en-US" baseline="0" dirty="0"/>
              <a:t> way.</a:t>
            </a:r>
          </a:p>
          <a:p>
            <a:endParaRPr lang="en-US" baseline="0" dirty="0"/>
          </a:p>
          <a:p>
            <a:r>
              <a:rPr lang="en-US" baseline="0" dirty="0"/>
              <a:t>Technology-enhanced items (TEI) can be used in the same way, asking for a claim or inference and then asking for supporting textual evidence. With this item in TEI format, students might be asked to determine the theme of new beginnings and then drag and drop the evidence that demonstrates that theme. Or, even better, in a TEI students might be asked to determine TWO themes and provide evidence for each one—kind of a dual EBSR. </a:t>
            </a:r>
          </a:p>
          <a:p>
            <a:endParaRPr lang="en-US" baseline="0" dirty="0"/>
          </a:p>
          <a:p>
            <a:r>
              <a:rPr lang="en-US" baseline="0" dirty="0"/>
              <a:t>Also note that with the machine-</a:t>
            </a:r>
            <a:r>
              <a:rPr lang="en-US" baseline="0" dirty="0" err="1"/>
              <a:t>scorable</a:t>
            </a:r>
            <a:r>
              <a:rPr lang="en-US" baseline="0" dirty="0"/>
              <a:t> EBSR item type students can be asked to provide more than one piece of evidence, as this item asks. That makes sense, as complex texts generally offer more than one place to cite for evidence in support of a claim or inference. </a:t>
            </a:r>
          </a:p>
        </p:txBody>
      </p:sp>
      <p:sp>
        <p:nvSpPr>
          <p:cNvPr id="4" name="Slide Number Placeholder 3"/>
          <p:cNvSpPr>
            <a:spLocks noGrp="1"/>
          </p:cNvSpPr>
          <p:nvPr>
            <p:ph type="sldNum" sz="quarter" idx="10"/>
          </p:nvPr>
        </p:nvSpPr>
        <p:spPr/>
        <p:txBody>
          <a:bodyPr/>
          <a:lstStyle/>
          <a:p>
            <a:fld id="{3B3BA271-1683-4120-A9CD-090C031B4A05}" type="slidenum">
              <a:rPr lang="en-US" smtClean="0"/>
              <a:t>23</a:t>
            </a:fld>
            <a:endParaRPr lang="en-US"/>
          </a:p>
        </p:txBody>
      </p:sp>
    </p:spTree>
    <p:extLst>
      <p:ext uri="{BB962C8B-B14F-4D97-AF65-F5344CB8AC3E}">
        <p14:creationId xmlns:p14="http://schemas.microsoft.com/office/powerpoint/2010/main" val="33706851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baseline="0" dirty="0">
                <a:solidFill>
                  <a:prstClr val="black"/>
                </a:solidFill>
              </a:rPr>
              <a:t>Here’s another example of a one-part MC item being transformed into an EBSR. Remember the proper role of government item? It’s here as Part A of a two-part EBSR. There isn’t enough room to show all the answer choices in Part B, but by now you are getting the idea. The six options in Part B would all be quotations or paraphrases of the text. There don’t always have to be two answers in Part B—one is fine. And sometimes it’s possible to have three correct answers in Part B. Similarly, sometimes it’s possible to have more than one correct response in Part A, depending on the test question and the passage. </a:t>
            </a:r>
          </a:p>
          <a:p>
            <a:pPr defTabSz="928299">
              <a:defRPr/>
            </a:pPr>
            <a:endParaRPr lang="en-US" baseline="0" dirty="0">
              <a:solidFill>
                <a:prstClr val="black"/>
              </a:solidFill>
            </a:endParaRPr>
          </a:p>
          <a:p>
            <a:pPr defTabSz="928299">
              <a:defRPr/>
            </a:pPr>
            <a:r>
              <a:rPr lang="en-US" baseline="0" dirty="0">
                <a:solidFill>
                  <a:prstClr val="black"/>
                </a:solidFill>
              </a:rPr>
              <a:t>Note that sometimes savvy students, especially in the upper grades, could use the information in Part B to help them arrive at the correct response in Part A. That’s okay; it’s good for students to use textual evidence to determine accurate claims about a text. That’s exactly what we ask them to do in the classroom.</a:t>
            </a:r>
            <a:endParaRPr lang="en-US" dirty="0">
              <a:solidFill>
                <a:prstClr val="black"/>
              </a:solidFill>
            </a:endParaRPr>
          </a:p>
        </p:txBody>
      </p:sp>
      <p:sp>
        <p:nvSpPr>
          <p:cNvPr id="4" name="Slide Number Placeholder 3"/>
          <p:cNvSpPr>
            <a:spLocks noGrp="1"/>
          </p:cNvSpPr>
          <p:nvPr>
            <p:ph type="sldNum" sz="quarter" idx="10"/>
          </p:nvPr>
        </p:nvSpPr>
        <p:spPr/>
        <p:txBody>
          <a:bodyPr/>
          <a:lstStyle/>
          <a:p>
            <a:fld id="{3B3BA271-1683-4120-A9CD-090C031B4A05}" type="slidenum">
              <a:rPr lang="en-US" smtClean="0"/>
              <a:t>24</a:t>
            </a:fld>
            <a:endParaRPr lang="en-US"/>
          </a:p>
        </p:txBody>
      </p:sp>
    </p:spTree>
    <p:extLst>
      <p:ext uri="{BB962C8B-B14F-4D97-AF65-F5344CB8AC3E}">
        <p14:creationId xmlns:p14="http://schemas.microsoft.com/office/powerpoint/2010/main" val="96084949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Remember the vocabulary item you saw earlier, where the CCSS-aligned</a:t>
            </a:r>
            <a:r>
              <a:rPr lang="en-US" baseline="0" dirty="0"/>
              <a:t> item focused on the meaning of </a:t>
            </a:r>
            <a:r>
              <a:rPr lang="en-US" i="1" baseline="0" dirty="0"/>
              <a:t>circulate, </a:t>
            </a:r>
            <a:r>
              <a:rPr lang="en-US" baseline="0" dirty="0"/>
              <a:t>a tier 2 word in context? It’s also possible to add a</a:t>
            </a:r>
            <a:r>
              <a:rPr lang="en-US" dirty="0"/>
              <a:t> Part B to vocabulary items.</a:t>
            </a:r>
          </a:p>
          <a:p>
            <a:endParaRPr lang="en-US" dirty="0"/>
          </a:p>
          <a:p>
            <a:r>
              <a:rPr lang="en-US" dirty="0"/>
              <a:t>In this example, Part B asks students to determine which set of words in the text best gives</a:t>
            </a:r>
            <a:r>
              <a:rPr lang="en-US" baseline="0" dirty="0"/>
              <a:t> context for the meaning of </a:t>
            </a:r>
            <a:r>
              <a:rPr lang="en-US" i="1" baseline="0" dirty="0"/>
              <a:t>circulate, </a:t>
            </a:r>
            <a:r>
              <a:rPr lang="en-US" baseline="0" dirty="0"/>
              <a:t>again illustrating the standards’ emphasis on use of textual evidence. Part B might, depending on the grade level, ask how a word contributes to tone or how its meaning changes within the text. </a:t>
            </a:r>
          </a:p>
          <a:p>
            <a:endParaRPr lang="en-US" baseline="0" dirty="0"/>
          </a:p>
          <a:p>
            <a:r>
              <a:rPr lang="en-US" baseline="0" dirty="0"/>
              <a:t>Including a Part B with vocabulary test questions helps ensure that students are rewarded </a:t>
            </a:r>
            <a:r>
              <a:rPr lang="en-US" b="1" baseline="0" dirty="0"/>
              <a:t>less</a:t>
            </a:r>
            <a:r>
              <a:rPr lang="en-US" baseline="0" dirty="0"/>
              <a:t> for their prior knowledge and </a:t>
            </a:r>
            <a:r>
              <a:rPr lang="en-US" b="1" baseline="0" dirty="0"/>
              <a:t>more</a:t>
            </a:r>
            <a:r>
              <a:rPr lang="en-US" baseline="0" dirty="0"/>
              <a:t> for their use of context—which is a key college- and career-ready skill. Asking students to use context levels the playing field and keeps the question text-based. And remember how crucial vocabulary is for college and career readiness; that’s why assessments aligned to the CCSS emphasize the meaning of words in context more than was done in the past. </a:t>
            </a:r>
          </a:p>
        </p:txBody>
      </p:sp>
      <p:sp>
        <p:nvSpPr>
          <p:cNvPr id="4" name="Slide Number Placeholder 3"/>
          <p:cNvSpPr>
            <a:spLocks noGrp="1"/>
          </p:cNvSpPr>
          <p:nvPr>
            <p:ph type="sldNum" sz="quarter" idx="10"/>
          </p:nvPr>
        </p:nvSpPr>
        <p:spPr/>
        <p:txBody>
          <a:bodyPr/>
          <a:lstStyle/>
          <a:p>
            <a:fld id="{3B3BA271-1683-4120-A9CD-090C031B4A05}" type="slidenum">
              <a:rPr lang="en-US" smtClean="0"/>
              <a:t>25</a:t>
            </a:fld>
            <a:endParaRPr lang="en-US"/>
          </a:p>
        </p:txBody>
      </p:sp>
    </p:spTree>
    <p:extLst>
      <p:ext uri="{BB962C8B-B14F-4D97-AF65-F5344CB8AC3E}">
        <p14:creationId xmlns:p14="http://schemas.microsoft.com/office/powerpoint/2010/main" val="345782327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You’ve been looking at reading questions, but writing also</a:t>
            </a:r>
            <a:r>
              <a:rPr lang="en-US" baseline="0" dirty="0"/>
              <a:t> should be based on complex texts and require use of textual evidence.  On the next few slides, you’ll take a closer look at what CCSS-aligned writing items look like.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26</a:t>
            </a:fld>
            <a:endParaRPr lang="en-US" dirty="0"/>
          </a:p>
        </p:txBody>
      </p:sp>
    </p:spTree>
    <p:extLst>
      <p:ext uri="{BB962C8B-B14F-4D97-AF65-F5344CB8AC3E}">
        <p14:creationId xmlns:p14="http://schemas.microsoft.com/office/powerpoint/2010/main" val="67984087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You’ve seen</a:t>
            </a:r>
            <a:r>
              <a:rPr lang="en-US" baseline="0" dirty="0"/>
              <a:t> dozens of items like the </a:t>
            </a:r>
            <a:r>
              <a:rPr lang="en-US" dirty="0"/>
              <a:t>traditional item on the left.</a:t>
            </a:r>
            <a:r>
              <a:rPr lang="en-US" baseline="0" dirty="0"/>
              <a:t> S</a:t>
            </a:r>
            <a:r>
              <a:rPr lang="en-US" dirty="0"/>
              <a:t>tudents are asked to draw on their own knowledge (or lack thereof) for evidence in a discussion of a topic</a:t>
            </a:r>
            <a:r>
              <a:rPr lang="en-US" baseline="0" dirty="0"/>
              <a:t>. Prompts that are not tied to a text may give an advantage to students with prior knowledge of a chosen topic or issue. In writing to sources, students analyze texts, make claims or inferences, and draw on the text itself for evidence. When students are given rich, complex texts, they can write rich essays that better exemplify the kind of writing needed for college and careers, requiring use of textual evidence and thus leveling the playing field. Look how the CCSS-aligned item requires students to closely examine what Jefferson is saying and make significant claims about the text.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27</a:t>
            </a:fld>
            <a:endParaRPr lang="en-US" dirty="0"/>
          </a:p>
        </p:txBody>
      </p:sp>
    </p:spTree>
    <p:extLst>
      <p:ext uri="{BB962C8B-B14F-4D97-AF65-F5344CB8AC3E}">
        <p14:creationId xmlns:p14="http://schemas.microsoft.com/office/powerpoint/2010/main" val="17665873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8299">
              <a:defRPr/>
            </a:pPr>
            <a:r>
              <a:rPr lang="en-US" dirty="0"/>
              <a:t>Many assessments</a:t>
            </a:r>
            <a:r>
              <a:rPr lang="en-US" baseline="0" dirty="0"/>
              <a:t> ask our students to write to prompts, as shown in the previous slide, and many also ask them to write in response to constructed-response items, as discussed earlier. </a:t>
            </a:r>
          </a:p>
          <a:p>
            <a:pPr defTabSz="928299">
              <a:defRPr/>
            </a:pPr>
            <a:endParaRPr lang="en-US" baseline="0" dirty="0"/>
          </a:p>
          <a:p>
            <a:pPr defTabSz="928299">
              <a:defRPr/>
            </a:pPr>
            <a:r>
              <a:rPr lang="en-US" dirty="0"/>
              <a:t>Here is a pair of brief constructed-response questions—reading response questions—typical of ones that are usually scored on a 2-point</a:t>
            </a:r>
            <a:r>
              <a:rPr lang="en-US" baseline="0" dirty="0"/>
              <a:t> rubric. The two items, at first glance, look pretty similar.  But i</a:t>
            </a:r>
            <a:r>
              <a:rPr lang="en-US" dirty="0"/>
              <a:t>n the traditional item, students are asked to take a side on an issue by</a:t>
            </a:r>
            <a:r>
              <a:rPr lang="en-US" baseline="0" dirty="0"/>
              <a:t> using information from outside the text. In the CCSS-aligned item, student are asked to show their understanding of the text by analyzing the author’s ideas—staying inside the text. </a:t>
            </a:r>
          </a:p>
        </p:txBody>
      </p:sp>
      <p:sp>
        <p:nvSpPr>
          <p:cNvPr id="4" name="Slide Number Placeholder 3"/>
          <p:cNvSpPr>
            <a:spLocks noGrp="1"/>
          </p:cNvSpPr>
          <p:nvPr>
            <p:ph type="sldNum" sz="quarter" idx="10"/>
          </p:nvPr>
        </p:nvSpPr>
        <p:spPr/>
        <p:txBody>
          <a:bodyPr/>
          <a:lstStyle/>
          <a:p>
            <a:fld id="{3B3BA271-1683-4120-A9CD-090C031B4A05}" type="slidenum">
              <a:rPr lang="en-US" smtClean="0"/>
              <a:t>28</a:t>
            </a:fld>
            <a:endParaRPr lang="en-US" dirty="0"/>
          </a:p>
        </p:txBody>
      </p:sp>
    </p:spTree>
    <p:extLst>
      <p:ext uri="{BB962C8B-B14F-4D97-AF65-F5344CB8AC3E}">
        <p14:creationId xmlns:p14="http://schemas.microsoft.com/office/powerpoint/2010/main" val="40080288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Shift 3 asks for a special focus on informational text so that students learn from what they read. (Not forgetting, of course, that students also learn from reading literature.) In the next few slides, you’ll be taking a closer look at some complex informational texts and how they align to Shift 3 of the CCSS.</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29</a:t>
            </a:fld>
            <a:endParaRPr lang="en-US" dirty="0"/>
          </a:p>
        </p:txBody>
      </p:sp>
    </p:spTree>
    <p:extLst>
      <p:ext uri="{BB962C8B-B14F-4D97-AF65-F5344CB8AC3E}">
        <p14:creationId xmlns:p14="http://schemas.microsoft.com/office/powerpoint/2010/main" val="37432508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some guidelines to think about when choosing or evaluating informational texts for their richness of content. </a:t>
            </a:r>
          </a:p>
          <a:p>
            <a:endParaRPr lang="en-US" baseline="0" dirty="0"/>
          </a:p>
        </p:txBody>
      </p:sp>
      <p:sp>
        <p:nvSpPr>
          <p:cNvPr id="4" name="Slide Number Placeholder 3"/>
          <p:cNvSpPr>
            <a:spLocks noGrp="1"/>
          </p:cNvSpPr>
          <p:nvPr>
            <p:ph type="sldNum" sz="quarter" idx="10"/>
          </p:nvPr>
        </p:nvSpPr>
        <p:spPr/>
        <p:txBody>
          <a:bodyPr/>
          <a:lstStyle/>
          <a:p>
            <a:fld id="{3B3BA271-1683-4120-A9CD-090C031B4A05}" type="slidenum">
              <a:rPr lang="en-US" smtClean="0"/>
              <a:t>30</a:t>
            </a:fld>
            <a:endParaRPr lang="en-US" dirty="0"/>
          </a:p>
        </p:txBody>
      </p:sp>
    </p:spTree>
    <p:extLst>
      <p:ext uri="{BB962C8B-B14F-4D97-AF65-F5344CB8AC3E}">
        <p14:creationId xmlns:p14="http://schemas.microsoft.com/office/powerpoint/2010/main" val="3743250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next three slides show the implications of the shifts</a:t>
            </a:r>
            <a:r>
              <a:rPr lang="en-US" baseline="0" dirty="0"/>
              <a:t> for assessment. </a:t>
            </a:r>
            <a:r>
              <a:rPr lang="en-US" dirty="0"/>
              <a:t>Each of these shifts in assessment practice is illustrated by one or more slides</a:t>
            </a:r>
            <a:r>
              <a:rPr lang="en-US" baseline="0" dirty="0"/>
              <a:t> in the following deck. </a:t>
            </a:r>
          </a:p>
          <a:p>
            <a:r>
              <a:rPr lang="en-US" baseline="0" dirty="0"/>
              <a:t>Here are the main implications for Shift 1: </a:t>
            </a:r>
          </a:p>
          <a:p>
            <a:r>
              <a:rPr lang="en-US" baseline="0" dirty="0"/>
              <a:t>1) Assessments focus on complexity of text more than ever before: One of the most crucial shifts brought by the CCSS is the focus on text complexity, as research has shown that students must be able to understand complex text in order to be ready for college and careers. Traditional assessments have, all too often, presented thin, non-complex texts, allowing students to skim assessment texts to look for the answers, rather than asking students to take time to read and understand the texts. 2) Shift 1 has also changed the focus of vocabulary assessment, from asking about isolated words to asking about tier 2 words in context (you’ll read more about the definition of tier 2 in a few minutes) and 3) from asking about literary terms to asking about meaning of figurative language.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3</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r>
              <a:rPr lang="en-US" baseline="0" dirty="0"/>
              <a:t>What’s the bottom line? It is the bottom line on this slide –to be worth students’ time, texts must enable students to gain content knowledge. The content must be there, and it must be presented in a way that prepares students for the texts they will read in college and careers. </a:t>
            </a:r>
          </a:p>
        </p:txBody>
      </p:sp>
      <p:sp>
        <p:nvSpPr>
          <p:cNvPr id="4" name="Slide Number Placeholder 3"/>
          <p:cNvSpPr>
            <a:spLocks noGrp="1"/>
          </p:cNvSpPr>
          <p:nvPr>
            <p:ph type="sldNum" sz="quarter" idx="10"/>
          </p:nvPr>
        </p:nvSpPr>
        <p:spPr/>
        <p:txBody>
          <a:bodyPr/>
          <a:lstStyle/>
          <a:p>
            <a:fld id="{3B3BA271-1683-4120-A9CD-090C031B4A05}" type="slidenum">
              <a:rPr lang="en-US" smtClean="0"/>
              <a:t>31</a:t>
            </a:fld>
            <a:endParaRPr lang="en-US" dirty="0"/>
          </a:p>
        </p:txBody>
      </p:sp>
    </p:spTree>
    <p:extLst>
      <p:ext uri="{BB962C8B-B14F-4D97-AF65-F5344CB8AC3E}">
        <p14:creationId xmlns:p14="http://schemas.microsoft.com/office/powerpoint/2010/main" val="3743250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 example of an</a:t>
            </a:r>
            <a:r>
              <a:rPr lang="en-US" baseline="0" dirty="0"/>
              <a:t> informational text that is content-rich and worth reading and one that is not</a:t>
            </a:r>
            <a:r>
              <a:rPr lang="en-US" dirty="0"/>
              <a:t>. Although it’s hard to show a lot in such brief</a:t>
            </a:r>
            <a:r>
              <a:rPr lang="en-US" baseline="0" dirty="0"/>
              <a:t> excerpts, there are some clear differences.</a:t>
            </a:r>
          </a:p>
          <a:p>
            <a:endParaRPr lang="en-US" baseline="0" dirty="0"/>
          </a:p>
          <a:p>
            <a:endParaRPr lang="en-US" baseline="0" dirty="0"/>
          </a:p>
          <a:p>
            <a:r>
              <a:rPr lang="en-US" baseline="0" dirty="0"/>
              <a:t>Not only are there more specific details in the right-hand, content-rich excerpt, but also the writing is better. Note the odd construction in the second sentence of the left-hand sample. Also note the third sentence: Is it good science to say that animals “enjoy” their conditions? We used to see these kinds of weak writing in texts that were commissioned for use on assessments—science and history written by non-experts. </a:t>
            </a:r>
          </a:p>
          <a:p>
            <a:endParaRPr lang="en-US" baseline="0" dirty="0"/>
          </a:p>
          <a:p>
            <a:endParaRPr lang="en-US" baseline="0" dirty="0"/>
          </a:p>
          <a:p>
            <a:endParaRPr lang="en-US" baseline="0" dirty="0"/>
          </a:p>
        </p:txBody>
      </p:sp>
      <p:sp>
        <p:nvSpPr>
          <p:cNvPr id="4" name="Slide Number Placeholder 3"/>
          <p:cNvSpPr>
            <a:spLocks noGrp="1"/>
          </p:cNvSpPr>
          <p:nvPr>
            <p:ph type="sldNum" sz="quarter" idx="10"/>
          </p:nvPr>
        </p:nvSpPr>
        <p:spPr/>
        <p:txBody>
          <a:bodyPr/>
          <a:lstStyle/>
          <a:p>
            <a:fld id="{3B3BA271-1683-4120-A9CD-090C031B4A05}" type="slidenum">
              <a:rPr lang="en-US" smtClean="0"/>
              <a:t>32</a:t>
            </a:fld>
            <a:endParaRPr lang="en-US"/>
          </a:p>
        </p:txBody>
      </p:sp>
    </p:spTree>
    <p:extLst>
      <p:ext uri="{BB962C8B-B14F-4D97-AF65-F5344CB8AC3E}">
        <p14:creationId xmlns:p14="http://schemas.microsoft.com/office/powerpoint/2010/main" val="27697722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summarize the major points</a:t>
            </a:r>
            <a:r>
              <a:rPr lang="en-US" baseline="0" dirty="0"/>
              <a:t> of this PPT, please review the following three slides, repeated from the beginning of the slide deck. </a:t>
            </a:r>
          </a:p>
          <a:p>
            <a:endParaRPr lang="en-US" baseline="0" dirty="0"/>
          </a:p>
          <a:p>
            <a:r>
              <a:rPr lang="en-US" dirty="0"/>
              <a:t>Here is the original slide showing the implications of Shift 1. </a:t>
            </a:r>
          </a:p>
        </p:txBody>
      </p:sp>
      <p:sp>
        <p:nvSpPr>
          <p:cNvPr id="4" name="Slide Number Placeholder 3"/>
          <p:cNvSpPr>
            <a:spLocks noGrp="1"/>
          </p:cNvSpPr>
          <p:nvPr>
            <p:ph type="sldNum" sz="quarter" idx="10"/>
          </p:nvPr>
        </p:nvSpPr>
        <p:spPr/>
        <p:txBody>
          <a:bodyPr/>
          <a:lstStyle/>
          <a:p>
            <a:fld id="{3B3BA271-1683-4120-A9CD-090C031B4A05}" type="slidenum">
              <a:rPr lang="en-US" smtClean="0"/>
              <a:t>33</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original slide about Shift 2. </a:t>
            </a:r>
          </a:p>
        </p:txBody>
      </p:sp>
      <p:sp>
        <p:nvSpPr>
          <p:cNvPr id="4" name="Slide Number Placeholder 3"/>
          <p:cNvSpPr>
            <a:spLocks noGrp="1"/>
          </p:cNvSpPr>
          <p:nvPr>
            <p:ph type="sldNum" sz="quarter" idx="10"/>
          </p:nvPr>
        </p:nvSpPr>
        <p:spPr/>
        <p:txBody>
          <a:bodyPr/>
          <a:lstStyle/>
          <a:p>
            <a:fld id="{3B3BA271-1683-4120-A9CD-090C031B4A05}" type="slidenum">
              <a:rPr lang="en-US" smtClean="0"/>
              <a:t>34</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Finally,</a:t>
            </a:r>
            <a:r>
              <a:rPr lang="en-US" baseline="0" dirty="0"/>
              <a:t> here is the original slide about Shift 3. </a:t>
            </a:r>
          </a:p>
          <a:p>
            <a:endParaRPr lang="en-US" baseline="0" dirty="0"/>
          </a:p>
          <a:p>
            <a:r>
              <a:rPr lang="en-US" baseline="0" dirty="0"/>
              <a:t>If any points from the three summary slides remain unclear, please refer back to the specific sections of the PPT that demonstrated each change.  </a:t>
            </a:r>
          </a:p>
        </p:txBody>
      </p:sp>
      <p:sp>
        <p:nvSpPr>
          <p:cNvPr id="4" name="Slide Number Placeholder 3"/>
          <p:cNvSpPr>
            <a:spLocks noGrp="1"/>
          </p:cNvSpPr>
          <p:nvPr>
            <p:ph type="sldNum" sz="quarter" idx="10"/>
          </p:nvPr>
        </p:nvSpPr>
        <p:spPr/>
        <p:txBody>
          <a:bodyPr/>
          <a:lstStyle/>
          <a:p>
            <a:fld id="{3B3BA271-1683-4120-A9CD-090C031B4A05}" type="slidenum">
              <a:rPr lang="en-US" smtClean="0"/>
              <a:t>35</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37</a:t>
            </a:fld>
            <a:endParaRPr lang="en-US" dirty="0"/>
          </a:p>
        </p:txBody>
      </p:sp>
    </p:spTree>
    <p:extLst>
      <p:ext uri="{BB962C8B-B14F-4D97-AF65-F5344CB8AC3E}">
        <p14:creationId xmlns:p14="http://schemas.microsoft.com/office/powerpoint/2010/main" val="4029189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Here are the main implications of Shift 2: </a:t>
            </a:r>
          </a:p>
          <a:p>
            <a:r>
              <a:rPr lang="en-US" baseline="0" dirty="0"/>
              <a:t>1) Traditional assessments have, all too often, focused on superficial analysis of texts or simple recall of information. 2) Questions have asked students for responses based on the text, but we don’t know if students get the right answers by reading the text, by guessing, or by some other kind of test-taking strategy. You’ll see suggestions throughout this presentation for the use of specific item formats that ask students to justify their answers with textual evidence. 3) Similarly, traditional writing prompts asked students to make things up out of their head—students were not given a context from which to write and to provide evidence. CCSS-aligned prompts require writing to sources—students are given sources and use them to make and support claims and inferences.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4</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Shift 3 means that in all grades there is greater emphasis on the amount of informational text in assessments than ever before, with students encountering more informational</a:t>
            </a:r>
            <a:r>
              <a:rPr lang="en-US" baseline="0" dirty="0"/>
              <a:t> texts as they progress through the grades</a:t>
            </a:r>
            <a:r>
              <a:rPr lang="en-US" dirty="0"/>
              <a:t>. </a:t>
            </a:r>
          </a:p>
          <a:p>
            <a:endParaRPr lang="en-US" dirty="0"/>
          </a:p>
          <a:p>
            <a:r>
              <a:rPr lang="en-US" dirty="0"/>
              <a:t>Also, there is more emphasis on the content of informational</a:t>
            </a:r>
            <a:r>
              <a:rPr lang="en-US" baseline="0" dirty="0"/>
              <a:t> texts. </a:t>
            </a:r>
            <a:r>
              <a:rPr lang="en-US" dirty="0"/>
              <a:t>It was true that traditional texts often used thin</a:t>
            </a:r>
            <a:r>
              <a:rPr lang="en-US" baseline="0" dirty="0"/>
              <a:t> commissioned science and social studies pieces. CCSS-aligned assessment texts are content rich and high quality; students may even learn while they are taking the test! </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5</a:t>
            </a:fld>
            <a:endParaRPr lang="en-US" dirty="0"/>
          </a:p>
        </p:txBody>
      </p:sp>
    </p:spTree>
    <p:extLst>
      <p:ext uri="{BB962C8B-B14F-4D97-AF65-F5344CB8AC3E}">
        <p14:creationId xmlns:p14="http://schemas.microsoft.com/office/powerpoint/2010/main" val="2952730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6</a:t>
            </a:fld>
            <a:endParaRPr lang="en-US" dirty="0"/>
          </a:p>
        </p:txBody>
      </p:sp>
    </p:spTree>
    <p:extLst>
      <p:ext uri="{BB962C8B-B14F-4D97-AF65-F5344CB8AC3E}">
        <p14:creationId xmlns:p14="http://schemas.microsoft.com/office/powerpoint/2010/main" val="40166023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now</a:t>
            </a:r>
            <a:r>
              <a:rPr lang="en-US" baseline="0" dirty="0"/>
              <a:t> recognize, more than ever before, that s</a:t>
            </a:r>
            <a:r>
              <a:rPr lang="en-US" dirty="0"/>
              <a:t>electing the right texts for assessments is more</a:t>
            </a:r>
            <a:r>
              <a:rPr lang="en-US" baseline="0" dirty="0"/>
              <a:t> important. Research has shown that students must be able to read and analyze </a:t>
            </a:r>
            <a:r>
              <a:rPr lang="en-US" b="1" baseline="0" dirty="0"/>
              <a:t>complex</a:t>
            </a:r>
            <a:r>
              <a:rPr lang="en-US" baseline="0" dirty="0"/>
              <a:t> texts so that they are ready for the demands of college and the workforce.</a:t>
            </a:r>
          </a:p>
          <a:p>
            <a:endParaRPr lang="en-US" baseline="0" dirty="0"/>
          </a:p>
          <a:p>
            <a:r>
              <a:rPr lang="en-US" dirty="0"/>
              <a:t>On</a:t>
            </a:r>
            <a:r>
              <a:rPr lang="en-US" baseline="0" dirty="0"/>
              <a:t> the next few slides, to help illustrate the idea of text complexity, you’ll take a closer look at what complex texts look like.</a:t>
            </a:r>
            <a:endParaRPr lang="en-US" dirty="0"/>
          </a:p>
        </p:txBody>
      </p:sp>
      <p:sp>
        <p:nvSpPr>
          <p:cNvPr id="4" name="Slide Number Placeholder 3"/>
          <p:cNvSpPr>
            <a:spLocks noGrp="1"/>
          </p:cNvSpPr>
          <p:nvPr>
            <p:ph type="sldNum" sz="quarter" idx="10"/>
          </p:nvPr>
        </p:nvSpPr>
        <p:spPr/>
        <p:txBody>
          <a:bodyPr/>
          <a:lstStyle/>
          <a:p>
            <a:fld id="{3B3BA271-1683-4120-A9CD-090C031B4A05}" type="slidenum">
              <a:rPr lang="en-US" smtClean="0"/>
              <a:t>7</a:t>
            </a:fld>
            <a:endParaRPr lang="en-US" dirty="0"/>
          </a:p>
        </p:txBody>
      </p:sp>
    </p:spTree>
    <p:extLst>
      <p:ext uri="{BB962C8B-B14F-4D97-AF65-F5344CB8AC3E}">
        <p14:creationId xmlns:p14="http://schemas.microsoft.com/office/powerpoint/2010/main" val="41264592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It’s not possible to</a:t>
            </a:r>
            <a:r>
              <a:rPr lang="en-US" baseline="0" dirty="0"/>
              <a:t> illustrate all the aspects of text complexity in a brief sample, but the sentences on this slide suggest, for a grade 5 science passage, the difference between non-complex text and complex text. In the non-complex text, note especially the lack of scientific explanations, as well as the lack of sentence complexity and the low vocabulary level and simple sentence structures. Note too that the relationships among ideas are incomplete, leaving students to attempt to fill in the blanks.  This may lead to inaccurate and incorrect inferences. </a:t>
            </a:r>
          </a:p>
          <a:p>
            <a:endParaRPr lang="en-US" baseline="0" dirty="0"/>
          </a:p>
          <a:p>
            <a:r>
              <a:rPr lang="en-US" baseline="0" dirty="0"/>
              <a:t>A note about measuring text complexity: Complexity is determined both quantitatively and qualitatively. The quantitative data for the texts shown in these and the following slides (analyses run on the complete texts, not just the excerpts quoted on the slides) place the texts in the grade bands shown. For example, the quantitative analysis of the full text of “</a:t>
            </a:r>
            <a:r>
              <a:rPr lang="en-US" baseline="0" dirty="0" err="1"/>
              <a:t>Bubblology</a:t>
            </a:r>
            <a:r>
              <a:rPr lang="en-US" baseline="0" dirty="0"/>
              <a:t>” produces a Lexile rating of 880, which places it in the 4-5 grade band. The qualitative analysis we did for “</a:t>
            </a:r>
            <a:r>
              <a:rPr lang="en-US" baseline="0" dirty="0" err="1"/>
              <a:t>Bubblology</a:t>
            </a:r>
            <a:r>
              <a:rPr lang="en-US" baseline="0" dirty="0"/>
              <a:t>” places it at grade 5. </a:t>
            </a:r>
          </a:p>
        </p:txBody>
      </p:sp>
      <p:sp>
        <p:nvSpPr>
          <p:cNvPr id="4" name="Slide Number Placeholder 3"/>
          <p:cNvSpPr>
            <a:spLocks noGrp="1"/>
          </p:cNvSpPr>
          <p:nvPr>
            <p:ph type="sldNum" sz="quarter" idx="10"/>
          </p:nvPr>
        </p:nvSpPr>
        <p:spPr/>
        <p:txBody>
          <a:bodyPr/>
          <a:lstStyle/>
          <a:p>
            <a:fld id="{3B3BA271-1683-4120-A9CD-090C031B4A05}" type="slidenum">
              <a:rPr lang="en-US" smtClean="0"/>
              <a:t>8</a:t>
            </a:fld>
            <a:endParaRPr lang="en-US"/>
          </a:p>
        </p:txBody>
      </p:sp>
    </p:spTree>
    <p:extLst>
      <p:ext uri="{BB962C8B-B14F-4D97-AF65-F5344CB8AC3E}">
        <p14:creationId xmlns:p14="http://schemas.microsoft.com/office/powerpoint/2010/main" val="37247307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another example, this one for social studies. Again, these</a:t>
            </a:r>
            <a:r>
              <a:rPr lang="en-US" baseline="0" dirty="0"/>
              <a:t> brief snippets simply hint at aspects of complexity—they can’t show the complete picture. </a:t>
            </a:r>
            <a:r>
              <a:rPr lang="en-US" dirty="0"/>
              <a:t>The left-hand excerpt is straight,</a:t>
            </a:r>
            <a:r>
              <a:rPr lang="en-US" baseline="0" dirty="0"/>
              <a:t> chronological biography, lacking complexity of ideas or complexity of text structure. The second is a quotation from a radio interview with Martha Graham, presenting complex ideas worthy of student analysis. This is not to say that all chronological texts are poor, just that students need to encounter texts with expository, non-narrative structures so that they develop skills in reading expository texts, which is crucial to college and career readiness.</a:t>
            </a:r>
          </a:p>
          <a:p>
            <a:endParaRPr lang="en-US" baseline="0" dirty="0"/>
          </a:p>
          <a:p>
            <a:r>
              <a:rPr lang="en-US" baseline="0" dirty="0"/>
              <a:t>Texts of appropriate complexity usually are previously published, as illustrated by the two right-hand, complex examples on this slide and the previous slide. Texts </a:t>
            </a:r>
            <a:r>
              <a:rPr lang="en-US" i="1" baseline="0" dirty="0"/>
              <a:t>commissioned</a:t>
            </a:r>
            <a:r>
              <a:rPr lang="en-US" baseline="0" dirty="0"/>
              <a:t> specifically for testing often lack appropriate complexity because they have not received the professional editorial evaluation and reviews that are customary for texts that are developed by reputable publishers.  </a:t>
            </a:r>
          </a:p>
        </p:txBody>
      </p:sp>
      <p:sp>
        <p:nvSpPr>
          <p:cNvPr id="4" name="Slide Number Placeholder 3"/>
          <p:cNvSpPr>
            <a:spLocks noGrp="1"/>
          </p:cNvSpPr>
          <p:nvPr>
            <p:ph type="sldNum" sz="quarter" idx="10"/>
          </p:nvPr>
        </p:nvSpPr>
        <p:spPr/>
        <p:txBody>
          <a:bodyPr/>
          <a:lstStyle/>
          <a:p>
            <a:fld id="{3B3BA271-1683-4120-A9CD-090C031B4A05}" type="slidenum">
              <a:rPr lang="en-US" smtClean="0"/>
              <a:t>9</a:t>
            </a:fld>
            <a:endParaRPr lang="en-US"/>
          </a:p>
        </p:txBody>
      </p:sp>
    </p:spTree>
    <p:extLst>
      <p:ext uri="{BB962C8B-B14F-4D97-AF65-F5344CB8AC3E}">
        <p14:creationId xmlns:p14="http://schemas.microsoft.com/office/powerpoint/2010/main" val="276977227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8.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achievethecore.org" TargetMode="Externa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emf"/><Relationship Id="rId1" Type="http://schemas.openxmlformats.org/officeDocument/2006/relationships/slideMaster" Target="../slideMasters/slideMaster1.xml"/><Relationship Id="rId5" Type="http://schemas.openxmlformats.org/officeDocument/2006/relationships/image" Target="../media/image4.emf"/><Relationship Id="rId4" Type="http://schemas.openxmlformats.org/officeDocument/2006/relationships/hyperlink" Target="http://www.achievethecore.org" TargetMode="Externa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3" Type="http://schemas.openxmlformats.org/officeDocument/2006/relationships/hyperlink" Target="http://www.achievethecore.org" TargetMode="External"/><Relationship Id="rId2" Type="http://schemas.openxmlformats.org/officeDocument/2006/relationships/image" Target="../media/image6.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SAP and ATC">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8" name="Picture 7"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2451908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Header 3">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A9B0AC"/>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5899056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Header 4">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B9650"/>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33667889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Body Cop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81162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able Page">
    <p:spTree>
      <p:nvGrpSpPr>
        <p:cNvPr id="1" name=""/>
        <p:cNvGrpSpPr/>
        <p:nvPr/>
      </p:nvGrpSpPr>
      <p:grpSpPr>
        <a:xfrm>
          <a:off x="0" y="0"/>
          <a:ext cx="0" cy="0"/>
          <a:chOff x="0" y="0"/>
          <a:chExt cx="0" cy="0"/>
        </a:xfrm>
      </p:grpSpPr>
      <p:sp>
        <p:nvSpPr>
          <p:cNvPr id="8" name="Table Placeholder 7"/>
          <p:cNvSpPr>
            <a:spLocks noGrp="1"/>
          </p:cNvSpPr>
          <p:nvPr>
            <p:ph type="tbl" sz="quarter" idx="10"/>
          </p:nvPr>
        </p:nvSpPr>
        <p:spPr/>
        <p:txBody>
          <a:bodyPr/>
          <a:lstStyle/>
          <a:p>
            <a:r>
              <a:rPr lang="en-US" dirty="0"/>
              <a:t>Click icon to add table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203924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hart Page">
    <p:spTree>
      <p:nvGrpSpPr>
        <p:cNvPr id="1" name=""/>
        <p:cNvGrpSpPr/>
        <p:nvPr/>
      </p:nvGrpSpPr>
      <p:grpSpPr>
        <a:xfrm>
          <a:off x="0" y="0"/>
          <a:ext cx="0" cy="0"/>
          <a:chOff x="0" y="0"/>
          <a:chExt cx="0" cy="0"/>
        </a:xfrm>
      </p:grpSpPr>
      <p:sp>
        <p:nvSpPr>
          <p:cNvPr id="10" name="Chart Placeholder 9"/>
          <p:cNvSpPr>
            <a:spLocks noGrp="1"/>
          </p:cNvSpPr>
          <p:nvPr>
            <p:ph type="chart" sz="quarter" idx="11"/>
          </p:nvPr>
        </p:nvSpPr>
        <p:spPr/>
        <p:txBody>
          <a:bodyPr/>
          <a:lstStyle/>
          <a:p>
            <a:r>
              <a:rPr lang="en-US" dirty="0"/>
              <a:t>Click icon to add chart</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9216147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icture or graphic">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p:txBody>
          <a:bodyPr/>
          <a:lstStyle/>
          <a:p>
            <a:r>
              <a:rPr lang="en-US" dirty="0"/>
              <a:t>Click icon to add picture</a:t>
            </a:r>
          </a:p>
        </p:txBody>
      </p:sp>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9" name="Rectangle 8"/>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1" name="Picture 10"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2" name="Rectangle 11">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612632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Full Bleed Image">
    <p:spTree>
      <p:nvGrpSpPr>
        <p:cNvPr id="1" name=""/>
        <p:cNvGrpSpPr/>
        <p:nvPr/>
      </p:nvGrpSpPr>
      <p:grpSpPr>
        <a:xfrm>
          <a:off x="0" y="0"/>
          <a:ext cx="0" cy="0"/>
          <a:chOff x="0" y="0"/>
          <a:chExt cx="0" cy="0"/>
        </a:xfrm>
      </p:grpSpPr>
      <p:sp>
        <p:nvSpPr>
          <p:cNvPr id="8" name="Picture Placeholder 7"/>
          <p:cNvSpPr>
            <a:spLocks noGrp="1"/>
          </p:cNvSpPr>
          <p:nvPr>
            <p:ph type="pic" sz="quarter" idx="10"/>
          </p:nvPr>
        </p:nvSpPr>
        <p:spPr>
          <a:xfrm>
            <a:off x="0" y="0"/>
            <a:ext cx="9144000" cy="6858000"/>
          </a:xfrm>
        </p:spPr>
        <p:txBody>
          <a:bodyPr/>
          <a:lstStyle/>
          <a:p>
            <a:r>
              <a:rPr lang="en-US" dirty="0"/>
              <a:t>Click icon to add picture</a:t>
            </a:r>
          </a:p>
        </p:txBody>
      </p:sp>
    </p:spTree>
    <p:extLst>
      <p:ext uri="{BB962C8B-B14F-4D97-AF65-F5344CB8AC3E}">
        <p14:creationId xmlns:p14="http://schemas.microsoft.com/office/powerpoint/2010/main" val="16965916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9882042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Rectangle 5"/>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8" name="Picture 7"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9" name="Rectangle 8">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6097271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Body Copy (Url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rgbClr val="3F3F39"/>
                </a:solidFill>
              </a:defRPr>
            </a:lvl1pPr>
            <a:lvl2pPr>
              <a:defRPr>
                <a:solidFill>
                  <a:srgbClr val="3F3F39"/>
                </a:solidFill>
              </a:defRPr>
            </a:lvl2pPr>
            <a:lvl3pPr>
              <a:defRPr>
                <a:solidFill>
                  <a:srgbClr val="3F3F39"/>
                </a:solidFill>
              </a:defRPr>
            </a:lvl3pPr>
            <a:lvl4pPr>
              <a:defRPr>
                <a:solidFill>
                  <a:srgbClr val="3F3F39"/>
                </a:solidFill>
              </a:defRPr>
            </a:lvl4pPr>
            <a:lvl5pPr>
              <a:defRPr>
                <a:solidFill>
                  <a:srgbClr val="3F3F39"/>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Rectangle 11"/>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a:t> </a:t>
            </a:r>
          </a:p>
        </p:txBody>
      </p:sp>
      <p:pic>
        <p:nvPicPr>
          <p:cNvPr id="13" name="Picture 12" descr="ATC_org.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0803" y="6519775"/>
            <a:ext cx="1974670" cy="159615"/>
          </a:xfrm>
          <a:prstGeom prst="rect">
            <a:avLst/>
          </a:prstGeom>
        </p:spPr>
      </p:pic>
      <p:sp>
        <p:nvSpPr>
          <p:cNvPr id="14" name="TextBox 13"/>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15" name="Rectangle 14">
            <a:hlinkClick r:id="rId3"/>
          </p:cNvPr>
          <p:cNvSpPr/>
          <p:nvPr userDrawn="1"/>
        </p:nvSpPr>
        <p:spPr>
          <a:xfrm>
            <a:off x="195229" y="6519775"/>
            <a:ext cx="1920244" cy="15961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029349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SAP and ATC 2">
    <p:spTree>
      <p:nvGrpSpPr>
        <p:cNvPr id="1" name=""/>
        <p:cNvGrpSpPr/>
        <p:nvPr/>
      </p:nvGrpSpPr>
      <p:grpSpPr>
        <a:xfrm>
          <a:off x="0" y="0"/>
          <a:ext cx="0" cy="0"/>
          <a:chOff x="0" y="0"/>
          <a:chExt cx="0" cy="0"/>
        </a:xfrm>
      </p:grpSpPr>
      <p:pic>
        <p:nvPicPr>
          <p:cNvPr id="6" name="Picture 5" descr="green_texture.jpg"/>
          <p:cNvPicPr>
            <a:picLocks noChangeAspect="1"/>
          </p:cNvPicPr>
          <p:nvPr userDrawn="1"/>
        </p:nvPicPr>
        <p:blipFill rotWithShape="1">
          <a:blip r:embed="rId2">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3507950" y="2362434"/>
            <a:ext cx="5497219"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3507949" y="3835562"/>
            <a:ext cx="5497220"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3" name="Rectangle 12"/>
          <p:cNvSpPr/>
          <p:nvPr userDrawn="1"/>
        </p:nvSpPr>
        <p:spPr>
          <a:xfrm>
            <a:off x="0" y="1746249"/>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4" name="Picture Placeholder 3"/>
          <p:cNvSpPr>
            <a:spLocks noGrp="1"/>
          </p:cNvSpPr>
          <p:nvPr>
            <p:ph type="pic" sz="quarter" idx="10"/>
          </p:nvPr>
        </p:nvSpPr>
        <p:spPr>
          <a:xfrm>
            <a:off x="0" y="1857374"/>
            <a:ext cx="3349625" cy="3159126"/>
          </a:xfrm>
        </p:spPr>
        <p:txBody>
          <a:bodyPr/>
          <a:lstStyle/>
          <a:p>
            <a:r>
              <a:rPr lang="en-US" dirty="0"/>
              <a:t>Click icon to add picture</a:t>
            </a:r>
          </a:p>
        </p:txBody>
      </p:sp>
      <p:pic>
        <p:nvPicPr>
          <p:cNvPr id="9" name="Picture 8"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15" name="Picture 14"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53921" y="283558"/>
            <a:ext cx="3651249" cy="750488"/>
          </a:xfrm>
          <a:prstGeom prst="rect">
            <a:avLst/>
          </a:prstGeom>
        </p:spPr>
      </p:pic>
    </p:spTree>
    <p:extLst>
      <p:ext uri="{BB962C8B-B14F-4D97-AF65-F5344CB8AC3E}">
        <p14:creationId xmlns:p14="http://schemas.microsoft.com/office/powerpoint/2010/main" val="156003778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9" name="Picture 8" descr="green_texture.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
            <a:ext cx="9144000" cy="6858000"/>
          </a:xfrm>
          <a:prstGeom prst="rect">
            <a:avLst/>
          </a:prstGeom>
        </p:spPr>
      </p:pic>
      <p:sp>
        <p:nvSpPr>
          <p:cNvPr id="6"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7"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1"/>
          <p:cNvSpPr txBox="1">
            <a:spLocks/>
          </p:cNvSpPr>
          <p:nvPr userDrawn="1"/>
        </p:nvSpPr>
        <p:spPr>
          <a:xfrm>
            <a:off x="216568" y="2852946"/>
            <a:ext cx="8620552" cy="876843"/>
          </a:xfrm>
          <a:prstGeom prst="rect">
            <a:avLst/>
          </a:prstGeom>
          <a:solidFill>
            <a:srgbClr val="FFFFFF">
              <a:alpha val="80000"/>
            </a:srgbClr>
          </a:solidFill>
          <a:ln>
            <a:noFill/>
          </a:ln>
          <a:effectLst>
            <a:outerShdw blurRad="50800" dist="38100" dir="2700000" algn="tl" rotWithShape="0">
              <a:srgbClr val="000000">
                <a:alpha val="43000"/>
              </a:srgbClr>
            </a:outerShdw>
          </a:effectLst>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solidFill>
                <a:srgbClr val="23593E"/>
              </a:solidFill>
              <a:latin typeface="Lucida Sans"/>
              <a:cs typeface="Lucida Sans"/>
            </a:endParaRPr>
          </a:p>
        </p:txBody>
      </p:sp>
      <p:pic>
        <p:nvPicPr>
          <p:cNvPr id="10" name="Picture 9" descr="SAP_logo_RGB.pdf"/>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sp>
        <p:nvSpPr>
          <p:cNvPr id="4" name="Title 3"/>
          <p:cNvSpPr>
            <a:spLocks noGrp="1"/>
          </p:cNvSpPr>
          <p:nvPr>
            <p:ph type="title"/>
          </p:nvPr>
        </p:nvSpPr>
        <p:spPr>
          <a:xfrm>
            <a:off x="219320" y="2852946"/>
            <a:ext cx="8617800" cy="876843"/>
          </a:xfrm>
        </p:spPr>
        <p:txBody>
          <a:bodyPr/>
          <a:lstStyle/>
          <a:p>
            <a:r>
              <a:rPr lang="en-US"/>
              <a:t>Click to edit Master title style</a:t>
            </a:r>
          </a:p>
        </p:txBody>
      </p:sp>
    </p:spTree>
    <p:extLst>
      <p:ext uri="{BB962C8B-B14F-4D97-AF65-F5344CB8AC3E}">
        <p14:creationId xmlns:p14="http://schemas.microsoft.com/office/powerpoint/2010/main" val="309286450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7"/>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0" name="Picture 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1" name="Rectangle 1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021592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3F3F39"/>
                </a:solidFill>
              </a:defRPr>
            </a:lvl1pPr>
          </a:lstStyle>
          <a:p>
            <a:r>
              <a:rPr lang="en-US"/>
              <a:t>Click to edit Master title style</a:t>
            </a:r>
            <a:endParaRPr lang="en-US" dirty="0"/>
          </a:p>
        </p:txBody>
      </p:sp>
      <p:sp>
        <p:nvSpPr>
          <p:cNvPr id="3" name="Text Placeholder 2"/>
          <p:cNvSpPr>
            <a:spLocks noGrp="1"/>
          </p:cNvSpPr>
          <p:nvPr>
            <p:ph type="body" idx="1"/>
          </p:nvPr>
        </p:nvSpPr>
        <p:spPr>
          <a:xfrm>
            <a:off x="457200" y="1550988"/>
            <a:ext cx="4040188"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90750"/>
            <a:ext cx="4040188"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50988"/>
            <a:ext cx="4041775" cy="639762"/>
          </a:xfrm>
        </p:spPr>
        <p:txBody>
          <a:bodyPr anchor="b">
            <a:noAutofit/>
          </a:bodyPr>
          <a:lstStyle>
            <a:lvl1pPr marL="0" indent="0">
              <a:buNone/>
              <a:defRPr sz="2400" b="1">
                <a:solidFill>
                  <a:srgbClr val="3F3F39"/>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90750"/>
            <a:ext cx="4041775" cy="3951288"/>
          </a:xfrm>
        </p:spPr>
        <p:txBody>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2" name="Picture 11"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3" name="Rectangle 12">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21914104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Image and Text">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578350" y="1600201"/>
            <a:ext cx="4108450" cy="4525962"/>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lvl1pPr>
          </a:lstStyle>
          <a:p>
            <a:pPr lvl="0"/>
            <a:r>
              <a:rPr lang="en-US" dirty="0"/>
              <a:t>Insert caption here</a:t>
            </a:r>
          </a:p>
        </p:txBody>
      </p:sp>
      <p:sp>
        <p:nvSpPr>
          <p:cNvPr id="10" name="Rectangle 9"/>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3" name="Picture 12"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4" name="Rectangle 13">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6674754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2 Images and Text">
    <p:spTree>
      <p:nvGrpSpPr>
        <p:cNvPr id="1" name=""/>
        <p:cNvGrpSpPr/>
        <p:nvPr/>
      </p:nvGrpSpPr>
      <p:grpSpPr>
        <a:xfrm>
          <a:off x="0" y="0"/>
          <a:ext cx="0" cy="0"/>
          <a:chOff x="0" y="0"/>
          <a:chExt cx="0" cy="0"/>
        </a:xfrm>
      </p:grpSpPr>
      <p:sp>
        <p:nvSpPr>
          <p:cNvPr id="10" name="Picture Placeholder 2"/>
          <p:cNvSpPr>
            <a:spLocks noGrp="1"/>
          </p:cNvSpPr>
          <p:nvPr>
            <p:ph type="pic" idx="12"/>
          </p:nvPr>
        </p:nvSpPr>
        <p:spPr>
          <a:xfrm>
            <a:off x="4578350" y="3892047"/>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578350" y="1600201"/>
            <a:ext cx="4108450" cy="2234116"/>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9" name="Content Placeholder 2"/>
          <p:cNvSpPr>
            <a:spLocks noGrp="1"/>
          </p:cNvSpPr>
          <p:nvPr>
            <p:ph sz="half" idx="10"/>
          </p:nvPr>
        </p:nvSpPr>
        <p:spPr>
          <a:xfrm>
            <a:off x="457200" y="1600200"/>
            <a:ext cx="4038600" cy="4525963"/>
          </a:xfrm>
        </p:spPr>
        <p:txBody>
          <a:bodyPr>
            <a:normAutofit/>
          </a:bodyPr>
          <a:lstStyle>
            <a:lvl1pPr>
              <a:defRPr sz="2400">
                <a:solidFill>
                  <a:srgbClr val="3F3F39"/>
                </a:solidFill>
              </a:defRPr>
            </a:lvl1pPr>
            <a:lvl2pPr>
              <a:defRPr sz="2000">
                <a:solidFill>
                  <a:srgbClr val="3F3F39"/>
                </a:solidFill>
              </a:defRPr>
            </a:lvl2pPr>
            <a:lvl3pPr>
              <a:defRPr sz="1800">
                <a:solidFill>
                  <a:srgbClr val="3F3F39"/>
                </a:solidFill>
              </a:defRPr>
            </a:lvl3pPr>
            <a:lvl4pPr>
              <a:defRPr sz="1600">
                <a:solidFill>
                  <a:srgbClr val="3F3F39"/>
                </a:solidFill>
              </a:defRPr>
            </a:lvl4pPr>
            <a:lvl5pPr>
              <a:defRPr sz="1600">
                <a:solidFill>
                  <a:srgbClr val="3F3F39"/>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11" hasCustomPrompt="1"/>
          </p:nvPr>
        </p:nvSpPr>
        <p:spPr>
          <a:xfrm>
            <a:off x="4578350" y="5646677"/>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Text Placeholder 4"/>
          <p:cNvSpPr>
            <a:spLocks noGrp="1"/>
          </p:cNvSpPr>
          <p:nvPr>
            <p:ph type="body" sz="quarter" idx="13" hasCustomPrompt="1"/>
          </p:nvPr>
        </p:nvSpPr>
        <p:spPr>
          <a:xfrm>
            <a:off x="4578350" y="3354831"/>
            <a:ext cx="41084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Rectangle 13"/>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7" name="Picture 16"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8" name="Rectangle 17">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483081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wo Images">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4616450" y="1600200"/>
            <a:ext cx="4070350"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6" name="Picture Placeholder 2"/>
          <p:cNvSpPr>
            <a:spLocks noGrp="1"/>
          </p:cNvSpPr>
          <p:nvPr>
            <p:ph type="pic" idx="12"/>
          </p:nvPr>
        </p:nvSpPr>
        <p:spPr>
          <a:xfrm>
            <a:off x="457199" y="1600200"/>
            <a:ext cx="4073525" cy="4525963"/>
          </a:xfrm>
        </p:spPr>
        <p:txBody>
          <a:bodyPr anchor="ctr"/>
          <a:lstStyle>
            <a:lvl1pPr marL="0" indent="0">
              <a:buNone/>
              <a:defRPr sz="3200">
                <a:solidFill>
                  <a:srgbClr val="3F3F39"/>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1" name="Rectangle 10"/>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extBox 12"/>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14" name="Picture 13"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15" name="Rectangle 14">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8935339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Four Images">
    <p:spTree>
      <p:nvGrpSpPr>
        <p:cNvPr id="1" name=""/>
        <p:cNvGrpSpPr/>
        <p:nvPr/>
      </p:nvGrpSpPr>
      <p:grpSpPr>
        <a:xfrm>
          <a:off x="0" y="0"/>
          <a:ext cx="0" cy="0"/>
          <a:chOff x="0" y="0"/>
          <a:chExt cx="0" cy="0"/>
        </a:xfrm>
      </p:grpSpPr>
      <p:sp>
        <p:nvSpPr>
          <p:cNvPr id="10" name="Picture Placeholder 2"/>
          <p:cNvSpPr>
            <a:spLocks noGrp="1"/>
          </p:cNvSpPr>
          <p:nvPr>
            <p:ph type="pic" idx="14"/>
          </p:nvPr>
        </p:nvSpPr>
        <p:spPr>
          <a:xfrm>
            <a:off x="4616450"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3" name="Picture Placeholder 2"/>
          <p:cNvSpPr>
            <a:spLocks noGrp="1"/>
          </p:cNvSpPr>
          <p:nvPr>
            <p:ph type="pic" idx="1"/>
          </p:nvPr>
        </p:nvSpPr>
        <p:spPr>
          <a:xfrm>
            <a:off x="4616450"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1" name="Picture Placeholder 2"/>
          <p:cNvSpPr>
            <a:spLocks noGrp="1"/>
          </p:cNvSpPr>
          <p:nvPr>
            <p:ph type="pic" idx="15"/>
          </p:nvPr>
        </p:nvSpPr>
        <p:spPr>
          <a:xfrm>
            <a:off x="457198" y="1600200"/>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12" name="Picture Placeholder 2"/>
          <p:cNvSpPr>
            <a:spLocks noGrp="1"/>
          </p:cNvSpPr>
          <p:nvPr>
            <p:ph type="pic" idx="16"/>
          </p:nvPr>
        </p:nvSpPr>
        <p:spPr>
          <a:xfrm>
            <a:off x="460373" y="3892046"/>
            <a:ext cx="4070350" cy="2234117"/>
          </a:xfrm>
        </p:spPr>
        <p:txBody>
          <a:bodyPr anchor="ct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8" name="Title 1"/>
          <p:cNvSpPr>
            <a:spLocks noGrp="1"/>
          </p:cNvSpPr>
          <p:nvPr>
            <p:ph type="title"/>
          </p:nvPr>
        </p:nvSpPr>
        <p:spPr>
          <a:xfrm>
            <a:off x="457200" y="274638"/>
            <a:ext cx="8229600" cy="1143000"/>
          </a:xfrm>
        </p:spPr>
        <p:txBody>
          <a:bodyPr/>
          <a:lstStyle>
            <a:lvl1pPr>
              <a:defRPr>
                <a:solidFill>
                  <a:srgbClr val="3F3F39"/>
                </a:solidFill>
              </a:defRPr>
            </a:lvl1pPr>
          </a:lstStyle>
          <a:p>
            <a:r>
              <a:rPr lang="en-US"/>
              <a:t>Click to edit Master title style</a:t>
            </a:r>
            <a:endParaRPr lang="en-US" dirty="0"/>
          </a:p>
        </p:txBody>
      </p:sp>
      <p:sp>
        <p:nvSpPr>
          <p:cNvPr id="5" name="Text Placeholder 4"/>
          <p:cNvSpPr>
            <a:spLocks noGrp="1"/>
          </p:cNvSpPr>
          <p:nvPr>
            <p:ph type="body" sz="quarter" idx="11" hasCustomPrompt="1"/>
          </p:nvPr>
        </p:nvSpPr>
        <p:spPr>
          <a:xfrm>
            <a:off x="4616450" y="5646677"/>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7" name="Text Placeholder 4"/>
          <p:cNvSpPr>
            <a:spLocks noGrp="1"/>
          </p:cNvSpPr>
          <p:nvPr>
            <p:ph type="body" sz="quarter" idx="13" hasCustomPrompt="1"/>
          </p:nvPr>
        </p:nvSpPr>
        <p:spPr>
          <a:xfrm>
            <a:off x="457198" y="5646677"/>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3" name="Text Placeholder 4"/>
          <p:cNvSpPr>
            <a:spLocks noGrp="1"/>
          </p:cNvSpPr>
          <p:nvPr>
            <p:ph type="body" sz="quarter" idx="17" hasCustomPrompt="1"/>
          </p:nvPr>
        </p:nvSpPr>
        <p:spPr>
          <a:xfrm>
            <a:off x="4616450" y="3354831"/>
            <a:ext cx="4070350"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4" name="Text Placeholder 4"/>
          <p:cNvSpPr>
            <a:spLocks noGrp="1"/>
          </p:cNvSpPr>
          <p:nvPr>
            <p:ph type="body" sz="quarter" idx="18" hasCustomPrompt="1"/>
          </p:nvPr>
        </p:nvSpPr>
        <p:spPr>
          <a:xfrm>
            <a:off x="454023" y="3354831"/>
            <a:ext cx="4073525" cy="479486"/>
          </a:xfrm>
          <a:solidFill>
            <a:srgbClr val="FFFFFF">
              <a:alpha val="49000"/>
            </a:srgbClr>
          </a:solidFill>
        </p:spPr>
        <p:txBody>
          <a:bodyPr anchor="ctr">
            <a:normAutofit/>
          </a:bodyPr>
          <a:lstStyle>
            <a:lvl1pPr marL="0" indent="0" algn="ctr">
              <a:buNone/>
              <a:defRPr sz="1600" baseline="0">
                <a:solidFill>
                  <a:srgbClr val="3F3F39"/>
                </a:solidFill>
              </a:defRPr>
            </a:lvl1pPr>
          </a:lstStyle>
          <a:p>
            <a:pPr lvl="0"/>
            <a:r>
              <a:rPr lang="en-US" dirty="0"/>
              <a:t>Insert caption here</a:t>
            </a:r>
          </a:p>
        </p:txBody>
      </p:sp>
      <p:sp>
        <p:nvSpPr>
          <p:cNvPr id="17" name="Rectangle 16"/>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9" name="TextBox 18"/>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pic>
        <p:nvPicPr>
          <p:cNvPr id="20" name="Picture 19"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21" name="Rectangle 20">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829444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SAP only">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5778236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SAP Co-Branded">
    <p:spTree>
      <p:nvGrpSpPr>
        <p:cNvPr id="1" name=""/>
        <p:cNvGrpSpPr/>
        <p:nvPr/>
      </p:nvGrpSpPr>
      <p:grpSpPr>
        <a:xfrm>
          <a:off x="0" y="0"/>
          <a:ext cx="0" cy="0"/>
          <a:chOff x="0" y="0"/>
          <a:chExt cx="0" cy="0"/>
        </a:xfrm>
      </p:grpSpPr>
      <p:pic>
        <p:nvPicPr>
          <p:cNvPr id="2" name="Picture 1" descr="SAP_logo_RGB.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19320" y="225996"/>
            <a:ext cx="1640438" cy="808050"/>
          </a:xfrm>
          <a:prstGeom prst="rect">
            <a:avLst/>
          </a:prstGeom>
        </p:spPr>
      </p:pic>
      <p:pic>
        <p:nvPicPr>
          <p:cNvPr id="6" name="Picture 5"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26957" b="26852"/>
          <a:stretch/>
        </p:blipFill>
        <p:spPr>
          <a:xfrm>
            <a:off x="-1" y="1848737"/>
            <a:ext cx="9144000" cy="3167764"/>
          </a:xfrm>
          <a:prstGeom prst="rect">
            <a:avLst/>
          </a:prstGeom>
        </p:spPr>
      </p:pic>
      <p:sp>
        <p:nvSpPr>
          <p:cNvPr id="10" name="Title 1"/>
          <p:cNvSpPr>
            <a:spLocks noGrp="1"/>
          </p:cNvSpPr>
          <p:nvPr>
            <p:ph type="ctrTitle"/>
          </p:nvPr>
        </p:nvSpPr>
        <p:spPr>
          <a:xfrm>
            <a:off x="219320" y="2362434"/>
            <a:ext cx="8785850" cy="1470025"/>
          </a:xfrm>
        </p:spPr>
        <p:txBody>
          <a:bodyPr>
            <a:normAutofit/>
          </a:bodyPr>
          <a:lstStyle>
            <a:lvl1pPr>
              <a:defRPr sz="3200">
                <a:solidFill>
                  <a:srgbClr val="FFFFFF"/>
                </a:solidFill>
              </a:defRPr>
            </a:lvl1pPr>
          </a:lstStyle>
          <a:p>
            <a:r>
              <a:rPr lang="en-US"/>
              <a:t>Click to edit Master title style</a:t>
            </a:r>
            <a:endParaRPr lang="en-US" dirty="0"/>
          </a:p>
        </p:txBody>
      </p:sp>
      <p:sp>
        <p:nvSpPr>
          <p:cNvPr id="11" name="Subtitle 2"/>
          <p:cNvSpPr>
            <a:spLocks noGrp="1"/>
          </p:cNvSpPr>
          <p:nvPr>
            <p:ph type="subTitle" idx="1"/>
          </p:nvPr>
        </p:nvSpPr>
        <p:spPr>
          <a:xfrm>
            <a:off x="219317" y="3835562"/>
            <a:ext cx="8785852" cy="792406"/>
          </a:xfrm>
        </p:spPr>
        <p:txBody>
          <a:bodyPr/>
          <a:lstStyle>
            <a:lvl1pPr marL="0" indent="0" algn="l">
              <a:buNone/>
              <a:defRPr>
                <a:solidFill>
                  <a:srgbClr val="24593B"/>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14" name="Picture 13" descr="ATC_org_green_CMYK.pdf">
            <a:hlinkClick r:id="rId4"/>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72084" y="6518032"/>
            <a:ext cx="1862715" cy="150565"/>
          </a:xfrm>
          <a:prstGeom prst="rect">
            <a:avLst/>
          </a:prstGeom>
        </p:spPr>
      </p:pic>
      <p:sp>
        <p:nvSpPr>
          <p:cNvPr id="13" name="Rectangle 12"/>
          <p:cNvSpPr/>
          <p:nvPr userDrawn="1"/>
        </p:nvSpPr>
        <p:spPr>
          <a:xfrm>
            <a:off x="-1" y="1737612"/>
            <a:ext cx="9144000" cy="111125"/>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Picture Placeholder 6"/>
          <p:cNvSpPr>
            <a:spLocks noGrp="1"/>
          </p:cNvSpPr>
          <p:nvPr>
            <p:ph type="pic" sz="quarter" idx="11"/>
          </p:nvPr>
        </p:nvSpPr>
        <p:spPr>
          <a:xfrm>
            <a:off x="7117558" y="225425"/>
            <a:ext cx="1651000" cy="808038"/>
          </a:xfrm>
        </p:spPr>
        <p:txBody>
          <a:bodyPr>
            <a:normAutofit/>
          </a:bodyPr>
          <a:lstStyle>
            <a:lvl1pPr>
              <a:defRPr sz="1400"/>
            </a:lvl1pPr>
          </a:lstStyle>
          <a:p>
            <a:r>
              <a:rPr lang="en-US" dirty="0"/>
              <a:t>Click icon to add picture</a:t>
            </a:r>
          </a:p>
        </p:txBody>
      </p:sp>
    </p:spTree>
    <p:extLst>
      <p:ext uri="{BB962C8B-B14F-4D97-AF65-F5344CB8AC3E}">
        <p14:creationId xmlns:p14="http://schemas.microsoft.com/office/powerpoint/2010/main" val="25344294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ATC only">
    <p:spTree>
      <p:nvGrpSpPr>
        <p:cNvPr id="1" name=""/>
        <p:cNvGrpSpPr/>
        <p:nvPr/>
      </p:nvGrpSpPr>
      <p:grpSpPr>
        <a:xfrm>
          <a:off x="0" y="0"/>
          <a:ext cx="0" cy="0"/>
          <a:chOff x="0" y="0"/>
          <a:chExt cx="0" cy="0"/>
        </a:xfrm>
      </p:grpSpPr>
      <p:pic>
        <p:nvPicPr>
          <p:cNvPr id="3" name="Picture 2" descr="GettyImages_175389704_72dpi.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247" t="24998" r="10834"/>
          <a:stretch/>
        </p:blipFill>
        <p:spPr>
          <a:xfrm>
            <a:off x="0" y="0"/>
            <a:ext cx="9147094" cy="5143646"/>
          </a:xfrm>
          <a:prstGeom prst="rect">
            <a:avLst/>
          </a:prstGeom>
        </p:spPr>
      </p:pic>
      <p:pic>
        <p:nvPicPr>
          <p:cNvPr id="5" name="Picture 4" descr="green_texture.jpg"/>
          <p:cNvPicPr>
            <a:picLocks noChangeAspect="1"/>
          </p:cNvPicPr>
          <p:nvPr userDrawn="1"/>
        </p:nvPicPr>
        <p:blipFill rotWithShape="1">
          <a:blip r:embed="rId3">
            <a:extLst>
              <a:ext uri="{28A0092B-C50C-407E-A947-70E740481C1C}">
                <a14:useLocalDpi xmlns:a14="http://schemas.microsoft.com/office/drawing/2010/main" val="0"/>
              </a:ext>
            </a:extLst>
          </a:blip>
          <a:srcRect t="43890" b="26998"/>
          <a:stretch/>
        </p:blipFill>
        <p:spPr>
          <a:xfrm>
            <a:off x="0" y="4861542"/>
            <a:ext cx="9143999" cy="1996457"/>
          </a:xfrm>
          <a:prstGeom prst="rect">
            <a:avLst/>
          </a:prstGeom>
        </p:spPr>
      </p:pic>
      <p:sp>
        <p:nvSpPr>
          <p:cNvPr id="13" name="Title 1"/>
          <p:cNvSpPr>
            <a:spLocks noGrp="1"/>
          </p:cNvSpPr>
          <p:nvPr>
            <p:ph type="ctrTitle"/>
          </p:nvPr>
        </p:nvSpPr>
        <p:spPr>
          <a:xfrm>
            <a:off x="237698" y="4861543"/>
            <a:ext cx="8684052" cy="942502"/>
          </a:xfrm>
        </p:spPr>
        <p:txBody>
          <a:bodyPr>
            <a:normAutofit/>
          </a:bodyPr>
          <a:lstStyle>
            <a:lvl1pPr>
              <a:defRPr sz="2800">
                <a:solidFill>
                  <a:srgbClr val="FFFFFF"/>
                </a:solidFill>
              </a:defRPr>
            </a:lvl1pPr>
          </a:lstStyle>
          <a:p>
            <a:r>
              <a:rPr lang="en-US"/>
              <a:t>Click to edit Master title style</a:t>
            </a:r>
            <a:endParaRPr lang="en-US" dirty="0"/>
          </a:p>
        </p:txBody>
      </p:sp>
      <p:sp>
        <p:nvSpPr>
          <p:cNvPr id="15" name="Subtitle 2"/>
          <p:cNvSpPr>
            <a:spLocks noGrp="1"/>
          </p:cNvSpPr>
          <p:nvPr>
            <p:ph type="subTitle" idx="1"/>
          </p:nvPr>
        </p:nvSpPr>
        <p:spPr>
          <a:xfrm>
            <a:off x="237698" y="5804045"/>
            <a:ext cx="5497220" cy="792406"/>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9" name="Picture 8" descr="ATC_logo_grey_type_1line_RGB.pdf"/>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0" y="329608"/>
            <a:ext cx="3651249" cy="750488"/>
          </a:xfrm>
          <a:prstGeom prst="rect">
            <a:avLst/>
          </a:prstGeom>
        </p:spPr>
      </p:pic>
    </p:spTree>
    <p:extLst>
      <p:ext uri="{BB962C8B-B14F-4D97-AF65-F5344CB8AC3E}">
        <p14:creationId xmlns:p14="http://schemas.microsoft.com/office/powerpoint/2010/main" val="11348371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s Page">
    <p:spTree>
      <p:nvGrpSpPr>
        <p:cNvPr id="1" name=""/>
        <p:cNvGrpSpPr/>
        <p:nvPr/>
      </p:nvGrpSpPr>
      <p:grpSpPr>
        <a:xfrm>
          <a:off x="0" y="0"/>
          <a:ext cx="0" cy="0"/>
          <a:chOff x="0" y="0"/>
          <a:chExt cx="0" cy="0"/>
        </a:xfrm>
      </p:grpSpPr>
      <p:sp>
        <p:nvSpPr>
          <p:cNvPr id="33" name="Rectangle 32"/>
          <p:cNvSpPr/>
          <p:nvPr userDrawn="1"/>
        </p:nvSpPr>
        <p:spPr>
          <a:xfrm>
            <a:off x="1" y="6330472"/>
            <a:ext cx="9153070" cy="540227"/>
          </a:xfrm>
          <a:prstGeom prst="rect">
            <a:avLst/>
          </a:prstGeom>
          <a:solidFill>
            <a:srgbClr val="23593E"/>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TextBox 6"/>
          <p:cNvSpPr txBox="1"/>
          <p:nvPr userDrawn="1"/>
        </p:nvSpPr>
        <p:spPr>
          <a:xfrm>
            <a:off x="7571684" y="6483774"/>
            <a:ext cx="1458266" cy="246221"/>
          </a:xfrm>
          <a:prstGeom prst="rect">
            <a:avLst/>
          </a:prstGeom>
          <a:noFill/>
        </p:spPr>
        <p:txBody>
          <a:bodyPr wrap="square" rtlCol="0">
            <a:spAutoFit/>
          </a:bodyPr>
          <a:lstStyle/>
          <a:p>
            <a:pPr algn="r"/>
            <a:r>
              <a:rPr lang="en-US" sz="1000" dirty="0">
                <a:solidFill>
                  <a:srgbClr val="FFFFFF"/>
                </a:solidFill>
                <a:latin typeface="Lucida Sans"/>
                <a:cs typeface="Lucida Sans"/>
              </a:rPr>
              <a:t>PAGE </a:t>
            </a:r>
            <a:fld id="{7C6A728C-FC91-4C42-BBC3-781D2A254A60}" type="slidenum">
              <a:rPr lang="en-US" sz="1000" smtClean="0">
                <a:solidFill>
                  <a:srgbClr val="FFFFFF"/>
                </a:solidFill>
                <a:latin typeface="Lucida Sans"/>
                <a:cs typeface="Lucida Sans"/>
              </a:rPr>
              <a:pPr algn="r"/>
              <a:t>‹#›</a:t>
            </a:fld>
            <a:r>
              <a:rPr lang="en-US" sz="1000" dirty="0">
                <a:solidFill>
                  <a:srgbClr val="FFFFFF"/>
                </a:solidFill>
                <a:latin typeface="Lucida Sans"/>
                <a:cs typeface="Lucida Sans"/>
              </a:rPr>
              <a:t> </a:t>
            </a:r>
          </a:p>
        </p:txBody>
      </p:sp>
      <p:sp>
        <p:nvSpPr>
          <p:cNvPr id="8" name="Title 26"/>
          <p:cNvSpPr>
            <a:spLocks noGrp="1"/>
          </p:cNvSpPr>
          <p:nvPr>
            <p:ph type="title"/>
          </p:nvPr>
        </p:nvSpPr>
        <p:spPr>
          <a:xfrm>
            <a:off x="214314" y="2914650"/>
            <a:ext cx="3675062" cy="1143000"/>
          </a:xfrm>
        </p:spPr>
        <p:txBody>
          <a:bodyPr/>
          <a:lstStyle>
            <a:lvl1pPr>
              <a:defRPr>
                <a:solidFill>
                  <a:srgbClr val="23593E"/>
                </a:solidFill>
              </a:defRPr>
            </a:lvl1pPr>
          </a:lstStyle>
          <a:p>
            <a:r>
              <a:rPr lang="en-US"/>
              <a:t>Click to edit Master title style</a:t>
            </a:r>
            <a:endParaRPr lang="en-US" dirty="0"/>
          </a:p>
        </p:txBody>
      </p:sp>
      <p:sp>
        <p:nvSpPr>
          <p:cNvPr id="21" name="Text Placeholder 32"/>
          <p:cNvSpPr>
            <a:spLocks noGrp="1"/>
          </p:cNvSpPr>
          <p:nvPr>
            <p:ph type="body" sz="quarter" idx="10"/>
          </p:nvPr>
        </p:nvSpPr>
        <p:spPr>
          <a:xfrm>
            <a:off x="4624613" y="1858449"/>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2" name="Text Placeholder 32"/>
          <p:cNvSpPr>
            <a:spLocks noGrp="1"/>
          </p:cNvSpPr>
          <p:nvPr>
            <p:ph type="body" sz="quarter" idx="11" hasCustomPrompt="1"/>
          </p:nvPr>
        </p:nvSpPr>
        <p:spPr>
          <a:xfrm>
            <a:off x="7209515" y="1858449"/>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3" name="Text Placeholder 32"/>
          <p:cNvSpPr>
            <a:spLocks noGrp="1"/>
          </p:cNvSpPr>
          <p:nvPr>
            <p:ph type="body" sz="quarter" idx="12"/>
          </p:nvPr>
        </p:nvSpPr>
        <p:spPr>
          <a:xfrm>
            <a:off x="4624613" y="240062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4" name="Text Placeholder 32"/>
          <p:cNvSpPr>
            <a:spLocks noGrp="1"/>
          </p:cNvSpPr>
          <p:nvPr>
            <p:ph type="body" sz="quarter" idx="13" hasCustomPrompt="1"/>
          </p:nvPr>
        </p:nvSpPr>
        <p:spPr>
          <a:xfrm>
            <a:off x="7209515" y="240062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5" name="Text Placeholder 32"/>
          <p:cNvSpPr>
            <a:spLocks noGrp="1"/>
          </p:cNvSpPr>
          <p:nvPr>
            <p:ph type="body" sz="quarter" idx="14"/>
          </p:nvPr>
        </p:nvSpPr>
        <p:spPr>
          <a:xfrm>
            <a:off x="4624613" y="295501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6" name="Text Placeholder 32"/>
          <p:cNvSpPr>
            <a:spLocks noGrp="1"/>
          </p:cNvSpPr>
          <p:nvPr>
            <p:ph type="body" sz="quarter" idx="15" hasCustomPrompt="1"/>
          </p:nvPr>
        </p:nvSpPr>
        <p:spPr>
          <a:xfrm>
            <a:off x="7209515" y="295501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7" name="Text Placeholder 32"/>
          <p:cNvSpPr>
            <a:spLocks noGrp="1"/>
          </p:cNvSpPr>
          <p:nvPr>
            <p:ph type="body" sz="quarter" idx="16"/>
          </p:nvPr>
        </p:nvSpPr>
        <p:spPr>
          <a:xfrm>
            <a:off x="4624613" y="350940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28" name="Text Placeholder 32"/>
          <p:cNvSpPr>
            <a:spLocks noGrp="1"/>
          </p:cNvSpPr>
          <p:nvPr>
            <p:ph type="body" sz="quarter" idx="17" hasCustomPrompt="1"/>
          </p:nvPr>
        </p:nvSpPr>
        <p:spPr>
          <a:xfrm>
            <a:off x="7209515" y="350940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29" name="Text Placeholder 32"/>
          <p:cNvSpPr>
            <a:spLocks noGrp="1"/>
          </p:cNvSpPr>
          <p:nvPr>
            <p:ph type="body" sz="quarter" idx="18"/>
          </p:nvPr>
        </p:nvSpPr>
        <p:spPr>
          <a:xfrm>
            <a:off x="4624613" y="406379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0" name="Text Placeholder 32"/>
          <p:cNvSpPr>
            <a:spLocks noGrp="1"/>
          </p:cNvSpPr>
          <p:nvPr>
            <p:ph type="body" sz="quarter" idx="19" hasCustomPrompt="1"/>
          </p:nvPr>
        </p:nvSpPr>
        <p:spPr>
          <a:xfrm>
            <a:off x="7209515" y="406379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1" name="Text Placeholder 32"/>
          <p:cNvSpPr>
            <a:spLocks noGrp="1"/>
          </p:cNvSpPr>
          <p:nvPr>
            <p:ph type="body" sz="quarter" idx="20"/>
          </p:nvPr>
        </p:nvSpPr>
        <p:spPr>
          <a:xfrm>
            <a:off x="4624613" y="4618186"/>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2" name="Text Placeholder 32"/>
          <p:cNvSpPr>
            <a:spLocks noGrp="1"/>
          </p:cNvSpPr>
          <p:nvPr>
            <p:ph type="body" sz="quarter" idx="21" hasCustomPrompt="1"/>
          </p:nvPr>
        </p:nvSpPr>
        <p:spPr>
          <a:xfrm>
            <a:off x="7209515" y="4618186"/>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pic>
        <p:nvPicPr>
          <p:cNvPr id="35" name="Picture 34" descr="footer_saporg_white_horiz.pdf"/>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409" y="6436275"/>
            <a:ext cx="5476304" cy="338159"/>
          </a:xfrm>
          <a:prstGeom prst="rect">
            <a:avLst/>
          </a:prstGeom>
        </p:spPr>
      </p:pic>
      <p:sp>
        <p:nvSpPr>
          <p:cNvPr id="36" name="Rectangle 35">
            <a:hlinkClick r:id="rId3"/>
          </p:cNvPr>
          <p:cNvSpPr/>
          <p:nvPr userDrawn="1"/>
        </p:nvSpPr>
        <p:spPr>
          <a:xfrm>
            <a:off x="3542586" y="6519775"/>
            <a:ext cx="1906869" cy="175585"/>
          </a:xfrm>
          <a:prstGeom prst="rect">
            <a:avLst/>
          </a:prstGeom>
          <a:no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3080964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s Page 2">
    <p:spTree>
      <p:nvGrpSpPr>
        <p:cNvPr id="1" name=""/>
        <p:cNvGrpSpPr/>
        <p:nvPr/>
      </p:nvGrpSpPr>
      <p:grpSpPr>
        <a:xfrm>
          <a:off x="0" y="0"/>
          <a:ext cx="0" cy="0"/>
          <a:chOff x="0" y="0"/>
          <a:chExt cx="0" cy="0"/>
        </a:xfrm>
      </p:grpSpPr>
      <p:pic>
        <p:nvPicPr>
          <p:cNvPr id="3" name="Picture 2" descr="171366080_5_blur_72dpi.jpg"/>
          <p:cNvPicPr>
            <a:picLocks noChangeAspect="1"/>
          </p:cNvPicPr>
          <p:nvPr userDrawn="1"/>
        </p:nvPicPr>
        <p:blipFill rotWithShape="1">
          <a:blip r:embed="rId2">
            <a:alphaModFix/>
            <a:extLst>
              <a:ext uri="{28A0092B-C50C-407E-A947-70E740481C1C}">
                <a14:useLocalDpi xmlns:a14="http://schemas.microsoft.com/office/drawing/2010/main" val="0"/>
              </a:ext>
            </a:extLst>
          </a:blip>
          <a:srcRect l="15875" t="20272" r="13477"/>
          <a:stretch/>
        </p:blipFill>
        <p:spPr>
          <a:xfrm>
            <a:off x="-2" y="0"/>
            <a:ext cx="9144002" cy="6893054"/>
          </a:xfrm>
          <a:prstGeom prst="rect">
            <a:avLst/>
          </a:prstGeom>
        </p:spPr>
      </p:pic>
      <p:sp>
        <p:nvSpPr>
          <p:cNvPr id="9" name="Rectangle 8"/>
          <p:cNvSpPr/>
          <p:nvPr userDrawn="1"/>
        </p:nvSpPr>
        <p:spPr>
          <a:xfrm>
            <a:off x="-2" y="2120455"/>
            <a:ext cx="9144002" cy="3983055"/>
          </a:xfrm>
          <a:prstGeom prst="rect">
            <a:avLst/>
          </a:prstGeom>
          <a:solidFill>
            <a:schemeClr val="bg1">
              <a:alpha val="80000"/>
            </a:scheme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latin typeface="Lucida Sans"/>
              <a:cs typeface="Lucida Sans"/>
            </a:endParaRPr>
          </a:p>
        </p:txBody>
      </p:sp>
      <p:sp>
        <p:nvSpPr>
          <p:cNvPr id="27" name="Title 26"/>
          <p:cNvSpPr>
            <a:spLocks noGrp="1"/>
          </p:cNvSpPr>
          <p:nvPr>
            <p:ph type="title"/>
          </p:nvPr>
        </p:nvSpPr>
        <p:spPr>
          <a:xfrm>
            <a:off x="214314" y="3629025"/>
            <a:ext cx="3675062" cy="1143000"/>
          </a:xfrm>
        </p:spPr>
        <p:txBody>
          <a:bodyPr/>
          <a:lstStyle>
            <a:lvl1pPr>
              <a:defRPr>
                <a:solidFill>
                  <a:srgbClr val="23593E"/>
                </a:solidFill>
              </a:defRPr>
            </a:lvl1pPr>
          </a:lstStyle>
          <a:p>
            <a:r>
              <a:rPr lang="en-US"/>
              <a:t>Click to edit Master title style</a:t>
            </a:r>
            <a:endParaRPr lang="en-US" dirty="0"/>
          </a:p>
        </p:txBody>
      </p:sp>
      <p:sp>
        <p:nvSpPr>
          <p:cNvPr id="33" name="Text Placeholder 32"/>
          <p:cNvSpPr>
            <a:spLocks noGrp="1"/>
          </p:cNvSpPr>
          <p:nvPr>
            <p:ph type="body" sz="quarter" idx="10"/>
          </p:nvPr>
        </p:nvSpPr>
        <p:spPr>
          <a:xfrm>
            <a:off x="4624613" y="2456788"/>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4" name="Text Placeholder 32"/>
          <p:cNvSpPr>
            <a:spLocks noGrp="1"/>
          </p:cNvSpPr>
          <p:nvPr>
            <p:ph type="body" sz="quarter" idx="11" hasCustomPrompt="1"/>
          </p:nvPr>
        </p:nvSpPr>
        <p:spPr>
          <a:xfrm>
            <a:off x="7209515" y="2456788"/>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5" name="Text Placeholder 32"/>
          <p:cNvSpPr>
            <a:spLocks noGrp="1"/>
          </p:cNvSpPr>
          <p:nvPr>
            <p:ph type="body" sz="quarter" idx="12"/>
          </p:nvPr>
        </p:nvSpPr>
        <p:spPr>
          <a:xfrm>
            <a:off x="4624613" y="299896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6" name="Text Placeholder 32"/>
          <p:cNvSpPr>
            <a:spLocks noGrp="1"/>
          </p:cNvSpPr>
          <p:nvPr>
            <p:ph type="body" sz="quarter" idx="13" hasCustomPrompt="1"/>
          </p:nvPr>
        </p:nvSpPr>
        <p:spPr>
          <a:xfrm>
            <a:off x="7209515" y="299896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7" name="Text Placeholder 32"/>
          <p:cNvSpPr>
            <a:spLocks noGrp="1"/>
          </p:cNvSpPr>
          <p:nvPr>
            <p:ph type="body" sz="quarter" idx="14"/>
          </p:nvPr>
        </p:nvSpPr>
        <p:spPr>
          <a:xfrm>
            <a:off x="4624613" y="355335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38" name="Text Placeholder 32"/>
          <p:cNvSpPr>
            <a:spLocks noGrp="1"/>
          </p:cNvSpPr>
          <p:nvPr>
            <p:ph type="body" sz="quarter" idx="15" hasCustomPrompt="1"/>
          </p:nvPr>
        </p:nvSpPr>
        <p:spPr>
          <a:xfrm>
            <a:off x="7209515" y="355335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39" name="Text Placeholder 32"/>
          <p:cNvSpPr>
            <a:spLocks noGrp="1"/>
          </p:cNvSpPr>
          <p:nvPr>
            <p:ph type="body" sz="quarter" idx="16"/>
          </p:nvPr>
        </p:nvSpPr>
        <p:spPr>
          <a:xfrm>
            <a:off x="4624613" y="410774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0" name="Text Placeholder 32"/>
          <p:cNvSpPr>
            <a:spLocks noGrp="1"/>
          </p:cNvSpPr>
          <p:nvPr>
            <p:ph type="body" sz="quarter" idx="17" hasCustomPrompt="1"/>
          </p:nvPr>
        </p:nvSpPr>
        <p:spPr>
          <a:xfrm>
            <a:off x="7209515" y="410774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1" name="Text Placeholder 32"/>
          <p:cNvSpPr>
            <a:spLocks noGrp="1"/>
          </p:cNvSpPr>
          <p:nvPr>
            <p:ph type="body" sz="quarter" idx="18"/>
          </p:nvPr>
        </p:nvSpPr>
        <p:spPr>
          <a:xfrm>
            <a:off x="4624613" y="4662137"/>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2" name="Text Placeholder 32"/>
          <p:cNvSpPr>
            <a:spLocks noGrp="1"/>
          </p:cNvSpPr>
          <p:nvPr>
            <p:ph type="body" sz="quarter" idx="19" hasCustomPrompt="1"/>
          </p:nvPr>
        </p:nvSpPr>
        <p:spPr>
          <a:xfrm>
            <a:off x="7209515" y="4662137"/>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
        <p:nvSpPr>
          <p:cNvPr id="43" name="Text Placeholder 32"/>
          <p:cNvSpPr>
            <a:spLocks noGrp="1"/>
          </p:cNvSpPr>
          <p:nvPr>
            <p:ph type="body" sz="quarter" idx="20"/>
          </p:nvPr>
        </p:nvSpPr>
        <p:spPr>
          <a:xfrm>
            <a:off x="4624613" y="5216525"/>
            <a:ext cx="2444750" cy="539750"/>
          </a:xfrm>
        </p:spPr>
        <p:txBody>
          <a:bodyPr>
            <a:normAutofit/>
          </a:bodyPr>
          <a:lstStyle>
            <a:lvl1pPr marL="0" indent="0" algn="r">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44" name="Text Placeholder 32"/>
          <p:cNvSpPr>
            <a:spLocks noGrp="1"/>
          </p:cNvSpPr>
          <p:nvPr>
            <p:ph type="body" sz="quarter" idx="21" hasCustomPrompt="1"/>
          </p:nvPr>
        </p:nvSpPr>
        <p:spPr>
          <a:xfrm>
            <a:off x="7209515" y="5216525"/>
            <a:ext cx="1447348" cy="539750"/>
          </a:xfrm>
        </p:spPr>
        <p:txBody>
          <a:bodyPr>
            <a:normAutofit/>
          </a:bodyPr>
          <a:lstStyle>
            <a:lvl1pPr marL="0" indent="0">
              <a:buNone/>
              <a:defRPr sz="1800">
                <a:solidFill>
                  <a:srgbClr val="23593E"/>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Page #</a:t>
            </a:r>
          </a:p>
        </p:txBody>
      </p:sp>
    </p:spTree>
    <p:extLst>
      <p:ext uri="{BB962C8B-B14F-4D97-AF65-F5344CB8AC3E}">
        <p14:creationId xmlns:p14="http://schemas.microsoft.com/office/powerpoint/2010/main" val="21344979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Header 1">
    <p:spTree>
      <p:nvGrpSpPr>
        <p:cNvPr id="1" name=""/>
        <p:cNvGrpSpPr/>
        <p:nvPr/>
      </p:nvGrpSpPr>
      <p:grpSpPr>
        <a:xfrm>
          <a:off x="0" y="0"/>
          <a:ext cx="0" cy="0"/>
          <a:chOff x="0" y="0"/>
          <a:chExt cx="0" cy="0"/>
        </a:xfrm>
      </p:grpSpPr>
      <p:sp>
        <p:nvSpPr>
          <p:cNvPr id="14" name="Rectangle 13"/>
          <p:cNvSpPr/>
          <p:nvPr userDrawn="1"/>
        </p:nvSpPr>
        <p:spPr>
          <a:xfrm>
            <a:off x="0" y="0"/>
            <a:ext cx="9144000" cy="6858000"/>
          </a:xfrm>
          <a:prstGeom prst="rect">
            <a:avLst/>
          </a:prstGeom>
          <a:solidFill>
            <a:srgbClr val="24593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3"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40722153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Header 2">
    <p:spTree>
      <p:nvGrpSpPr>
        <p:cNvPr id="1" name=""/>
        <p:cNvGrpSpPr/>
        <p:nvPr/>
      </p:nvGrpSpPr>
      <p:grpSpPr>
        <a:xfrm>
          <a:off x="0" y="0"/>
          <a:ext cx="0" cy="0"/>
          <a:chOff x="0" y="0"/>
          <a:chExt cx="0" cy="0"/>
        </a:xfrm>
      </p:grpSpPr>
      <p:sp>
        <p:nvSpPr>
          <p:cNvPr id="13" name="Rectangle 12"/>
          <p:cNvSpPr/>
          <p:nvPr userDrawn="1"/>
        </p:nvSpPr>
        <p:spPr>
          <a:xfrm>
            <a:off x="0" y="0"/>
            <a:ext cx="9144000" cy="6858000"/>
          </a:xfrm>
          <a:prstGeom prst="rect">
            <a:avLst/>
          </a:prstGeom>
          <a:solidFill>
            <a:srgbClr val="46464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9"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0" name="Title 7"/>
          <p:cNvSpPr txBox="1">
            <a:spLocks/>
          </p:cNvSpPr>
          <p:nvPr userDrawn="1"/>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1" name="Title 7"/>
          <p:cNvSpPr txBox="1">
            <a:spLocks/>
          </p:cNvSpPr>
          <p:nvPr userDrawn="1"/>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12" name="Title 2"/>
          <p:cNvSpPr>
            <a:spLocks noGrp="1"/>
          </p:cNvSpPr>
          <p:nvPr>
            <p:ph type="title"/>
          </p:nvPr>
        </p:nvSpPr>
        <p:spPr>
          <a:xfrm>
            <a:off x="216568" y="2829678"/>
            <a:ext cx="8620552" cy="868362"/>
          </a:xfrm>
          <a:solidFill>
            <a:schemeClr val="bg1">
              <a:alpha val="80000"/>
            </a:schemeClr>
          </a:solidFill>
          <a:ln>
            <a:noFill/>
          </a:ln>
          <a:effectLst/>
        </p:spPr>
        <p:txBody>
          <a:bodyPr>
            <a:normAutofit/>
          </a:bodyPr>
          <a:lstStyle>
            <a:lvl1pPr>
              <a:defRPr sz="3200">
                <a:solidFill>
                  <a:srgbClr val="23593E"/>
                </a:solidFill>
              </a:defRPr>
            </a:lvl1pPr>
          </a:lstStyle>
          <a:p>
            <a:r>
              <a:rPr lang="en-US"/>
              <a:t>Click to edit Master title style</a:t>
            </a:r>
            <a:endParaRPr lang="en-US" dirty="0"/>
          </a:p>
        </p:txBody>
      </p:sp>
    </p:spTree>
    <p:extLst>
      <p:ext uri="{BB962C8B-B14F-4D97-AF65-F5344CB8AC3E}">
        <p14:creationId xmlns:p14="http://schemas.microsoft.com/office/powerpoint/2010/main" val="13897325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347667997"/>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84" r:id="rId5"/>
    <p:sldLayoutId id="2147483677" r:id="rId6"/>
    <p:sldLayoutId id="2147483685" r:id="rId7"/>
    <p:sldLayoutId id="2147483663" r:id="rId8"/>
    <p:sldLayoutId id="2147483661" r:id="rId9"/>
    <p:sldLayoutId id="2147483675" r:id="rId10"/>
    <p:sldLayoutId id="2147483662" r:id="rId11"/>
    <p:sldLayoutId id="2147483650" r:id="rId12"/>
    <p:sldLayoutId id="2147483680" r:id="rId13"/>
    <p:sldLayoutId id="2147483681" r:id="rId14"/>
    <p:sldLayoutId id="2147483678" r:id="rId15"/>
    <p:sldLayoutId id="2147483679" r:id="rId16"/>
    <p:sldLayoutId id="2147483654" r:id="rId17"/>
    <p:sldLayoutId id="2147483655" r:id="rId18"/>
    <p:sldLayoutId id="2147483692" r:id="rId19"/>
    <p:sldLayoutId id="2147483660" r:id="rId20"/>
    <p:sldLayoutId id="2147483652" r:id="rId21"/>
    <p:sldLayoutId id="2147483653" r:id="rId22"/>
    <p:sldLayoutId id="2147483666" r:id="rId23"/>
    <p:sldLayoutId id="2147483668" r:id="rId24"/>
    <p:sldLayoutId id="2147483667" r:id="rId25"/>
    <p:sldLayoutId id="2147483669" r:id="rId26"/>
  </p:sldLayoutIdLst>
  <p:txStyles>
    <p:titleStyle>
      <a:lvl1pPr algn="l" defTabSz="457200" rtl="0" eaLnBrk="1" latinLnBrk="0" hangingPunct="1">
        <a:spcBef>
          <a:spcPct val="0"/>
        </a:spcBef>
        <a:buNone/>
        <a:defRPr sz="2800" kern="1200">
          <a:solidFill>
            <a:schemeClr val="tx1"/>
          </a:solidFill>
          <a:latin typeface="Lucida Sans"/>
          <a:ea typeface="+mj-ea"/>
          <a:cs typeface="Lucida Sans"/>
        </a:defRPr>
      </a:lvl1pPr>
    </p:titleStyle>
    <p:bodyStyle>
      <a:lvl1pPr marL="342900" indent="-342900" algn="l" defTabSz="457200" rtl="0" eaLnBrk="1" latinLnBrk="0" hangingPunct="1">
        <a:spcBef>
          <a:spcPct val="20000"/>
        </a:spcBef>
        <a:buFont typeface="Arial"/>
        <a:buChar char="•"/>
        <a:defRPr sz="2400" kern="1200">
          <a:solidFill>
            <a:schemeClr val="tx1"/>
          </a:solidFill>
          <a:latin typeface="Lucida Sans"/>
          <a:ea typeface="+mn-ea"/>
          <a:cs typeface="Lucida Sans"/>
        </a:defRPr>
      </a:lvl1pPr>
      <a:lvl2pPr marL="742950" indent="-285750" algn="l" defTabSz="457200" rtl="0" eaLnBrk="1" latinLnBrk="0" hangingPunct="1">
        <a:spcBef>
          <a:spcPct val="20000"/>
        </a:spcBef>
        <a:buFont typeface="Arial"/>
        <a:buChar char="–"/>
        <a:defRPr sz="2000" kern="1200">
          <a:solidFill>
            <a:schemeClr val="tx1"/>
          </a:solidFill>
          <a:latin typeface="Lucida Sans"/>
          <a:ea typeface="+mn-ea"/>
          <a:cs typeface="Lucida Sans"/>
        </a:defRPr>
      </a:lvl2pPr>
      <a:lvl3pPr marL="1143000" indent="-228600" algn="l" defTabSz="457200" rtl="0" eaLnBrk="1" latinLnBrk="0" hangingPunct="1">
        <a:spcBef>
          <a:spcPct val="20000"/>
        </a:spcBef>
        <a:buFont typeface="Arial"/>
        <a:buChar char="•"/>
        <a:defRPr sz="1800" kern="1200">
          <a:solidFill>
            <a:schemeClr val="tx1"/>
          </a:solidFill>
          <a:latin typeface="Lucida Sans"/>
          <a:ea typeface="+mn-ea"/>
          <a:cs typeface="Lucida Sans"/>
        </a:defRPr>
      </a:lvl3pPr>
      <a:lvl4pPr marL="16002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4pPr>
      <a:lvl5pPr marL="2057400" indent="-228600" algn="l" defTabSz="457200" rtl="0" eaLnBrk="1" latinLnBrk="0" hangingPunct="1">
        <a:spcBef>
          <a:spcPct val="20000"/>
        </a:spcBef>
        <a:buFont typeface="Arial"/>
        <a:buChar char="»"/>
        <a:defRPr sz="1600" kern="1200">
          <a:solidFill>
            <a:schemeClr val="tx1"/>
          </a:solidFill>
          <a:latin typeface="Lucida Sans"/>
          <a:ea typeface="+mn-ea"/>
          <a:cs typeface="Lucida San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hyperlink" Target="http://www.smarterbalanced.org/" TargetMode="External"/><Relationship Id="rId2" Type="http://schemas.openxmlformats.org/officeDocument/2006/relationships/hyperlink" Target="http://www.parcconline.org/" TargetMode="External"/><Relationship Id="rId1" Type="http://schemas.openxmlformats.org/officeDocument/2006/relationships/slideLayout" Target="../slideLayouts/slideLayout12.xml"/><Relationship Id="rId5" Type="http://schemas.openxmlformats.org/officeDocument/2006/relationships/hyperlink" Target="http://achievethecore.org/content/upload/122113_Shifts.pdf" TargetMode="External"/><Relationship Id="rId4" Type="http://schemas.openxmlformats.org/officeDocument/2006/relationships/hyperlink" Target="http://www.achievethecore.org/"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0.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8771" y="5036554"/>
            <a:ext cx="184666" cy="369332"/>
          </a:xfrm>
          <a:prstGeom prst="rect">
            <a:avLst/>
          </a:prstGeom>
          <a:noFill/>
        </p:spPr>
        <p:txBody>
          <a:bodyPr wrap="none" rtlCol="0">
            <a:spAutoFit/>
          </a:bodyPr>
          <a:lstStyle/>
          <a:p>
            <a:endParaRPr lang="en-US" dirty="0"/>
          </a:p>
        </p:txBody>
      </p:sp>
      <p:sp>
        <p:nvSpPr>
          <p:cNvPr id="14" name="Title 13"/>
          <p:cNvSpPr>
            <a:spLocks noGrp="1"/>
          </p:cNvSpPr>
          <p:nvPr>
            <p:ph type="ctrTitle"/>
          </p:nvPr>
        </p:nvSpPr>
        <p:spPr/>
        <p:txBody>
          <a:bodyPr/>
          <a:lstStyle/>
          <a:p>
            <a:r>
              <a:rPr lang="en-US" dirty="0"/>
              <a:t>Comparing Traditional Literacy Assessment </a:t>
            </a:r>
            <a:br>
              <a:rPr lang="en-US" dirty="0"/>
            </a:br>
            <a:r>
              <a:rPr lang="en-US" dirty="0"/>
              <a:t>to CCSS Literacy Assessment </a:t>
            </a:r>
          </a:p>
        </p:txBody>
      </p:sp>
      <p:sp>
        <p:nvSpPr>
          <p:cNvPr id="15" name="Subtitle 14"/>
          <p:cNvSpPr>
            <a:spLocks noGrp="1"/>
          </p:cNvSpPr>
          <p:nvPr>
            <p:ph type="subTitle" idx="1"/>
          </p:nvPr>
        </p:nvSpPr>
        <p:spPr/>
        <p:txBody>
          <a:bodyPr>
            <a:normAutofit/>
          </a:bodyPr>
          <a:lstStyle/>
          <a:p>
            <a:r>
              <a:rPr lang="en-US" dirty="0"/>
              <a:t> 2014</a:t>
            </a:r>
          </a:p>
        </p:txBody>
      </p:sp>
    </p:spTree>
    <p:extLst>
      <p:ext uri="{BB962C8B-B14F-4D97-AF65-F5344CB8AC3E}">
        <p14:creationId xmlns:p14="http://schemas.microsoft.com/office/powerpoint/2010/main" val="186872088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Traditional Assessment to CCSS Assessment of Vocabulary  (Shift 1)</a:t>
            </a:r>
          </a:p>
        </p:txBody>
      </p:sp>
      <p:sp>
        <p:nvSpPr>
          <p:cNvPr id="3" name="Content Placeholder 2"/>
          <p:cNvSpPr>
            <a:spLocks noGrp="1"/>
          </p:cNvSpPr>
          <p:nvPr>
            <p:ph idx="1"/>
          </p:nvPr>
        </p:nvSpPr>
        <p:spPr/>
        <p:txBody>
          <a:bodyPr/>
          <a:lstStyle/>
          <a:p>
            <a:pPr marL="0" indent="0">
              <a:buNone/>
            </a:pPr>
            <a:r>
              <a:rPr lang="en-US" dirty="0"/>
              <a:t>In the next few slides, you will learn more about how the Common Core State Standards measuring vocabulary differ from those used on past assessments. </a:t>
            </a:r>
          </a:p>
          <a:p>
            <a:pPr marL="0" indent="0">
              <a:buNone/>
            </a:pPr>
            <a:endParaRPr lang="en-US" dirty="0"/>
          </a:p>
        </p:txBody>
      </p:sp>
    </p:spTree>
    <p:extLst>
      <p:ext uri="{BB962C8B-B14F-4D97-AF65-F5344CB8AC3E}">
        <p14:creationId xmlns:p14="http://schemas.microsoft.com/office/powerpoint/2010/main" val="3631891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Vocabulary (Shift</a:t>
            </a:r>
            <a:r>
              <a:rPr lang="en-US" i="1" dirty="0"/>
              <a:t> </a:t>
            </a:r>
            <a:r>
              <a:rPr lang="en-US" dirty="0"/>
              <a:t>1)</a:t>
            </a:r>
          </a:p>
        </p:txBody>
      </p:sp>
      <p:sp>
        <p:nvSpPr>
          <p:cNvPr id="3" name="Content Placeholder 2"/>
          <p:cNvSpPr>
            <a:spLocks noGrp="1"/>
          </p:cNvSpPr>
          <p:nvPr>
            <p:ph idx="1"/>
          </p:nvPr>
        </p:nvSpPr>
        <p:spPr/>
        <p:txBody>
          <a:bodyPr>
            <a:normAutofit fontScale="40000" lnSpcReduction="20000"/>
          </a:bodyPr>
          <a:lstStyle/>
          <a:p>
            <a:pPr marL="0" indent="0">
              <a:lnSpc>
                <a:spcPct val="120000"/>
              </a:lnSpc>
              <a:buNone/>
            </a:pPr>
            <a:r>
              <a:rPr lang="en-US" sz="5500" dirty="0">
                <a:solidFill>
                  <a:schemeClr val="tx1"/>
                </a:solidFill>
              </a:rPr>
              <a:t>CCSS vocabulary items focus on determining the meaning of words using </a:t>
            </a:r>
            <a:r>
              <a:rPr lang="en-US" sz="5500" b="1" dirty="0">
                <a:solidFill>
                  <a:srgbClr val="00B050"/>
                </a:solidFill>
              </a:rPr>
              <a:t>context</a:t>
            </a:r>
            <a:r>
              <a:rPr lang="en-US" sz="5500" dirty="0">
                <a:solidFill>
                  <a:schemeClr val="tx1"/>
                </a:solidFill>
              </a:rPr>
              <a:t>. Vocabulary items usually assess </a:t>
            </a:r>
            <a:r>
              <a:rPr lang="en-US" sz="5500" b="1" dirty="0">
                <a:solidFill>
                  <a:srgbClr val="00B050"/>
                </a:solidFill>
              </a:rPr>
              <a:t>tier 2 words</a:t>
            </a:r>
            <a:r>
              <a:rPr lang="en-US" sz="5500" b="1" dirty="0">
                <a:solidFill>
                  <a:schemeClr val="tx1"/>
                </a:solidFill>
              </a:rPr>
              <a:t>*</a:t>
            </a:r>
            <a:r>
              <a:rPr lang="en-US" sz="5500" dirty="0">
                <a:solidFill>
                  <a:schemeClr val="tx1"/>
                </a:solidFill>
              </a:rPr>
              <a:t>, and the tested words must be important to the central ideas of the text.</a:t>
            </a:r>
          </a:p>
          <a:p>
            <a:endParaRPr lang="en-US" dirty="0">
              <a:solidFill>
                <a:schemeClr val="tx1"/>
              </a:solidFill>
            </a:endParaRPr>
          </a:p>
          <a:p>
            <a:pPr marL="0" indent="0">
              <a:lnSpc>
                <a:spcPct val="120000"/>
              </a:lnSpc>
              <a:buNone/>
            </a:pPr>
            <a:r>
              <a:rPr lang="en-US" sz="5100" dirty="0">
                <a:solidFill>
                  <a:schemeClr val="tx1"/>
                </a:solidFill>
              </a:rPr>
              <a:t>* </a:t>
            </a:r>
            <a:r>
              <a:rPr lang="en-US" sz="2900" dirty="0">
                <a:solidFill>
                  <a:schemeClr val="tx1"/>
                </a:solidFill>
              </a:rPr>
              <a:t> </a:t>
            </a:r>
            <a:r>
              <a:rPr lang="en-US" sz="4500" dirty="0">
                <a:solidFill>
                  <a:schemeClr val="tx1"/>
                </a:solidFill>
              </a:rPr>
              <a:t>Words that have wide use in academic writing and are important to </a:t>
            </a:r>
          </a:p>
          <a:p>
            <a:pPr marL="0" indent="0">
              <a:lnSpc>
                <a:spcPct val="120000"/>
              </a:lnSpc>
              <a:buNone/>
            </a:pPr>
            <a:r>
              <a:rPr lang="en-US" sz="4500" dirty="0">
                <a:solidFill>
                  <a:schemeClr val="tx1"/>
                </a:solidFill>
              </a:rPr>
              <a:t>    student learning across many topics and all grade levels. They also:</a:t>
            </a:r>
          </a:p>
          <a:p>
            <a:pPr marL="682625" indent="-395288">
              <a:lnSpc>
                <a:spcPct val="120000"/>
              </a:lnSpc>
              <a:buSzPct val="115000"/>
            </a:pPr>
            <a:r>
              <a:rPr lang="en-US" sz="4500" dirty="0">
                <a:solidFill>
                  <a:schemeClr val="tx1"/>
                </a:solidFill>
              </a:rPr>
              <a:t>Are critical to reading comprehension</a:t>
            </a:r>
          </a:p>
          <a:p>
            <a:pPr marL="682625" indent="-395288">
              <a:lnSpc>
                <a:spcPct val="120000"/>
              </a:lnSpc>
              <a:buSzPct val="115000"/>
            </a:pPr>
            <a:r>
              <a:rPr lang="en-US" sz="4500" dirty="0">
                <a:solidFill>
                  <a:schemeClr val="tx1"/>
                </a:solidFill>
              </a:rPr>
              <a:t>Have power for students, in that they generally are members of word families and appear in many forms (e.g., secure, insecure, security)</a:t>
            </a:r>
          </a:p>
          <a:p>
            <a:pPr marL="682625" indent="-395288">
              <a:lnSpc>
                <a:spcPct val="120000"/>
              </a:lnSpc>
              <a:buSzPct val="115000"/>
            </a:pPr>
            <a:r>
              <a:rPr lang="en-US" sz="4500" dirty="0">
                <a:solidFill>
                  <a:schemeClr val="tx1"/>
                </a:solidFill>
              </a:rPr>
              <a:t>Can be used in a variety of ways and connect to other words and concepts</a:t>
            </a:r>
          </a:p>
          <a:p>
            <a:pPr marL="682625" indent="-395288">
              <a:lnSpc>
                <a:spcPct val="120000"/>
              </a:lnSpc>
              <a:buSzPct val="115000"/>
            </a:pPr>
            <a:r>
              <a:rPr lang="en-US" sz="4500" dirty="0">
                <a:solidFill>
                  <a:schemeClr val="tx1"/>
                </a:solidFill>
              </a:rPr>
              <a:t>Provide precision and specificity in describing a concept or event</a:t>
            </a:r>
            <a:endParaRPr lang="en-US" dirty="0"/>
          </a:p>
        </p:txBody>
      </p:sp>
    </p:spTree>
    <p:extLst>
      <p:ext uri="{BB962C8B-B14F-4D97-AF65-F5344CB8AC3E}">
        <p14:creationId xmlns:p14="http://schemas.microsoft.com/office/powerpoint/2010/main" val="10588352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Vocabulary</a:t>
            </a:r>
          </a:p>
        </p:txBody>
      </p:sp>
      <p:graphicFrame>
        <p:nvGraphicFramePr>
          <p:cNvPr id="4" name="Table 3"/>
          <p:cNvGraphicFramePr>
            <a:graphicFrameLocks noGrp="1"/>
          </p:cNvGraphicFramePr>
          <p:nvPr>
            <p:extLst>
              <p:ext uri="{D42A27DB-BD31-4B8C-83A1-F6EECF244321}">
                <p14:modId xmlns:p14="http://schemas.microsoft.com/office/powerpoint/2010/main" val="3068295882"/>
              </p:ext>
            </p:extLst>
          </p:nvPr>
        </p:nvGraphicFramePr>
        <p:xfrm>
          <a:off x="457200" y="1417639"/>
          <a:ext cx="8229600" cy="4625276"/>
        </p:xfrm>
        <a:graphic>
          <a:graphicData uri="http://schemas.openxmlformats.org/drawingml/2006/table">
            <a:tbl>
              <a:tblPr firstRow="1" bandRow="1">
                <a:tableStyleId>{5C22544A-7EE6-4342-B048-85BDC9FD1C3A}</a:tableStyleId>
              </a:tblPr>
              <a:tblGrid>
                <a:gridCol w="4219303">
                  <a:extLst>
                    <a:ext uri="{9D8B030D-6E8A-4147-A177-3AD203B41FA5}">
                      <a16:colId xmlns:a16="http://schemas.microsoft.com/office/drawing/2014/main" val="20000"/>
                    </a:ext>
                  </a:extLst>
                </a:gridCol>
                <a:gridCol w="4010297">
                  <a:extLst>
                    <a:ext uri="{9D8B030D-6E8A-4147-A177-3AD203B41FA5}">
                      <a16:colId xmlns:a16="http://schemas.microsoft.com/office/drawing/2014/main" val="20001"/>
                    </a:ext>
                  </a:extLst>
                </a:gridCol>
              </a:tblGrid>
              <a:tr h="395395">
                <a:tc>
                  <a:txBody>
                    <a:bodyPr/>
                    <a:lstStyle/>
                    <a:p>
                      <a:pPr marL="0" marR="0" indent="0" algn="ctr" defTabSz="457200" rtl="0" eaLnBrk="1" fontAlgn="auto" latinLnBrk="0" hangingPunct="1">
                        <a:lnSpc>
                          <a:spcPts val="1480"/>
                        </a:lnSpc>
                        <a:spcBef>
                          <a:spcPts val="0"/>
                        </a:spcBef>
                        <a:spcAft>
                          <a:spcPts val="0"/>
                        </a:spcAft>
                        <a:buClrTx/>
                        <a:buSzTx/>
                        <a:buFontTx/>
                        <a:buNone/>
                        <a:tabLst>
                          <a:tab pos="342900" algn="l"/>
                        </a:tabLst>
                        <a:defRPr/>
                      </a:pPr>
                      <a:r>
                        <a:rPr lang="en-US" sz="1800" b="1" dirty="0">
                          <a:effectLst/>
                          <a:latin typeface="Lucida Sans" panose="020B0602030504020204" pitchFamily="34" charset="0"/>
                          <a:ea typeface="Calibri"/>
                          <a:cs typeface="Tahoma"/>
                        </a:rPr>
                        <a:t>Traditional Item</a:t>
                      </a:r>
                      <a:endParaRPr lang="en-US" sz="1800" dirty="0">
                        <a:effectLst/>
                        <a:latin typeface="Lucida Sans" panose="020B0602030504020204" pitchFamily="34" charset="0"/>
                        <a:ea typeface="Calibri"/>
                        <a:cs typeface="Times New Roman"/>
                      </a:endParaRPr>
                    </a:p>
                  </a:txBody>
                  <a:tcPr anchor="ctr"/>
                </a:tc>
                <a:tc>
                  <a:txBody>
                    <a:bodyPr/>
                    <a:lstStyle/>
                    <a:p>
                      <a:pPr marL="0" marR="0" algn="ctr">
                        <a:lnSpc>
                          <a:spcPts val="1480"/>
                        </a:lnSpc>
                        <a:spcBef>
                          <a:spcPts val="0"/>
                        </a:spcBef>
                        <a:spcAft>
                          <a:spcPts val="0"/>
                        </a:spcAft>
                        <a:tabLst>
                          <a:tab pos="342900" algn="l"/>
                        </a:tabLst>
                      </a:pPr>
                      <a:r>
                        <a:rPr lang="en-US" sz="1800" b="1" baseline="0" dirty="0">
                          <a:effectLst/>
                          <a:latin typeface="Lucida Sans" panose="020B0602030504020204" pitchFamily="34" charset="0"/>
                          <a:ea typeface="Calibri"/>
                          <a:cs typeface="Times New Roman"/>
                        </a:rPr>
                        <a:t>CCSS-Aligned Item</a:t>
                      </a:r>
                      <a:endParaRPr lang="en-US" sz="1800" b="1" dirty="0">
                        <a:effectLst/>
                        <a:latin typeface="Lucida Sans" panose="020B0602030504020204" pitchFamily="34" charset="0"/>
                        <a:ea typeface="Calibri"/>
                        <a:cs typeface="Times New Roman"/>
                      </a:endParaRPr>
                    </a:p>
                  </a:txBody>
                  <a:tcPr anchor="ctr"/>
                </a:tc>
                <a:extLst>
                  <a:ext uri="{0D108BD9-81ED-4DB2-BD59-A6C34878D82A}">
                    <a16:rowId xmlns:a16="http://schemas.microsoft.com/office/drawing/2014/main" val="10000"/>
                  </a:ext>
                </a:extLst>
              </a:tr>
              <a:tr h="3025947">
                <a:tc>
                  <a:txBody>
                    <a:bodyPr/>
                    <a:lstStyle/>
                    <a:p>
                      <a:pPr marL="191770" marR="0" algn="l">
                        <a:lnSpc>
                          <a:spcPct val="100000"/>
                        </a:lnSpc>
                        <a:spcBef>
                          <a:spcPts val="600"/>
                        </a:spcBef>
                      </a:pPr>
                      <a:r>
                        <a:rPr lang="en-US" sz="1800" b="1" dirty="0">
                          <a:solidFill>
                            <a:schemeClr val="tx1"/>
                          </a:solidFill>
                          <a:effectLst/>
                          <a:latin typeface="Lucida Sans" panose="020B0602030504020204" pitchFamily="34" charset="0"/>
                          <a:ea typeface="MS Mincho"/>
                          <a:cs typeface="Tahoma"/>
                        </a:rPr>
                        <a:t>Read this sentence from paragraph 5.</a:t>
                      </a:r>
                      <a:endParaRPr lang="en-US" sz="1800" dirty="0">
                        <a:solidFill>
                          <a:schemeClr val="tx1"/>
                        </a:solidFill>
                        <a:effectLst/>
                        <a:latin typeface="Lucida Sans" panose="020B0602030504020204" pitchFamily="34" charset="0"/>
                        <a:ea typeface="Calibri"/>
                        <a:cs typeface="Times New Roman"/>
                      </a:endParaRPr>
                    </a:p>
                    <a:p>
                      <a:pPr marL="573088" marR="0" indent="0">
                        <a:lnSpc>
                          <a:spcPct val="100000"/>
                        </a:lnSpc>
                        <a:spcBef>
                          <a:spcPts val="600"/>
                        </a:spcBef>
                      </a:pPr>
                      <a:r>
                        <a:rPr lang="en-US" sz="1800" b="0" i="1" dirty="0">
                          <a:solidFill>
                            <a:schemeClr val="tx1"/>
                          </a:solidFill>
                          <a:effectLst/>
                          <a:latin typeface="Lucida Sans" panose="020B0602030504020204" pitchFamily="34" charset="0"/>
                          <a:ea typeface="MS Mincho"/>
                          <a:cs typeface="Tahoma"/>
                        </a:rPr>
                        <a:t>Bubbles are pretty incredible, but who knew?</a:t>
                      </a:r>
                      <a:endParaRPr lang="en-US" sz="1800" b="0" i="1" dirty="0">
                        <a:solidFill>
                          <a:schemeClr val="tx1"/>
                        </a:solidFill>
                        <a:effectLst/>
                        <a:latin typeface="Lucida Sans" panose="020B0602030504020204" pitchFamily="34" charset="0"/>
                        <a:ea typeface="Calibri"/>
                        <a:cs typeface="Times New Roman"/>
                      </a:endParaRPr>
                    </a:p>
                    <a:p>
                      <a:pPr marL="191770" marR="0">
                        <a:lnSpc>
                          <a:spcPct val="100000"/>
                        </a:lnSpc>
                        <a:spcBef>
                          <a:spcPts val="600"/>
                        </a:spcBef>
                      </a:pPr>
                      <a:r>
                        <a:rPr lang="en-US" sz="1800" b="1" dirty="0">
                          <a:solidFill>
                            <a:schemeClr val="tx1"/>
                          </a:solidFill>
                          <a:effectLst/>
                          <a:latin typeface="Lucida Sans" panose="020B0602030504020204" pitchFamily="34" charset="0"/>
                          <a:ea typeface="MS Mincho"/>
                          <a:cs typeface="Tahoma"/>
                        </a:rPr>
                        <a:t>What</a:t>
                      </a:r>
                      <a:r>
                        <a:rPr lang="en-US" sz="1800" b="1" baseline="0" dirty="0">
                          <a:solidFill>
                            <a:schemeClr val="tx1"/>
                          </a:solidFill>
                          <a:effectLst/>
                          <a:latin typeface="Lucida Sans" panose="020B0602030504020204" pitchFamily="34" charset="0"/>
                          <a:ea typeface="MS Mincho"/>
                          <a:cs typeface="Tahoma"/>
                        </a:rPr>
                        <a:t> do the words </a:t>
                      </a:r>
                      <a:r>
                        <a:rPr lang="en-US" sz="1800" b="1" dirty="0">
                          <a:solidFill>
                            <a:schemeClr val="tx1"/>
                          </a:solidFill>
                          <a:effectLst/>
                          <a:latin typeface="Lucida Sans" panose="020B0602030504020204" pitchFamily="34" charset="0"/>
                          <a:ea typeface="MS Mincho"/>
                          <a:cs typeface="Tahoma"/>
                        </a:rPr>
                        <a:t>“but who knew?” mean in this sentence?</a:t>
                      </a:r>
                      <a:endParaRPr lang="en-US" sz="1800" dirty="0">
                        <a:solidFill>
                          <a:schemeClr val="tx1"/>
                        </a:solidFill>
                        <a:effectLst/>
                        <a:latin typeface="Lucida Sans" panose="020B0602030504020204" pitchFamily="34" charset="0"/>
                        <a:ea typeface="Calibri"/>
                        <a:cs typeface="Times New Roman"/>
                      </a:endParaRPr>
                    </a:p>
                    <a:p>
                      <a:pPr marL="684213" lvl="0" indent="-342900">
                        <a:lnSpc>
                          <a:spcPct val="100000"/>
                        </a:lnSpc>
                        <a:buSzPct val="100000"/>
                        <a:buFont typeface="Calibri"/>
                        <a:buAutoNum type="alphaUcPeriod"/>
                      </a:pPr>
                      <a:r>
                        <a:rPr lang="en-US" sz="1800" dirty="0">
                          <a:solidFill>
                            <a:schemeClr val="tx1"/>
                          </a:solidFill>
                          <a:effectLst/>
                          <a:latin typeface="Lucida Sans" panose="020B0602030504020204" pitchFamily="34" charset="0"/>
                          <a:ea typeface="MS Mincho"/>
                          <a:cs typeface="Tahoma"/>
                        </a:rPr>
                        <a:t>The ideas are surprising.*</a:t>
                      </a:r>
                      <a:endParaRPr lang="en-US" sz="1800" dirty="0">
                        <a:solidFill>
                          <a:schemeClr val="tx1"/>
                        </a:solidFill>
                        <a:effectLst/>
                        <a:latin typeface="Lucida Sans" panose="020B0602030504020204" pitchFamily="34" charset="0"/>
                      </a:endParaRPr>
                    </a:p>
                    <a:p>
                      <a:pPr marL="684213" lvl="0" indent="-342900">
                        <a:lnSpc>
                          <a:spcPct val="100000"/>
                        </a:lnSpc>
                        <a:buSzPct val="100000"/>
                        <a:buFont typeface="Calibri"/>
                        <a:buAutoNum type="alphaUcPeriod"/>
                      </a:pPr>
                      <a:r>
                        <a:rPr lang="en-US" sz="1800" dirty="0">
                          <a:solidFill>
                            <a:schemeClr val="tx1"/>
                          </a:solidFill>
                          <a:effectLst/>
                          <a:latin typeface="Lucida Sans" panose="020B0602030504020204" pitchFamily="34" charset="0"/>
                          <a:ea typeface="MS Mincho"/>
                          <a:cs typeface="Tahoma"/>
                        </a:rPr>
                        <a:t>The ideas are familiar.</a:t>
                      </a:r>
                      <a:endParaRPr lang="en-US" sz="1800" dirty="0">
                        <a:solidFill>
                          <a:schemeClr val="tx1"/>
                        </a:solidFill>
                        <a:effectLst/>
                        <a:latin typeface="Lucida Sans" panose="020B0602030504020204" pitchFamily="34" charset="0"/>
                      </a:endParaRPr>
                    </a:p>
                    <a:p>
                      <a:pPr marL="684213" lvl="0" indent="-342900">
                        <a:lnSpc>
                          <a:spcPct val="100000"/>
                        </a:lnSpc>
                        <a:buSzPct val="100000"/>
                        <a:buFont typeface="Calibri"/>
                        <a:buAutoNum type="alphaUcPeriod"/>
                      </a:pPr>
                      <a:r>
                        <a:rPr lang="en-US" sz="1800" dirty="0">
                          <a:solidFill>
                            <a:schemeClr val="tx1"/>
                          </a:solidFill>
                          <a:effectLst/>
                          <a:latin typeface="Lucida Sans" panose="020B0602030504020204" pitchFamily="34" charset="0"/>
                          <a:ea typeface="MS Mincho"/>
                          <a:cs typeface="Tahoma"/>
                        </a:rPr>
                        <a:t>The ideas are simple. </a:t>
                      </a:r>
                    </a:p>
                    <a:p>
                      <a:pPr marL="684213" lvl="0" indent="-342900">
                        <a:lnSpc>
                          <a:spcPct val="100000"/>
                        </a:lnSpc>
                        <a:buSzPct val="100000"/>
                        <a:buFont typeface="Calibri"/>
                        <a:buAutoNum type="alphaUcPeriod"/>
                      </a:pPr>
                      <a:r>
                        <a:rPr lang="en-US" sz="1800" dirty="0">
                          <a:solidFill>
                            <a:schemeClr val="tx1"/>
                          </a:solidFill>
                          <a:effectLst/>
                          <a:latin typeface="Lucida Sans" panose="020B0602030504020204" pitchFamily="34" charset="0"/>
                          <a:ea typeface="MS Mincho"/>
                          <a:cs typeface="Tahoma"/>
                        </a:rPr>
                        <a:t>The ideas are important</a:t>
                      </a:r>
                      <a:r>
                        <a:rPr lang="en-US" sz="1800" baseline="0" dirty="0">
                          <a:solidFill>
                            <a:schemeClr val="tx1"/>
                          </a:solidFill>
                          <a:effectLst/>
                          <a:latin typeface="Lucida Sans" panose="020B0602030504020204" pitchFamily="34" charset="0"/>
                          <a:ea typeface="MS Mincho"/>
                          <a:cs typeface="Tahoma"/>
                        </a:rPr>
                        <a:t>.</a:t>
                      </a:r>
                      <a:endParaRPr lang="en-US" sz="1800" dirty="0">
                        <a:solidFill>
                          <a:schemeClr val="tx1"/>
                        </a:solidFill>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r>
                        <a:rPr lang="en-US" sz="1800" b="1" dirty="0">
                          <a:effectLst/>
                          <a:latin typeface="Lucida Sans" panose="020B0602030504020204" pitchFamily="34" charset="0"/>
                          <a:ea typeface="Calibri"/>
                          <a:cs typeface="Tahoma"/>
                        </a:rPr>
                        <a:t>What does “circulate” mean as used in paragraph 2? </a:t>
                      </a:r>
                      <a:endParaRPr lang="en-US" sz="1800" dirty="0">
                        <a:effectLst/>
                        <a:latin typeface="Lucida Sans" panose="020B0602030504020204" pitchFamily="34" charset="0"/>
                        <a:ea typeface="Calibri"/>
                        <a:cs typeface="Times New Roman"/>
                      </a:endParaRPr>
                    </a:p>
                    <a:p>
                      <a:pPr marL="628650"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ahoma"/>
                        </a:rPr>
                        <a:t>Get stronger</a:t>
                      </a:r>
                      <a:endParaRPr lang="en-US" sz="1800" dirty="0">
                        <a:effectLst/>
                        <a:latin typeface="Lucida Sans" panose="020B0602030504020204" pitchFamily="34" charset="0"/>
                        <a:ea typeface="Calibri"/>
                        <a:cs typeface="Times New Roman"/>
                      </a:endParaRPr>
                    </a:p>
                    <a:p>
                      <a:pPr marL="628650"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ahoma"/>
                        </a:rPr>
                        <a:t>Gather together</a:t>
                      </a:r>
                      <a:endParaRPr lang="en-US" sz="1800" dirty="0">
                        <a:effectLst/>
                        <a:latin typeface="Lucida Sans" panose="020B0602030504020204" pitchFamily="34" charset="0"/>
                        <a:ea typeface="Calibri"/>
                        <a:cs typeface="Times New Roman"/>
                      </a:endParaRPr>
                    </a:p>
                    <a:p>
                      <a:pPr marL="628650"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ahoma"/>
                        </a:rPr>
                        <a:t>Break down</a:t>
                      </a:r>
                      <a:endParaRPr lang="en-US" sz="1800" dirty="0">
                        <a:effectLst/>
                        <a:latin typeface="Lucida Sans" panose="020B0602030504020204" pitchFamily="34" charset="0"/>
                        <a:ea typeface="Calibri"/>
                        <a:cs typeface="Times New Roman"/>
                      </a:endParaRPr>
                    </a:p>
                    <a:p>
                      <a:pPr marL="628650"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ahoma"/>
                        </a:rPr>
                        <a:t>Travel around*</a:t>
                      </a:r>
                      <a:endParaRPr lang="en-US" sz="1800" dirty="0">
                        <a:effectLst/>
                        <a:latin typeface="Lucida Sans" panose="020B0602030504020204" pitchFamily="34" charset="0"/>
                        <a:ea typeface="Calibri"/>
                        <a:cs typeface="Times New Roman"/>
                      </a:endParaRPr>
                    </a:p>
                    <a:p>
                      <a:pPr marL="45720" marR="0">
                        <a:lnSpc>
                          <a:spcPct val="100000"/>
                        </a:lnSpc>
                        <a:spcBef>
                          <a:spcPts val="0"/>
                        </a:spcBef>
                        <a:spcAft>
                          <a:spcPts val="300"/>
                        </a:spcAft>
                        <a:tabLst>
                          <a:tab pos="5017135" algn="l"/>
                        </a:tabLst>
                      </a:pPr>
                      <a:endParaRPr lang="en-US" sz="18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90791">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(Grade 5 items based on an article titled “</a:t>
                      </a:r>
                      <a:r>
                        <a:rPr kumimoji="0" lang="en-US" sz="1200" b="0" i="0" u="none" strike="noStrike" kern="1200" cap="none" spc="0" normalizeH="0" baseline="0" noProof="0" dirty="0" err="1">
                          <a:ln>
                            <a:noFill/>
                          </a:ln>
                          <a:solidFill>
                            <a:srgbClr val="4F81BD">
                              <a:lumMod val="75000"/>
                            </a:srgbClr>
                          </a:solidFill>
                          <a:effectLst/>
                          <a:uLnTx/>
                          <a:uFillTx/>
                          <a:latin typeface="Lucida Sans" panose="020B0602030504020204" pitchFamily="34" charset="0"/>
                        </a:rPr>
                        <a:t>Bubblology</a:t>
                      </a: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 from an online site “Science for Kids”) </a:t>
                      </a:r>
                      <a:endParaRPr kumimoji="0" lang="en-US" sz="1200" b="0" i="1"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913143">
                <a:tc gridSpan="2">
                  <a:txBody>
                    <a:bodyPr/>
                    <a:lstStyle/>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RI.5.4: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Determine the meaning of general academic and domain-specific words and phrases in a text relevant to a grade 5 topic or subject area.</a:t>
                      </a:r>
                    </a:p>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393407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Vocabulary (Shift 1) </a:t>
            </a:r>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dirty="0">
                <a:solidFill>
                  <a:schemeClr val="tx1"/>
                </a:solidFill>
              </a:rPr>
              <a:t>CCSS items assessing figurative language ask for analysis of the </a:t>
            </a:r>
            <a:r>
              <a:rPr lang="en-US" b="1" dirty="0">
                <a:solidFill>
                  <a:srgbClr val="00B050"/>
                </a:solidFill>
              </a:rPr>
              <a:t>meaning</a:t>
            </a:r>
            <a:r>
              <a:rPr lang="en-US" dirty="0">
                <a:solidFill>
                  <a:schemeClr val="tx1"/>
                </a:solidFill>
              </a:rPr>
              <a:t> or intended effect of figurative language, rather than asking for literary terms for figurative language.</a:t>
            </a:r>
          </a:p>
          <a:p>
            <a:pPr marL="0" indent="0">
              <a:buNone/>
            </a:pPr>
            <a:endParaRPr lang="en-US" dirty="0"/>
          </a:p>
        </p:txBody>
      </p:sp>
    </p:spTree>
    <p:extLst>
      <p:ext uri="{BB962C8B-B14F-4D97-AF65-F5344CB8AC3E}">
        <p14:creationId xmlns:p14="http://schemas.microsoft.com/office/powerpoint/2010/main" val="4698768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Vocabulary</a:t>
            </a:r>
          </a:p>
        </p:txBody>
      </p:sp>
      <p:graphicFrame>
        <p:nvGraphicFramePr>
          <p:cNvPr id="4" name="Table 3"/>
          <p:cNvGraphicFramePr>
            <a:graphicFrameLocks noGrp="1"/>
          </p:cNvGraphicFramePr>
          <p:nvPr>
            <p:extLst>
              <p:ext uri="{D42A27DB-BD31-4B8C-83A1-F6EECF244321}">
                <p14:modId xmlns:p14="http://schemas.microsoft.com/office/powerpoint/2010/main" val="1849461024"/>
              </p:ext>
            </p:extLst>
          </p:nvPr>
        </p:nvGraphicFramePr>
        <p:xfrm>
          <a:off x="457200" y="1306286"/>
          <a:ext cx="8229600" cy="4842879"/>
        </p:xfrm>
        <a:graphic>
          <a:graphicData uri="http://schemas.openxmlformats.org/drawingml/2006/table">
            <a:tbl>
              <a:tblPr firstRow="1" bandRow="1">
                <a:tableStyleId>{5C22544A-7EE6-4342-B048-85BDC9FD1C3A}</a:tableStyleId>
              </a:tblPr>
              <a:tblGrid>
                <a:gridCol w="3866606">
                  <a:extLst>
                    <a:ext uri="{9D8B030D-6E8A-4147-A177-3AD203B41FA5}">
                      <a16:colId xmlns:a16="http://schemas.microsoft.com/office/drawing/2014/main" val="20000"/>
                    </a:ext>
                  </a:extLst>
                </a:gridCol>
                <a:gridCol w="4362994">
                  <a:extLst>
                    <a:ext uri="{9D8B030D-6E8A-4147-A177-3AD203B41FA5}">
                      <a16:colId xmlns:a16="http://schemas.microsoft.com/office/drawing/2014/main" val="20001"/>
                    </a:ext>
                  </a:extLst>
                </a:gridCol>
              </a:tblGrid>
              <a:tr h="209005">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186840">
                <a:tc>
                  <a:txBody>
                    <a:bodyPr/>
                    <a:lstStyle/>
                    <a:p>
                      <a:pPr marL="191770" marR="0">
                        <a:lnSpc>
                          <a:spcPct val="100000"/>
                        </a:lnSpc>
                        <a:spcBef>
                          <a:spcPts val="0"/>
                        </a:spcBef>
                      </a:pPr>
                      <a:r>
                        <a:rPr lang="en-US" sz="1600" b="1" dirty="0">
                          <a:solidFill>
                            <a:srgbClr val="000000"/>
                          </a:solidFill>
                          <a:effectLst/>
                          <a:latin typeface="Lucida Sans" panose="020B0602030504020204" pitchFamily="34" charset="0"/>
                          <a:ea typeface="MS Mincho"/>
                          <a:cs typeface="Tahoma"/>
                        </a:rPr>
                        <a:t>What kind of figurative language is</a:t>
                      </a:r>
                      <a:r>
                        <a:rPr lang="en-US" sz="1600" b="1" dirty="0">
                          <a:solidFill>
                            <a:schemeClr val="tx1"/>
                          </a:solidFill>
                          <a:effectLst/>
                          <a:latin typeface="Lucida Sans" panose="020B0602030504020204" pitchFamily="34" charset="0"/>
                          <a:ea typeface="MS Mincho"/>
                          <a:cs typeface="Tahoma"/>
                        </a:rPr>
                        <a:t> the phrase “tiny human insects” in </a:t>
                      </a:r>
                    </a:p>
                    <a:p>
                      <a:pPr marL="191770" marR="0">
                        <a:lnSpc>
                          <a:spcPct val="100000"/>
                        </a:lnSpc>
                        <a:spcBef>
                          <a:spcPts val="0"/>
                        </a:spcBef>
                      </a:pPr>
                      <a:r>
                        <a:rPr lang="en-US" sz="1600" b="1" dirty="0">
                          <a:solidFill>
                            <a:schemeClr val="tx1"/>
                          </a:solidFill>
                          <a:effectLst/>
                          <a:latin typeface="Lucida Sans" panose="020B0602030504020204" pitchFamily="34" charset="0"/>
                          <a:ea typeface="MS Mincho"/>
                          <a:cs typeface="Tahoma"/>
                        </a:rPr>
                        <a:t>paragraph 3?</a:t>
                      </a:r>
                      <a:endParaRPr lang="en-US" sz="1600" dirty="0">
                        <a:solidFill>
                          <a:schemeClr val="tx1"/>
                        </a:solidFill>
                        <a:effectLst/>
                        <a:latin typeface="Lucida Sans" panose="020B0602030504020204" pitchFamily="34" charset="0"/>
                        <a:ea typeface="Calibri"/>
                        <a:cs typeface="Times New Roman"/>
                      </a:endParaRPr>
                    </a:p>
                    <a:p>
                      <a:pPr marL="628650" lvl="0" indent="-342900">
                        <a:lnSpc>
                          <a:spcPct val="100000"/>
                        </a:lnSpc>
                        <a:spcBef>
                          <a:spcPts val="0"/>
                        </a:spcBef>
                        <a:buSzPct val="100000"/>
                        <a:buFont typeface="Calibri"/>
                        <a:buAutoNum type="alphaUcPeriod"/>
                      </a:pPr>
                      <a:r>
                        <a:rPr lang="en-US" sz="1600" dirty="0">
                          <a:solidFill>
                            <a:srgbClr val="000000"/>
                          </a:solidFill>
                          <a:effectLst/>
                          <a:latin typeface="Lucida Sans" panose="020B0602030504020204" pitchFamily="34" charset="0"/>
                          <a:ea typeface="MS Mincho"/>
                          <a:cs typeface="Tahoma"/>
                        </a:rPr>
                        <a:t>personification</a:t>
                      </a:r>
                      <a:endParaRPr lang="en-US" sz="1600" dirty="0">
                        <a:solidFill>
                          <a:srgbClr val="000000"/>
                        </a:solidFill>
                        <a:effectLst/>
                        <a:latin typeface="Lucida Sans" panose="020B0602030504020204" pitchFamily="34" charset="0"/>
                      </a:endParaRPr>
                    </a:p>
                    <a:p>
                      <a:pPr marL="628650" lvl="0" indent="-342900">
                        <a:lnSpc>
                          <a:spcPct val="100000"/>
                        </a:lnSpc>
                        <a:spcBef>
                          <a:spcPts val="0"/>
                        </a:spcBef>
                        <a:buSzPct val="100000"/>
                        <a:buFont typeface="Calibri"/>
                        <a:buAutoNum type="alphaUcPeriod"/>
                      </a:pPr>
                      <a:r>
                        <a:rPr lang="en-US" sz="1600" dirty="0">
                          <a:solidFill>
                            <a:srgbClr val="000000"/>
                          </a:solidFill>
                          <a:effectLst/>
                          <a:latin typeface="Lucida Sans" panose="020B0602030504020204" pitchFamily="34" charset="0"/>
                          <a:ea typeface="MS Mincho"/>
                          <a:cs typeface="Tahoma"/>
                        </a:rPr>
                        <a:t>metaphor*</a:t>
                      </a:r>
                      <a:endParaRPr lang="en-US" sz="1600" dirty="0">
                        <a:solidFill>
                          <a:srgbClr val="000000"/>
                        </a:solidFill>
                        <a:effectLst/>
                        <a:latin typeface="Lucida Sans" panose="020B0602030504020204" pitchFamily="34" charset="0"/>
                      </a:endParaRPr>
                    </a:p>
                    <a:p>
                      <a:pPr marL="628650" lvl="0" indent="-342900">
                        <a:lnSpc>
                          <a:spcPct val="100000"/>
                        </a:lnSpc>
                        <a:spcBef>
                          <a:spcPts val="0"/>
                        </a:spcBef>
                        <a:buSzPct val="100000"/>
                        <a:buFont typeface="Calibri"/>
                        <a:buAutoNum type="alphaUcPeriod"/>
                      </a:pPr>
                      <a:r>
                        <a:rPr lang="en-US" sz="1600" dirty="0">
                          <a:solidFill>
                            <a:srgbClr val="000000"/>
                          </a:solidFill>
                          <a:effectLst/>
                          <a:latin typeface="Lucida Sans" panose="020B0602030504020204" pitchFamily="34" charset="0"/>
                          <a:ea typeface="MS Mincho"/>
                          <a:cs typeface="Tahoma"/>
                        </a:rPr>
                        <a:t>simile </a:t>
                      </a:r>
                    </a:p>
                    <a:p>
                      <a:pPr marL="628650" lvl="0" indent="-342900">
                        <a:lnSpc>
                          <a:spcPct val="100000"/>
                        </a:lnSpc>
                        <a:spcBef>
                          <a:spcPts val="0"/>
                        </a:spcBef>
                        <a:buSzPct val="100000"/>
                        <a:buFont typeface="Calibri"/>
                        <a:buAutoNum type="alphaUcPeriod"/>
                      </a:pPr>
                      <a:r>
                        <a:rPr lang="en-US" sz="1600" dirty="0">
                          <a:solidFill>
                            <a:srgbClr val="000000"/>
                          </a:solidFill>
                          <a:effectLst/>
                          <a:latin typeface="Lucida Sans" panose="020B0602030504020204" pitchFamily="34" charset="0"/>
                          <a:ea typeface="MS Mincho"/>
                          <a:cs typeface="Tahoma"/>
                        </a:rPr>
                        <a:t>onomatopoeia</a:t>
                      </a:r>
                      <a:endParaRPr lang="en-US" sz="1600" dirty="0">
                        <a:solidFill>
                          <a:srgbClr val="000000"/>
                        </a:solidFill>
                        <a:effectLst/>
                        <a:latin typeface="Lucida Sans" panose="020B0602030504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r>
                        <a:rPr lang="en-US" sz="1600" b="1" dirty="0">
                          <a:effectLst/>
                          <a:latin typeface="Lucida Sans" panose="020B0602030504020204" pitchFamily="34" charset="0"/>
                          <a:ea typeface="MS Mincho"/>
                          <a:cs typeface="Tahoma"/>
                        </a:rPr>
                        <a:t>Why does the author use the phrase “tiny human insects” in paragraph 3?</a:t>
                      </a:r>
                      <a:endParaRPr lang="en-US" sz="1600" dirty="0">
                        <a:effectLst/>
                        <a:latin typeface="Lucida Sans" panose="020B0602030504020204" pitchFamily="34" charset="0"/>
                        <a:ea typeface="Calibri"/>
                        <a:cs typeface="Times New Roman"/>
                      </a:endParaRPr>
                    </a:p>
                    <a:p>
                      <a:pPr marL="463550" marR="0" lvl="0" indent="-342900">
                        <a:lnSpc>
                          <a:spcPct val="100000"/>
                        </a:lnSpc>
                        <a:spcBef>
                          <a:spcPts val="0"/>
                        </a:spcBef>
                        <a:spcAft>
                          <a:spcPts val="0"/>
                        </a:spcAft>
                        <a:buFont typeface="+mj-lt"/>
                        <a:buAutoNum type="alphaUcPeriod"/>
                      </a:pPr>
                      <a:r>
                        <a:rPr lang="en-US" sz="1600" dirty="0">
                          <a:effectLst/>
                          <a:latin typeface="Lucida Sans" panose="020B0602030504020204" pitchFamily="34" charset="0"/>
                          <a:ea typeface="MS Mincho"/>
                          <a:cs typeface="Tahoma"/>
                        </a:rPr>
                        <a:t>To suggest that the lives of individual</a:t>
                      </a:r>
                      <a:r>
                        <a:rPr lang="en-US" sz="1600" baseline="0" dirty="0">
                          <a:effectLst/>
                          <a:latin typeface="Lucida Sans" panose="020B0602030504020204" pitchFamily="34" charset="0"/>
                          <a:ea typeface="MS Mincho"/>
                          <a:cs typeface="Tahoma"/>
                        </a:rPr>
                        <a:t>s are not considered important in </a:t>
                      </a:r>
                      <a:r>
                        <a:rPr lang="en-US" sz="1600" baseline="0" dirty="0" err="1">
                          <a:effectLst/>
                          <a:latin typeface="Lucida Sans" panose="020B0602030504020204" pitchFamily="34" charset="0"/>
                          <a:ea typeface="MS Mincho"/>
                          <a:cs typeface="Tahoma"/>
                        </a:rPr>
                        <a:t>Winesburg</a:t>
                      </a:r>
                      <a:endParaRPr lang="en-US" sz="1600" dirty="0">
                        <a:effectLst/>
                        <a:latin typeface="Lucida Sans" panose="020B0602030504020204" pitchFamily="34" charset="0"/>
                        <a:ea typeface="Calibri"/>
                        <a:cs typeface="Times New Roman"/>
                      </a:endParaRPr>
                    </a:p>
                    <a:p>
                      <a:pPr marL="463550" marR="0" lvl="0" indent="-342900">
                        <a:lnSpc>
                          <a:spcPct val="100000"/>
                        </a:lnSpc>
                        <a:spcBef>
                          <a:spcPts val="0"/>
                        </a:spcBef>
                        <a:spcAft>
                          <a:spcPts val="0"/>
                        </a:spcAft>
                        <a:buFont typeface="+mj-lt"/>
                        <a:buAutoNum type="alphaUcPeriod"/>
                      </a:pPr>
                      <a:r>
                        <a:rPr lang="en-US" sz="1600" dirty="0">
                          <a:effectLst/>
                          <a:latin typeface="Lucida Sans" panose="020B0602030504020204" pitchFamily="34" charset="0"/>
                          <a:ea typeface="MS Mincho"/>
                          <a:cs typeface="Tahoma"/>
                        </a:rPr>
                        <a:t>To suggest the</a:t>
                      </a:r>
                      <a:r>
                        <a:rPr lang="en-US" sz="1600" baseline="0" dirty="0">
                          <a:effectLst/>
                          <a:latin typeface="Lucida Sans" panose="020B0602030504020204" pitchFamily="34" charset="0"/>
                          <a:ea typeface="MS Mincho"/>
                          <a:cs typeface="Tahoma"/>
                        </a:rPr>
                        <a:t> vast contrast in size between the farmland and the farmers*</a:t>
                      </a:r>
                      <a:r>
                        <a:rPr lang="en-US" sz="1600" dirty="0">
                          <a:effectLst/>
                          <a:latin typeface="Lucida Sans" panose="020B0602030504020204" pitchFamily="34" charset="0"/>
                          <a:ea typeface="MS Mincho"/>
                          <a:cs typeface="Tahoma"/>
                        </a:rPr>
                        <a:t> </a:t>
                      </a:r>
                      <a:endParaRPr lang="en-US" sz="1600" dirty="0">
                        <a:effectLst/>
                        <a:latin typeface="Lucida Sans" panose="020B0602030504020204" pitchFamily="34" charset="0"/>
                        <a:ea typeface="Calibri"/>
                        <a:cs typeface="Times New Roman"/>
                      </a:endParaRPr>
                    </a:p>
                    <a:p>
                      <a:pPr marL="463550" marR="0" lvl="0" indent="-342900">
                        <a:lnSpc>
                          <a:spcPct val="100000"/>
                        </a:lnSpc>
                        <a:spcBef>
                          <a:spcPts val="0"/>
                        </a:spcBef>
                        <a:spcAft>
                          <a:spcPts val="0"/>
                        </a:spcAft>
                        <a:buFont typeface="+mj-lt"/>
                        <a:buAutoNum type="alphaUcPeriod"/>
                      </a:pPr>
                      <a:r>
                        <a:rPr lang="en-US" sz="1600" dirty="0">
                          <a:effectLst/>
                          <a:latin typeface="Lucida Sans" panose="020B0602030504020204" pitchFamily="34" charset="0"/>
                          <a:ea typeface="MS Mincho"/>
                          <a:cs typeface="Tahoma"/>
                        </a:rPr>
                        <a:t>To</a:t>
                      </a:r>
                      <a:r>
                        <a:rPr lang="en-US" sz="1600" baseline="0" dirty="0">
                          <a:effectLst/>
                          <a:latin typeface="Lucida Sans" panose="020B0602030504020204" pitchFamily="34" charset="0"/>
                          <a:ea typeface="MS Mincho"/>
                          <a:cs typeface="Tahoma"/>
                        </a:rPr>
                        <a:t> suggest that George’s decision to leave </a:t>
                      </a:r>
                      <a:r>
                        <a:rPr lang="en-US" sz="1600" baseline="0" dirty="0" err="1">
                          <a:effectLst/>
                          <a:latin typeface="Lucida Sans" panose="020B0602030504020204" pitchFamily="34" charset="0"/>
                          <a:ea typeface="MS Mincho"/>
                          <a:cs typeface="Tahoma"/>
                        </a:rPr>
                        <a:t>Winesburg</a:t>
                      </a:r>
                      <a:r>
                        <a:rPr lang="en-US" sz="1600" baseline="0" dirty="0">
                          <a:effectLst/>
                          <a:latin typeface="Lucida Sans" panose="020B0602030504020204" pitchFamily="34" charset="0"/>
                          <a:ea typeface="MS Mincho"/>
                          <a:cs typeface="Tahoma"/>
                        </a:rPr>
                        <a:t> will not affect his life in a significant way</a:t>
                      </a:r>
                      <a:endParaRPr lang="en-US" sz="1600" dirty="0">
                        <a:effectLst/>
                        <a:latin typeface="Lucida Sans" panose="020B0602030504020204" pitchFamily="34" charset="0"/>
                        <a:ea typeface="MS Mincho"/>
                        <a:cs typeface="Tahoma"/>
                      </a:endParaRPr>
                    </a:p>
                    <a:p>
                      <a:pPr marL="463550" marR="0" lvl="0" indent="-342900">
                        <a:lnSpc>
                          <a:spcPct val="100000"/>
                        </a:lnSpc>
                        <a:spcBef>
                          <a:spcPts val="0"/>
                        </a:spcBef>
                        <a:spcAft>
                          <a:spcPts val="0"/>
                        </a:spcAft>
                        <a:buFont typeface="+mj-lt"/>
                        <a:buAutoNum type="alphaUcPeriod"/>
                      </a:pPr>
                      <a:r>
                        <a:rPr lang="en-US" sz="1600" dirty="0">
                          <a:effectLst/>
                          <a:latin typeface="Lucida Sans" panose="020B0602030504020204" pitchFamily="34" charset="0"/>
                          <a:ea typeface="MS Mincho"/>
                          <a:cs typeface="Tahoma"/>
                        </a:rPr>
                        <a:t>To suggest the relative insignificance</a:t>
                      </a:r>
                      <a:r>
                        <a:rPr lang="en-US" sz="1600" baseline="0" dirty="0">
                          <a:effectLst/>
                          <a:latin typeface="Lucida Sans" panose="020B0602030504020204" pitchFamily="34" charset="0"/>
                          <a:ea typeface="MS Mincho"/>
                          <a:cs typeface="Tahoma"/>
                        </a:rPr>
                        <a:t> of farming as an occupation </a:t>
                      </a:r>
                      <a:endParaRPr lang="en-US" sz="16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8797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(Grade 9 items based on a short story from </a:t>
                      </a:r>
                      <a:r>
                        <a:rPr kumimoji="0" lang="en-US" sz="1200" b="0" i="1" u="none" strike="noStrike" kern="1200" cap="none" spc="0" normalizeH="0" baseline="0" noProof="0" dirty="0" err="1">
                          <a:ln>
                            <a:noFill/>
                          </a:ln>
                          <a:solidFill>
                            <a:srgbClr val="4F81BD">
                              <a:lumMod val="75000"/>
                            </a:srgbClr>
                          </a:solidFill>
                          <a:effectLst/>
                          <a:uLnTx/>
                          <a:uFillTx/>
                          <a:latin typeface="Lucida Sans" panose="020B0602030504020204" pitchFamily="34" charset="0"/>
                        </a:rPr>
                        <a:t>Winesburg</a:t>
                      </a:r>
                      <a:r>
                        <a:rPr kumimoji="0" lang="en-US" sz="1200" b="0" i="1" u="none" strike="noStrike" kern="1200" cap="none" spc="0" normalizeH="0" baseline="0" noProof="0" dirty="0">
                          <a:ln>
                            <a:noFill/>
                          </a:ln>
                          <a:solidFill>
                            <a:srgbClr val="4F81BD">
                              <a:lumMod val="75000"/>
                            </a:srgbClr>
                          </a:solidFill>
                          <a:effectLst/>
                          <a:uLnTx/>
                          <a:uFillTx/>
                          <a:latin typeface="Lucida Sans" panose="020B0602030504020204" pitchFamily="34" charset="0"/>
                        </a:rPr>
                        <a:t>, Ohio</a:t>
                      </a: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 by Sherwood Anderson</a:t>
                      </a:r>
                      <a:r>
                        <a:rPr kumimoji="0" lang="en-US" sz="1200" b="0" i="1" u="none" strike="noStrike" kern="1200" cap="none" spc="0" normalizeH="0" baseline="0" noProof="0" dirty="0">
                          <a:ln>
                            <a:noFill/>
                          </a:ln>
                          <a:solidFill>
                            <a:srgbClr val="4F81BD">
                              <a:lumMod val="75000"/>
                            </a:srgbClr>
                          </a:solidFill>
                          <a:effectLst/>
                          <a:uLnTx/>
                          <a:uFillTx/>
                          <a:latin typeface="Lucida Sans" panose="020B0602030504020204" pitchFamily="34" charset="0"/>
                        </a:rPr>
                        <a:t>)</a:t>
                      </a:r>
                      <a:endParaRPr kumimoji="0" lang="en-US" sz="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1011600">
                <a:tc gridSpan="2">
                  <a:txBody>
                    <a:bodyPr/>
                    <a:lstStyle/>
                    <a:p>
                      <a:pPr marL="0" marR="0" lvl="0" indent="0" algn="l" defTabSz="177800"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RL.9.4: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Determine the meaning of words and phrases as they are used in the text, including figurative and connotative meanings; analyze the cumulative impact of specific word choices on meaning and tone (e.g., how the language evokes a sense of time and place; how it sets a formal or informal tone).</a:t>
                      </a:r>
                    </a:p>
                    <a:p>
                      <a:pPr marL="0" marR="0" lvl="0" indent="0" algn="l" defTabSz="177800" rtl="0" eaLnBrk="1" fontAlgn="auto" latinLnBrk="0" hangingPunct="1">
                        <a:lnSpc>
                          <a:spcPct val="100000"/>
                        </a:lnSpc>
                        <a:spcBef>
                          <a:spcPts val="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4858455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Textual Analysis (Shift 2) </a:t>
            </a:r>
          </a:p>
        </p:txBody>
      </p:sp>
      <p:sp>
        <p:nvSpPr>
          <p:cNvPr id="3" name="Content Placeholder 2"/>
          <p:cNvSpPr>
            <a:spLocks noGrp="1"/>
          </p:cNvSpPr>
          <p:nvPr>
            <p:ph idx="1"/>
          </p:nvPr>
        </p:nvSpPr>
        <p:spPr/>
        <p:txBody>
          <a:bodyPr/>
          <a:lstStyle/>
          <a:p>
            <a:endParaRPr lang="en-US" dirty="0">
              <a:solidFill>
                <a:schemeClr val="tx1"/>
              </a:solidFill>
            </a:endParaRPr>
          </a:p>
          <a:p>
            <a:pPr marL="0" indent="0">
              <a:buNone/>
            </a:pPr>
            <a:r>
              <a:rPr lang="en-US" dirty="0">
                <a:solidFill>
                  <a:schemeClr val="tx1"/>
                </a:solidFill>
              </a:rPr>
              <a:t>In the next few slides, you will learn more about CCSS reading test questions.  Even the multiple-choice questions, ask students to read closely and engage in </a:t>
            </a:r>
            <a:r>
              <a:rPr lang="en-US" b="1" dirty="0">
                <a:solidFill>
                  <a:srgbClr val="00B050"/>
                </a:solidFill>
              </a:rPr>
              <a:t>analysis</a:t>
            </a:r>
            <a:r>
              <a:rPr lang="en-US" dirty="0">
                <a:solidFill>
                  <a:schemeClr val="tx1"/>
                </a:solidFill>
              </a:rPr>
              <a:t> of the text—they do not ask for simple recall or superficial analysis.</a:t>
            </a:r>
          </a:p>
          <a:p>
            <a:pPr marL="0" indent="0">
              <a:buNone/>
            </a:pPr>
            <a:endParaRPr lang="en-US" dirty="0"/>
          </a:p>
        </p:txBody>
      </p:sp>
    </p:spTree>
    <p:extLst>
      <p:ext uri="{BB962C8B-B14F-4D97-AF65-F5344CB8AC3E}">
        <p14:creationId xmlns:p14="http://schemas.microsoft.com/office/powerpoint/2010/main" val="35502497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Textual Analysis </a:t>
            </a:r>
          </a:p>
        </p:txBody>
      </p:sp>
      <p:graphicFrame>
        <p:nvGraphicFramePr>
          <p:cNvPr id="4" name="Table 3"/>
          <p:cNvGraphicFramePr>
            <a:graphicFrameLocks noGrp="1"/>
          </p:cNvGraphicFramePr>
          <p:nvPr>
            <p:extLst>
              <p:ext uri="{D42A27DB-BD31-4B8C-83A1-F6EECF244321}">
                <p14:modId xmlns:p14="http://schemas.microsoft.com/office/powerpoint/2010/main" val="4131822854"/>
              </p:ext>
            </p:extLst>
          </p:nvPr>
        </p:nvGraphicFramePr>
        <p:xfrm>
          <a:off x="457200" y="1313135"/>
          <a:ext cx="8229600" cy="4800600"/>
        </p:xfrm>
        <a:graphic>
          <a:graphicData uri="http://schemas.openxmlformats.org/drawingml/2006/table">
            <a:tbl>
              <a:tblPr firstRow="1" bandRow="1">
                <a:tableStyleId>{5C22544A-7EE6-4342-B048-85BDC9FD1C3A}</a:tableStyleId>
              </a:tblPr>
              <a:tblGrid>
                <a:gridCol w="3931920">
                  <a:extLst>
                    <a:ext uri="{9D8B030D-6E8A-4147-A177-3AD203B41FA5}">
                      <a16:colId xmlns:a16="http://schemas.microsoft.com/office/drawing/2014/main" val="20000"/>
                    </a:ext>
                  </a:extLst>
                </a:gridCol>
                <a:gridCol w="4297680">
                  <a:extLst>
                    <a:ext uri="{9D8B030D-6E8A-4147-A177-3AD203B41FA5}">
                      <a16:colId xmlns:a16="http://schemas.microsoft.com/office/drawing/2014/main" val="20001"/>
                    </a:ext>
                  </a:extLst>
                </a:gridCol>
              </a:tblGrid>
              <a:tr h="0">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Item</a:t>
                      </a:r>
                    </a:p>
                  </a:txBody>
                  <a:tcPr anchor="ctr"/>
                </a:tc>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imes New Roman"/>
                        </a:rPr>
                        <a:t>CCSS-Aligned Item</a:t>
                      </a:r>
                    </a:p>
                  </a:txBody>
                  <a:tcPr anchor="ctr"/>
                </a:tc>
                <a:extLst>
                  <a:ext uri="{0D108BD9-81ED-4DB2-BD59-A6C34878D82A}">
                    <a16:rowId xmlns:a16="http://schemas.microsoft.com/office/drawing/2014/main" val="10000"/>
                  </a:ext>
                </a:extLst>
              </a:tr>
              <a:tr h="3225119">
                <a:tc>
                  <a:txBody>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Which character in the story does not like the swamp?</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Uncle </a:t>
                      </a:r>
                      <a:r>
                        <a:rPr kumimoji="0" lang="en-US" sz="1800" b="0" i="0" u="none" strike="noStrike" kern="1200" cap="none" spc="0" normalizeH="0" baseline="0" noProof="0" dirty="0" err="1">
                          <a:ln>
                            <a:noFill/>
                          </a:ln>
                          <a:solidFill>
                            <a:prstClr val="black"/>
                          </a:solidFill>
                          <a:effectLst/>
                          <a:uLnTx/>
                          <a:uFillTx/>
                          <a:latin typeface="Lucida Sans" panose="020B0602030504020204" pitchFamily="34" charset="0"/>
                          <a:ea typeface="Calibri"/>
                          <a:cs typeface="Times New Roman"/>
                        </a:rPr>
                        <a:t>Hamp</a:t>
                      </a: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Jack’s mother* </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Jack</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Mattie Lou</a:t>
                      </a:r>
                      <a:r>
                        <a:rPr lang="en-US" sz="1800" b="1" dirty="0">
                          <a:effectLst/>
                          <a:latin typeface="Lucida Sans" panose="020B0602030504020204" pitchFamily="34" charset="0"/>
                          <a:ea typeface="Calibri"/>
                          <a:cs typeface="Tahoma"/>
                        </a:rPr>
                        <a:t> </a:t>
                      </a:r>
                      <a:endParaRPr lang="en-US" sz="1800" dirty="0">
                        <a:effectLst/>
                        <a:latin typeface="Lucida Sans" panose="020B0602030504020204" pitchFamily="34" charset="0"/>
                        <a:ea typeface="Calibri"/>
                        <a:cs typeface="Times New Roman"/>
                      </a:endParaRPr>
                    </a:p>
                  </a:txBody>
                  <a:tcPr/>
                </a:tc>
                <a:tc>
                  <a:txBody>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What is the main reason that Jack wants the canoe to be a success?</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feel that he is independent of his father. </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thinks the canoe will impress his father.* </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be able to travel deep into the swamp without his father.</a:t>
                      </a:r>
                    </a:p>
                    <a:p>
                      <a:pPr marL="463550" marR="0" lvl="0" indent="-2857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show his father that he can paddle a canoe as well as a grown-up.</a:t>
                      </a:r>
                      <a:r>
                        <a:rPr kumimoji="0" lang="en-US" sz="1800" b="1" i="0" u="none" strike="noStrike" kern="1200" cap="none" spc="0" normalizeH="0" baseline="0" noProof="0" dirty="0">
                          <a:ln>
                            <a:noFill/>
                          </a:ln>
                          <a:solidFill>
                            <a:srgbClr val="000000"/>
                          </a:solidFill>
                          <a:effectLst/>
                          <a:uLnTx/>
                          <a:uFillTx/>
                          <a:latin typeface="Lucida Sans" panose="020B0602030504020204" pitchFamily="34" charset="0"/>
                          <a:ea typeface="Calibri"/>
                          <a:cs typeface="Tahoma"/>
                        </a:rPr>
                        <a:t> </a:t>
                      </a:r>
                      <a:endParaRPr kumimoji="0" lang="en-US" sz="18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50487">
                <a:tc gridSpan="2">
                  <a:txBody>
                    <a:bodyPr/>
                    <a:lstStyle/>
                    <a:p>
                      <a:pPr marL="0" marR="0" lvl="0" indent="0" algn="ctr"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(Grade 3 items based on an excerpt from </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Tree Castle Island  </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rPr>
                        <a:t>by Jean Craighead George</a:t>
                      </a: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rPr>
                        <a:t>)</a:t>
                      </a:r>
                    </a:p>
                  </a:txBody>
                  <a:tcPr/>
                </a:tc>
                <a:tc hMerge="1">
                  <a:txBody>
                    <a:bodyPr/>
                    <a:lstStyle/>
                    <a:p>
                      <a:endParaRPr lang="en-US" dirty="0"/>
                    </a:p>
                  </a:txBody>
                  <a:tcPr/>
                </a:tc>
                <a:extLst>
                  <a:ext uri="{0D108BD9-81ED-4DB2-BD59-A6C34878D82A}">
                    <a16:rowId xmlns:a16="http://schemas.microsoft.com/office/drawing/2014/main" val="10002"/>
                  </a:ext>
                </a:extLst>
              </a:tr>
              <a:tr h="751461">
                <a:tc gridSpan="2">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RL.3.3: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Describe characters in a story (e.g., their traits, motivations, or feelings) and explain how their actions contribute to the sequence of events.</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RL.3.1:</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Ask and answer questions to demonstrate understanding of a text, referring explicitly to the text as the basis for the answers.</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060400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Textual Analysis </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554632568"/>
              </p:ext>
            </p:extLst>
          </p:nvPr>
        </p:nvGraphicFramePr>
        <p:xfrm>
          <a:off x="457200" y="1280160"/>
          <a:ext cx="8229600" cy="5011219"/>
        </p:xfrm>
        <a:graphic>
          <a:graphicData uri="http://schemas.openxmlformats.org/drawingml/2006/table">
            <a:tbl>
              <a:tblPr firstRow="1" bandRow="1">
                <a:tableStyleId>{5C22544A-7EE6-4342-B048-85BDC9FD1C3A}</a:tableStyleId>
              </a:tblPr>
              <a:tblGrid>
                <a:gridCol w="3905794">
                  <a:extLst>
                    <a:ext uri="{9D8B030D-6E8A-4147-A177-3AD203B41FA5}">
                      <a16:colId xmlns:a16="http://schemas.microsoft.com/office/drawing/2014/main" val="20000"/>
                    </a:ext>
                  </a:extLst>
                </a:gridCol>
                <a:gridCol w="4323806">
                  <a:extLst>
                    <a:ext uri="{9D8B030D-6E8A-4147-A177-3AD203B41FA5}">
                      <a16:colId xmlns:a16="http://schemas.microsoft.com/office/drawing/2014/main" val="20001"/>
                    </a:ext>
                  </a:extLst>
                </a:gridCol>
              </a:tblGrid>
              <a:tr h="345795">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194239">
                <a:tc>
                  <a:txBody>
                    <a:bodyPr/>
                    <a:lstStyle/>
                    <a:p>
                      <a:pPr marL="0" marR="0" indent="0">
                        <a:spcBef>
                          <a:spcPts val="600"/>
                        </a:spcBef>
                        <a:spcAft>
                          <a:spcPts val="600"/>
                        </a:spcAft>
                        <a:buFont typeface="+mj-lt"/>
                        <a:buNone/>
                      </a:pPr>
                      <a:r>
                        <a:rPr lang="en-US" sz="1800" b="1" kern="1200" dirty="0">
                          <a:solidFill>
                            <a:srgbClr val="000000"/>
                          </a:solidFill>
                          <a:effectLst/>
                          <a:latin typeface="Lucida Sans" panose="020B0602030504020204" pitchFamily="34" charset="0"/>
                          <a:ea typeface="+mn-ea"/>
                          <a:cs typeface="+mn-cs"/>
                        </a:rPr>
                        <a:t> What is inside a bubble? </a:t>
                      </a:r>
                      <a:endParaRPr lang="en-US" sz="1800" b="0" kern="1200" dirty="0">
                        <a:solidFill>
                          <a:srgbClr val="000000"/>
                        </a:solidFill>
                        <a:effectLst/>
                        <a:latin typeface="Lucida Sans" panose="020B0602030504020204" pitchFamily="34" charset="0"/>
                        <a:ea typeface="+mn-ea"/>
                        <a:cs typeface="+mn-cs"/>
                      </a:endParaRPr>
                    </a:p>
                    <a:p>
                      <a:pPr marL="682625" marR="0" indent="-341313">
                        <a:spcBef>
                          <a:spcPts val="0"/>
                        </a:spcBef>
                        <a:spcAft>
                          <a:spcPts val="0"/>
                        </a:spcAft>
                        <a:buFont typeface="+mj-lt"/>
                        <a:buAutoNum type="alphaUcPeriod"/>
                      </a:pPr>
                      <a:r>
                        <a:rPr lang="en-US" sz="1800" b="0" kern="1200" dirty="0">
                          <a:solidFill>
                            <a:srgbClr val="000000"/>
                          </a:solidFill>
                          <a:effectLst/>
                          <a:latin typeface="Lucida Sans" panose="020B0602030504020204" pitchFamily="34" charset="0"/>
                          <a:ea typeface="+mn-ea"/>
                          <a:cs typeface="+mn-cs"/>
                        </a:rPr>
                        <a:t>soap </a:t>
                      </a:r>
                    </a:p>
                    <a:p>
                      <a:pPr marL="682625" marR="0" indent="-341313">
                        <a:spcBef>
                          <a:spcPts val="0"/>
                        </a:spcBef>
                        <a:spcAft>
                          <a:spcPts val="0"/>
                        </a:spcAft>
                        <a:buFont typeface="+mj-lt"/>
                        <a:buAutoNum type="alphaUcPeriod"/>
                      </a:pPr>
                      <a:r>
                        <a:rPr lang="en-US" sz="1800" b="0" kern="1200" dirty="0">
                          <a:solidFill>
                            <a:srgbClr val="000000"/>
                          </a:solidFill>
                          <a:effectLst/>
                          <a:latin typeface="Lucida Sans" panose="020B0602030504020204" pitchFamily="34" charset="0"/>
                          <a:ea typeface="+mn-ea"/>
                          <a:cs typeface="+mn-cs"/>
                        </a:rPr>
                        <a:t>air* </a:t>
                      </a:r>
                    </a:p>
                    <a:p>
                      <a:pPr marL="682625" marR="0" indent="-341313">
                        <a:spcBef>
                          <a:spcPts val="0"/>
                        </a:spcBef>
                        <a:spcAft>
                          <a:spcPts val="0"/>
                        </a:spcAft>
                        <a:buFont typeface="+mj-lt"/>
                        <a:buAutoNum type="alphaUcPeriod"/>
                      </a:pPr>
                      <a:r>
                        <a:rPr lang="en-US" sz="1800" b="0" kern="1200" dirty="0">
                          <a:solidFill>
                            <a:srgbClr val="000000"/>
                          </a:solidFill>
                          <a:effectLst/>
                          <a:latin typeface="Lucida Sans" panose="020B0602030504020204" pitchFamily="34" charset="0"/>
                          <a:ea typeface="+mn-ea"/>
                          <a:cs typeface="+mn-cs"/>
                        </a:rPr>
                        <a:t>detergent</a:t>
                      </a:r>
                    </a:p>
                    <a:p>
                      <a:pPr marL="682625" marR="0" indent="-341313">
                        <a:spcBef>
                          <a:spcPts val="0"/>
                        </a:spcBef>
                        <a:spcAft>
                          <a:spcPts val="0"/>
                        </a:spcAft>
                        <a:buFont typeface="+mj-lt"/>
                        <a:buAutoNum type="alphaUcPeriod"/>
                      </a:pPr>
                      <a:r>
                        <a:rPr lang="en-US" sz="1800" b="0" kern="1200" dirty="0">
                          <a:solidFill>
                            <a:srgbClr val="000000"/>
                          </a:solidFill>
                          <a:effectLst/>
                          <a:latin typeface="Lucida Sans" panose="020B0602030504020204" pitchFamily="34" charset="0"/>
                          <a:ea typeface="+mn-ea"/>
                          <a:cs typeface="+mn-cs"/>
                        </a:rPr>
                        <a:t>membrane</a:t>
                      </a:r>
                      <a:endParaRPr lang="en-US" sz="1800" dirty="0">
                        <a:latin typeface="Lucida Sans" panose="020B0602030504020204" pitchFamily="34" charset="0"/>
                      </a:endParaRPr>
                    </a:p>
                  </a:txBody>
                  <a:tcPr/>
                </a:tc>
                <a:tc>
                  <a:txBody>
                    <a:bodyPr/>
                    <a:lstStyle/>
                    <a:p>
                      <a:pPr marL="0" marR="0">
                        <a:lnSpc>
                          <a:spcPct val="100000"/>
                        </a:lnSpc>
                        <a:spcBef>
                          <a:spcPts val="600"/>
                        </a:spcBef>
                        <a:spcAft>
                          <a:spcPts val="600"/>
                        </a:spcAft>
                      </a:pPr>
                      <a:r>
                        <a:rPr lang="en-US" sz="1800" b="1" dirty="0">
                          <a:effectLst/>
                          <a:latin typeface="Lucida Sans" panose="020B0602030504020204" pitchFamily="34" charset="0"/>
                          <a:ea typeface="Calibri"/>
                          <a:cs typeface="Calibri"/>
                        </a:rPr>
                        <a:t>According to information in the article, which of the following bubbles would last the longest? </a:t>
                      </a:r>
                      <a:endParaRPr lang="en-US" sz="1800" dirty="0">
                        <a:effectLst/>
                        <a:latin typeface="Lucida Sans" panose="020B0602030504020204" pitchFamily="34" charset="0"/>
                        <a:ea typeface="Calibri"/>
                        <a:cs typeface="Times New Roman"/>
                      </a:endParaRPr>
                    </a:p>
                    <a:p>
                      <a:pPr marL="520700" marR="0" lvl="0" indent="-342900">
                        <a:lnSpc>
                          <a:spcPct val="100000"/>
                        </a:lnSpc>
                        <a:spcBef>
                          <a:spcPts val="0"/>
                        </a:spcBef>
                        <a:buFont typeface="+mj-lt"/>
                        <a:buAutoNum type="alphaUcPeriod"/>
                      </a:pPr>
                      <a:r>
                        <a:rPr lang="en-US" sz="1800" dirty="0">
                          <a:effectLst/>
                          <a:latin typeface="Lucida Sans" panose="020B0602030504020204" pitchFamily="34" charset="0"/>
                          <a:ea typeface="Calibri"/>
                          <a:cs typeface="Times New Roman"/>
                        </a:rPr>
                        <a:t>A small bubble before the air inside passes to a larger bubble</a:t>
                      </a:r>
                    </a:p>
                    <a:p>
                      <a:pPr marL="520700" marR="0" lvl="0" indent="-342900">
                        <a:lnSpc>
                          <a:spcPct val="100000"/>
                        </a:lnSpc>
                        <a:spcBef>
                          <a:spcPts val="0"/>
                        </a:spcBef>
                        <a:buFont typeface="+mj-lt"/>
                        <a:buAutoNum type="alphaUcPeriod"/>
                      </a:pPr>
                      <a:r>
                        <a:rPr lang="en-US" sz="1800" dirty="0">
                          <a:effectLst/>
                          <a:latin typeface="Lucida Sans" panose="020B0602030504020204" pitchFamily="34" charset="0"/>
                          <a:ea typeface="Calibri"/>
                          <a:cs typeface="Times New Roman"/>
                        </a:rPr>
                        <a:t>A small bubble with thin, tightly curved walls </a:t>
                      </a:r>
                    </a:p>
                    <a:p>
                      <a:pPr marL="520700" marR="0" lvl="0" indent="-342900">
                        <a:lnSpc>
                          <a:spcPct val="100000"/>
                        </a:lnSpc>
                        <a:spcBef>
                          <a:spcPts val="0"/>
                        </a:spcBef>
                        <a:buFont typeface="+mj-lt"/>
                        <a:buAutoNum type="alphaUcPeriod"/>
                      </a:pPr>
                      <a:r>
                        <a:rPr lang="en-US" sz="1800" dirty="0">
                          <a:effectLst/>
                          <a:latin typeface="Lucida Sans" panose="020B0602030504020204" pitchFamily="34" charset="0"/>
                          <a:ea typeface="Calibri"/>
                          <a:cs typeface="Times New Roman"/>
                        </a:rPr>
                        <a:t>A large bubble made with soap or detergent and sugar*</a:t>
                      </a:r>
                    </a:p>
                    <a:p>
                      <a:pPr marL="520700" marR="0" lvl="0" indent="-342900">
                        <a:lnSpc>
                          <a:spcPct val="100000"/>
                        </a:lnSpc>
                        <a:spcBef>
                          <a:spcPts val="0"/>
                        </a:spcBef>
                        <a:buFont typeface="+mj-lt"/>
                        <a:buAutoNum type="alphaUcPeriod"/>
                      </a:pPr>
                      <a:r>
                        <a:rPr lang="en-US" sz="1800" dirty="0">
                          <a:effectLst/>
                          <a:latin typeface="Lucida Sans" panose="020B0602030504020204" pitchFamily="34" charset="0"/>
                          <a:ea typeface="Calibri"/>
                          <a:cs typeface="Times New Roman"/>
                        </a:rPr>
                        <a:t>A large bubble with walls that bend in the wind and change</a:t>
                      </a:r>
                      <a:r>
                        <a:rPr lang="en-US" sz="1800" baseline="0" dirty="0">
                          <a:effectLst/>
                          <a:latin typeface="Lucida Sans" panose="020B0602030504020204" pitchFamily="34" charset="0"/>
                          <a:ea typeface="Calibri"/>
                          <a:cs typeface="Times New Roman"/>
                        </a:rPr>
                        <a:t> colors</a:t>
                      </a:r>
                    </a:p>
                  </a:txBody>
                  <a:tcPr/>
                </a:tc>
                <a:extLst>
                  <a:ext uri="{0D108BD9-81ED-4DB2-BD59-A6C34878D82A}">
                    <a16:rowId xmlns:a16="http://schemas.microsoft.com/office/drawing/2014/main" val="10001"/>
                  </a:ext>
                </a:extLst>
              </a:tr>
              <a:tr h="28190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5 items based on an article titled “</a:t>
                      </a:r>
                      <a:r>
                        <a:rPr kumimoji="0" lang="en-US" sz="1200" b="0" i="0" u="none" strike="noStrike" kern="1200" cap="none" spc="0" normalizeH="0" baseline="0" noProof="0" dirty="0" err="1">
                          <a:ln>
                            <a:noFill/>
                          </a:ln>
                          <a:solidFill>
                            <a:srgbClr val="3B5875"/>
                          </a:solidFill>
                          <a:effectLst/>
                          <a:uLnTx/>
                          <a:uFillTx/>
                          <a:latin typeface="Lucida Sans" panose="020B0602030504020204" pitchFamily="34" charset="0"/>
                        </a:rPr>
                        <a:t>Bubblology</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 from an online site “Science for Kids” )</a:t>
                      </a:r>
                      <a:endPar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924035">
                <a:tc gridSpan="2">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RI.5.3: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Explain the relationships or interactions between two or more individuals, events, ideas, or concepts in a historical, scientific, or technical text based on specific information in the text.</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74804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Textual Analysis </a:t>
            </a:r>
          </a:p>
        </p:txBody>
      </p:sp>
      <p:graphicFrame>
        <p:nvGraphicFramePr>
          <p:cNvPr id="4" name="Table 3"/>
          <p:cNvGraphicFramePr>
            <a:graphicFrameLocks noGrp="1"/>
          </p:cNvGraphicFramePr>
          <p:nvPr>
            <p:extLst>
              <p:ext uri="{D42A27DB-BD31-4B8C-83A1-F6EECF244321}">
                <p14:modId xmlns:p14="http://schemas.microsoft.com/office/powerpoint/2010/main" val="205675436"/>
              </p:ext>
            </p:extLst>
          </p:nvPr>
        </p:nvGraphicFramePr>
        <p:xfrm>
          <a:off x="300447" y="1215934"/>
          <a:ext cx="8530044" cy="5068388"/>
        </p:xfrm>
        <a:graphic>
          <a:graphicData uri="http://schemas.openxmlformats.org/drawingml/2006/table">
            <a:tbl>
              <a:tblPr firstRow="1" bandRow="1">
                <a:tableStyleId>{5C22544A-7EE6-4342-B048-85BDC9FD1C3A}</a:tableStyleId>
              </a:tblPr>
              <a:tblGrid>
                <a:gridCol w="4010296">
                  <a:extLst>
                    <a:ext uri="{9D8B030D-6E8A-4147-A177-3AD203B41FA5}">
                      <a16:colId xmlns:a16="http://schemas.microsoft.com/office/drawing/2014/main" val="20000"/>
                    </a:ext>
                  </a:extLst>
                </a:gridCol>
                <a:gridCol w="4519748">
                  <a:extLst>
                    <a:ext uri="{9D8B030D-6E8A-4147-A177-3AD203B41FA5}">
                      <a16:colId xmlns:a16="http://schemas.microsoft.com/office/drawing/2014/main" val="20001"/>
                    </a:ext>
                  </a:extLst>
                </a:gridCol>
              </a:tblGrid>
              <a:tr h="390798">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nchor="ctr"/>
                </a:tc>
                <a:tc>
                  <a:txBody>
                    <a:bodyPr/>
                    <a:lstStyle/>
                    <a:p>
                      <a:pPr marL="0" marR="0" algn="ctr">
                        <a:lnSpc>
                          <a:spcPts val="1480"/>
                        </a:lnSpc>
                        <a:spcBef>
                          <a:spcPts val="0"/>
                        </a:spcBef>
                        <a:spcAft>
                          <a:spcPts val="0"/>
                        </a:spcAft>
                        <a:tabLst>
                          <a:tab pos="342900" algn="l"/>
                        </a:tabLst>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nchor="ctr"/>
                </a:tc>
                <a:extLst>
                  <a:ext uri="{0D108BD9-81ED-4DB2-BD59-A6C34878D82A}">
                    <a16:rowId xmlns:a16="http://schemas.microsoft.com/office/drawing/2014/main" val="10000"/>
                  </a:ext>
                </a:extLst>
              </a:tr>
              <a:tr h="3580310">
                <a:tc>
                  <a:txBody>
                    <a:bodyPr/>
                    <a:lstStyle/>
                    <a:p>
                      <a:pPr marL="0" marR="0" indent="0">
                        <a:spcBef>
                          <a:spcPts val="600"/>
                        </a:spcBef>
                        <a:spcAft>
                          <a:spcPts val="0"/>
                        </a:spcAft>
                        <a:buFont typeface="+mj-lt"/>
                        <a:buNone/>
                      </a:pPr>
                      <a:r>
                        <a:rPr lang="en-US" sz="1500" b="1" kern="1200" dirty="0">
                          <a:solidFill>
                            <a:srgbClr val="000000"/>
                          </a:solidFill>
                          <a:effectLst/>
                          <a:latin typeface="Lucida Sans" panose="020B0602030504020204" pitchFamily="34" charset="0"/>
                          <a:ea typeface="+mn-ea"/>
                          <a:cs typeface="+mn-cs"/>
                        </a:rPr>
                        <a:t>Which quotation from the article includes an opinion? </a:t>
                      </a:r>
                      <a:endParaRPr lang="en-US" sz="1500" b="0" kern="1200" dirty="0">
                        <a:solidFill>
                          <a:srgbClr val="000000"/>
                        </a:solidFill>
                        <a:effectLst/>
                        <a:latin typeface="Lucida Sans" panose="020B0602030504020204" pitchFamily="34" charset="0"/>
                        <a:ea typeface="+mn-ea"/>
                        <a:cs typeface="+mn-cs"/>
                      </a:endParaRP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“On the industrial farm, it takes about ten calories of fossil fuel energy to produce one calorie of food energy.”</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“That means the industrial farm is using up more energy than it is producing.” </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“This is the opposite of what happened before chemical fertilizers.” </a:t>
                      </a:r>
                    </a:p>
                    <a:p>
                      <a:pPr marL="407988" marR="0" indent="-341313">
                        <a:spcBef>
                          <a:spcPts val="0"/>
                        </a:spcBef>
                        <a:spcAft>
                          <a:spcPts val="0"/>
                        </a:spcAft>
                        <a:buFont typeface="+mj-lt"/>
                        <a:buAutoNum type="alphaUcPeriod"/>
                      </a:pPr>
                      <a:r>
                        <a:rPr lang="en-US" sz="1500" b="0" kern="1200" dirty="0">
                          <a:solidFill>
                            <a:srgbClr val="000000"/>
                          </a:solidFill>
                          <a:effectLst/>
                          <a:latin typeface="Lucida Sans" panose="020B0602030504020204" pitchFamily="34" charset="0"/>
                          <a:ea typeface="+mn-ea"/>
                          <a:cs typeface="+mn-cs"/>
                        </a:rPr>
                        <a:t>“It’s too bad we can’t simply drink the petroleum directly—it would be more efficient.”* </a:t>
                      </a:r>
                      <a:r>
                        <a:rPr lang="en-US" sz="1500" b="0" dirty="0">
                          <a:effectLst/>
                          <a:latin typeface="Lucida Sans" panose="020B0602030504020204" pitchFamily="34" charset="0"/>
                          <a:ea typeface="Calibri"/>
                          <a:cs typeface="Tahoma"/>
                        </a:rPr>
                        <a:t> </a:t>
                      </a:r>
                      <a:endParaRPr lang="en-US" sz="1500" b="0" dirty="0">
                        <a:effectLst/>
                        <a:latin typeface="Lucida Sans" panose="020B0602030504020204" pitchFamily="34" charset="0"/>
                        <a:ea typeface="Calibri"/>
                        <a:cs typeface="Times New Roman"/>
                      </a:endParaRPr>
                    </a:p>
                  </a:txBody>
                  <a:tcPr/>
                </a:tc>
                <a:tc>
                  <a:txBody>
                    <a:bodyPr/>
                    <a:lstStyle/>
                    <a:p>
                      <a:pPr marL="61913" marR="0" indent="0">
                        <a:lnSpc>
                          <a:spcPct val="100000"/>
                        </a:lnSpc>
                        <a:spcBef>
                          <a:spcPts val="0"/>
                        </a:spcBef>
                        <a:spcAft>
                          <a:spcPts val="0"/>
                        </a:spcAft>
                        <a:buFont typeface="+mj-lt"/>
                        <a:buNone/>
                      </a:pPr>
                      <a:r>
                        <a:rPr lang="en-US" sz="1500" b="1" dirty="0">
                          <a:solidFill>
                            <a:srgbClr val="000000"/>
                          </a:solidFill>
                          <a:effectLst/>
                          <a:latin typeface="Lucida Sans" panose="020B0602030504020204" pitchFamily="34" charset="0"/>
                          <a:ea typeface="Calibri"/>
                          <a:cs typeface="Calibri"/>
                        </a:rPr>
                        <a:t>Which statement best describes the structure of paragraphs 9 – 11?</a:t>
                      </a:r>
                      <a:endParaRPr lang="en-US" sz="1500" dirty="0">
                        <a:solidFill>
                          <a:srgbClr val="000000"/>
                        </a:solidFill>
                        <a:effectLst/>
                        <a:latin typeface="Lucida Sans" panose="020B0602030504020204" pitchFamily="34" charset="0"/>
                        <a:ea typeface="Calibri"/>
                        <a:cs typeface="Calibri"/>
                      </a:endParaRPr>
                    </a:p>
                    <a:p>
                      <a:pPr marL="342900" lvl="0" indent="-290513">
                        <a:lnSpc>
                          <a:spcPct val="100000"/>
                        </a:lnSpc>
                        <a:buSzPct val="100000"/>
                        <a:buFont typeface="+mj-lt"/>
                        <a:buAutoNum type="alphaUcPeriod"/>
                      </a:pPr>
                      <a:r>
                        <a:rPr lang="en-US" sz="1500" dirty="0">
                          <a:effectLst/>
                          <a:latin typeface="Lucida Sans" panose="020B0602030504020204" pitchFamily="34" charset="0"/>
                          <a:ea typeface="Arial"/>
                          <a:cs typeface="Arial"/>
                        </a:rPr>
                        <a:t>The paragraphs use chronological order to show that farming methods are constantly being invented to increase crop yields.</a:t>
                      </a:r>
                      <a:endParaRPr lang="en-US" sz="1500" dirty="0">
                        <a:effectLst/>
                        <a:latin typeface="Lucida Sans" panose="020B0602030504020204" pitchFamily="34" charset="0"/>
                        <a:ea typeface="Arial"/>
                        <a:cs typeface="Georgia"/>
                      </a:endParaRPr>
                    </a:p>
                    <a:p>
                      <a:pPr marL="342900" lvl="0" indent="-290513">
                        <a:lnSpc>
                          <a:spcPct val="100000"/>
                        </a:lnSpc>
                        <a:buSzPct val="100000"/>
                        <a:buFont typeface="+mj-lt"/>
                        <a:buAutoNum type="alphaUcPeriod"/>
                      </a:pPr>
                      <a:r>
                        <a:rPr lang="en-US" sz="1500" dirty="0">
                          <a:effectLst/>
                          <a:latin typeface="Lucida Sans" panose="020B0602030504020204" pitchFamily="34" charset="0"/>
                          <a:ea typeface="Arial"/>
                          <a:cs typeface="Arial"/>
                        </a:rPr>
                        <a:t>The paragraphs identify a problem farmers faced and then explains how the government came up with a solution to that problem.</a:t>
                      </a:r>
                      <a:endParaRPr lang="en-US" sz="1500" dirty="0">
                        <a:effectLst/>
                        <a:latin typeface="Lucida Sans" panose="020B0602030504020204" pitchFamily="34" charset="0"/>
                        <a:ea typeface="Arial"/>
                        <a:cs typeface="Georgia"/>
                      </a:endParaRPr>
                    </a:p>
                    <a:p>
                      <a:pPr marL="342900" lvl="0" indent="-290513">
                        <a:lnSpc>
                          <a:spcPct val="100000"/>
                        </a:lnSpc>
                        <a:buSzPct val="100000"/>
                        <a:buFont typeface="+mj-lt"/>
                        <a:buAutoNum type="alphaUcPeriod"/>
                      </a:pPr>
                      <a:r>
                        <a:rPr lang="en-US" sz="1500" dirty="0">
                          <a:effectLst/>
                          <a:latin typeface="Lucida Sans" panose="020B0602030504020204" pitchFamily="34" charset="0"/>
                          <a:ea typeface="Arial"/>
                          <a:cs typeface="Arial"/>
                        </a:rPr>
                        <a:t>The paragraphs describe</a:t>
                      </a:r>
                      <a:r>
                        <a:rPr lang="en-US" sz="1500" baseline="0" dirty="0">
                          <a:effectLst/>
                          <a:latin typeface="Lucida Sans" panose="020B0602030504020204" pitchFamily="34" charset="0"/>
                          <a:ea typeface="Arial"/>
                          <a:cs typeface="Arial"/>
                        </a:rPr>
                        <a:t> </a:t>
                      </a:r>
                      <a:r>
                        <a:rPr lang="en-US" sz="1500" dirty="0">
                          <a:effectLst/>
                          <a:latin typeface="Lucida Sans" panose="020B0602030504020204" pitchFamily="34" charset="0"/>
                          <a:ea typeface="Arial"/>
                          <a:cs typeface="Arial"/>
                        </a:rPr>
                        <a:t>cause and effect to show how chemical fertilizers led to corn becoming the main U.S. crop.*</a:t>
                      </a:r>
                      <a:endParaRPr lang="en-US" sz="1500" dirty="0">
                        <a:effectLst/>
                        <a:latin typeface="Lucida Sans" panose="020B0602030504020204" pitchFamily="34" charset="0"/>
                        <a:ea typeface="Arial"/>
                        <a:cs typeface="Georgia"/>
                      </a:endParaRPr>
                    </a:p>
                    <a:p>
                      <a:pPr marL="342900" lvl="0" indent="-290513">
                        <a:lnSpc>
                          <a:spcPct val="100000"/>
                        </a:lnSpc>
                        <a:buSzPct val="100000"/>
                        <a:buFont typeface="+mj-lt"/>
                        <a:buAutoNum type="alphaUcPeriod"/>
                      </a:pPr>
                      <a:r>
                        <a:rPr lang="en-US" sz="1500" baseline="0" dirty="0">
                          <a:effectLst/>
                          <a:latin typeface="Lucida Sans" panose="020B0602030504020204" pitchFamily="34" charset="0"/>
                          <a:ea typeface="Arial"/>
                          <a:cs typeface="Georgia"/>
                        </a:rPr>
                        <a:t>The paragraphs use </a:t>
                      </a:r>
                      <a:r>
                        <a:rPr lang="en-US" sz="1500" dirty="0">
                          <a:effectLst/>
                          <a:latin typeface="Lucida Sans" panose="020B0602030504020204" pitchFamily="34" charset="0"/>
                          <a:ea typeface="Arial"/>
                          <a:cs typeface="Georgia"/>
                        </a:rPr>
                        <a:t>comparison and contrast to explain differences between a family farm and the new kind of farm. </a:t>
                      </a:r>
                      <a:endParaRPr kumimoji="0" lang="en-US" sz="15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183967">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7 items based on an excerpt from </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rPr>
                        <a:t>The Omnivore’s Dilemma </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by Michael </a:t>
                      </a:r>
                      <a:r>
                        <a:rPr kumimoji="0" lang="en-US" sz="1200" b="0" i="0" u="none" strike="noStrike" kern="1200" cap="none" spc="0" normalizeH="0" baseline="0" noProof="0" dirty="0" err="1">
                          <a:ln>
                            <a:noFill/>
                          </a:ln>
                          <a:solidFill>
                            <a:srgbClr val="3B5875"/>
                          </a:solidFill>
                          <a:effectLst/>
                          <a:uLnTx/>
                          <a:uFillTx/>
                          <a:latin typeface="Lucida Sans" panose="020B0602030504020204" pitchFamily="34" charset="0"/>
                        </a:rPr>
                        <a:t>Pollan</a:t>
                      </a: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 ) </a:t>
                      </a:r>
                      <a:endPar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771795">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RI.7.5: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Analyze the structure an author uses to organize a text, including how the major sections contribute to the whole and to the development of the ideas.</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RI.7.1: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Cite several pieces of textual evidence to support analysis of what the text says explicitly as well as inferences drawn from the text.</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53472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Textual Analysis </a:t>
            </a:r>
          </a:p>
        </p:txBody>
      </p:sp>
      <p:graphicFrame>
        <p:nvGraphicFramePr>
          <p:cNvPr id="4" name="Table 3"/>
          <p:cNvGraphicFramePr>
            <a:graphicFrameLocks noGrp="1"/>
          </p:cNvGraphicFramePr>
          <p:nvPr>
            <p:extLst>
              <p:ext uri="{D42A27DB-BD31-4B8C-83A1-F6EECF244321}">
                <p14:modId xmlns:p14="http://schemas.microsoft.com/office/powerpoint/2010/main" val="58917746"/>
              </p:ext>
            </p:extLst>
          </p:nvPr>
        </p:nvGraphicFramePr>
        <p:xfrm>
          <a:off x="457200" y="1319668"/>
          <a:ext cx="8229600" cy="5044440"/>
        </p:xfrm>
        <a:graphic>
          <a:graphicData uri="http://schemas.openxmlformats.org/drawingml/2006/table">
            <a:tbl>
              <a:tblPr firstRow="1" bandRow="1">
                <a:tableStyleId>{5C22544A-7EE6-4342-B048-85BDC9FD1C3A}</a:tableStyleId>
              </a:tblPr>
              <a:tblGrid>
                <a:gridCol w="4127863">
                  <a:extLst>
                    <a:ext uri="{9D8B030D-6E8A-4147-A177-3AD203B41FA5}">
                      <a16:colId xmlns:a16="http://schemas.microsoft.com/office/drawing/2014/main" val="20000"/>
                    </a:ext>
                  </a:extLst>
                </a:gridCol>
                <a:gridCol w="4101737">
                  <a:extLst>
                    <a:ext uri="{9D8B030D-6E8A-4147-A177-3AD203B41FA5}">
                      <a16:colId xmlns:a16="http://schemas.microsoft.com/office/drawing/2014/main" val="20001"/>
                    </a:ext>
                  </a:extLst>
                </a:gridCol>
              </a:tblGrid>
              <a:tr h="29642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301682">
                <a:tc>
                  <a:txBody>
                    <a:bodyPr/>
                    <a:lstStyle/>
                    <a:p>
                      <a:pPr marL="0" marR="0">
                        <a:lnSpc>
                          <a:spcPct val="100000"/>
                        </a:lnSpc>
                        <a:spcBef>
                          <a:spcPts val="600"/>
                        </a:spcBef>
                        <a:spcAft>
                          <a:spcPts val="0"/>
                        </a:spcAft>
                      </a:pPr>
                      <a:r>
                        <a:rPr lang="en-US" sz="1700" b="1" kern="1200" dirty="0">
                          <a:solidFill>
                            <a:srgbClr val="000000"/>
                          </a:solidFill>
                          <a:effectLst/>
                          <a:latin typeface="Lucida Sans" panose="020B0602030504020204" pitchFamily="34" charset="0"/>
                          <a:ea typeface="+mn-ea"/>
                          <a:cs typeface="+mn-cs"/>
                        </a:rPr>
                        <a:t> </a:t>
                      </a:r>
                      <a:r>
                        <a:rPr lang="en-US" sz="1700" b="1" dirty="0">
                          <a:effectLst/>
                          <a:latin typeface="Lucida Sans" panose="020B0602030504020204" pitchFamily="34" charset="0"/>
                          <a:ea typeface="Calibri"/>
                          <a:cs typeface="Tahoma"/>
                        </a:rPr>
                        <a:t>Which sentence describes how the setting helps develop the theme of “Departure”?</a:t>
                      </a:r>
                      <a:endParaRPr lang="en-US" sz="1700" dirty="0">
                        <a:effectLst/>
                        <a:latin typeface="Lucida Sans" panose="020B0602030504020204" pitchFamily="34" charset="0"/>
                        <a:ea typeface="Calibri"/>
                        <a:cs typeface="Times New Roman"/>
                      </a:endParaRPr>
                    </a:p>
                    <a:p>
                      <a:pPr marL="401638" marR="0" lvl="1" indent="-28575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ahoma"/>
                        </a:rPr>
                        <a:t>The setting is important to the theme at the beginning of the passage.</a:t>
                      </a:r>
                      <a:endParaRPr lang="en-US" sz="1700" dirty="0">
                        <a:effectLst/>
                        <a:latin typeface="Lucida Sans" panose="020B0602030504020204" pitchFamily="34" charset="0"/>
                        <a:ea typeface="Calibri"/>
                        <a:cs typeface="Times New Roman"/>
                      </a:endParaRPr>
                    </a:p>
                    <a:p>
                      <a:pPr marL="401638" marR="0" lvl="1" indent="-28575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ahoma"/>
                        </a:rPr>
                        <a:t>The setting contributes little to the theme of the passage.</a:t>
                      </a:r>
                      <a:endParaRPr lang="en-US" sz="1700" dirty="0">
                        <a:effectLst/>
                        <a:latin typeface="Lucida Sans" panose="020B0602030504020204" pitchFamily="34" charset="0"/>
                        <a:ea typeface="Calibri"/>
                        <a:cs typeface="Times New Roman"/>
                      </a:endParaRPr>
                    </a:p>
                    <a:p>
                      <a:pPr marL="401638" marR="0" lvl="1" indent="-28575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ahoma"/>
                        </a:rPr>
                        <a:t>The setting helps build the theme throughout the passage.*</a:t>
                      </a:r>
                      <a:endParaRPr lang="en-US" sz="1700" dirty="0">
                        <a:effectLst/>
                        <a:latin typeface="Lucida Sans" panose="020B0602030504020204" pitchFamily="34" charset="0"/>
                        <a:ea typeface="Calibri"/>
                        <a:cs typeface="Times New Roman"/>
                      </a:endParaRPr>
                    </a:p>
                    <a:p>
                      <a:pPr marL="401638" marR="0" lvl="1" indent="-28575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ahoma"/>
                        </a:rPr>
                        <a:t>The setting presents a significant contrast to the theme of the passage.</a:t>
                      </a:r>
                      <a:r>
                        <a:rPr lang="en-US" sz="1700" b="1" dirty="0">
                          <a:effectLst/>
                          <a:latin typeface="Lucida Sans" panose="020B0602030504020204" pitchFamily="34" charset="0"/>
                          <a:ea typeface="Calibri"/>
                          <a:cs typeface="Tahoma"/>
                        </a:rPr>
                        <a:t> </a:t>
                      </a:r>
                      <a:endParaRPr lang="en-US" sz="1700" dirty="0">
                        <a:effectLst/>
                        <a:latin typeface="Lucida Sans" panose="020B0602030504020204" pitchFamily="34" charset="0"/>
                        <a:ea typeface="Calibri"/>
                        <a:cs typeface="Times New Roman"/>
                      </a:endParaRPr>
                    </a:p>
                  </a:txBody>
                  <a:tcPr/>
                </a:tc>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7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In the first three paragraphs of the story, what is a theme that is developed by details about the setting?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7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The townspeople’s desires are very different from George’s.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7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It is a time of new beginnings.*</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7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The town is not likely ever to change.</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7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It is hard to survive in a rural environment.</a:t>
                      </a:r>
                    </a:p>
                  </a:txBody>
                  <a:tcPr/>
                </a:tc>
                <a:extLst>
                  <a:ext uri="{0D108BD9-81ED-4DB2-BD59-A6C34878D82A}">
                    <a16:rowId xmlns:a16="http://schemas.microsoft.com/office/drawing/2014/main" val="10001"/>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9 items based on a short story from Sherwood Anderson’s novel </a:t>
                      </a:r>
                      <a:r>
                        <a:rPr kumimoji="0" lang="en-US" sz="1200" b="0" i="1" u="none" strike="noStrike" kern="1200" cap="none" spc="0" normalizeH="0" baseline="0" noProof="0" dirty="0" err="1">
                          <a:ln>
                            <a:noFill/>
                          </a:ln>
                          <a:solidFill>
                            <a:srgbClr val="3B5875"/>
                          </a:solidFill>
                          <a:effectLst/>
                          <a:uLnTx/>
                          <a:uFillTx/>
                          <a:latin typeface="Lucida Sans" panose="020B0602030504020204" pitchFamily="34" charset="0"/>
                        </a:rPr>
                        <a:t>Winesburg</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rPr>
                        <a:t>, Ohio.)</a:t>
                      </a:r>
                      <a:endParaRPr lang="en-US" sz="600" dirty="0">
                        <a:solidFill>
                          <a:srgbClr val="3B5875"/>
                        </a:solidFill>
                        <a:effectLst/>
                        <a:latin typeface="Lucida Sans" panose="020B0602030504020204" pitchFamily="34" charset="0"/>
                        <a:ea typeface="Calibri"/>
                        <a:cs typeface="Times New Roman"/>
                      </a:endParaRPr>
                    </a:p>
                  </a:txBody>
                  <a:tcPr anchor="ctr"/>
                </a:tc>
                <a:tc hMerge="1">
                  <a:txBody>
                    <a:bodyPr/>
                    <a:lstStyle/>
                    <a:p>
                      <a:endParaRPr lang="en-US" dirty="0"/>
                    </a:p>
                  </a:txBody>
                  <a:tcPr/>
                </a:tc>
                <a:extLst>
                  <a:ext uri="{0D108BD9-81ED-4DB2-BD59-A6C34878D82A}">
                    <a16:rowId xmlns:a16="http://schemas.microsoft.com/office/drawing/2014/main" val="10002"/>
                  </a:ext>
                </a:extLst>
              </a:tr>
              <a:tr h="959960">
                <a:tc gridSpan="2">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RL.9.2: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Determine a theme or central idea of a text and analyze in detail its development over the course of the text, including how it emerges and is shaped and refined by specific details; provide an objective summary of the text.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8267761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1" name="Content Placeholder 2"/>
          <p:cNvSpPr>
            <a:spLocks noGrp="1"/>
          </p:cNvSpPr>
          <p:nvPr>
            <p:ph idx="1"/>
          </p:nvPr>
        </p:nvSpPr>
        <p:spPr>
          <a:xfrm>
            <a:off x="351022" y="1407638"/>
            <a:ext cx="7670801" cy="4176295"/>
          </a:xfrm>
        </p:spPr>
        <p:txBody>
          <a:bodyPr>
            <a:normAutofit/>
          </a:bodyPr>
          <a:lstStyle/>
          <a:p>
            <a:pPr marL="68580" indent="0">
              <a:lnSpc>
                <a:spcPct val="110000"/>
              </a:lnSpc>
              <a:buClr>
                <a:schemeClr val="tx1">
                  <a:lumMod val="75000"/>
                  <a:lumOff val="25000"/>
                </a:schemeClr>
              </a:buClr>
              <a:buNone/>
            </a:pPr>
            <a:r>
              <a:rPr lang="en-US" b="1" dirty="0">
                <a:latin typeface="Lucida Sans" panose="020B0602030504020204" pitchFamily="34" charset="0"/>
                <a:ea typeface="Arial" pitchFamily="31" charset="0"/>
                <a:cs typeface="Big Caslon"/>
              </a:rPr>
              <a:t>The CCSS bring three key shifts to literacy instruction and assessment.</a:t>
            </a:r>
          </a:p>
          <a:p>
            <a:pPr marL="525780" lvl="0" indent="-457200">
              <a:lnSpc>
                <a:spcPct val="110000"/>
              </a:lnSpc>
              <a:buClr>
                <a:prstClr val="black">
                  <a:lumMod val="75000"/>
                  <a:lumOff val="25000"/>
                </a:prstClr>
              </a:buClr>
              <a:buFont typeface="+mj-lt"/>
              <a:buAutoNum type="arabicPeriod"/>
            </a:pPr>
            <a:r>
              <a:rPr lang="en-US" b="1" dirty="0">
                <a:solidFill>
                  <a:schemeClr val="tx1"/>
                </a:solidFill>
                <a:latin typeface="Lucida Sans" panose="020B0602030504020204" pitchFamily="34" charset="0"/>
                <a:ea typeface="Arial" pitchFamily="31" charset="0"/>
                <a:cs typeface="Big Caslon"/>
              </a:rPr>
              <a:t>Complexity: </a:t>
            </a:r>
            <a:r>
              <a:rPr lang="en-US" dirty="0">
                <a:solidFill>
                  <a:schemeClr val="tx1"/>
                </a:solidFill>
                <a:latin typeface="Lucida Sans" panose="020B0602030504020204" pitchFamily="34" charset="0"/>
                <a:ea typeface="Arial" pitchFamily="31" charset="0"/>
                <a:cs typeface="Big Caslon"/>
              </a:rPr>
              <a:t>Regular practice with complex text and its academic language </a:t>
            </a:r>
          </a:p>
          <a:p>
            <a:pPr marL="525780" indent="-457200">
              <a:lnSpc>
                <a:spcPct val="110000"/>
              </a:lnSpc>
              <a:buClr>
                <a:schemeClr val="tx1">
                  <a:lumMod val="75000"/>
                  <a:lumOff val="25000"/>
                </a:schemeClr>
              </a:buClr>
              <a:buFont typeface="+mj-lt"/>
              <a:buAutoNum type="arabicPeriod"/>
            </a:pPr>
            <a:r>
              <a:rPr lang="en-US" b="1" dirty="0">
                <a:solidFill>
                  <a:schemeClr val="tx1"/>
                </a:solidFill>
                <a:latin typeface="Lucida Sans" panose="020B0602030504020204" pitchFamily="34" charset="0"/>
                <a:ea typeface="Arial" pitchFamily="31" charset="0"/>
                <a:cs typeface="Big Caslon"/>
              </a:rPr>
              <a:t>Knowledge: </a:t>
            </a:r>
            <a:r>
              <a:rPr lang="en-US" dirty="0">
                <a:solidFill>
                  <a:schemeClr val="tx1"/>
                </a:solidFill>
                <a:latin typeface="Lucida Sans" panose="020B0602030504020204" pitchFamily="34" charset="0"/>
                <a:ea typeface="Arial" pitchFamily="31" charset="0"/>
                <a:cs typeface="Big Caslon"/>
              </a:rPr>
              <a:t>Building knowledge through content-rich nonfiction</a:t>
            </a:r>
          </a:p>
          <a:p>
            <a:pPr marL="525780" indent="-457200">
              <a:lnSpc>
                <a:spcPct val="110000"/>
              </a:lnSpc>
              <a:buClr>
                <a:schemeClr val="tx1">
                  <a:lumMod val="75000"/>
                  <a:lumOff val="25000"/>
                </a:schemeClr>
              </a:buClr>
              <a:buFont typeface="+mj-lt"/>
              <a:buAutoNum type="arabicPeriod"/>
            </a:pPr>
            <a:r>
              <a:rPr lang="en-US" b="1" dirty="0">
                <a:solidFill>
                  <a:schemeClr val="tx1"/>
                </a:solidFill>
                <a:latin typeface="Lucida Sans" panose="020B0602030504020204" pitchFamily="34" charset="0"/>
                <a:ea typeface="ＭＳ Ｐゴシック" pitchFamily="31" charset="-128"/>
                <a:cs typeface="Big Caslon"/>
              </a:rPr>
              <a:t>Evidence: </a:t>
            </a:r>
            <a:r>
              <a:rPr lang="en-US" dirty="0">
                <a:solidFill>
                  <a:schemeClr val="tx1"/>
                </a:solidFill>
                <a:latin typeface="Lucida Sans" panose="020B0602030504020204" pitchFamily="34" charset="0"/>
                <a:ea typeface="ＭＳ Ｐゴシック" pitchFamily="31" charset="-128"/>
                <a:cs typeface="Big Caslon"/>
              </a:rPr>
              <a:t>Reading, writing, and speaking grounded in evidence from text, both literary and informational</a:t>
            </a:r>
          </a:p>
          <a:p>
            <a:pPr marL="68580" indent="0">
              <a:lnSpc>
                <a:spcPct val="110000"/>
              </a:lnSpc>
              <a:buNone/>
            </a:pPr>
            <a:endParaRPr lang="en-US" sz="2800" dirty="0">
              <a:solidFill>
                <a:schemeClr val="tx1">
                  <a:lumMod val="75000"/>
                  <a:lumOff val="25000"/>
                </a:schemeClr>
              </a:solidFill>
              <a:latin typeface="+mj-lt"/>
              <a:ea typeface="ＭＳ Ｐゴシック" pitchFamily="31" charset="-128"/>
              <a:cs typeface="ＭＳ Ｐゴシック" pitchFamily="31" charset="-128"/>
            </a:endParaRPr>
          </a:p>
          <a:p>
            <a:pPr marL="463550" indent="-463550">
              <a:buFontTx/>
              <a:buNone/>
            </a:pPr>
            <a:endParaRPr lang="en-US" sz="2400" dirty="0">
              <a:latin typeface="Calibri" pitchFamily="31" charset="0"/>
              <a:ea typeface="ＭＳ Ｐゴシック" pitchFamily="31" charset="-128"/>
              <a:cs typeface="ＭＳ Ｐゴシック" pitchFamily="31" charset="-128"/>
            </a:endParaRPr>
          </a:p>
          <a:p>
            <a:pPr marL="463550" indent="-463550"/>
            <a:endParaRPr lang="en-US" sz="2800" b="1" dirty="0">
              <a:latin typeface="Calibri" pitchFamily="31" charset="0"/>
              <a:ea typeface="ＭＳ Ｐゴシック" pitchFamily="31" charset="-128"/>
              <a:cs typeface="ＭＳ Ｐゴシック" pitchFamily="31" charset="-128"/>
            </a:endParaRPr>
          </a:p>
        </p:txBody>
      </p:sp>
      <p:sp>
        <p:nvSpPr>
          <p:cNvPr id="2" name="Title 1"/>
          <p:cNvSpPr>
            <a:spLocks noGrp="1"/>
          </p:cNvSpPr>
          <p:nvPr>
            <p:ph type="title"/>
          </p:nvPr>
        </p:nvSpPr>
        <p:spPr/>
        <p:txBody>
          <a:bodyPr/>
          <a:lstStyle/>
          <a:p>
            <a:r>
              <a:rPr lang="en-US" dirty="0"/>
              <a:t>How Are The Standards Any Different?</a:t>
            </a:r>
            <a:br>
              <a:rPr lang="en-US" dirty="0"/>
            </a:br>
            <a:r>
              <a:rPr lang="en-US" dirty="0"/>
              <a:t>An Overview</a:t>
            </a:r>
          </a:p>
        </p:txBody>
      </p:sp>
    </p:spTree>
    <p:extLst>
      <p:ext uri="{BB962C8B-B14F-4D97-AF65-F5344CB8AC3E}">
        <p14:creationId xmlns:p14="http://schemas.microsoft.com/office/powerpoint/2010/main" val="13489953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Textual Analysis </a:t>
            </a:r>
          </a:p>
        </p:txBody>
      </p:sp>
      <p:graphicFrame>
        <p:nvGraphicFramePr>
          <p:cNvPr id="4" name="Table 3"/>
          <p:cNvGraphicFramePr>
            <a:graphicFrameLocks noGrp="1"/>
          </p:cNvGraphicFramePr>
          <p:nvPr>
            <p:extLst>
              <p:ext uri="{D42A27DB-BD31-4B8C-83A1-F6EECF244321}">
                <p14:modId xmlns:p14="http://schemas.microsoft.com/office/powerpoint/2010/main" val="381355632"/>
              </p:ext>
            </p:extLst>
          </p:nvPr>
        </p:nvGraphicFramePr>
        <p:xfrm>
          <a:off x="457200" y="1325880"/>
          <a:ext cx="8229600" cy="4931019"/>
        </p:xfrm>
        <a:graphic>
          <a:graphicData uri="http://schemas.openxmlformats.org/drawingml/2006/table">
            <a:tbl>
              <a:tblPr firstRow="1" bandRow="1">
                <a:tableStyleId>{5C22544A-7EE6-4342-B048-85BDC9FD1C3A}</a:tableStyleId>
              </a:tblPr>
              <a:tblGrid>
                <a:gridCol w="3879669">
                  <a:extLst>
                    <a:ext uri="{9D8B030D-6E8A-4147-A177-3AD203B41FA5}">
                      <a16:colId xmlns:a16="http://schemas.microsoft.com/office/drawing/2014/main" val="20000"/>
                    </a:ext>
                  </a:extLst>
                </a:gridCol>
                <a:gridCol w="4349931">
                  <a:extLst>
                    <a:ext uri="{9D8B030D-6E8A-4147-A177-3AD203B41FA5}">
                      <a16:colId xmlns:a16="http://schemas.microsoft.com/office/drawing/2014/main" val="20001"/>
                    </a:ext>
                  </a:extLst>
                </a:gridCol>
              </a:tblGrid>
              <a:tr h="268719">
                <a:tc>
                  <a:txBody>
                    <a:bodyPr/>
                    <a:lstStyle/>
                    <a:p>
                      <a:pPr marL="0" marR="0" indent="0" algn="ctr" defTabSz="457200" rtl="0" eaLnBrk="1" fontAlgn="auto" latinLnBrk="0" hangingPunct="1">
                        <a:lnSpc>
                          <a:spcPts val="1480"/>
                        </a:lnSpc>
                        <a:spcBef>
                          <a:spcPts val="0"/>
                        </a:spcBef>
                        <a:spcAft>
                          <a:spcPts val="0"/>
                        </a:spcAft>
                        <a:buClrTx/>
                        <a:buSzTx/>
                        <a:buFontTx/>
                        <a:buNone/>
                        <a:tabLst>
                          <a:tab pos="342900" algn="l"/>
                        </a:tabLst>
                        <a:defRPr/>
                      </a:pPr>
                      <a:r>
                        <a:rPr lang="en-US" sz="1400" b="1" dirty="0">
                          <a:effectLst/>
                          <a:latin typeface="Lucida Sans" panose="020B0602030504020204" pitchFamily="34" charset="0"/>
                          <a:ea typeface="Calibri"/>
                          <a:cs typeface="Tahoma"/>
                        </a:rPr>
                        <a:t>Traditional Item</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baseline="0" dirty="0">
                          <a:effectLst/>
                          <a:latin typeface="Lucida Sans" panose="020B0602030504020204" pitchFamily="34" charset="0"/>
                          <a:ea typeface="Calibri"/>
                          <a:cs typeface="Times New Roman"/>
                        </a:rPr>
                        <a:t>CCSS-Aligned Item</a:t>
                      </a:r>
                      <a:endParaRPr lang="en-US" sz="14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544179">
                <a:tc>
                  <a:txBody>
                    <a:bodyPr/>
                    <a:lstStyle/>
                    <a:p>
                      <a:pPr marL="45720" marR="0">
                        <a:lnSpc>
                          <a:spcPct val="100000"/>
                        </a:lnSpc>
                        <a:spcBef>
                          <a:spcPts val="600"/>
                        </a:spcBef>
                        <a:spcAft>
                          <a:spcPts val="300"/>
                        </a:spcAft>
                      </a:pPr>
                      <a:r>
                        <a:rPr lang="en-US" sz="1700" b="1" dirty="0">
                          <a:effectLst/>
                          <a:latin typeface="Lucida Sans" panose="020B0602030504020204" pitchFamily="34" charset="0"/>
                          <a:ea typeface="Calibri"/>
                          <a:cs typeface="Times New Roman"/>
                        </a:rPr>
                        <a:t>Which document does Anthony quote to emphasize the idea that women already have the right to vote?  </a:t>
                      </a:r>
                      <a:endParaRPr lang="en-US" sz="1700" dirty="0">
                        <a:effectLst/>
                        <a:latin typeface="Lucida Sans" panose="020B0602030504020204" pitchFamily="34" charset="0"/>
                        <a:ea typeface="Calibri"/>
                        <a:cs typeface="Times New Roman"/>
                      </a:endParaRPr>
                    </a:p>
                    <a:p>
                      <a:pPr marL="628650" marR="0" lvl="0" indent="-342900">
                        <a:lnSpc>
                          <a:spcPct val="100000"/>
                        </a:lnSpc>
                        <a:spcBef>
                          <a:spcPts val="0"/>
                        </a:spcBef>
                        <a:spcAft>
                          <a:spcPts val="300"/>
                        </a:spcAft>
                        <a:buFont typeface="+mj-lt"/>
                        <a:buAutoNum type="alphaUcPeriod"/>
                      </a:pPr>
                      <a:r>
                        <a:rPr lang="en-US" sz="1700" dirty="0">
                          <a:effectLst/>
                          <a:latin typeface="Lucida Sans" panose="020B0602030504020204" pitchFamily="34" charset="0"/>
                          <a:ea typeface="Calibri"/>
                          <a:cs typeface="Times New Roman"/>
                        </a:rPr>
                        <a:t>The Constitution</a:t>
                      </a:r>
                    </a:p>
                    <a:p>
                      <a:pPr marL="628650" marR="0" lvl="0" indent="-342900">
                        <a:lnSpc>
                          <a:spcPct val="100000"/>
                        </a:lnSpc>
                        <a:spcBef>
                          <a:spcPts val="0"/>
                        </a:spcBef>
                        <a:spcAft>
                          <a:spcPts val="300"/>
                        </a:spcAft>
                        <a:buFont typeface="+mj-lt"/>
                        <a:buAutoNum type="alphaUcPeriod"/>
                      </a:pPr>
                      <a:r>
                        <a:rPr lang="en-US" sz="1700" dirty="0">
                          <a:effectLst/>
                          <a:latin typeface="Lucida Sans" panose="020B0602030504020204" pitchFamily="34" charset="0"/>
                          <a:ea typeface="Calibri"/>
                          <a:cs typeface="Times New Roman"/>
                        </a:rPr>
                        <a:t>A transcript of her trial</a:t>
                      </a:r>
                    </a:p>
                    <a:p>
                      <a:pPr marL="628650" marR="0" lvl="0" indent="-342900">
                        <a:lnSpc>
                          <a:spcPct val="100000"/>
                        </a:lnSpc>
                        <a:spcBef>
                          <a:spcPts val="0"/>
                        </a:spcBef>
                        <a:spcAft>
                          <a:spcPts val="300"/>
                        </a:spcAft>
                        <a:buFont typeface="+mj-lt"/>
                        <a:buAutoNum type="alphaUcPeriod"/>
                      </a:pPr>
                      <a:r>
                        <a:rPr lang="en-US" sz="1700" dirty="0">
                          <a:effectLst/>
                          <a:latin typeface="Lucida Sans" panose="020B0602030504020204" pitchFamily="34" charset="0"/>
                          <a:ea typeface="Calibri"/>
                          <a:cs typeface="Times New Roman"/>
                        </a:rPr>
                        <a:t>The Declaration of Independence*</a:t>
                      </a:r>
                    </a:p>
                    <a:p>
                      <a:pPr marL="628650" marR="0" lvl="0" indent="-342900">
                        <a:lnSpc>
                          <a:spcPct val="100000"/>
                        </a:lnSpc>
                        <a:spcBef>
                          <a:spcPts val="0"/>
                        </a:spcBef>
                        <a:spcAft>
                          <a:spcPts val="300"/>
                        </a:spcAft>
                        <a:buFont typeface="+mj-lt"/>
                        <a:buAutoNum type="alphaUcPeriod"/>
                      </a:pPr>
                      <a:r>
                        <a:rPr lang="en-US" sz="1700" dirty="0">
                          <a:effectLst/>
                          <a:latin typeface="Lucida Sans" panose="020B0602030504020204" pitchFamily="34" charset="0"/>
                          <a:ea typeface="Calibri"/>
                          <a:cs typeface="Times New Roman"/>
                        </a:rPr>
                        <a:t>A law of one of the states</a:t>
                      </a:r>
                    </a:p>
                  </a:txBody>
                  <a:tcPr/>
                </a:tc>
                <a:tc>
                  <a:txBody>
                    <a:bodyPr/>
                    <a:lstStyle/>
                    <a:p>
                      <a:pPr marL="45720" marR="0">
                        <a:lnSpc>
                          <a:spcPct val="100000"/>
                        </a:lnSpc>
                        <a:spcBef>
                          <a:spcPts val="0"/>
                        </a:spcBef>
                        <a:spcAft>
                          <a:spcPts val="0"/>
                        </a:spcAft>
                      </a:pPr>
                      <a:r>
                        <a:rPr lang="en-US" sz="1700" b="1" dirty="0">
                          <a:effectLst/>
                          <a:latin typeface="Lucida Sans" panose="020B0602030504020204" pitchFamily="34" charset="0"/>
                          <a:ea typeface="Calibri"/>
                          <a:cs typeface="Times New Roman"/>
                        </a:rPr>
                        <a:t>Which statement best describes Anthony’s viewpoint about the proper role of government?</a:t>
                      </a:r>
                      <a:endParaRPr lang="en-US" sz="1700" dirty="0">
                        <a:effectLst/>
                        <a:latin typeface="Lucida Sans" panose="020B0602030504020204" pitchFamily="34" charset="0"/>
                        <a:ea typeface="Calibri"/>
                        <a:cs typeface="Times New Roman"/>
                      </a:endParaRPr>
                    </a:p>
                    <a:p>
                      <a:pPr marL="346075" marR="0" lvl="0" indent="-34290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imes New Roman"/>
                        </a:rPr>
                        <a:t>A government should define and establish basic human rights. </a:t>
                      </a:r>
                    </a:p>
                    <a:p>
                      <a:pPr marL="346075" marR="0" lvl="0" indent="-34290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imes New Roman"/>
                        </a:rPr>
                        <a:t>A government should be preserved even when citizens are dissatisfied. </a:t>
                      </a:r>
                    </a:p>
                    <a:p>
                      <a:pPr marL="346075" marR="0" lvl="0" indent="-34290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imes New Roman"/>
                        </a:rPr>
                        <a:t>A government should be structured to define different roles for different groups of people. </a:t>
                      </a:r>
                    </a:p>
                    <a:p>
                      <a:pPr marL="346075" marR="0" lvl="0" indent="-342900">
                        <a:lnSpc>
                          <a:spcPct val="100000"/>
                        </a:lnSpc>
                        <a:spcBef>
                          <a:spcPts val="0"/>
                        </a:spcBef>
                        <a:spcAft>
                          <a:spcPts val="0"/>
                        </a:spcAft>
                        <a:buFont typeface="+mj-lt"/>
                        <a:buAutoNum type="alphaUcPeriod"/>
                      </a:pPr>
                      <a:r>
                        <a:rPr lang="en-US" sz="1700" dirty="0">
                          <a:effectLst/>
                          <a:latin typeface="Lucida Sans" panose="020B0602030504020204" pitchFamily="34" charset="0"/>
                          <a:ea typeface="Calibri"/>
                          <a:cs typeface="Times New Roman"/>
                        </a:rPr>
                        <a:t>A government should ensure that human rights are not infringed upon.*</a:t>
                      </a:r>
                      <a:endParaRPr lang="en-US" sz="17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0">
                <a:tc gridSpan="2">
                  <a:txBody>
                    <a:bodyPr/>
                    <a:lstStyle/>
                    <a:p>
                      <a:pPr marL="0" marR="0" indent="0" algn="ctr" defTabSz="177800">
                        <a:lnSpc>
                          <a:spcPts val="1480"/>
                        </a:lnSpc>
                        <a:spcBef>
                          <a:spcPts val="600"/>
                        </a:spcBef>
                        <a:spcAft>
                          <a:spcPts val="0"/>
                        </a:spcAft>
                        <a:buFont typeface="+mj-lt"/>
                        <a:buNone/>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10 items based on “Is It a Crime for a Citizen of the United States to Vote?” by Susan B. Anthony)</a:t>
                      </a:r>
                      <a:endParaRPr lang="en-US" sz="1200" b="0" dirty="0">
                        <a:solidFill>
                          <a:srgbClr val="3B5875"/>
                        </a:solidFill>
                        <a:effectLst/>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784368">
                <a:tc gridSpan="2">
                  <a:txBody>
                    <a:bodyPr/>
                    <a:lstStyle/>
                    <a:p>
                      <a:pPr marL="0" marR="0" indent="0" defTabSz="177800">
                        <a:lnSpc>
                          <a:spcPct val="100000"/>
                        </a:lnSpc>
                        <a:spcBef>
                          <a:spcPts val="0"/>
                        </a:spcBef>
                        <a:spcAft>
                          <a:spcPts val="0"/>
                        </a:spcAft>
                        <a:buFont typeface="+mj-lt"/>
                        <a:buNone/>
                      </a:pPr>
                      <a:r>
                        <a:rPr lang="en-US" sz="1200" b="0" dirty="0">
                          <a:effectLst/>
                          <a:latin typeface="Lucida Sans" panose="020B0602030504020204" pitchFamily="34" charset="0"/>
                          <a:ea typeface="Calibri"/>
                          <a:cs typeface="Times New Roman"/>
                        </a:rPr>
                        <a:t>RI.10.</a:t>
                      </a:r>
                      <a:r>
                        <a:rPr lang="en-US" sz="1200" b="0" baseline="0" dirty="0">
                          <a:effectLst/>
                          <a:latin typeface="Lucida Sans" panose="020B0602030504020204" pitchFamily="34" charset="0"/>
                          <a:ea typeface="Calibri"/>
                          <a:cs typeface="Times New Roman"/>
                        </a:rPr>
                        <a:t>6: </a:t>
                      </a:r>
                      <a:r>
                        <a:rPr lang="en-US" sz="1200" b="0" i="1" dirty="0">
                          <a:effectLst/>
                          <a:latin typeface="Lucida Sans" panose="020B0602030504020204" pitchFamily="34" charset="0"/>
                          <a:ea typeface="Calibri"/>
                          <a:cs typeface="Times New Roman"/>
                        </a:rPr>
                        <a:t>Determine an author's point of view or purpose in a text and analyze how an author uses rhetoric to advance that point of view or purpose.</a:t>
                      </a:r>
                    </a:p>
                    <a:p>
                      <a:pPr marL="0" marR="0" indent="0" defTabSz="177800">
                        <a:lnSpc>
                          <a:spcPct val="100000"/>
                        </a:lnSpc>
                        <a:spcBef>
                          <a:spcPts val="0"/>
                        </a:spcBef>
                        <a:spcAft>
                          <a:spcPts val="0"/>
                        </a:spcAft>
                        <a:buFont typeface="+mj-lt"/>
                        <a:buNone/>
                      </a:pPr>
                      <a:r>
                        <a:rPr lang="en-US" sz="1200" b="0" dirty="0">
                          <a:effectLst/>
                          <a:latin typeface="Lucida Sans" panose="020B0602030504020204" pitchFamily="34" charset="0"/>
                          <a:ea typeface="Calibri"/>
                          <a:cs typeface="Times New Roman"/>
                        </a:rPr>
                        <a:t>RI.10.1: </a:t>
                      </a:r>
                      <a:r>
                        <a:rPr lang="en-US" sz="1200" b="0" i="1" dirty="0">
                          <a:effectLst/>
                          <a:latin typeface="Lucida Sans" panose="020B0602030504020204" pitchFamily="34" charset="0"/>
                          <a:ea typeface="Calibri"/>
                          <a:cs typeface="Times New Roman"/>
                        </a:rPr>
                        <a:t>Cite strong and thorough textual evidence to support analysis of what the text says explicitly as well as inferences drawn from the text. </a:t>
                      </a:r>
                      <a:endParaRPr lang="en-US" sz="1200" b="0" dirty="0">
                        <a:effectLst/>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855361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Use of Textual Evidence (Shift 2)</a:t>
            </a:r>
          </a:p>
        </p:txBody>
      </p:sp>
      <p:sp>
        <p:nvSpPr>
          <p:cNvPr id="3" name="Content Placeholder 2"/>
          <p:cNvSpPr>
            <a:spLocks noGrp="1"/>
          </p:cNvSpPr>
          <p:nvPr>
            <p:ph idx="1"/>
          </p:nvPr>
        </p:nvSpPr>
        <p:spPr/>
        <p:txBody>
          <a:bodyPr/>
          <a:lstStyle/>
          <a:p>
            <a:endParaRPr lang="en-US" dirty="0">
              <a:solidFill>
                <a:schemeClr val="tx1"/>
              </a:solidFill>
            </a:endParaRPr>
          </a:p>
          <a:p>
            <a:pPr marL="0" indent="0">
              <a:buNone/>
            </a:pPr>
            <a:r>
              <a:rPr lang="en-US" dirty="0">
                <a:solidFill>
                  <a:schemeClr val="tx1"/>
                </a:solidFill>
              </a:rPr>
              <a:t>CCSS reading items ask students to use specific </a:t>
            </a:r>
            <a:r>
              <a:rPr lang="en-US" b="1" dirty="0">
                <a:solidFill>
                  <a:srgbClr val="00B050"/>
                </a:solidFill>
              </a:rPr>
              <a:t>textual evidence </a:t>
            </a:r>
            <a:r>
              <a:rPr lang="en-US" dirty="0">
                <a:solidFill>
                  <a:schemeClr val="tx1"/>
                </a:solidFill>
              </a:rPr>
              <a:t>to justify and support claims about the text. </a:t>
            </a:r>
          </a:p>
          <a:p>
            <a:pPr marL="0" indent="0">
              <a:buNone/>
            </a:pPr>
            <a:endParaRPr lang="en-US" dirty="0"/>
          </a:p>
        </p:txBody>
      </p:sp>
    </p:spTree>
    <p:extLst>
      <p:ext uri="{BB962C8B-B14F-4D97-AF65-F5344CB8AC3E}">
        <p14:creationId xmlns:p14="http://schemas.microsoft.com/office/powerpoint/2010/main" val="219197439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5" y="274638"/>
            <a:ext cx="8530945" cy="1143000"/>
          </a:xfrm>
        </p:spPr>
        <p:txBody>
          <a:bodyPr>
            <a:noAutofit/>
          </a:bodyPr>
          <a:lstStyle/>
          <a:p>
            <a:r>
              <a:rPr lang="en-US" dirty="0"/>
              <a:t>A New MC Format for CCSS-Aligned Assessment – Calling for Use of Textual Evidence</a:t>
            </a:r>
          </a:p>
        </p:txBody>
      </p:sp>
      <p:graphicFrame>
        <p:nvGraphicFramePr>
          <p:cNvPr id="4" name="Table 3"/>
          <p:cNvGraphicFramePr>
            <a:graphicFrameLocks noGrp="1"/>
          </p:cNvGraphicFramePr>
          <p:nvPr>
            <p:extLst>
              <p:ext uri="{D42A27DB-BD31-4B8C-83A1-F6EECF244321}">
                <p14:modId xmlns:p14="http://schemas.microsoft.com/office/powerpoint/2010/main" val="3066426919"/>
              </p:ext>
            </p:extLst>
          </p:nvPr>
        </p:nvGraphicFramePr>
        <p:xfrm>
          <a:off x="457199" y="1313135"/>
          <a:ext cx="8373291" cy="4805680"/>
        </p:xfrm>
        <a:graphic>
          <a:graphicData uri="http://schemas.openxmlformats.org/drawingml/2006/table">
            <a:tbl>
              <a:tblPr firstRow="1" bandRow="1">
                <a:tableStyleId>{5C22544A-7EE6-4342-B048-85BDC9FD1C3A}</a:tableStyleId>
              </a:tblPr>
              <a:tblGrid>
                <a:gridCol w="8373291">
                  <a:extLst>
                    <a:ext uri="{9D8B030D-6E8A-4147-A177-3AD203B41FA5}">
                      <a16:colId xmlns:a16="http://schemas.microsoft.com/office/drawing/2014/main" val="20000"/>
                    </a:ext>
                  </a:extLst>
                </a:gridCol>
              </a:tblGrid>
              <a:tr h="189094">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 Item - EBSR</a:t>
                      </a:r>
                    </a:p>
                  </a:txBody>
                  <a:tcPr anchor="ctr"/>
                </a:tc>
                <a:extLst>
                  <a:ext uri="{0D108BD9-81ED-4DB2-BD59-A6C34878D82A}">
                    <a16:rowId xmlns:a16="http://schemas.microsoft.com/office/drawing/2014/main" val="10000"/>
                  </a:ext>
                </a:extLst>
              </a:tr>
              <a:tr h="3316559">
                <a:tc>
                  <a:txBody>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Part A</a:t>
                      </a:r>
                      <a:r>
                        <a:rPr kumimoji="0" lang="en-US" sz="16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What is the main reason that Jack wants the canoe to be a success?</a:t>
                      </a:r>
                      <a:endPar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feel that he is independent of his father. </a:t>
                      </a: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thinks the canoe will impress his father.* </a:t>
                      </a:r>
                    </a:p>
                    <a:p>
                      <a:pPr marL="287338" marR="0" lvl="0" indent="-234950" algn="l" defTabSz="914400" rtl="0" eaLnBrk="1" fontAlgn="auto" latinLnBrk="0" hangingPunct="1">
                        <a:lnSpc>
                          <a:spcPct val="100000"/>
                        </a:lnSpc>
                        <a:spcBef>
                          <a:spcPts val="0"/>
                        </a:spcBef>
                        <a:spcAft>
                          <a:spcPts val="0"/>
                        </a:spcAft>
                        <a:buClrTx/>
                        <a:buSzPct val="90000"/>
                        <a:buFont typeface="Times New Roman"/>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be able to travel deep into the swamp without his father.</a:t>
                      </a:r>
                    </a:p>
                    <a:p>
                      <a:pPr marL="287338" marR="0" lvl="0" indent="-234950" algn="l" defTabSz="914400" rtl="0" eaLnBrk="1" fontAlgn="auto" latinLnBrk="0" hangingPunct="1">
                        <a:lnSpc>
                          <a:spcPct val="100000"/>
                        </a:lnSpc>
                        <a:spcBef>
                          <a:spcPts val="0"/>
                        </a:spcBef>
                        <a:spcAft>
                          <a:spcPts val="1000"/>
                        </a:spcAft>
                        <a:buClrTx/>
                        <a:buSzPct val="90000"/>
                        <a:buFont typeface="Times New Roman"/>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He wants to show his father that he can paddle a canoe as well as a grown-up.</a:t>
                      </a:r>
                      <a:r>
                        <a:rPr lang="en-US" sz="1600" b="1" dirty="0">
                          <a:effectLst/>
                          <a:latin typeface="Lucida Sans" panose="020B0602030504020204" pitchFamily="34" charset="0"/>
                          <a:ea typeface="Calibri"/>
                          <a:cs typeface="Tahoma"/>
                        </a:rPr>
                        <a:t> </a:t>
                      </a:r>
                      <a:endParaRPr lang="en-US" sz="1600" dirty="0">
                        <a:effectLst/>
                        <a:latin typeface="Lucida Sans" panose="020B0602030504020204" pitchFamily="34" charset="0"/>
                        <a:ea typeface="Calibri"/>
                        <a:cs typeface="Times New Roman"/>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Part B</a:t>
                      </a:r>
                      <a:r>
                        <a:rPr kumimoji="0" lang="en-US" sz="16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Which detail from the passage best supports the answer to Part A?</a:t>
                      </a:r>
                      <a:endPar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“And I wasn’t in just any old canoe, but one I made myself.”</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“It was tough paddling, but </a:t>
                      </a:r>
                      <a:r>
                        <a:rPr kumimoji="0" lang="en-US" sz="1600" b="0" i="0" u="none" strike="noStrike" kern="1200" cap="none" spc="0" normalizeH="0" baseline="0" noProof="0" dirty="0" err="1">
                          <a:ln>
                            <a:noFill/>
                          </a:ln>
                          <a:solidFill>
                            <a:prstClr val="black"/>
                          </a:solidFill>
                          <a:effectLst/>
                          <a:uLnTx/>
                          <a:uFillTx/>
                          <a:latin typeface="Lucida Sans" panose="020B0602030504020204" pitchFamily="34" charset="0"/>
                          <a:ea typeface="Calibri"/>
                          <a:cs typeface="Times New Roman"/>
                        </a:rPr>
                        <a:t>L’tle</a:t>
                      </a: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Possum was amazing. She turned on a nickel and answered every haul and draw of my paddle.”</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“She rocked to the right and came back. I stood up and rocked her again. She did not dump.”</a:t>
                      </a:r>
                    </a:p>
                    <a:p>
                      <a:pPr marL="287338" marR="0" lvl="0" indent="-234950" algn="l" defTabSz="914400" rtl="0" eaLnBrk="1" fontAlgn="auto" latinLnBrk="0" hangingPunct="1">
                        <a:lnSpc>
                          <a:spcPct val="100000"/>
                        </a:lnSpc>
                        <a:spcBef>
                          <a:spcPts val="0"/>
                        </a:spcBef>
                        <a:spcAft>
                          <a:spcPts val="0"/>
                        </a:spcAft>
                        <a:buClrTx/>
                        <a:buSzPct val="90000"/>
                        <a:buFont typeface="Calibri"/>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“I’m not good at technical things like Dad is, but after I tested </a:t>
                      </a:r>
                      <a:r>
                        <a:rPr kumimoji="0" lang="en-US" sz="1600" b="0" i="0" u="none" strike="noStrike" kern="1200" cap="none" spc="0" normalizeH="0" baseline="0" noProof="0" dirty="0" err="1">
                          <a:ln>
                            <a:noFill/>
                          </a:ln>
                          <a:solidFill>
                            <a:prstClr val="black"/>
                          </a:solidFill>
                          <a:effectLst/>
                          <a:uLnTx/>
                          <a:uFillTx/>
                          <a:latin typeface="Lucida Sans" panose="020B0602030504020204" pitchFamily="34" charset="0"/>
                          <a:ea typeface="Calibri"/>
                          <a:cs typeface="Times New Roman"/>
                        </a:rPr>
                        <a:t>L’tle</a:t>
                      </a: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Possum, I felt that he might think I had done a four-star job—maybe even five.”*</a:t>
                      </a:r>
                    </a:p>
                  </a:txBody>
                  <a:tcPr/>
                </a:tc>
                <a:extLst>
                  <a:ext uri="{0D108BD9-81ED-4DB2-BD59-A6C34878D82A}">
                    <a16:rowId xmlns:a16="http://schemas.microsoft.com/office/drawing/2014/main" val="10001"/>
                  </a:ext>
                </a:extLst>
              </a:tr>
              <a:tr h="0">
                <a:tc>
                  <a:txBody>
                    <a:bodyPr/>
                    <a:lstStyle/>
                    <a:p>
                      <a:pPr marL="0" marR="0" lvl="0" indent="0" algn="ctr"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rPr>
                        <a:t>(Grade 3 item based on an excerpt from </a:t>
                      </a:r>
                      <a:r>
                        <a:rPr kumimoji="0" lang="en-US" sz="1200" b="0" i="1"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rPr>
                        <a:t>Tree Castle Island  </a:t>
                      </a: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ea typeface="Calibri"/>
                          <a:cs typeface="Times New Roman"/>
                        </a:rPr>
                        <a:t>by Jean Craighead George)</a:t>
                      </a:r>
                    </a:p>
                  </a:txBody>
                  <a:tcPr/>
                </a:tc>
                <a:extLst>
                  <a:ext uri="{0D108BD9-81ED-4DB2-BD59-A6C34878D82A}">
                    <a16:rowId xmlns:a16="http://schemas.microsoft.com/office/drawing/2014/main" val="10002"/>
                  </a:ext>
                </a:extLst>
              </a:tr>
              <a:tr h="751461">
                <a:tc>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RL.3.3: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Describe characters in a story (e.g., their traits, motivations, or feelings) and explain how their actions contribute to the sequence of events.</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RL.3.1:</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Ask and answer questions to demonstrate understanding of a text, referring explicitly to the text as the basis for the answers.</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226832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600" dirty="0"/>
              <a:t>A New MC Format for CCSS-Aligned Assessment – </a:t>
            </a:r>
            <a:br>
              <a:rPr lang="en-US" sz="2600" dirty="0"/>
            </a:br>
            <a:r>
              <a:rPr lang="en-US" sz="2600" dirty="0"/>
              <a:t>Calling for Use of Textual Evidence</a:t>
            </a:r>
          </a:p>
        </p:txBody>
      </p:sp>
      <p:graphicFrame>
        <p:nvGraphicFramePr>
          <p:cNvPr id="4" name="Table 3"/>
          <p:cNvGraphicFramePr>
            <a:graphicFrameLocks noGrp="1"/>
          </p:cNvGraphicFramePr>
          <p:nvPr>
            <p:extLst>
              <p:ext uri="{D42A27DB-BD31-4B8C-83A1-F6EECF244321}">
                <p14:modId xmlns:p14="http://schemas.microsoft.com/office/powerpoint/2010/main" val="1283092347"/>
              </p:ext>
            </p:extLst>
          </p:nvPr>
        </p:nvGraphicFramePr>
        <p:xfrm>
          <a:off x="457200" y="1417638"/>
          <a:ext cx="8229600" cy="4969975"/>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222067">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 Item - EBSR</a:t>
                      </a:r>
                    </a:p>
                  </a:txBody>
                  <a:tcPr/>
                </a:tc>
                <a:extLst>
                  <a:ext uri="{0D108BD9-81ED-4DB2-BD59-A6C34878D82A}">
                    <a16:rowId xmlns:a16="http://schemas.microsoft.com/office/drawing/2014/main" val="10000"/>
                  </a:ext>
                </a:extLst>
              </a:tr>
              <a:tr h="2914735">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600" b="1" i="0" u="sng"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Part A</a:t>
                      </a:r>
                      <a:r>
                        <a:rPr kumimoji="0" lang="en-US" sz="16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In the first three paragraphs of the story, what is a theme that is developed by details about the setting?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The townspeople’s desires are very different from George’s.  </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It is a time of new beginnings.*</a:t>
                      </a:r>
                    </a:p>
                    <a:p>
                      <a:pPr marL="457200" marR="0" lvl="0" indent="-347663" algn="l" defTabSz="914400" rtl="0" eaLnBrk="1" fontAlgn="auto" latinLnBrk="0" hangingPunct="1">
                        <a:lnSpc>
                          <a:spcPct val="100000"/>
                        </a:lnSpc>
                        <a:spcBef>
                          <a:spcPts val="0"/>
                        </a:spcBef>
                        <a:spcAft>
                          <a:spcPts val="0"/>
                        </a:spcAft>
                        <a:buClrTx/>
                        <a:buSzTx/>
                        <a:buFontTx/>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The town is not likely ever to change.</a:t>
                      </a:r>
                    </a:p>
                    <a:p>
                      <a:pPr marL="457200" marR="0" lvl="0" indent="-347663" algn="l" defTabSz="914400" rtl="0" eaLnBrk="1" fontAlgn="auto" latinLnBrk="0" hangingPunct="1">
                        <a:lnSpc>
                          <a:spcPct val="100000"/>
                        </a:lnSpc>
                        <a:spcBef>
                          <a:spcPts val="0"/>
                        </a:spcBef>
                        <a:spcAft>
                          <a:spcPts val="1000"/>
                        </a:spcAft>
                        <a:buClrTx/>
                        <a:buSzTx/>
                        <a:buFontTx/>
                        <a:buAutoNum type="alphaUcPeriod"/>
                        <a:tabLst/>
                        <a:defRPr/>
                      </a:pPr>
                      <a:r>
                        <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It is hard to survive in a rural environment.</a:t>
                      </a:r>
                    </a:p>
                    <a:p>
                      <a:pPr marL="109538" marR="0" indent="0">
                        <a:lnSpc>
                          <a:spcPct val="100000"/>
                        </a:lnSpc>
                        <a:spcBef>
                          <a:spcPts val="0"/>
                        </a:spcBef>
                        <a:spcAft>
                          <a:spcPts val="0"/>
                        </a:spcAft>
                      </a:pPr>
                      <a:r>
                        <a:rPr lang="en-US" sz="1600" b="1" u="sng" dirty="0">
                          <a:effectLst/>
                          <a:latin typeface="Lucida Sans" panose="020B0602030504020204" pitchFamily="34" charset="0"/>
                          <a:ea typeface="Calibri"/>
                          <a:cs typeface="Tahoma"/>
                        </a:rPr>
                        <a:t>Part B</a:t>
                      </a:r>
                      <a:r>
                        <a:rPr lang="en-US" sz="1600" b="1" dirty="0">
                          <a:effectLst/>
                          <a:latin typeface="Lucida Sans" panose="020B0602030504020204" pitchFamily="34" charset="0"/>
                          <a:ea typeface="Calibri"/>
                          <a:cs typeface="Tahoma"/>
                        </a:rPr>
                        <a:t>: Which </a:t>
                      </a:r>
                      <a:r>
                        <a:rPr lang="en-US" sz="1600" b="1" u="sng" dirty="0">
                          <a:effectLst/>
                          <a:latin typeface="Lucida Sans" panose="020B0602030504020204" pitchFamily="34" charset="0"/>
                          <a:ea typeface="Calibri"/>
                          <a:cs typeface="Tahoma"/>
                        </a:rPr>
                        <a:t>two</a:t>
                      </a:r>
                      <a:r>
                        <a:rPr lang="en-US" sz="1600" b="1" dirty="0">
                          <a:effectLst/>
                          <a:latin typeface="Lucida Sans" panose="020B0602030504020204" pitchFamily="34" charset="0"/>
                          <a:ea typeface="Calibri"/>
                          <a:cs typeface="Tahoma"/>
                        </a:rPr>
                        <a:t> details from the passage support the theme in Part A? </a:t>
                      </a:r>
                      <a:endParaRPr lang="en-US" sz="1600" dirty="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a:effectLst/>
                          <a:latin typeface="Lucida Sans" panose="020B0602030504020204" pitchFamily="34" charset="0"/>
                          <a:ea typeface="Calibri"/>
                          <a:cs typeface="Tahoma"/>
                        </a:rPr>
                        <a:t>“It was April and the young tree leaves were just coming out of their buds.”*</a:t>
                      </a:r>
                      <a:endParaRPr lang="en-US" sz="1600" dirty="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a:solidFill>
                            <a:srgbClr val="000000"/>
                          </a:solidFill>
                          <a:effectLst/>
                          <a:latin typeface="Lucida Sans" panose="020B0602030504020204" pitchFamily="34" charset="0"/>
                          <a:ea typeface="Calibri"/>
                          <a:cs typeface="Times New Roman"/>
                        </a:rPr>
                        <a:t>“The boy who slept in the hotel office lay on a cot by the door. His mouth was open and he snored lustily.”</a:t>
                      </a:r>
                      <a:endParaRPr lang="en-US" sz="1600" dirty="0">
                        <a:effectLst/>
                        <a:latin typeface="Lucida Sans" panose="020B0602030504020204" pitchFamily="34" charset="0"/>
                        <a:ea typeface="Calibri"/>
                        <a:cs typeface="Times New Roman"/>
                      </a:endParaRPr>
                    </a:p>
                    <a:p>
                      <a:pPr marL="395288" marR="0" lvl="0" indent="-341313">
                        <a:lnSpc>
                          <a:spcPct val="100000"/>
                        </a:lnSpc>
                        <a:spcBef>
                          <a:spcPts val="0"/>
                        </a:spcBef>
                        <a:spcAft>
                          <a:spcPts val="0"/>
                        </a:spcAft>
                        <a:buFont typeface="+mj-lt"/>
                        <a:buAutoNum type="alphaUcPeriod"/>
                      </a:pPr>
                      <a:r>
                        <a:rPr lang="en-US" sz="1600" dirty="0">
                          <a:effectLst/>
                          <a:latin typeface="Lucida Sans" panose="020B0602030504020204" pitchFamily="34" charset="0"/>
                          <a:ea typeface="Calibri"/>
                          <a:cs typeface="Tahoma"/>
                        </a:rPr>
                        <a:t>“The east was pink with the dawn and long streaks of light climbed into the sky where a few stars still shone.”* </a:t>
                      </a:r>
                      <a:endParaRPr lang="en-US" sz="1600" dirty="0">
                        <a:effectLst/>
                        <a:latin typeface="Lucida Sans" panose="020B0602030504020204" pitchFamily="34" charset="0"/>
                        <a:ea typeface="Calibri"/>
                        <a:cs typeface="Times New Roman"/>
                      </a:endParaRPr>
                    </a:p>
                    <a:p>
                      <a:pPr marL="53975" marR="0" lvl="0" indent="0">
                        <a:lnSpc>
                          <a:spcPct val="100000"/>
                        </a:lnSpc>
                        <a:spcBef>
                          <a:spcPts val="0"/>
                        </a:spcBef>
                        <a:spcAft>
                          <a:spcPts val="0"/>
                        </a:spcAft>
                        <a:buFont typeface="+mj-lt"/>
                        <a:buNone/>
                      </a:pPr>
                      <a:r>
                        <a:rPr lang="en-US" sz="1600" dirty="0">
                          <a:effectLst/>
                          <a:latin typeface="Lucida Sans" panose="020B0602030504020204" pitchFamily="34" charset="0"/>
                          <a:ea typeface="Calibri"/>
                          <a:cs typeface="Tahoma"/>
                        </a:rPr>
                        <a:t>D.,</a:t>
                      </a:r>
                      <a:r>
                        <a:rPr lang="en-US" sz="1600" baseline="0" dirty="0">
                          <a:effectLst/>
                          <a:latin typeface="Lucida Sans" panose="020B0602030504020204" pitchFamily="34" charset="0"/>
                          <a:ea typeface="Calibri"/>
                          <a:cs typeface="Tahoma"/>
                        </a:rPr>
                        <a:t> E., </a:t>
                      </a:r>
                      <a:r>
                        <a:rPr lang="en-US" sz="1600" dirty="0">
                          <a:effectLst/>
                          <a:latin typeface="Lucida Sans" panose="020B0602030504020204" pitchFamily="34" charset="0"/>
                          <a:ea typeface="Calibri"/>
                          <a:cs typeface="Tahoma"/>
                        </a:rPr>
                        <a:t>&amp;</a:t>
                      </a:r>
                      <a:r>
                        <a:rPr lang="en-US" sz="1600" baseline="0" dirty="0">
                          <a:effectLst/>
                          <a:latin typeface="Lucida Sans" panose="020B0602030504020204" pitchFamily="34" charset="0"/>
                          <a:ea typeface="Calibri"/>
                          <a:cs typeface="Tahoma"/>
                        </a:rPr>
                        <a:t> F. </a:t>
                      </a:r>
                      <a:r>
                        <a:rPr lang="en-US" sz="1600" i="1" dirty="0">
                          <a:effectLst/>
                          <a:latin typeface="Lucida Sans" panose="020B0602030504020204" pitchFamily="34" charset="0"/>
                          <a:ea typeface="Calibri"/>
                          <a:cs typeface="Tahoma"/>
                        </a:rPr>
                        <a:t>[The remaining distractors are not shown.]</a:t>
                      </a:r>
                      <a:endParaRPr kumimoji="0" lang="en-US" sz="16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16550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9 item based on a short story from Sherwood Anderson’s novel </a:t>
                      </a:r>
                      <a:r>
                        <a:rPr kumimoji="0" lang="en-US" sz="1200" b="0" i="1" u="none" strike="noStrike" kern="1200" cap="none" spc="0" normalizeH="0" baseline="0" noProof="0" dirty="0" err="1">
                          <a:ln>
                            <a:noFill/>
                          </a:ln>
                          <a:solidFill>
                            <a:srgbClr val="3B5875"/>
                          </a:solidFill>
                          <a:effectLst/>
                          <a:uLnTx/>
                          <a:uFillTx/>
                          <a:latin typeface="Lucida Sans" panose="020B0602030504020204" pitchFamily="34" charset="0"/>
                        </a:rPr>
                        <a:t>Winesburg</a:t>
                      </a:r>
                      <a:r>
                        <a:rPr kumimoji="0" lang="en-US" sz="1200" b="0" i="1" u="none" strike="noStrike" kern="1200" cap="none" spc="0" normalizeH="0" baseline="0" noProof="0" dirty="0">
                          <a:ln>
                            <a:noFill/>
                          </a:ln>
                          <a:solidFill>
                            <a:srgbClr val="3B5875"/>
                          </a:solidFill>
                          <a:effectLst/>
                          <a:uLnTx/>
                          <a:uFillTx/>
                          <a:latin typeface="Lucida Sans" panose="020B0602030504020204" pitchFamily="34" charset="0"/>
                        </a:rPr>
                        <a:t>, Ohio.)</a:t>
                      </a:r>
                      <a:endParaRPr lang="en-US" sz="600" dirty="0">
                        <a:solidFill>
                          <a:srgbClr val="3B5875"/>
                        </a:solidFill>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2"/>
                  </a:ext>
                </a:extLst>
              </a:tr>
              <a:tr h="1025355">
                <a:tc>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RL.9.2: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Determine a theme or central idea of a text and analyze in detail its development over the course of the text, including how it emerges and is shaped and refined by specific details; provide an objective summary of the text.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21092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3691"/>
            <a:ext cx="8229600" cy="1273947"/>
          </a:xfrm>
        </p:spPr>
        <p:txBody>
          <a:bodyPr>
            <a:normAutofit/>
          </a:bodyPr>
          <a:lstStyle/>
          <a:p>
            <a:r>
              <a:rPr lang="en-US" sz="2600" dirty="0"/>
              <a:t>A New MC Format for CCSS-Aligned Assessment – </a:t>
            </a:r>
            <a:br>
              <a:rPr lang="en-US" sz="2600" dirty="0"/>
            </a:br>
            <a:r>
              <a:rPr lang="en-US" sz="2600" dirty="0"/>
              <a:t>Calling for Use of Textual Evidence</a:t>
            </a:r>
          </a:p>
        </p:txBody>
      </p:sp>
      <p:graphicFrame>
        <p:nvGraphicFramePr>
          <p:cNvPr id="4" name="Table 3"/>
          <p:cNvGraphicFramePr>
            <a:graphicFrameLocks noGrp="1"/>
          </p:cNvGraphicFramePr>
          <p:nvPr>
            <p:extLst>
              <p:ext uri="{D42A27DB-BD31-4B8C-83A1-F6EECF244321}">
                <p14:modId xmlns:p14="http://schemas.microsoft.com/office/powerpoint/2010/main" val="1689661356"/>
              </p:ext>
            </p:extLst>
          </p:nvPr>
        </p:nvGraphicFramePr>
        <p:xfrm>
          <a:off x="300446" y="1207943"/>
          <a:ext cx="8543108" cy="5219700"/>
        </p:xfrm>
        <a:graphic>
          <a:graphicData uri="http://schemas.openxmlformats.org/drawingml/2006/table">
            <a:tbl>
              <a:tblPr firstRow="1" bandRow="1">
                <a:tableStyleId>{5C22544A-7EE6-4342-B048-85BDC9FD1C3A}</a:tableStyleId>
              </a:tblPr>
              <a:tblGrid>
                <a:gridCol w="8543108">
                  <a:extLst>
                    <a:ext uri="{9D8B030D-6E8A-4147-A177-3AD203B41FA5}">
                      <a16:colId xmlns:a16="http://schemas.microsoft.com/office/drawing/2014/main" val="20000"/>
                    </a:ext>
                  </a:extLst>
                </a:gridCol>
              </a:tblGrid>
              <a:tr h="274946">
                <a:tc>
                  <a:txBody>
                    <a:bodyPr/>
                    <a:lstStyle/>
                    <a:p>
                      <a:pPr marL="0" marR="0" indent="0" algn="ctr" defTabSz="457200" rtl="0" eaLnBrk="1" fontAlgn="auto" latinLnBrk="0" hangingPunct="1">
                        <a:lnSpc>
                          <a:spcPts val="1480"/>
                        </a:lnSpc>
                        <a:spcBef>
                          <a:spcPts val="0"/>
                        </a:spcBef>
                        <a:spcAft>
                          <a:spcPts val="0"/>
                        </a:spcAft>
                        <a:buClrTx/>
                        <a:buSzTx/>
                        <a:buFontTx/>
                        <a:buNone/>
                        <a:tabLst>
                          <a:tab pos="342900" algn="l"/>
                        </a:tabLst>
                        <a:defRPr/>
                      </a:pPr>
                      <a:r>
                        <a:rPr lang="en-US" sz="1400" b="1" dirty="0">
                          <a:effectLst/>
                          <a:latin typeface="Lucida Sans" panose="020B0602030504020204" pitchFamily="34" charset="0"/>
                          <a:ea typeface="Calibri"/>
                          <a:cs typeface="Tahoma"/>
                        </a:rPr>
                        <a:t>CCSS-Aligned Item- EBSR</a:t>
                      </a:r>
                    </a:p>
                  </a:txBody>
                  <a:tcPr anchor="ctr"/>
                </a:tc>
                <a:extLst>
                  <a:ext uri="{0D108BD9-81ED-4DB2-BD59-A6C34878D82A}">
                    <a16:rowId xmlns:a16="http://schemas.microsoft.com/office/drawing/2014/main" val="10000"/>
                  </a:ext>
                </a:extLst>
              </a:tr>
              <a:tr h="3737776">
                <a:tc>
                  <a:txBody>
                    <a:bodyPr/>
                    <a:lstStyle/>
                    <a:p>
                      <a:pPr marL="45720" marR="0" lvl="0" indent="0" algn="l" defTabSz="457200" rtl="0" eaLnBrk="1" fontAlgn="auto" latinLnBrk="0" hangingPunct="1">
                        <a:lnSpc>
                          <a:spcPct val="100000"/>
                        </a:lnSpc>
                        <a:spcBef>
                          <a:spcPts val="0"/>
                        </a:spcBef>
                        <a:spcAft>
                          <a:spcPts val="0"/>
                        </a:spcAft>
                        <a:buClrTx/>
                        <a:buSzTx/>
                        <a:buFontTx/>
                        <a:buNone/>
                        <a:tabLst/>
                        <a:defRPr/>
                      </a:pPr>
                      <a:r>
                        <a:rPr kumimoji="0" lang="en-US" sz="1700" b="1" i="0" u="sng"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Part A</a:t>
                      </a:r>
                      <a:r>
                        <a:rPr kumimoji="0" lang="en-US" sz="1700" b="1"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 What is Anthony’s viewpoint about the proper role of government?</a:t>
                      </a:r>
                    </a:p>
                    <a:p>
                      <a:pPr marL="346075"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Government should define and establish human rights. </a:t>
                      </a:r>
                    </a:p>
                    <a:p>
                      <a:pPr marL="346075"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Government should be preserved even when citizens are dissatisfied. </a:t>
                      </a:r>
                    </a:p>
                    <a:p>
                      <a:pPr marL="346075" marR="0" lvl="0" indent="-342900" algn="l" defTabSz="457200" rtl="0" eaLnBrk="1" fontAlgn="auto" latinLnBrk="0" hangingPunct="1">
                        <a:lnSpc>
                          <a:spcPct val="100000"/>
                        </a:lnSpc>
                        <a:spcBef>
                          <a:spcPts val="0"/>
                        </a:spcBef>
                        <a:spcAft>
                          <a:spcPts val="0"/>
                        </a:spcAft>
                        <a:buClrTx/>
                        <a:buSzTx/>
                        <a:buFont typeface="+mj-lt"/>
                        <a:buAutoNum type="alphaUcPeriod"/>
                        <a:tabLst/>
                        <a:defRPr/>
                      </a:pPr>
                      <a:r>
                        <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Government should be structured to define different roles for different people. </a:t>
                      </a:r>
                    </a:p>
                    <a:p>
                      <a:pPr marL="346075" marR="0" lvl="0" indent="-342900" algn="l" defTabSz="457200" rtl="0" eaLnBrk="1" fontAlgn="auto" latinLnBrk="0" hangingPunct="1">
                        <a:lnSpc>
                          <a:spcPct val="100000"/>
                        </a:lnSpc>
                        <a:spcBef>
                          <a:spcPts val="0"/>
                        </a:spcBef>
                        <a:spcAft>
                          <a:spcPts val="600"/>
                        </a:spcAft>
                        <a:buClrTx/>
                        <a:buSzTx/>
                        <a:buFont typeface="+mj-lt"/>
                        <a:buAutoNum type="alphaUcPeriod"/>
                        <a:tabLst/>
                        <a:defRPr/>
                      </a:pPr>
                      <a:r>
                        <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a typeface="Calibri"/>
                          <a:cs typeface="Times New Roman"/>
                        </a:rPr>
                        <a:t>Government should ensure that human rights are not infringed upon.*</a:t>
                      </a:r>
                    </a:p>
                    <a:p>
                      <a:pPr marL="45720" marR="0">
                        <a:lnSpc>
                          <a:spcPct val="100000"/>
                        </a:lnSpc>
                        <a:spcBef>
                          <a:spcPts val="0"/>
                        </a:spcBef>
                        <a:spcAft>
                          <a:spcPts val="0"/>
                        </a:spcAft>
                        <a:tabLst>
                          <a:tab pos="5017135" algn="l"/>
                        </a:tabLst>
                      </a:pPr>
                      <a:r>
                        <a:rPr lang="en-US" sz="1700" b="1" u="sng" dirty="0">
                          <a:effectLst/>
                          <a:latin typeface="Lucida Sans" panose="020B0602030504020204" pitchFamily="34" charset="0"/>
                          <a:ea typeface="Calibri"/>
                          <a:cs typeface="Times New Roman"/>
                        </a:rPr>
                        <a:t>Part B</a:t>
                      </a:r>
                      <a:r>
                        <a:rPr lang="en-US" sz="1700" b="1" dirty="0">
                          <a:effectLst/>
                          <a:latin typeface="Lucida Sans" panose="020B0602030504020204" pitchFamily="34" charset="0"/>
                          <a:ea typeface="Calibri"/>
                          <a:cs typeface="Times New Roman"/>
                        </a:rPr>
                        <a:t>:  Which </a:t>
                      </a:r>
                      <a:r>
                        <a:rPr lang="en-US" sz="1700" b="1" u="sng" dirty="0">
                          <a:effectLst/>
                          <a:latin typeface="Lucida Sans" panose="020B0602030504020204" pitchFamily="34" charset="0"/>
                          <a:ea typeface="Calibri"/>
                          <a:cs typeface="Times New Roman"/>
                        </a:rPr>
                        <a:t>two</a:t>
                      </a:r>
                      <a:r>
                        <a:rPr lang="en-US" sz="1700" b="1" dirty="0">
                          <a:effectLst/>
                          <a:latin typeface="Lucida Sans" panose="020B0602030504020204" pitchFamily="34" charset="0"/>
                          <a:ea typeface="Calibri"/>
                          <a:cs typeface="Times New Roman"/>
                        </a:rPr>
                        <a:t> details from the speech show Anthony persuading her listeners to agree with her viewpoint about </a:t>
                      </a:r>
                      <a:r>
                        <a:rPr lang="en-US" sz="1700" b="1" baseline="0" dirty="0">
                          <a:effectLst/>
                          <a:latin typeface="Lucida Sans" panose="020B0602030504020204" pitchFamily="34" charset="0"/>
                          <a:ea typeface="Calibri"/>
                          <a:cs typeface="Times New Roman"/>
                        </a:rPr>
                        <a:t>government</a:t>
                      </a:r>
                      <a:r>
                        <a:rPr lang="en-US" sz="1700" b="1" dirty="0">
                          <a:effectLst/>
                          <a:latin typeface="Lucida Sans" panose="020B0602030504020204" pitchFamily="34" charset="0"/>
                          <a:ea typeface="Calibri"/>
                          <a:cs typeface="Times New Roman"/>
                        </a:rPr>
                        <a:t>?  </a:t>
                      </a:r>
                    </a:p>
                    <a:p>
                      <a:pPr marL="45720" marR="0">
                        <a:lnSpc>
                          <a:spcPct val="100000"/>
                        </a:lnSpc>
                        <a:spcBef>
                          <a:spcPts val="0"/>
                        </a:spcBef>
                        <a:spcAft>
                          <a:spcPts val="0"/>
                        </a:spcAft>
                        <a:tabLst>
                          <a:tab pos="5017135" algn="l"/>
                        </a:tabLst>
                      </a:pPr>
                      <a:r>
                        <a:rPr lang="en-US" sz="1700" b="0" dirty="0">
                          <a:effectLst/>
                          <a:latin typeface="Lucida Sans" panose="020B0602030504020204" pitchFamily="34" charset="0"/>
                          <a:ea typeface="Calibri"/>
                          <a:cs typeface="Times New Roman"/>
                        </a:rPr>
                        <a:t>A. “We assert the province of government to be to secure the people in the enjoyment of their unalienable rights.”*</a:t>
                      </a:r>
                    </a:p>
                    <a:p>
                      <a:pPr marL="45720" marR="0">
                        <a:lnSpc>
                          <a:spcPct val="100000"/>
                        </a:lnSpc>
                        <a:spcBef>
                          <a:spcPts val="0"/>
                        </a:spcBef>
                        <a:spcAft>
                          <a:spcPts val="300"/>
                        </a:spcAft>
                        <a:tabLst>
                          <a:tab pos="5017135" algn="l"/>
                        </a:tabLst>
                      </a:pPr>
                      <a:r>
                        <a:rPr lang="en-US" sz="1700" b="0" dirty="0">
                          <a:effectLst/>
                          <a:latin typeface="Lucida Sans" panose="020B0602030504020204" pitchFamily="34" charset="0"/>
                          <a:ea typeface="Calibri"/>
                          <a:cs typeface="Times New Roman"/>
                        </a:rPr>
                        <a:t>B.  “And when 100 or 1,000,000 people enter into a free government, they do not barter away their natural rights; they simply pledge themselves to protect each other in the enjoyment of them…”*</a:t>
                      </a:r>
                      <a:endParaRPr lang="en-US" sz="1700" b="1" dirty="0">
                        <a:effectLst/>
                        <a:latin typeface="Lucida Sans" panose="020B0602030504020204" pitchFamily="34" charset="0"/>
                        <a:ea typeface="Calibri"/>
                        <a:cs typeface="Times New Roman"/>
                      </a:endParaRPr>
                    </a:p>
                    <a:p>
                      <a:pPr marL="45720" marR="0">
                        <a:lnSpc>
                          <a:spcPct val="100000"/>
                        </a:lnSpc>
                        <a:spcBef>
                          <a:spcPts val="0"/>
                        </a:spcBef>
                        <a:spcAft>
                          <a:spcPts val="300"/>
                        </a:spcAft>
                        <a:tabLst>
                          <a:tab pos="5017135" algn="l"/>
                        </a:tabLst>
                      </a:pPr>
                      <a:r>
                        <a:rPr lang="en-US" sz="1700" b="0" i="1" dirty="0">
                          <a:effectLst/>
                          <a:latin typeface="Lucida Sans" panose="020B0602030504020204" pitchFamily="34" charset="0"/>
                          <a:ea typeface="Calibri"/>
                          <a:cs typeface="Times New Roman"/>
                        </a:rPr>
                        <a:t>[additional options not shown]</a:t>
                      </a:r>
                    </a:p>
                  </a:txBody>
                  <a:tcPr/>
                </a:tc>
                <a:extLst>
                  <a:ext uri="{0D108BD9-81ED-4DB2-BD59-A6C34878D82A}">
                    <a16:rowId xmlns:a16="http://schemas.microsoft.com/office/drawing/2014/main" val="10001"/>
                  </a:ext>
                </a:extLst>
              </a:tr>
              <a:tr h="0">
                <a:tc>
                  <a:txBody>
                    <a:bodyPr/>
                    <a:lstStyle/>
                    <a:p>
                      <a:pPr marL="0" marR="0" indent="0" algn="ctr" defTabSz="177800">
                        <a:lnSpc>
                          <a:spcPts val="1480"/>
                        </a:lnSpc>
                        <a:spcBef>
                          <a:spcPts val="600"/>
                        </a:spcBef>
                        <a:spcAft>
                          <a:spcPts val="0"/>
                        </a:spcAft>
                        <a:buFont typeface="+mj-lt"/>
                        <a:buNone/>
                      </a:pPr>
                      <a:r>
                        <a:rPr kumimoji="0" lang="en-US" sz="1200" b="0" i="0" u="none" strike="noStrike" kern="1200" cap="none" spc="0" normalizeH="0" baseline="0" noProof="0" dirty="0">
                          <a:ln>
                            <a:noFill/>
                          </a:ln>
                          <a:solidFill>
                            <a:srgbClr val="3B5875"/>
                          </a:solidFill>
                          <a:effectLst/>
                          <a:uLnTx/>
                          <a:uFillTx/>
                          <a:latin typeface="Lucida Sans" panose="020B0602030504020204" pitchFamily="34" charset="0"/>
                        </a:rPr>
                        <a:t>(Grade 10 item based on “Is It a Crime for a Citizen of the United States to Vote?” by Susan B. Anthony)</a:t>
                      </a:r>
                      <a:endParaRPr lang="en-US" sz="1200" b="0" dirty="0">
                        <a:solidFill>
                          <a:srgbClr val="3B5875"/>
                        </a:solidFill>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2"/>
                  </a:ext>
                </a:extLst>
              </a:tr>
              <a:tr h="685427">
                <a:tc>
                  <a:txBody>
                    <a:bodyPr/>
                    <a:lstStyle/>
                    <a:p>
                      <a:pPr marL="0" marR="0" indent="0" defTabSz="177800">
                        <a:lnSpc>
                          <a:spcPct val="100000"/>
                        </a:lnSpc>
                        <a:spcBef>
                          <a:spcPts val="0"/>
                        </a:spcBef>
                        <a:spcAft>
                          <a:spcPts val="0"/>
                        </a:spcAft>
                        <a:buFont typeface="+mj-lt"/>
                        <a:buNone/>
                      </a:pPr>
                      <a:r>
                        <a:rPr lang="en-US" sz="1200" b="0" dirty="0">
                          <a:effectLst/>
                          <a:latin typeface="Lucida Sans" panose="020B0602030504020204" pitchFamily="34" charset="0"/>
                          <a:ea typeface="Calibri"/>
                          <a:cs typeface="Times New Roman"/>
                        </a:rPr>
                        <a:t>RI.10.</a:t>
                      </a:r>
                      <a:r>
                        <a:rPr lang="en-US" sz="1200" b="0" baseline="0" dirty="0">
                          <a:effectLst/>
                          <a:latin typeface="Lucida Sans" panose="020B0602030504020204" pitchFamily="34" charset="0"/>
                          <a:ea typeface="Calibri"/>
                          <a:cs typeface="Times New Roman"/>
                        </a:rPr>
                        <a:t>6: </a:t>
                      </a:r>
                      <a:r>
                        <a:rPr lang="en-US" sz="1200" b="0" i="1" dirty="0">
                          <a:effectLst/>
                          <a:latin typeface="Lucida Sans" panose="020B0602030504020204" pitchFamily="34" charset="0"/>
                          <a:ea typeface="Calibri"/>
                          <a:cs typeface="Times New Roman"/>
                        </a:rPr>
                        <a:t>Determine an author's point of view or purpose in a text and analyze how an author uses rhetoric to advance that point of view or purpose.</a:t>
                      </a:r>
                    </a:p>
                    <a:p>
                      <a:pPr marL="0" marR="0" indent="0" defTabSz="177800">
                        <a:lnSpc>
                          <a:spcPct val="100000"/>
                        </a:lnSpc>
                        <a:spcBef>
                          <a:spcPts val="0"/>
                        </a:spcBef>
                        <a:spcAft>
                          <a:spcPts val="0"/>
                        </a:spcAft>
                        <a:buFont typeface="+mj-lt"/>
                        <a:buNone/>
                      </a:pPr>
                      <a:r>
                        <a:rPr lang="en-US" sz="1200" b="0" dirty="0">
                          <a:effectLst/>
                          <a:latin typeface="Lucida Sans" panose="020B0602030504020204" pitchFamily="34" charset="0"/>
                          <a:ea typeface="Calibri"/>
                          <a:cs typeface="Times New Roman"/>
                        </a:rPr>
                        <a:t>RI.10.1: </a:t>
                      </a:r>
                      <a:r>
                        <a:rPr lang="en-US" sz="1200" b="0" i="1" dirty="0">
                          <a:effectLst/>
                          <a:latin typeface="Lucida Sans" panose="020B0602030504020204" pitchFamily="34" charset="0"/>
                          <a:ea typeface="Calibri"/>
                          <a:cs typeface="Times New Roman"/>
                        </a:rPr>
                        <a:t>Cite strong and thorough textual evidence to support analysis of what the text says explicitly as well as inferences drawn from the text. </a:t>
                      </a:r>
                      <a:endParaRPr lang="en-US" sz="12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656438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 New MC Format for CCSS-Aligned Assessment – </a:t>
            </a:r>
            <a:br>
              <a:rPr lang="en-US" dirty="0"/>
            </a:br>
            <a:r>
              <a:rPr lang="en-US" dirty="0"/>
              <a:t>Calling for Use of Textual Evidence</a:t>
            </a:r>
          </a:p>
        </p:txBody>
      </p:sp>
      <p:graphicFrame>
        <p:nvGraphicFramePr>
          <p:cNvPr id="4" name="Table 3"/>
          <p:cNvGraphicFramePr>
            <a:graphicFrameLocks noGrp="1"/>
          </p:cNvGraphicFramePr>
          <p:nvPr>
            <p:extLst>
              <p:ext uri="{D42A27DB-BD31-4B8C-83A1-F6EECF244321}">
                <p14:modId xmlns:p14="http://schemas.microsoft.com/office/powerpoint/2010/main" val="4087815117"/>
              </p:ext>
            </p:extLst>
          </p:nvPr>
        </p:nvGraphicFramePr>
        <p:xfrm>
          <a:off x="457200" y="1600200"/>
          <a:ext cx="8229600" cy="4690699"/>
        </p:xfrm>
        <a:graphic>
          <a:graphicData uri="http://schemas.openxmlformats.org/drawingml/2006/table">
            <a:tbl>
              <a:tblPr firstRow="1" bandRow="1">
                <a:tableStyleId>{5C22544A-7EE6-4342-B048-85BDC9FD1C3A}</a:tableStyleId>
              </a:tblPr>
              <a:tblGrid>
                <a:gridCol w="8229600">
                  <a:extLst>
                    <a:ext uri="{9D8B030D-6E8A-4147-A177-3AD203B41FA5}">
                      <a16:colId xmlns:a16="http://schemas.microsoft.com/office/drawing/2014/main" val="20000"/>
                    </a:ext>
                  </a:extLst>
                </a:gridCol>
              </a:tblGrid>
              <a:tr h="176349">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 Item </a:t>
                      </a:r>
                    </a:p>
                  </a:txBody>
                  <a:tcPr anchor="ctr"/>
                </a:tc>
                <a:extLst>
                  <a:ext uri="{0D108BD9-81ED-4DB2-BD59-A6C34878D82A}">
                    <a16:rowId xmlns:a16="http://schemas.microsoft.com/office/drawing/2014/main" val="10000"/>
                  </a:ext>
                </a:extLst>
              </a:tr>
              <a:tr h="370840">
                <a:tc>
                  <a:txBody>
                    <a:bodyPr/>
                    <a:lstStyle/>
                    <a:p>
                      <a:pPr marL="109538"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sng"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Part A</a:t>
                      </a: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 What does “circulate” mean as used in paragraph 2? </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Get stronger</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Gather together</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0"/>
                        </a:spcAft>
                        <a:buClrTx/>
                        <a:buSzTx/>
                        <a:buFont typeface="+mj-lt"/>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Break down</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628650" marR="0" lvl="0" indent="-342900" algn="l" defTabSz="914400" rtl="0" eaLnBrk="1" fontAlgn="auto" latinLnBrk="0" hangingPunct="1">
                        <a:lnSpc>
                          <a:spcPct val="100000"/>
                        </a:lnSpc>
                        <a:spcBef>
                          <a:spcPts val="0"/>
                        </a:spcBef>
                        <a:spcAft>
                          <a:spcPts val="900"/>
                        </a:spcAft>
                        <a:buClrTx/>
                        <a:buSzTx/>
                        <a:buFont typeface="+mj-lt"/>
                        <a:buAutoNum type="alphaUcPeriod"/>
                        <a:tabLst/>
                        <a:defRPr/>
                      </a:pPr>
                      <a:r>
                        <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ahoma"/>
                        </a:rPr>
                        <a:t>Travel around*</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p>
                      <a:pPr marL="177800" marR="0" indent="0">
                        <a:lnSpc>
                          <a:spcPct val="100000"/>
                        </a:lnSpc>
                        <a:spcBef>
                          <a:spcPts val="0"/>
                        </a:spcBef>
                        <a:spcAft>
                          <a:spcPts val="0"/>
                        </a:spcAft>
                      </a:pPr>
                      <a:r>
                        <a:rPr lang="en-US" sz="1800" b="1" u="sng" dirty="0">
                          <a:effectLst/>
                          <a:latin typeface="Lucida Sans" panose="020B0602030504020204" pitchFamily="34" charset="0"/>
                          <a:ea typeface="Calibri"/>
                          <a:cs typeface="Tahoma"/>
                        </a:rPr>
                        <a:t>Part B</a:t>
                      </a:r>
                      <a:r>
                        <a:rPr lang="en-US" sz="1800" b="1" dirty="0">
                          <a:effectLst/>
                          <a:latin typeface="Lucida Sans" panose="020B0602030504020204" pitchFamily="34" charset="0"/>
                          <a:ea typeface="Calibri"/>
                          <a:cs typeface="Tahoma"/>
                        </a:rPr>
                        <a:t>: Which words from the passage best help the reader understand the meaning of “circulate”?</a:t>
                      </a:r>
                      <a:endParaRPr lang="en-US" sz="1800" dirty="0">
                        <a:effectLst/>
                        <a:latin typeface="Lucida Sans" panose="020B0602030504020204" pitchFamily="34" charset="0"/>
                        <a:ea typeface="Calibri"/>
                        <a:cs typeface="Times New Roman"/>
                      </a:endParaRPr>
                    </a:p>
                    <a:p>
                      <a:pPr marL="684213"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imes New Roman"/>
                        </a:rPr>
                        <a:t>“must first be digested”</a:t>
                      </a:r>
                    </a:p>
                    <a:p>
                      <a:pPr marL="684213"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imes New Roman"/>
                        </a:rPr>
                        <a:t>“through your arteries to your muscles”*</a:t>
                      </a:r>
                    </a:p>
                    <a:p>
                      <a:pPr marL="684213"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imes New Roman"/>
                        </a:rPr>
                        <a:t>“another set of membranes”</a:t>
                      </a:r>
                    </a:p>
                    <a:p>
                      <a:pPr marL="684213" marR="0" lvl="0" indent="-342900">
                        <a:lnSpc>
                          <a:spcPct val="100000"/>
                        </a:lnSpc>
                        <a:spcBef>
                          <a:spcPts val="0"/>
                        </a:spcBef>
                        <a:spcAft>
                          <a:spcPts val="0"/>
                        </a:spcAft>
                        <a:buFont typeface="+mj-lt"/>
                        <a:buAutoNum type="alphaUcPeriod"/>
                      </a:pPr>
                      <a:r>
                        <a:rPr lang="en-US" sz="1800" dirty="0">
                          <a:effectLst/>
                          <a:latin typeface="Lucida Sans" panose="020B0602030504020204" pitchFamily="34" charset="0"/>
                          <a:ea typeface="Calibri"/>
                          <a:cs typeface="Times New Roman"/>
                        </a:rPr>
                        <a:t>“look</a:t>
                      </a:r>
                      <a:r>
                        <a:rPr lang="en-US" sz="1800" baseline="0" dirty="0">
                          <a:effectLst/>
                          <a:latin typeface="Lucida Sans" panose="020B0602030504020204" pitchFamily="34" charset="0"/>
                          <a:ea typeface="Calibri"/>
                          <a:cs typeface="Times New Roman"/>
                        </a:rPr>
                        <a:t> for a cluster of them, and watch closely”</a:t>
                      </a:r>
                      <a:endParaRPr lang="en-US" sz="18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863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(Grade 5 item based on an article titled “</a:t>
                      </a:r>
                      <a:r>
                        <a:rPr kumimoji="0" lang="en-US" sz="1200" b="0" i="0" u="none" strike="noStrike" kern="1200" cap="none" spc="0" normalizeH="0" baseline="0" noProof="0" dirty="0" err="1">
                          <a:ln>
                            <a:noFill/>
                          </a:ln>
                          <a:solidFill>
                            <a:srgbClr val="4F81BD">
                              <a:lumMod val="75000"/>
                            </a:srgbClr>
                          </a:solidFill>
                          <a:effectLst/>
                          <a:uLnTx/>
                          <a:uFillTx/>
                          <a:latin typeface="Lucida Sans" panose="020B0602030504020204" pitchFamily="34" charset="0"/>
                        </a:rPr>
                        <a:t>Bubblology</a:t>
                      </a: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 from an online site “Science for Kids”) </a:t>
                      </a:r>
                      <a:endParaRPr lang="en-US" sz="6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2"/>
                  </a:ext>
                </a:extLst>
              </a:tr>
              <a:tr h="370840">
                <a:tc>
                  <a:txBody>
                    <a:bodyPr/>
                    <a:lstStyle/>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RI.5.4: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Determine the meaning of general academic and domain-specific words and phrases in a text relevant to a grade 5 topic or subject area.</a:t>
                      </a:r>
                    </a:p>
                    <a:p>
                      <a:pPr marL="0" marR="0" lvl="0" indent="0" algn="l" defTabSz="177800" rtl="0" eaLnBrk="1" fontAlgn="auto" latinLnBrk="0" hangingPunct="1">
                        <a:lnSpc>
                          <a:spcPct val="100000"/>
                        </a:lnSpc>
                        <a:spcBef>
                          <a:spcPts val="600"/>
                        </a:spcBef>
                        <a:spcAft>
                          <a:spcPts val="0"/>
                        </a:spcAft>
                        <a:buClrTx/>
                        <a:buSzTx/>
                        <a:buFont typeface="+mj-lt"/>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RI.5.1: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Quote accurately from a text when explaining what the text says explicitly and when drawing inferences from the text.</a:t>
                      </a:r>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2651879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Writing to Sources (Shift 2) </a:t>
            </a:r>
          </a:p>
        </p:txBody>
      </p:sp>
      <p:sp>
        <p:nvSpPr>
          <p:cNvPr id="3" name="Content Placeholder 2"/>
          <p:cNvSpPr>
            <a:spLocks noGrp="1"/>
          </p:cNvSpPr>
          <p:nvPr>
            <p:ph idx="1"/>
          </p:nvPr>
        </p:nvSpPr>
        <p:spPr/>
        <p:txBody>
          <a:bodyPr/>
          <a:lstStyle/>
          <a:p>
            <a:pPr marL="0" indent="0">
              <a:buNone/>
            </a:pPr>
            <a:endParaRPr lang="en-US" dirty="0">
              <a:solidFill>
                <a:schemeClr val="tx1"/>
              </a:solidFill>
            </a:endParaRPr>
          </a:p>
          <a:p>
            <a:pPr marL="0" indent="0">
              <a:buNone/>
            </a:pPr>
            <a:r>
              <a:rPr lang="en-US" dirty="0">
                <a:solidFill>
                  <a:schemeClr val="tx1"/>
                </a:solidFill>
              </a:rPr>
              <a:t>Using textual evidence is also important when assessing </a:t>
            </a:r>
            <a:r>
              <a:rPr lang="en-US" b="1" dirty="0">
                <a:solidFill>
                  <a:srgbClr val="00B050"/>
                </a:solidFill>
              </a:rPr>
              <a:t>writing</a:t>
            </a:r>
            <a:r>
              <a:rPr lang="en-US" dirty="0">
                <a:solidFill>
                  <a:schemeClr val="tx1"/>
                </a:solidFill>
              </a:rPr>
              <a:t>. CCSS-aligned writing prompts ask students to make claims or inferences about text(s), or to integrate information in texts, and to refer specifically to the text(s) in their response. </a:t>
            </a:r>
          </a:p>
          <a:p>
            <a:pPr marL="0" indent="0">
              <a:buNone/>
            </a:pPr>
            <a:endParaRPr lang="en-US" dirty="0"/>
          </a:p>
        </p:txBody>
      </p:sp>
    </p:spTree>
    <p:extLst>
      <p:ext uri="{BB962C8B-B14F-4D97-AF65-F5344CB8AC3E}">
        <p14:creationId xmlns:p14="http://schemas.microsoft.com/office/powerpoint/2010/main" val="41181878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Writing to Sources</a:t>
            </a:r>
          </a:p>
        </p:txBody>
      </p:sp>
      <p:graphicFrame>
        <p:nvGraphicFramePr>
          <p:cNvPr id="4" name="Table 3"/>
          <p:cNvGraphicFramePr>
            <a:graphicFrameLocks noGrp="1"/>
          </p:cNvGraphicFramePr>
          <p:nvPr>
            <p:extLst>
              <p:ext uri="{D42A27DB-BD31-4B8C-83A1-F6EECF244321}">
                <p14:modId xmlns:p14="http://schemas.microsoft.com/office/powerpoint/2010/main" val="1927835633"/>
              </p:ext>
            </p:extLst>
          </p:nvPr>
        </p:nvGraphicFramePr>
        <p:xfrm>
          <a:off x="457200" y="1600200"/>
          <a:ext cx="8229600" cy="4584019"/>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a:t>
                      </a:r>
                    </a:p>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De-contextualized Writing Prompt</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imes New Roman"/>
                        </a:rPr>
                        <a:t>CCSS-Aligned Writing Prompt</a:t>
                      </a:r>
                    </a:p>
                  </a:txBody>
                  <a:tcPr anchor="ctr"/>
                </a:tc>
                <a:extLst>
                  <a:ext uri="{0D108BD9-81ED-4DB2-BD59-A6C34878D82A}">
                    <a16:rowId xmlns:a16="http://schemas.microsoft.com/office/drawing/2014/main" val="10000"/>
                  </a:ext>
                </a:extLst>
              </a:tr>
              <a:tr h="3061063">
                <a:tc>
                  <a:txBody>
                    <a:bodyPr/>
                    <a:lstStyle/>
                    <a:p>
                      <a:pPr marL="0" marR="0" lvl="0" indent="0" algn="l" defTabSz="914400" rtl="0" eaLnBrk="1" fontAlgn="auto" latinLnBrk="0" hangingPunct="1">
                        <a:lnSpc>
                          <a:spcPct val="100000"/>
                        </a:lnSpc>
                        <a:spcBef>
                          <a:spcPts val="600"/>
                        </a:spcBef>
                        <a:spcAft>
                          <a:spcPts val="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Write a letter to your school principal in which you argue for or against the idea of increasing the budget of the school football team. </a:t>
                      </a:r>
                      <a:endParaRPr kumimoji="0" lang="en-US" sz="18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c>
                  <a:txBody>
                    <a:bodyPr/>
                    <a:lstStyle/>
                    <a:p>
                      <a:pPr marL="61913" marR="0" indent="0">
                        <a:spcBef>
                          <a:spcPts val="0"/>
                        </a:spcBef>
                      </a:pPr>
                      <a:r>
                        <a:rPr lang="en-US" sz="1800" b="1" dirty="0">
                          <a:effectLst/>
                          <a:latin typeface="Lucida Sans" panose="020B0602030504020204" pitchFamily="34" charset="0"/>
                          <a:ea typeface="Calibri"/>
                          <a:cs typeface="Times New Roman"/>
                        </a:rPr>
                        <a:t>In</a:t>
                      </a:r>
                      <a:r>
                        <a:rPr lang="en-US" sz="1800" b="1" baseline="0" dirty="0">
                          <a:effectLst/>
                          <a:latin typeface="Lucida Sans" panose="020B0602030504020204" pitchFamily="34" charset="0"/>
                          <a:ea typeface="Calibri"/>
                          <a:cs typeface="Times New Roman"/>
                        </a:rPr>
                        <a:t> his inaugural address</a:t>
                      </a:r>
                      <a:r>
                        <a:rPr lang="en-US" sz="1800" b="1" dirty="0">
                          <a:effectLst/>
                          <a:latin typeface="Lucida Sans" panose="020B0602030504020204" pitchFamily="34" charset="0"/>
                          <a:ea typeface="Calibri"/>
                          <a:cs typeface="Times New Roman"/>
                        </a:rPr>
                        <a:t>, Thomas Jefferson directly or indirectly refers to several freedoms that Americans enjoy.  Explain which freedoms</a:t>
                      </a:r>
                      <a:r>
                        <a:rPr lang="en-US" sz="1800" b="1" baseline="0" dirty="0">
                          <a:effectLst/>
                          <a:latin typeface="Lucida Sans" panose="020B0602030504020204" pitchFamily="34" charset="0"/>
                          <a:ea typeface="Calibri"/>
                          <a:cs typeface="Times New Roman"/>
                        </a:rPr>
                        <a:t> Jefferson sees as most important for the success of the new nation and explain why they are important.</a:t>
                      </a:r>
                      <a:r>
                        <a:rPr lang="en-US" sz="1800" b="1" dirty="0">
                          <a:effectLst/>
                          <a:latin typeface="Lucida Sans" panose="020B0602030504020204" pitchFamily="34" charset="0"/>
                          <a:ea typeface="Calibri"/>
                          <a:cs typeface="Times New Roman"/>
                        </a:rPr>
                        <a:t> Support your response with evidence from the address. </a:t>
                      </a:r>
                      <a:endParaRPr lang="en-US" sz="18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286339">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(Grade 11 aligned item based on an excerpt from </a:t>
                      </a:r>
                      <a:r>
                        <a:rPr kumimoji="0" lang="en-US" sz="1200" b="0" i="1" u="none" strike="noStrike" kern="1200" cap="none" spc="0" normalizeH="0" baseline="0" noProof="0" dirty="0">
                          <a:ln>
                            <a:noFill/>
                          </a:ln>
                          <a:solidFill>
                            <a:srgbClr val="4F81BD">
                              <a:lumMod val="75000"/>
                            </a:srgbClr>
                          </a:solidFill>
                          <a:effectLst/>
                          <a:uLnTx/>
                          <a:uFillTx/>
                          <a:latin typeface="Lucida Sans" panose="020B0602030504020204" pitchFamily="34" charset="0"/>
                        </a:rPr>
                        <a:t>Jefferson’s Inaugural Address, 1801)</a:t>
                      </a:r>
                      <a:endParaRPr lang="en-US" sz="600" dirty="0">
                        <a:effectLst/>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2"/>
                  </a:ext>
                </a:extLst>
              </a:tr>
              <a:tr h="370840">
                <a:tc gridSpan="2">
                  <a:txBody>
                    <a:bodyPr/>
                    <a:lstStyle/>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W.11.1: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Write arguments to support claims in an analysis of substantive topics or texts, using valid reasoning and relevant and sufficient evidence.</a:t>
                      </a: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 </a:t>
                      </a:r>
                    </a:p>
                    <a:p>
                      <a:pPr marL="0" marR="0" lvl="0" indent="0" algn="l" defTabSz="177800" rtl="0" eaLnBrk="1" fontAlgn="auto" latinLnBrk="0" hangingPunct="1">
                        <a:lnSpc>
                          <a:spcPct val="100000"/>
                        </a:lnSpc>
                        <a:spcBef>
                          <a:spcPts val="60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W.11.9: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Draw evidence from literary or informational texts to support analysis, reflection, and research. </a:t>
                      </a:r>
                      <a:endParaRPr lang="en-US" sz="1200" b="0" dirty="0">
                        <a:effectLst/>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17560656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Writing to Sources</a:t>
            </a:r>
          </a:p>
        </p:txBody>
      </p:sp>
      <p:graphicFrame>
        <p:nvGraphicFramePr>
          <p:cNvPr id="4" name="Table 3"/>
          <p:cNvGraphicFramePr>
            <a:graphicFrameLocks noGrp="1"/>
          </p:cNvGraphicFramePr>
          <p:nvPr>
            <p:extLst>
              <p:ext uri="{D42A27DB-BD31-4B8C-83A1-F6EECF244321}">
                <p14:modId xmlns:p14="http://schemas.microsoft.com/office/powerpoint/2010/main" val="3763903593"/>
              </p:ext>
            </p:extLst>
          </p:nvPr>
        </p:nvGraphicFramePr>
        <p:xfrm>
          <a:off x="457200" y="1600200"/>
          <a:ext cx="8229600" cy="394716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Traditional </a:t>
                      </a:r>
                    </a:p>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Brief Constructed-Response</a:t>
                      </a:r>
                      <a:r>
                        <a:rPr lang="en-US" sz="1400" b="1" baseline="0" dirty="0">
                          <a:effectLst/>
                          <a:latin typeface="Lucida Sans" panose="020B0602030504020204" pitchFamily="34" charset="0"/>
                          <a:ea typeface="Calibri"/>
                          <a:cs typeface="Tahoma"/>
                        </a:rPr>
                        <a:t> Question</a:t>
                      </a:r>
                      <a:endParaRPr lang="en-US" sz="1400" dirty="0">
                        <a:effectLst/>
                        <a:latin typeface="Lucida Sans" panose="020B0602030504020204" pitchFamily="34" charset="0"/>
                        <a:ea typeface="Calibri"/>
                        <a:cs typeface="Times New Roman"/>
                      </a:endParaRPr>
                    </a:p>
                  </a:txBody>
                  <a:tcPr/>
                </a:tc>
                <a:tc>
                  <a:txBody>
                    <a:bodyPr/>
                    <a:lstStyle/>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CCSS-Aligned</a:t>
                      </a:r>
                    </a:p>
                    <a:p>
                      <a:pPr marL="0" marR="0" algn="ctr">
                        <a:lnSpc>
                          <a:spcPts val="1480"/>
                        </a:lnSpc>
                        <a:spcBef>
                          <a:spcPts val="0"/>
                        </a:spcBef>
                        <a:spcAft>
                          <a:spcPts val="0"/>
                        </a:spcAft>
                        <a:tabLst>
                          <a:tab pos="342900" algn="l"/>
                        </a:tabLst>
                      </a:pPr>
                      <a:r>
                        <a:rPr lang="en-US" sz="1400" b="1" dirty="0">
                          <a:effectLst/>
                          <a:latin typeface="Lucida Sans" panose="020B0602030504020204" pitchFamily="34" charset="0"/>
                          <a:ea typeface="Calibri"/>
                          <a:cs typeface="Tahoma"/>
                        </a:rPr>
                        <a:t>Brief Constructed-Response</a:t>
                      </a:r>
                      <a:r>
                        <a:rPr lang="en-US" sz="1400" b="1" baseline="0" dirty="0">
                          <a:effectLst/>
                          <a:latin typeface="Lucida Sans" panose="020B0602030504020204" pitchFamily="34" charset="0"/>
                          <a:ea typeface="Calibri"/>
                          <a:cs typeface="Tahoma"/>
                        </a:rPr>
                        <a:t> Question</a:t>
                      </a:r>
                      <a:endParaRPr lang="en-US" sz="140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1284514">
                <a:tc>
                  <a:txBody>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1"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Based on your knowledge of modern dance, do you agree that dance is a symbol of the performance of living? Explain why or why not. </a:t>
                      </a:r>
                      <a:endParaRPr lang="en-US" sz="1800" dirty="0">
                        <a:effectLst/>
                        <a:latin typeface="Lucida Sans" panose="020B0602030504020204" pitchFamily="34" charset="0"/>
                        <a:ea typeface="Calibri"/>
                        <a:cs typeface="Times New Roman"/>
                      </a:endParaRPr>
                    </a:p>
                  </a:txBody>
                  <a:tcPr/>
                </a:tc>
                <a:tc>
                  <a:txBody>
                    <a:bodyPr/>
                    <a:lstStyle/>
                    <a:p>
                      <a:pPr marL="61913" marR="0" indent="0">
                        <a:lnSpc>
                          <a:spcPct val="100000"/>
                        </a:lnSpc>
                        <a:spcBef>
                          <a:spcPts val="600"/>
                        </a:spcBef>
                        <a:spcAft>
                          <a:spcPts val="600"/>
                        </a:spcAft>
                      </a:pPr>
                      <a:r>
                        <a:rPr lang="en-US" sz="1800" b="1" dirty="0">
                          <a:effectLst/>
                          <a:latin typeface="Lucida Sans" panose="020B0602030504020204" pitchFamily="34" charset="0"/>
                          <a:ea typeface="Calibri"/>
                          <a:cs typeface="Times New Roman"/>
                        </a:rPr>
                        <a:t>In her interview, how does Graham introduce and develop the argument that dance is the symbol of the performance of living? </a:t>
                      </a:r>
                      <a:endParaRPr lang="en-US" sz="18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r h="0">
                <a:tc grid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4F81BD">
                              <a:lumMod val="75000"/>
                            </a:srgbClr>
                          </a:solidFill>
                          <a:effectLst/>
                          <a:uLnTx/>
                          <a:uFillTx/>
                          <a:latin typeface="Lucida Sans" panose="020B0602030504020204" pitchFamily="34" charset="0"/>
                        </a:rPr>
                        <a:t>(Grade 9 aligned item based on “An Athlete of God,” a radio interview with Martha Graham.)</a:t>
                      </a:r>
                      <a:endParaRPr lang="en-US" sz="600" i="0" dirty="0">
                        <a:effectLst/>
                        <a:latin typeface="Lucida Sans" panose="020B0602030504020204" pitchFamily="34" charset="0"/>
                        <a:ea typeface="Calibri"/>
                        <a:cs typeface="Times New Roman"/>
                      </a:endParaRPr>
                    </a:p>
                  </a:txBody>
                  <a:tcPr anchor="ctr"/>
                </a:tc>
                <a:tc hMerge="1">
                  <a:txBody>
                    <a:bodyPr/>
                    <a:lstStyle/>
                    <a:p>
                      <a:endParaRPr lang="en-US" dirty="0"/>
                    </a:p>
                  </a:txBody>
                  <a:tcPr/>
                </a:tc>
                <a:extLst>
                  <a:ext uri="{0D108BD9-81ED-4DB2-BD59-A6C34878D82A}">
                    <a16:rowId xmlns:a16="http://schemas.microsoft.com/office/drawing/2014/main" val="10002"/>
                  </a:ext>
                </a:extLst>
              </a:tr>
              <a:tr h="370840">
                <a:tc gridSpan="2">
                  <a:txBody>
                    <a:bodyPr/>
                    <a:lstStyle/>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RL.9.3: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Analyze how the author unfolds an analysis or series of ideas or events, including the order in which the points are made, how they are introduced and developed, and the connections that are drawn between them.</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RL.91: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Cite strong and thorough textual evidence to support analysis of what the text says explicitly as well as inferences drawn from the text.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W.9.2: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Write informative/explanatory texts to examine and convey complex ideas, concepts, and information clearly and accurately through the effective selection, organization, and analysis of content.</a:t>
                      </a:r>
                    </a:p>
                    <a:p>
                      <a:pPr marL="0" marR="0" lvl="0" indent="0" algn="l" defTabSz="1778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W.9.9: </a:t>
                      </a:r>
                      <a:r>
                        <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rPr>
                        <a:t>Draw evidence from literary or informational texts to support analysis, reflection, and research. </a:t>
                      </a:r>
                    </a:p>
                    <a:p>
                      <a:pPr marL="0" marR="0" lvl="0" indent="0" algn="l" defTabSz="177800" rtl="0" eaLnBrk="1" fontAlgn="auto" latinLnBrk="0" hangingPunct="1">
                        <a:lnSpc>
                          <a:spcPct val="100000"/>
                        </a:lnSpc>
                        <a:spcBef>
                          <a:spcPts val="0"/>
                        </a:spcBef>
                        <a:spcAft>
                          <a:spcPts val="0"/>
                        </a:spcAft>
                        <a:buClrTx/>
                        <a:buSzTx/>
                        <a:buFontTx/>
                        <a:buNone/>
                        <a:tabLst/>
                        <a:defRPr/>
                      </a:pPr>
                      <a:endParaRPr kumimoji="0" lang="en-US" sz="1200" b="0" i="1" u="none" strike="noStrike" kern="1200" cap="none" spc="0" normalizeH="0" baseline="0" noProof="0" dirty="0">
                        <a:ln>
                          <a:noFill/>
                        </a:ln>
                        <a:solidFill>
                          <a:prstClr val="black"/>
                        </a:solidFill>
                        <a:effectLst/>
                        <a:uLnTx/>
                        <a:uFillTx/>
                        <a:latin typeface="Lucida Sans" panose="020B0602030504020204" pitchFamily="34" charset="0"/>
                        <a:ea typeface="Calibri"/>
                        <a:cs typeface="Times New Roman"/>
                      </a:endParaRPr>
                    </a:p>
                  </a:txBody>
                  <a:tcPr/>
                </a:tc>
                <a:tc hMerge="1">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43411234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Traditional Assessment to CCSS Assessment – Informational Text (Shift 3) </a:t>
            </a:r>
          </a:p>
        </p:txBody>
      </p:sp>
      <p:sp>
        <p:nvSpPr>
          <p:cNvPr id="3" name="Content Placeholder 2"/>
          <p:cNvSpPr>
            <a:spLocks noGrp="1"/>
          </p:cNvSpPr>
          <p:nvPr>
            <p:ph idx="1"/>
          </p:nvPr>
        </p:nvSpPr>
        <p:spPr/>
        <p:txBody>
          <a:bodyPr>
            <a:normAutofit/>
          </a:bodyPr>
          <a:lstStyle/>
          <a:p>
            <a:pPr marL="0" indent="0">
              <a:buNone/>
            </a:pPr>
            <a:endParaRPr lang="en-US" dirty="0">
              <a:solidFill>
                <a:schemeClr val="tx1"/>
              </a:solidFill>
            </a:endParaRPr>
          </a:p>
          <a:p>
            <a:pPr marL="0" indent="0">
              <a:buNone/>
            </a:pPr>
            <a:r>
              <a:rPr lang="en-US" dirty="0">
                <a:solidFill>
                  <a:schemeClr val="tx1"/>
                </a:solidFill>
              </a:rPr>
              <a:t>As students progress through the grades, they need to become more skillful at reading high-quality  </a:t>
            </a:r>
            <a:r>
              <a:rPr lang="en-US" b="1" dirty="0">
                <a:solidFill>
                  <a:srgbClr val="00B050"/>
                </a:solidFill>
              </a:rPr>
              <a:t>complex informational text</a:t>
            </a:r>
            <a:r>
              <a:rPr lang="en-US" dirty="0">
                <a:solidFill>
                  <a:srgbClr val="00B050"/>
                </a:solidFill>
              </a:rPr>
              <a:t>, </a:t>
            </a:r>
            <a:r>
              <a:rPr lang="en-US" dirty="0">
                <a:solidFill>
                  <a:schemeClr val="tx1"/>
                </a:solidFill>
              </a:rPr>
              <a:t>so that they are ready for the demands of college and careers. Literature is also important and does not go away!  But assessments should present an increasing proportion of high-quality informational texts—texts that are worth reading. </a:t>
            </a:r>
            <a:endParaRPr lang="en-US" dirty="0"/>
          </a:p>
        </p:txBody>
      </p:sp>
    </p:spTree>
    <p:extLst>
      <p:ext uri="{BB962C8B-B14F-4D97-AF65-F5344CB8AC3E}">
        <p14:creationId xmlns:p14="http://schemas.microsoft.com/office/powerpoint/2010/main" val="1185510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An Overview</a:t>
            </a:r>
            <a:br>
              <a:rPr lang="en-US" dirty="0"/>
            </a:br>
            <a:br>
              <a:rPr lang="en-US" dirty="0"/>
            </a:br>
            <a:r>
              <a:rPr lang="en-US" sz="2700" b="1" i="1" dirty="0"/>
              <a:t>Shift 1: Regular practice with complex text and its academic language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44361274"/>
              </p:ext>
            </p:extLst>
          </p:nvPr>
        </p:nvGraphicFramePr>
        <p:xfrm>
          <a:off x="640080" y="2488475"/>
          <a:ext cx="8046720" cy="375013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dirty="0">
                          <a:latin typeface="Lucida Sans"/>
                          <a:cs typeface="Lucida Sans"/>
                        </a:rPr>
                        <a:t>From</a:t>
                      </a:r>
                    </a:p>
                  </a:txBody>
                  <a:tcPr/>
                </a:tc>
                <a:tc>
                  <a:txBody>
                    <a:bodyPr/>
                    <a:lstStyle/>
                    <a:p>
                      <a:r>
                        <a:rPr lang="en-US" dirty="0">
                          <a:latin typeface="Lucida Sans"/>
                          <a:cs typeface="Lucida Sans"/>
                        </a:rPr>
                        <a:t>To</a:t>
                      </a:r>
                    </a:p>
                  </a:txBody>
                  <a:tcPr/>
                </a:tc>
                <a:extLst>
                  <a:ext uri="{0D108BD9-81ED-4DB2-BD59-A6C34878D82A}">
                    <a16:rowId xmlns:a16="http://schemas.microsoft.com/office/drawing/2014/main" val="10000"/>
                  </a:ext>
                </a:extLst>
              </a:tr>
              <a:tr h="763091">
                <a:tc>
                  <a:txBody>
                    <a:bodyPr/>
                    <a:lstStyle/>
                    <a:p>
                      <a:r>
                        <a:rPr lang="en-US" sz="2000" dirty="0">
                          <a:latin typeface="Lucida Sans"/>
                          <a:cs typeface="Lucida Sans"/>
                        </a:rPr>
                        <a:t>Little</a:t>
                      </a:r>
                      <a:r>
                        <a:rPr lang="en-US" sz="2000" baseline="0" dirty="0">
                          <a:latin typeface="Lucida Sans"/>
                          <a:cs typeface="Lucida Sans"/>
                        </a:rPr>
                        <a:t> emphasis on text complexity</a:t>
                      </a:r>
                      <a:endParaRPr lang="en-US" sz="2000" dirty="0">
                        <a:latin typeface="Lucida Sans"/>
                        <a:cs typeface="Lucida Sans"/>
                      </a:endParaRPr>
                    </a:p>
                  </a:txBody>
                  <a:tcPr anchor="ctr"/>
                </a:tc>
                <a:tc>
                  <a:txBody>
                    <a:bodyPr/>
                    <a:lstStyle/>
                    <a:p>
                      <a:r>
                        <a:rPr lang="en-US" sz="2000" dirty="0">
                          <a:latin typeface="Lucida Sans"/>
                          <a:cs typeface="Lucida Sans"/>
                        </a:rPr>
                        <a:t>Strong</a:t>
                      </a:r>
                      <a:r>
                        <a:rPr lang="en-US" sz="2000" baseline="0" dirty="0">
                          <a:latin typeface="Lucida Sans"/>
                          <a:cs typeface="Lucida Sans"/>
                        </a:rPr>
                        <a:t> emphasis on text complexity</a:t>
                      </a:r>
                      <a:endParaRPr lang="en-US" sz="2000" dirty="0">
                        <a:latin typeface="Lucida Sans"/>
                        <a:cs typeface="Lucida Sans"/>
                      </a:endParaRPr>
                    </a:p>
                  </a:txBody>
                  <a:tcPr anchor="ctr"/>
                </a:tc>
                <a:extLst>
                  <a:ext uri="{0D108BD9-81ED-4DB2-BD59-A6C34878D82A}">
                    <a16:rowId xmlns:a16="http://schemas.microsoft.com/office/drawing/2014/main" val="10001"/>
                  </a:ext>
                </a:extLst>
              </a:tr>
              <a:tr h="1568930">
                <a:tc>
                  <a:txBody>
                    <a:bodyPr/>
                    <a:lstStyle/>
                    <a:p>
                      <a:r>
                        <a:rPr lang="en-US" sz="2000" dirty="0">
                          <a:effectLst/>
                          <a:latin typeface="Lucida Sans" panose="020B0602030504020204" pitchFamily="34" charset="0"/>
                          <a:ea typeface="Calibri"/>
                          <a:cs typeface="Times New Roman"/>
                        </a:rPr>
                        <a:t>Vocabulary questions often focused on prior knowledge rather than context; little emphasis</a:t>
                      </a:r>
                      <a:r>
                        <a:rPr lang="en-US" sz="2000" baseline="0" dirty="0">
                          <a:effectLst/>
                          <a:latin typeface="Lucida Sans" panose="020B0602030504020204" pitchFamily="34" charset="0"/>
                          <a:ea typeface="Calibri"/>
                          <a:cs typeface="Times New Roman"/>
                        </a:rPr>
                        <a:t> on tier 2 words</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Vocabulary</a:t>
                      </a:r>
                      <a:r>
                        <a:rPr lang="en-US" sz="2000" baseline="0" dirty="0">
                          <a:effectLst/>
                          <a:latin typeface="Lucida Sans" panose="020B0602030504020204" pitchFamily="34" charset="0"/>
                          <a:ea typeface="Calibri"/>
                          <a:cs typeface="Times New Roman"/>
                        </a:rPr>
                        <a:t> questions focused on </a:t>
                      </a:r>
                      <a:r>
                        <a:rPr lang="en-US" sz="2000" dirty="0">
                          <a:effectLst/>
                          <a:latin typeface="Lucida Sans" panose="020B0602030504020204" pitchFamily="34" charset="0"/>
                          <a:ea typeface="Calibri"/>
                          <a:cs typeface="Times New Roman"/>
                        </a:rPr>
                        <a:t>meaning of words in context; strong emphasis on tier 2 words and words important to central ideas </a:t>
                      </a:r>
                    </a:p>
                  </a:txBody>
                  <a:tcPr anchor="ctr"/>
                </a:tc>
                <a:extLst>
                  <a:ext uri="{0D108BD9-81ED-4DB2-BD59-A6C34878D82A}">
                    <a16:rowId xmlns:a16="http://schemas.microsoft.com/office/drawing/2014/main" val="10002"/>
                  </a:ext>
                </a:extLst>
              </a:tr>
              <a:tr h="976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Figurative language questions</a:t>
                      </a:r>
                      <a:r>
                        <a:rPr lang="en-US" sz="2000" baseline="0" dirty="0">
                          <a:effectLst/>
                          <a:latin typeface="Lucida Sans" panose="020B0602030504020204" pitchFamily="34" charset="0"/>
                          <a:ea typeface="Calibri"/>
                          <a:cs typeface="Times New Roman"/>
                        </a:rPr>
                        <a:t> focused on literary terms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Figurative language questions focused on meaning, not terms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12660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Traditional Assessment </a:t>
            </a:r>
            <a:br>
              <a:rPr lang="en-US" dirty="0"/>
            </a:br>
            <a:r>
              <a:rPr lang="en-US" dirty="0"/>
              <a:t>to CCSS Assessment – Informational Text</a:t>
            </a:r>
          </a:p>
        </p:txBody>
      </p:sp>
      <p:sp>
        <p:nvSpPr>
          <p:cNvPr id="3" name="Content Placeholder 2"/>
          <p:cNvSpPr>
            <a:spLocks noGrp="1"/>
          </p:cNvSpPr>
          <p:nvPr>
            <p:ph idx="1"/>
          </p:nvPr>
        </p:nvSpPr>
        <p:spPr>
          <a:xfrm>
            <a:off x="457200" y="1417636"/>
            <a:ext cx="8229600" cy="4930913"/>
          </a:xfrm>
        </p:spPr>
        <p:txBody>
          <a:bodyPr>
            <a:normAutofit fontScale="92500" lnSpcReduction="10000"/>
          </a:bodyPr>
          <a:lstStyle/>
          <a:p>
            <a:pPr marL="0" indent="0">
              <a:buNone/>
            </a:pPr>
            <a:r>
              <a:rPr lang="en-US" b="1" dirty="0">
                <a:solidFill>
                  <a:schemeClr val="tx1"/>
                </a:solidFill>
              </a:rPr>
              <a:t>How do we evaluate whether or not an informational text is content-rich? Here are some guidelines:</a:t>
            </a:r>
          </a:p>
          <a:p>
            <a:pPr>
              <a:lnSpc>
                <a:spcPct val="120000"/>
              </a:lnSpc>
              <a:spcBef>
                <a:spcPts val="200"/>
              </a:spcBef>
              <a:spcAft>
                <a:spcPts val="400"/>
              </a:spcAft>
            </a:pPr>
            <a:r>
              <a:rPr lang="en-US" dirty="0">
                <a:solidFill>
                  <a:schemeClr val="tx1"/>
                </a:solidFill>
              </a:rPr>
              <a:t>Most texts should be previously published because published texts have been accepted and edited by professional publication editors. </a:t>
            </a:r>
          </a:p>
          <a:p>
            <a:pPr>
              <a:lnSpc>
                <a:spcPct val="120000"/>
              </a:lnSpc>
              <a:spcBef>
                <a:spcPts val="200"/>
              </a:spcBef>
              <a:spcAft>
                <a:spcPts val="400"/>
              </a:spcAft>
            </a:pPr>
            <a:r>
              <a:rPr lang="en-US" dirty="0">
                <a:solidFill>
                  <a:schemeClr val="tx1"/>
                </a:solidFill>
              </a:rPr>
              <a:t> Whether previously published or not, a text must reflect a professional editing process and represent excellence in the author’s craft, e.g., </a:t>
            </a:r>
          </a:p>
          <a:p>
            <a:pPr lvl="1">
              <a:lnSpc>
                <a:spcPct val="120000"/>
              </a:lnSpc>
              <a:spcBef>
                <a:spcPts val="200"/>
              </a:spcBef>
              <a:spcAft>
                <a:spcPts val="400"/>
              </a:spcAft>
            </a:pPr>
            <a:r>
              <a:rPr lang="en-US" dirty="0">
                <a:solidFill>
                  <a:schemeClr val="tx1"/>
                </a:solidFill>
              </a:rPr>
              <a:t>Its content must be tightly and clearly structured</a:t>
            </a:r>
          </a:p>
          <a:p>
            <a:pPr lvl="1">
              <a:lnSpc>
                <a:spcPct val="120000"/>
              </a:lnSpc>
              <a:spcBef>
                <a:spcPts val="200"/>
              </a:spcBef>
              <a:spcAft>
                <a:spcPts val="400"/>
              </a:spcAft>
            </a:pPr>
            <a:r>
              <a:rPr lang="en-US" dirty="0">
                <a:solidFill>
                  <a:schemeClr val="tx1"/>
                </a:solidFill>
              </a:rPr>
              <a:t>Its content must be comprehensive and error free</a:t>
            </a:r>
          </a:p>
          <a:p>
            <a:pPr lvl="1">
              <a:lnSpc>
                <a:spcPct val="120000"/>
              </a:lnSpc>
              <a:spcBef>
                <a:spcPts val="200"/>
              </a:spcBef>
              <a:spcAft>
                <a:spcPts val="400"/>
              </a:spcAft>
            </a:pPr>
            <a:r>
              <a:rPr lang="en-US" dirty="0">
                <a:solidFill>
                  <a:schemeClr val="tx1"/>
                </a:solidFill>
              </a:rPr>
              <a:t>History/social studies or science/technical content, specifically, must reflect the kind of writing that is produced by authorities in the particular academic discipline.</a:t>
            </a:r>
          </a:p>
          <a:p>
            <a:pPr>
              <a:lnSpc>
                <a:spcPct val="120000"/>
              </a:lnSpc>
              <a:spcBef>
                <a:spcPts val="200"/>
              </a:spcBef>
              <a:spcAft>
                <a:spcPts val="400"/>
              </a:spcAft>
            </a:pPr>
            <a:endParaRPr lang="en-US" dirty="0">
              <a:solidFill>
                <a:schemeClr val="tx1"/>
              </a:solidFill>
            </a:endParaRPr>
          </a:p>
          <a:p>
            <a:pPr marL="457200" lvl="1" indent="0">
              <a:lnSpc>
                <a:spcPct val="120000"/>
              </a:lnSpc>
              <a:spcBef>
                <a:spcPts val="200"/>
              </a:spcBef>
              <a:spcAft>
                <a:spcPts val="400"/>
              </a:spcAft>
              <a:buNone/>
            </a:pPr>
            <a:endParaRPr lang="en-US" sz="2400" dirty="0">
              <a:solidFill>
                <a:schemeClr val="tx1"/>
              </a:solidFill>
            </a:endParaRPr>
          </a:p>
        </p:txBody>
      </p:sp>
    </p:spTree>
    <p:extLst>
      <p:ext uri="{BB962C8B-B14F-4D97-AF65-F5344CB8AC3E}">
        <p14:creationId xmlns:p14="http://schemas.microsoft.com/office/powerpoint/2010/main" val="36525708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Comparing Traditional Assessment </a:t>
            </a:r>
            <a:br>
              <a:rPr lang="en-US" dirty="0"/>
            </a:br>
            <a:r>
              <a:rPr lang="en-US" dirty="0"/>
              <a:t>to CCSS Assessment – Informational Text</a:t>
            </a:r>
          </a:p>
        </p:txBody>
      </p:sp>
      <p:sp>
        <p:nvSpPr>
          <p:cNvPr id="3" name="Content Placeholder 2"/>
          <p:cNvSpPr>
            <a:spLocks noGrp="1"/>
          </p:cNvSpPr>
          <p:nvPr>
            <p:ph idx="1"/>
          </p:nvPr>
        </p:nvSpPr>
        <p:spPr>
          <a:xfrm>
            <a:off x="457200" y="1417636"/>
            <a:ext cx="8229600" cy="4878661"/>
          </a:xfrm>
        </p:spPr>
        <p:txBody>
          <a:bodyPr>
            <a:normAutofit/>
          </a:bodyPr>
          <a:lstStyle/>
          <a:p>
            <a:pPr marL="0" indent="0">
              <a:spcAft>
                <a:spcPts val="1200"/>
              </a:spcAft>
              <a:buNone/>
            </a:pPr>
            <a:r>
              <a:rPr lang="en-US" b="1" dirty="0">
                <a:solidFill>
                  <a:schemeClr val="tx1"/>
                </a:solidFill>
              </a:rPr>
              <a:t>How to evaluate informational texts, continued </a:t>
            </a:r>
          </a:p>
          <a:p>
            <a:pPr lvl="0">
              <a:lnSpc>
                <a:spcPct val="120000"/>
              </a:lnSpc>
              <a:spcBef>
                <a:spcPts val="200"/>
              </a:spcBef>
              <a:spcAft>
                <a:spcPts val="400"/>
              </a:spcAft>
            </a:pPr>
            <a:r>
              <a:rPr lang="en-US" sz="2200" dirty="0">
                <a:solidFill>
                  <a:schemeClr val="tx1"/>
                </a:solidFill>
              </a:rPr>
              <a:t>Many of the informational texts on assessments should use informational text structures rather than a narrative structure, so that students are challenged with text structures similar to what they will encounter in college and careers. (Informational texts with narrative structures will usually be history or literary nonfiction rather than science and technical subjects.)</a:t>
            </a:r>
            <a:r>
              <a:rPr lang="en-US" sz="2200" dirty="0">
                <a:solidFill>
                  <a:srgbClr val="000000"/>
                </a:solidFill>
              </a:rPr>
              <a:t> </a:t>
            </a:r>
          </a:p>
          <a:p>
            <a:pPr lvl="0">
              <a:lnSpc>
                <a:spcPct val="120000"/>
              </a:lnSpc>
              <a:spcBef>
                <a:spcPts val="200"/>
              </a:spcBef>
              <a:spcAft>
                <a:spcPts val="400"/>
              </a:spcAft>
            </a:pPr>
            <a:r>
              <a:rPr lang="en-US" sz="2200" dirty="0">
                <a:solidFill>
                  <a:srgbClr val="000000"/>
                </a:solidFill>
              </a:rPr>
              <a:t>Whether previously published or not, a text must enable students to develop rich content knowledge. </a:t>
            </a:r>
          </a:p>
          <a:p>
            <a:pPr lvl="1">
              <a:lnSpc>
                <a:spcPct val="120000"/>
              </a:lnSpc>
              <a:spcBef>
                <a:spcPts val="200"/>
              </a:spcBef>
              <a:spcAft>
                <a:spcPts val="200"/>
              </a:spcAft>
            </a:pPr>
            <a:endParaRPr lang="en-US" sz="1600" dirty="0"/>
          </a:p>
        </p:txBody>
      </p:sp>
    </p:spTree>
    <p:extLst>
      <p:ext uri="{BB962C8B-B14F-4D97-AF65-F5344CB8AC3E}">
        <p14:creationId xmlns:p14="http://schemas.microsoft.com/office/powerpoint/2010/main" val="29540890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Informational Text</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43352192"/>
              </p:ext>
            </p:extLst>
          </p:nvPr>
        </p:nvGraphicFramePr>
        <p:xfrm>
          <a:off x="457200" y="1417638"/>
          <a:ext cx="8229600" cy="4861560"/>
        </p:xfrm>
        <a:graphic>
          <a:graphicData uri="http://schemas.openxmlformats.org/drawingml/2006/table">
            <a:tbl>
              <a:tblPr firstRow="1" bandRow="1">
                <a:tableStyleId>{5C22544A-7EE6-4342-B048-85BDC9FD1C3A}</a:tableStyleId>
              </a:tblPr>
              <a:tblGrid>
                <a:gridCol w="3879669">
                  <a:extLst>
                    <a:ext uri="{9D8B030D-6E8A-4147-A177-3AD203B41FA5}">
                      <a16:colId xmlns:a16="http://schemas.microsoft.com/office/drawing/2014/main" val="20000"/>
                    </a:ext>
                  </a:extLst>
                </a:gridCol>
                <a:gridCol w="4349931">
                  <a:extLst>
                    <a:ext uri="{9D8B030D-6E8A-4147-A177-3AD203B41FA5}">
                      <a16:colId xmlns:a16="http://schemas.microsoft.com/office/drawing/2014/main" val="20001"/>
                    </a:ext>
                  </a:extLst>
                </a:gridCol>
              </a:tblGrid>
              <a:tr h="358911">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Assessment Text</a:t>
                      </a:r>
                      <a:endParaRPr lang="en-US" sz="1800" dirty="0">
                        <a:effectLst/>
                        <a:latin typeface="Lucida Sans" panose="020B0602030504020204" pitchFamily="34" charset="0"/>
                        <a:ea typeface="Calibri"/>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Content-Rich Assessment Text </a:t>
                      </a:r>
                      <a:endParaRPr lang="en-US" sz="1800" b="1" dirty="0">
                        <a:effectLst/>
                        <a:latin typeface="Lucida Sans" panose="020B0602030504020204" pitchFamily="34" charset="0"/>
                        <a:ea typeface="Calibri"/>
                        <a:cs typeface="Times New Roman"/>
                      </a:endParaRPr>
                    </a:p>
                  </a:txBody>
                  <a:tcPr anchor="ctr"/>
                </a:tc>
                <a:extLst>
                  <a:ext uri="{0D108BD9-81ED-4DB2-BD59-A6C34878D82A}">
                    <a16:rowId xmlns:a16="http://schemas.microsoft.com/office/drawing/2014/main" val="10000"/>
                  </a:ext>
                </a:extLst>
              </a:tr>
              <a:tr h="41900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700" b="0" dirty="0">
                          <a:solidFill>
                            <a:srgbClr val="000000"/>
                          </a:solidFill>
                          <a:effectLst/>
                          <a:latin typeface="Lucida Sans" panose="020B0602030504020204" pitchFamily="34" charset="0"/>
                          <a:ea typeface="MS Mincho"/>
                          <a:cs typeface="Tahoma"/>
                        </a:rPr>
                        <a:t>. . . Lake Baikal is not only the deepest lake in the world; it is unusual in many other ways. It has a lot of biodiversity; more than 1500 species of animals and plants live</a:t>
                      </a:r>
                      <a:r>
                        <a:rPr lang="en-US" sz="1700" b="0" baseline="0" dirty="0">
                          <a:solidFill>
                            <a:srgbClr val="000000"/>
                          </a:solidFill>
                          <a:effectLst/>
                          <a:latin typeface="Lucida Sans" panose="020B0602030504020204" pitchFamily="34" charset="0"/>
                          <a:ea typeface="MS Mincho"/>
                          <a:cs typeface="Tahoma"/>
                        </a:rPr>
                        <a:t> in the lake</a:t>
                      </a:r>
                      <a:r>
                        <a:rPr lang="en-US" sz="1700" b="0" dirty="0">
                          <a:solidFill>
                            <a:srgbClr val="000000"/>
                          </a:solidFill>
                          <a:effectLst/>
                          <a:latin typeface="Lucida Sans" panose="020B0602030504020204" pitchFamily="34" charset="0"/>
                          <a:ea typeface="MS Mincho"/>
                          <a:cs typeface="Tahoma"/>
                        </a:rPr>
                        <a:t>, many of which cannot be found living anywhere else in the world. There are especially a lot of snails and shrimp-like animals everywhere in the lake, enjoying its cool temperatures</a:t>
                      </a:r>
                      <a:r>
                        <a:rPr lang="en-US" sz="1700" b="0" baseline="0" dirty="0">
                          <a:solidFill>
                            <a:srgbClr val="000000"/>
                          </a:solidFill>
                          <a:effectLst/>
                          <a:latin typeface="Lucida Sans" panose="020B0602030504020204" pitchFamily="34" charset="0"/>
                          <a:ea typeface="MS Mincho"/>
                          <a:cs typeface="Tahoma"/>
                        </a:rPr>
                        <a:t> and clean, deep water</a:t>
                      </a:r>
                      <a:r>
                        <a:rPr lang="en-US" sz="1700" b="0" dirty="0">
                          <a:solidFill>
                            <a:srgbClr val="000000"/>
                          </a:solidFill>
                          <a:effectLst/>
                          <a:latin typeface="Lucida Sans" panose="020B0602030504020204" pitchFamily="34" charset="0"/>
                          <a:ea typeface="MS Mincho"/>
                          <a:cs typeface="Tahoma"/>
                        </a:rPr>
                        <a:t>. Scientists travel from all over the world to study the many life forms living in Lake Baikal. </a:t>
                      </a:r>
                    </a:p>
                  </a:txBody>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a typeface="MS Mincho"/>
                          <a:cs typeface="Tahoma"/>
                        </a:rPr>
                        <a:t>. . . Scientists have also discovered that Lake Baikal contains a large variety of living things. For example, there are 147 species of snails and 255 species of shrimp-like animals. Many of the plant and animal species in the lake are found nowhere else. A comparison to Lake Tahoe, in Nevada, shows how unusual such biodiversity is:  Like Baikal, Tahoe was formed by movement of tectonic plates, but it is a much younger lake and has only 2 native species. Baikal has as many as 1500. Many of the species in Baikal have survived from prehistoric times, giving scientists important insights into early life forms. </a:t>
                      </a:r>
                      <a:endParaRPr kumimoji="0" lang="en-US" sz="1700" b="0" i="0" u="none" strike="noStrike" kern="1200" cap="none" spc="0" normalizeH="0" baseline="0" noProof="0" dirty="0">
                        <a:ln>
                          <a:noFill/>
                        </a:ln>
                        <a:solidFill>
                          <a:srgbClr val="000000"/>
                        </a:solidFill>
                        <a:effectLst/>
                        <a:uLnTx/>
                        <a:uFillTx/>
                        <a:latin typeface="Lucida Sans" panose="020B0602030504020204" pitchFamily="34" charset="0"/>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21810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Summary </a:t>
            </a:r>
            <a:br>
              <a:rPr lang="en-US" dirty="0"/>
            </a:br>
            <a:br>
              <a:rPr lang="en-US" dirty="0"/>
            </a:br>
            <a:r>
              <a:rPr lang="en-US" sz="2200" b="1" i="1" dirty="0"/>
              <a:t>Shift 1: Regular practice with complex text and its academic language</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236121453"/>
              </p:ext>
            </p:extLst>
          </p:nvPr>
        </p:nvGraphicFramePr>
        <p:xfrm>
          <a:off x="640080" y="2488475"/>
          <a:ext cx="8046720" cy="3750131"/>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dirty="0">
                          <a:latin typeface="Lucida Sans"/>
                          <a:cs typeface="Lucida Sans"/>
                        </a:rPr>
                        <a:t>From</a:t>
                      </a:r>
                    </a:p>
                  </a:txBody>
                  <a:tcPr/>
                </a:tc>
                <a:tc>
                  <a:txBody>
                    <a:bodyPr/>
                    <a:lstStyle/>
                    <a:p>
                      <a:r>
                        <a:rPr lang="en-US" dirty="0">
                          <a:latin typeface="Lucida Sans"/>
                          <a:cs typeface="Lucida Sans"/>
                        </a:rPr>
                        <a:t>To</a:t>
                      </a:r>
                    </a:p>
                  </a:txBody>
                  <a:tcPr/>
                </a:tc>
                <a:extLst>
                  <a:ext uri="{0D108BD9-81ED-4DB2-BD59-A6C34878D82A}">
                    <a16:rowId xmlns:a16="http://schemas.microsoft.com/office/drawing/2014/main" val="10000"/>
                  </a:ext>
                </a:extLst>
              </a:tr>
              <a:tr h="763091">
                <a:tc>
                  <a:txBody>
                    <a:bodyPr/>
                    <a:lstStyle/>
                    <a:p>
                      <a:r>
                        <a:rPr lang="en-US" sz="2000" dirty="0">
                          <a:latin typeface="Lucida Sans"/>
                          <a:cs typeface="Lucida Sans"/>
                        </a:rPr>
                        <a:t>Little</a:t>
                      </a:r>
                      <a:r>
                        <a:rPr lang="en-US" sz="2000" baseline="0" dirty="0">
                          <a:latin typeface="Lucida Sans"/>
                          <a:cs typeface="Lucida Sans"/>
                        </a:rPr>
                        <a:t> emphasis on text complexity</a:t>
                      </a:r>
                      <a:endParaRPr lang="en-US" sz="2000" dirty="0">
                        <a:latin typeface="Lucida Sans"/>
                        <a:cs typeface="Lucida Sans"/>
                      </a:endParaRPr>
                    </a:p>
                  </a:txBody>
                  <a:tcPr anchor="ctr"/>
                </a:tc>
                <a:tc>
                  <a:txBody>
                    <a:bodyPr/>
                    <a:lstStyle/>
                    <a:p>
                      <a:r>
                        <a:rPr lang="en-US" sz="2000" dirty="0">
                          <a:latin typeface="Lucida Sans"/>
                          <a:cs typeface="Lucida Sans"/>
                        </a:rPr>
                        <a:t>Strong</a:t>
                      </a:r>
                      <a:r>
                        <a:rPr lang="en-US" sz="2000" baseline="0" dirty="0">
                          <a:latin typeface="Lucida Sans"/>
                          <a:cs typeface="Lucida Sans"/>
                        </a:rPr>
                        <a:t> emphasis on text complexity</a:t>
                      </a:r>
                      <a:endParaRPr lang="en-US" sz="2000" dirty="0">
                        <a:latin typeface="Lucida Sans"/>
                        <a:cs typeface="Lucida Sans"/>
                      </a:endParaRPr>
                    </a:p>
                  </a:txBody>
                  <a:tcPr anchor="ctr"/>
                </a:tc>
                <a:extLst>
                  <a:ext uri="{0D108BD9-81ED-4DB2-BD59-A6C34878D82A}">
                    <a16:rowId xmlns:a16="http://schemas.microsoft.com/office/drawing/2014/main" val="10001"/>
                  </a:ext>
                </a:extLst>
              </a:tr>
              <a:tr h="1568930">
                <a:tc>
                  <a:txBody>
                    <a:bodyPr/>
                    <a:lstStyle/>
                    <a:p>
                      <a:r>
                        <a:rPr lang="en-US" sz="2000" dirty="0">
                          <a:effectLst/>
                          <a:latin typeface="Lucida Sans" panose="020B0602030504020204" pitchFamily="34" charset="0"/>
                          <a:ea typeface="Calibri"/>
                          <a:cs typeface="Times New Roman"/>
                        </a:rPr>
                        <a:t>Vocabulary questions often focused on prior knowledge rather than context; little emphasis</a:t>
                      </a:r>
                      <a:r>
                        <a:rPr lang="en-US" sz="2000" baseline="0" dirty="0">
                          <a:effectLst/>
                          <a:latin typeface="Lucida Sans" panose="020B0602030504020204" pitchFamily="34" charset="0"/>
                          <a:ea typeface="Calibri"/>
                          <a:cs typeface="Times New Roman"/>
                        </a:rPr>
                        <a:t> on tier 2 words</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Vocabulary</a:t>
                      </a:r>
                      <a:r>
                        <a:rPr lang="en-US" sz="2000" baseline="0" dirty="0">
                          <a:effectLst/>
                          <a:latin typeface="Lucida Sans" panose="020B0602030504020204" pitchFamily="34" charset="0"/>
                          <a:ea typeface="Calibri"/>
                          <a:cs typeface="Times New Roman"/>
                        </a:rPr>
                        <a:t> questions focused on </a:t>
                      </a:r>
                      <a:r>
                        <a:rPr lang="en-US" sz="2000" dirty="0">
                          <a:effectLst/>
                          <a:latin typeface="Lucida Sans" panose="020B0602030504020204" pitchFamily="34" charset="0"/>
                          <a:ea typeface="Calibri"/>
                          <a:cs typeface="Times New Roman"/>
                        </a:rPr>
                        <a:t>meaning of words in context; strong emphasis on tier 2 words and words important to central ideas </a:t>
                      </a:r>
                    </a:p>
                  </a:txBody>
                  <a:tcPr anchor="ctr"/>
                </a:tc>
                <a:extLst>
                  <a:ext uri="{0D108BD9-81ED-4DB2-BD59-A6C34878D82A}">
                    <a16:rowId xmlns:a16="http://schemas.microsoft.com/office/drawing/2014/main" val="10002"/>
                  </a:ext>
                </a:extLst>
              </a:tr>
              <a:tr h="97688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Figurative language questions</a:t>
                      </a:r>
                      <a:r>
                        <a:rPr lang="en-US" sz="2000" baseline="0" dirty="0">
                          <a:effectLst/>
                          <a:latin typeface="Lucida Sans" panose="020B0602030504020204" pitchFamily="34" charset="0"/>
                          <a:ea typeface="Calibri"/>
                          <a:cs typeface="Times New Roman"/>
                        </a:rPr>
                        <a:t> focused on literary terms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Figurative language questions focused on meaning, not terms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5297629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Summary  </a:t>
            </a:r>
            <a:br>
              <a:rPr lang="en-US" dirty="0"/>
            </a:br>
            <a:br>
              <a:rPr lang="en-US" dirty="0"/>
            </a:br>
            <a:r>
              <a:rPr lang="en-US" sz="2200" b="1" i="1" dirty="0"/>
              <a:t>Shift 2: Reading, writing and speaking grounded in evidence from text, both literary and informational</a:t>
            </a:r>
            <a:br>
              <a:rPr lang="en-US" sz="2200" b="1" i="1" dirty="0"/>
            </a:br>
            <a:endParaRPr lang="en-US" sz="22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229236672"/>
              </p:ext>
            </p:extLst>
          </p:nvPr>
        </p:nvGraphicFramePr>
        <p:xfrm>
          <a:off x="640080" y="2488475"/>
          <a:ext cx="8046720" cy="2653936"/>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dirty="0">
                          <a:latin typeface="Lucida Sans"/>
                          <a:cs typeface="Lucida Sans"/>
                        </a:rPr>
                        <a:t>From</a:t>
                      </a:r>
                    </a:p>
                  </a:txBody>
                  <a:tcPr/>
                </a:tc>
                <a:tc>
                  <a:txBody>
                    <a:bodyPr/>
                    <a:lstStyle/>
                    <a:p>
                      <a:r>
                        <a:rPr lang="en-US" dirty="0">
                          <a:latin typeface="Lucida Sans"/>
                          <a:cs typeface="Lucida Sans"/>
                        </a:rPr>
                        <a:t>To</a:t>
                      </a:r>
                    </a:p>
                  </a:txBody>
                  <a:tcPr/>
                </a:tc>
                <a:extLst>
                  <a:ext uri="{0D108BD9-81ED-4DB2-BD59-A6C34878D82A}">
                    <a16:rowId xmlns:a16="http://schemas.microsoft.com/office/drawing/2014/main" val="10000"/>
                  </a:ext>
                </a:extLst>
              </a:tr>
              <a:tr h="763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Focus on simple</a:t>
                      </a:r>
                      <a:r>
                        <a:rPr lang="en-US" sz="2000" baseline="0" dirty="0">
                          <a:effectLst/>
                          <a:latin typeface="Lucida Sans" panose="020B0602030504020204" pitchFamily="34" charset="0"/>
                          <a:ea typeface="Calibri"/>
                          <a:cs typeface="Times New Roman"/>
                        </a:rPr>
                        <a:t> recall or superficial analysis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Focus on careful reading and analysis of texts</a:t>
                      </a:r>
                    </a:p>
                  </a:txBody>
                  <a:tcPr anchor="ctr"/>
                </a:tc>
                <a:extLst>
                  <a:ext uri="{0D108BD9-81ED-4DB2-BD59-A6C34878D82A}">
                    <a16:rowId xmlns:a16="http://schemas.microsoft.com/office/drawing/2014/main" val="10001"/>
                  </a:ext>
                </a:extLst>
              </a:tr>
              <a:tr h="82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Little or no</a:t>
                      </a:r>
                      <a:r>
                        <a:rPr lang="en-US" sz="2000" baseline="0" dirty="0">
                          <a:effectLst/>
                          <a:latin typeface="Lucida Sans" panose="020B0602030504020204" pitchFamily="34" charset="0"/>
                          <a:ea typeface="Calibri"/>
                          <a:cs typeface="Times New Roman"/>
                        </a:rPr>
                        <a:t> emphasis on using </a:t>
                      </a:r>
                      <a:r>
                        <a:rPr lang="en-US" sz="2000" dirty="0">
                          <a:effectLst/>
                          <a:latin typeface="Lucida Sans" panose="020B0602030504020204" pitchFamily="34" charset="0"/>
                          <a:ea typeface="Calibri"/>
                          <a:cs typeface="Times New Roman"/>
                        </a:rPr>
                        <a:t>textual evidence</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Strong emphasis</a:t>
                      </a:r>
                      <a:r>
                        <a:rPr lang="en-US" sz="2000" baseline="0" dirty="0">
                          <a:effectLst/>
                          <a:latin typeface="Lucida Sans" panose="020B0602030504020204" pitchFamily="34" charset="0"/>
                          <a:ea typeface="Calibri"/>
                          <a:cs typeface="Times New Roman"/>
                        </a:rPr>
                        <a:t> on using</a:t>
                      </a:r>
                      <a:r>
                        <a:rPr lang="en-US" sz="2000" dirty="0">
                          <a:effectLst/>
                          <a:latin typeface="Lucida Sans" panose="020B0602030504020204" pitchFamily="34" charset="0"/>
                          <a:ea typeface="Calibri"/>
                          <a:cs typeface="Times New Roman"/>
                        </a:rPr>
                        <a:t> textual evidence</a:t>
                      </a:r>
                      <a:endParaRPr lang="en-US" sz="2000" dirty="0">
                        <a:latin typeface="Lucida Sans" panose="020B0602030504020204" pitchFamily="34" charset="0"/>
                        <a:cs typeface="Lucida Sans"/>
                      </a:endParaRPr>
                    </a:p>
                  </a:txBody>
                  <a:tcPr anchor="ctr"/>
                </a:tc>
                <a:extLst>
                  <a:ext uri="{0D108BD9-81ED-4DB2-BD59-A6C34878D82A}">
                    <a16:rowId xmlns:a16="http://schemas.microsoft.com/office/drawing/2014/main" val="10002"/>
                  </a:ext>
                </a:extLst>
              </a:tr>
              <a:tr h="5878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Decontextualized</a:t>
                      </a:r>
                      <a:r>
                        <a:rPr lang="en-US" sz="2000" baseline="0" dirty="0">
                          <a:effectLst/>
                          <a:latin typeface="Lucida Sans" panose="020B0602030504020204" pitchFamily="34" charset="0"/>
                          <a:ea typeface="Calibri"/>
                          <a:cs typeface="Times New Roman"/>
                        </a:rPr>
                        <a:t> writing prompts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Writing to sources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9414057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Summary </a:t>
            </a:r>
            <a:br>
              <a:rPr lang="en-US" dirty="0"/>
            </a:br>
            <a:br>
              <a:rPr lang="en-US" dirty="0"/>
            </a:br>
            <a:r>
              <a:rPr lang="en-US" sz="2200" b="1" i="1" dirty="0"/>
              <a:t>Shift 3: Building knowledge through content-rich nonfiction</a:t>
            </a:r>
            <a:br>
              <a:rPr lang="en-US" sz="2200" b="1" i="1" dirty="0"/>
            </a:br>
            <a:br>
              <a:rPr lang="en-US" sz="2200" i="1" dirty="0"/>
            </a:br>
            <a:endParaRPr lang="en-US" sz="2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68527709"/>
              </p:ext>
            </p:extLst>
          </p:nvPr>
        </p:nvGraphicFramePr>
        <p:xfrm>
          <a:off x="548640" y="2279469"/>
          <a:ext cx="8046720" cy="198120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sz="1800" dirty="0">
                          <a:latin typeface="Lucida Sans"/>
                          <a:cs typeface="Lucida Sans"/>
                        </a:rPr>
                        <a:t>From</a:t>
                      </a:r>
                    </a:p>
                  </a:txBody>
                  <a:tcPr/>
                </a:tc>
                <a:tc>
                  <a:txBody>
                    <a:bodyPr/>
                    <a:lstStyle/>
                    <a:p>
                      <a:r>
                        <a:rPr lang="en-US" sz="1800" dirty="0">
                          <a:latin typeface="Lucida Sans"/>
                          <a:cs typeface="Lucida Sans"/>
                        </a:rPr>
                        <a:t>To</a:t>
                      </a:r>
                    </a:p>
                  </a:txBody>
                  <a:tcPr/>
                </a:tc>
                <a:extLst>
                  <a:ext uri="{0D108BD9-81ED-4DB2-BD59-A6C34878D82A}">
                    <a16:rowId xmlns:a16="http://schemas.microsoft.com/office/drawing/2014/main" val="10000"/>
                  </a:ext>
                </a:extLst>
              </a:tr>
              <a:tr h="763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Equal representation</a:t>
                      </a:r>
                      <a:r>
                        <a:rPr lang="en-US" sz="2000" baseline="0" dirty="0">
                          <a:effectLst/>
                          <a:latin typeface="Lucida Sans" panose="020B0602030504020204" pitchFamily="34" charset="0"/>
                          <a:ea typeface="Calibri"/>
                          <a:cs typeface="Times New Roman"/>
                        </a:rPr>
                        <a:t> of informational and literary texts; limited focus on the quality of informational texts</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effectLst/>
                          <a:latin typeface="Lucida Sans" panose="020B0602030504020204" pitchFamily="34" charset="0"/>
                          <a:ea typeface="Calibri"/>
                          <a:cs typeface="Times New Roman"/>
                        </a:rPr>
                        <a:t>More informational texts as students move through the grades; greater focus on content-rich informational texts at all grades</a:t>
                      </a:r>
                      <a:endParaRPr lang="en-US" sz="2000" dirty="0">
                        <a:latin typeface="Lucida Sans" panose="020B0602030504020204" pitchFamily="34" charset="0"/>
                        <a:cs typeface="Lucida San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6043253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Additional Resources:</a:t>
            </a:r>
          </a:p>
        </p:txBody>
      </p:sp>
      <p:sp>
        <p:nvSpPr>
          <p:cNvPr id="3" name="Content Placeholder 2"/>
          <p:cNvSpPr>
            <a:spLocks noGrp="1"/>
          </p:cNvSpPr>
          <p:nvPr>
            <p:ph idx="1"/>
          </p:nvPr>
        </p:nvSpPr>
        <p:spPr/>
        <p:txBody>
          <a:bodyPr>
            <a:normAutofit lnSpcReduction="10000"/>
          </a:bodyPr>
          <a:lstStyle/>
          <a:p>
            <a:r>
              <a:rPr lang="en-US" dirty="0"/>
              <a:t>There are several sites that provide more CCSS-aligned items.</a:t>
            </a:r>
          </a:p>
          <a:p>
            <a:pPr marL="457200" indent="-457200">
              <a:buAutoNum type="arabicPeriod"/>
            </a:pPr>
            <a:r>
              <a:rPr lang="en-US" dirty="0"/>
              <a:t>For PARCC sample items and practice tests, grades 3-11, go to </a:t>
            </a:r>
            <a:r>
              <a:rPr lang="en-US" dirty="0">
                <a:hlinkClick r:id="rId2"/>
              </a:rPr>
              <a:t>www.parcconline.org</a:t>
            </a:r>
            <a:r>
              <a:rPr lang="en-US" dirty="0"/>
              <a:t>.</a:t>
            </a:r>
          </a:p>
          <a:p>
            <a:pPr marL="457200" indent="-457200">
              <a:buAutoNum type="arabicPeriod"/>
            </a:pPr>
            <a:r>
              <a:rPr lang="en-US" dirty="0"/>
              <a:t>For SBAC practice tests, grades 3 – high school, go to </a:t>
            </a:r>
            <a:r>
              <a:rPr lang="en-US" dirty="0">
                <a:hlinkClick r:id="rId3"/>
              </a:rPr>
              <a:t>www.smarterbalanced.org</a:t>
            </a:r>
            <a:r>
              <a:rPr lang="en-US" dirty="0"/>
              <a:t>.</a:t>
            </a:r>
          </a:p>
          <a:p>
            <a:pPr marL="457200" indent="-457200">
              <a:buAutoNum type="arabicPeriod"/>
            </a:pPr>
            <a:r>
              <a:rPr lang="en-US" dirty="0"/>
              <a:t>For mini-assessments that can be used in the classroom, go to </a:t>
            </a:r>
            <a:r>
              <a:rPr lang="en-US" dirty="0">
                <a:hlinkClick r:id="rId4"/>
              </a:rPr>
              <a:t>www.achievethecore.org</a:t>
            </a:r>
            <a:r>
              <a:rPr lang="en-US" dirty="0"/>
              <a:t> and click on the “Assessment Questions” tab.</a:t>
            </a:r>
          </a:p>
          <a:p>
            <a:r>
              <a:rPr lang="en-US" dirty="0"/>
              <a:t>Information about the Shifts can be found at:</a:t>
            </a:r>
          </a:p>
          <a:p>
            <a:pPr marL="0" indent="0">
              <a:buNone/>
            </a:pPr>
            <a:r>
              <a:rPr lang="en-US" dirty="0">
                <a:hlinkClick r:id="rId5"/>
              </a:rPr>
              <a:t>http://achievethecore.org/content/upload/122113_Shifts.pdf</a:t>
            </a:r>
            <a:endParaRPr lang="en-US" dirty="0"/>
          </a:p>
          <a:p>
            <a:pPr marL="0" indent="0">
              <a:buNone/>
            </a:pPr>
            <a:endParaRPr lang="en-US" dirty="0"/>
          </a:p>
          <a:p>
            <a:pPr marL="0" indent="0">
              <a:buNone/>
            </a:pPr>
            <a:endParaRPr lang="en-US" dirty="0"/>
          </a:p>
        </p:txBody>
      </p:sp>
    </p:spTree>
    <p:extLst>
      <p:ext uri="{BB962C8B-B14F-4D97-AF65-F5344CB8AC3E}">
        <p14:creationId xmlns:p14="http://schemas.microsoft.com/office/powerpoint/2010/main" val="29952505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7"/>
          <p:cNvSpPr txBox="1">
            <a:spLocks/>
          </p:cNvSpPr>
          <p:nvPr/>
        </p:nvSpPr>
        <p:spPr>
          <a:xfrm>
            <a:off x="115460" y="2306250"/>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4" name="Title 7"/>
          <p:cNvSpPr txBox="1">
            <a:spLocks/>
          </p:cNvSpPr>
          <p:nvPr/>
        </p:nvSpPr>
        <p:spPr>
          <a:xfrm>
            <a:off x="115460" y="2952693"/>
            <a:ext cx="3793677" cy="1933092"/>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3200" dirty="0">
              <a:latin typeface="Lucida Sans"/>
              <a:cs typeface="Lucida Sans"/>
            </a:endParaRPr>
          </a:p>
        </p:txBody>
      </p:sp>
      <p:sp>
        <p:nvSpPr>
          <p:cNvPr id="2" name="Title 1"/>
          <p:cNvSpPr>
            <a:spLocks noGrp="1"/>
          </p:cNvSpPr>
          <p:nvPr>
            <p:ph type="title"/>
          </p:nvPr>
        </p:nvSpPr>
        <p:spPr/>
        <p:txBody>
          <a:bodyPr>
            <a:normAutofit fontScale="90000"/>
          </a:bodyPr>
          <a:lstStyle/>
          <a:p>
            <a:r>
              <a:rPr lang="en-US" dirty="0"/>
              <a:t>Thank you for taking the time to learn more about CCSS-aligned assessments!</a:t>
            </a:r>
          </a:p>
        </p:txBody>
      </p:sp>
    </p:spTree>
    <p:extLst>
      <p:ext uri="{BB962C8B-B14F-4D97-AF65-F5344CB8AC3E}">
        <p14:creationId xmlns:p14="http://schemas.microsoft.com/office/powerpoint/2010/main" val="8657496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02974"/>
            <a:ext cx="8229600" cy="1143000"/>
          </a:xfrm>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An Overview</a:t>
            </a:r>
            <a:br>
              <a:rPr lang="en-US" dirty="0"/>
            </a:br>
            <a:br>
              <a:rPr lang="en-US" dirty="0"/>
            </a:br>
            <a:r>
              <a:rPr lang="en-US" sz="2700" b="1" i="1" dirty="0"/>
              <a:t>Shift 2: Reading, writing and speaking grounded in evidence from text, both literary and informational</a:t>
            </a:r>
            <a:br>
              <a:rPr lang="en-US" sz="2200" b="1" i="1" dirty="0"/>
            </a:br>
            <a:endParaRPr lang="en-US" sz="2200" b="1"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6581719"/>
              </p:ext>
            </p:extLst>
          </p:nvPr>
        </p:nvGraphicFramePr>
        <p:xfrm>
          <a:off x="640080" y="2664938"/>
          <a:ext cx="8046720" cy="2653936"/>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dirty="0">
                          <a:latin typeface="Lucida Sans"/>
                          <a:cs typeface="Lucida Sans"/>
                        </a:rPr>
                        <a:t>From</a:t>
                      </a:r>
                    </a:p>
                  </a:txBody>
                  <a:tcPr/>
                </a:tc>
                <a:tc>
                  <a:txBody>
                    <a:bodyPr/>
                    <a:lstStyle/>
                    <a:p>
                      <a:r>
                        <a:rPr lang="en-US" dirty="0">
                          <a:latin typeface="Lucida Sans"/>
                          <a:cs typeface="Lucida Sans"/>
                        </a:rPr>
                        <a:t>To</a:t>
                      </a:r>
                    </a:p>
                  </a:txBody>
                  <a:tcPr/>
                </a:tc>
                <a:extLst>
                  <a:ext uri="{0D108BD9-81ED-4DB2-BD59-A6C34878D82A}">
                    <a16:rowId xmlns:a16="http://schemas.microsoft.com/office/drawing/2014/main" val="10000"/>
                  </a:ext>
                </a:extLst>
              </a:tr>
              <a:tr h="763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Focus on simple</a:t>
                      </a:r>
                      <a:r>
                        <a:rPr lang="en-US" sz="2000" baseline="0" dirty="0">
                          <a:effectLst/>
                          <a:latin typeface="Lucida Sans" panose="020B0602030504020204" pitchFamily="34" charset="0"/>
                          <a:ea typeface="Calibri"/>
                          <a:cs typeface="Times New Roman"/>
                        </a:rPr>
                        <a:t> recall or superficial analysis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Focus on careful reading and analysis of texts</a:t>
                      </a:r>
                    </a:p>
                  </a:txBody>
                  <a:tcPr anchor="ctr"/>
                </a:tc>
                <a:extLst>
                  <a:ext uri="{0D108BD9-81ED-4DB2-BD59-A6C34878D82A}">
                    <a16:rowId xmlns:a16="http://schemas.microsoft.com/office/drawing/2014/main" val="10001"/>
                  </a:ext>
                </a:extLst>
              </a:tr>
              <a:tr h="82404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Little or no</a:t>
                      </a:r>
                      <a:r>
                        <a:rPr lang="en-US" sz="2000" baseline="0" dirty="0">
                          <a:effectLst/>
                          <a:latin typeface="Lucida Sans" panose="020B0602030504020204" pitchFamily="34" charset="0"/>
                          <a:ea typeface="Calibri"/>
                          <a:cs typeface="Times New Roman"/>
                        </a:rPr>
                        <a:t> emphasis on using </a:t>
                      </a:r>
                      <a:r>
                        <a:rPr lang="en-US" sz="2000" dirty="0">
                          <a:effectLst/>
                          <a:latin typeface="Lucida Sans" panose="020B0602030504020204" pitchFamily="34" charset="0"/>
                          <a:ea typeface="Calibri"/>
                          <a:cs typeface="Times New Roman"/>
                        </a:rPr>
                        <a:t>textual evidence</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Strong emphasis</a:t>
                      </a:r>
                      <a:r>
                        <a:rPr lang="en-US" sz="2000" baseline="0" dirty="0">
                          <a:effectLst/>
                          <a:latin typeface="Lucida Sans" panose="020B0602030504020204" pitchFamily="34" charset="0"/>
                          <a:ea typeface="Calibri"/>
                          <a:cs typeface="Times New Roman"/>
                        </a:rPr>
                        <a:t> on using</a:t>
                      </a:r>
                      <a:r>
                        <a:rPr lang="en-US" sz="2000" dirty="0">
                          <a:effectLst/>
                          <a:latin typeface="Lucida Sans" panose="020B0602030504020204" pitchFamily="34" charset="0"/>
                          <a:ea typeface="Calibri"/>
                          <a:cs typeface="Times New Roman"/>
                        </a:rPr>
                        <a:t> textual evidence</a:t>
                      </a:r>
                      <a:endParaRPr lang="en-US" sz="2000" dirty="0">
                        <a:latin typeface="Lucida Sans" panose="020B0602030504020204" pitchFamily="34" charset="0"/>
                        <a:cs typeface="Lucida Sans"/>
                      </a:endParaRPr>
                    </a:p>
                  </a:txBody>
                  <a:tcPr anchor="ctr"/>
                </a:tc>
                <a:extLst>
                  <a:ext uri="{0D108BD9-81ED-4DB2-BD59-A6C34878D82A}">
                    <a16:rowId xmlns:a16="http://schemas.microsoft.com/office/drawing/2014/main" val="10002"/>
                  </a:ext>
                </a:extLst>
              </a:tr>
              <a:tr h="587829">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Decontextualized</a:t>
                      </a:r>
                      <a:r>
                        <a:rPr lang="en-US" sz="2000" baseline="0" dirty="0">
                          <a:effectLst/>
                          <a:latin typeface="Lucida Sans" panose="020B0602030504020204" pitchFamily="34" charset="0"/>
                          <a:ea typeface="Calibri"/>
                          <a:cs typeface="Times New Roman"/>
                        </a:rPr>
                        <a:t> writing prompts</a:t>
                      </a:r>
                      <a:endParaRPr lang="en-US" sz="2000" dirty="0">
                        <a:effectLst/>
                        <a:latin typeface="Lucida Sans" panose="020B0602030504020204" pitchFamily="34" charset="0"/>
                        <a:ea typeface="Calibri"/>
                        <a:cs typeface="Times New Roman"/>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Writing to sources</a:t>
                      </a:r>
                    </a:p>
                  </a:txBody>
                  <a:tcPr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701379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32293"/>
            <a:ext cx="8229600" cy="1143000"/>
          </a:xfrm>
        </p:spPr>
        <p:txBody>
          <a:bodyPr>
            <a:normAutofit fontScale="90000"/>
          </a:bodyPr>
          <a:lstStyle/>
          <a:p>
            <a:br>
              <a:rPr lang="en-US" dirty="0"/>
            </a:br>
            <a:br>
              <a:rPr lang="en-US" dirty="0"/>
            </a:br>
            <a:br>
              <a:rPr lang="en-US" dirty="0"/>
            </a:br>
            <a:r>
              <a:rPr lang="en-US" sz="3100" dirty="0"/>
              <a:t>Comparing Traditional Assessment </a:t>
            </a:r>
            <a:br>
              <a:rPr lang="en-US" sz="3100" dirty="0"/>
            </a:br>
            <a:r>
              <a:rPr lang="en-US" sz="3100" dirty="0"/>
              <a:t>to CCSS Assessment – An Overview</a:t>
            </a:r>
            <a:br>
              <a:rPr lang="en-US" dirty="0"/>
            </a:br>
            <a:br>
              <a:rPr lang="en-US" dirty="0"/>
            </a:br>
            <a:r>
              <a:rPr lang="en-US" sz="2700" b="1" i="1" dirty="0"/>
              <a:t>Shift 3: Building knowledge through content-rich nonfiction</a:t>
            </a:r>
            <a:br>
              <a:rPr lang="en-US" sz="2200" b="1" i="1" dirty="0"/>
            </a:br>
            <a:br>
              <a:rPr lang="en-US" sz="2200" i="1" dirty="0"/>
            </a:br>
            <a:endParaRPr lang="en-US" sz="2200" i="1"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81426271"/>
              </p:ext>
            </p:extLst>
          </p:nvPr>
        </p:nvGraphicFramePr>
        <p:xfrm>
          <a:off x="548640" y="2279469"/>
          <a:ext cx="8046720" cy="1981200"/>
        </p:xfrm>
        <a:graphic>
          <a:graphicData uri="http://schemas.openxmlformats.org/drawingml/2006/table">
            <a:tbl>
              <a:tblPr firstRow="1" bandRow="1">
                <a:tableStyleId>{5C22544A-7EE6-4342-B048-85BDC9FD1C3A}</a:tableStyleId>
              </a:tblPr>
              <a:tblGrid>
                <a:gridCol w="4023360">
                  <a:extLst>
                    <a:ext uri="{9D8B030D-6E8A-4147-A177-3AD203B41FA5}">
                      <a16:colId xmlns:a16="http://schemas.microsoft.com/office/drawing/2014/main" val="20000"/>
                    </a:ext>
                  </a:extLst>
                </a:gridCol>
                <a:gridCol w="4023360">
                  <a:extLst>
                    <a:ext uri="{9D8B030D-6E8A-4147-A177-3AD203B41FA5}">
                      <a16:colId xmlns:a16="http://schemas.microsoft.com/office/drawing/2014/main" val="20001"/>
                    </a:ext>
                  </a:extLst>
                </a:gridCol>
              </a:tblGrid>
              <a:tr h="355229">
                <a:tc>
                  <a:txBody>
                    <a:bodyPr/>
                    <a:lstStyle/>
                    <a:p>
                      <a:r>
                        <a:rPr lang="en-US" sz="1800" dirty="0">
                          <a:latin typeface="Lucida Sans"/>
                          <a:cs typeface="Lucida Sans"/>
                        </a:rPr>
                        <a:t>From</a:t>
                      </a:r>
                    </a:p>
                  </a:txBody>
                  <a:tcPr/>
                </a:tc>
                <a:tc>
                  <a:txBody>
                    <a:bodyPr/>
                    <a:lstStyle/>
                    <a:p>
                      <a:r>
                        <a:rPr lang="en-US" sz="1800" dirty="0">
                          <a:latin typeface="Lucida Sans"/>
                          <a:cs typeface="Lucida Sans"/>
                        </a:rPr>
                        <a:t>To</a:t>
                      </a:r>
                    </a:p>
                  </a:txBody>
                  <a:tcPr/>
                </a:tc>
                <a:extLst>
                  <a:ext uri="{0D108BD9-81ED-4DB2-BD59-A6C34878D82A}">
                    <a16:rowId xmlns:a16="http://schemas.microsoft.com/office/drawing/2014/main" val="10000"/>
                  </a:ext>
                </a:extLst>
              </a:tr>
              <a:tr h="76309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dirty="0">
                          <a:effectLst/>
                          <a:latin typeface="Lucida Sans" panose="020B0602030504020204" pitchFamily="34" charset="0"/>
                          <a:ea typeface="Calibri"/>
                          <a:cs typeface="Times New Roman"/>
                        </a:rPr>
                        <a:t>Equal representation</a:t>
                      </a:r>
                      <a:r>
                        <a:rPr lang="en-US" sz="2000" baseline="0" dirty="0">
                          <a:effectLst/>
                          <a:latin typeface="Lucida Sans" panose="020B0602030504020204" pitchFamily="34" charset="0"/>
                          <a:ea typeface="Calibri"/>
                          <a:cs typeface="Times New Roman"/>
                        </a:rPr>
                        <a:t> of informational and literary texts; limited focus on the quality of informational texts</a:t>
                      </a:r>
                      <a:endParaRPr lang="en-US" sz="2000" dirty="0">
                        <a:latin typeface="Lucida Sans" panose="020B0602030504020204" pitchFamily="34" charset="0"/>
                        <a:cs typeface="Lucida Sans"/>
                      </a:endParaRPr>
                    </a:p>
                  </a:txBody>
                  <a:tcPr anchor="ct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2000" baseline="0" dirty="0">
                          <a:effectLst/>
                          <a:latin typeface="Lucida Sans" panose="020B0602030504020204" pitchFamily="34" charset="0"/>
                          <a:ea typeface="Calibri"/>
                          <a:cs typeface="Times New Roman"/>
                        </a:rPr>
                        <a:t>More informational texts as students move through the grades; greater focus on content-rich informational texts at all grades</a:t>
                      </a:r>
                      <a:endParaRPr lang="en-US" sz="2000" dirty="0">
                        <a:latin typeface="Lucida Sans" panose="020B0602030504020204" pitchFamily="34" charset="0"/>
                        <a:cs typeface="Lucida Sans"/>
                      </a:endParaRPr>
                    </a:p>
                  </a:txBody>
                  <a:tcPr anchor="ct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9530069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Text Complexity  (Shift 1)</a:t>
            </a:r>
          </a:p>
        </p:txBody>
      </p:sp>
      <p:sp>
        <p:nvSpPr>
          <p:cNvPr id="3" name="Content Placeholder 2"/>
          <p:cNvSpPr>
            <a:spLocks noGrp="1"/>
          </p:cNvSpPr>
          <p:nvPr>
            <p:ph idx="1"/>
          </p:nvPr>
        </p:nvSpPr>
        <p:spPr/>
        <p:txBody>
          <a:bodyPr/>
          <a:lstStyle/>
          <a:p>
            <a:pPr marL="0" indent="0">
              <a:buNone/>
            </a:pPr>
            <a:r>
              <a:rPr lang="en-US" dirty="0"/>
              <a:t>In the next few slides, you will learn more about how the texts on assessments aligned to the Common Core State Standards differ from those used on past assessments. </a:t>
            </a:r>
          </a:p>
        </p:txBody>
      </p:sp>
    </p:spTree>
    <p:extLst>
      <p:ext uri="{BB962C8B-B14F-4D97-AF65-F5344CB8AC3E}">
        <p14:creationId xmlns:p14="http://schemas.microsoft.com/office/powerpoint/2010/main" val="1963505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to CCSS Assessment – Text Complexity (</a:t>
            </a:r>
            <a:r>
              <a:rPr lang="en-US" i="1" dirty="0"/>
              <a:t>Shift 1</a:t>
            </a:r>
            <a:r>
              <a:rPr lang="en-US" dirty="0"/>
              <a:t>) </a:t>
            </a:r>
          </a:p>
        </p:txBody>
      </p:sp>
      <p:sp>
        <p:nvSpPr>
          <p:cNvPr id="3" name="Content Placeholder 2"/>
          <p:cNvSpPr>
            <a:spLocks noGrp="1"/>
          </p:cNvSpPr>
          <p:nvPr>
            <p:ph idx="1"/>
          </p:nvPr>
        </p:nvSpPr>
        <p:spPr/>
        <p:txBody>
          <a:bodyPr/>
          <a:lstStyle/>
          <a:p>
            <a:pPr marL="0" indent="0">
              <a:buNone/>
            </a:pPr>
            <a:r>
              <a:rPr lang="en-US" dirty="0">
                <a:solidFill>
                  <a:schemeClr val="tx1"/>
                </a:solidFill>
              </a:rPr>
              <a:t>CCSS reading and writing assessments are based on texts of appropriate </a:t>
            </a:r>
            <a:r>
              <a:rPr lang="en-US" b="1" dirty="0">
                <a:solidFill>
                  <a:srgbClr val="00B050"/>
                </a:solidFill>
              </a:rPr>
              <a:t>complexity</a:t>
            </a:r>
            <a:r>
              <a:rPr lang="en-US" dirty="0">
                <a:solidFill>
                  <a:srgbClr val="00B050"/>
                </a:solidFill>
              </a:rPr>
              <a:t> </a:t>
            </a:r>
            <a:r>
              <a:rPr lang="en-US" dirty="0">
                <a:solidFill>
                  <a:schemeClr val="tx1"/>
                </a:solidFill>
              </a:rPr>
              <a:t>for the grade level, as determined by quantitative and qualitative analyses. Texts build a staircase of increasing complexity within each year and from grade to grade so that students are ready for college and careers.</a:t>
            </a:r>
          </a:p>
          <a:p>
            <a:pPr marL="0" indent="0">
              <a:buNone/>
            </a:pP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2793" y="4333875"/>
            <a:ext cx="7089775" cy="1444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7700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Text Complexity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653206753"/>
              </p:ext>
            </p:extLst>
          </p:nvPr>
        </p:nvGraphicFramePr>
        <p:xfrm>
          <a:off x="457200" y="1600200"/>
          <a:ext cx="8229600" cy="454660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370840">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Science Text</a:t>
                      </a:r>
                      <a:endParaRPr lang="en-US" sz="1800" dirty="0">
                        <a:effectLst/>
                        <a:latin typeface="Lucida Sans" panose="020B0602030504020204" pitchFamily="34" charset="0"/>
                        <a:ea typeface="Calibri"/>
                        <a:cs typeface="Times New Roman"/>
                      </a:endParaRPr>
                    </a:p>
                  </a:txBody>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Complex Science Text – Grade 5</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370840">
                <a:tc>
                  <a:txBody>
                    <a:bodyPr/>
                    <a:lstStyle/>
                    <a:p>
                      <a:pPr marL="191770" marR="0">
                        <a:lnSpc>
                          <a:spcPct val="100000"/>
                        </a:lnSpc>
                        <a:spcBef>
                          <a:spcPts val="600"/>
                        </a:spcBef>
                      </a:pPr>
                      <a:r>
                        <a:rPr lang="en-US" sz="1900" b="0" dirty="0">
                          <a:solidFill>
                            <a:srgbClr val="000000"/>
                          </a:solidFill>
                          <a:effectLst/>
                          <a:latin typeface="Lucida Sans" panose="020B0602030504020204" pitchFamily="34" charset="0"/>
                          <a:ea typeface="MS Mincho"/>
                          <a:cs typeface="Tahoma"/>
                        </a:rPr>
                        <a:t>Have you ever noticed that bubbles have colors? Look closely,</a:t>
                      </a:r>
                      <a:r>
                        <a:rPr lang="en-US" sz="1900" b="0" baseline="0" dirty="0">
                          <a:solidFill>
                            <a:srgbClr val="000000"/>
                          </a:solidFill>
                          <a:effectLst/>
                          <a:latin typeface="Lucida Sans" panose="020B0602030504020204" pitchFamily="34" charset="0"/>
                          <a:ea typeface="MS Mincho"/>
                          <a:cs typeface="Tahoma"/>
                        </a:rPr>
                        <a:t> and y</a:t>
                      </a:r>
                      <a:r>
                        <a:rPr lang="en-US" sz="1900" b="0" dirty="0">
                          <a:solidFill>
                            <a:srgbClr val="000000"/>
                          </a:solidFill>
                          <a:effectLst/>
                          <a:latin typeface="Lucida Sans" panose="020B0602030504020204" pitchFamily="34" charset="0"/>
                          <a:ea typeface="MS Mincho"/>
                          <a:cs typeface="Tahoma"/>
                        </a:rPr>
                        <a:t>ou can see lots of pretty colors on bubbles. The colors happen when light falls on bubbles. Then the</a:t>
                      </a:r>
                      <a:r>
                        <a:rPr lang="en-US" sz="1900" b="0" baseline="0" dirty="0">
                          <a:solidFill>
                            <a:srgbClr val="000000"/>
                          </a:solidFill>
                          <a:effectLst/>
                          <a:latin typeface="Lucida Sans" panose="020B0602030504020204" pitchFamily="34" charset="0"/>
                          <a:ea typeface="MS Mincho"/>
                          <a:cs typeface="Tahoma"/>
                        </a:rPr>
                        <a:t> l</a:t>
                      </a:r>
                      <a:r>
                        <a:rPr lang="en-US" sz="1900" b="0" dirty="0">
                          <a:solidFill>
                            <a:srgbClr val="000000"/>
                          </a:solidFill>
                          <a:effectLst/>
                          <a:latin typeface="Lucida Sans" panose="020B0602030504020204" pitchFamily="34" charset="0"/>
                          <a:ea typeface="MS Mincho"/>
                          <a:cs typeface="Tahoma"/>
                        </a:rPr>
                        <a:t>ight goes from the bubble to your eyes. Next time you see bubbles, look to at what colors there are. Do you see green or blue? Purple or yellow? Sometimes you can see a rainbow!</a:t>
                      </a:r>
                      <a:endParaRPr lang="en-US" sz="1900" b="0" dirty="0">
                        <a:effectLst/>
                        <a:latin typeface="Lucida Sans" panose="020B0602030504020204" pitchFamily="34" charset="0"/>
                        <a:ea typeface="Calibri"/>
                        <a:cs typeface="Times New Roman"/>
                      </a:endParaRPr>
                    </a:p>
                  </a:txBody>
                  <a:tcPr/>
                </a:tc>
                <a:tc>
                  <a:txBody>
                    <a:bodyPr/>
                    <a:lstStyle/>
                    <a:p>
                      <a:pPr marL="109538" marR="0" indent="0">
                        <a:lnSpc>
                          <a:spcPct val="100000"/>
                        </a:lnSpc>
                        <a:spcBef>
                          <a:spcPts val="600"/>
                        </a:spcBef>
                      </a:pPr>
                      <a:r>
                        <a:rPr lang="en-US" sz="1900" b="0" dirty="0">
                          <a:effectLst/>
                          <a:latin typeface="Lucida Sans" panose="020B0602030504020204" pitchFamily="34" charset="0"/>
                          <a:ea typeface="MS Mincho"/>
                          <a:cs typeface="Tahoma"/>
                        </a:rPr>
                        <a:t>Bubbles can also teach us about light. The light from the sun is made up of many different colors. Mixed together, they look white. However, it is possible to separate the different colors of light from each other with a prism. Small drops of water or ice crystals can work like a prism. You have seen this for yourself if you have ever seen a rainbow. </a:t>
                      </a:r>
                    </a:p>
                    <a:p>
                      <a:pPr marL="109538" marR="0" indent="0">
                        <a:lnSpc>
                          <a:spcPct val="100000"/>
                        </a:lnSpc>
                        <a:spcBef>
                          <a:spcPts val="600"/>
                        </a:spcBef>
                      </a:pPr>
                      <a:r>
                        <a:rPr lang="en-US" sz="1600" b="0" i="1" dirty="0">
                          <a:effectLst/>
                          <a:latin typeface="Lucida Sans" panose="020B0602030504020204" pitchFamily="34" charset="0"/>
                          <a:ea typeface="MS Mincho"/>
                          <a:cs typeface="Tahoma"/>
                        </a:rPr>
                        <a:t>From “</a:t>
                      </a:r>
                      <a:r>
                        <a:rPr lang="en-US" sz="1600" b="0" i="1" dirty="0" err="1">
                          <a:effectLst/>
                          <a:latin typeface="Lucida Sans" panose="020B0602030504020204" pitchFamily="34" charset="0"/>
                          <a:ea typeface="MS Mincho"/>
                          <a:cs typeface="Tahoma"/>
                        </a:rPr>
                        <a:t>Bubblology</a:t>
                      </a:r>
                      <a:r>
                        <a:rPr lang="en-US" sz="1600" b="0" i="1" dirty="0">
                          <a:effectLst/>
                          <a:latin typeface="Lucida Sans" panose="020B0602030504020204" pitchFamily="34" charset="0"/>
                          <a:ea typeface="MS Mincho"/>
                          <a:cs typeface="Tahoma"/>
                        </a:rPr>
                        <a:t>,” from an online site “Science for Kids</a:t>
                      </a:r>
                      <a:r>
                        <a:rPr lang="en-US" sz="1900" b="0" i="1" dirty="0">
                          <a:effectLst/>
                          <a:latin typeface="Lucida Sans" panose="020B0602030504020204" pitchFamily="34" charset="0"/>
                          <a:ea typeface="MS Mincho"/>
                          <a:cs typeface="Tahoma"/>
                        </a:rPr>
                        <a:t>” </a:t>
                      </a:r>
                      <a:endParaRPr lang="en-US" sz="1900" b="0"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0952573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Comparing Traditional Assessment </a:t>
            </a:r>
            <a:br>
              <a:rPr lang="en-US" dirty="0"/>
            </a:br>
            <a:r>
              <a:rPr lang="en-US" dirty="0"/>
              <a:t>to CCSS Assessment – Text Complexity</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76444953"/>
              </p:ext>
            </p:extLst>
          </p:nvPr>
        </p:nvGraphicFramePr>
        <p:xfrm>
          <a:off x="457200" y="1417638"/>
          <a:ext cx="8229600" cy="4839471"/>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0">
                  <a:extLst>
                    <a:ext uri="{9D8B030D-6E8A-4147-A177-3AD203B41FA5}">
                      <a16:colId xmlns:a16="http://schemas.microsoft.com/office/drawing/2014/main" val="20001"/>
                    </a:ext>
                  </a:extLst>
                </a:gridCol>
              </a:tblGrid>
              <a:tr h="649386">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dirty="0">
                          <a:effectLst/>
                          <a:latin typeface="Lucida Sans" panose="020B0602030504020204" pitchFamily="34" charset="0"/>
                          <a:ea typeface="Calibri"/>
                          <a:cs typeface="Tahoma"/>
                        </a:rPr>
                        <a:t>Traditional Social Studies Text</a:t>
                      </a:r>
                      <a:endParaRPr lang="en-US" sz="1800" dirty="0">
                        <a:effectLst/>
                        <a:latin typeface="Lucida Sans" panose="020B0602030504020204" pitchFamily="34" charset="0"/>
                        <a:ea typeface="Calibri"/>
                        <a:cs typeface="Times New Roman"/>
                      </a:endParaRPr>
                    </a:p>
                  </a:txBody>
                  <a:tcPr anchor="ct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US" sz="1800" b="1" baseline="0" dirty="0">
                          <a:effectLst/>
                          <a:latin typeface="Lucida Sans" panose="020B0602030504020204" pitchFamily="34" charset="0"/>
                          <a:ea typeface="Calibri"/>
                          <a:cs typeface="Times New Roman"/>
                        </a:rPr>
                        <a:t>Complex Social Studies Text – Grade 9</a:t>
                      </a:r>
                      <a:endParaRPr lang="en-US" sz="1800" b="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0"/>
                  </a:ext>
                </a:extLst>
              </a:tr>
              <a:tr h="419008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900" b="0" dirty="0">
                          <a:solidFill>
                            <a:srgbClr val="000000"/>
                          </a:solidFill>
                          <a:effectLst/>
                          <a:latin typeface="Lucida Sans" panose="020B0602030504020204" pitchFamily="34" charset="0"/>
                          <a:ea typeface="MS Mincho"/>
                          <a:cs typeface="Tahoma"/>
                        </a:rPr>
                        <a:t>Martha Graham was born in 1894 in the state of Pennsylvania. Later her family moved to California, where she saw a dance being performed and decided she wanted to be a dancer. However, her parents did not approve of her career choice. But soon after her father died in 1914, she enrolled in a dance school and stayed there until 1923, when she started her life as a solo dancer.</a:t>
                      </a:r>
                    </a:p>
                    <a:p>
                      <a:endParaRPr lang="en-US" dirty="0">
                        <a:latin typeface="Lucida Sans" panose="020B0602030504020204" pitchFamily="34" charset="0"/>
                      </a:endParaRPr>
                    </a:p>
                  </a:txBody>
                  <a:tcPr/>
                </a:tc>
                <a:tc>
                  <a:txBody>
                    <a:bodyPr/>
                    <a:lstStyle/>
                    <a:p>
                      <a:pPr marL="109538" marR="0" indent="0">
                        <a:lnSpc>
                          <a:spcPct val="100000"/>
                        </a:lnSpc>
                        <a:spcBef>
                          <a:spcPts val="600"/>
                        </a:spcBef>
                      </a:pPr>
                      <a:r>
                        <a:rPr lang="en-US" sz="1900" b="0" dirty="0">
                          <a:effectLst/>
                          <a:latin typeface="Lucida Sans" panose="020B0602030504020204" pitchFamily="34" charset="0"/>
                          <a:ea typeface="MS Mincho"/>
                          <a:cs typeface="Tahoma"/>
                        </a:rPr>
                        <a:t>I think the reason dance has held such an ageless magic for the world is that it has been the symbol of the performance of living. Many times, I hear the phrase, “the dance of life.” It is close to me for a very simple and understandable reason. The instrument through which the dance speaks is also the instrument through which life is lived: the human body. </a:t>
                      </a:r>
                      <a:endParaRPr lang="en-US" sz="1900" b="0" i="1" dirty="0">
                        <a:effectLst/>
                        <a:latin typeface="Lucida Sans" panose="020B0602030504020204" pitchFamily="34" charset="0"/>
                        <a:ea typeface="MS Mincho"/>
                        <a:cs typeface="Tahoma"/>
                      </a:endParaRPr>
                    </a:p>
                    <a:p>
                      <a:pPr marL="109538" marR="0" indent="0">
                        <a:lnSpc>
                          <a:spcPct val="100000"/>
                        </a:lnSpc>
                        <a:spcBef>
                          <a:spcPts val="600"/>
                        </a:spcBef>
                      </a:pPr>
                      <a:r>
                        <a:rPr lang="en-US" sz="1600" b="0" i="1" dirty="0">
                          <a:effectLst/>
                          <a:latin typeface="Lucida Sans" panose="020B0602030504020204" pitchFamily="34" charset="0"/>
                          <a:ea typeface="MS Mincho"/>
                          <a:cs typeface="Tahoma"/>
                        </a:rPr>
                        <a:t>From</a:t>
                      </a:r>
                      <a:r>
                        <a:rPr lang="en-US" sz="1600" b="0" i="1" baseline="0" dirty="0">
                          <a:effectLst/>
                          <a:latin typeface="Lucida Sans" panose="020B0602030504020204" pitchFamily="34" charset="0"/>
                          <a:ea typeface="MS Mincho"/>
                          <a:cs typeface="Tahoma"/>
                        </a:rPr>
                        <a:t> </a:t>
                      </a:r>
                      <a:r>
                        <a:rPr lang="en-US" sz="1600" b="0" i="1" dirty="0">
                          <a:effectLst/>
                          <a:latin typeface="Lucida Sans" panose="020B0602030504020204" pitchFamily="34" charset="0"/>
                          <a:ea typeface="MS Mincho"/>
                          <a:cs typeface="Tahoma"/>
                        </a:rPr>
                        <a:t>Martha</a:t>
                      </a:r>
                      <a:r>
                        <a:rPr lang="en-US" sz="1600" b="0" i="1" baseline="0" dirty="0">
                          <a:effectLst/>
                          <a:latin typeface="Lucida Sans" panose="020B0602030504020204" pitchFamily="34" charset="0"/>
                          <a:ea typeface="MS Mincho"/>
                          <a:cs typeface="Tahoma"/>
                        </a:rPr>
                        <a:t> Graham, “An Athlete of God” (radio interview 2009)</a:t>
                      </a:r>
                      <a:endParaRPr lang="en-US" sz="1600" b="0" i="1" dirty="0">
                        <a:effectLst/>
                        <a:latin typeface="Lucida Sans" panose="020B0602030504020204" pitchFamily="34" charset="0"/>
                        <a:ea typeface="Calibri"/>
                        <a:cs typeface="Times New Roman"/>
                      </a:endParaRPr>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787592005"/>
      </p:ext>
    </p:extLst>
  </p:cSld>
  <p:clrMapOvr>
    <a:masterClrMapping/>
  </p:clrMapOvr>
</p:sld>
</file>

<file path=ppt/theme/theme1.xml><?xml version="1.0" encoding="utf-8"?>
<a:theme xmlns:a="http://schemas.openxmlformats.org/drawingml/2006/main" name="SAP-ATC-PPT-Template-0w5m">
  <a:themeElements>
    <a:clrScheme name="SAP Color Palette">
      <a:dk1>
        <a:srgbClr val="000000"/>
      </a:dk1>
      <a:lt1>
        <a:srgbClr val="FFFFFF"/>
      </a:lt1>
      <a:dk2>
        <a:srgbClr val="454645"/>
      </a:dk2>
      <a:lt2>
        <a:srgbClr val="A6B1AC"/>
      </a:lt2>
      <a:accent1>
        <a:srgbClr val="0E6641"/>
      </a:accent1>
      <a:accent2>
        <a:srgbClr val="15A059"/>
      </a:accent2>
      <a:accent3>
        <a:srgbClr val="E29A08"/>
      </a:accent3>
      <a:accent4>
        <a:srgbClr val="16B1C5"/>
      </a:accent4>
      <a:accent5>
        <a:srgbClr val="396694"/>
      </a:accent5>
      <a:accent6>
        <a:srgbClr val="FB6420"/>
      </a:accent6>
      <a:hlink>
        <a:srgbClr val="396694"/>
      </a:hlink>
      <a:folHlink>
        <a:srgbClr val="16B1C5"/>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2"/>
        </a:solidFill>
        <a:ln>
          <a:noFill/>
        </a:ln>
        <a:effectLst/>
      </a:spPr>
      <a:bodyPr rtlCol="0" anchor="ctr"/>
      <a:lstStyle>
        <a:defPPr algn="ctr">
          <a:defRPr sz="1200" dirty="0" smtClean="0">
            <a:latin typeface="Lucida Sans"/>
            <a:cs typeface="Lucida Sans"/>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SAP-ATC-PPT-Template-0w5m</Template>
  <TotalTime>24027</TotalTime>
  <Words>8725</Words>
  <Application>Microsoft Office PowerPoint</Application>
  <PresentationFormat>On-screen Show (4:3)</PresentationFormat>
  <Paragraphs>441</Paragraphs>
  <Slides>37</Slides>
  <Notes>35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Lucida Sans</vt:lpstr>
      <vt:lpstr>Times New Roman</vt:lpstr>
      <vt:lpstr>SAP-ATC-PPT-Template-0w5m</vt:lpstr>
      <vt:lpstr>Comparing Traditional Literacy Assessment  to CCSS Literacy Assessment </vt:lpstr>
      <vt:lpstr>How Are The Standards Any Different? An Overview</vt:lpstr>
      <vt:lpstr>   Comparing Traditional Assessment  to CCSS Assessment – An Overview  Shift 1: Regular practice with complex text and its academic language</vt:lpstr>
      <vt:lpstr>   Comparing Traditional Assessment  to CCSS Assessment – An Overview  Shift 2: Reading, writing and speaking grounded in evidence from text, both literary and informational </vt:lpstr>
      <vt:lpstr>   Comparing Traditional Assessment  to CCSS Assessment – An Overview  Shift 3: Building knowledge through content-rich nonfiction  </vt:lpstr>
      <vt:lpstr>Comparing Traditional Assessment to CCSS Assessment - Text Complexity  (Shift 1)</vt:lpstr>
      <vt:lpstr>Comparing Traditional Assessment to CCSS Assessment – Text Complexity (Shift 1) </vt:lpstr>
      <vt:lpstr>Comparing Traditional Assessment  to CCSS Assessment – Text Complexity</vt:lpstr>
      <vt:lpstr>Comparing Traditional Assessment  to CCSS Assessment – Text Complexity</vt:lpstr>
      <vt:lpstr>Comparing Traditional Assessment to CCSS Assessment of Vocabulary  (Shift 1)</vt:lpstr>
      <vt:lpstr>Comparing Traditional Assessment to CCSS Assessment – Vocabulary (Shift 1)</vt:lpstr>
      <vt:lpstr>Comparing Traditional Assessment  to CCSS Assessment – Vocabulary</vt:lpstr>
      <vt:lpstr>Comparing Traditional Assessment to CCSS Assessment – Vocabulary (Shift 1) </vt:lpstr>
      <vt:lpstr>Comparing Traditional Assessment  to CCSS Assessment – Vocabulary</vt:lpstr>
      <vt:lpstr>Comparing Traditional Assessment to CCSS Assessment – Textual Analysis (Shift 2) </vt:lpstr>
      <vt:lpstr>Comparing Traditional Assessment  to CCSS Assessment – Textual Analysis </vt:lpstr>
      <vt:lpstr>Comparing Traditional Assessment  to CCSS Assessment– Textual Analysis </vt:lpstr>
      <vt:lpstr>Comparing Traditional Assessment  to CCSS Assessment– Textual Analysis </vt:lpstr>
      <vt:lpstr>Comparing Traditional Assessment  to CCSS Assessment– Textual Analysis </vt:lpstr>
      <vt:lpstr>Comparing Traditional Assessment  to CCSS Assessment– Textual Analysis </vt:lpstr>
      <vt:lpstr>Comparing Traditional Assessment to CCSS Assessment – Use of Textual Evidence (Shift 2)</vt:lpstr>
      <vt:lpstr>A New MC Format for CCSS-Aligned Assessment – Calling for Use of Textual Evidence</vt:lpstr>
      <vt:lpstr>A New MC Format for CCSS-Aligned Assessment –  Calling for Use of Textual Evidence</vt:lpstr>
      <vt:lpstr>A New MC Format for CCSS-Aligned Assessment –  Calling for Use of Textual Evidence</vt:lpstr>
      <vt:lpstr>A New MC Format for CCSS-Aligned Assessment –  Calling for Use of Textual Evidence</vt:lpstr>
      <vt:lpstr>Comparing Traditional Assessment to CCSS Assessment – Writing to Sources (Shift 2) </vt:lpstr>
      <vt:lpstr>Comparing Traditional Assessment  to CCSS Assessment – Writing to Sources</vt:lpstr>
      <vt:lpstr>Comparing Traditional Assessment  to CCSS Assessment – Writing to Sources</vt:lpstr>
      <vt:lpstr>Comparing Traditional Assessment to CCSS Assessment – Informational Text (Shift 3) </vt:lpstr>
      <vt:lpstr>Comparing Traditional Assessment  to CCSS Assessment – Informational Text</vt:lpstr>
      <vt:lpstr>Comparing Traditional Assessment  to CCSS Assessment – Informational Text</vt:lpstr>
      <vt:lpstr>Comparing Traditional Assessment  to CCSS Assessment – Informational Text</vt:lpstr>
      <vt:lpstr>   Comparing Traditional Assessment  to CCSS Assessment – Summary   Shift 1: Regular practice with complex text and its academic language</vt:lpstr>
      <vt:lpstr>   Comparing Traditional Assessment  to CCSS Assessment  - Summary    Shift 2: Reading, writing and speaking grounded in evidence from text, both literary and informational </vt:lpstr>
      <vt:lpstr>   Comparing Traditional Assessment  to CCSS Assessment  - Summary   Shift 3: Building knowledge through content-rich nonfiction  </vt:lpstr>
      <vt:lpstr>Additional Resources:</vt:lpstr>
      <vt:lpstr>Thank you for taking the time to learn more about CCSS-aligned assessments!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dc:creator>
  <cp:lastModifiedBy>Pascale Joseph</cp:lastModifiedBy>
  <cp:revision>231</cp:revision>
  <cp:lastPrinted>2014-03-10T14:31:55Z</cp:lastPrinted>
  <dcterms:created xsi:type="dcterms:W3CDTF">2014-03-06T17:16:31Z</dcterms:created>
  <dcterms:modified xsi:type="dcterms:W3CDTF">2020-01-23T19:30:02Z</dcterms:modified>
</cp:coreProperties>
</file>