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423" r:id="rId2"/>
    <p:sldId id="429" r:id="rId3"/>
    <p:sldId id="331" r:id="rId4"/>
    <p:sldId id="427" r:id="rId5"/>
    <p:sldId id="424" r:id="rId6"/>
    <p:sldId id="332" r:id="rId7"/>
    <p:sldId id="335" r:id="rId8"/>
    <p:sldId id="333" r:id="rId9"/>
    <p:sldId id="334" r:id="rId10"/>
    <p:sldId id="336" r:id="rId11"/>
    <p:sldId id="339" r:id="rId12"/>
    <p:sldId id="337" r:id="rId13"/>
    <p:sldId id="338" r:id="rId14"/>
    <p:sldId id="343" r:id="rId15"/>
    <p:sldId id="341" r:id="rId16"/>
    <p:sldId id="342" r:id="rId17"/>
    <p:sldId id="348" r:id="rId18"/>
    <p:sldId id="349" r:id="rId19"/>
    <p:sldId id="347" r:id="rId20"/>
    <p:sldId id="345" r:id="rId21"/>
    <p:sldId id="346" r:id="rId22"/>
    <p:sldId id="352" r:id="rId23"/>
    <p:sldId id="350" r:id="rId24"/>
    <p:sldId id="351" r:id="rId25"/>
    <p:sldId id="353" r:id="rId26"/>
    <p:sldId id="354" r:id="rId27"/>
    <p:sldId id="356" r:id="rId28"/>
    <p:sldId id="355" r:id="rId29"/>
    <p:sldId id="357" r:id="rId30"/>
    <p:sldId id="360" r:id="rId31"/>
    <p:sldId id="358" r:id="rId32"/>
    <p:sldId id="359" r:id="rId33"/>
    <p:sldId id="362" r:id="rId34"/>
    <p:sldId id="361" r:id="rId35"/>
    <p:sldId id="428"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9" r:id="rId52"/>
    <p:sldId id="380" r:id="rId53"/>
    <p:sldId id="378" r:id="rId54"/>
    <p:sldId id="381" r:id="rId55"/>
    <p:sldId id="382" r:id="rId56"/>
    <p:sldId id="383" r:id="rId57"/>
    <p:sldId id="384" r:id="rId58"/>
    <p:sldId id="385" r:id="rId59"/>
    <p:sldId id="390" r:id="rId60"/>
    <p:sldId id="387" r:id="rId61"/>
    <p:sldId id="388" r:id="rId62"/>
    <p:sldId id="386" r:id="rId63"/>
    <p:sldId id="419" r:id="rId64"/>
    <p:sldId id="420"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a Stephens" initials="LS" lastIdx="95" clrIdx="6">
    <p:extLst>
      <p:ext uri="{19B8F6BF-5375-455C-9EA6-DF929625EA0E}">
        <p15:presenceInfo xmlns:p15="http://schemas.microsoft.com/office/powerpoint/2012/main" userId="0771e19aa099c25f" providerId="Windows Live"/>
      </p:ext>
    </p:extLst>
  </p:cmAuthor>
  <p:cmAuthor id="1" name="Katie Keown" initials="KK" lastIdx="71" clrIdx="0"/>
  <p:cmAuthor id="8" name="Elizabeth Gilbert" initials="EG" lastIdx="20" clrIdx="7">
    <p:extLst>
      <p:ext uri="{19B8F6BF-5375-455C-9EA6-DF929625EA0E}">
        <p15:presenceInfo xmlns:p15="http://schemas.microsoft.com/office/powerpoint/2012/main" userId="Elizabeth Gilbert" providerId="None"/>
      </p:ext>
    </p:extLst>
  </p:cmAuthor>
  <p:cmAuthor id="2" name="Laura Hansen" initials="LH" lastIdx="93" clrIdx="1"/>
  <p:cmAuthor id="9" name="Wendi Anderson" initials="WA" lastIdx="12" clrIdx="8">
    <p:extLst>
      <p:ext uri="{19B8F6BF-5375-455C-9EA6-DF929625EA0E}">
        <p15:presenceInfo xmlns:p15="http://schemas.microsoft.com/office/powerpoint/2012/main" userId="Wendi Anderson" providerId="None"/>
      </p:ext>
    </p:extLst>
  </p:cmAuthor>
  <p:cmAuthor id="3" name="Anna" initials="A" lastIdx="95" clrIdx="2"/>
  <p:cmAuthor id="4" name="Susan Pimentel" initials="" lastIdx="14" clrIdx="3"/>
  <p:cmAuthor id="5" name="Beth Cocuzza" initials="BC" lastIdx="6" clrIdx="4">
    <p:extLst>
      <p:ext uri="{19B8F6BF-5375-455C-9EA6-DF929625EA0E}">
        <p15:presenceInfo xmlns:p15="http://schemas.microsoft.com/office/powerpoint/2012/main" userId="Beth Cocuzza" providerId="None"/>
      </p:ext>
    </p:extLst>
  </p:cmAuthor>
  <p:cmAuthor id="6" name="Sultana Salma" initials="SS" lastIdx="16" clrIdx="5">
    <p:extLst>
      <p:ext uri="{19B8F6BF-5375-455C-9EA6-DF929625EA0E}">
        <p15:presenceInfo xmlns:p15="http://schemas.microsoft.com/office/powerpoint/2012/main" userId="Sultana Sal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2B9650"/>
    <a:srgbClr val="EC6302"/>
    <a:srgbClr val="23593E"/>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6" autoAdjust="0"/>
    <p:restoredTop sz="69366" autoAdjust="0"/>
  </p:normalViewPr>
  <p:slideViewPr>
    <p:cSldViewPr snapToGrid="0" snapToObjects="1">
      <p:cViewPr varScale="1">
        <p:scale>
          <a:sx n="50" d="100"/>
          <a:sy n="50" d="100"/>
        </p:scale>
        <p:origin x="1830" y="42"/>
      </p:cViewPr>
      <p:guideLst>
        <p:guide orient="horz" pos="3969"/>
        <p:guide orient="horz" pos="3006"/>
        <p:guide orient="horz" pos="3486"/>
        <p:guide pos="1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30" d="100"/>
          <a:sy n="130" d="100"/>
        </p:scale>
        <p:origin x="-1488" y="4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EF299-2602-4BB1-AEA6-2CF443E57E63}"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9D326-3941-4162-8704-FFF237B951BE}" type="slidenum">
              <a:rPr lang="en-US" smtClean="0"/>
              <a:t>‹#›</a:t>
            </a:fld>
            <a:endParaRPr lang="en-US" dirty="0"/>
          </a:p>
        </p:txBody>
      </p:sp>
    </p:spTree>
    <p:extLst>
      <p:ext uri="{BB962C8B-B14F-4D97-AF65-F5344CB8AC3E}">
        <p14:creationId xmlns:p14="http://schemas.microsoft.com/office/powerpoint/2010/main" val="360729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module was last updated on January 2017.</a:t>
            </a:r>
          </a:p>
          <a:p>
            <a:endParaRPr lang="en-US" baseline="0"/>
          </a:p>
          <a:p>
            <a:r>
              <a:rPr lang="en-US" baseline="0" dirty="0"/>
              <a:t>Remember, questions should require close reading of a text, focus on important points, and require students to use textual evidence as a basis for their answer. We are now going to focus specifically on alignment to the language of the standards of grade 5. You will find that although an item may meet the language of the CCSS, it may not meet the other required characteristics that were discussed in the High-Quality Reading Items Overview module. To be an aligned item, the item must meet all characteristics. </a:t>
            </a:r>
          </a:p>
          <a:p>
            <a:endParaRPr lang="en-US" baseline="0" dirty="0"/>
          </a:p>
          <a:p>
            <a:r>
              <a:rPr lang="en-US" baseline="0" dirty="0"/>
              <a:t>For example, what if an item aligned RL.5.4 asks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a well-aligned item.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9514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 Standard 3 calls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ideas, events, and individuals in isolation from one another; instead students are specifically charged with observing and commenting on the interactions and relationships among them. Because a text, in its essence, comprises the interaction of these factors, fulfilling this standard means students truly are analyzing the text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For grade 5, this standard</a:t>
            </a:r>
            <a:r>
              <a:rPr lang="en-US" baseline="0" dirty="0"/>
              <a:t> calls for true comparison and contrast, not superficial treatment of characters, settings, or events. As required by the words “drawing on specific details in the text” in </a:t>
            </a:r>
            <a:r>
              <a:rPr lang="en-US" b="0" baseline="0" dirty="0"/>
              <a:t>RL.3</a:t>
            </a:r>
            <a:r>
              <a:rPr lang="en-US" baseline="0" dirty="0"/>
              <a:t>, items should not simply ask recall questions.  Additionally, note the use of “e.g.” here, giving an example of one way this standard can be addressed. Also important is that the standard requires TWO or more characters, settings, or events, not one character, setting or event at different points of the story. This is not character development as we’ve tested in the past, but instead comparison of multiple characters, etc.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11</a:t>
            </a:fld>
            <a:endParaRPr lang="en-US" dirty="0"/>
          </a:p>
        </p:txBody>
      </p:sp>
    </p:spTree>
    <p:extLst>
      <p:ext uri="{BB962C8B-B14F-4D97-AF65-F5344CB8AC3E}">
        <p14:creationId xmlns:p14="http://schemas.microsoft.com/office/powerpoint/2010/main" val="293217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Let’s look at this sample item for RL.5.3.</a:t>
            </a:r>
            <a:r>
              <a:rPr lang="en-US" strike="noStrike" baseline="0" dirty="0"/>
              <a:t> </a:t>
            </a:r>
          </a:p>
          <a:p>
            <a:endParaRPr lang="en-US" strike="noStrike" baseline="0" dirty="0"/>
          </a:p>
          <a:p>
            <a:r>
              <a:rPr lang="en-US" b="1" dirty="0"/>
              <a:t>Answer key: </a:t>
            </a:r>
            <a:r>
              <a:rPr lang="en-US" dirty="0"/>
              <a:t>Part A</a:t>
            </a:r>
            <a:r>
              <a:rPr lang="en-US" baseline="0" dirty="0"/>
              <a:t>: A; Part B: 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a:t>
            </a:r>
            <a:r>
              <a:rPr lang="en-US" b="1" baseline="0" dirty="0"/>
              <a:t> the grade 5 standard</a:t>
            </a:r>
            <a:r>
              <a:rPr lang="en-US" b="1" dirty="0"/>
              <a:t>?</a:t>
            </a:r>
            <a:r>
              <a:rPr lang="en-US" b="1" baseline="0" dirty="0"/>
              <a:t> </a:t>
            </a:r>
            <a:r>
              <a:rPr lang="en-US" baseline="0" dirty="0"/>
              <a:t>No, this item is not aligned to the specifics of RL.5.3. Although this item deals with Arthur’s character, it does NOT compare and/or contrast in that it only focuses on the behavior of ONE character.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12</a:t>
            </a:fld>
            <a:endParaRPr lang="en-US" dirty="0"/>
          </a:p>
        </p:txBody>
      </p:sp>
    </p:spTree>
    <p:extLst>
      <p:ext uri="{BB962C8B-B14F-4D97-AF65-F5344CB8AC3E}">
        <p14:creationId xmlns:p14="http://schemas.microsoft.com/office/powerpoint/2010/main" val="288282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read another example for RL.5.3.</a:t>
            </a:r>
          </a:p>
          <a:p>
            <a:endParaRPr lang="en-US" dirty="0"/>
          </a:p>
          <a:p>
            <a:r>
              <a:rPr lang="en-US" b="1" dirty="0"/>
              <a:t>Answer key: </a:t>
            </a:r>
            <a:r>
              <a:rPr lang="en-US" b="0" baseline="0" dirty="0"/>
              <a:t>[</a:t>
            </a:r>
            <a:r>
              <a:rPr lang="en-US" baseline="0" dirty="0"/>
              <a:t>This item is meant to address alignment to standard only, so it is not accompanied by scoring information. A scoring rubric/top score response should accompany items being reviewed.]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This item aligns to </a:t>
            </a:r>
            <a:r>
              <a:rPr lang="en-US" b="0" baseline="0" dirty="0"/>
              <a:t>RL.5.3. </a:t>
            </a:r>
            <a:r>
              <a:rPr lang="en-US" baseline="0" dirty="0"/>
              <a:t>because the reactions of two characters to the main event are compared and contrasted. For this standard, it is acceptable to have items that focus only on comparison or only on contrast, as students must think about both things to arrive at conclusions about one or the other. In other words, they must think about the characters’ reactions overall and sort through the various details to decide same/different. The item also aligns to RL.5.1. in that students must use textual evidence (details) in their response.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baseline="0" dirty="0"/>
              <a:t>Does this item require close reading? </a:t>
            </a:r>
            <a:r>
              <a:rPr lang="en-US" baseline="0" dirty="0"/>
              <a:t>Yes, students must read closely to understand how the two characters’ reactions are similar or different.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sz="1200" b="0" kern="1200" dirty="0">
                <a:solidFill>
                  <a:schemeClr val="tx1"/>
                </a:solidFill>
                <a:effectLst/>
                <a:latin typeface="+mn-lt"/>
                <a:ea typeface="+mn-ea"/>
                <a:cs typeface="+mn-cs"/>
              </a:rPr>
              <a:t>Ye</a:t>
            </a:r>
            <a:r>
              <a:rPr lang="en-US" b="0" baseline="0" dirty="0"/>
              <a:t>s</a:t>
            </a:r>
            <a:r>
              <a:rPr lang="en-US" baseline="0" dirty="0"/>
              <a:t>, the reactions to the events are a key element of the story. </a:t>
            </a:r>
          </a:p>
          <a:p>
            <a:endParaRPr lang="en-US" baseline="0" dirty="0"/>
          </a:p>
          <a:p>
            <a:r>
              <a:rPr lang="en-US" b="1" baseline="0" dirty="0"/>
              <a:t>Does this item require use of evidence? </a:t>
            </a:r>
            <a:r>
              <a:rPr lang="en-US" baseline="0" dirty="0"/>
              <a:t>Yes, see last sentence of writing prompt. </a:t>
            </a:r>
          </a:p>
        </p:txBody>
      </p:sp>
      <p:sp>
        <p:nvSpPr>
          <p:cNvPr id="4" name="Slide Number Placeholder 3"/>
          <p:cNvSpPr>
            <a:spLocks noGrp="1"/>
          </p:cNvSpPr>
          <p:nvPr>
            <p:ph type="sldNum" sz="quarter" idx="10"/>
          </p:nvPr>
        </p:nvSpPr>
        <p:spPr/>
        <p:txBody>
          <a:bodyPr/>
          <a:lstStyle/>
          <a:p>
            <a:fld id="{29B9D326-3941-4162-8704-FFF237B951BE}" type="slidenum">
              <a:rPr lang="en-US" smtClean="0"/>
              <a:t>13</a:t>
            </a:fld>
            <a:endParaRPr lang="en-US" dirty="0"/>
          </a:p>
        </p:txBody>
      </p:sp>
    </p:spTree>
    <p:extLst>
      <p:ext uri="{BB962C8B-B14F-4D97-AF65-F5344CB8AC3E}">
        <p14:creationId xmlns:p14="http://schemas.microsoft.com/office/powerpoint/2010/main" val="255080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we must include context so students can demonstrate their mastery of reading strategies in determining the meaning of unknown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For </a:t>
            </a:r>
            <a:r>
              <a:rPr lang="en-US" b="0" baseline="0" dirty="0"/>
              <a:t>RL.5.4</a:t>
            </a:r>
            <a:r>
              <a:rPr lang="en-US" baseline="0" dirty="0"/>
              <a:t>, students are required to determine meaning of tested words or phrases as “used in a text,” meaning context is very important here</a:t>
            </a:r>
            <a:r>
              <a:rPr lang="en-US" b="0" baseline="0" dirty="0"/>
              <a:t>. </a:t>
            </a:r>
            <a:r>
              <a:rPr lang="en-US" b="1" baseline="0" dirty="0"/>
              <a:t>No longer are students expected to use prior knowledge to answer vocabulary questions. </a:t>
            </a:r>
            <a:r>
              <a:rPr lang="en-US" b="0" baseline="0" dirty="0"/>
              <a:t>In grade 5, determining the meaning of figurative language is acceptable.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features of vocabulary that should be checked, such as whether the word or phrase is/includes tier 2 academic vocabulary and whether it is central to the understanding of the meaning of the text; however, for now we will focus solely on the language of the standard as the first step toward determining alignment. Please see CCSSO Criteria for High Quality Assessment, specifically Criterion B6, (available here:  http://www.ccsso.org/Documents/2014/CCSSO%20Criteria%20for%20High%20Quality%20Assessments%2003242014.pdf) for additional information about assessment of vocabulary.</a:t>
            </a:r>
            <a:endParaRPr lang="en-US" sz="1200" kern="1200" dirty="0">
              <a:solidFill>
                <a:schemeClr val="tx1"/>
              </a:solidFill>
              <a:effectLst/>
              <a:latin typeface="+mn-lt"/>
              <a:ea typeface="+mn-ea"/>
              <a:cs typeface="+mn-cs"/>
            </a:endParaRPr>
          </a:p>
          <a:p>
            <a:endParaRPr lang="en-US" baseline="0" dirty="0"/>
          </a:p>
          <a:p>
            <a:r>
              <a:rPr lang="en-US" baseline="0" dirty="0"/>
              <a:t>NOTE:  It is often the case that Language Standards 4, 5, or 6 may be applied to vocabulary items, depending on the focus of the item. It is perfectly acceptable to have multiple standards assigned.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14</a:t>
            </a:fld>
            <a:endParaRPr lang="en-US" dirty="0"/>
          </a:p>
        </p:txBody>
      </p:sp>
    </p:spTree>
    <p:extLst>
      <p:ext uri="{BB962C8B-B14F-4D97-AF65-F5344CB8AC3E}">
        <p14:creationId xmlns:p14="http://schemas.microsoft.com/office/powerpoint/2010/main" val="42524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the first example of an item written to RL.5.4.</a:t>
            </a:r>
          </a:p>
          <a:p>
            <a:endParaRPr lang="en-US" baseline="0" dirty="0"/>
          </a:p>
          <a:p>
            <a:r>
              <a:rPr lang="en-US" b="1" dirty="0"/>
              <a:t>Answer key: </a:t>
            </a:r>
            <a:r>
              <a:rPr lang="en-US" baseline="0" dirty="0"/>
              <a:t>D</a:t>
            </a:r>
          </a:p>
          <a:p>
            <a:endParaRPr lang="en-US" baseline="0" dirty="0"/>
          </a:p>
          <a:p>
            <a:r>
              <a:rPr lang="en-US" b="1" dirty="0"/>
              <a:t>Does this item align to the specifics of</a:t>
            </a:r>
            <a:r>
              <a:rPr lang="en-US" b="1" baseline="0" dirty="0"/>
              <a:t> the grade 5 standard</a:t>
            </a:r>
            <a:r>
              <a:rPr lang="en-US" b="1" dirty="0"/>
              <a:t>?</a:t>
            </a:r>
            <a:r>
              <a:rPr lang="en-US" b="1" baseline="0" dirty="0"/>
              <a:t> </a:t>
            </a:r>
            <a:r>
              <a:rPr lang="en-US" baseline="0" dirty="0"/>
              <a:t> No, this item is not aligned to the specifics of RL.5.4. How would anyone know this answer based on just reading this passage? All we can tell from the passage is that it is some type of task performed by children working in the mill.  There is just no context for the meaning of </a:t>
            </a:r>
            <a:r>
              <a:rPr lang="en-US" i="1" baseline="0" dirty="0"/>
              <a:t>doffing</a:t>
            </a:r>
            <a:r>
              <a:rPr lang="en-US" baseline="0" dirty="0"/>
              <a:t>. </a:t>
            </a:r>
          </a:p>
          <a:p>
            <a:endParaRPr lang="en-US" baseline="0" dirty="0"/>
          </a:p>
          <a:p>
            <a:r>
              <a:rPr lang="en-US" baseline="0" dirty="0"/>
              <a:t>Not only is this standard not aligned to RL.5.4, but it also isn't aligned to any of the other vocabulary standards, which, at a high level, ask students to use context, grade-level appropriate Greek and Latin affixes and roots, or reference materials to determine meaning, as well as to demonstrate understanding of figurative language, word relationships, and nuances in word meaning.</a:t>
            </a:r>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15</a:t>
            </a:fld>
            <a:endParaRPr lang="en-US" dirty="0"/>
          </a:p>
        </p:txBody>
      </p:sp>
    </p:spTree>
    <p:extLst>
      <p:ext uri="{BB962C8B-B14F-4D97-AF65-F5344CB8AC3E}">
        <p14:creationId xmlns:p14="http://schemas.microsoft.com/office/powerpoint/2010/main" val="161300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example for RL.5.4. </a:t>
            </a:r>
          </a:p>
          <a:p>
            <a:endParaRPr lang="en-US" dirty="0"/>
          </a:p>
          <a:p>
            <a:r>
              <a:rPr lang="en-US" b="1" dirty="0"/>
              <a:t>Answer keys: </a:t>
            </a:r>
            <a:r>
              <a:rPr lang="en-US" dirty="0"/>
              <a:t>Part A</a:t>
            </a:r>
            <a:r>
              <a:rPr lang="en-US" baseline="0" dirty="0"/>
              <a:t>: C; Part B: A</a:t>
            </a:r>
          </a:p>
          <a:p>
            <a:endParaRPr lang="en-US" baseline="0" dirty="0"/>
          </a:p>
          <a:p>
            <a:r>
              <a:rPr lang="en-US" b="1" dirty="0"/>
              <a:t>Does this item align to the specifics of the grade 5 standard?</a:t>
            </a:r>
            <a:r>
              <a:rPr lang="en-US" b="1" baseline="0" dirty="0"/>
              <a:t> </a:t>
            </a:r>
            <a:r>
              <a:rPr lang="en-US" b="0" baseline="0" dirty="0"/>
              <a:t>Yes, t</a:t>
            </a:r>
            <a:r>
              <a:rPr lang="en-US" baseline="0" dirty="0"/>
              <a:t>his item aligns to </a:t>
            </a:r>
            <a:r>
              <a:rPr lang="en-US" b="0" baseline="0" dirty="0"/>
              <a:t>RL.5.4</a:t>
            </a:r>
            <a:r>
              <a:rPr lang="en-US" baseline="0" dirty="0"/>
              <a:t> because it requires that students determine the meaning of a word in context. The use of context is textual evidence, as required by Standard 1.  Remember that Standard 1 underlies all items.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use context to determine meaning.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tested word is key to understanding the central idea of the text: Underage children are working. Note that tier 2 vocabulary words such as “employed” are a focus of the standards. In other words, teach and test words that students might see in a variety of contents and contexts. </a:t>
            </a:r>
          </a:p>
          <a:p>
            <a:endParaRPr lang="en-US" b="0" baseline="0" dirty="0"/>
          </a:p>
          <a:p>
            <a:r>
              <a:rPr lang="en-US" b="1" baseline="0" dirty="0"/>
              <a:t>Does this item require use of evidence? </a:t>
            </a:r>
            <a:r>
              <a:rPr lang="en-US" b="0" baseline="0" dirty="0"/>
              <a:t>Yes, Part B explicitly calls for use of textual evidence to determine meaning. </a:t>
            </a:r>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16</a:t>
            </a:fld>
            <a:endParaRPr lang="en-US" dirty="0"/>
          </a:p>
        </p:txBody>
      </p:sp>
    </p:spTree>
    <p:extLst>
      <p:ext uri="{BB962C8B-B14F-4D97-AF65-F5344CB8AC3E}">
        <p14:creationId xmlns:p14="http://schemas.microsoft.com/office/powerpoint/2010/main" val="4206992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 example of an item written for RL.5.4.</a:t>
            </a:r>
          </a:p>
          <a:p>
            <a:endParaRPr lang="en-US" dirty="0"/>
          </a:p>
          <a:p>
            <a:r>
              <a:rPr lang="en-US" b="1" dirty="0"/>
              <a:t>Answer key: </a:t>
            </a:r>
            <a:r>
              <a:rPr lang="en-US" dirty="0"/>
              <a:t>B</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RL.5.4. This standard allows for testing of figurative language, including similes and metaphors. However, the emphasis of the standard is still “determine meaning” so simple identification of a type of figurative language does not align. </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17</a:t>
            </a:fld>
            <a:endParaRPr lang="en-US" dirty="0"/>
          </a:p>
        </p:txBody>
      </p:sp>
    </p:spTree>
    <p:extLst>
      <p:ext uri="{BB962C8B-B14F-4D97-AF65-F5344CB8AC3E}">
        <p14:creationId xmlns:p14="http://schemas.microsoft.com/office/powerpoint/2010/main" val="28469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read this final example for</a:t>
            </a:r>
            <a:r>
              <a:rPr lang="en-US" baseline="0" dirty="0"/>
              <a:t> RL.5.4.</a:t>
            </a:r>
          </a:p>
          <a:p>
            <a:endParaRPr lang="en-US" baseline="0" dirty="0"/>
          </a:p>
          <a:p>
            <a:r>
              <a:rPr lang="en-US" b="1" dirty="0"/>
              <a:t>Answer key: </a:t>
            </a:r>
            <a:r>
              <a:rPr lang="en-US" dirty="0"/>
              <a:t>A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dirty="0"/>
              <a:t>This item focuses on the meaning of the figurative</a:t>
            </a:r>
            <a:r>
              <a:rPr lang="en-US" baseline="0" dirty="0"/>
              <a:t> language, helping students understand what the simile says about the geyser. Students don’t have to rely on prior knowledge to be able to answer the question, as the meaning of the simile can be determined by the context of the passage. Although students are not explicitly directed to use textual evidence, they must do so implicitly by using context, so this item aligns to RL.5.1 as well. </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use context to determine meaning.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tested sentences are key to understanding the text: The geyser is active (and Grandma is excited enough to approach anyway).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even though the item doesn’t explicitly call for direct use of evidence, the students must infer based on textual evidence that the geyser is going to erupt. </a:t>
            </a:r>
          </a:p>
        </p:txBody>
      </p:sp>
      <p:sp>
        <p:nvSpPr>
          <p:cNvPr id="4" name="Slide Number Placeholder 3"/>
          <p:cNvSpPr>
            <a:spLocks noGrp="1"/>
          </p:cNvSpPr>
          <p:nvPr>
            <p:ph type="sldNum" sz="quarter" idx="10"/>
          </p:nvPr>
        </p:nvSpPr>
        <p:spPr/>
        <p:txBody>
          <a:bodyPr/>
          <a:lstStyle/>
          <a:p>
            <a:fld id="{29B9D326-3941-4162-8704-FFF237B951BE}" type="slidenum">
              <a:rPr lang="en-US" smtClean="0"/>
              <a:t>18</a:t>
            </a:fld>
            <a:endParaRPr lang="en-US" dirty="0"/>
          </a:p>
        </p:txBody>
      </p:sp>
    </p:spTree>
    <p:extLst>
      <p:ext uri="{BB962C8B-B14F-4D97-AF65-F5344CB8AC3E}">
        <p14:creationId xmlns:p14="http://schemas.microsoft.com/office/powerpoint/2010/main" val="77317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a:t>
            </a:r>
            <a:r>
              <a:rPr lang="en-US" sz="1200" kern="1200" baseline="0" dirty="0">
                <a:solidFill>
                  <a:schemeClr val="tx1"/>
                </a:solidFill>
                <a:effectLst/>
                <a:latin typeface="+mn-lt"/>
                <a:ea typeface="+mn-ea"/>
                <a:cs typeface="+mn-cs"/>
              </a:rPr>
              <a:t> central questions</a:t>
            </a:r>
            <a:r>
              <a:rPr lang="en-US" sz="1200" kern="1200" dirty="0">
                <a:solidFill>
                  <a:schemeClr val="tx1"/>
                </a:solidFill>
                <a:effectLst/>
                <a:latin typeface="+mn-lt"/>
                <a:ea typeface="+mn-ea"/>
                <a:cs typeface="+mn-cs"/>
              </a:rPr>
              <a:t>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NOTE: </a:t>
            </a:r>
            <a:r>
              <a:rPr lang="en-US" dirty="0"/>
              <a:t>Clearly, the length of texts used on ELA/literacy assessments will dictate that they seldom will contain actual chapters. Instead, such texts are very likely to contain “scenes,” not in the sense of scenes in a drama but in the sense of the kinds of episodes that characterize most of literature. Test questions written to Standard 5 and grade 5 can focus on the scenes in the text rather than chapters.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19</a:t>
            </a:fld>
            <a:endParaRPr lang="en-US" dirty="0"/>
          </a:p>
        </p:txBody>
      </p:sp>
    </p:spTree>
    <p:extLst>
      <p:ext uri="{BB962C8B-B14F-4D97-AF65-F5344CB8AC3E}">
        <p14:creationId xmlns:p14="http://schemas.microsoft.com/office/powerpoint/2010/main" val="303466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first sample</a:t>
            </a:r>
            <a:r>
              <a:rPr lang="en-US" baseline="0" dirty="0"/>
              <a:t> item written to RL.5.5.</a:t>
            </a:r>
          </a:p>
          <a:p>
            <a:endParaRPr lang="en-US" baseline="0" dirty="0"/>
          </a:p>
          <a:p>
            <a:r>
              <a:rPr lang="en-US" b="1" dirty="0"/>
              <a:t>Answer keys:</a:t>
            </a:r>
            <a:r>
              <a:rPr lang="en-US" b="1" baseline="0" dirty="0"/>
              <a:t> </a:t>
            </a:r>
            <a:r>
              <a:rPr lang="en-US" baseline="0" dirty="0"/>
              <a:t>Part A: C; Part B: A</a:t>
            </a:r>
          </a:p>
          <a:p>
            <a:endParaRPr lang="en-US" baseline="0" dirty="0"/>
          </a:p>
          <a:p>
            <a:r>
              <a:rPr lang="en-US" b="1" dirty="0"/>
              <a:t>Does this item align to the specifics of the grade 5 standard?</a:t>
            </a:r>
            <a:r>
              <a:rPr lang="en-US" b="1" baseline="0" dirty="0"/>
              <a:t> </a:t>
            </a:r>
            <a:r>
              <a:rPr lang="en-US" baseline="0" dirty="0"/>
              <a:t>No, this item is not aligned to the specifics of RL.5.5. This item focuses on OVERALL structure rather than how specific parts of the story work together to create the structure.  </a:t>
            </a:r>
          </a:p>
          <a:p>
            <a:endParaRPr lang="en-US" baseline="0" dirty="0"/>
          </a:p>
          <a:p>
            <a:r>
              <a:rPr lang="en-US" baseline="0" dirty="0"/>
              <a:t>If we were to speak of item quality, we would have much to say about this item in regard to clueing between Parts A and B.  </a:t>
            </a:r>
          </a:p>
        </p:txBody>
      </p:sp>
      <p:sp>
        <p:nvSpPr>
          <p:cNvPr id="4" name="Slide Number Placeholder 3"/>
          <p:cNvSpPr>
            <a:spLocks noGrp="1"/>
          </p:cNvSpPr>
          <p:nvPr>
            <p:ph type="sldNum" sz="quarter" idx="10"/>
          </p:nvPr>
        </p:nvSpPr>
        <p:spPr/>
        <p:txBody>
          <a:bodyPr/>
          <a:lstStyle/>
          <a:p>
            <a:fld id="{29B9D326-3941-4162-8704-FFF237B951BE}" type="slidenum">
              <a:rPr lang="en-US" smtClean="0"/>
              <a:t>20</a:t>
            </a:fld>
            <a:endParaRPr lang="en-US" dirty="0"/>
          </a:p>
        </p:txBody>
      </p:sp>
    </p:spTree>
    <p:extLst>
      <p:ext uri="{BB962C8B-B14F-4D97-AF65-F5344CB8AC3E}">
        <p14:creationId xmlns:p14="http://schemas.microsoft.com/office/powerpoint/2010/main" val="74647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a:t>
            </a:r>
            <a:r>
              <a:rPr lang="en-US" sz="1200" b="0" i="0" u="none" strike="noStrike" kern="1200">
                <a:solidFill>
                  <a:schemeClr val="tx1"/>
                </a:solidFill>
                <a:effectLst/>
                <a:latin typeface="+mn-lt"/>
                <a:ea typeface="+mn-ea"/>
                <a:cs typeface="+mn-cs"/>
              </a:rPr>
              <a:t>Be sure to review the user guide for specific examples of adjustments that can be made to the training to suit the needs of unique audiences. </a:t>
            </a:r>
            <a:endParaRPr lang="en-US"/>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24198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find another RL.5.5. example.</a:t>
            </a:r>
          </a:p>
          <a:p>
            <a:endParaRPr lang="en-US" dirty="0"/>
          </a:p>
          <a:p>
            <a:r>
              <a:rPr lang="en-US" b="1" dirty="0"/>
              <a:t>Answer key: </a:t>
            </a:r>
            <a:r>
              <a:rPr lang="en-US" dirty="0"/>
              <a:t>C</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dirty="0"/>
              <a:t>To answer this question, students must think about the scene</a:t>
            </a:r>
            <a:r>
              <a:rPr lang="en-US" baseline="0" dirty="0"/>
              <a:t> captured by paragraph 12, where the excitement of writing the letter starts to affect Grace. The options show the relationship between Grace’s feelings and the feelings depicted in other scenes in the story, which show the feelings of Arthur and Ms. Lesley. Again, students are not asked to directly use textual evidence, but implicitly they must use evidence from several sections/scenes of the text to be able to answer this question. Thus, the item aligns to RL.5.5 and RL.5.1.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determine how these lines move the plot forward.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Grace’s understanding is a key element of the story.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even though the item doesn’t explicitly call for direct use of evidence, the students must make an inference based on textual evidence to establish the connection between these two sentences and the overall structure.</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21</a:t>
            </a:fld>
            <a:endParaRPr lang="en-US" dirty="0"/>
          </a:p>
        </p:txBody>
      </p:sp>
    </p:spTree>
    <p:extLst>
      <p:ext uri="{BB962C8B-B14F-4D97-AF65-F5344CB8AC3E}">
        <p14:creationId xmlns:p14="http://schemas.microsoft.com/office/powerpoint/2010/main" val="2207001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For grade 5, this standard focuses on how a particular point of view influences how events of a literary work are described. </a:t>
            </a:r>
          </a:p>
          <a:p>
            <a:endParaRPr lang="en-US" sz="1200" kern="1200" baseline="0" dirty="0">
              <a:solidFill>
                <a:schemeClr val="tx1"/>
              </a:solidFill>
              <a:effectLst/>
              <a:latin typeface="+mn-lt"/>
              <a:ea typeface="+mn-ea"/>
              <a:cs typeface="+mn-cs"/>
            </a:endParaRPr>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22</a:t>
            </a:fld>
            <a:endParaRPr lang="en-US" dirty="0"/>
          </a:p>
        </p:txBody>
      </p:sp>
    </p:spTree>
    <p:extLst>
      <p:ext uri="{BB962C8B-B14F-4D97-AF65-F5344CB8AC3E}">
        <p14:creationId xmlns:p14="http://schemas.microsoft.com/office/powerpoint/2010/main" val="1303329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example of an item written to RL.5.6.</a:t>
            </a:r>
          </a:p>
          <a:p>
            <a:endParaRPr lang="en-US" dirty="0"/>
          </a:p>
          <a:p>
            <a:r>
              <a:rPr lang="en-US" b="1" dirty="0"/>
              <a:t>Answer key: </a:t>
            </a:r>
            <a:r>
              <a:rPr lang="en-US" baseline="0" dirty="0"/>
              <a:t>C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RL.5.6. This question does not align because it simply asks students to use prior knowledge of terms like first person and apply them to this story. Labeling is not an emphasis of the Common Core State Standards. Instead, students should be asked to think about how the point of view influences the telling of the story.</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23</a:t>
            </a:fld>
            <a:endParaRPr lang="en-US" dirty="0"/>
          </a:p>
        </p:txBody>
      </p:sp>
    </p:spTree>
    <p:extLst>
      <p:ext uri="{BB962C8B-B14F-4D97-AF65-F5344CB8AC3E}">
        <p14:creationId xmlns:p14="http://schemas.microsoft.com/office/powerpoint/2010/main" val="2402428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a second example for RL.5.6.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dirty="0"/>
              <a:t>[</a:t>
            </a:r>
            <a:r>
              <a:rPr lang="en-US" baseline="0" dirty="0"/>
              <a:t>This item is meant to address alignment to standard only, so it is not accompanied by scoring information. A scoring rubric/top score response should accompany items being reviewed.]</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a short constructed-response item which challenges students to think about how an individual character’s life experiences impact her perspective on the events of the text. Grace has a negative view toward the effectiveness of the letter; she calls it “dumb,” and this attitude colors her interactions with Arthur and Miss Lesley. Asking students to think about this aspect of the text gets to the specifics of standard 6 at grade 5. </a:t>
            </a:r>
            <a:r>
              <a:rPr lang="en-US" sz="1200" kern="1200" dirty="0">
                <a:solidFill>
                  <a:schemeClr val="tx1"/>
                </a:solidFill>
                <a:effectLst/>
                <a:latin typeface="+mn-lt"/>
                <a:ea typeface="+mn-ea"/>
                <a:cs typeface="+mn-cs"/>
              </a:rPr>
              <a:t>Because the students are using</a:t>
            </a:r>
            <a:r>
              <a:rPr lang="en-US" sz="1200" kern="1200" baseline="0" dirty="0">
                <a:solidFill>
                  <a:schemeClr val="tx1"/>
                </a:solidFill>
                <a:effectLst/>
                <a:latin typeface="+mn-lt"/>
                <a:ea typeface="+mn-ea"/>
                <a:cs typeface="+mn-cs"/>
              </a:rPr>
              <a:t> explicit evidence from the text, the item also aligns to Standard RL.5.1.</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determine how Grace’s experiences influence her negative view of the letter.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text describes writing a letter about child labor from Grace’s point of view. This item asks students to think about just that.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are asked to use details from the text to support their answer.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24</a:t>
            </a:fld>
            <a:endParaRPr lang="en-US" dirty="0"/>
          </a:p>
        </p:txBody>
      </p:sp>
    </p:spTree>
    <p:extLst>
      <p:ext uri="{BB962C8B-B14F-4D97-AF65-F5344CB8AC3E}">
        <p14:creationId xmlns:p14="http://schemas.microsoft.com/office/powerpoint/2010/main" val="309458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Anchor Standard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For grade 5, students must think deeply about how visual or multimedia elements contribute to a text in regard to meaning, tone, or beauty.</a:t>
            </a:r>
          </a:p>
          <a:p>
            <a:endParaRPr lang="en-US" sz="1200" kern="1200" baseline="0" dirty="0">
              <a:solidFill>
                <a:schemeClr val="tx1"/>
              </a:solidFill>
              <a:effectLst/>
              <a:latin typeface="+mn-lt"/>
              <a:ea typeface="+mn-ea"/>
              <a:cs typeface="+mn-cs"/>
            </a:endParaRPr>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25</a:t>
            </a:fld>
            <a:endParaRPr lang="en-US" dirty="0"/>
          </a:p>
        </p:txBody>
      </p:sp>
    </p:spTree>
    <p:extLst>
      <p:ext uri="{BB962C8B-B14F-4D97-AF65-F5344CB8AC3E}">
        <p14:creationId xmlns:p14="http://schemas.microsoft.com/office/powerpoint/2010/main" val="2363315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the next slide, we’ll </a:t>
            </a:r>
            <a:r>
              <a:rPr lang="en-US" dirty="0"/>
              <a:t>look at an item examining these photographs.</a:t>
            </a:r>
            <a:r>
              <a:rPr lang="en-US" baseline="0" dirty="0"/>
              <a:t> </a:t>
            </a:r>
            <a:r>
              <a:rPr lang="en-US" dirty="0"/>
              <a:t>Please note:  To be</a:t>
            </a:r>
            <a:r>
              <a:rPr lang="en-US" baseline="0" dirty="0"/>
              <a:t> an authentic task, all graphics should be part of the original text. For purposes of this training, however, we’ve added some related photos just to illustrate how Standard 7 works in assessment and what the intent of the standard is.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26</a:t>
            </a:fld>
            <a:endParaRPr lang="en-US" dirty="0"/>
          </a:p>
        </p:txBody>
      </p:sp>
    </p:spTree>
    <p:extLst>
      <p:ext uri="{BB962C8B-B14F-4D97-AF65-F5344CB8AC3E}">
        <p14:creationId xmlns:p14="http://schemas.microsoft.com/office/powerpoint/2010/main" val="3106957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 item written to RL.5.7,</a:t>
            </a:r>
            <a:r>
              <a:rPr lang="en-US" baseline="0" dirty="0"/>
              <a:t> using the photos from the previous slide. </a:t>
            </a:r>
          </a:p>
          <a:p>
            <a:endParaRPr lang="en-US" baseline="0" dirty="0"/>
          </a:p>
          <a:p>
            <a:r>
              <a:rPr lang="en-US" b="1" dirty="0"/>
              <a:t>Answer key: </a:t>
            </a:r>
            <a:r>
              <a:rPr lang="en-US" dirty="0"/>
              <a:t>B</a:t>
            </a:r>
          </a:p>
          <a:p>
            <a:endParaRPr lang="en-US" dirty="0"/>
          </a:p>
          <a:p>
            <a:r>
              <a:rPr lang="en-US" b="1" dirty="0"/>
              <a:t>Does this item align to the specifics of the grade 5 standard?</a:t>
            </a:r>
            <a:r>
              <a:rPr lang="en-US" b="1" baseline="0" dirty="0"/>
              <a:t> </a:t>
            </a:r>
            <a:r>
              <a:rPr lang="en-US" dirty="0"/>
              <a:t>This item does not align to RL.5.7 because it does not ask students to analyze how the photos</a:t>
            </a:r>
            <a:r>
              <a:rPr lang="en-US" baseline="0" dirty="0"/>
              <a:t> contribute to a text. Instead it focuses solely on the photos themselves.  </a:t>
            </a:r>
          </a:p>
          <a:p>
            <a:endParaRPr lang="en-US" baseline="0" dirty="0"/>
          </a:p>
          <a:p>
            <a:r>
              <a:rPr lang="en-US" baseline="0" dirty="0"/>
              <a:t>Also, is there enough evidence (RL.5.1) to even lead to a correct answer? Without evidence, the answer to the item becomes subjective. </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27</a:t>
            </a:fld>
            <a:endParaRPr lang="en-US" dirty="0"/>
          </a:p>
        </p:txBody>
      </p:sp>
    </p:spTree>
    <p:extLst>
      <p:ext uri="{BB962C8B-B14F-4D97-AF65-F5344CB8AC3E}">
        <p14:creationId xmlns:p14="http://schemas.microsoft.com/office/powerpoint/2010/main" val="3824708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a:t>
            </a:r>
            <a:r>
              <a:rPr lang="en-US" baseline="0" dirty="0"/>
              <a:t> i</a:t>
            </a:r>
            <a:r>
              <a:rPr lang="en-US" dirty="0"/>
              <a:t>s another RL.5.7</a:t>
            </a:r>
            <a:r>
              <a:rPr lang="en-US" baseline="0" dirty="0"/>
              <a:t> item.</a:t>
            </a:r>
          </a:p>
          <a:p>
            <a:endParaRPr lang="en-US" baseline="0" dirty="0"/>
          </a:p>
          <a:p>
            <a:r>
              <a:rPr lang="en-US" b="1" dirty="0"/>
              <a:t>Answer keys</a:t>
            </a:r>
            <a:r>
              <a:rPr lang="en-US" b="1" baseline="0" dirty="0"/>
              <a:t>: </a:t>
            </a:r>
            <a:r>
              <a:rPr lang="en-US" baseline="0" dirty="0"/>
              <a:t>A and 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dirty="0"/>
              <a:t>The item aligns to RL.5.7 because</a:t>
            </a:r>
            <a:r>
              <a:rPr lang="en-US" baseline="0" dirty="0"/>
              <a:t> students must analyze how the pictures help contribute to and further develop or emphasize the meaning and even the tone of the text. The item also aligns to RL.5.1 because students must use evidence from the text and photos to analyze how the two stimuli relate.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the text closely to establish how the pictures relate to it.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age of the workers and the dangerous conditions are both key elements of the story.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are indirectly using textual evidence to connect the two stimuli.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28</a:t>
            </a:fld>
            <a:endParaRPr lang="en-US" dirty="0"/>
          </a:p>
        </p:txBody>
      </p:sp>
    </p:spTree>
    <p:extLst>
      <p:ext uri="{BB962C8B-B14F-4D97-AF65-F5344CB8AC3E}">
        <p14:creationId xmlns:p14="http://schemas.microsoft.com/office/powerpoint/2010/main" val="2178087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29</a:t>
            </a:fld>
            <a:endParaRPr lang="en-US" dirty="0"/>
          </a:p>
        </p:txBody>
      </p:sp>
    </p:spTree>
    <p:extLst>
      <p:ext uri="{BB962C8B-B14F-4D97-AF65-F5344CB8AC3E}">
        <p14:creationId xmlns:p14="http://schemas.microsoft.com/office/powerpoint/2010/main" val="2000566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standards as a whole and Standard 9 in particular go well beyond merely promoting reading comprehension to call on students to read with the intent of building knowledge. Students must not only grasp what they read, but also integrate it into a body of ever-growing knowledge. Building knowledge and vocabulary from the earliest years are essential for students to be able to become college and career ready readers of complex text. </a:t>
            </a:r>
            <a:r>
              <a:rPr lang="en-US" baseline="0" dirty="0"/>
              <a:t>Standard 9, regardless of grade level, always involves multiple stimuli.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For grade 5 Literacy, the standard requires that both texts be from the same genre. Then the students are asked to think about how each text approaches a theme or topic and how those approaches are similar or different. The comparisons should be at the level of meaning, not at the superficial level. Note that the items are not aligned if the text type is wrong: The texts need to be the SAME genre for this standard.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30</a:t>
            </a:fld>
            <a:endParaRPr lang="en-US" dirty="0"/>
          </a:p>
        </p:txBody>
      </p:sp>
    </p:spTree>
    <p:extLst>
      <p:ext uri="{BB962C8B-B14F-4D97-AF65-F5344CB8AC3E}">
        <p14:creationId xmlns:p14="http://schemas.microsoft.com/office/powerpoint/2010/main" val="1142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*Please note that while the mini-assessments</a:t>
            </a:r>
            <a:r>
              <a:rPr lang="en-US" baseline="0" dirty="0"/>
              <a:t> for </a:t>
            </a:r>
            <a:r>
              <a:rPr lang="en-US" i="1" baseline="0" dirty="0"/>
              <a:t>Counting on Grace </a:t>
            </a:r>
            <a:r>
              <a:rPr lang="en-US" baseline="0" dirty="0"/>
              <a:t>by Elizabeth Winthrop and </a:t>
            </a:r>
            <a:r>
              <a:rPr lang="en-US" i="1" baseline="0" dirty="0"/>
              <a:t>Walk Two Moons</a:t>
            </a:r>
            <a:r>
              <a:rPr lang="en-US" i="0" baseline="0" dirty="0"/>
              <a:t> by Sharon Creech</a:t>
            </a:r>
            <a:r>
              <a:rPr lang="en-US" baseline="0" dirty="0"/>
              <a:t> are listed on achievethecore.org as grades 6 and 4, respectively, the texts are included to demonstrate alignment principles for grade 6 items. </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4</a:t>
            </a:fld>
            <a:endParaRPr lang="en-US" dirty="0"/>
          </a:p>
        </p:txBody>
      </p:sp>
    </p:spTree>
    <p:extLst>
      <p:ext uri="{BB962C8B-B14F-4D97-AF65-F5344CB8AC3E}">
        <p14:creationId xmlns:p14="http://schemas.microsoft.com/office/powerpoint/2010/main" val="2882092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sample item</a:t>
            </a:r>
            <a:r>
              <a:rPr lang="en-US" baseline="0" dirty="0"/>
              <a:t> for RL.5.9.</a:t>
            </a:r>
          </a:p>
          <a:p>
            <a:endParaRPr lang="en-US" baseline="0" dirty="0"/>
          </a:p>
          <a:p>
            <a:r>
              <a:rPr lang="en-US" b="1" dirty="0"/>
              <a:t>Answer keys: </a:t>
            </a:r>
            <a:r>
              <a:rPr lang="en-US" dirty="0"/>
              <a:t>C</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RL.5.9. </a:t>
            </a:r>
            <a:r>
              <a:rPr lang="en-US" dirty="0"/>
              <a:t>The item does not align because it does not ask students</a:t>
            </a:r>
            <a:r>
              <a:rPr lang="en-US" baseline="0" dirty="0"/>
              <a:t> to consider either the theme or the topic of the texts. It asks for comparison, yes, but at a very superficial level that doesn’t require close reading or deep analysis. It aligns to RL.5.1 only in that students must have skimmed the text at least to identify what the text has said explicitly in regard to RL.5.9. Remember, Standard 1 should not be tested alone, so this item does not align.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31</a:t>
            </a:fld>
            <a:endParaRPr lang="en-US" dirty="0"/>
          </a:p>
        </p:txBody>
      </p:sp>
    </p:spTree>
    <p:extLst>
      <p:ext uri="{BB962C8B-B14F-4D97-AF65-F5344CB8AC3E}">
        <p14:creationId xmlns:p14="http://schemas.microsoft.com/office/powerpoint/2010/main" val="140268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a:t>
            </a:r>
            <a:r>
              <a:rPr lang="en-US" dirty="0"/>
              <a:t>s a second sample item for RL.5.9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dirty="0"/>
              <a:t>[</a:t>
            </a:r>
            <a:r>
              <a:rPr lang="en-US" baseline="0" dirty="0"/>
              <a:t>This item is meant to address alignment to standard only, so it is not accompanied by scoring information. A scoring rubric/top score response should accompany items being reviewed.]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t</a:t>
            </a:r>
            <a:r>
              <a:rPr lang="en-US" b="0" dirty="0"/>
              <a:t>he </a:t>
            </a:r>
            <a:r>
              <a:rPr lang="en-US" dirty="0"/>
              <a:t>item aligns to RL.5.9</a:t>
            </a:r>
            <a:r>
              <a:rPr lang="en-US" baseline="0" dirty="0"/>
              <a:t> in that it requires students to think about multiple texts and one of the common themes of those texts: Being willing to take risks to right a wrong. Because students are required to use textual evidence, the item also aligns to RL.5.1. Note how students must read closely and think deeply to offer this type of analysis (as opposed to the example we saw on the previous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multiple texts closely to be able to explain common risks and the serious nature of those risks.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willingness to take risks to do what is right is a major theme shared by the texts.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the last sentence of the prompt asks students to use direct textual evidence.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32</a:t>
            </a:fld>
            <a:endParaRPr lang="en-US" dirty="0"/>
          </a:p>
        </p:txBody>
      </p:sp>
    </p:spTree>
    <p:extLst>
      <p:ext uri="{BB962C8B-B14F-4D97-AF65-F5344CB8AC3E}">
        <p14:creationId xmlns:p14="http://schemas.microsoft.com/office/powerpoint/2010/main" val="3214003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Let’s take a closer look at the Reading Standards for Informational Texts for Grade 5. </a:t>
            </a:r>
          </a:p>
        </p:txBody>
      </p:sp>
      <p:sp>
        <p:nvSpPr>
          <p:cNvPr id="4" name="Slide Number Placeholder 3"/>
          <p:cNvSpPr>
            <a:spLocks noGrp="1"/>
          </p:cNvSpPr>
          <p:nvPr>
            <p:ph type="sldNum" sz="quarter" idx="10"/>
          </p:nvPr>
        </p:nvSpPr>
        <p:spPr/>
        <p:txBody>
          <a:bodyPr/>
          <a:lstStyle/>
          <a:p>
            <a:fld id="{29B9D326-3941-4162-8704-FFF237B951BE}" type="slidenum">
              <a:rPr lang="en-US" smtClean="0"/>
              <a:t>36</a:t>
            </a:fld>
            <a:endParaRPr lang="en-US" dirty="0"/>
          </a:p>
        </p:txBody>
      </p:sp>
    </p:spTree>
    <p:extLst>
      <p:ext uri="{BB962C8B-B14F-4D97-AF65-F5344CB8AC3E}">
        <p14:creationId xmlns:p14="http://schemas.microsoft.com/office/powerpoint/2010/main" val="2602941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with</a:t>
            </a:r>
            <a:r>
              <a:rPr lang="en-US" sz="1200"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RL.2</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first thing one might notice about Anchor Standard 2 is that students must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development challenges students to go beyond merely stating ideas to tracing their evolution throughout a text. Standard 2 therefore views unearthing themes and ideas as the product of careful examination of the text.</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At grade 5, t</a:t>
            </a:r>
            <a:r>
              <a:rPr lang="en-US" dirty="0"/>
              <a:t>his standard has TWO</a:t>
            </a:r>
            <a:r>
              <a:rPr lang="en-US" baseline="0" dirty="0"/>
              <a:t> components: main idea and supporting key details AND summarization. </a:t>
            </a:r>
            <a:r>
              <a:rPr lang="en-US" dirty="0"/>
              <a:t>The first part of this standard is about</a:t>
            </a:r>
            <a:r>
              <a:rPr lang="en-US" baseline="0" dirty="0"/>
              <a:t> determining two main ideas and analyzing how key details in the text help develop those ideas. Items should not simply ask students “What is the main idea?” or “Which of the following is an important detail?” but should delve into how key details are used to develop more than one main idea. </a:t>
            </a:r>
          </a:p>
          <a:p>
            <a:endParaRPr lang="en-US" baseline="0" dirty="0"/>
          </a:p>
          <a:p>
            <a:r>
              <a:rPr lang="en-US" baseline="0" dirty="0"/>
              <a:t>The second part of the standard, assessed separately as noted by the semi-colon that divides the two components, asks students to provide a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37</a:t>
            </a:fld>
            <a:endParaRPr lang="en-US" dirty="0"/>
          </a:p>
        </p:txBody>
      </p:sp>
    </p:spTree>
    <p:extLst>
      <p:ext uri="{BB962C8B-B14F-4D97-AF65-F5344CB8AC3E}">
        <p14:creationId xmlns:p14="http://schemas.microsoft.com/office/powerpoint/2010/main" val="3626523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item, written to address RI.5.2.</a:t>
            </a:r>
          </a:p>
          <a:p>
            <a:endParaRPr lang="en-US" dirty="0"/>
          </a:p>
          <a:p>
            <a:r>
              <a:rPr lang="en-US" b="1" dirty="0"/>
              <a:t>Answer key: </a:t>
            </a:r>
            <a:r>
              <a:rPr lang="en-US" dirty="0"/>
              <a:t>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RI.5.2. </a:t>
            </a:r>
            <a:r>
              <a:rPr lang="en-US" dirty="0"/>
              <a:t>Although</a:t>
            </a:r>
            <a:r>
              <a:rPr lang="en-US" baseline="0" dirty="0"/>
              <a:t> the content is accurate in this item, it doesn’t meet the standard. Why? It only focuses on one main idea and it does not ask students to think about how key details were used to develop/support this main idea.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38</a:t>
            </a:fld>
            <a:endParaRPr lang="en-US" dirty="0"/>
          </a:p>
        </p:txBody>
      </p:sp>
    </p:spTree>
    <p:extLst>
      <p:ext uri="{BB962C8B-B14F-4D97-AF65-F5344CB8AC3E}">
        <p14:creationId xmlns:p14="http://schemas.microsoft.com/office/powerpoint/2010/main" val="2408848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 example</a:t>
            </a:r>
            <a:r>
              <a:rPr lang="en-US" baseline="0" dirty="0"/>
              <a:t> for RI.5.2. </a:t>
            </a:r>
          </a:p>
          <a:p>
            <a:endParaRPr lang="en-US" baseline="0" dirty="0"/>
          </a:p>
          <a:p>
            <a:r>
              <a:rPr lang="en-US" b="1" dirty="0"/>
              <a:t>Answer key: </a:t>
            </a:r>
            <a:r>
              <a:rPr lang="en-US" baseline="0" dirty="0"/>
              <a:t>The 4</a:t>
            </a:r>
            <a:r>
              <a:rPr lang="en-US" baseline="30000" dirty="0"/>
              <a:t>th</a:t>
            </a:r>
            <a:r>
              <a:rPr lang="en-US" baseline="0" dirty="0"/>
              <a:t> and 6</a:t>
            </a:r>
            <a:r>
              <a:rPr lang="en-US" baseline="30000" dirty="0"/>
              <a:t>th</a:t>
            </a:r>
            <a:r>
              <a:rPr lang="en-US" baseline="0" dirty="0"/>
              <a:t> options are main ideas. One possible correct answer for “There is water ice on the moon,” is </a:t>
            </a:r>
            <a:r>
              <a:rPr lang="en-US" sz="1200" b="0" i="0" u="none" strike="noStrike" kern="1200" baseline="0" dirty="0">
                <a:solidFill>
                  <a:schemeClr val="tx1"/>
                </a:solidFill>
                <a:latin typeface="+mn-lt"/>
                <a:ea typeface="+mn-ea"/>
                <a:cs typeface="+mn-cs"/>
              </a:rPr>
              <a:t>“’Yes, we found water,’ </a:t>
            </a:r>
            <a:r>
              <a:rPr lang="en-US" sz="1200" b="0" i="1" u="none" strike="noStrike" kern="1200" baseline="0" dirty="0">
                <a:solidFill>
                  <a:schemeClr val="tx1"/>
                </a:solidFill>
                <a:latin typeface="+mn-lt"/>
                <a:ea typeface="+mn-ea"/>
                <a:cs typeface="+mn-cs"/>
              </a:rPr>
              <a:t>LCROSS </a:t>
            </a:r>
            <a:r>
              <a:rPr lang="en-US" sz="1200" b="0" i="0" u="none" strike="noStrike" kern="1200" baseline="0" dirty="0">
                <a:solidFill>
                  <a:schemeClr val="tx1"/>
                </a:solidFill>
                <a:latin typeface="+mn-lt"/>
                <a:ea typeface="+mn-ea"/>
                <a:cs typeface="+mn-cs"/>
              </a:rPr>
              <a:t>scientist Anthony Colaprete told reporters during the big announcement in late 2009.” One possible correct answer for “Scientists explored the possibility of water ice on the moon,” is “Only minutes later </a:t>
            </a:r>
            <a:r>
              <a:rPr lang="en-US" sz="1200" b="0" i="1" u="none" strike="noStrike" kern="1200" baseline="0" dirty="0">
                <a:solidFill>
                  <a:schemeClr val="tx1"/>
                </a:solidFill>
                <a:latin typeface="+mn-lt"/>
                <a:ea typeface="+mn-ea"/>
                <a:cs typeface="+mn-cs"/>
              </a:rPr>
              <a:t>LCROSS </a:t>
            </a:r>
            <a:r>
              <a:rPr lang="en-US" sz="1200" b="0" i="0" u="none" strike="noStrike" kern="1200" baseline="0" dirty="0">
                <a:solidFill>
                  <a:schemeClr val="tx1"/>
                </a:solidFill>
                <a:latin typeface="+mn-lt"/>
                <a:ea typeface="+mn-ea"/>
                <a:cs typeface="+mn-cs"/>
              </a:rPr>
              <a:t>slammed itself into the crater, too, as astronomers on Earth searched the kicked-up cloud for water—and found it.” </a:t>
            </a:r>
            <a:r>
              <a:rPr lang="en-US" baseline="0" dirty="0"/>
              <a:t>Note that programs should include all possible answers but for brevity in training, we’ve only included one key detail per main idea.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the item align to the specifics of the grade 5 standard?</a:t>
            </a:r>
            <a:r>
              <a:rPr lang="en-US" b="1" baseline="0" dirty="0"/>
              <a:t> </a:t>
            </a:r>
            <a:r>
              <a:rPr lang="en-US" b="0" baseline="0" dirty="0"/>
              <a:t>Yes. </a:t>
            </a:r>
            <a:r>
              <a:rPr lang="en-US" baseline="0" dirty="0"/>
              <a:t>This item aligns to RI.5.2 in that it requires students to think about the TWO main ideas of the test: There is water ice on the moon, and scientists are exploring that possibility. Additionally, the item aligns to RI.5.1 because it asks students to find specific key details (textual evidence) that are used to support these main ideas.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be able to identify main ideas and how they are supported.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focus is the main ideas and key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the second column calls for explicit textual evidence.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39</a:t>
            </a:fld>
            <a:endParaRPr lang="en-US" dirty="0"/>
          </a:p>
        </p:txBody>
      </p:sp>
    </p:spTree>
    <p:extLst>
      <p:ext uri="{BB962C8B-B14F-4D97-AF65-F5344CB8AC3E}">
        <p14:creationId xmlns:p14="http://schemas.microsoft.com/office/powerpoint/2010/main" val="3032684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 example of an item written to the summary aspect</a:t>
            </a:r>
            <a:r>
              <a:rPr lang="en-US" baseline="0" dirty="0"/>
              <a:t> of RI.5.2.</a:t>
            </a:r>
          </a:p>
          <a:p>
            <a:endParaRPr lang="en-US" baseline="0" dirty="0"/>
          </a:p>
          <a:p>
            <a:r>
              <a:rPr lang="en-US" b="1" dirty="0"/>
              <a:t>Answer key: </a:t>
            </a:r>
            <a:r>
              <a:rPr lang="en-US" dirty="0"/>
              <a:t>Clementine . . . , Lunar Prospector</a:t>
            </a:r>
            <a:r>
              <a:rPr lang="en-US" baseline="0" dirty="0"/>
              <a:t> . . . , Lunar Reconnaissance Orbiter . . . , LCROSS . . . , Anthony Colaprete . . .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RI.5.2. </a:t>
            </a:r>
            <a:r>
              <a:rPr lang="en-US" dirty="0"/>
              <a:t>This item simply asks students</a:t>
            </a:r>
            <a:r>
              <a:rPr lang="en-US" baseline="0" dirty="0"/>
              <a:t> to order the events mentioned in the article. It does not really require that students determine WHAT information should be included in a summary (irrelevant details vs. key details) and simply asks students to sequence events, which isn’t really the key point of the article. It’s not the events that were important as much as the purpose of those events. Therefore, it does not match the expectations of RI.5.2.</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40</a:t>
            </a:fld>
            <a:endParaRPr lang="en-US" dirty="0"/>
          </a:p>
        </p:txBody>
      </p:sp>
    </p:spTree>
    <p:extLst>
      <p:ext uri="{BB962C8B-B14F-4D97-AF65-F5344CB8AC3E}">
        <p14:creationId xmlns:p14="http://schemas.microsoft.com/office/powerpoint/2010/main" val="1939803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a:t>
            </a:r>
            <a:r>
              <a:rPr lang="en-US" baseline="0" dirty="0"/>
              <a:t> i</a:t>
            </a:r>
            <a:r>
              <a:rPr lang="en-US" dirty="0"/>
              <a:t>s another summary example</a:t>
            </a:r>
            <a:r>
              <a:rPr lang="en-US" baseline="0" dirty="0"/>
              <a:t> for RI.5.2. </a:t>
            </a:r>
          </a:p>
          <a:p>
            <a:endParaRPr lang="en-US" baseline="0" dirty="0"/>
          </a:p>
          <a:p>
            <a:r>
              <a:rPr lang="en-US" b="1" dirty="0"/>
              <a:t>Answer key: </a:t>
            </a:r>
            <a:r>
              <a:rPr lang="en-US" dirty="0"/>
              <a:t>B</a:t>
            </a:r>
          </a:p>
          <a:p>
            <a:endParaRPr lang="en-US" dirty="0"/>
          </a:p>
          <a:p>
            <a:r>
              <a:rPr lang="en-US" b="1" dirty="0"/>
              <a:t>Does the item align to the specifics of the grade 5 standard?</a:t>
            </a:r>
            <a:r>
              <a:rPr lang="en-US" b="1" baseline="0" dirty="0"/>
              <a:t> </a:t>
            </a:r>
            <a:r>
              <a:rPr lang="en-US" b="0" baseline="0" dirty="0"/>
              <a:t>Yes. </a:t>
            </a:r>
            <a:r>
              <a:rPr lang="en-US" dirty="0"/>
              <a:t>This item aligns to RI.5.2 because it asks students to determine an</a:t>
            </a:r>
            <a:r>
              <a:rPr lang="en-US" baseline="0" dirty="0"/>
              <a:t> accurate summary of the text. Note there is a common misunderstanding about this standard in that many people assume students must WRITE a summary. The verb “summarize” is not meant to limit this standard to writing only. It is perfectly acceptable to have students build a summary in a TEI or even select a summary statement in a selected-response item. Additionally, this item aligns to RL.5.1 in that students must read through ALL textual evidence in order to answer the questions, sorting through main ideas and key details to be able to accurately summarize.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be able to choose an accurate summary.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summarization is always important as it demonstrates full understanding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use indirect evidence in that they must infer from the text and the details included.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41</a:t>
            </a:fld>
            <a:endParaRPr lang="en-US" dirty="0"/>
          </a:p>
        </p:txBody>
      </p:sp>
    </p:spTree>
    <p:extLst>
      <p:ext uri="{BB962C8B-B14F-4D97-AF65-F5344CB8AC3E}">
        <p14:creationId xmlns:p14="http://schemas.microsoft.com/office/powerpoint/2010/main" val="1158759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language of Anchor Standard 3 calls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ideas, events, and individuals in isolation from one another; instead students are specifically charged with observing and commenting on the interactions and relationships among them. Because a text, in its essence, comprises the interaction of these factors, fulfilling this standard means students truly are analyzing the text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RI.5.3, students are directed to think</a:t>
            </a:r>
            <a:r>
              <a:rPr lang="en-US" sz="1200" kern="1200" baseline="0" dirty="0">
                <a:solidFill>
                  <a:schemeClr val="tx1"/>
                </a:solidFill>
                <a:effectLst/>
                <a:latin typeface="+mn-lt"/>
                <a:ea typeface="+mn-ea"/>
                <a:cs typeface="+mn-cs"/>
              </a:rPr>
              <a:t> about relationships between two or more individuals, events, or concepts in an informational text. To be clear, these relationships could be same to same (e.g., two or more individuals) or could be two different aspects (e.g., individual to event).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few slides will look at examples of items that are supposed to align to this standard. We will review the items closely and discuss whether or not we think they do.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42</a:t>
            </a:fld>
            <a:endParaRPr lang="en-US" dirty="0"/>
          </a:p>
        </p:txBody>
      </p:sp>
    </p:spTree>
    <p:extLst>
      <p:ext uri="{BB962C8B-B14F-4D97-AF65-F5344CB8AC3E}">
        <p14:creationId xmlns:p14="http://schemas.microsoft.com/office/powerpoint/2010/main" val="1933196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a:t>
            </a:r>
            <a:r>
              <a:rPr lang="en-US" baseline="0" dirty="0"/>
              <a:t> this item written to RI.5.3. </a:t>
            </a:r>
          </a:p>
          <a:p>
            <a:endParaRPr lang="en-US" baseline="0" dirty="0"/>
          </a:p>
          <a:p>
            <a:r>
              <a:rPr lang="en-US" b="1" dirty="0"/>
              <a:t>Answer key: </a:t>
            </a:r>
            <a:r>
              <a:rPr lang="en-US" dirty="0"/>
              <a:t>Many of those impacting comets, asteroids, and meteoroids delivered some water ice to the Moon.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RI.5.3. The item does not align to RI.5.3 because it focuses solely on one event and the intent of the standard is to get students analyzing and explaining how events, individuals, ideas or concepts relate to one another.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43</a:t>
            </a:fld>
            <a:endParaRPr lang="en-US" dirty="0"/>
          </a:p>
        </p:txBody>
      </p:sp>
    </p:spTree>
    <p:extLst>
      <p:ext uri="{BB962C8B-B14F-4D97-AF65-F5344CB8AC3E}">
        <p14:creationId xmlns:p14="http://schemas.microsoft.com/office/powerpoint/2010/main" val="216039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Literary Texts for Grade 5. For each standard, we will first present a</a:t>
            </a:r>
            <a:r>
              <a:rPr lang="en-US" strike="noStrike" baseline="0" dirty="0"/>
              <a:t>n example of an item that does NOT match the standard. Then we will follow up with an item that does match the standard so you can see the differences.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t>5</a:t>
            </a:fld>
            <a:endParaRPr lang="en-US" dirty="0"/>
          </a:p>
        </p:txBody>
      </p:sp>
    </p:spTree>
    <p:extLst>
      <p:ext uri="{BB962C8B-B14F-4D97-AF65-F5344CB8AC3E}">
        <p14:creationId xmlns:p14="http://schemas.microsoft.com/office/powerpoint/2010/main" val="1981622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a:t>
            </a:r>
            <a:r>
              <a:rPr lang="en-US" baseline="0" dirty="0"/>
              <a:t> another example of an item written to RI.5.3. </a:t>
            </a:r>
          </a:p>
          <a:p>
            <a:endParaRPr lang="en-US" baseline="0" dirty="0"/>
          </a:p>
          <a:p>
            <a:r>
              <a:rPr lang="en-US" b="1" dirty="0"/>
              <a:t>Answer keys: </a:t>
            </a:r>
            <a:r>
              <a:rPr lang="en-US" baseline="0" dirty="0"/>
              <a:t>Part A: B; Part B: 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baseline="0" dirty="0"/>
              <a:t>This item aligns to RI.5.3 in that it explains several ideas from the text, focusing on the relationship between them. One idea is that scientists had to choose a place to crash the LCROSS that would help them gather data. Another idea is why they chose Cabeus specifically as the site. Then there is the idea that the crater is always dark, which relates to the the idea that it is cold enough to keep the ice from evaporating. There are a lot of ideas interacting in this item, measuring students’ understanding of the relationships within the text. The item also aligns to RI.5.1, as Part B asks for direct textual evidence that supports the answer to Part A.</a:t>
            </a:r>
            <a:endParaRPr lang="en-US" dirty="0"/>
          </a:p>
          <a:p>
            <a:endParaRPr lang="en-US" b="1" baseline="0" dirty="0"/>
          </a:p>
          <a:p>
            <a:r>
              <a:rPr lang="en-US" b="1" baseline="0" dirty="0"/>
              <a:t>Does this item require close reading? </a:t>
            </a:r>
            <a:r>
              <a:rPr lang="en-US" baseline="0" dirty="0"/>
              <a:t>Yes, students must read closely to understand why a particular location was best as a crash site.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exact crash site made the experiment possible. Understanding that point shows students understand the relationship of the various elements on the moon.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Part B explicitly asks for textual evidence.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44</a:t>
            </a:fld>
            <a:endParaRPr lang="en-US" dirty="0"/>
          </a:p>
        </p:txBody>
      </p:sp>
    </p:spTree>
    <p:extLst>
      <p:ext uri="{BB962C8B-B14F-4D97-AF65-F5344CB8AC3E}">
        <p14:creationId xmlns:p14="http://schemas.microsoft.com/office/powerpoint/2010/main" val="1411739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using relevant text. Students must not simply determine meaning of words in isolation; they must be tested on words surrounded by sufficient context. To create fair, reliable tests, context should be included so students can demonstrate their mastery of reading strategies in determining the meaning of unknown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RI.5.4, as discussed with RL.5.4, students are required to determine meaning of tested words or phrases as used “in a text,” meaning context is very important here</a:t>
            </a:r>
            <a:r>
              <a:rPr lang="en-US" b="0" baseline="0" dirty="0"/>
              <a:t>.</a:t>
            </a:r>
            <a:r>
              <a:rPr lang="en-US" b="1" baseline="0" dirty="0"/>
              <a:t> No longer are students expected to use prior knowledge to answer vocabulary questions.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features of vocabulary that should be checked, such as whether the word or phrase is tier 2 academic vocabulary and whether it is central to understanding the meaning of the text; however, for now we will focus solely on the language of the standard as the first step toward determining alignment. Please see CCSSO Criteria for High Quality Assessment, specifically Criterion B6, (available here:  http://www.ccsso.org/Documents/2014/CCSSO%20Criteria%20for%20High%20Quality%20Assessments%2003242014.pdf) for additional information about assessment of vocabulary.</a:t>
            </a:r>
            <a:endParaRPr lang="en-US" sz="1200" kern="1200" dirty="0">
              <a:solidFill>
                <a:schemeClr val="tx1"/>
              </a:solidFill>
              <a:effectLst/>
              <a:latin typeface="+mn-lt"/>
              <a:ea typeface="+mn-ea"/>
              <a:cs typeface="+mn-cs"/>
            </a:endParaRPr>
          </a:p>
          <a:p>
            <a:endParaRPr lang="en-US" baseline="0" dirty="0"/>
          </a:p>
          <a:p>
            <a:r>
              <a:rPr lang="en-US" baseline="0" dirty="0"/>
              <a:t>NOTE:  It is often the case that Language Standards 4, 5, or 6 may be applied to vocabulary items, depending on the focus of the item. It is perfectly acceptable to have multiple standards assigned.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45</a:t>
            </a:fld>
            <a:endParaRPr lang="en-US" dirty="0"/>
          </a:p>
        </p:txBody>
      </p:sp>
    </p:spTree>
    <p:extLst>
      <p:ext uri="{BB962C8B-B14F-4D97-AF65-F5344CB8AC3E}">
        <p14:creationId xmlns:p14="http://schemas.microsoft.com/office/powerpoint/2010/main" val="4155171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 to address RI.5.4. </a:t>
            </a:r>
          </a:p>
          <a:p>
            <a:endParaRPr lang="en-US" dirty="0"/>
          </a:p>
          <a:p>
            <a:r>
              <a:rPr lang="en-US" b="1" dirty="0"/>
              <a:t>Answer keys </a:t>
            </a:r>
            <a:r>
              <a:rPr lang="en-US" baseline="0" dirty="0"/>
              <a:t>never, always</a:t>
            </a:r>
          </a:p>
          <a:p>
            <a:endParaRPr lang="en-US" baseline="0" dirty="0"/>
          </a:p>
          <a:p>
            <a:r>
              <a:rPr lang="en-US" b="1" dirty="0"/>
              <a:t>Does this item align to the specifics of the grade 5 standard?</a:t>
            </a:r>
            <a:r>
              <a:rPr lang="en-US" b="1" baseline="0" dirty="0"/>
              <a:t> </a:t>
            </a:r>
            <a:r>
              <a:rPr lang="en-US" baseline="0" dirty="0"/>
              <a:t>No, this item is not aligned to the specifics of RI.5.4. The standard asks students to determine the meaning of words, but it does not ask them to know what the word “antonym” means. While most 5</a:t>
            </a:r>
            <a:r>
              <a:rPr lang="en-US" baseline="30000" dirty="0"/>
              <a:t>th</a:t>
            </a:r>
            <a:r>
              <a:rPr lang="en-US" baseline="0" dirty="0"/>
              <a:t> grade students would likely know that word, what if they don’t? They may miss the item because of an unknown word in the directions rather than not knowing the meaning of never and always. Also, this item misses the mark on RI.5.1, as kids could answer this question without even reading the paragraph. They just look at the words, which are very low level, and think about opposites. </a:t>
            </a:r>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46</a:t>
            </a:fld>
            <a:endParaRPr lang="en-US" dirty="0"/>
          </a:p>
        </p:txBody>
      </p:sp>
    </p:spTree>
    <p:extLst>
      <p:ext uri="{BB962C8B-B14F-4D97-AF65-F5344CB8AC3E}">
        <p14:creationId xmlns:p14="http://schemas.microsoft.com/office/powerpoint/2010/main" val="2241957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second item proposed for RI.5.4. </a:t>
            </a:r>
          </a:p>
          <a:p>
            <a:endParaRPr lang="en-US" baseline="0" dirty="0"/>
          </a:p>
          <a:p>
            <a:r>
              <a:rPr lang="en-US" b="1" dirty="0"/>
              <a:t>Answer keys: </a:t>
            </a:r>
            <a:r>
              <a:rPr lang="en-US" dirty="0"/>
              <a:t>Part A: B; Part B: C, 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dirty="0"/>
              <a:t>This item aligns to RI.5.4 because the context</a:t>
            </a:r>
            <a:r>
              <a:rPr lang="en-US" baseline="0" dirty="0"/>
              <a:t> for the meaning of “impact” is sprinkled throughout the passage. It is clear in the first paragraph that craters are created by impact. It is also clear that ice “scattered” upon impact, so students can infer a powerful smash occurring. Later the text speaks to “deep” craters, showing again impacts </a:t>
            </a:r>
            <a:r>
              <a:rPr lang="en-US" dirty="0"/>
              <a:t>are hard. The use of context to help “determine</a:t>
            </a:r>
            <a:r>
              <a:rPr lang="en-US" baseline="0" dirty="0"/>
              <a:t> meaning” fulfills the “in the text” requirement for RI.5.4 and the evidence requirement for RI.5.1. This item also has another alignment, this one to RI.5.3: It helps students think about the relationship of the word/concept of “impact” in relationship to two other important ideas in the text – It explains the formation of craters and tells how water was carried to the moon. Having multiple standards aligned to an item shows how intertwined skills can be as students dig deeply into texts. Remember, too, the importance of academic (tier 2) vocabulary. Students would see the word “impact” in other content areas so this is a meaningful word to test.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b="1" baseline="0" dirty="0"/>
              <a:t>Does this item require close reading? </a:t>
            </a:r>
            <a:r>
              <a:rPr lang="en-US" baseline="0" dirty="0"/>
              <a:t>Yes, students must read closely to see how the tested word helps develop important ideas.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The impact explains two important ideas: how craters were formed and how water was transported. </a:t>
            </a:r>
          </a:p>
          <a:p>
            <a:endParaRPr lang="en-US" b="0" baseline="0" dirty="0"/>
          </a:p>
          <a:p>
            <a:r>
              <a:rPr lang="en-US" b="1" baseline="0" dirty="0"/>
              <a:t>Does this item require use of evidence? </a:t>
            </a:r>
            <a:r>
              <a:rPr lang="en-US" b="0" baseline="0" dirty="0"/>
              <a:t>Yes, students indirectly use evidence from the text.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47</a:t>
            </a:fld>
            <a:endParaRPr lang="en-US" dirty="0"/>
          </a:p>
        </p:txBody>
      </p:sp>
    </p:spTree>
    <p:extLst>
      <p:ext uri="{BB962C8B-B14F-4D97-AF65-F5344CB8AC3E}">
        <p14:creationId xmlns:p14="http://schemas.microsoft.com/office/powerpoint/2010/main" val="3176285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a:t>
            </a:r>
            <a:r>
              <a:rPr lang="en-US" sz="1200" kern="1200" baseline="0" dirty="0">
                <a:solidFill>
                  <a:schemeClr val="tx1"/>
                </a:solidFill>
                <a:effectLst/>
                <a:latin typeface="+mn-lt"/>
                <a:ea typeface="+mn-ea"/>
                <a:cs typeface="+mn-cs"/>
              </a:rPr>
              <a:t> central </a:t>
            </a:r>
            <a:r>
              <a:rPr lang="en-US" sz="1200" kern="1200" dirty="0">
                <a:solidFill>
                  <a:schemeClr val="tx1"/>
                </a:solidFill>
                <a:effectLst/>
                <a:latin typeface="+mn-lt"/>
                <a:ea typeface="+mn-ea"/>
                <a:cs typeface="+mn-cs"/>
              </a:rPr>
              <a:t>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an informational text</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baseline="0" dirty="0"/>
          </a:p>
          <a:p>
            <a:r>
              <a:rPr lang="en-US" baseline="0" dirty="0"/>
              <a:t>With Standard 3, we talked about students digging deeply into relationships between events, ideas, or concepts. We see those words again with RI.5.5, this time specifically in regard to the structure of those things in two or more texts.  Students must understand the relationships from Standard 3, and part of that understanding is how those relationships are structured. This is one of the few times, across the grades, that Standard 5 actually calls for labeling structure, but the item shouldn’t just stop there. The drive of the standard is to compare/contrast those structures across texts.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48</a:t>
            </a:fld>
            <a:endParaRPr lang="en-US" dirty="0"/>
          </a:p>
        </p:txBody>
      </p:sp>
    </p:spTree>
    <p:extLst>
      <p:ext uri="{BB962C8B-B14F-4D97-AF65-F5344CB8AC3E}">
        <p14:creationId xmlns:p14="http://schemas.microsoft.com/office/powerpoint/2010/main" val="1418940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item written to RI.5.5.</a:t>
            </a:r>
          </a:p>
          <a:p>
            <a:endParaRPr lang="en-US" dirty="0"/>
          </a:p>
          <a:p>
            <a:r>
              <a:rPr lang="en-US" b="1" dirty="0"/>
              <a:t>Answer key: </a:t>
            </a:r>
            <a:r>
              <a:rPr lang="en-US" dirty="0"/>
              <a:t>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RI.5.5. </a:t>
            </a:r>
            <a:r>
              <a:rPr lang="en-US" dirty="0"/>
              <a:t>This standard</a:t>
            </a:r>
            <a:r>
              <a:rPr lang="en-US" baseline="0" dirty="0"/>
              <a:t> calls for comparison and contrast of the structures of TWO texts. This item focuses only on one. While the item is a perfectly viable item for grade 4, it does not fulfill the specific requirements of the CCSS for grade 5 informational texts.</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49</a:t>
            </a:fld>
            <a:endParaRPr lang="en-US" dirty="0"/>
          </a:p>
        </p:txBody>
      </p:sp>
    </p:spTree>
    <p:extLst>
      <p:ext uri="{BB962C8B-B14F-4D97-AF65-F5344CB8AC3E}">
        <p14:creationId xmlns:p14="http://schemas.microsoft.com/office/powerpoint/2010/main" val="2521807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 item written to address RI.5.5.</a:t>
            </a:r>
          </a:p>
          <a:p>
            <a:endParaRPr lang="en-US" dirty="0"/>
          </a:p>
          <a:p>
            <a:r>
              <a:rPr lang="en-US" b="1" dirty="0"/>
              <a:t>Answer keys:</a:t>
            </a:r>
            <a:r>
              <a:rPr lang="en-US" b="1" baseline="0" dirty="0"/>
              <a:t> </a:t>
            </a:r>
            <a:r>
              <a:rPr lang="en-US" b="0" baseline="0" dirty="0"/>
              <a:t>“</a:t>
            </a:r>
            <a:r>
              <a:rPr lang="en-US" baseline="0" dirty="0"/>
              <a:t>Looking for Lunar Ice”: (B) “</a:t>
            </a:r>
            <a:r>
              <a:rPr lang="en-US" sz="1200" dirty="0"/>
              <a:t>The reasons there could be water ice on the moon are discussed first, followed by details about how scientists have explored this possibility.”</a:t>
            </a:r>
            <a:r>
              <a:rPr lang="en-US" baseline="0" dirty="0"/>
              <a:t> ; News Clip: (D) “</a:t>
            </a:r>
            <a:r>
              <a:rPr lang="en-US" sz="1200" dirty="0"/>
              <a:t>The results of the LCROSS mission are revealed, followed by the reasons the findings are important.”</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baseline="0" dirty="0"/>
              <a:t>This item aligns to RI.5.5. because it focuses on two stimuli and the related overall structure. Understanding structure helps students understand the relationship between information that has been included, leading to a deeper analysis of the text. Organizational structure helps reveal the emphasis of the stimulus, tying to mastery several other standards (RI.5.2 main idea/key details and summary, RI.5.3 relationships of concepts, etc., and even Standards 7, 8 and 9 in many cases). It is important that the structure items truly align to the standards so that realizations of learnings and application across standards can take place. The item also aligns to RI.5.1 in that students must use evidence from the text and video to confirm that each proposed structure is accurate or not.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understand how each stimulus is structured.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structure is important to overall understanding. </a:t>
            </a:r>
          </a:p>
          <a:p>
            <a:endParaRPr lang="en-US" b="0" baseline="0" dirty="0"/>
          </a:p>
          <a:p>
            <a:r>
              <a:rPr lang="en-US" b="1" baseline="0" dirty="0"/>
              <a:t>Does this item require use of evidence? </a:t>
            </a:r>
            <a:r>
              <a:rPr lang="en-US" b="0" baseline="0" dirty="0"/>
              <a:t>Yes, students indirectly use evidence from the text.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Please note: This item does place a heavy reading load on young readers. As a general rule, items such as this should be used carefully and strategically, and only when necessary to address the specific text. </a:t>
            </a:r>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50</a:t>
            </a:fld>
            <a:endParaRPr lang="en-US" dirty="0"/>
          </a:p>
        </p:txBody>
      </p:sp>
    </p:spTree>
    <p:extLst>
      <p:ext uri="{BB962C8B-B14F-4D97-AF65-F5344CB8AC3E}">
        <p14:creationId xmlns:p14="http://schemas.microsoft.com/office/powerpoint/2010/main" val="2028648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baseline="0" dirty="0"/>
          </a:p>
          <a:p>
            <a:r>
              <a:rPr lang="en-US" sz="1200" kern="1200" dirty="0">
                <a:solidFill>
                  <a:schemeClr val="tx1"/>
                </a:solidFill>
                <a:effectLst/>
                <a:latin typeface="+mn-lt"/>
                <a:ea typeface="+mn-ea"/>
                <a:cs typeface="+mn-cs"/>
              </a:rPr>
              <a:t>With RI.5.6,</a:t>
            </a:r>
            <a:r>
              <a:rPr lang="en-US" sz="1200" kern="1200" baseline="0" dirty="0">
                <a:solidFill>
                  <a:schemeClr val="tx1"/>
                </a:solidFill>
                <a:effectLst/>
                <a:latin typeface="+mn-lt"/>
                <a:ea typeface="+mn-ea"/>
                <a:cs typeface="+mn-cs"/>
              </a:rPr>
              <a:t> most often one will need to use multiple stimuli to meet the standard. However, if one stimuli contains multiple points of view, the standard can be tested with a single stimulus. For this grade, students will be thinking about how the points of view between texts or within a text are similar or different. </a:t>
            </a:r>
            <a:endParaRPr lang="en-US" baseline="0" dirty="0"/>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51</a:t>
            </a:fld>
            <a:endParaRPr lang="en-US" dirty="0"/>
          </a:p>
        </p:txBody>
      </p:sp>
    </p:spTree>
    <p:extLst>
      <p:ext uri="{BB962C8B-B14F-4D97-AF65-F5344CB8AC3E}">
        <p14:creationId xmlns:p14="http://schemas.microsoft.com/office/powerpoint/2010/main" val="3200439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 to address RI.5.6. </a:t>
            </a:r>
          </a:p>
          <a:p>
            <a:endParaRPr lang="en-US" dirty="0"/>
          </a:p>
          <a:p>
            <a:r>
              <a:rPr lang="en-US" b="1" dirty="0"/>
              <a:t>Answer key: </a:t>
            </a:r>
            <a:r>
              <a:rPr lang="en-US" sz="1200" b="0" i="0" u="none" strike="noStrike" kern="1200" baseline="0" dirty="0">
                <a:solidFill>
                  <a:schemeClr val="tx1"/>
                </a:solidFill>
                <a:latin typeface="+mn-lt"/>
                <a:ea typeface="+mn-ea"/>
                <a:cs typeface="+mn-cs"/>
              </a:rPr>
              <a:t>If humans are going to build a moon base someday, they will need water. Not having to bring water from Earth would be a big help. </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RI.5.6. </a:t>
            </a:r>
            <a:r>
              <a:rPr lang="en-US" sz="1200" b="0" i="0" u="none" strike="noStrike" kern="1200" baseline="0" dirty="0">
                <a:solidFill>
                  <a:schemeClr val="tx1"/>
                </a:solidFill>
                <a:latin typeface="+mn-lt"/>
                <a:ea typeface="+mn-ea"/>
                <a:cs typeface="+mn-cs"/>
              </a:rPr>
              <a:t>The item does not align to RI.5.6 because it doesn’t direct students to multiple accounts. Instead it focuses on only a single point of view. Again, the item may be fine for another grade but it doesn’t align to the specifics of grade 5.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52</a:t>
            </a:fld>
            <a:endParaRPr lang="en-US" dirty="0"/>
          </a:p>
        </p:txBody>
      </p:sp>
    </p:spTree>
    <p:extLst>
      <p:ext uri="{BB962C8B-B14F-4D97-AF65-F5344CB8AC3E}">
        <p14:creationId xmlns:p14="http://schemas.microsoft.com/office/powerpoint/2010/main" val="748227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And here</a:t>
            </a:r>
            <a:r>
              <a:rPr lang="en-US" baseline="0" dirty="0"/>
              <a:t> i</a:t>
            </a:r>
            <a:r>
              <a:rPr lang="en-US" dirty="0"/>
              <a:t>s a second</a:t>
            </a:r>
            <a:r>
              <a:rPr lang="en-US" baseline="0" dirty="0"/>
              <a:t> item written to RI.5.6.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dirty="0"/>
              <a:t>Part A: </a:t>
            </a:r>
            <a:r>
              <a:rPr lang="en-US" sz="1200" b="0" i="0" u="none" strike="noStrike" kern="1200" baseline="0" dirty="0">
                <a:solidFill>
                  <a:schemeClr val="tx1"/>
                </a:solidFill>
                <a:latin typeface="+mn-lt"/>
                <a:ea typeface="+mn-ea"/>
                <a:cs typeface="+mn-cs"/>
              </a:rPr>
              <a:t>If humans are going to build a moon base someday, they will need water. Not having to bring water from Earth would be a big help.; </a:t>
            </a:r>
            <a:r>
              <a:rPr lang="en-US" dirty="0"/>
              <a:t>Part B</a:t>
            </a:r>
            <a:r>
              <a:rPr lang="en-US" baseline="0" dirty="0"/>
              <a:t>: C</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baseline="0" dirty="0"/>
              <a:t>This item aligns to RI.5.6 in that it addresses two points of view, with the second offering a caution to the first. The item also aligns to RI.5.1 in that students must find evidence in the text for Part A and the video for Part B.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establish the author’s point of view.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point of view is important to overall understanding. </a:t>
            </a:r>
          </a:p>
          <a:p>
            <a:endParaRPr lang="en-US" b="0" baseline="0" dirty="0"/>
          </a:p>
          <a:p>
            <a:r>
              <a:rPr lang="en-US" b="1" baseline="0" dirty="0"/>
              <a:t>Does this item require use of evidence? </a:t>
            </a:r>
            <a:r>
              <a:rPr lang="en-US" b="0" baseline="0" dirty="0"/>
              <a:t>Yes, students must use evidence from the video to support their chosen point of view from Part A.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53</a:t>
            </a:fld>
            <a:endParaRPr lang="en-US" dirty="0"/>
          </a:p>
        </p:txBody>
      </p:sp>
    </p:spTree>
    <p:extLst>
      <p:ext uri="{BB962C8B-B14F-4D97-AF65-F5344CB8AC3E}">
        <p14:creationId xmlns:p14="http://schemas.microsoft.com/office/powerpoint/2010/main" val="394965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 Standard 2, across all grade levels, asks students to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development challenges students to go beyond merely stating ideas to tracing their evolution throughout a text. Standard 2 therefore views unearthing themes and ideas as the product of careful examination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For grade 5,</a:t>
            </a:r>
            <a:r>
              <a:rPr lang="en-US" baseline="0" dirty="0"/>
              <a:t> t</a:t>
            </a:r>
            <a:r>
              <a:rPr lang="en-US" dirty="0"/>
              <a:t>his standard has TWO</a:t>
            </a:r>
            <a:r>
              <a:rPr lang="en-US" baseline="0" dirty="0"/>
              <a:t> components: determining theme and its development AND summarization. </a:t>
            </a:r>
            <a:r>
              <a:rPr lang="en-US" dirty="0"/>
              <a:t>The first part of this standard is about</a:t>
            </a:r>
            <a:r>
              <a:rPr lang="en-US" baseline="0" dirty="0"/>
              <a:t> determining theme and analyzing how it develops. Items should not simply ask students “What is the theme?” or “What is the central idea?” but should delve into how characters’ responses to challenges in stories or dramas help develop/illustrate the theme or how, in a poem, the speaker’s reflections help develop/illustrate the theme. Awareness of theme grows as students pay careful attention to details within the text; this standard focuses student attention on the elements students need to notice to determine and analyze theme. </a:t>
            </a:r>
          </a:p>
          <a:p>
            <a:endParaRPr lang="en-US" baseline="0" dirty="0"/>
          </a:p>
          <a:p>
            <a:r>
              <a:rPr lang="en-US" baseline="0" dirty="0"/>
              <a:t>The second part of the standard, assessed separately as noted by the semi-colon that divides the two components, asks students to provide a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a:t>
            </a:r>
          </a:p>
          <a:p>
            <a:endParaRPr lang="en-US" baseline="0" dirty="0"/>
          </a:p>
          <a:p>
            <a:r>
              <a:rPr lang="en-US" baseline="0" dirty="0"/>
              <a:t>The next few slides will look at examples of items that are supposed to align to this standard. We will review the items closely and discuss whether or not we think they do. Be sure to have your ELA grade 5 standards handy, as we will be referring to them.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a:t>
            </a:fld>
            <a:endParaRPr lang="en-US" dirty="0"/>
          </a:p>
        </p:txBody>
      </p:sp>
    </p:spTree>
    <p:extLst>
      <p:ext uri="{BB962C8B-B14F-4D97-AF65-F5344CB8AC3E}">
        <p14:creationId xmlns:p14="http://schemas.microsoft.com/office/powerpoint/2010/main" val="2365772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t>
            </a:r>
            <a:r>
              <a:rPr lang="en-US" sz="1200" kern="1200" dirty="0">
                <a:solidFill>
                  <a:schemeClr val="tx1"/>
                </a:solidFill>
                <a:effectLst/>
                <a:latin typeface="+mn-lt"/>
                <a:ea typeface="+mn-ea"/>
                <a:cs typeface="+mn-cs"/>
              </a:rPr>
              <a:t>Standard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For grade 5, this is one of the only standards that allows for students to skim—note the use of the words “quickly” and “efficiently” in the standard itself. </a:t>
            </a:r>
            <a:r>
              <a:rPr lang="en-US" sz="1200" kern="1200" dirty="0">
                <a:solidFill>
                  <a:schemeClr val="tx1"/>
                </a:solidFill>
                <a:effectLst/>
                <a:latin typeface="+mn-lt"/>
                <a:ea typeface="+mn-ea"/>
                <a:cs typeface="+mn-cs"/>
              </a:rPr>
              <a:t>Students should be asked to use information from texts that include features like tables, charts, and graphs, and combine it with their understanding of the words themselves, demonstrating fluency in such mixed texts.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54</a:t>
            </a:fld>
            <a:endParaRPr lang="en-US" dirty="0"/>
          </a:p>
        </p:txBody>
      </p:sp>
    </p:spTree>
    <p:extLst>
      <p:ext uri="{BB962C8B-B14F-4D97-AF65-F5344CB8AC3E}">
        <p14:creationId xmlns:p14="http://schemas.microsoft.com/office/powerpoint/2010/main" val="25985351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a:t>
            </a:r>
            <a:r>
              <a:rPr lang="en-US" baseline="0" dirty="0"/>
              <a:t> to address RI.5.7. </a:t>
            </a:r>
          </a:p>
          <a:p>
            <a:endParaRPr lang="en-US" baseline="0" dirty="0"/>
          </a:p>
          <a:p>
            <a:r>
              <a:rPr lang="en-US" b="1" dirty="0"/>
              <a:t>Answer</a:t>
            </a:r>
            <a:r>
              <a:rPr lang="en-US" b="1" baseline="0" dirty="0"/>
              <a:t> key: </a:t>
            </a:r>
            <a:r>
              <a:rPr lang="en-US" dirty="0"/>
              <a:t>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RI.5.7. </a:t>
            </a:r>
            <a:r>
              <a:rPr lang="en-US" dirty="0"/>
              <a:t>This item does not align because it does</a:t>
            </a:r>
            <a:r>
              <a:rPr lang="en-US" baseline="0" dirty="0"/>
              <a:t> not require that students use information from multiple sources. Items, no matter how strong or well written, cannot be aligned to Standard 7 if they only call for information from one source.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55</a:t>
            </a:fld>
            <a:endParaRPr lang="en-US" dirty="0"/>
          </a:p>
        </p:txBody>
      </p:sp>
    </p:spTree>
    <p:extLst>
      <p:ext uri="{BB962C8B-B14F-4D97-AF65-F5344CB8AC3E}">
        <p14:creationId xmlns:p14="http://schemas.microsoft.com/office/powerpoint/2010/main" val="34226531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a:t>
            </a:r>
            <a:r>
              <a:rPr lang="en-US" baseline="0" dirty="0"/>
              <a:t> item written to RI.5.7.</a:t>
            </a:r>
          </a:p>
          <a:p>
            <a:endParaRPr lang="en-US" baseline="0" dirty="0"/>
          </a:p>
          <a:p>
            <a:r>
              <a:rPr lang="en-US" b="1" dirty="0"/>
              <a:t>Answer key: </a:t>
            </a:r>
            <a:r>
              <a:rPr lang="en-US" baseline="0" dirty="0"/>
              <a:t>C and 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baseline="0" dirty="0"/>
              <a:t>This item aligns to RI.5.7 in that students are using information from both the text and the video to answer the posed question quickly. Remember they’ve already read the text and watched the video so now they can quickly skim the three paragraphs in the article and watch a few seconds of video to get this answer. There is an element of speed with this standard in that the standard mentions “quickly” and “efficiently”. This is one of the few grade-level standards that doesn’t necessarily call for close reading and deep analysis. There are many types of reading and in this case, skimming may be entirely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and listen closely to locate exact information the first time through. However, to answer the question, they need only skim, which is acceptable for this standard and this grade.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amount of water plays an important role in understanding. </a:t>
            </a:r>
          </a:p>
          <a:p>
            <a:endParaRPr lang="en-US" b="0" baseline="0" dirty="0"/>
          </a:p>
          <a:p>
            <a:r>
              <a:rPr lang="en-US" b="1" baseline="0" dirty="0"/>
              <a:t>Does this item require use of evidence? </a:t>
            </a:r>
            <a:r>
              <a:rPr lang="en-US" b="0" baseline="0" dirty="0"/>
              <a:t>Yes, the options are precise evidence from the text and video.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56</a:t>
            </a:fld>
            <a:endParaRPr lang="en-US" dirty="0"/>
          </a:p>
        </p:txBody>
      </p:sp>
    </p:spTree>
    <p:extLst>
      <p:ext uri="{BB962C8B-B14F-4D97-AF65-F5344CB8AC3E}">
        <p14:creationId xmlns:p14="http://schemas.microsoft.com/office/powerpoint/2010/main" val="1961041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8 across the grades articulates the demand for rigorous precision that courses through the standards. This standard is not met by gaining a general sense of an author’s conclusions or overall argument but by delineating and evaluating the “specific claims in a text,” not just the overall argument. By demanding that students “delineate” the specific claims before moving on to evaluating them, the standard imposes a thoughtful process for how students should approach a text. Careful analysis needs to precede interpretation and critique, allowing for students to first capture the precise meaning of the words on the page before they proceed to evaluate the merits of what is being said.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earlier grades, Standard 8 focuses on students’ understanding how authors support what they say with reasons and evidence. In reading about history, science, and the arts, students systematically grasp how an author frames reasons and employs evidence, so that by fifth grade they can adeptly explain how writers use them “to support particular points in the text” under study.  </a:t>
            </a:r>
          </a:p>
          <a:p>
            <a:endParaRPr lang="en-US" baseline="0" dirty="0"/>
          </a:p>
          <a:p>
            <a:r>
              <a:rPr lang="en-US" baseline="0" dirty="0"/>
              <a:t>For grade 5, note that the main verb here is “explain.” “Identification” comes into play as students think deeply about what an author says and how she or he supports what is being said. This standard serves as a stepping stone to later grades in that students must be able to explain how an author uses reasons and evidence to support points in order to later delineate.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57</a:t>
            </a:fld>
            <a:endParaRPr lang="en-US" dirty="0"/>
          </a:p>
        </p:txBody>
      </p:sp>
    </p:spTree>
    <p:extLst>
      <p:ext uri="{BB962C8B-B14F-4D97-AF65-F5344CB8AC3E}">
        <p14:creationId xmlns:p14="http://schemas.microsoft.com/office/powerpoint/2010/main" val="1604369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 for</a:t>
            </a:r>
            <a:r>
              <a:rPr lang="en-US" baseline="0" dirty="0"/>
              <a:t> RI.5.8. </a:t>
            </a:r>
          </a:p>
          <a:p>
            <a:endParaRPr lang="en-US" baseline="0" dirty="0"/>
          </a:p>
          <a:p>
            <a:r>
              <a:rPr lang="en-US" b="1" dirty="0"/>
              <a:t>Answer key: </a:t>
            </a:r>
            <a:r>
              <a:rPr lang="en-US" baseline="0" dirty="0"/>
              <a:t>C</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RI.5.8. The item doesn’t align because it doesn’t ask students to think about how the author uses reasons or evidence to support a particular point. All the item really gets to is what the author’s point was in mentioning this particular spacecraft.</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58</a:t>
            </a:fld>
            <a:endParaRPr lang="en-US" dirty="0"/>
          </a:p>
        </p:txBody>
      </p:sp>
    </p:spTree>
    <p:extLst>
      <p:ext uri="{BB962C8B-B14F-4D97-AF65-F5344CB8AC3E}">
        <p14:creationId xmlns:p14="http://schemas.microsoft.com/office/powerpoint/2010/main" val="2231315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 RI.5.8 item.</a:t>
            </a:r>
          </a:p>
          <a:p>
            <a:endParaRPr lang="en-US" dirty="0"/>
          </a:p>
          <a:p>
            <a:r>
              <a:rPr lang="en-US" b="1" baseline="0" dirty="0"/>
              <a:t>Answer keys: </a:t>
            </a:r>
            <a:r>
              <a:rPr lang="en-US" baseline="0" dirty="0"/>
              <a:t>D and 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baseline="0" dirty="0"/>
              <a:t>The item aligns to RI.5.8 because it requires that students find information to support the author’s point in paragraph 8 that there are still “mysteries” to solve.  Students are provided one explicit example of support in paragraph 8 but they also have to think about the article as a whole to determine what other question is still to be answered.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determine the remaining “unknowns.”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fact that scientists still continue to research is a key element of the text. </a:t>
            </a:r>
          </a:p>
          <a:p>
            <a:endParaRPr lang="en-US" b="0" baseline="0" dirty="0"/>
          </a:p>
          <a:p>
            <a:r>
              <a:rPr lang="en-US" b="1" baseline="0" dirty="0"/>
              <a:t>Does this item require use of evidence? </a:t>
            </a:r>
            <a:r>
              <a:rPr lang="en-US" b="0" baseline="0" dirty="0"/>
              <a:t>Yes, students must indirectly use evidence from the text. The will use DIRECT evidence to determine which of these questions are already answered.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59</a:t>
            </a:fld>
            <a:endParaRPr lang="en-US" dirty="0"/>
          </a:p>
        </p:txBody>
      </p:sp>
    </p:spTree>
    <p:extLst>
      <p:ext uri="{BB962C8B-B14F-4D97-AF65-F5344CB8AC3E}">
        <p14:creationId xmlns:p14="http://schemas.microsoft.com/office/powerpoint/2010/main" val="220014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standards as a whole, and 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9 in particular, go well beyond merely promoting reading comprehension to call on students to read with the intent of building knowledge. Students must not only grasp what they read, but also integrate it into a body of ever-growing knowledge. Building knowledge and vocabulary from the earliest years are essential for students to be able to become college and career ready readers of complex text.  </a:t>
            </a:r>
          </a:p>
          <a:p>
            <a:endParaRPr lang="en-US" baseline="0" dirty="0"/>
          </a:p>
          <a:p>
            <a:r>
              <a:rPr lang="en-US" baseline="0" dirty="0"/>
              <a:t>Standard 9, regardless of grade level, always involves multiple stimuli. For grade 5 Informational Texts, the standard requires that more than one text be used and those texts must be about the same topic. Students must integrate information from more than one text. Although the standard explicitly says write or speak, because of the limitations of assessment, these questions can also be asked in selected response or technology items. </a:t>
            </a:r>
          </a:p>
          <a:p>
            <a:endParaRPr lang="en-US" baseline="0" dirty="0"/>
          </a:p>
          <a:p>
            <a:r>
              <a:rPr lang="en-US" baseline="0" dirty="0"/>
              <a:t>The next few slides will look at examples of items that are supposed to align to this standard. We will review the items closely and discuss whether or not we think they do. </a:t>
            </a:r>
          </a:p>
        </p:txBody>
      </p:sp>
      <p:sp>
        <p:nvSpPr>
          <p:cNvPr id="4" name="Slide Number Placeholder 3"/>
          <p:cNvSpPr>
            <a:spLocks noGrp="1"/>
          </p:cNvSpPr>
          <p:nvPr>
            <p:ph type="sldNum" sz="quarter" idx="10"/>
          </p:nvPr>
        </p:nvSpPr>
        <p:spPr/>
        <p:txBody>
          <a:bodyPr/>
          <a:lstStyle/>
          <a:p>
            <a:fld id="{D2A8CB79-26D9-47B3-A269-5F23059CE682}" type="slidenum">
              <a:rPr lang="en-US" smtClean="0"/>
              <a:t>60</a:t>
            </a:fld>
            <a:endParaRPr lang="en-US" dirty="0"/>
          </a:p>
        </p:txBody>
      </p:sp>
    </p:spTree>
    <p:extLst>
      <p:ext uri="{BB962C8B-B14F-4D97-AF65-F5344CB8AC3E}">
        <p14:creationId xmlns:p14="http://schemas.microsoft.com/office/powerpoint/2010/main" val="3934055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item,</a:t>
            </a:r>
            <a:r>
              <a:rPr lang="en-US" baseline="0" dirty="0"/>
              <a:t> written to address RI.5.9. </a:t>
            </a:r>
          </a:p>
          <a:p>
            <a:endParaRPr lang="en-US" baseline="0" dirty="0"/>
          </a:p>
          <a:p>
            <a:r>
              <a:rPr lang="en-US" b="1" dirty="0"/>
              <a:t>Answer key:</a:t>
            </a:r>
            <a:r>
              <a:rPr lang="en-US" b="1" baseline="0" dirty="0"/>
              <a:t> </a:t>
            </a:r>
            <a:r>
              <a:rPr lang="en-US" baseline="0" dirty="0"/>
              <a:t>C</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No, this item is not aligned to the specifics of RI.5.9. This item is not aligned because it handles “topic” in a very superficial way, simply asking students to think about the main topic of both the text and the video. The standard calls for “integration” of information, meaning HOW the information is covered, WHAT is said about the topic, not just what the main topic is.</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61</a:t>
            </a:fld>
            <a:endParaRPr lang="en-US" dirty="0"/>
          </a:p>
        </p:txBody>
      </p:sp>
    </p:spTree>
    <p:extLst>
      <p:ext uri="{BB962C8B-B14F-4D97-AF65-F5344CB8AC3E}">
        <p14:creationId xmlns:p14="http://schemas.microsoft.com/office/powerpoint/2010/main" val="2036601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 item for RI.5.9.</a:t>
            </a:r>
            <a:r>
              <a:rPr lang="en-US" baseline="0" dirty="0"/>
              <a:t> </a:t>
            </a:r>
          </a:p>
          <a:p>
            <a:endParaRPr lang="en-US" baseline="0" dirty="0"/>
          </a:p>
          <a:p>
            <a:r>
              <a:rPr lang="en-US" b="1" dirty="0"/>
              <a:t>Answer keys: </a:t>
            </a:r>
            <a:r>
              <a:rPr lang="en-US" baseline="0" dirty="0"/>
              <a:t>D and 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0" baseline="0" dirty="0"/>
              <a:t>Yes. </a:t>
            </a:r>
            <a:r>
              <a:rPr lang="en-US" baseline="0" dirty="0"/>
              <a:t>This item is aligned to RI.5.9 because students must think about the Friedensen claim and how evidence from the article supports it. They are “integrating” information in a meaningful way, building their knowledge base. This item helps students see that the claim made ties the two pieces together in a meaningful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and listen closely to multiple stimuli to determine what is still unknown.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fact that scientists still continue to research is a key element of the text. </a:t>
            </a:r>
          </a:p>
          <a:p>
            <a:endParaRPr lang="en-US" b="0" baseline="0" dirty="0"/>
          </a:p>
          <a:p>
            <a:r>
              <a:rPr lang="en-US" b="1" baseline="0" dirty="0"/>
              <a:t>Does this item require use of evidence? </a:t>
            </a:r>
            <a:r>
              <a:rPr lang="en-US" b="0" baseline="0" dirty="0"/>
              <a:t>Yes, students must indirectly use evidence from the text. They will use direct evidence to determine which of these questions are already answered.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62</a:t>
            </a:fld>
            <a:endParaRPr lang="en-US" dirty="0"/>
          </a:p>
        </p:txBody>
      </p:sp>
    </p:spTree>
    <p:extLst>
      <p:ext uri="{BB962C8B-B14F-4D97-AF65-F5344CB8AC3E}">
        <p14:creationId xmlns:p14="http://schemas.microsoft.com/office/powerpoint/2010/main" val="17865072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63</a:t>
            </a:fld>
            <a:endParaRPr lang="en-US" dirty="0"/>
          </a:p>
        </p:txBody>
      </p:sp>
    </p:spTree>
    <p:extLst>
      <p:ext uri="{BB962C8B-B14F-4D97-AF65-F5344CB8AC3E}">
        <p14:creationId xmlns:p14="http://schemas.microsoft.com/office/powerpoint/2010/main" val="236441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t>
            </a:r>
            <a:r>
              <a:rPr lang="en-US" baseline="0" dirty="0"/>
              <a:t> a look at this sample item for RL.5.2.</a:t>
            </a:r>
          </a:p>
          <a:p>
            <a:endParaRPr lang="en-US" baseline="0" dirty="0"/>
          </a:p>
          <a:p>
            <a:r>
              <a:rPr lang="en-US" b="1" dirty="0"/>
              <a:t>Answer key: </a:t>
            </a:r>
            <a:r>
              <a:rPr lang="en-US" dirty="0"/>
              <a:t>A</a:t>
            </a:r>
          </a:p>
          <a:p>
            <a:endParaRPr lang="en-US" dirty="0"/>
          </a:p>
          <a:p>
            <a:r>
              <a:rPr lang="en-US" b="1" dirty="0"/>
              <a:t>Does this item align to the specifics of</a:t>
            </a:r>
            <a:r>
              <a:rPr lang="en-US" b="1" baseline="0" dirty="0"/>
              <a:t> the grade 5 standard</a:t>
            </a:r>
            <a:r>
              <a:rPr lang="en-US" b="1" dirty="0"/>
              <a:t>?</a:t>
            </a:r>
            <a:r>
              <a:rPr lang="en-US" b="1" baseline="0" dirty="0"/>
              <a:t> </a:t>
            </a:r>
            <a:r>
              <a:rPr lang="en-US" baseline="0" dirty="0"/>
              <a:t>No, this item is not aligned to the specifics of RL.5.2. </a:t>
            </a:r>
            <a:r>
              <a:rPr lang="en-US" dirty="0"/>
              <a:t>This item oversimplifies</a:t>
            </a:r>
            <a:r>
              <a:rPr lang="en-US" baseline="0" dirty="0"/>
              <a:t> the complex nature of the concepts and themes presented in </a:t>
            </a:r>
            <a:r>
              <a:rPr lang="en-US" i="1" baseline="0" dirty="0"/>
              <a:t>Counting on Grace </a:t>
            </a:r>
            <a:r>
              <a:rPr lang="en-US" baseline="0" dirty="0"/>
              <a:t>by treating themes at a superficial level, with no ties to what is really going on in the text. In other words, where is the part of the standard that talks about character responses to challenges? How do the details of the text contribute to this theme?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to be truly aligned the item also has to require close reading, focus on important particulars, and use evidence. But, because this item does not align to the standard, there is no need to look carefully and analyze the question for these characteristics. Even if the item had these characteristics, it would not be considered aligned because it is not a match to the specific language of the grade-level standard.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7</a:t>
            </a:fld>
            <a:endParaRPr lang="en-US" dirty="0"/>
          </a:p>
        </p:txBody>
      </p:sp>
    </p:spTree>
    <p:extLst>
      <p:ext uri="{BB962C8B-B14F-4D97-AF65-F5344CB8AC3E}">
        <p14:creationId xmlns:p14="http://schemas.microsoft.com/office/powerpoint/2010/main" val="26131767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64</a:t>
            </a:fld>
            <a:endParaRPr lang="en-US" dirty="0"/>
          </a:p>
        </p:txBody>
      </p:sp>
    </p:spTree>
    <p:extLst>
      <p:ext uri="{BB962C8B-B14F-4D97-AF65-F5344CB8AC3E}">
        <p14:creationId xmlns:p14="http://schemas.microsoft.com/office/powerpoint/2010/main" val="75230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a:t>
            </a:r>
            <a:r>
              <a:rPr lang="en-US" baseline="0" dirty="0"/>
              <a:t> this sample item written to address RL.5.2.</a:t>
            </a:r>
          </a:p>
          <a:p>
            <a:endParaRPr lang="en-US" baseline="0" dirty="0"/>
          </a:p>
          <a:p>
            <a:r>
              <a:rPr lang="en-US" b="1" dirty="0"/>
              <a:t>Answer key: </a:t>
            </a:r>
            <a:r>
              <a:rPr lang="en-US" dirty="0"/>
              <a:t>Part A:</a:t>
            </a:r>
            <a:r>
              <a:rPr lang="en-US" baseline="0" dirty="0"/>
              <a:t> A; Part B: B</a:t>
            </a:r>
          </a:p>
          <a:p>
            <a:endParaRPr lang="en-US" baseline="0" dirty="0"/>
          </a:p>
          <a:p>
            <a:r>
              <a:rPr lang="en-US" b="1" dirty="0"/>
              <a:t>Does this item align to the specifics of the grade 5 standard?</a:t>
            </a:r>
            <a:r>
              <a:rPr lang="en-US" b="1" baseline="0" dirty="0"/>
              <a:t> </a:t>
            </a:r>
            <a:r>
              <a:rPr lang="en-US" baseline="0" dirty="0"/>
              <a:t>Yes, this item is aligned to the specifics of RL.5.2. </a:t>
            </a:r>
            <a:r>
              <a:rPr lang="en-US" dirty="0"/>
              <a:t>This item</a:t>
            </a:r>
            <a:r>
              <a:rPr lang="en-US" baseline="0" dirty="0"/>
              <a:t> makes the theme statements more specific than the previous example by including the “challenge” aspect of Standard 2 within the introductory clauses in Part A.  With this challenge text, the somewhat generic statements of the previous item are now text-based themes and align to Standard 2. Additionally, the student must think deeply about and cite the textual evidence (Part B) that illustrates the theme, which fulfills the requirement for Standard 1. </a:t>
            </a:r>
          </a:p>
          <a:p>
            <a:endParaRPr lang="en-US" baseline="0" dirty="0"/>
          </a:p>
          <a:p>
            <a:r>
              <a:rPr lang="en-US" b="1" baseline="0" dirty="0"/>
              <a:t>Does this item require close reading? </a:t>
            </a:r>
            <a:r>
              <a:rPr lang="en-US" baseline="0" dirty="0"/>
              <a:t>Yes, students cannot determine the relationship between theme and story elements without careful attention to the details.</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aseline="0" dirty="0"/>
              <a:t>Yes, the story elements play a major role in this text as it relates to theme. </a:t>
            </a:r>
          </a:p>
          <a:p>
            <a:endParaRPr lang="en-US" baseline="0" dirty="0"/>
          </a:p>
          <a:p>
            <a:r>
              <a:rPr lang="en-US" b="1" baseline="0" dirty="0"/>
              <a:t>Does this item require use of evidence? </a:t>
            </a:r>
            <a:r>
              <a:rPr lang="en-US" baseline="0" dirty="0"/>
              <a:t>Yes, students must infer which element of the text demonstrates the theme. </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8</a:t>
            </a:fld>
            <a:endParaRPr lang="en-US" dirty="0"/>
          </a:p>
        </p:txBody>
      </p:sp>
    </p:spTree>
    <p:extLst>
      <p:ext uri="{BB962C8B-B14F-4D97-AF65-F5344CB8AC3E}">
        <p14:creationId xmlns:p14="http://schemas.microsoft.com/office/powerpoint/2010/main" val="376867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another sample item to RL.5.2, this time one addressing summary. </a:t>
            </a:r>
          </a:p>
          <a:p>
            <a:endParaRPr lang="en-US" baseline="0" dirty="0"/>
          </a:p>
          <a:p>
            <a:r>
              <a:rPr lang="en-US" b="1" dirty="0"/>
              <a:t>Answer key: </a:t>
            </a:r>
            <a:r>
              <a:rPr lang="en-US" baseline="0" dirty="0"/>
              <a:t>Arthur tells . . ., Miss Lesley explains . . ., Miss Lesley asks . . ., Arthur warns . . .</a:t>
            </a:r>
          </a:p>
          <a:p>
            <a:endParaRPr lang="en-US" baseline="0" dirty="0"/>
          </a:p>
          <a:p>
            <a:r>
              <a:rPr lang="en-US" b="1" dirty="0"/>
              <a:t>Does this item align to the specifics of</a:t>
            </a:r>
            <a:r>
              <a:rPr lang="en-US" b="1" baseline="0" dirty="0"/>
              <a:t> the grade 5 standard</a:t>
            </a:r>
            <a:r>
              <a:rPr lang="en-US" b="1" dirty="0"/>
              <a:t>?</a:t>
            </a:r>
            <a:r>
              <a:rPr lang="en-US" b="1" baseline="0" dirty="0"/>
              <a:t> </a:t>
            </a:r>
            <a:r>
              <a:rPr lang="en-US" baseline="0" dirty="0"/>
              <a:t>No, this item is not aligned to the specifics of RL.5.2. </a:t>
            </a:r>
            <a:r>
              <a:rPr lang="en-US" dirty="0"/>
              <a:t>Remember, </a:t>
            </a:r>
            <a:r>
              <a:rPr lang="en-US" sz="1200" kern="1200" dirty="0">
                <a:solidFill>
                  <a:schemeClr val="tx1"/>
                </a:solidFill>
                <a:effectLst/>
                <a:latin typeface="+mn-lt"/>
                <a:ea typeface="+mn-ea"/>
                <a:cs typeface="+mn-cs"/>
              </a:rPr>
              <a:t>the demand of summarization in Standard 2 is that students demonstrate their ability to immerse themselves in other people’s ideas and experiences, to enlarge their thinking and experience through reading. Summarizing texts in chronological order is unlikely to fulfill this goal—students merely recount, in abbreviated form, the time-ordered details in the text without grappling with its ideas. After grades 3 and 4, aligned assessment questions should not require students to simply summarize informational text that is chronological in structure. While</a:t>
            </a:r>
            <a:r>
              <a:rPr lang="en-US" sz="1200" kern="1200" baseline="0" dirty="0">
                <a:solidFill>
                  <a:schemeClr val="tx1"/>
                </a:solidFill>
                <a:effectLst/>
                <a:latin typeface="+mn-lt"/>
                <a:ea typeface="+mn-ea"/>
                <a:cs typeface="+mn-cs"/>
              </a:rPr>
              <a:t> some semblance of order is certainly important, students should also be able to determine what information should or should not be included in a summary. Then, order becomes a secondary concern.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current iteration of the item does not have students grapple with ideas; instead they are only asked to place events in chronological</a:t>
            </a:r>
            <a:r>
              <a:rPr lang="en-US" sz="1200" kern="1200" baseline="0" dirty="0">
                <a:solidFill>
                  <a:schemeClr val="tx1"/>
                </a:solidFill>
                <a:effectLst/>
                <a:latin typeface="+mn-lt"/>
                <a:ea typeface="+mn-ea"/>
                <a:cs typeface="+mn-cs"/>
              </a:rPr>
              <a:t> order. The key check for item alignment here is, “After reading the events in order, do I really know what the story was about?”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to be truly aligned the item also has to require close reading, focus on important particulars, and use evidence. But, because this item does not align to the standard, there is no need to look carefully and analyze the question for these characteristics. Does the item align to any other grade 5 standard?  No. </a:t>
            </a:r>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9</a:t>
            </a:fld>
            <a:endParaRPr lang="en-US" dirty="0"/>
          </a:p>
        </p:txBody>
      </p:sp>
    </p:spTree>
    <p:extLst>
      <p:ext uri="{BB962C8B-B14F-4D97-AF65-F5344CB8AC3E}">
        <p14:creationId xmlns:p14="http://schemas.microsoft.com/office/powerpoint/2010/main" val="165262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Now let’s look at this summary item. </a:t>
            </a:r>
          </a:p>
          <a:p>
            <a:endParaRPr lang="en-US" strike="noStrike" dirty="0"/>
          </a:p>
          <a:p>
            <a:r>
              <a:rPr lang="en-US" b="1" dirty="0"/>
              <a:t>Answer key: </a:t>
            </a:r>
            <a:r>
              <a:rPr lang="en-US" dirty="0"/>
              <a:t>Two students . . ., Arthur is helping . . ., Grace decides</a:t>
            </a:r>
            <a:r>
              <a:rPr lang="en-US" baseline="0" dirty="0"/>
              <a:t> </a:t>
            </a:r>
            <a:r>
              <a:rPr lang="en-US" dirty="0"/>
              <a:t>. . .,  Arthurs</a:t>
            </a:r>
            <a:r>
              <a:rPr lang="en-US" baseline="0" dirty="0"/>
              <a:t> explains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5 standard?</a:t>
            </a:r>
            <a:r>
              <a:rPr lang="en-US" b="1" baseline="0" dirty="0"/>
              <a:t> </a:t>
            </a:r>
            <a:r>
              <a:rPr lang="en-US" baseline="0" dirty="0"/>
              <a:t>Yes, this item is aligned to the specifics of RL.5.2. This item, as opposed to the previous example, requires that students prioritize important ideas over details, reinforcing the concept of summary (RL.2). While students are still recounting, they must first decide which details to include and then decide a logical order to recount those details. Additionally, the stem of the item emphasizes the purpose of summary: others who have not read the book should walk away knowing what the story is about. The list of ideas presents textual evidence (paraphrases) that students can use to build their summary (RL.1).</a:t>
            </a:r>
          </a:p>
          <a:p>
            <a:endParaRPr lang="en-US" baseline="0" dirty="0"/>
          </a:p>
          <a:p>
            <a:r>
              <a:rPr lang="en-US" b="1" baseline="0" dirty="0"/>
              <a:t>Does this item require close reading? </a:t>
            </a:r>
            <a:r>
              <a:rPr lang="en-US" baseline="0" dirty="0"/>
              <a:t>Yes, students cannot determine which ideas are important enough to include in a summary without closely reading and analyzing the text first.</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aseline="0" dirty="0"/>
              <a:t>Yes, summaries capture the important ideas and particulars, by nature. </a:t>
            </a:r>
          </a:p>
          <a:p>
            <a:endParaRPr lang="en-US" baseline="0" dirty="0"/>
          </a:p>
          <a:p>
            <a:r>
              <a:rPr lang="en-US" b="1" baseline="0" dirty="0"/>
              <a:t>Does this item require use of evidence? </a:t>
            </a:r>
            <a:r>
              <a:rPr lang="en-US" baseline="0" dirty="0"/>
              <a:t>Yes, all ideas included are evidence from the texts. Evidence doesn’t always need to be explicit.  Implicit use is fine as well. </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10</a:t>
            </a:fld>
            <a:endParaRPr lang="en-US" dirty="0"/>
          </a:p>
        </p:txBody>
      </p:sp>
    </p:spTree>
    <p:extLst>
      <p:ext uri="{BB962C8B-B14F-4D97-AF65-F5344CB8AC3E}">
        <p14:creationId xmlns:p14="http://schemas.microsoft.com/office/powerpoint/2010/main" val="106714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YrLuOFoPlRc" TargetMode="External"/><Relationship Id="rId2" Type="http://schemas.openxmlformats.org/officeDocument/2006/relationships/hyperlink" Target="http://achievethecore.org/page/943/mini-assessment-for-looking-for-lunar-ice-by-mary-kay-carson-detail-pg"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achievethecore.org/page/496/mini-assessment-for-counting-on-grace-by-elizabeth-winthrop-detail-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achievethecore.org/page/1130/mini-assessment-for-excerpts-from-counting-on-grace-by-elizabeth-winthrop-and-iqbal-by-francesco-d-adamo-detail-pg" TargetMode="External"/><Relationship Id="rId4" Type="http://schemas.openxmlformats.org/officeDocument/2006/relationships/hyperlink" Target="http://achievethecore.org/page/884/mini-assessment-for-walk-two-moons-by-sharon-creech-detail-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YrLuOFoPlRc"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YrLuOFoPlRc"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YrLuOFoPlRc"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YrLuOFoPlRc" TargetMode="Externa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YrLuOFoPlRc" TargetMode="Externa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solidFill>
                <a:srgbClr val="000000"/>
              </a:solidFill>
            </a:endParaRPr>
          </a:p>
        </p:txBody>
      </p:sp>
      <p:sp>
        <p:nvSpPr>
          <p:cNvPr id="14" name="Title 13"/>
          <p:cNvSpPr>
            <a:spLocks noGrp="1"/>
          </p:cNvSpPr>
          <p:nvPr>
            <p:ph type="ctrTitle"/>
          </p:nvPr>
        </p:nvSpPr>
        <p:spPr/>
        <p:txBody>
          <a:bodyPr/>
          <a:lstStyle/>
          <a:p>
            <a:r>
              <a:rPr lang="en-US" dirty="0"/>
              <a:t>Grade 5: Common Core State Standards Alignment Guidance</a:t>
            </a:r>
          </a:p>
        </p:txBody>
      </p:sp>
      <p:sp>
        <p:nvSpPr>
          <p:cNvPr id="15" name="Subtitle 14"/>
          <p:cNvSpPr>
            <a:spLocks noGrp="1"/>
          </p:cNvSpPr>
          <p:nvPr>
            <p:ph type="subTitle" idx="1"/>
          </p:nvPr>
        </p:nvSpPr>
        <p:spPr/>
        <p:txBody>
          <a:bodyPr>
            <a:normAutofit lnSpcReduction="10000"/>
          </a:bodyPr>
          <a:lstStyle/>
          <a:p>
            <a:r>
              <a:rPr lang="en-US" dirty="0"/>
              <a:t>Reading for Literature and Reading for Informational Texts Standards</a:t>
            </a:r>
          </a:p>
          <a:p>
            <a:endParaRPr lang="en-US" dirty="0"/>
          </a:p>
        </p:txBody>
      </p:sp>
    </p:spTree>
    <p:extLst>
      <p:ext uri="{BB962C8B-B14F-4D97-AF65-F5344CB8AC3E}">
        <p14:creationId xmlns:p14="http://schemas.microsoft.com/office/powerpoint/2010/main" val="105033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195" y="272167"/>
            <a:ext cx="8501605" cy="5884794"/>
          </a:xfrm>
        </p:spPr>
        <p:txBody>
          <a:bodyPr>
            <a:normAutofit fontScale="70000" lnSpcReduction="20000"/>
          </a:bodyPr>
          <a:lstStyle/>
          <a:p>
            <a:pPr marL="0" indent="0">
              <a:buNone/>
            </a:pPr>
            <a:r>
              <a:rPr lang="en-US" sz="2300" b="1" dirty="0"/>
              <a:t>From the list below, drag and drop </a:t>
            </a:r>
            <a:r>
              <a:rPr lang="en-US" sz="2300" b="1" u="sng" dirty="0"/>
              <a:t>important</a:t>
            </a:r>
            <a:r>
              <a:rPr lang="en-US" sz="2300" b="1" dirty="0"/>
              <a:t> ideas from the story into the </a:t>
            </a:r>
            <a:r>
              <a:rPr lang="en-US" sz="2300" b="1" u="sng" dirty="0"/>
              <a:t>correct order</a:t>
            </a:r>
            <a:r>
              <a:rPr lang="en-US" sz="2300" b="1" dirty="0"/>
              <a:t> to form a summary of the story. Not all ideas will be used. The completed summary should help people who have not read the story understand what it is about. </a:t>
            </a:r>
          </a:p>
          <a:p>
            <a:pPr marL="0" indent="0">
              <a:buNone/>
            </a:pPr>
            <a:endParaRPr lang="en-US" sz="21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2300" dirty="0"/>
              <a:t>List of ideas from the story:</a:t>
            </a:r>
          </a:p>
          <a:p>
            <a:r>
              <a:rPr lang="en-US" sz="2300" dirty="0"/>
              <a:t>Grace wants to please her teacher. </a:t>
            </a:r>
          </a:p>
          <a:p>
            <a:r>
              <a:rPr lang="en-US" sz="2300" dirty="0"/>
              <a:t>Arthur explains that Miss Lesley can lose her job if people find out she was involved in writing the letter. </a:t>
            </a:r>
          </a:p>
          <a:p>
            <a:r>
              <a:rPr lang="en-US" sz="2300" dirty="0"/>
              <a:t>Two students, Arthur and Grace, and their teacher, Miss Lesley, lived during a time when laws about child labor were often ignored. </a:t>
            </a:r>
          </a:p>
          <a:p>
            <a:r>
              <a:rPr lang="en-US" sz="2300" dirty="0"/>
              <a:t>Arthur is helping Miss Lesley write a letter to a group that can investigate the mill for using child labor. </a:t>
            </a:r>
          </a:p>
          <a:p>
            <a:r>
              <a:rPr lang="en-US" sz="2300" dirty="0"/>
              <a:t>Grace and Arthur think of dangerous jobs in the mill. </a:t>
            </a:r>
          </a:p>
          <a:p>
            <a:r>
              <a:rPr lang="en-US" sz="2300" dirty="0"/>
              <a:t>Grace decides to help write the letter, even though she doesn’t think it will change things in the mill. </a:t>
            </a:r>
          </a:p>
          <a:p>
            <a:r>
              <a:rPr lang="en-US" sz="2300" dirty="0"/>
              <a:t>Miss Lesley explains why Grace should get an education. </a:t>
            </a:r>
            <a:endParaRPr lang="en-US" sz="1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2757177"/>
              </p:ext>
            </p:extLst>
          </p:nvPr>
        </p:nvGraphicFramePr>
        <p:xfrm>
          <a:off x="312516" y="1236692"/>
          <a:ext cx="8252749" cy="1854200"/>
        </p:xfrm>
        <a:graphic>
          <a:graphicData uri="http://schemas.openxmlformats.org/drawingml/2006/table">
            <a:tbl>
              <a:tblPr firstRow="1" bandRow="1">
                <a:tableStyleId>{5C22544A-7EE6-4342-B048-85BDC9FD1C3A}</a:tableStyleId>
              </a:tblPr>
              <a:tblGrid>
                <a:gridCol w="2110644">
                  <a:extLst>
                    <a:ext uri="{9D8B030D-6E8A-4147-A177-3AD203B41FA5}">
                      <a16:colId xmlns:a16="http://schemas.microsoft.com/office/drawing/2014/main" val="20000"/>
                    </a:ext>
                  </a:extLst>
                </a:gridCol>
                <a:gridCol w="6142105">
                  <a:extLst>
                    <a:ext uri="{9D8B030D-6E8A-4147-A177-3AD203B41FA5}">
                      <a16:colId xmlns:a16="http://schemas.microsoft.com/office/drawing/2014/main" val="20001"/>
                    </a:ext>
                  </a:extLst>
                </a:gridCol>
              </a:tblGrid>
              <a:tr h="370840">
                <a:tc gridSpan="2">
                  <a:txBody>
                    <a:bodyPr/>
                    <a:lstStyle/>
                    <a:p>
                      <a:r>
                        <a:rPr lang="en-US" sz="1600" dirty="0">
                          <a:latin typeface="Lucida Sans" panose="020B0602030504020204" pitchFamily="34" charset="0"/>
                        </a:rPr>
                        <a:t>Summary:</a:t>
                      </a: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sz="1600" dirty="0">
                          <a:latin typeface="Lucida Sans" panose="020B0602030504020204" pitchFamily="34" charset="0"/>
                        </a:rPr>
                        <a:t>First sentence:</a:t>
                      </a:r>
                    </a:p>
                  </a:txBody>
                  <a:tcPr/>
                </a:tc>
                <a:tc>
                  <a:txBody>
                    <a:bodyPr/>
                    <a:lstStyle/>
                    <a:p>
                      <a:endParaRPr lang="en-US" sz="1600" dirty="0">
                        <a:latin typeface="Lucida Sans" panose="020B0602030504020204" pitchFamily="34" charset="0"/>
                      </a:endParaRPr>
                    </a:p>
                  </a:txBody>
                  <a:tcPr/>
                </a:tc>
                <a:extLst>
                  <a:ext uri="{0D108BD9-81ED-4DB2-BD59-A6C34878D82A}">
                    <a16:rowId xmlns:a16="http://schemas.microsoft.com/office/drawing/2014/main" val="10001"/>
                  </a:ext>
                </a:extLst>
              </a:tr>
              <a:tr h="370840">
                <a:tc>
                  <a:txBody>
                    <a:bodyPr/>
                    <a:lstStyle/>
                    <a:p>
                      <a:r>
                        <a:rPr lang="en-US" sz="1600" dirty="0">
                          <a:latin typeface="Lucida Sans" panose="020B0602030504020204" pitchFamily="34" charset="0"/>
                        </a:rPr>
                        <a:t>Second sentence:</a:t>
                      </a:r>
                    </a:p>
                  </a:txBody>
                  <a:tcPr/>
                </a:tc>
                <a:tc>
                  <a:txBody>
                    <a:bodyPr/>
                    <a:lstStyle/>
                    <a:p>
                      <a:endParaRPr lang="en-US" sz="1600" dirty="0">
                        <a:latin typeface="Lucida Sans" panose="020B0602030504020204" pitchFamily="34" charset="0"/>
                      </a:endParaRPr>
                    </a:p>
                  </a:txBody>
                  <a:tcPr/>
                </a:tc>
                <a:extLst>
                  <a:ext uri="{0D108BD9-81ED-4DB2-BD59-A6C34878D82A}">
                    <a16:rowId xmlns:a16="http://schemas.microsoft.com/office/drawing/2014/main" val="10002"/>
                  </a:ext>
                </a:extLst>
              </a:tr>
              <a:tr h="370840">
                <a:tc>
                  <a:txBody>
                    <a:bodyPr/>
                    <a:lstStyle/>
                    <a:p>
                      <a:r>
                        <a:rPr lang="en-US" sz="1600" dirty="0">
                          <a:latin typeface="Lucida Sans" panose="020B0602030504020204" pitchFamily="34" charset="0"/>
                        </a:rPr>
                        <a:t>Third sentence:</a:t>
                      </a:r>
                    </a:p>
                  </a:txBody>
                  <a:tcPr/>
                </a:tc>
                <a:tc>
                  <a:txBody>
                    <a:bodyPr/>
                    <a:lstStyle/>
                    <a:p>
                      <a:endParaRPr lang="en-US" sz="1600" dirty="0">
                        <a:latin typeface="Lucida Sans" panose="020B0602030504020204" pitchFamily="34" charset="0"/>
                      </a:endParaRPr>
                    </a:p>
                  </a:txBody>
                  <a:tcPr/>
                </a:tc>
                <a:extLst>
                  <a:ext uri="{0D108BD9-81ED-4DB2-BD59-A6C34878D82A}">
                    <a16:rowId xmlns:a16="http://schemas.microsoft.com/office/drawing/2014/main" val="10003"/>
                  </a:ext>
                </a:extLst>
              </a:tr>
              <a:tr h="370840">
                <a:tc>
                  <a:txBody>
                    <a:bodyPr/>
                    <a:lstStyle/>
                    <a:p>
                      <a:r>
                        <a:rPr lang="en-US" sz="1600" dirty="0">
                          <a:latin typeface="Lucida Sans" panose="020B0602030504020204" pitchFamily="34" charset="0"/>
                        </a:rPr>
                        <a:t>Fourth sentence:</a:t>
                      </a:r>
                    </a:p>
                  </a:txBody>
                  <a:tcPr/>
                </a:tc>
                <a:tc>
                  <a:txBody>
                    <a:bodyPr/>
                    <a:lstStyle/>
                    <a:p>
                      <a:endParaRPr lang="en-US" sz="1600" dirty="0">
                        <a:latin typeface="Lucida Sans" panose="020B0602030504020204" pitchFamily="34" charset="0"/>
                      </a:endParaRPr>
                    </a:p>
                  </a:txBody>
                  <a:tcPr/>
                </a:tc>
                <a:extLst>
                  <a:ext uri="{0D108BD9-81ED-4DB2-BD59-A6C34878D82A}">
                    <a16:rowId xmlns:a16="http://schemas.microsoft.com/office/drawing/2014/main" val="10004"/>
                  </a:ext>
                </a:extLst>
              </a:tr>
            </a:tbl>
          </a:graphicData>
        </a:graphic>
      </p:graphicFrame>
      <p:sp>
        <p:nvSpPr>
          <p:cNvPr id="2" name="Rectangle 1"/>
          <p:cNvSpPr/>
          <p:nvPr/>
        </p:nvSpPr>
        <p:spPr>
          <a:xfrm>
            <a:off x="185195" y="6061056"/>
            <a:ext cx="838007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43966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CCSS.ELA-Literacy.RL.5.3</a:t>
            </a:r>
          </a:p>
        </p:txBody>
      </p:sp>
      <p:sp>
        <p:nvSpPr>
          <p:cNvPr id="6" name="Content Placeholder 5"/>
          <p:cNvSpPr>
            <a:spLocks noGrp="1"/>
          </p:cNvSpPr>
          <p:nvPr>
            <p:ph idx="1"/>
          </p:nvPr>
        </p:nvSpPr>
        <p:spPr/>
        <p:txBody>
          <a:bodyPr/>
          <a:lstStyle/>
          <a:p>
            <a:pPr marL="0" indent="0">
              <a:buNone/>
            </a:pPr>
            <a:r>
              <a:rPr lang="en-US" dirty="0">
                <a:solidFill>
                  <a:schemeClr val="accent2"/>
                </a:solidFill>
              </a:rPr>
              <a:t>Compare</a:t>
            </a:r>
            <a:r>
              <a:rPr lang="en-US" dirty="0"/>
              <a:t> and </a:t>
            </a:r>
            <a:r>
              <a:rPr lang="en-US" dirty="0">
                <a:solidFill>
                  <a:schemeClr val="accent2"/>
                </a:solidFill>
              </a:rPr>
              <a:t>contrast</a:t>
            </a:r>
            <a:r>
              <a:rPr lang="en-US" dirty="0"/>
              <a:t> two or more characters, settings, or events in a story or drama, </a:t>
            </a:r>
            <a:r>
              <a:rPr lang="en-US" dirty="0">
                <a:solidFill>
                  <a:schemeClr val="accent2"/>
                </a:solidFill>
              </a:rPr>
              <a:t>drawing on specific details in the text</a:t>
            </a:r>
            <a:r>
              <a:rPr lang="en-US" b="1" dirty="0"/>
              <a:t> </a:t>
            </a:r>
            <a:r>
              <a:rPr lang="en-US" dirty="0"/>
              <a:t>(e.g., how characters interact). </a:t>
            </a:r>
          </a:p>
          <a:p>
            <a:pPr marL="0" indent="0">
              <a:buNone/>
            </a:pPr>
            <a:endParaRPr lang="en-US" dirty="0"/>
          </a:p>
        </p:txBody>
      </p:sp>
    </p:spTree>
    <p:extLst>
      <p:ext uri="{BB962C8B-B14F-4D97-AF65-F5344CB8AC3E}">
        <p14:creationId xmlns:p14="http://schemas.microsoft.com/office/powerpoint/2010/main" val="301996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644"/>
            <a:ext cx="8229600" cy="6347556"/>
          </a:xfrm>
        </p:spPr>
        <p:txBody>
          <a:bodyPr>
            <a:normAutofit/>
          </a:bodyPr>
          <a:lstStyle/>
          <a:p>
            <a:pPr marL="0" indent="0">
              <a:buNone/>
            </a:pPr>
            <a:r>
              <a:rPr lang="en-US" sz="1800" b="1" dirty="0"/>
              <a:t>This question has two parts. Answer Part A and then answer Part B. </a:t>
            </a:r>
          </a:p>
          <a:p>
            <a:pPr marL="0" indent="0">
              <a:buNone/>
            </a:pPr>
            <a:endParaRPr lang="en-US" sz="1800" dirty="0"/>
          </a:p>
          <a:p>
            <a:pPr marL="0" indent="0">
              <a:buNone/>
            </a:pPr>
            <a:r>
              <a:rPr lang="en-US" sz="1800" b="1" dirty="0"/>
              <a:t>Part A: How does Arthur respond when Miss Lesley asks Grace to help with the letter? </a:t>
            </a:r>
            <a:endParaRPr lang="en-US" sz="1800" dirty="0"/>
          </a:p>
          <a:p>
            <a:pPr>
              <a:buFont typeface="+mj-lt"/>
              <a:buAutoNum type="alphaUcPeriod"/>
            </a:pPr>
            <a:r>
              <a:rPr lang="en-US" sz="1800" dirty="0"/>
              <a:t>He worries that Grace may reveal that Miss Lesley helped write the letter. </a:t>
            </a:r>
          </a:p>
          <a:p>
            <a:pPr>
              <a:buFont typeface="+mj-lt"/>
              <a:buAutoNum type="alphaUcPeriod"/>
            </a:pPr>
            <a:r>
              <a:rPr lang="en-US" sz="1800" dirty="0"/>
              <a:t>He appreciates that Grace is helping him think of details to include in the letter. </a:t>
            </a:r>
          </a:p>
          <a:p>
            <a:pPr>
              <a:buFont typeface="+mj-lt"/>
              <a:buAutoNum type="alphaUcPeriod"/>
            </a:pPr>
            <a:r>
              <a:rPr lang="en-US" sz="1800" dirty="0"/>
              <a:t>He believes Grace will help make the activity go faster so they can get back to work. </a:t>
            </a:r>
          </a:p>
          <a:p>
            <a:pPr>
              <a:buFont typeface="+mj-lt"/>
              <a:buAutoNum type="alphaUcPeriod"/>
            </a:pPr>
            <a:r>
              <a:rPr lang="en-US" sz="1800" dirty="0"/>
              <a:t>He thinks it is good for Grace to learn about the Child Labor Committee. </a:t>
            </a:r>
          </a:p>
          <a:p>
            <a:pPr marL="0" indent="0">
              <a:buNone/>
            </a:pPr>
            <a:endParaRPr lang="en-US" sz="1800" dirty="0"/>
          </a:p>
          <a:p>
            <a:pPr marL="0" indent="0">
              <a:buNone/>
            </a:pPr>
            <a:r>
              <a:rPr lang="en-US" sz="1800" b="1" dirty="0"/>
              <a:t>Part B: Which sentence from the story </a:t>
            </a:r>
            <a:r>
              <a:rPr lang="en-US" sz="1800" b="1" u="sng" dirty="0"/>
              <a:t>best</a:t>
            </a:r>
            <a:r>
              <a:rPr lang="en-US" sz="1800" b="1" dirty="0"/>
              <a:t> shows Arthur’s reaction? </a:t>
            </a:r>
            <a:endParaRPr lang="en-US" sz="1800" dirty="0"/>
          </a:p>
          <a:p>
            <a:pPr>
              <a:buFont typeface="+mj-lt"/>
              <a:buAutoNum type="alphaUcPeriod"/>
            </a:pPr>
            <a:r>
              <a:rPr lang="en-US" sz="1800" dirty="0"/>
              <a:t>“‘Grace, hush for once in your life and listen.’” </a:t>
            </a:r>
          </a:p>
          <a:p>
            <a:pPr>
              <a:buFont typeface="+mj-lt"/>
              <a:buAutoNum type="alphaUcPeriod"/>
            </a:pPr>
            <a:r>
              <a:rPr lang="en-US" sz="1800" dirty="0"/>
              <a:t>“‘That’s as far as we got,’ Arthur says.” </a:t>
            </a:r>
          </a:p>
          <a:p>
            <a:pPr>
              <a:buFont typeface="+mj-lt"/>
              <a:buAutoNum type="alphaUcPeriod"/>
            </a:pPr>
            <a:r>
              <a:rPr lang="en-US" sz="1800" dirty="0"/>
              <a:t>“‘Stop arguing,’ Arthur says to me.” </a:t>
            </a:r>
          </a:p>
          <a:p>
            <a:pPr>
              <a:buFont typeface="+mj-lt"/>
              <a:buAutoNum type="alphaUcPeriod"/>
            </a:pPr>
            <a:r>
              <a:rPr lang="en-US" sz="1800" dirty="0"/>
              <a:t>“‘You’d better not tell.’” </a:t>
            </a:r>
          </a:p>
          <a:p>
            <a:pPr marL="0" indent="0">
              <a:buNone/>
            </a:pPr>
            <a:endParaRPr lang="en-US" dirty="0"/>
          </a:p>
          <a:p>
            <a:pPr marL="0" indent="0">
              <a:buNone/>
            </a:pPr>
            <a:endParaRPr lang="en-US" sz="1600" dirty="0"/>
          </a:p>
        </p:txBody>
      </p:sp>
      <p:sp>
        <p:nvSpPr>
          <p:cNvPr id="2" name="Rectangle 1"/>
          <p:cNvSpPr/>
          <p:nvPr/>
        </p:nvSpPr>
        <p:spPr>
          <a:xfrm>
            <a:off x="457200" y="606105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28469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8008"/>
            <a:ext cx="8229600" cy="4514512"/>
          </a:xfrm>
        </p:spPr>
        <p:txBody>
          <a:bodyPr>
            <a:normAutofit/>
          </a:bodyPr>
          <a:lstStyle/>
          <a:p>
            <a:pPr marL="0" indent="0">
              <a:buNone/>
            </a:pPr>
            <a:r>
              <a:rPr lang="en-US" b="1" dirty="0"/>
              <a:t>The story includes information about how Grace and Arthur react to the writing of the letter. Write a paragraph that explains how their reactions are the same or different. Use details from the text in your response.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endParaRPr lang="en-US" sz="1500" dirty="0"/>
          </a:p>
        </p:txBody>
      </p:sp>
      <p:sp>
        <p:nvSpPr>
          <p:cNvPr id="5" name="Rectangle 4"/>
          <p:cNvSpPr/>
          <p:nvPr/>
        </p:nvSpPr>
        <p:spPr>
          <a:xfrm>
            <a:off x="457200" y="601533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256553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CCSS.ELA-Literacy.RL.5.4</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 </a:t>
            </a:r>
            <a:r>
              <a:rPr lang="en-US" dirty="0"/>
              <a:t>the meaning of words and phrases as they are </a:t>
            </a:r>
            <a:r>
              <a:rPr lang="en-US" dirty="0">
                <a:solidFill>
                  <a:schemeClr val="accent2"/>
                </a:solidFill>
              </a:rPr>
              <a:t>used in a text</a:t>
            </a:r>
            <a:r>
              <a:rPr lang="en-US" dirty="0"/>
              <a:t>, including figurative language such as metaphors and similes. </a:t>
            </a:r>
          </a:p>
          <a:p>
            <a:pPr marL="0" indent="0">
              <a:buNone/>
            </a:pPr>
            <a:endParaRPr lang="en-US" dirty="0"/>
          </a:p>
        </p:txBody>
      </p:sp>
    </p:spTree>
    <p:extLst>
      <p:ext uri="{BB962C8B-B14F-4D97-AF65-F5344CB8AC3E}">
        <p14:creationId xmlns:p14="http://schemas.microsoft.com/office/powerpoint/2010/main" val="178291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966"/>
            <a:ext cx="8229600" cy="3153714"/>
          </a:xfrm>
        </p:spPr>
        <p:txBody>
          <a:bodyPr/>
          <a:lstStyle/>
          <a:p>
            <a:pPr marL="0" indent="0">
              <a:buNone/>
            </a:pPr>
            <a:r>
              <a:rPr lang="en-US" b="1" dirty="0"/>
              <a:t>In paragraph 21 of the story, what does “</a:t>
            </a:r>
            <a:r>
              <a:rPr lang="en-US" b="1" i="1" dirty="0"/>
              <a:t>doffing</a:t>
            </a:r>
            <a:r>
              <a:rPr lang="en-US" b="1" dirty="0"/>
              <a:t>” mean?</a:t>
            </a:r>
            <a:endParaRPr lang="en-US" dirty="0"/>
          </a:p>
          <a:p>
            <a:pPr marL="0" indent="0">
              <a:buNone/>
            </a:pPr>
            <a:r>
              <a:rPr lang="en-US" dirty="0"/>
              <a:t>A. Turning the handle of a textile machine</a:t>
            </a:r>
          </a:p>
          <a:p>
            <a:pPr marL="0" indent="0">
              <a:buNone/>
            </a:pPr>
            <a:r>
              <a:rPr lang="en-US" dirty="0"/>
              <a:t>B. Twisting cotton to make yarn</a:t>
            </a:r>
          </a:p>
          <a:p>
            <a:pPr marL="0" indent="0">
              <a:buNone/>
            </a:pPr>
            <a:r>
              <a:rPr lang="en-US" dirty="0"/>
              <a:t>C. Adding cotton to a textile machine</a:t>
            </a:r>
          </a:p>
          <a:p>
            <a:pPr marL="0" indent="0">
              <a:buNone/>
            </a:pPr>
            <a:r>
              <a:rPr lang="en-US" dirty="0"/>
              <a:t>D. Removing objects from a textile machine</a:t>
            </a:r>
          </a:p>
          <a:p>
            <a:pPr marL="0" indent="0">
              <a:buNone/>
            </a:pPr>
            <a:endParaRPr lang="en-US" dirty="0"/>
          </a:p>
        </p:txBody>
      </p:sp>
      <p:sp>
        <p:nvSpPr>
          <p:cNvPr id="4" name="Rectangle 3"/>
          <p:cNvSpPr/>
          <p:nvPr/>
        </p:nvSpPr>
        <p:spPr>
          <a:xfrm>
            <a:off x="457200" y="601533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404687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5963"/>
            <a:ext cx="8229600" cy="5484278"/>
          </a:xfrm>
        </p:spPr>
        <p:txBody>
          <a:bodyPr>
            <a:normAutofit fontScale="92500" lnSpcReduction="20000"/>
          </a:bodyPr>
          <a:lstStyle/>
          <a:p>
            <a:pPr marL="0" indent="0">
              <a:buNone/>
            </a:pPr>
            <a:r>
              <a:rPr lang="en-US" b="1" dirty="0"/>
              <a:t>The following item has two parts. Answer Part A and then answer Part B. </a:t>
            </a:r>
          </a:p>
          <a:p>
            <a:pPr marL="0" indent="0">
              <a:buNone/>
            </a:pPr>
            <a:r>
              <a:rPr lang="en-US" dirty="0"/>
              <a:t> </a:t>
            </a:r>
          </a:p>
          <a:p>
            <a:pPr marL="0" indent="0">
              <a:buNone/>
            </a:pPr>
            <a:r>
              <a:rPr lang="en-US" b="1" dirty="0"/>
              <a:t>Part A: In paragraph 8, what does the word “</a:t>
            </a:r>
            <a:r>
              <a:rPr lang="en-US" b="1" i="1" dirty="0"/>
              <a:t>employed</a:t>
            </a:r>
            <a:r>
              <a:rPr lang="en-US" b="1" dirty="0"/>
              <a:t>” mean?</a:t>
            </a:r>
          </a:p>
          <a:p>
            <a:pPr marL="0" indent="0">
              <a:buNone/>
            </a:pPr>
            <a:r>
              <a:rPr lang="en-US" dirty="0"/>
              <a:t>A. Gathering information in secret</a:t>
            </a:r>
          </a:p>
          <a:p>
            <a:pPr marL="0" indent="0">
              <a:buNone/>
            </a:pPr>
            <a:r>
              <a:rPr lang="en-US" dirty="0"/>
              <a:t>B. Worried about safety</a:t>
            </a:r>
          </a:p>
          <a:p>
            <a:pPr marL="0" indent="0">
              <a:buNone/>
            </a:pPr>
            <a:r>
              <a:rPr lang="en-US" dirty="0"/>
              <a:t>C. Hired to perform services</a:t>
            </a:r>
          </a:p>
          <a:p>
            <a:pPr marL="0" indent="0">
              <a:buNone/>
            </a:pPr>
            <a:r>
              <a:rPr lang="en-US" dirty="0"/>
              <a:t>D. Doing something illegal</a:t>
            </a:r>
          </a:p>
          <a:p>
            <a:pPr marL="0" indent="0">
              <a:buNone/>
            </a:pPr>
            <a:endParaRPr lang="en-US" dirty="0"/>
          </a:p>
          <a:p>
            <a:pPr marL="0" indent="0">
              <a:buNone/>
            </a:pPr>
            <a:r>
              <a:rPr lang="en-US" b="1" dirty="0"/>
              <a:t>Part B: Which phrase from the text </a:t>
            </a:r>
            <a:r>
              <a:rPr lang="en-US" b="1" u="sng" dirty="0"/>
              <a:t>best</a:t>
            </a:r>
            <a:r>
              <a:rPr lang="en-US" b="1" dirty="0"/>
              <a:t> helps the reader understand the meaning of the word “</a:t>
            </a:r>
            <a:r>
              <a:rPr lang="en-US" b="1" i="1" dirty="0"/>
              <a:t>employed</a:t>
            </a:r>
            <a:r>
              <a:rPr lang="en-US" b="1" dirty="0"/>
              <a:t>”?</a:t>
            </a:r>
          </a:p>
          <a:p>
            <a:pPr marL="457200" indent="-457200">
              <a:buAutoNum type="alphaUcPeriod"/>
            </a:pPr>
            <a:r>
              <a:rPr lang="en-US" dirty="0"/>
              <a:t>“Underage children working” </a:t>
            </a:r>
          </a:p>
          <a:p>
            <a:pPr marL="0" indent="0">
              <a:buNone/>
            </a:pPr>
            <a:r>
              <a:rPr lang="en-US" dirty="0"/>
              <a:t>B.  “Dangerous tasks”</a:t>
            </a:r>
          </a:p>
          <a:p>
            <a:pPr marL="0" indent="0">
              <a:buNone/>
            </a:pPr>
            <a:r>
              <a:rPr lang="en-US" dirty="0"/>
              <a:t>C.  “They investigate places”</a:t>
            </a:r>
          </a:p>
          <a:p>
            <a:pPr marL="457200" indent="-457200">
              <a:buAutoNum type="alphaUcPeriod" startAt="4"/>
            </a:pPr>
            <a:r>
              <a:rPr lang="en-US" dirty="0"/>
              <a:t>“Because they are too young”</a:t>
            </a:r>
          </a:p>
        </p:txBody>
      </p:sp>
      <p:sp>
        <p:nvSpPr>
          <p:cNvPr id="4" name="Rectangle 3"/>
          <p:cNvSpPr/>
          <p:nvPr/>
        </p:nvSpPr>
        <p:spPr>
          <a:xfrm>
            <a:off x="457200" y="601533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217607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068"/>
            <a:ext cx="8229600" cy="5532891"/>
          </a:xfrm>
        </p:spPr>
        <p:txBody>
          <a:bodyPr>
            <a:normAutofit/>
          </a:bodyPr>
          <a:lstStyle/>
          <a:p>
            <a:pPr marL="0" indent="0">
              <a:buNone/>
            </a:pPr>
            <a:r>
              <a:rPr lang="en-US" b="1" dirty="0"/>
              <a:t>Read this sentence from paragraph 17 of the story.</a:t>
            </a:r>
          </a:p>
          <a:p>
            <a:pPr marL="0" indent="0">
              <a:buNone/>
            </a:pPr>
            <a:endParaRPr lang="en-US" b="1" dirty="0"/>
          </a:p>
          <a:p>
            <a:pPr marL="0" indent="0">
              <a:buNone/>
            </a:pPr>
            <a:r>
              <a:rPr lang="en-US" b="1" i="1" dirty="0"/>
              <a:t>“Then it was like the radiator boiling over or the tea kettle blowing its top.” </a:t>
            </a:r>
          </a:p>
          <a:p>
            <a:pPr marL="0" indent="0">
              <a:buNone/>
            </a:pPr>
            <a:endParaRPr lang="en-US" b="1" dirty="0"/>
          </a:p>
          <a:p>
            <a:pPr marL="0" indent="0">
              <a:buNone/>
            </a:pPr>
            <a:r>
              <a:rPr lang="en-US" b="1" dirty="0"/>
              <a:t>What kind of figurative language is used in the sentence?</a:t>
            </a:r>
          </a:p>
          <a:p>
            <a:pPr marL="0" indent="0">
              <a:buNone/>
            </a:pPr>
            <a:endParaRPr lang="en-US" b="1" dirty="0"/>
          </a:p>
          <a:p>
            <a:pPr marL="457200" indent="-457200">
              <a:buAutoNum type="alphaUcPeriod"/>
            </a:pPr>
            <a:r>
              <a:rPr lang="en-US" dirty="0"/>
              <a:t>Personification</a:t>
            </a:r>
          </a:p>
          <a:p>
            <a:pPr marL="457200" indent="-457200">
              <a:buAutoNum type="alphaUcPeriod"/>
            </a:pPr>
            <a:r>
              <a:rPr lang="en-US" dirty="0"/>
              <a:t>Simile</a:t>
            </a:r>
          </a:p>
          <a:p>
            <a:pPr marL="457200" indent="-457200">
              <a:buAutoNum type="alphaUcPeriod"/>
            </a:pPr>
            <a:r>
              <a:rPr lang="en-US" dirty="0"/>
              <a:t>Metaphor</a:t>
            </a:r>
          </a:p>
          <a:p>
            <a:pPr marL="457200" indent="-457200">
              <a:buAutoNum type="alphaUcPeriod"/>
            </a:pPr>
            <a:r>
              <a:rPr lang="en-US" dirty="0"/>
              <a:t>Idiom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extBox 1"/>
          <p:cNvSpPr txBox="1"/>
          <p:nvPr/>
        </p:nvSpPr>
        <p:spPr>
          <a:xfrm>
            <a:off x="457200" y="6004560"/>
            <a:ext cx="8229600" cy="307777"/>
          </a:xfrm>
          <a:prstGeom prst="rect">
            <a:avLst/>
          </a:prstGeom>
          <a:noFill/>
        </p:spPr>
        <p:txBody>
          <a:bodyPr wrap="square" rtlCol="0">
            <a:spAutoFit/>
          </a:bodyPr>
          <a:lstStyle/>
          <a:p>
            <a:pPr algn="ctr"/>
            <a:r>
              <a:rPr lang="en-US" sz="1400" dirty="0"/>
              <a:t>Based on </a:t>
            </a:r>
            <a:r>
              <a:rPr lang="en-US" sz="1400" i="1" dirty="0"/>
              <a:t>Walk</a:t>
            </a:r>
            <a:r>
              <a:rPr lang="en-US" sz="1400" dirty="0"/>
              <a:t> </a:t>
            </a:r>
            <a:r>
              <a:rPr lang="en-US" sz="1400" i="1" dirty="0"/>
              <a:t>Two Moons </a:t>
            </a:r>
            <a:r>
              <a:rPr lang="en-US" sz="1400" dirty="0"/>
              <a:t>by Sharon Creech</a:t>
            </a:r>
          </a:p>
        </p:txBody>
      </p:sp>
    </p:spTree>
    <p:extLst>
      <p:ext uri="{BB962C8B-B14F-4D97-AF65-F5344CB8AC3E}">
        <p14:creationId xmlns:p14="http://schemas.microsoft.com/office/powerpoint/2010/main" val="334496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644"/>
            <a:ext cx="8229600" cy="5277476"/>
          </a:xfrm>
        </p:spPr>
        <p:txBody>
          <a:bodyPr>
            <a:normAutofit lnSpcReduction="10000"/>
          </a:bodyPr>
          <a:lstStyle/>
          <a:p>
            <a:pPr marL="0" indent="0">
              <a:buNone/>
            </a:pPr>
            <a:r>
              <a:rPr lang="en-US" b="1" dirty="0"/>
              <a:t>Read these sentences from paragraph 17 of the story.</a:t>
            </a:r>
          </a:p>
          <a:p>
            <a:pPr marL="0" indent="0">
              <a:buNone/>
            </a:pPr>
            <a:endParaRPr lang="en-US" b="1" dirty="0"/>
          </a:p>
          <a:p>
            <a:pPr marL="0" indent="0">
              <a:buNone/>
            </a:pPr>
            <a:r>
              <a:rPr lang="en-US" b="1" i="1" dirty="0"/>
              <a:t>“Then it was like the radiator boiling over or the tea kettle blowing its top. Old Faithful hissed and steamed. A sudden spout of water shot out, maybe three feet high.” </a:t>
            </a:r>
          </a:p>
          <a:p>
            <a:pPr marL="0" indent="0">
              <a:buNone/>
            </a:pPr>
            <a:endParaRPr lang="en-US" b="1" dirty="0"/>
          </a:p>
          <a:p>
            <a:pPr marL="0" indent="0">
              <a:buNone/>
            </a:pPr>
            <a:r>
              <a:rPr lang="en-US" b="1" dirty="0"/>
              <a:t>What do these words tell the reader?</a:t>
            </a:r>
          </a:p>
          <a:p>
            <a:pPr marL="457200" indent="-457200">
              <a:buAutoNum type="alphaUcPeriod"/>
            </a:pPr>
            <a:r>
              <a:rPr lang="en-US" dirty="0"/>
              <a:t>The geyser is getting ready to erupt.</a:t>
            </a:r>
          </a:p>
          <a:p>
            <a:pPr marL="457200" indent="-457200">
              <a:buAutoNum type="alphaUcPeriod"/>
            </a:pPr>
            <a:r>
              <a:rPr lang="en-US" dirty="0"/>
              <a:t>The geyser will be used to heat the area.</a:t>
            </a:r>
          </a:p>
          <a:p>
            <a:pPr marL="457200" indent="-457200">
              <a:buAutoNum type="alphaUcPeriod"/>
            </a:pPr>
            <a:r>
              <a:rPr lang="en-US" dirty="0"/>
              <a:t>The geyser could be used to make tea.</a:t>
            </a:r>
          </a:p>
          <a:p>
            <a:pPr marL="457200" indent="-457200">
              <a:buAutoNum type="alphaUcPeriod"/>
            </a:pPr>
            <a:r>
              <a:rPr lang="en-US" dirty="0"/>
              <a:t>The geyser is dangerous even from a distance.</a:t>
            </a:r>
          </a:p>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457200" y="6004560"/>
            <a:ext cx="8229600" cy="307777"/>
          </a:xfrm>
          <a:prstGeom prst="rect">
            <a:avLst/>
          </a:prstGeom>
          <a:noFill/>
        </p:spPr>
        <p:txBody>
          <a:bodyPr wrap="square" rtlCol="0">
            <a:spAutoFit/>
          </a:bodyPr>
          <a:lstStyle/>
          <a:p>
            <a:pPr algn="ctr"/>
            <a:r>
              <a:rPr lang="en-US" sz="1400" dirty="0"/>
              <a:t>Based on </a:t>
            </a:r>
            <a:r>
              <a:rPr lang="en-US" sz="1400" i="1" dirty="0"/>
              <a:t>Walk</a:t>
            </a:r>
            <a:r>
              <a:rPr lang="en-US" sz="1400" dirty="0"/>
              <a:t> </a:t>
            </a:r>
            <a:r>
              <a:rPr lang="en-US" sz="1400" i="1" dirty="0"/>
              <a:t>Two Moons </a:t>
            </a:r>
            <a:r>
              <a:rPr lang="en-US" sz="1400" dirty="0"/>
              <a:t>by Sharon Creech</a:t>
            </a:r>
          </a:p>
        </p:txBody>
      </p:sp>
    </p:spTree>
    <p:extLst>
      <p:ext uri="{BB962C8B-B14F-4D97-AF65-F5344CB8AC3E}">
        <p14:creationId xmlns:p14="http://schemas.microsoft.com/office/powerpoint/2010/main" val="321788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CCSS.ELA-Literacy.RL.5.5</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Explain</a:t>
            </a:r>
            <a:r>
              <a:rPr lang="en-US" dirty="0">
                <a:solidFill>
                  <a:schemeClr val="tx1"/>
                </a:solidFill>
              </a:rPr>
              <a:t> </a:t>
            </a:r>
            <a:r>
              <a:rPr lang="en-US" dirty="0"/>
              <a:t>how a series of chapters, scenes, or stanzas fit together to provide the overall structure of a particular story, drama, or poem.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152922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a:t>
            </a:r>
          </a:p>
        </p:txBody>
      </p:sp>
      <p:sp>
        <p:nvSpPr>
          <p:cNvPr id="5" name="Content Placeholder 4"/>
          <p:cNvSpPr>
            <a:spLocks noGrp="1"/>
          </p:cNvSpPr>
          <p:nvPr>
            <p:ph idx="1"/>
          </p:nvPr>
        </p:nvSpPr>
        <p:spPr/>
        <p:txBody>
          <a:bodyPr/>
          <a:lstStyle/>
          <a:p>
            <a:pPr marL="0" indent="0">
              <a:buNone/>
            </a:pPr>
            <a:r>
              <a:rPr lang="en-US" dirty="0">
                <a:solidFill>
                  <a:srgbClr val="000000"/>
                </a:solidFill>
                <a:latin typeface="Calibri" panose="020F0502020204030204" pitchFamily="34" charset="0"/>
              </a:rPr>
              <a:t>The purpose of these materials is to help develop understanding of the expectations of high-quality summative assessment items. The concepts</a:t>
            </a:r>
            <a:r>
              <a:rPr lang="en-US" dirty="0">
                <a:solidFill>
                  <a:srgbClr val="FF0000"/>
                </a:solidFill>
                <a:latin typeface="Calibri" panose="020F0502020204030204" pitchFamily="34" charset="0"/>
              </a:rPr>
              <a:t> </a:t>
            </a:r>
            <a:r>
              <a:rPr lang="en-US" dirty="0">
                <a:solidFill>
                  <a:srgbClr val="000000"/>
                </a:solidFill>
                <a:latin typeface="Calibri" panose="020F0502020204030204" pitchFamily="34" charset="0"/>
              </a:rPr>
              <a:t>shown throughout these modules can be useful for classroom questioning and assessment, but the items themselves may need to be slightly modified.</a:t>
            </a:r>
            <a:endParaRPr lang="en-US" dirty="0"/>
          </a:p>
          <a:p>
            <a:pPr marL="0" indent="0">
              <a:buNone/>
            </a:pPr>
            <a:endParaRPr lang="en-US" dirty="0"/>
          </a:p>
        </p:txBody>
      </p:sp>
    </p:spTree>
    <p:extLst>
      <p:ext uri="{BB962C8B-B14F-4D97-AF65-F5344CB8AC3E}">
        <p14:creationId xmlns:p14="http://schemas.microsoft.com/office/powerpoint/2010/main" val="704827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218"/>
            <a:ext cx="8229600" cy="5859945"/>
          </a:xfrm>
        </p:spPr>
        <p:txBody>
          <a:bodyPr>
            <a:normAutofit fontScale="92500" lnSpcReduction="10000"/>
          </a:bodyPr>
          <a:lstStyle/>
          <a:p>
            <a:pPr marL="0" indent="0">
              <a:buNone/>
            </a:pPr>
            <a:r>
              <a:rPr lang="en-US" b="1" dirty="0"/>
              <a:t>The following item has two parts. Answer Part A and then answer Part B.</a:t>
            </a:r>
          </a:p>
          <a:p>
            <a:pPr marL="0" indent="0">
              <a:buNone/>
            </a:pPr>
            <a:endParaRPr lang="en-US" b="1" dirty="0"/>
          </a:p>
          <a:p>
            <a:pPr marL="0" indent="0">
              <a:buNone/>
            </a:pPr>
            <a:r>
              <a:rPr lang="en-US" b="1" dirty="0"/>
              <a:t>Part A: Which statement </a:t>
            </a:r>
            <a:r>
              <a:rPr lang="en-US" b="1" u="sng" dirty="0"/>
              <a:t>best</a:t>
            </a:r>
            <a:r>
              <a:rPr lang="en-US" b="1" dirty="0"/>
              <a:t> describes how this passage is structured?</a:t>
            </a:r>
          </a:p>
          <a:p>
            <a:pPr marL="457200" indent="-457200">
              <a:buAutoNum type="alphaUcPeriod"/>
            </a:pPr>
            <a:r>
              <a:rPr lang="en-US" dirty="0"/>
              <a:t>Problem/solution</a:t>
            </a:r>
          </a:p>
          <a:p>
            <a:pPr marL="457200" indent="-457200">
              <a:buAutoNum type="alphaUcPeriod"/>
            </a:pPr>
            <a:r>
              <a:rPr lang="en-US" dirty="0"/>
              <a:t>Cause/effect</a:t>
            </a:r>
          </a:p>
          <a:p>
            <a:pPr marL="457200" indent="-457200">
              <a:buFont typeface="Arial"/>
              <a:buAutoNum type="alphaUcPeriod"/>
            </a:pPr>
            <a:r>
              <a:rPr lang="en-US" dirty="0"/>
              <a:t>Order of events</a:t>
            </a:r>
          </a:p>
          <a:p>
            <a:pPr marL="457200" indent="-457200">
              <a:buAutoNum type="alphaUcPeriod"/>
            </a:pPr>
            <a:r>
              <a:rPr lang="en-US" dirty="0"/>
              <a:t>Description</a:t>
            </a:r>
          </a:p>
          <a:p>
            <a:pPr marL="457200" indent="-457200">
              <a:buAutoNum type="alphaUcPeriod"/>
            </a:pPr>
            <a:endParaRPr lang="en-US" dirty="0"/>
          </a:p>
          <a:p>
            <a:pPr marL="0" indent="0">
              <a:buNone/>
            </a:pPr>
            <a:r>
              <a:rPr lang="en-US" b="1" dirty="0"/>
              <a:t>Part B: Which event comes </a:t>
            </a:r>
            <a:r>
              <a:rPr lang="en-US" b="1" u="sng" dirty="0"/>
              <a:t>first</a:t>
            </a:r>
            <a:r>
              <a:rPr lang="en-US" b="1" dirty="0"/>
              <a:t> in the story?</a:t>
            </a:r>
          </a:p>
          <a:p>
            <a:pPr marL="457200" indent="-457200">
              <a:buAutoNum type="alphaUcPeriod"/>
            </a:pPr>
            <a:r>
              <a:rPr lang="en-US" dirty="0"/>
              <a:t>Grace finds Arthur and Miss Lesley working on a letter.</a:t>
            </a:r>
          </a:p>
          <a:p>
            <a:pPr marL="457200" indent="-457200">
              <a:buAutoNum type="alphaUcPeriod"/>
            </a:pPr>
            <a:r>
              <a:rPr lang="en-US" dirty="0"/>
              <a:t>Miss Lesley explains what the investigators do.</a:t>
            </a:r>
          </a:p>
          <a:p>
            <a:pPr marL="457200" indent="-457200">
              <a:buAutoNum type="alphaUcPeriod"/>
            </a:pPr>
            <a:r>
              <a:rPr lang="en-US" dirty="0"/>
              <a:t>Grace and Arthur think of dangerous jobs done by the children in the mill.</a:t>
            </a:r>
          </a:p>
          <a:p>
            <a:pPr marL="457200" indent="-457200">
              <a:buAutoNum type="alphaUcPeriod"/>
            </a:pPr>
            <a:r>
              <a:rPr lang="en-US" dirty="0"/>
              <a:t>Miss Lesley tells why education is important. </a:t>
            </a:r>
          </a:p>
          <a:p>
            <a:pPr marL="0" indent="0">
              <a:buNone/>
            </a:pPr>
            <a:endParaRPr lang="en-US" dirty="0"/>
          </a:p>
          <a:p>
            <a:pPr marL="0" indent="0">
              <a:buNone/>
            </a:pPr>
            <a:endParaRPr lang="en-US" dirty="0"/>
          </a:p>
          <a:p>
            <a:pPr marL="457200" indent="-457200">
              <a:buAutoNum type="alphaUcPeriod"/>
            </a:pPr>
            <a:endParaRPr lang="en-US" dirty="0"/>
          </a:p>
        </p:txBody>
      </p:sp>
      <p:sp>
        <p:nvSpPr>
          <p:cNvPr id="2" name="Rectangle 1"/>
          <p:cNvSpPr/>
          <p:nvPr/>
        </p:nvSpPr>
        <p:spPr>
          <a:xfrm>
            <a:off x="457200" y="6047155"/>
            <a:ext cx="8229600" cy="307777"/>
          </a:xfrm>
          <a:prstGeom prst="rect">
            <a:avLst/>
          </a:prstGeom>
        </p:spPr>
        <p:txBody>
          <a:bodyPr wrap="square">
            <a:spAutoFit/>
          </a:bodyPr>
          <a:lstStyle/>
          <a:p>
            <a:pPr lvl="0"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3843880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
            <a:ext cx="8229600" cy="5715000"/>
          </a:xfrm>
        </p:spPr>
        <p:txBody>
          <a:bodyPr>
            <a:normAutofit lnSpcReduction="10000"/>
          </a:bodyPr>
          <a:lstStyle/>
          <a:p>
            <a:pPr marL="0" indent="0">
              <a:buNone/>
            </a:pPr>
            <a:r>
              <a:rPr lang="en-US" b="1" dirty="0"/>
              <a:t>Reread paragraph 12.</a:t>
            </a:r>
          </a:p>
          <a:p>
            <a:pPr marL="0" indent="0">
              <a:buNone/>
            </a:pPr>
            <a:r>
              <a:rPr lang="en-US" b="1" dirty="0"/>
              <a:t> </a:t>
            </a:r>
            <a:endParaRPr lang="en-US" dirty="0"/>
          </a:p>
          <a:p>
            <a:pPr marL="0" indent="0">
              <a:buNone/>
            </a:pPr>
            <a:r>
              <a:rPr lang="en-US" b="1" i="1" dirty="0"/>
              <a:t>“My brain is whirling around. My feet start shifting under the desk.” </a:t>
            </a:r>
          </a:p>
          <a:p>
            <a:pPr marL="0" indent="0">
              <a:buNone/>
            </a:pPr>
            <a:endParaRPr lang="en-US" b="1" dirty="0"/>
          </a:p>
          <a:p>
            <a:pPr marL="0" indent="0">
              <a:buNone/>
            </a:pPr>
            <a:r>
              <a:rPr lang="en-US" b="1" dirty="0"/>
              <a:t>How does this paragraph move the plot of the story forward? </a:t>
            </a:r>
            <a:endParaRPr lang="en-US" dirty="0"/>
          </a:p>
          <a:p>
            <a:pPr marL="457200" indent="-457200">
              <a:buFont typeface="+mj-lt"/>
              <a:buAutoNum type="alphaUcPeriod"/>
            </a:pPr>
            <a:r>
              <a:rPr lang="en-US" dirty="0"/>
              <a:t>Now Grace thinks about leaving and helping her mother with the work at home. </a:t>
            </a:r>
          </a:p>
          <a:p>
            <a:pPr marL="457200" indent="-457200">
              <a:buFont typeface="+mj-lt"/>
              <a:buAutoNum type="alphaUcPeriod"/>
            </a:pPr>
            <a:r>
              <a:rPr lang="en-US" dirty="0"/>
              <a:t>Now Grace starts hoping that the letter will change conditions at the mill. </a:t>
            </a:r>
          </a:p>
          <a:p>
            <a:pPr marL="457200" indent="-457200">
              <a:buFont typeface="+mj-lt"/>
              <a:buAutoNum type="alphaUcPeriod"/>
            </a:pPr>
            <a:r>
              <a:rPr lang="en-US" dirty="0"/>
              <a:t>Now Grace understands why Arthur and Miss Lesley are writing the letter. </a:t>
            </a:r>
          </a:p>
          <a:p>
            <a:pPr marL="457200" indent="-457200">
              <a:buFont typeface="+mj-lt"/>
              <a:buAutoNum type="alphaUcPeriod"/>
            </a:pPr>
            <a:r>
              <a:rPr lang="en-US" dirty="0"/>
              <a:t>Now Grace starts thinking about writing a similar letter by herself.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Rectangle 1"/>
          <p:cNvSpPr/>
          <p:nvPr/>
        </p:nvSpPr>
        <p:spPr>
          <a:xfrm>
            <a:off x="457200" y="6001434"/>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12822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CCSS.ELA-Literacy.RL.5.6</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Describe</a:t>
            </a:r>
            <a:r>
              <a:rPr lang="en-US" dirty="0"/>
              <a:t> how a narrator’s or speaker’s point of view influences how events are described. </a:t>
            </a:r>
          </a:p>
        </p:txBody>
      </p:sp>
    </p:spTree>
    <p:extLst>
      <p:ext uri="{BB962C8B-B14F-4D97-AF65-F5344CB8AC3E}">
        <p14:creationId xmlns:p14="http://schemas.microsoft.com/office/powerpoint/2010/main" val="329565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1"/>
            <a:ext cx="8229600" cy="2872740"/>
          </a:xfrm>
        </p:spPr>
        <p:txBody>
          <a:bodyPr/>
          <a:lstStyle/>
          <a:p>
            <a:pPr marL="0" indent="0">
              <a:buNone/>
            </a:pPr>
            <a:r>
              <a:rPr lang="en-US" b="1" dirty="0"/>
              <a:t>What is the point of view in this story? </a:t>
            </a:r>
            <a:endParaRPr lang="en-US" dirty="0"/>
          </a:p>
          <a:p>
            <a:pPr marL="457200" lvl="0" indent="-457200">
              <a:buFont typeface="+mj-lt"/>
              <a:buAutoNum type="alphaUcPeriod"/>
            </a:pPr>
            <a:r>
              <a:rPr lang="en-US" dirty="0"/>
              <a:t>First person</a:t>
            </a:r>
          </a:p>
          <a:p>
            <a:pPr marL="457200" lvl="0" indent="-457200">
              <a:buFont typeface="+mj-lt"/>
              <a:buAutoNum type="alphaUcPeriod"/>
            </a:pPr>
            <a:r>
              <a:rPr lang="en-US" dirty="0"/>
              <a:t>Second person</a:t>
            </a:r>
          </a:p>
          <a:p>
            <a:pPr marL="457200" lvl="0" indent="-457200">
              <a:buFont typeface="+mj-lt"/>
              <a:buAutoNum type="alphaUcPeriod"/>
            </a:pPr>
            <a:r>
              <a:rPr lang="en-US" dirty="0"/>
              <a:t>Third person limited</a:t>
            </a:r>
          </a:p>
          <a:p>
            <a:pPr marL="457200" lvl="0" indent="-457200">
              <a:buFont typeface="+mj-lt"/>
              <a:buAutoNum type="alphaUcPeriod"/>
            </a:pPr>
            <a:r>
              <a:rPr lang="en-US" dirty="0"/>
              <a:t>Third person omniscient</a:t>
            </a:r>
          </a:p>
          <a:p>
            <a:pPr marL="0" indent="0">
              <a:buNone/>
            </a:pPr>
            <a:endParaRPr lang="en-US" dirty="0"/>
          </a:p>
        </p:txBody>
      </p:sp>
      <p:sp>
        <p:nvSpPr>
          <p:cNvPr id="2" name="Rectangle 1"/>
          <p:cNvSpPr/>
          <p:nvPr/>
        </p:nvSpPr>
        <p:spPr>
          <a:xfrm>
            <a:off x="457200" y="600143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330172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068" y="208344"/>
            <a:ext cx="8738886" cy="5722007"/>
          </a:xfrm>
        </p:spPr>
        <p:txBody>
          <a:bodyPr>
            <a:normAutofit/>
          </a:bodyPr>
          <a:lstStyle/>
          <a:p>
            <a:pPr marL="0" lvl="0" indent="0">
              <a:buNone/>
            </a:pPr>
            <a:r>
              <a:rPr lang="en-US" b="1" dirty="0"/>
              <a:t>Each of the characters has a different point of view about the letter they are writing. Write a paragraph that explains how Grace’s experiences as a child laborer influence her point of view about the letter. Use details from the text to support your answer. </a:t>
            </a:r>
          </a:p>
          <a:p>
            <a:pPr marL="0" lvl="0" indent="0">
              <a:buNone/>
            </a:pPr>
            <a:endParaRPr lang="en-US" sz="1800" dirty="0"/>
          </a:p>
          <a:p>
            <a:pPr marL="0" lvl="0" indent="0">
              <a:buNone/>
            </a:pPr>
            <a:endParaRPr lang="en-US" sz="1800" dirty="0"/>
          </a:p>
          <a:p>
            <a:pPr marL="0" lvl="0" indent="0">
              <a:buNone/>
            </a:pPr>
            <a:endParaRPr lang="en-US" sz="18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sz="1400" dirty="0"/>
          </a:p>
          <a:p>
            <a:pPr marL="0" lvl="0" indent="0">
              <a:buNone/>
            </a:pPr>
            <a:endParaRPr lang="en-US" dirty="0"/>
          </a:p>
          <a:p>
            <a:pPr marL="0" indent="0">
              <a:buNone/>
            </a:pPr>
            <a:endParaRPr lang="en-US" dirty="0"/>
          </a:p>
        </p:txBody>
      </p:sp>
      <p:sp>
        <p:nvSpPr>
          <p:cNvPr id="5" name="Rectangle 4"/>
          <p:cNvSpPr/>
          <p:nvPr/>
        </p:nvSpPr>
        <p:spPr>
          <a:xfrm>
            <a:off x="457200" y="606239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125069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CCSS.ELA-Literacy.RL.5.7</a:t>
            </a:r>
          </a:p>
        </p:txBody>
      </p:sp>
      <p:sp>
        <p:nvSpPr>
          <p:cNvPr id="6" name="Content Placeholder 5"/>
          <p:cNvSpPr>
            <a:spLocks noGrp="1"/>
          </p:cNvSpPr>
          <p:nvPr>
            <p:ph idx="1"/>
          </p:nvPr>
        </p:nvSpPr>
        <p:spPr>
          <a:xfrm>
            <a:off x="457200" y="1021080"/>
            <a:ext cx="8229600" cy="4525963"/>
          </a:xfrm>
        </p:spPr>
        <p:txBody>
          <a:bodyPr>
            <a:normAutofit/>
          </a:bodyPr>
          <a:lstStyle/>
          <a:p>
            <a:pPr marL="0" indent="0">
              <a:buNone/>
            </a:pPr>
            <a:endParaRPr lang="en-US" dirty="0">
              <a:solidFill>
                <a:schemeClr val="tx1"/>
              </a:solidFill>
            </a:endParaRPr>
          </a:p>
          <a:p>
            <a:pPr marL="0" indent="0">
              <a:buNone/>
            </a:pPr>
            <a:r>
              <a:rPr lang="en-US" dirty="0">
                <a:solidFill>
                  <a:schemeClr val="accent2"/>
                </a:solidFill>
              </a:rPr>
              <a:t>Analyze </a:t>
            </a:r>
            <a:r>
              <a:rPr lang="en-US" dirty="0"/>
              <a:t>how visual and multimedia elements contribute to the meaning, tone, or beauty of a text (e.g., graphic novel, multimedia presentation of fiction, folktale, myth, poem).</a:t>
            </a:r>
          </a:p>
        </p:txBody>
      </p:sp>
    </p:spTree>
    <p:extLst>
      <p:ext uri="{BB962C8B-B14F-4D97-AF65-F5344CB8AC3E}">
        <p14:creationId xmlns:p14="http://schemas.microsoft.com/office/powerpoint/2010/main" val="2848614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Pictures related to </a:t>
            </a:r>
            <a:r>
              <a:rPr lang="en-US" i="1" dirty="0"/>
              <a:t>Counting on Grace</a:t>
            </a:r>
          </a:p>
        </p:txBody>
      </p:sp>
      <p:pic>
        <p:nvPicPr>
          <p:cNvPr id="4" name="Content Placeholder 3"/>
          <p:cNvPicPr>
            <a:picLocks noGrp="1" noChangeAspect="1"/>
          </p:cNvPicPr>
          <p:nvPr>
            <p:ph idx="1"/>
          </p:nvPr>
        </p:nvPicPr>
        <p:blipFill>
          <a:blip r:embed="rId3"/>
          <a:stretch>
            <a:fillRect/>
          </a:stretch>
        </p:blipFill>
        <p:spPr>
          <a:xfrm>
            <a:off x="579759" y="1601597"/>
            <a:ext cx="2752725" cy="2486025"/>
          </a:xfrm>
          <a:prstGeom prst="rect">
            <a:avLst/>
          </a:prstGeom>
        </p:spPr>
      </p:pic>
      <p:pic>
        <p:nvPicPr>
          <p:cNvPr id="5" name="Picture 4"/>
          <p:cNvPicPr>
            <a:picLocks noChangeAspect="1"/>
          </p:cNvPicPr>
          <p:nvPr/>
        </p:nvPicPr>
        <p:blipFill>
          <a:blip r:embed="rId4"/>
          <a:stretch>
            <a:fillRect/>
          </a:stretch>
        </p:blipFill>
        <p:spPr>
          <a:xfrm>
            <a:off x="3407297" y="1745366"/>
            <a:ext cx="5715000" cy="4038600"/>
          </a:xfrm>
          <a:prstGeom prst="rect">
            <a:avLst/>
          </a:prstGeom>
        </p:spPr>
      </p:pic>
      <p:sp>
        <p:nvSpPr>
          <p:cNvPr id="6" name="Rectangle 5"/>
          <p:cNvSpPr/>
          <p:nvPr/>
        </p:nvSpPr>
        <p:spPr>
          <a:xfrm>
            <a:off x="457200" y="6031915"/>
            <a:ext cx="8229600" cy="307777"/>
          </a:xfrm>
          <a:prstGeom prst="rect">
            <a:avLst/>
          </a:prstGeom>
        </p:spPr>
        <p:txBody>
          <a:bodyPr wrap="square">
            <a:spAutoFit/>
          </a:bodyPr>
          <a:lstStyle/>
          <a:p>
            <a:pPr algn="ctr"/>
            <a:r>
              <a:rPr lang="en-US" sz="1400" dirty="0"/>
              <a:t>Photos are in Public Domain</a:t>
            </a:r>
          </a:p>
        </p:txBody>
      </p:sp>
    </p:spTree>
    <p:extLst>
      <p:ext uri="{BB962C8B-B14F-4D97-AF65-F5344CB8AC3E}">
        <p14:creationId xmlns:p14="http://schemas.microsoft.com/office/powerpoint/2010/main" val="5310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124"/>
            <a:ext cx="8229600" cy="5033636"/>
          </a:xfrm>
        </p:spPr>
        <p:txBody>
          <a:bodyPr/>
          <a:lstStyle/>
          <a:p>
            <a:pPr marL="0" indent="0">
              <a:buNone/>
            </a:pPr>
            <a:r>
              <a:rPr lang="en-US" b="1" dirty="0"/>
              <a:t>Which statement </a:t>
            </a:r>
            <a:r>
              <a:rPr lang="en-US" b="1" u="sng" dirty="0"/>
              <a:t>best</a:t>
            </a:r>
            <a:r>
              <a:rPr lang="en-US" b="1" dirty="0"/>
              <a:t> describes what is shown in these photographs?</a:t>
            </a:r>
          </a:p>
          <a:p>
            <a:pPr marL="457200" indent="-457200">
              <a:buAutoNum type="alphaUcPeriod"/>
            </a:pPr>
            <a:r>
              <a:rPr lang="en-US" dirty="0"/>
              <a:t>Children are having fun learning about cotton mills.</a:t>
            </a:r>
          </a:p>
          <a:p>
            <a:pPr marL="457200" indent="-457200">
              <a:buAutoNum type="alphaUcPeriod"/>
            </a:pPr>
            <a:r>
              <a:rPr lang="en-US" dirty="0"/>
              <a:t>Children are surrounded by equipment that could harm them in cotton mills.</a:t>
            </a:r>
          </a:p>
          <a:p>
            <a:pPr marL="457200" indent="-457200">
              <a:buAutoNum type="alphaUcPeriod"/>
            </a:pPr>
            <a:r>
              <a:rPr lang="en-US" dirty="0"/>
              <a:t>Making thread from cotton was a difficult job.</a:t>
            </a:r>
          </a:p>
          <a:p>
            <a:pPr marL="457200" indent="-457200">
              <a:buAutoNum type="alphaUcPeriod"/>
            </a:pPr>
            <a:r>
              <a:rPr lang="en-US" dirty="0"/>
              <a:t>Thread is still made today in the same way it was made long ago.</a:t>
            </a:r>
          </a:p>
          <a:p>
            <a:pPr marL="457200" indent="-457200">
              <a:buAutoNum type="alphaUcPeriod"/>
            </a:pPr>
            <a:endParaRPr lang="en-US" dirty="0"/>
          </a:p>
          <a:p>
            <a:pPr marL="457200" indent="-457200">
              <a:buAutoNum type="alphaUcPeriod"/>
            </a:pPr>
            <a:endParaRPr lang="en-US" dirty="0"/>
          </a:p>
        </p:txBody>
      </p:sp>
    </p:spTree>
    <p:extLst>
      <p:ext uri="{BB962C8B-B14F-4D97-AF65-F5344CB8AC3E}">
        <p14:creationId xmlns:p14="http://schemas.microsoft.com/office/powerpoint/2010/main" val="580882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7792"/>
            <a:ext cx="8229600" cy="5681048"/>
          </a:xfrm>
        </p:spPr>
        <p:txBody>
          <a:bodyPr>
            <a:normAutofit lnSpcReduction="10000"/>
          </a:bodyPr>
          <a:lstStyle/>
          <a:p>
            <a:pPr marL="0" indent="0">
              <a:buNone/>
            </a:pPr>
            <a:r>
              <a:rPr lang="en-US" b="1" dirty="0"/>
              <a:t>What </a:t>
            </a:r>
            <a:r>
              <a:rPr lang="en-US" b="1" u="sng" dirty="0"/>
              <a:t>two</a:t>
            </a:r>
            <a:r>
              <a:rPr lang="en-US" b="1" dirty="0"/>
              <a:t> aspects of the story are further developed by the pictures of children in the cotton mill?</a:t>
            </a:r>
          </a:p>
          <a:p>
            <a:pPr marL="457200" indent="-457200">
              <a:buFont typeface="+mj-lt"/>
              <a:buAutoNum type="alphaUcPeriod"/>
            </a:pPr>
            <a:r>
              <a:rPr lang="en-US" dirty="0"/>
              <a:t>Children were working around machines that might be dangerous.</a:t>
            </a:r>
          </a:p>
          <a:p>
            <a:pPr marL="457200" indent="-457200">
              <a:buFont typeface="+mj-lt"/>
              <a:buAutoNum type="alphaUcPeriod"/>
            </a:pPr>
            <a:r>
              <a:rPr lang="en-US" dirty="0"/>
              <a:t>Teachers felt like they should check on their students as the children worked in the mill.</a:t>
            </a:r>
          </a:p>
          <a:p>
            <a:pPr marL="457200" indent="-457200">
              <a:buFont typeface="+mj-lt"/>
              <a:buAutoNum type="alphaUcPeriod"/>
            </a:pPr>
            <a:r>
              <a:rPr lang="en-US" dirty="0"/>
              <a:t>Children wrote letters that called for the investigation of child labor in the mills.</a:t>
            </a:r>
          </a:p>
          <a:p>
            <a:pPr marL="457200" indent="-457200">
              <a:buFont typeface="+mj-lt"/>
              <a:buAutoNum type="alphaUcPeriod"/>
            </a:pPr>
            <a:r>
              <a:rPr lang="en-US" dirty="0"/>
              <a:t>Very young children were hired to work in the mills.</a:t>
            </a:r>
          </a:p>
          <a:p>
            <a:pPr marL="457200" indent="-457200">
              <a:buFont typeface="+mj-lt"/>
              <a:buAutoNum type="alphaUcPeriod"/>
            </a:pPr>
            <a:r>
              <a:rPr lang="en-US" dirty="0"/>
              <a:t>Laws existed that protected children from being forced to work.</a:t>
            </a:r>
          </a:p>
          <a:p>
            <a:pPr marL="457200" indent="-457200">
              <a:buFont typeface="+mj-lt"/>
              <a:buAutoNum type="alphaUcPeriod"/>
            </a:pPr>
            <a:r>
              <a:rPr lang="en-US" dirty="0"/>
              <a:t>Children often chose to work instead of attend school.</a:t>
            </a:r>
          </a:p>
          <a:p>
            <a:pPr marL="0" indent="0">
              <a:buNone/>
            </a:pPr>
            <a:endParaRPr lang="en-US" dirty="0"/>
          </a:p>
        </p:txBody>
      </p:sp>
      <p:sp>
        <p:nvSpPr>
          <p:cNvPr id="4" name="Rectangle 3"/>
          <p:cNvSpPr/>
          <p:nvPr/>
        </p:nvSpPr>
        <p:spPr>
          <a:xfrm>
            <a:off x="457200" y="603191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64352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CCSS.ELA-Literacy.RL.5.8</a:t>
            </a:r>
          </a:p>
        </p:txBody>
      </p:sp>
      <p:sp>
        <p:nvSpPr>
          <p:cNvPr id="6" name="Content Placeholder 5"/>
          <p:cNvSpPr>
            <a:spLocks noGrp="1"/>
          </p:cNvSpPr>
          <p:nvPr>
            <p:ph idx="1"/>
          </p:nvPr>
        </p:nvSpPr>
        <p:spPr/>
        <p:txBody>
          <a:bodyPr>
            <a:normAutofit/>
          </a:bodyPr>
          <a:lstStyle/>
          <a:p>
            <a:pPr marL="0" indent="0">
              <a:buNone/>
            </a:pPr>
            <a:r>
              <a:rPr lang="en-US" dirty="0"/>
              <a:t>Standard 8 does not apply to literary texts. </a:t>
            </a:r>
          </a:p>
        </p:txBody>
      </p:sp>
    </p:spTree>
    <p:extLst>
      <p:ext uri="{BB962C8B-B14F-4D97-AF65-F5344CB8AC3E}">
        <p14:creationId xmlns:p14="http://schemas.microsoft.com/office/powerpoint/2010/main" val="114168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for Literature</a:t>
            </a:r>
          </a:p>
        </p:txBody>
      </p:sp>
    </p:spTree>
    <p:extLst>
      <p:ext uri="{BB962C8B-B14F-4D97-AF65-F5344CB8AC3E}">
        <p14:creationId xmlns:p14="http://schemas.microsoft.com/office/powerpoint/2010/main" val="313894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CCSS.ELA-Literacy.RL.5.9</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Compare </a:t>
            </a:r>
            <a:r>
              <a:rPr lang="en-US" dirty="0"/>
              <a:t>and </a:t>
            </a:r>
            <a:r>
              <a:rPr lang="en-US" dirty="0">
                <a:solidFill>
                  <a:schemeClr val="accent2"/>
                </a:solidFill>
              </a:rPr>
              <a:t>contrast </a:t>
            </a:r>
            <a:r>
              <a:rPr lang="en-US" dirty="0"/>
              <a:t>stories in the same genre (e.g., mysteries and adventure stories) on their approaches to similar themes and topics. </a:t>
            </a:r>
          </a:p>
        </p:txBody>
      </p:sp>
    </p:spTree>
    <p:extLst>
      <p:ext uri="{BB962C8B-B14F-4D97-AF65-F5344CB8AC3E}">
        <p14:creationId xmlns:p14="http://schemas.microsoft.com/office/powerpoint/2010/main" val="2156593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368"/>
            <a:ext cx="8229600" cy="4816032"/>
          </a:xfrm>
        </p:spPr>
        <p:txBody>
          <a:bodyPr>
            <a:normAutofit/>
          </a:bodyPr>
          <a:lstStyle/>
          <a:p>
            <a:pPr marL="0" indent="0">
              <a:buNone/>
            </a:pPr>
            <a:r>
              <a:rPr lang="en-US" b="1" dirty="0"/>
              <a:t>You have read excerpts from </a:t>
            </a:r>
            <a:r>
              <a:rPr lang="en-US" b="1" i="1" dirty="0"/>
              <a:t>Counting on Grace </a:t>
            </a:r>
            <a:r>
              <a:rPr lang="en-US" b="1" dirty="0"/>
              <a:t>and </a:t>
            </a:r>
            <a:r>
              <a:rPr lang="en-US" b="1" i="1" dirty="0"/>
              <a:t>Iqbal</a:t>
            </a:r>
            <a:r>
              <a:rPr lang="en-US" b="1" dirty="0"/>
              <a:t>, two stories about child labor. How are these stories different?</a:t>
            </a:r>
          </a:p>
          <a:p>
            <a:pPr marL="457200" indent="-457200">
              <a:buAutoNum type="alphaUcPeriod"/>
            </a:pPr>
            <a:r>
              <a:rPr lang="en-US" dirty="0"/>
              <a:t>The characters in </a:t>
            </a:r>
            <a:r>
              <a:rPr lang="en-US" i="1" dirty="0"/>
              <a:t>Counting on Grace</a:t>
            </a:r>
            <a:r>
              <a:rPr lang="en-US" dirty="0"/>
              <a:t> are mean to each other, but Iqbal is kind.</a:t>
            </a:r>
          </a:p>
          <a:p>
            <a:pPr marL="457200" indent="-457200">
              <a:buAutoNum type="alphaUcPeriod"/>
            </a:pPr>
            <a:r>
              <a:rPr lang="en-US" dirty="0"/>
              <a:t>The adult in </a:t>
            </a:r>
            <a:r>
              <a:rPr lang="en-US" i="1" dirty="0"/>
              <a:t>Counting on Grace </a:t>
            </a:r>
            <a:r>
              <a:rPr lang="en-US" dirty="0"/>
              <a:t>does not have kids of her own, but the adult in </a:t>
            </a:r>
            <a:r>
              <a:rPr lang="en-US" i="1" dirty="0"/>
              <a:t>Iqbal</a:t>
            </a:r>
            <a:r>
              <a:rPr lang="en-US" dirty="0"/>
              <a:t> has many kids.</a:t>
            </a:r>
          </a:p>
          <a:p>
            <a:pPr marL="457200" indent="-457200">
              <a:buAutoNum type="alphaUcPeriod"/>
            </a:pPr>
            <a:r>
              <a:rPr lang="en-US" dirty="0"/>
              <a:t>The setting of </a:t>
            </a:r>
            <a:r>
              <a:rPr lang="en-US" i="1" dirty="0"/>
              <a:t>Counting on Grace </a:t>
            </a:r>
            <a:r>
              <a:rPr lang="en-US" dirty="0"/>
              <a:t>is a classroom, but the setting of </a:t>
            </a:r>
            <a:r>
              <a:rPr lang="en-US" i="1" dirty="0"/>
              <a:t>Iqbal</a:t>
            </a:r>
            <a:r>
              <a:rPr lang="en-US" dirty="0"/>
              <a:t> is a factory.</a:t>
            </a:r>
          </a:p>
          <a:p>
            <a:pPr marL="457200" indent="-457200">
              <a:buAutoNum type="alphaUcPeriod"/>
            </a:pPr>
            <a:r>
              <a:rPr lang="en-US" i="1" dirty="0"/>
              <a:t>Counting on Grace </a:t>
            </a:r>
            <a:r>
              <a:rPr lang="en-US" dirty="0"/>
              <a:t>has a happy ending, but </a:t>
            </a:r>
            <a:r>
              <a:rPr lang="en-US" i="1" dirty="0"/>
              <a:t>Iqbal</a:t>
            </a:r>
            <a:r>
              <a:rPr lang="en-US" dirty="0"/>
              <a:t> has a sad ending. </a:t>
            </a:r>
          </a:p>
          <a:p>
            <a:pPr marL="0" indent="0">
              <a:buNone/>
            </a:pPr>
            <a:endParaRPr lang="en-US" dirty="0"/>
          </a:p>
        </p:txBody>
      </p:sp>
      <p:sp>
        <p:nvSpPr>
          <p:cNvPr id="2" name="Rectangle 1"/>
          <p:cNvSpPr/>
          <p:nvPr/>
        </p:nvSpPr>
        <p:spPr>
          <a:xfrm>
            <a:off x="457200" y="6000095"/>
            <a:ext cx="8229600" cy="307777"/>
          </a:xfrm>
          <a:prstGeom prst="rect">
            <a:avLst/>
          </a:prstGeom>
        </p:spPr>
        <p:txBody>
          <a:bodyPr wrap="square">
            <a:spAutoFit/>
          </a:bodyPr>
          <a:lstStyle/>
          <a:p>
            <a:pPr lvl="0" algn="ctr"/>
            <a:r>
              <a:rPr lang="en-US" sz="1400" dirty="0"/>
              <a:t>Based on an excerpt from </a:t>
            </a:r>
            <a:r>
              <a:rPr lang="en-US" sz="1400" i="1" dirty="0"/>
              <a:t>Counting on Grace </a:t>
            </a:r>
            <a:r>
              <a:rPr lang="en-US" sz="1400" dirty="0"/>
              <a:t>by Elizabeth Winthrop and</a:t>
            </a:r>
            <a:r>
              <a:rPr lang="en-US" sz="1400" i="1" dirty="0"/>
              <a:t> Iqbal </a:t>
            </a:r>
            <a:r>
              <a:rPr lang="en-US" sz="1400" dirty="0"/>
              <a:t>by Francesco D'Adamo</a:t>
            </a:r>
          </a:p>
        </p:txBody>
      </p:sp>
    </p:spTree>
    <p:extLst>
      <p:ext uri="{BB962C8B-B14F-4D97-AF65-F5344CB8AC3E}">
        <p14:creationId xmlns:p14="http://schemas.microsoft.com/office/powerpoint/2010/main" val="3682617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770"/>
            <a:ext cx="8229600" cy="5929393"/>
          </a:xfrm>
        </p:spPr>
        <p:txBody>
          <a:bodyPr>
            <a:normAutofit/>
          </a:bodyPr>
          <a:lstStyle/>
          <a:p>
            <a:pPr marL="0" lvl="0" indent="0">
              <a:buNone/>
            </a:pPr>
            <a:endParaRPr lang="en-US" b="1" dirty="0"/>
          </a:p>
          <a:p>
            <a:pPr marL="0" lvl="0" indent="0">
              <a:buNone/>
            </a:pPr>
            <a:r>
              <a:rPr lang="en-US" b="1" dirty="0"/>
              <a:t>In the excerpts from </a:t>
            </a:r>
            <a:r>
              <a:rPr lang="en-US" b="1" i="1" dirty="0"/>
              <a:t>Counting on Grace</a:t>
            </a:r>
            <a:r>
              <a:rPr lang="en-US" b="1" dirty="0"/>
              <a:t> and </a:t>
            </a:r>
            <a:r>
              <a:rPr lang="en-US" b="1" i="1" dirty="0"/>
              <a:t>Iqbal</a:t>
            </a:r>
            <a:r>
              <a:rPr lang="en-US" b="1" dirty="0"/>
              <a:t>, some of the characters are willing to take risks to stop child labor. Write an essay that explains what risks the characters were willing to take and how serious the risks are. Be sure to use evidence from the texts to support your response. </a:t>
            </a:r>
          </a:p>
        </p:txBody>
      </p:sp>
    </p:spTree>
    <p:extLst>
      <p:ext uri="{BB962C8B-B14F-4D97-AF65-F5344CB8AC3E}">
        <p14:creationId xmlns:p14="http://schemas.microsoft.com/office/powerpoint/2010/main" val="147820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Literature Standards</a:t>
            </a:r>
          </a:p>
        </p:txBody>
      </p:sp>
      <p:sp>
        <p:nvSpPr>
          <p:cNvPr id="3" name="Content Placeholder 2"/>
          <p:cNvSpPr>
            <a:spLocks noGrp="1"/>
          </p:cNvSpPr>
          <p:nvPr>
            <p:ph idx="1"/>
          </p:nvPr>
        </p:nvSpPr>
        <p:spPr>
          <a:xfrm>
            <a:off x="457200" y="1624262"/>
            <a:ext cx="8229600" cy="4501901"/>
          </a:xfrm>
        </p:spPr>
        <p:txBody>
          <a:bodyPr>
            <a:normAutofit fontScale="92500" lnSpcReduction="20000"/>
          </a:bodyPr>
          <a:lstStyle/>
          <a:p>
            <a:pPr marL="0" indent="0">
              <a:buNone/>
            </a:pPr>
            <a:r>
              <a:rPr lang="en-US" sz="2600" i="1" dirty="0"/>
              <a:t>Questions are </a:t>
            </a:r>
          </a:p>
          <a:p>
            <a:pPr lvl="1"/>
            <a:r>
              <a:rPr lang="en-US" sz="2600" dirty="0"/>
              <a:t>based on texts that are of </a:t>
            </a:r>
            <a:r>
              <a:rPr lang="en-US" sz="2600" b="1" dirty="0">
                <a:solidFill>
                  <a:schemeClr val="accent2"/>
                </a:solidFill>
              </a:rPr>
              <a:t>appropriate complexity</a:t>
            </a:r>
            <a:r>
              <a:rPr lang="en-US" sz="2600" dirty="0"/>
              <a:t>. They are worthy of students’ attention. (Standard 10)</a:t>
            </a:r>
          </a:p>
          <a:p>
            <a:pPr marL="0" indent="0">
              <a:buNone/>
            </a:pPr>
            <a:endParaRPr lang="en-US" sz="2600" dirty="0"/>
          </a:p>
          <a:p>
            <a:pPr marL="0" indent="0">
              <a:buNone/>
            </a:pPr>
            <a:r>
              <a:rPr lang="en-US" sz="2600" i="1" dirty="0"/>
              <a:t>Questions require</a:t>
            </a:r>
          </a:p>
          <a:p>
            <a:pPr lvl="1"/>
            <a:r>
              <a:rPr lang="en-US" sz="2600" dirty="0"/>
              <a:t>students to </a:t>
            </a:r>
            <a:r>
              <a:rPr lang="en-US" sz="2600" b="1" dirty="0">
                <a:solidFill>
                  <a:schemeClr val="accent2"/>
                </a:solidFill>
              </a:rPr>
              <a:t>read closely</a:t>
            </a:r>
            <a:r>
              <a:rPr lang="en-US" sz="2600" dirty="0">
                <a:solidFill>
                  <a:schemeClr val="accent2"/>
                </a:solidFill>
              </a:rPr>
              <a:t> </a:t>
            </a:r>
            <a:r>
              <a:rPr lang="en-US" sz="2600" dirty="0"/>
              <a:t>and </a:t>
            </a:r>
            <a:r>
              <a:rPr lang="en-US" sz="2600" b="1" dirty="0">
                <a:solidFill>
                  <a:schemeClr val="accent2"/>
                </a:solidFill>
              </a:rPr>
              <a:t>think deeply </a:t>
            </a:r>
            <a:r>
              <a:rPr lang="en-US" sz="2600" dirty="0"/>
              <a:t>about </a:t>
            </a:r>
            <a:r>
              <a:rPr lang="en-US" sz="2600" b="1" dirty="0">
                <a:solidFill>
                  <a:schemeClr val="accent2"/>
                </a:solidFill>
              </a:rPr>
              <a:t>key ideas</a:t>
            </a:r>
            <a:r>
              <a:rPr lang="en-US" sz="2600" dirty="0">
                <a:solidFill>
                  <a:schemeClr val="accent2"/>
                </a:solidFill>
              </a:rPr>
              <a:t> </a:t>
            </a:r>
            <a:r>
              <a:rPr lang="en-US" sz="2600" dirty="0"/>
              <a:t>and </a:t>
            </a:r>
            <a:r>
              <a:rPr lang="en-US" sz="2600" b="1" dirty="0">
                <a:solidFill>
                  <a:schemeClr val="accent2"/>
                </a:solidFill>
              </a:rPr>
              <a:t>specifics</a:t>
            </a:r>
            <a:r>
              <a:rPr lang="en-US" sz="2600" dirty="0">
                <a:solidFill>
                  <a:srgbClr val="2B9650"/>
                </a:solidFill>
              </a:rPr>
              <a:t> </a:t>
            </a:r>
            <a:r>
              <a:rPr lang="en-US" sz="2600" dirty="0"/>
              <a:t>of the texts. They are questions worth answering.</a:t>
            </a:r>
          </a:p>
          <a:p>
            <a:pPr lvl="1"/>
            <a:r>
              <a:rPr lang="en-US" sz="2600" dirty="0"/>
              <a:t>students to use </a:t>
            </a:r>
            <a:r>
              <a:rPr lang="en-US" sz="2600" b="1" dirty="0">
                <a:solidFill>
                  <a:schemeClr val="accent2"/>
                </a:solidFill>
              </a:rPr>
              <a:t>textual evidence </a:t>
            </a:r>
            <a:r>
              <a:rPr lang="en-US" sz="2600" dirty="0"/>
              <a:t>to help 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171094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for Informational Text</a:t>
            </a:r>
          </a:p>
        </p:txBody>
      </p:sp>
    </p:spTree>
    <p:extLst>
      <p:ext uri="{BB962C8B-B14F-4D97-AF65-F5344CB8AC3E}">
        <p14:creationId xmlns:p14="http://schemas.microsoft.com/office/powerpoint/2010/main" val="2873348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Links to Associated Informational Text/Video</a:t>
            </a:r>
          </a:p>
        </p:txBody>
      </p:sp>
      <p:sp>
        <p:nvSpPr>
          <p:cNvPr id="4" name="Content Placeholder 3"/>
          <p:cNvSpPr>
            <a:spLocks noGrp="1"/>
          </p:cNvSpPr>
          <p:nvPr>
            <p:ph idx="1"/>
          </p:nvPr>
        </p:nvSpPr>
        <p:spPr/>
        <p:txBody>
          <a:bodyPr/>
          <a:lstStyle/>
          <a:p>
            <a:pPr marL="0" indent="0">
              <a:buNone/>
            </a:pPr>
            <a:r>
              <a:rPr lang="en-US" dirty="0"/>
              <a:t>The informational items are written to the text and video linked below. </a:t>
            </a:r>
          </a:p>
          <a:p>
            <a:endParaRPr lang="en-US" dirty="0"/>
          </a:p>
          <a:p>
            <a:endParaRPr lang="en-US" dirty="0"/>
          </a:p>
          <a:p>
            <a:r>
              <a:rPr lang="en-US" dirty="0">
                <a:hlinkClick r:id="rId2"/>
              </a:rPr>
              <a:t>“Looking for Lunar Ice” by Mary Kay Carson</a:t>
            </a:r>
            <a:endParaRPr lang="en-US" dirty="0"/>
          </a:p>
          <a:p>
            <a:r>
              <a:rPr lang="en-US" dirty="0">
                <a:hlinkClick r:id="rId3"/>
              </a:rPr>
              <a:t>NASA Confirms Water on Moon </a:t>
            </a:r>
            <a:endParaRPr lang="en-US" dirty="0"/>
          </a:p>
        </p:txBody>
      </p:sp>
    </p:spTree>
    <p:extLst>
      <p:ext uri="{BB962C8B-B14F-4D97-AF65-F5344CB8AC3E}">
        <p14:creationId xmlns:p14="http://schemas.microsoft.com/office/powerpoint/2010/main" val="318719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rgbClr val="2B9650"/>
                </a:solidFill>
              </a:rPr>
              <a:t>passages</a:t>
            </a:r>
            <a:r>
              <a:rPr lang="en-US" dirty="0">
                <a:solidFill>
                  <a:srgbClr val="2B9650"/>
                </a:solidFill>
              </a:rPr>
              <a:t> </a:t>
            </a:r>
            <a:r>
              <a:rPr lang="en-US" dirty="0"/>
              <a:t>to be appropriately complex </a:t>
            </a:r>
          </a:p>
          <a:p>
            <a:r>
              <a:rPr lang="en-US" dirty="0"/>
              <a:t>all </a:t>
            </a:r>
            <a:r>
              <a:rPr lang="en-US" b="1" dirty="0">
                <a:solidFill>
                  <a:srgbClr val="2B9650"/>
                </a:solidFill>
              </a:rPr>
              <a:t>items</a:t>
            </a:r>
            <a:r>
              <a:rPr lang="en-US" dirty="0">
                <a:solidFill>
                  <a:srgbClr val="2B9650"/>
                </a:solidFill>
              </a:rPr>
              <a:t> </a:t>
            </a:r>
            <a:r>
              <a:rPr lang="en-US" dirty="0"/>
              <a:t>to be answered using textual evidence</a:t>
            </a:r>
            <a:endParaRPr lang="en-US" strike="sngStrike" dirty="0"/>
          </a:p>
        </p:txBody>
      </p:sp>
    </p:spTree>
    <p:extLst>
      <p:ext uri="{BB962C8B-B14F-4D97-AF65-F5344CB8AC3E}">
        <p14:creationId xmlns:p14="http://schemas.microsoft.com/office/powerpoint/2010/main" val="3495789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CCSS.ELA-Literacy.RI.5.2</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a:t>
            </a:r>
            <a:r>
              <a:rPr lang="en-US" dirty="0"/>
              <a:t> two or more main ideas of a text and </a:t>
            </a:r>
            <a:r>
              <a:rPr lang="en-US" dirty="0">
                <a:solidFill>
                  <a:schemeClr val="accent2"/>
                </a:solidFill>
              </a:rPr>
              <a:t>explain</a:t>
            </a:r>
            <a:r>
              <a:rPr lang="en-US" dirty="0"/>
              <a:t> how they are supported by key details; </a:t>
            </a:r>
            <a:r>
              <a:rPr lang="en-US" dirty="0">
                <a:solidFill>
                  <a:schemeClr val="accent2"/>
                </a:solidFill>
              </a:rPr>
              <a:t>summarize</a:t>
            </a:r>
            <a:r>
              <a:rPr lang="en-US" dirty="0"/>
              <a:t> the text. </a:t>
            </a:r>
            <a:br>
              <a:rPr lang="en-US" dirty="0"/>
            </a:br>
            <a:endParaRPr lang="en-US" dirty="0"/>
          </a:p>
        </p:txBody>
      </p:sp>
    </p:spTree>
    <p:extLst>
      <p:ext uri="{BB962C8B-B14F-4D97-AF65-F5344CB8AC3E}">
        <p14:creationId xmlns:p14="http://schemas.microsoft.com/office/powerpoint/2010/main" val="1337237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644"/>
            <a:ext cx="8229600" cy="3235316"/>
          </a:xfrm>
        </p:spPr>
        <p:txBody>
          <a:bodyPr/>
          <a:lstStyle/>
          <a:p>
            <a:pPr marL="0" indent="0">
              <a:buNone/>
            </a:pPr>
            <a:r>
              <a:rPr lang="en-US" b="1" dirty="0"/>
              <a:t>What is the </a:t>
            </a:r>
            <a:r>
              <a:rPr lang="en-US" b="1" u="sng" dirty="0"/>
              <a:t>main</a:t>
            </a:r>
            <a:r>
              <a:rPr lang="en-US" b="1" dirty="0"/>
              <a:t> idea of the first two paragraphs of “Looking for Lunar Ice”?</a:t>
            </a:r>
            <a:endParaRPr lang="en-US" dirty="0"/>
          </a:p>
          <a:p>
            <a:pPr marL="0" indent="0">
              <a:buNone/>
            </a:pPr>
            <a:r>
              <a:rPr lang="en-US" dirty="0"/>
              <a:t>A. Water ice might travel to the moon on space rocks.</a:t>
            </a:r>
          </a:p>
          <a:p>
            <a:pPr marL="0" indent="0">
              <a:buNone/>
            </a:pPr>
            <a:r>
              <a:rPr lang="en-US" dirty="0"/>
              <a:t>B. Sunlight has evaporated all the ice from the moon.</a:t>
            </a:r>
          </a:p>
          <a:p>
            <a:pPr marL="0" indent="0">
              <a:buNone/>
            </a:pPr>
            <a:r>
              <a:rPr lang="en-US" dirty="0"/>
              <a:t>C. The surface of the moon has many craters.</a:t>
            </a:r>
          </a:p>
          <a:p>
            <a:pPr marL="0" indent="0">
              <a:buNone/>
            </a:pPr>
            <a:r>
              <a:rPr lang="en-US" dirty="0"/>
              <a:t>D. There could be water ice on the moon.</a:t>
            </a:r>
          </a:p>
        </p:txBody>
      </p:sp>
      <p:sp>
        <p:nvSpPr>
          <p:cNvPr id="2" name="Rectangle 1"/>
          <p:cNvSpPr/>
          <p:nvPr/>
        </p:nvSpPr>
        <p:spPr>
          <a:xfrm>
            <a:off x="457200" y="601533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1883937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802"/>
            <a:ext cx="8229600" cy="5778922"/>
          </a:xfrm>
        </p:spPr>
        <p:txBody>
          <a:bodyPr/>
          <a:lstStyle/>
          <a:p>
            <a:pPr marL="0" indent="0">
              <a:buNone/>
            </a:pPr>
            <a:r>
              <a:rPr lang="en-US" b="1" dirty="0"/>
              <a:t>From the list of possible main ideas below, click on two statements that accurately capture the two main ideas of “Looking for Lunar Ice.” Then, for the main ideas you selected, drag one key detail from the text that was used to support the main idea.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17067882"/>
              </p:ext>
            </p:extLst>
          </p:nvPr>
        </p:nvGraphicFramePr>
        <p:xfrm>
          <a:off x="457200" y="2235979"/>
          <a:ext cx="8229600" cy="3784720"/>
        </p:xfrm>
        <a:graphic>
          <a:graphicData uri="http://schemas.openxmlformats.org/drawingml/2006/table">
            <a:tbl>
              <a:tblPr firstRow="1" bandRow="1">
                <a:tableStyleId>{5C22544A-7EE6-4342-B048-85BDC9FD1C3A}</a:tableStyleId>
              </a:tblPr>
              <a:tblGrid>
                <a:gridCol w="5486399">
                  <a:extLst>
                    <a:ext uri="{9D8B030D-6E8A-4147-A177-3AD203B41FA5}">
                      <a16:colId xmlns:a16="http://schemas.microsoft.com/office/drawing/2014/main" val="20000"/>
                    </a:ext>
                  </a:extLst>
                </a:gridCol>
                <a:gridCol w="2743201">
                  <a:extLst>
                    <a:ext uri="{9D8B030D-6E8A-4147-A177-3AD203B41FA5}">
                      <a16:colId xmlns:a16="http://schemas.microsoft.com/office/drawing/2014/main" val="20001"/>
                    </a:ext>
                  </a:extLst>
                </a:gridCol>
              </a:tblGrid>
              <a:tr h="521449">
                <a:tc>
                  <a:txBody>
                    <a:bodyPr/>
                    <a:lstStyle/>
                    <a:p>
                      <a:r>
                        <a:rPr lang="en-US" sz="1600" dirty="0">
                          <a:latin typeface="Lucida Sans" panose="020B0602030504020204" pitchFamily="34" charset="0"/>
                        </a:rPr>
                        <a:t>Possible </a:t>
                      </a:r>
                      <a:r>
                        <a:rPr lang="en-US" sz="1600" baseline="0" dirty="0">
                          <a:latin typeface="Lucida Sans" panose="020B0602030504020204" pitchFamily="34" charset="0"/>
                        </a:rPr>
                        <a:t>main ideas of “Looking for Lunar Ice” </a:t>
                      </a:r>
                      <a:endParaRPr lang="en-US" sz="1600" dirty="0">
                        <a:latin typeface="Lucida Sans" panose="020B0602030504020204" pitchFamily="34" charset="0"/>
                      </a:endParaRPr>
                    </a:p>
                  </a:txBody>
                  <a:tcPr/>
                </a:tc>
                <a:tc>
                  <a:txBody>
                    <a:bodyPr/>
                    <a:lstStyle/>
                    <a:p>
                      <a:r>
                        <a:rPr lang="en-US" sz="1600" dirty="0">
                          <a:latin typeface="Lucida Sans" panose="020B0602030504020204" pitchFamily="34" charset="0"/>
                        </a:rPr>
                        <a:t>Supporting</a:t>
                      </a:r>
                      <a:r>
                        <a:rPr lang="en-US" sz="1600" baseline="0" dirty="0">
                          <a:latin typeface="Lucida Sans" panose="020B0602030504020204" pitchFamily="34" charset="0"/>
                        </a:rPr>
                        <a:t> Key Detail</a:t>
                      </a:r>
                      <a:endParaRPr lang="en-US" sz="1600" dirty="0">
                        <a:latin typeface="Lucida Sans" panose="020B0602030504020204" pitchFamily="34" charset="0"/>
                      </a:endParaRPr>
                    </a:p>
                  </a:txBody>
                  <a:tcPr/>
                </a:tc>
                <a:extLst>
                  <a:ext uri="{0D108BD9-81ED-4DB2-BD59-A6C34878D82A}">
                    <a16:rowId xmlns:a16="http://schemas.microsoft.com/office/drawing/2014/main" val="10000"/>
                  </a:ext>
                </a:extLst>
              </a:tr>
              <a:tr h="521449">
                <a:tc>
                  <a:txBody>
                    <a:bodyPr/>
                    <a:lstStyle/>
                    <a:p>
                      <a:r>
                        <a:rPr lang="en-US" sz="1600" dirty="0">
                          <a:solidFill>
                            <a:schemeClr val="tx1"/>
                          </a:solidFill>
                          <a:latin typeface="Lucida Sans" panose="020B0602030504020204" pitchFamily="34" charset="0"/>
                        </a:rPr>
                        <a:t>Water ice might travel to the moon on space rocks.</a:t>
                      </a:r>
                    </a:p>
                  </a:txBody>
                  <a:tcPr/>
                </a:tc>
                <a:tc>
                  <a:txBody>
                    <a:bodyPr/>
                    <a:lstStyle/>
                    <a:p>
                      <a:endParaRPr lang="en-US" dirty="0"/>
                    </a:p>
                  </a:txBody>
                  <a:tcPr/>
                </a:tc>
                <a:extLst>
                  <a:ext uri="{0D108BD9-81ED-4DB2-BD59-A6C34878D82A}">
                    <a16:rowId xmlns:a16="http://schemas.microsoft.com/office/drawing/2014/main" val="10001"/>
                  </a:ext>
                </a:extLst>
              </a:tr>
              <a:tr h="521449">
                <a:tc>
                  <a:txBody>
                    <a:bodyPr/>
                    <a:lstStyle/>
                    <a:p>
                      <a:r>
                        <a:rPr lang="en-US" sz="1600" dirty="0">
                          <a:solidFill>
                            <a:schemeClr val="tx1"/>
                          </a:solidFill>
                          <a:latin typeface="Lucida Sans" panose="020B0602030504020204" pitchFamily="34" charset="0"/>
                        </a:rPr>
                        <a:t>Sunlight has evaporated all the ice from the moon.</a:t>
                      </a:r>
                    </a:p>
                  </a:txBody>
                  <a:tcPr/>
                </a:tc>
                <a:tc>
                  <a:txBody>
                    <a:bodyPr/>
                    <a:lstStyle/>
                    <a:p>
                      <a:endParaRPr lang="en-US" dirty="0"/>
                    </a:p>
                  </a:txBody>
                  <a:tcPr/>
                </a:tc>
                <a:extLst>
                  <a:ext uri="{0D108BD9-81ED-4DB2-BD59-A6C34878D82A}">
                    <a16:rowId xmlns:a16="http://schemas.microsoft.com/office/drawing/2014/main" val="10002"/>
                  </a:ext>
                </a:extLst>
              </a:tr>
              <a:tr h="5214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Lucida Sans" panose="020B0602030504020204" pitchFamily="34" charset="0"/>
                        </a:rPr>
                        <a:t>The surface of the moon has many craters.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3"/>
                  </a:ext>
                </a:extLst>
              </a:tr>
              <a:tr h="5214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Lucida Sans" panose="020B0602030504020204" pitchFamily="34" charset="0"/>
                        </a:rPr>
                        <a:t>There is water ice on the moon.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4"/>
                  </a:ext>
                </a:extLst>
              </a:tr>
              <a:tr h="521449">
                <a:tc>
                  <a:txBody>
                    <a:bodyPr/>
                    <a:lstStyle/>
                    <a:p>
                      <a:r>
                        <a:rPr lang="en-US" sz="1600" dirty="0">
                          <a:solidFill>
                            <a:schemeClr val="tx1"/>
                          </a:solidFill>
                          <a:latin typeface="Lucida Sans" panose="020B0602030504020204" pitchFamily="34" charset="0"/>
                        </a:rPr>
                        <a:t>Water ice on the moon could</a:t>
                      </a:r>
                      <a:r>
                        <a:rPr lang="en-US" sz="1600" baseline="0" dirty="0">
                          <a:solidFill>
                            <a:schemeClr val="tx1"/>
                          </a:solidFill>
                          <a:latin typeface="Lucida Sans" panose="020B0602030504020204" pitchFamily="34" charset="0"/>
                        </a:rPr>
                        <a:t> help people in the future.</a:t>
                      </a:r>
                      <a:endParaRPr lang="en-US" sz="1600" dirty="0">
                        <a:solidFill>
                          <a:schemeClr val="tx1"/>
                        </a:solidFill>
                        <a:latin typeface="Lucida Sans" panose="020B0602030504020204" pitchFamily="34" charset="0"/>
                      </a:endParaRPr>
                    </a:p>
                  </a:txBody>
                  <a:tcPr/>
                </a:tc>
                <a:tc>
                  <a:txBody>
                    <a:bodyPr/>
                    <a:lstStyle/>
                    <a:p>
                      <a:endParaRPr lang="en-US" dirty="0"/>
                    </a:p>
                  </a:txBody>
                  <a:tcPr/>
                </a:tc>
                <a:extLst>
                  <a:ext uri="{0D108BD9-81ED-4DB2-BD59-A6C34878D82A}">
                    <a16:rowId xmlns:a16="http://schemas.microsoft.com/office/drawing/2014/main" val="10005"/>
                  </a:ext>
                </a:extLst>
              </a:tr>
              <a:tr h="598355">
                <a:tc>
                  <a:txBody>
                    <a:bodyPr/>
                    <a:lstStyle/>
                    <a:p>
                      <a:r>
                        <a:rPr lang="en-US" sz="1600" dirty="0">
                          <a:solidFill>
                            <a:schemeClr val="tx1"/>
                          </a:solidFill>
                          <a:latin typeface="Lucida Sans" panose="020B0602030504020204" pitchFamily="34" charset="0"/>
                        </a:rPr>
                        <a:t>Scientists explored the possibility of</a:t>
                      </a:r>
                      <a:r>
                        <a:rPr lang="en-US" sz="1600" baseline="0" dirty="0">
                          <a:solidFill>
                            <a:schemeClr val="tx1"/>
                          </a:solidFill>
                          <a:latin typeface="Lucida Sans" panose="020B0602030504020204" pitchFamily="34" charset="0"/>
                        </a:rPr>
                        <a:t> water ice on the moon.</a:t>
                      </a:r>
                      <a:endParaRPr lang="en-US" sz="1600" dirty="0">
                        <a:solidFill>
                          <a:schemeClr val="tx1"/>
                        </a:solidFill>
                        <a:latin typeface="Lucida Sans" panose="020B0602030504020204" pitchFamily="34" charset="0"/>
                      </a:endParaRP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457200" y="606105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177290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Literary Texts</a:t>
            </a:r>
          </a:p>
        </p:txBody>
      </p:sp>
      <p:sp>
        <p:nvSpPr>
          <p:cNvPr id="3" name="Content Placeholder 2"/>
          <p:cNvSpPr>
            <a:spLocks noGrp="1"/>
          </p:cNvSpPr>
          <p:nvPr>
            <p:ph idx="1"/>
          </p:nvPr>
        </p:nvSpPr>
        <p:spPr/>
        <p:txBody>
          <a:bodyPr/>
          <a:lstStyle/>
          <a:p>
            <a:pPr marL="0" indent="0">
              <a:buNone/>
            </a:pPr>
            <a:r>
              <a:rPr lang="en-US" dirty="0"/>
              <a:t>The literary sample items are written to the texts linked below. To better understand the points made in each item, you should familiarize yourself with each text.</a:t>
            </a:r>
          </a:p>
          <a:p>
            <a:pPr marL="0" indent="0">
              <a:buNone/>
            </a:pPr>
            <a:endParaRPr lang="en-US" dirty="0"/>
          </a:p>
          <a:p>
            <a:r>
              <a:rPr lang="en-US" dirty="0">
                <a:hlinkClick r:id="rId3"/>
              </a:rPr>
              <a:t>Counting On Grace by Elizabeth Winthrop</a:t>
            </a:r>
            <a:endParaRPr lang="en-US" dirty="0"/>
          </a:p>
          <a:p>
            <a:r>
              <a:rPr lang="en-US" dirty="0">
                <a:hlinkClick r:id="rId4"/>
              </a:rPr>
              <a:t>Walk Two Moons by Sharon Creech</a:t>
            </a:r>
            <a:endParaRPr lang="en-US" dirty="0"/>
          </a:p>
          <a:p>
            <a:r>
              <a:rPr lang="en-US" dirty="0">
                <a:hlinkClick r:id="rId5"/>
              </a:rPr>
              <a:t>Counting on Grace by Elizabeth Winthrop and Iqbal by Francesco D’Adamo</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40866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368"/>
            <a:ext cx="8229600" cy="3871152"/>
          </a:xfrm>
        </p:spPr>
        <p:txBody>
          <a:bodyPr/>
          <a:lstStyle/>
          <a:p>
            <a:pPr marL="0" indent="0">
              <a:buNone/>
            </a:pPr>
            <a:r>
              <a:rPr lang="en-US" b="1" dirty="0"/>
              <a:t>Summarize the text by dragging and dropping the events into the correct order.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4925103"/>
              </p:ext>
            </p:extLst>
          </p:nvPr>
        </p:nvGraphicFramePr>
        <p:xfrm>
          <a:off x="1524000" y="1397000"/>
          <a:ext cx="6096000" cy="21234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b="0" i="1" dirty="0">
                          <a:solidFill>
                            <a:schemeClr val="tx1"/>
                          </a:solidFill>
                          <a:latin typeface="Lucida Sans" panose="020B0602030504020204" pitchFamily="34" charset="0"/>
                        </a:rPr>
                        <a:t>Lunar Reconnaissance Orbiter </a:t>
                      </a:r>
                      <a:r>
                        <a:rPr lang="en-US" b="0" dirty="0">
                          <a:solidFill>
                            <a:schemeClr val="tx1"/>
                          </a:solidFill>
                          <a:latin typeface="Lucida Sans" panose="020B0602030504020204" pitchFamily="34" charset="0"/>
                        </a:rPr>
                        <a:t>flew to the moon. </a:t>
                      </a:r>
                    </a:p>
                  </a:txBody>
                  <a:tcPr>
                    <a:solidFill>
                      <a:schemeClr val="bg2">
                        <a:lumMod val="20000"/>
                        <a:lumOff val="80000"/>
                      </a:schemeClr>
                    </a:solidFill>
                  </a:tcPr>
                </a:tc>
                <a:extLst>
                  <a:ext uri="{0D108BD9-81ED-4DB2-BD59-A6C34878D82A}">
                    <a16:rowId xmlns:a16="http://schemas.microsoft.com/office/drawing/2014/main" val="10000"/>
                  </a:ext>
                </a:extLst>
              </a:tr>
              <a:tr h="370840">
                <a:tc>
                  <a:txBody>
                    <a:bodyPr/>
                    <a:lstStyle/>
                    <a:p>
                      <a:r>
                        <a:rPr lang="en-US" i="1" dirty="0">
                          <a:latin typeface="Lucida Sans" panose="020B0602030504020204" pitchFamily="34" charset="0"/>
                        </a:rPr>
                        <a:t>Lunar Prospector</a:t>
                      </a:r>
                      <a:r>
                        <a:rPr lang="en-US" i="1" baseline="0" dirty="0">
                          <a:latin typeface="Lucida Sans" panose="020B0602030504020204" pitchFamily="34" charset="0"/>
                        </a:rPr>
                        <a:t> </a:t>
                      </a:r>
                      <a:r>
                        <a:rPr lang="en-US" baseline="0" dirty="0">
                          <a:latin typeface="Lucida Sans" panose="020B0602030504020204" pitchFamily="34" charset="0"/>
                        </a:rPr>
                        <a:t>scanned the moon’s surface. </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Lucida Sans" panose="020B0602030504020204" pitchFamily="34" charset="0"/>
                        </a:rPr>
                        <a:t>Anthony</a:t>
                      </a:r>
                      <a:r>
                        <a:rPr lang="en-US" baseline="0" dirty="0">
                          <a:latin typeface="Lucida Sans" panose="020B0602030504020204" pitchFamily="34" charset="0"/>
                        </a:rPr>
                        <a:t> Colaprete makes a big announcement about the moon.</a:t>
                      </a:r>
                      <a:endParaRPr lang="en-US" dirty="0">
                        <a:latin typeface="Lucida Sans" panose="020B0602030504020204" pitchFamily="34" charset="0"/>
                      </a:endParaRPr>
                    </a:p>
                  </a:txBody>
                  <a:tcPr/>
                </a:tc>
                <a:extLst>
                  <a:ext uri="{0D108BD9-81ED-4DB2-BD59-A6C34878D82A}">
                    <a16:rowId xmlns:a16="http://schemas.microsoft.com/office/drawing/2014/main" val="10002"/>
                  </a:ext>
                </a:extLst>
              </a:tr>
              <a:tr h="370840">
                <a:tc>
                  <a:txBody>
                    <a:bodyPr/>
                    <a:lstStyle/>
                    <a:p>
                      <a:r>
                        <a:rPr lang="en-US" i="1" dirty="0">
                          <a:latin typeface="Lucida Sans" panose="020B0602030504020204" pitchFamily="34" charset="0"/>
                        </a:rPr>
                        <a:t>Clementine</a:t>
                      </a:r>
                      <a:r>
                        <a:rPr lang="en-US" baseline="0" dirty="0">
                          <a:latin typeface="Lucida Sans" panose="020B0602030504020204" pitchFamily="34" charset="0"/>
                        </a:rPr>
                        <a:t> is launched toward the moon. </a:t>
                      </a:r>
                      <a:endParaRPr lang="en-US" dirty="0">
                        <a:latin typeface="Lucida Sans" panose="020B0602030504020204" pitchFamily="34" charset="0"/>
                      </a:endParaRPr>
                    </a:p>
                  </a:txBody>
                  <a:tcPr/>
                </a:tc>
                <a:extLst>
                  <a:ext uri="{0D108BD9-81ED-4DB2-BD59-A6C34878D82A}">
                    <a16:rowId xmlns:a16="http://schemas.microsoft.com/office/drawing/2014/main" val="10003"/>
                  </a:ext>
                </a:extLst>
              </a:tr>
              <a:tr h="370840">
                <a:tc>
                  <a:txBody>
                    <a:bodyPr/>
                    <a:lstStyle/>
                    <a:p>
                      <a:r>
                        <a:rPr lang="en-US" i="1" dirty="0">
                          <a:latin typeface="Lucida Sans" panose="020B0602030504020204" pitchFamily="34" charset="0"/>
                        </a:rPr>
                        <a:t>LCROSS </a:t>
                      </a:r>
                      <a:r>
                        <a:rPr lang="en-US" i="0" dirty="0">
                          <a:latin typeface="Lucida Sans" panose="020B0602030504020204" pitchFamily="34" charset="0"/>
                        </a:rPr>
                        <a:t>crashed into the crater</a:t>
                      </a:r>
                      <a:r>
                        <a:rPr lang="en-US" i="0" baseline="0" dirty="0">
                          <a:latin typeface="Lucida Sans" panose="020B0602030504020204" pitchFamily="34" charset="0"/>
                        </a:rPr>
                        <a:t> called Cabeus. </a:t>
                      </a:r>
                      <a:endParaRPr lang="en-US" i="0" dirty="0">
                        <a:latin typeface="Lucida Sans" panose="020B0602030504020204" pitchFamily="34" charset="0"/>
                      </a:endParaRP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457200" y="601533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36635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7793"/>
            <a:ext cx="8229600" cy="5330528"/>
          </a:xfrm>
        </p:spPr>
        <p:txBody>
          <a:bodyPr/>
          <a:lstStyle/>
          <a:p>
            <a:pPr marL="0" indent="0">
              <a:buNone/>
            </a:pPr>
            <a:r>
              <a:rPr lang="en-US" b="1" dirty="0"/>
              <a:t>Which statement below </a:t>
            </a:r>
            <a:r>
              <a:rPr lang="en-US" b="1" u="sng" dirty="0"/>
              <a:t>most</a:t>
            </a:r>
            <a:r>
              <a:rPr lang="en-US" b="1" dirty="0"/>
              <a:t> accurately summarizes the article “Looking for Lunar Ice”?</a:t>
            </a:r>
            <a:endParaRPr lang="en-US" dirty="0"/>
          </a:p>
          <a:p>
            <a:pPr marL="457200" indent="-457200">
              <a:buAutoNum type="alphaUcPeriod"/>
            </a:pPr>
            <a:r>
              <a:rPr lang="en-US" dirty="0"/>
              <a:t>Many spacecrafts have been sent to the moon to investigate whether there is water ice present.</a:t>
            </a:r>
          </a:p>
          <a:p>
            <a:pPr marL="457200" indent="-457200">
              <a:buAutoNum type="alphaUcPeriod"/>
            </a:pPr>
            <a:r>
              <a:rPr lang="en-US" dirty="0"/>
              <a:t>After studying data gathered from several spacecrafts, scientists have determined that there is water ice on the moon.</a:t>
            </a:r>
          </a:p>
          <a:p>
            <a:pPr marL="457200" indent="-457200">
              <a:buAutoNum type="alphaUcPeriod"/>
            </a:pPr>
            <a:r>
              <a:rPr lang="en-US" dirty="0"/>
              <a:t>When answering one question about the moon, more questions were created.</a:t>
            </a:r>
          </a:p>
          <a:p>
            <a:pPr marL="457200" indent="-457200">
              <a:buAutoNum type="alphaUcPeriod"/>
            </a:pPr>
            <a:r>
              <a:rPr lang="en-US" dirty="0"/>
              <a:t>The moon is constantly receiving water from comets, asteroids, and meteoroids that crash into it, making craters.</a:t>
            </a:r>
          </a:p>
          <a:p>
            <a:pPr marL="0" indent="0">
              <a:buNone/>
            </a:pPr>
            <a:endParaRPr lang="en-US" dirty="0"/>
          </a:p>
        </p:txBody>
      </p:sp>
      <p:sp>
        <p:nvSpPr>
          <p:cNvPr id="4" name="Rectangle 3"/>
          <p:cNvSpPr/>
          <p:nvPr/>
        </p:nvSpPr>
        <p:spPr>
          <a:xfrm>
            <a:off x="457200" y="601533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731343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CCSS.ELA-Literacy.RI.5.3</a:t>
            </a:r>
          </a:p>
        </p:txBody>
      </p:sp>
      <p:sp>
        <p:nvSpPr>
          <p:cNvPr id="6" name="Content Placeholder 5"/>
          <p:cNvSpPr>
            <a:spLocks noGrp="1"/>
          </p:cNvSpPr>
          <p:nvPr>
            <p:ph idx="1"/>
          </p:nvPr>
        </p:nvSpPr>
        <p:spPr/>
        <p:txBody>
          <a:bodyPr/>
          <a:lstStyle/>
          <a:p>
            <a:pPr marL="0" indent="0">
              <a:buNone/>
            </a:pPr>
            <a:r>
              <a:rPr lang="en-US" dirty="0">
                <a:solidFill>
                  <a:schemeClr val="accent2"/>
                </a:solidFill>
              </a:rPr>
              <a:t>Explain</a:t>
            </a:r>
            <a:r>
              <a:rPr lang="en-US" dirty="0">
                <a:solidFill>
                  <a:schemeClr val="tx1"/>
                </a:solidFill>
              </a:rPr>
              <a:t> </a:t>
            </a:r>
            <a:r>
              <a:rPr lang="en-US" dirty="0"/>
              <a:t>the relationships or interactions between two or more individuals, events, ideas, or concepts in a historical, scientific, or technical text based on specific information in the text. </a:t>
            </a:r>
          </a:p>
          <a:p>
            <a:pPr marL="0" indent="0">
              <a:buNone/>
            </a:pPr>
            <a:endParaRPr lang="en-US" dirty="0"/>
          </a:p>
        </p:txBody>
      </p:sp>
    </p:spTree>
    <p:extLst>
      <p:ext uri="{BB962C8B-B14F-4D97-AF65-F5344CB8AC3E}">
        <p14:creationId xmlns:p14="http://schemas.microsoft.com/office/powerpoint/2010/main" val="2974838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815"/>
            <a:ext cx="8229600" cy="5656519"/>
          </a:xfrm>
        </p:spPr>
        <p:txBody>
          <a:bodyPr/>
          <a:lstStyle/>
          <a:p>
            <a:pPr marL="0" indent="0">
              <a:buNone/>
            </a:pPr>
            <a:r>
              <a:rPr lang="en-US" b="1" dirty="0"/>
              <a:t>Highlight the sentence in “Looking for Lunar Ice” that explains how water ice arrives on the Moon.</a:t>
            </a:r>
          </a:p>
          <a:p>
            <a:pPr marL="0" indent="0">
              <a:buNone/>
            </a:pPr>
            <a:endParaRPr lang="en-US" b="1" dirty="0"/>
          </a:p>
          <a:p>
            <a:pPr marL="0" indent="0">
              <a:buNone/>
            </a:pPr>
            <a:endParaRPr lang="en-US" b="1" dirty="0"/>
          </a:p>
          <a:p>
            <a:pPr marL="0" indent="0">
              <a:buNone/>
            </a:pPr>
            <a:r>
              <a:rPr lang="en-US" sz="2000" b="1" i="1" dirty="0"/>
              <a:t>Screenshot of the text containing the correct answer:</a:t>
            </a:r>
          </a:p>
          <a:p>
            <a:pPr marL="0" indent="0">
              <a:buNone/>
            </a:pPr>
            <a:endParaRPr lang="en-US" b="1" i="1" dirty="0"/>
          </a:p>
          <a:p>
            <a:pPr marL="0" indent="0">
              <a:buNone/>
            </a:pPr>
            <a:endParaRPr lang="en-US" dirty="0"/>
          </a:p>
          <a:p>
            <a:pPr marL="0" indent="0">
              <a:buNone/>
            </a:pPr>
            <a:r>
              <a:rPr lang="en-US" dirty="0"/>
              <a:t> </a:t>
            </a:r>
          </a:p>
        </p:txBody>
      </p:sp>
      <p:sp>
        <p:nvSpPr>
          <p:cNvPr id="4" name="Rectangle 3"/>
          <p:cNvSpPr/>
          <p:nvPr/>
        </p:nvSpPr>
        <p:spPr>
          <a:xfrm>
            <a:off x="457200" y="6015335"/>
            <a:ext cx="8229600" cy="307777"/>
          </a:xfrm>
          <a:prstGeom prst="rect">
            <a:avLst/>
          </a:prstGeom>
        </p:spPr>
        <p:txBody>
          <a:bodyPr wrap="square">
            <a:spAutoFit/>
          </a:bodyPr>
          <a:lstStyle/>
          <a:p>
            <a:pPr algn="ctr"/>
            <a:r>
              <a:rPr lang="en-US" sz="1400" dirty="0"/>
              <a:t>Based on “Looking for Lunar Ice” by Mary Kay Carson</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20" y="2604972"/>
            <a:ext cx="7946804" cy="2382664"/>
          </a:xfrm>
          <a:prstGeom prst="rect">
            <a:avLst/>
          </a:prstGeom>
        </p:spPr>
      </p:pic>
    </p:spTree>
    <p:extLst>
      <p:ext uri="{BB962C8B-B14F-4D97-AF65-F5344CB8AC3E}">
        <p14:creationId xmlns:p14="http://schemas.microsoft.com/office/powerpoint/2010/main" val="2796738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621"/>
            <a:ext cx="8229600" cy="5693780"/>
          </a:xfrm>
        </p:spPr>
        <p:txBody>
          <a:bodyPr>
            <a:noAutofit/>
          </a:bodyPr>
          <a:lstStyle/>
          <a:p>
            <a:pPr marL="0" indent="0">
              <a:buNone/>
            </a:pPr>
            <a:r>
              <a:rPr lang="en-US" sz="1500" b="1" dirty="0">
                <a:latin typeface="Lucida Sans" panose="020B0602030504020204" pitchFamily="34" charset="0"/>
              </a:rPr>
              <a:t>The following question has two parts. Answer Part A and then answer Part B. </a:t>
            </a:r>
          </a:p>
          <a:p>
            <a:pPr marL="0" indent="0">
              <a:buNone/>
            </a:pPr>
            <a:endParaRPr lang="en-US" sz="1500" dirty="0">
              <a:latin typeface="Lucida Sans" panose="020B0602030504020204" pitchFamily="34" charset="0"/>
            </a:endParaRPr>
          </a:p>
          <a:p>
            <a:pPr marL="0" indent="0">
              <a:buNone/>
            </a:pPr>
            <a:r>
              <a:rPr lang="en-US" sz="1500" b="1" dirty="0">
                <a:latin typeface="Lucida Sans" panose="020B0602030504020204" pitchFamily="34" charset="0"/>
              </a:rPr>
              <a:t>Part A: Which statement </a:t>
            </a:r>
            <a:r>
              <a:rPr lang="en-US" sz="1500" b="1" u="sng" dirty="0">
                <a:latin typeface="Lucida Sans" panose="020B0602030504020204" pitchFamily="34" charset="0"/>
              </a:rPr>
              <a:t>best</a:t>
            </a:r>
            <a:r>
              <a:rPr lang="en-US" sz="1500" b="1" dirty="0">
                <a:latin typeface="Lucida Sans" panose="020B0602030504020204" pitchFamily="34" charset="0"/>
              </a:rPr>
              <a:t> explains the idea that Cabeus was the best location to crash the LCROSS and its booster rocket? </a:t>
            </a:r>
            <a:endParaRPr lang="en-US" sz="1500" dirty="0">
              <a:latin typeface="Lucida Sans" panose="020B0602030504020204" pitchFamily="34" charset="0"/>
            </a:endParaRPr>
          </a:p>
          <a:p>
            <a:pPr>
              <a:buFont typeface="+mj-lt"/>
              <a:buAutoNum type="alphaUcPeriod"/>
            </a:pPr>
            <a:r>
              <a:rPr lang="en-US" sz="1500" dirty="0">
                <a:latin typeface="Lucida Sans" panose="020B0602030504020204" pitchFamily="34" charset="0"/>
              </a:rPr>
              <a:t>The crater is an impact crater near the Moon’s south pole, where more water ice is likely to have been scattered. </a:t>
            </a:r>
          </a:p>
          <a:p>
            <a:pPr>
              <a:buFont typeface="+mj-lt"/>
              <a:buAutoNum type="alphaUcPeriod"/>
            </a:pPr>
            <a:r>
              <a:rPr lang="en-US" sz="1500" dirty="0">
                <a:latin typeface="Lucida Sans" panose="020B0602030504020204" pitchFamily="34" charset="0"/>
              </a:rPr>
              <a:t>The inside of the crater is always dark, making it cold enough to keep water ice from evaporating.</a:t>
            </a:r>
          </a:p>
          <a:p>
            <a:pPr>
              <a:buFont typeface="+mj-lt"/>
              <a:buAutoNum type="alphaUcPeriod"/>
            </a:pPr>
            <a:r>
              <a:rPr lang="en-US" sz="1500" dirty="0">
                <a:latin typeface="Lucida Sans" panose="020B0602030504020204" pitchFamily="34" charset="0"/>
              </a:rPr>
              <a:t>The crater is one of the smaller ones on the Moon, where less evaporation of the water ice takes place. </a:t>
            </a:r>
          </a:p>
          <a:p>
            <a:pPr>
              <a:buFont typeface="+mj-lt"/>
              <a:buAutoNum type="alphaUcPeriod"/>
            </a:pPr>
            <a:r>
              <a:rPr lang="en-US" sz="1500" dirty="0">
                <a:latin typeface="Lucida Sans" panose="020B0602030504020204" pitchFamily="34" charset="0"/>
              </a:rPr>
              <a:t>The outside of the crater is not in complete darkness, making it easier for scientists to see the water ice. </a:t>
            </a:r>
          </a:p>
          <a:p>
            <a:endParaRPr lang="en-US" sz="1500" dirty="0">
              <a:latin typeface="Lucida Sans" panose="020B0602030504020204" pitchFamily="34" charset="0"/>
            </a:endParaRPr>
          </a:p>
          <a:p>
            <a:pPr marL="0" indent="0">
              <a:buNone/>
            </a:pPr>
            <a:r>
              <a:rPr lang="en-US" sz="1500" b="1" dirty="0">
                <a:latin typeface="Lucida Sans" panose="020B0602030504020204" pitchFamily="34" charset="0"/>
              </a:rPr>
              <a:t>Part B: Which detail from the first two paragraphs of the article </a:t>
            </a:r>
            <a:r>
              <a:rPr lang="en-US" sz="1500" b="1" u="sng" dirty="0">
                <a:latin typeface="Lucida Sans" panose="020B0602030504020204" pitchFamily="34" charset="0"/>
              </a:rPr>
              <a:t>best</a:t>
            </a:r>
            <a:r>
              <a:rPr lang="en-US" sz="1500" b="1" dirty="0">
                <a:latin typeface="Lucida Sans" panose="020B0602030504020204" pitchFamily="34" charset="0"/>
              </a:rPr>
              <a:t> illustrates the relationship between the crash site and water ice?</a:t>
            </a:r>
            <a:endParaRPr lang="en-US" sz="1500" dirty="0">
              <a:latin typeface="Lucida Sans" panose="020B0602030504020204" pitchFamily="34" charset="0"/>
            </a:endParaRPr>
          </a:p>
          <a:p>
            <a:pPr>
              <a:buFont typeface="+mj-lt"/>
              <a:buAutoNum type="alphaUcPeriod"/>
            </a:pPr>
            <a:r>
              <a:rPr lang="en-US" sz="1500" dirty="0">
                <a:latin typeface="Lucida Sans" panose="020B0602030504020204" pitchFamily="34" charset="0"/>
              </a:rPr>
              <a:t>“Remember that the Moon is covered in impact craters. Many of those impacting comets, asteroids, and meteoroids delivered some water ice to the Moon.” </a:t>
            </a:r>
          </a:p>
          <a:p>
            <a:pPr>
              <a:buFont typeface="+mj-lt"/>
              <a:buAutoNum type="alphaUcPeriod"/>
            </a:pPr>
            <a:r>
              <a:rPr lang="en-US" sz="1500" dirty="0">
                <a:latin typeface="Lucida Sans" panose="020B0602030504020204" pitchFamily="34" charset="0"/>
              </a:rPr>
              <a:t>“The ice carried by space rocks scattered across the lunar surface upon impact. Sunlight quickly evaporated most of the ice.” </a:t>
            </a:r>
          </a:p>
          <a:p>
            <a:pPr>
              <a:buFont typeface="+mj-lt"/>
              <a:buAutoNum type="alphaUcPeriod"/>
            </a:pPr>
            <a:r>
              <a:rPr lang="en-US" sz="1500" dirty="0">
                <a:latin typeface="Lucida Sans" panose="020B0602030504020204" pitchFamily="34" charset="0"/>
              </a:rPr>
              <a:t>“But scientists suspect that some of that water ice still survives on the Moon.” </a:t>
            </a:r>
          </a:p>
          <a:p>
            <a:pPr>
              <a:buFont typeface="+mj-lt"/>
              <a:buAutoNum type="alphaUcPeriod"/>
            </a:pPr>
            <a:r>
              <a:rPr lang="en-US" sz="1500" dirty="0">
                <a:latin typeface="Lucida Sans" panose="020B0602030504020204" pitchFamily="34" charset="0"/>
              </a:rPr>
              <a:t>“The coldest places on the Moon are where the Sun never shines. Some of the Moon’s deep craters cast permanent shadows.”</a:t>
            </a:r>
          </a:p>
        </p:txBody>
      </p:sp>
      <p:sp>
        <p:nvSpPr>
          <p:cNvPr id="4" name="Rectangle 3"/>
          <p:cNvSpPr/>
          <p:nvPr/>
        </p:nvSpPr>
        <p:spPr>
          <a:xfrm>
            <a:off x="457200" y="604581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3163056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CCSS.ELA-Literacy.RI.5.4</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 </a:t>
            </a:r>
            <a:r>
              <a:rPr lang="en-US" dirty="0"/>
              <a:t>the meaning of general academic and domain-specific words and phrases in a text relevant to a </a:t>
            </a:r>
            <a:r>
              <a:rPr lang="en-US" i="1" dirty="0"/>
              <a:t>grade 5 topic or subject area.</a:t>
            </a:r>
          </a:p>
          <a:p>
            <a:pPr marL="0" indent="0">
              <a:buNone/>
            </a:pPr>
            <a:endParaRPr lang="en-US" dirty="0"/>
          </a:p>
        </p:txBody>
      </p:sp>
    </p:spTree>
    <p:extLst>
      <p:ext uri="{BB962C8B-B14F-4D97-AF65-F5344CB8AC3E}">
        <p14:creationId xmlns:p14="http://schemas.microsoft.com/office/powerpoint/2010/main" val="764673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068"/>
            <a:ext cx="8229600" cy="5883095"/>
          </a:xfrm>
        </p:spPr>
        <p:txBody>
          <a:bodyPr/>
          <a:lstStyle/>
          <a:p>
            <a:pPr marL="0" indent="0">
              <a:buNone/>
            </a:pPr>
            <a:r>
              <a:rPr lang="en-US" b="1" dirty="0"/>
              <a:t>Read these sentences from paragraph 2 of the article.</a:t>
            </a:r>
          </a:p>
          <a:p>
            <a:pPr marL="0" indent="0">
              <a:buNone/>
            </a:pPr>
            <a:endParaRPr lang="en-US" b="1" dirty="0"/>
          </a:p>
          <a:p>
            <a:pPr marL="0" indent="0">
              <a:buNone/>
            </a:pPr>
            <a:r>
              <a:rPr lang="en-US" b="1" i="1" dirty="0"/>
              <a:t>“The only way water can be preserved on the Moon…is in </a:t>
            </a:r>
            <a:r>
              <a:rPr lang="en-US" b="1" i="1" u="sng" dirty="0"/>
              <a:t>extremely</a:t>
            </a:r>
            <a:r>
              <a:rPr lang="en-US" b="1" i="1" dirty="0"/>
              <a:t> cold areas,” explains lunar scientist Alan Binder. The</a:t>
            </a:r>
            <a:r>
              <a:rPr lang="en-US" b="1" i="1" u="sng" dirty="0"/>
              <a:t> coldest </a:t>
            </a:r>
            <a:r>
              <a:rPr lang="en-US" b="1" i="1" dirty="0"/>
              <a:t>places on the Moon are where the Sun </a:t>
            </a:r>
            <a:r>
              <a:rPr lang="en-US" b="1" i="1" u="sng" dirty="0"/>
              <a:t>never</a:t>
            </a:r>
            <a:r>
              <a:rPr lang="en-US" b="1" i="1" dirty="0"/>
              <a:t> shines. Some of the Moon’s deep craters cast </a:t>
            </a:r>
            <a:r>
              <a:rPr lang="en-US" b="1" i="1" u="sng" dirty="0"/>
              <a:t>permanent</a:t>
            </a:r>
            <a:r>
              <a:rPr lang="en-US" b="1" i="1" dirty="0"/>
              <a:t> shadows. The Moon’s </a:t>
            </a:r>
            <a:r>
              <a:rPr lang="en-US" b="1" i="1" u="sng" dirty="0"/>
              <a:t>north</a:t>
            </a:r>
            <a:r>
              <a:rPr lang="en-US" b="1" i="1" dirty="0"/>
              <a:t> and south poles have some </a:t>
            </a:r>
            <a:r>
              <a:rPr lang="en-US" b="1" i="1" u="sng" dirty="0"/>
              <a:t>always</a:t>
            </a:r>
            <a:r>
              <a:rPr lang="en-US" b="1" i="1" dirty="0"/>
              <a:t>-dark craters.”</a:t>
            </a:r>
          </a:p>
          <a:p>
            <a:pPr marL="0" indent="0">
              <a:buNone/>
            </a:pPr>
            <a:endParaRPr lang="en-US" b="1" dirty="0"/>
          </a:p>
          <a:p>
            <a:pPr marL="0" indent="0">
              <a:buNone/>
            </a:pPr>
            <a:r>
              <a:rPr lang="en-US" b="1" dirty="0"/>
              <a:t>Click on the two underlined words that are antonyms.</a:t>
            </a:r>
          </a:p>
        </p:txBody>
      </p:sp>
      <p:sp>
        <p:nvSpPr>
          <p:cNvPr id="4" name="Rectangle 3"/>
          <p:cNvSpPr/>
          <p:nvPr/>
        </p:nvSpPr>
        <p:spPr>
          <a:xfrm>
            <a:off x="457200" y="601533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457544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770"/>
            <a:ext cx="8229600" cy="5929393"/>
          </a:xfrm>
        </p:spPr>
        <p:txBody>
          <a:bodyPr>
            <a:normAutofit fontScale="85000" lnSpcReduction="10000"/>
          </a:bodyPr>
          <a:lstStyle/>
          <a:p>
            <a:pPr marL="0" indent="0">
              <a:buNone/>
            </a:pPr>
            <a:r>
              <a:rPr lang="en-US" b="1" dirty="0">
                <a:latin typeface="Lucida Sans" panose="020B0602030504020204" pitchFamily="34" charset="0"/>
              </a:rPr>
              <a:t>The following item has two parts. Answer Part A and then answer Part B. </a:t>
            </a:r>
          </a:p>
          <a:p>
            <a:pPr marL="0" indent="0">
              <a:buNone/>
            </a:pPr>
            <a:endParaRPr lang="en-US" dirty="0">
              <a:latin typeface="Lucida Sans" panose="020B0602030504020204" pitchFamily="34" charset="0"/>
            </a:endParaRPr>
          </a:p>
          <a:p>
            <a:pPr marL="0" indent="0">
              <a:buNone/>
            </a:pPr>
            <a:r>
              <a:rPr lang="en-US" b="1" dirty="0">
                <a:latin typeface="Lucida Sans" panose="020B0602030504020204" pitchFamily="34" charset="0"/>
              </a:rPr>
              <a:t>Part A: What is the </a:t>
            </a:r>
            <a:r>
              <a:rPr lang="en-US" b="1" u="sng" dirty="0">
                <a:latin typeface="Lucida Sans" panose="020B0602030504020204" pitchFamily="34" charset="0"/>
              </a:rPr>
              <a:t>best</a:t>
            </a:r>
            <a:r>
              <a:rPr lang="en-US" b="1" dirty="0">
                <a:latin typeface="Lucida Sans" panose="020B0602030504020204" pitchFamily="34" charset="0"/>
              </a:rPr>
              <a:t> definition of the word “</a:t>
            </a:r>
            <a:r>
              <a:rPr lang="en-US" b="1" i="1" dirty="0">
                <a:latin typeface="Lucida Sans" panose="020B0602030504020204" pitchFamily="34" charset="0"/>
              </a:rPr>
              <a:t>impact</a:t>
            </a:r>
            <a:r>
              <a:rPr lang="en-US" b="1" dirty="0">
                <a:latin typeface="Lucida Sans" panose="020B0602030504020204" pitchFamily="34" charset="0"/>
              </a:rPr>
              <a:t>” as it is used in paragraph 1 of the article? </a:t>
            </a:r>
            <a:endParaRPr lang="en-US" dirty="0">
              <a:latin typeface="Lucida Sans" panose="020B0602030504020204" pitchFamily="34" charset="0"/>
            </a:endParaRPr>
          </a:p>
          <a:p>
            <a:pPr marL="0" indent="0">
              <a:buNone/>
            </a:pPr>
            <a:r>
              <a:rPr lang="en-US" dirty="0">
                <a:latin typeface="Lucida Sans" panose="020B0602030504020204" pitchFamily="34" charset="0"/>
              </a:rPr>
              <a:t>A. Dangerous force </a:t>
            </a:r>
          </a:p>
          <a:p>
            <a:pPr marL="0" indent="0">
              <a:buNone/>
            </a:pPr>
            <a:r>
              <a:rPr lang="en-US" dirty="0">
                <a:latin typeface="Lucida Sans" panose="020B0602030504020204" pitchFamily="34" charset="0"/>
              </a:rPr>
              <a:t>B. Hard smash</a:t>
            </a:r>
          </a:p>
          <a:p>
            <a:pPr marL="0" indent="0">
              <a:buNone/>
            </a:pPr>
            <a:r>
              <a:rPr lang="en-US" dirty="0">
                <a:latin typeface="Lucida Sans" panose="020B0602030504020204" pitchFamily="34" charset="0"/>
              </a:rPr>
              <a:t>C. Sudden change </a:t>
            </a:r>
          </a:p>
          <a:p>
            <a:pPr marL="0" indent="0">
              <a:buNone/>
            </a:pPr>
            <a:r>
              <a:rPr lang="en-US" dirty="0">
                <a:latin typeface="Lucida Sans" panose="020B0602030504020204" pitchFamily="34" charset="0"/>
              </a:rPr>
              <a:t>D. Falling motion </a:t>
            </a:r>
          </a:p>
          <a:p>
            <a:pPr marL="0" indent="0">
              <a:buNone/>
            </a:pPr>
            <a:endParaRPr lang="en-US" dirty="0">
              <a:latin typeface="Lucida Sans" panose="020B0602030504020204" pitchFamily="34" charset="0"/>
            </a:endParaRPr>
          </a:p>
          <a:p>
            <a:pPr marL="0" indent="0">
              <a:buNone/>
            </a:pPr>
            <a:r>
              <a:rPr lang="en-US" b="1" dirty="0">
                <a:latin typeface="Lucida Sans" panose="020B0602030504020204" pitchFamily="34" charset="0"/>
              </a:rPr>
              <a:t>Part B: What are </a:t>
            </a:r>
            <a:r>
              <a:rPr lang="en-US" b="1" u="sng" dirty="0">
                <a:latin typeface="Lucida Sans" panose="020B0602030504020204" pitchFamily="34" charset="0"/>
              </a:rPr>
              <a:t>two</a:t>
            </a:r>
            <a:r>
              <a:rPr lang="en-US" b="1" dirty="0">
                <a:latin typeface="Lucida Sans" panose="020B0602030504020204" pitchFamily="34" charset="0"/>
              </a:rPr>
              <a:t> ways that the word “</a:t>
            </a:r>
            <a:r>
              <a:rPr lang="en-US" b="1" i="1" dirty="0">
                <a:latin typeface="Lucida Sans" panose="020B0602030504020204" pitchFamily="34" charset="0"/>
              </a:rPr>
              <a:t>impact</a:t>
            </a:r>
            <a:r>
              <a:rPr lang="en-US" b="1" dirty="0">
                <a:latin typeface="Lucida Sans" panose="020B0602030504020204" pitchFamily="34" charset="0"/>
              </a:rPr>
              <a:t>” helps develop important ideas in the article? </a:t>
            </a:r>
            <a:endParaRPr lang="en-US" dirty="0">
              <a:latin typeface="Lucida Sans" panose="020B0602030504020204" pitchFamily="34" charset="0"/>
            </a:endParaRPr>
          </a:p>
          <a:p>
            <a:pPr marL="0" indent="0">
              <a:buNone/>
            </a:pPr>
            <a:r>
              <a:rPr lang="en-US" dirty="0">
                <a:latin typeface="Lucida Sans" panose="020B0602030504020204" pitchFamily="34" charset="0"/>
              </a:rPr>
              <a:t>A. It shows that space is full of different types of debris. </a:t>
            </a:r>
          </a:p>
          <a:p>
            <a:pPr marL="0" indent="0">
              <a:buNone/>
            </a:pPr>
            <a:r>
              <a:rPr lang="en-US" dirty="0">
                <a:latin typeface="Lucida Sans" panose="020B0602030504020204" pitchFamily="34" charset="0"/>
              </a:rPr>
              <a:t>B. It proves that the moon is made of soft material. </a:t>
            </a:r>
          </a:p>
          <a:p>
            <a:pPr marL="0" indent="0">
              <a:buNone/>
            </a:pPr>
            <a:r>
              <a:rPr lang="en-US" dirty="0">
                <a:latin typeface="Lucida Sans" panose="020B0602030504020204" pitchFamily="34" charset="0"/>
              </a:rPr>
              <a:t>C. It explains how the moon’s deep craters were formed.</a:t>
            </a:r>
          </a:p>
          <a:p>
            <a:pPr marL="0" indent="0">
              <a:buNone/>
            </a:pPr>
            <a:r>
              <a:rPr lang="en-US" dirty="0">
                <a:latin typeface="Lucida Sans" panose="020B0602030504020204" pitchFamily="34" charset="0"/>
              </a:rPr>
              <a:t>D. It explains why there is little water on the moon’s surface. </a:t>
            </a:r>
          </a:p>
          <a:p>
            <a:pPr marL="0" indent="0">
              <a:buNone/>
            </a:pPr>
            <a:r>
              <a:rPr lang="en-US" dirty="0">
                <a:latin typeface="Lucida Sans" panose="020B0602030504020204" pitchFamily="34" charset="0"/>
              </a:rPr>
              <a:t>E. It tells how water was carried to the moon.</a:t>
            </a:r>
          </a:p>
          <a:p>
            <a:pPr marL="0" indent="0">
              <a:buNone/>
            </a:pPr>
            <a:r>
              <a:rPr lang="en-US" dirty="0">
                <a:latin typeface="Lucida Sans" panose="020B0602030504020204" pitchFamily="34" charset="0"/>
              </a:rPr>
              <a:t>F. It tells how the moon is affected by the sun. </a:t>
            </a:r>
          </a:p>
          <a:p>
            <a:pPr marL="0" indent="0">
              <a:buNone/>
            </a:pPr>
            <a:endParaRPr lang="en-US" dirty="0"/>
          </a:p>
        </p:txBody>
      </p:sp>
      <p:sp>
        <p:nvSpPr>
          <p:cNvPr id="4" name="Rectangle 3"/>
          <p:cNvSpPr/>
          <p:nvPr/>
        </p:nvSpPr>
        <p:spPr>
          <a:xfrm>
            <a:off x="457200" y="606105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2374248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CCSS.ELA-Literacy.RI.5.5</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Compare</a:t>
            </a:r>
            <a:r>
              <a:rPr lang="en-US" dirty="0">
                <a:solidFill>
                  <a:schemeClr val="tx1"/>
                </a:solidFill>
              </a:rPr>
              <a:t> </a:t>
            </a:r>
            <a:r>
              <a:rPr lang="en-US" dirty="0"/>
              <a:t>and</a:t>
            </a:r>
            <a:r>
              <a:rPr lang="en-US" dirty="0">
                <a:solidFill>
                  <a:schemeClr val="tx1"/>
                </a:solidFill>
              </a:rPr>
              <a:t> </a:t>
            </a:r>
            <a:r>
              <a:rPr lang="en-US" dirty="0">
                <a:solidFill>
                  <a:schemeClr val="accent2"/>
                </a:solidFill>
              </a:rPr>
              <a:t>contrast</a:t>
            </a:r>
            <a:r>
              <a:rPr lang="en-US" dirty="0">
                <a:solidFill>
                  <a:schemeClr val="tx1"/>
                </a:solidFill>
              </a:rPr>
              <a:t> </a:t>
            </a:r>
            <a:r>
              <a:rPr lang="en-US" dirty="0"/>
              <a:t>the overall structure (e.g., chronology, comparison, cause/effect, problem/solution) of events, ideas, concepts, or information in two or more texts.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3264425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196"/>
            <a:ext cx="8229600" cy="5926044"/>
          </a:xfrm>
        </p:spPr>
        <p:txBody>
          <a:bodyPr>
            <a:normAutofit fontScale="92500" lnSpcReduction="10000"/>
          </a:bodyPr>
          <a:lstStyle/>
          <a:p>
            <a:pPr marL="0" indent="0">
              <a:buNone/>
            </a:pPr>
            <a:r>
              <a:rPr lang="en-US" b="1" dirty="0"/>
              <a:t>How is the main idea in the first </a:t>
            </a:r>
            <a:r>
              <a:rPr lang="en-US" b="1" u="sng" dirty="0"/>
              <a:t>two</a:t>
            </a:r>
            <a:r>
              <a:rPr lang="en-US" b="1" dirty="0"/>
              <a:t> paragraphs of the article related to the main idea of the rest of the article? </a:t>
            </a:r>
            <a:endParaRPr lang="en-US" dirty="0"/>
          </a:p>
          <a:p>
            <a:pPr marL="457200" indent="-457200">
              <a:buFont typeface="+mj-lt"/>
              <a:buAutoNum type="alphaUcPeriod"/>
            </a:pPr>
            <a:r>
              <a:rPr lang="en-US" dirty="0"/>
              <a:t>The first two paragraphs give reasons there could be water ice on the moon, and the rest of the article explains how scientists have explored this possibility.</a:t>
            </a:r>
          </a:p>
          <a:p>
            <a:pPr marL="457200" indent="-457200">
              <a:buFont typeface="+mj-lt"/>
              <a:buAutoNum type="alphaUcPeriod"/>
            </a:pPr>
            <a:r>
              <a:rPr lang="en-US" dirty="0"/>
              <a:t>The first two paragraphs describe which parts of the moon are the coldest, and the rest of the article explains how scientists have gathered data about temperatures on the moon. </a:t>
            </a:r>
          </a:p>
          <a:p>
            <a:pPr marL="457200" indent="-457200">
              <a:buFont typeface="+mj-lt"/>
              <a:buAutoNum type="alphaUcPeriod"/>
            </a:pPr>
            <a:r>
              <a:rPr lang="en-US" dirty="0"/>
              <a:t>The first two paragraphs show how water on the moon could help people, and the rest of the article explains why LCROSS was sent into space to help gather information about ice on the moon. </a:t>
            </a:r>
          </a:p>
          <a:p>
            <a:pPr marL="457200" indent="-457200">
              <a:buFont typeface="+mj-lt"/>
              <a:buAutoNum type="alphaUcPeriod"/>
            </a:pPr>
            <a:r>
              <a:rPr lang="en-US" dirty="0"/>
              <a:t>The first two paragraphs describe the problem scientists face in trying to collect information about the moon, and the rest of the article lists solutions that have helped overcome this problem.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457200" y="6061055"/>
            <a:ext cx="8229600"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78874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rgbClr val="2B9650"/>
                </a:solidFill>
              </a:rPr>
              <a:t>passages</a:t>
            </a:r>
            <a:r>
              <a:rPr lang="en-US" dirty="0">
                <a:solidFill>
                  <a:srgbClr val="2B9650"/>
                </a:solidFill>
              </a:rPr>
              <a:t> </a:t>
            </a:r>
            <a:r>
              <a:rPr lang="en-US" dirty="0"/>
              <a:t>to be appropriately complex </a:t>
            </a:r>
          </a:p>
          <a:p>
            <a:r>
              <a:rPr lang="en-US" dirty="0"/>
              <a:t>all </a:t>
            </a:r>
            <a:r>
              <a:rPr lang="en-US" b="1" dirty="0">
                <a:solidFill>
                  <a:srgbClr val="2B9650"/>
                </a:solidFill>
              </a:rPr>
              <a:t>items</a:t>
            </a:r>
            <a:r>
              <a:rPr lang="en-US" dirty="0">
                <a:solidFill>
                  <a:srgbClr val="2B9650"/>
                </a:solidFill>
              </a:rPr>
              <a:t> </a:t>
            </a:r>
            <a:r>
              <a:rPr lang="en-US" dirty="0"/>
              <a:t>to be answered using textual evidence</a:t>
            </a:r>
          </a:p>
          <a:p>
            <a:pPr marL="0" indent="0">
              <a:buNone/>
            </a:pPr>
            <a:endParaRPr lang="en-US" dirty="0"/>
          </a:p>
          <a:p>
            <a:pPr marL="0" indent="0">
              <a:buNone/>
            </a:pPr>
            <a:r>
              <a:rPr lang="en-US" b="1" dirty="0">
                <a:solidFill>
                  <a:schemeClr val="tx1"/>
                </a:solidFill>
              </a:rPr>
              <a:t>Items should never be aligned to Standard 1 only. Instead, items should be aligned to Standard 1 and at least one other standard.</a:t>
            </a:r>
          </a:p>
        </p:txBody>
      </p:sp>
    </p:spTree>
    <p:extLst>
      <p:ext uri="{BB962C8B-B14F-4D97-AF65-F5344CB8AC3E}">
        <p14:creationId xmlns:p14="http://schemas.microsoft.com/office/powerpoint/2010/main" val="311882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046"/>
            <a:ext cx="8229600" cy="5812034"/>
          </a:xfrm>
        </p:spPr>
        <p:txBody>
          <a:bodyPr>
            <a:normAutofit fontScale="25000" lnSpcReduction="20000"/>
          </a:bodyPr>
          <a:lstStyle/>
          <a:p>
            <a:pPr marL="0" indent="0">
              <a:buNone/>
            </a:pPr>
            <a:r>
              <a:rPr lang="en-US" sz="6400" b="1" dirty="0"/>
              <a:t>You’ve read a text and watched a news clip about water ice on the moon. From the list below, complete the chart correctly by dragging and dropping the statement that </a:t>
            </a:r>
            <a:r>
              <a:rPr lang="en-US" sz="6400" b="1" u="sng" dirty="0"/>
              <a:t>best</a:t>
            </a:r>
            <a:r>
              <a:rPr lang="en-US" sz="6400" b="1" dirty="0"/>
              <a:t> describes how the text and clip are organized. </a:t>
            </a:r>
          </a:p>
          <a:p>
            <a:pPr marL="0" indent="0">
              <a:buNone/>
            </a:pPr>
            <a:endParaRPr lang="en-US" sz="5600" dirty="0"/>
          </a:p>
          <a:p>
            <a:pPr marL="0" indent="0">
              <a:buNone/>
            </a:pPr>
            <a:endParaRPr lang="en-US" sz="5600" dirty="0"/>
          </a:p>
          <a:p>
            <a:pPr marL="0" indent="0">
              <a:buNone/>
            </a:pPr>
            <a:endParaRPr lang="en-US" sz="5600" dirty="0"/>
          </a:p>
          <a:p>
            <a:pPr marL="0" indent="0">
              <a:buNone/>
            </a:pPr>
            <a:endParaRPr lang="en-US" sz="5600" dirty="0"/>
          </a:p>
          <a:p>
            <a:pPr marL="0" indent="0">
              <a:buNone/>
            </a:pPr>
            <a:endParaRPr lang="en-US" sz="5600" dirty="0"/>
          </a:p>
          <a:p>
            <a:pPr marL="0" indent="0">
              <a:buNone/>
            </a:pPr>
            <a:endParaRPr lang="en-US" sz="5600" dirty="0"/>
          </a:p>
          <a:p>
            <a:pPr marL="0" indent="0">
              <a:buNone/>
            </a:pPr>
            <a:r>
              <a:rPr lang="en-US" sz="5600" dirty="0"/>
              <a:t> </a:t>
            </a:r>
          </a:p>
          <a:p>
            <a:pPr marL="0" indent="0">
              <a:buNone/>
            </a:pPr>
            <a:r>
              <a:rPr lang="en-US" sz="6400" dirty="0"/>
              <a:t>List of statements:</a:t>
            </a:r>
          </a:p>
          <a:p>
            <a:r>
              <a:rPr lang="en-US" sz="6400" dirty="0"/>
              <a:t>The scientists involved in the LCROSS mission are introduced, followed by their explanations of how surprised they were by the results of the data.</a:t>
            </a:r>
          </a:p>
          <a:p>
            <a:r>
              <a:rPr lang="en-US" sz="6400" dirty="0"/>
              <a:t>The reasons there could be water ice on the moon are discussed first, followed by details about how scientists have explored this possibility. </a:t>
            </a:r>
          </a:p>
          <a:p>
            <a:r>
              <a:rPr lang="en-US" sz="6400" dirty="0"/>
              <a:t>A description of which parts of the moon are the coldest comes first, followed by an explanation of how scientists have gathered data about temperatures on the moon. </a:t>
            </a:r>
          </a:p>
          <a:p>
            <a:r>
              <a:rPr lang="en-US" sz="6400" dirty="0"/>
              <a:t>The results of the LCROSS mission are revealed, followed by the reasons the findings are important. </a:t>
            </a:r>
          </a:p>
          <a:p>
            <a:r>
              <a:rPr lang="en-US" sz="6400" dirty="0"/>
              <a:t>An explanation of how water on the moon could help people is provided, followed by an explanation of why LCROSS was sent into space to help gather information about ice on the moon. </a:t>
            </a:r>
          </a:p>
          <a:p>
            <a:r>
              <a:rPr lang="en-US" sz="6400" dirty="0"/>
              <a:t>Old beliefs about the moon are described, followed by descriptions of how those beliefs have changes and how the future will change because of this shift in thinking. </a:t>
            </a:r>
          </a:p>
        </p:txBody>
      </p:sp>
      <p:graphicFrame>
        <p:nvGraphicFramePr>
          <p:cNvPr id="4" name="Table 3"/>
          <p:cNvGraphicFramePr>
            <a:graphicFrameLocks noGrp="1"/>
          </p:cNvGraphicFramePr>
          <p:nvPr>
            <p:extLst>
              <p:ext uri="{D42A27DB-BD31-4B8C-83A1-F6EECF244321}">
                <p14:modId xmlns:p14="http://schemas.microsoft.com/office/powerpoint/2010/main" val="292826536"/>
              </p:ext>
            </p:extLst>
          </p:nvPr>
        </p:nvGraphicFramePr>
        <p:xfrm>
          <a:off x="457200" y="925512"/>
          <a:ext cx="8050192" cy="1219200"/>
        </p:xfrm>
        <a:graphic>
          <a:graphicData uri="http://schemas.openxmlformats.org/drawingml/2006/table">
            <a:tbl>
              <a:tblPr firstRow="1" bandRow="1">
                <a:tableStyleId>{5C22544A-7EE6-4342-B048-85BDC9FD1C3A}</a:tableStyleId>
              </a:tblPr>
              <a:tblGrid>
                <a:gridCol w="4025096">
                  <a:extLst>
                    <a:ext uri="{9D8B030D-6E8A-4147-A177-3AD203B41FA5}">
                      <a16:colId xmlns:a16="http://schemas.microsoft.com/office/drawing/2014/main" val="20000"/>
                    </a:ext>
                  </a:extLst>
                </a:gridCol>
                <a:gridCol w="4025096">
                  <a:extLst>
                    <a:ext uri="{9D8B030D-6E8A-4147-A177-3AD203B41FA5}">
                      <a16:colId xmlns:a16="http://schemas.microsoft.com/office/drawing/2014/main" val="20001"/>
                    </a:ext>
                  </a:extLst>
                </a:gridCol>
              </a:tblGrid>
              <a:tr h="370840">
                <a:tc>
                  <a:txBody>
                    <a:bodyPr/>
                    <a:lstStyle/>
                    <a:p>
                      <a:r>
                        <a:rPr lang="en-US" sz="1600" dirty="0">
                          <a:latin typeface="Lucida Sans" panose="020B0602030504020204" pitchFamily="34" charset="0"/>
                        </a:rPr>
                        <a:t>How</a:t>
                      </a:r>
                      <a:r>
                        <a:rPr lang="en-US" sz="1600" baseline="0" dirty="0">
                          <a:latin typeface="Lucida Sans" panose="020B0602030504020204" pitchFamily="34" charset="0"/>
                        </a:rPr>
                        <a:t> is the article “Looking for Lunar Ice” organized?</a:t>
                      </a:r>
                      <a:endParaRPr lang="en-US" sz="1600" dirty="0">
                        <a:latin typeface="Lucida Sans" panose="020B0602030504020204" pitchFamily="34" charset="0"/>
                      </a:endParaRPr>
                    </a:p>
                  </a:txBody>
                  <a:tcPr/>
                </a:tc>
                <a:tc>
                  <a:txBody>
                    <a:bodyPr/>
                    <a:lstStyle/>
                    <a:p>
                      <a:r>
                        <a:rPr lang="en-US" sz="1600" dirty="0">
                          <a:latin typeface="Lucida Sans" panose="020B0602030504020204" pitchFamily="34" charset="0"/>
                        </a:rPr>
                        <a:t>How is the news clip (video)</a:t>
                      </a:r>
                      <a:r>
                        <a:rPr lang="en-US" sz="1600" baseline="0" dirty="0">
                          <a:latin typeface="Lucida Sans" panose="020B0602030504020204" pitchFamily="34" charset="0"/>
                        </a:rPr>
                        <a:t> organized?</a:t>
                      </a:r>
                      <a:endParaRPr lang="en-US" sz="1600" dirty="0">
                        <a:latin typeface="Lucida Sans" panose="020B0602030504020204" pitchFamily="34" charset="0"/>
                      </a:endParaRPr>
                    </a:p>
                  </a:txBody>
                  <a:tcPr/>
                </a:tc>
                <a:extLst>
                  <a:ext uri="{0D108BD9-81ED-4DB2-BD59-A6C34878D82A}">
                    <a16:rowId xmlns:a16="http://schemas.microsoft.com/office/drawing/2014/main" val="10000"/>
                  </a:ext>
                </a:extLst>
              </a:tr>
              <a:tr h="370840">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457200" y="6030575"/>
            <a:ext cx="8050192" cy="307777"/>
          </a:xfrm>
          <a:prstGeom prst="rect">
            <a:avLst/>
          </a:prstGeom>
        </p:spPr>
        <p:txBody>
          <a:bodyPr wrap="square">
            <a:spAutoFit/>
          </a:bodyPr>
          <a:lstStyle/>
          <a:p>
            <a:pPr algn="ctr"/>
            <a:r>
              <a:rPr lang="en-US" sz="1400" dirty="0"/>
              <a:t>Based on </a:t>
            </a:r>
            <a:r>
              <a:rPr lang="en-US" sz="1400" dirty="0">
                <a:hlinkClick r:id="rId3"/>
              </a:rPr>
              <a:t>https://www.youtube.com/watch?v=YrLuOFoPlRc</a:t>
            </a:r>
            <a:r>
              <a:rPr lang="en-US" sz="1400" dirty="0"/>
              <a:t> and “Looking for Lunar Ice” by Mary Kay Carson</a:t>
            </a:r>
          </a:p>
        </p:txBody>
      </p:sp>
    </p:spTree>
    <p:extLst>
      <p:ext uri="{BB962C8B-B14F-4D97-AF65-F5344CB8AC3E}">
        <p14:creationId xmlns:p14="http://schemas.microsoft.com/office/powerpoint/2010/main" val="2837995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CCSS.ELA-Literacy.RI.5.6</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Analyze</a:t>
            </a:r>
            <a:r>
              <a:rPr lang="en-US" dirty="0"/>
              <a:t> multiple accounts of the same event or topic, noting important similarities and differences in the point of view they represent. </a:t>
            </a:r>
          </a:p>
        </p:txBody>
      </p:sp>
    </p:spTree>
    <p:extLst>
      <p:ext uri="{BB962C8B-B14F-4D97-AF65-F5344CB8AC3E}">
        <p14:creationId xmlns:p14="http://schemas.microsoft.com/office/powerpoint/2010/main" val="333371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495"/>
            <a:ext cx="8229600" cy="2701710"/>
          </a:xfrm>
        </p:spPr>
        <p:txBody>
          <a:bodyPr>
            <a:normAutofit/>
          </a:bodyPr>
          <a:lstStyle/>
          <a:p>
            <a:pPr marL="0" indent="0">
              <a:buNone/>
            </a:pPr>
            <a:r>
              <a:rPr lang="en-US" b="1" dirty="0"/>
              <a:t>Highlight the two sentences in the text that </a:t>
            </a:r>
            <a:r>
              <a:rPr lang="en-US" b="1" u="sng" dirty="0"/>
              <a:t>best</a:t>
            </a:r>
            <a:r>
              <a:rPr lang="en-US" b="1" dirty="0"/>
              <a:t> explain the author’s point of view regarding why finding water is important. </a:t>
            </a:r>
          </a:p>
          <a:p>
            <a:pPr marL="0" indent="0">
              <a:buNone/>
            </a:pPr>
            <a:endParaRPr lang="en-US" b="1" dirty="0"/>
          </a:p>
          <a:p>
            <a:pPr marL="0" indent="0">
              <a:buNone/>
            </a:pPr>
            <a:endParaRPr lang="en-US" b="1" dirty="0"/>
          </a:p>
          <a:p>
            <a:pPr marL="0" indent="0">
              <a:buNone/>
            </a:pPr>
            <a:r>
              <a:rPr lang="en-US" sz="2000" b="1" i="1" dirty="0"/>
              <a:t>Screenshot of the text containing the correct answer</a:t>
            </a:r>
            <a:endParaRPr lang="en-US" sz="2000" i="1" dirty="0"/>
          </a:p>
        </p:txBody>
      </p:sp>
      <p:sp>
        <p:nvSpPr>
          <p:cNvPr id="4" name="Rectangle 3"/>
          <p:cNvSpPr/>
          <p:nvPr/>
        </p:nvSpPr>
        <p:spPr>
          <a:xfrm>
            <a:off x="457200" y="6015335"/>
            <a:ext cx="8229600" cy="307777"/>
          </a:xfrm>
          <a:prstGeom prst="rect">
            <a:avLst/>
          </a:prstGeom>
        </p:spPr>
        <p:txBody>
          <a:bodyPr wrap="square">
            <a:spAutoFit/>
          </a:bodyPr>
          <a:lstStyle/>
          <a:p>
            <a:pPr algn="ctr"/>
            <a:r>
              <a:rPr lang="en-US" sz="1400" dirty="0"/>
              <a:t>Based on “Looking for Lunar Ice” by Mary Kay Carson</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93" y="2737260"/>
            <a:ext cx="7364414" cy="2666013"/>
          </a:xfrm>
          <a:prstGeom prst="rect">
            <a:avLst/>
          </a:prstGeom>
        </p:spPr>
      </p:pic>
    </p:spTree>
    <p:extLst>
      <p:ext uri="{BB962C8B-B14F-4D97-AF65-F5344CB8AC3E}">
        <p14:creationId xmlns:p14="http://schemas.microsoft.com/office/powerpoint/2010/main" val="3623212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771"/>
            <a:ext cx="8229600" cy="5670630"/>
          </a:xfrm>
        </p:spPr>
        <p:txBody>
          <a:bodyPr>
            <a:normAutofit fontScale="92500" lnSpcReduction="20000"/>
          </a:bodyPr>
          <a:lstStyle/>
          <a:p>
            <a:pPr marL="0" indent="0">
              <a:buNone/>
            </a:pPr>
            <a:r>
              <a:rPr lang="en-US" b="1" dirty="0"/>
              <a:t>The following question has two parts. Answer Part A and then answer Part B.</a:t>
            </a:r>
          </a:p>
          <a:p>
            <a:pPr marL="0" indent="0">
              <a:buNone/>
            </a:pPr>
            <a:endParaRPr lang="en-US" b="1" dirty="0"/>
          </a:p>
          <a:p>
            <a:pPr marL="0" indent="0">
              <a:buNone/>
            </a:pPr>
            <a:r>
              <a:rPr lang="en-US" b="1" dirty="0"/>
              <a:t>Part A: Highlight </a:t>
            </a:r>
            <a:r>
              <a:rPr lang="en-US" b="1" u="sng" dirty="0"/>
              <a:t>two</a:t>
            </a:r>
            <a:r>
              <a:rPr lang="en-US" b="1" dirty="0"/>
              <a:t> sentences right next to each other in the text that </a:t>
            </a:r>
            <a:r>
              <a:rPr lang="en-US" b="1" u="sng" dirty="0"/>
              <a:t>best</a:t>
            </a:r>
            <a:r>
              <a:rPr lang="en-US" b="1" dirty="0"/>
              <a:t> explain the author’s point of view regarding why finding water is important. </a:t>
            </a:r>
          </a:p>
          <a:p>
            <a:pPr marL="0" indent="0">
              <a:buNone/>
            </a:pPr>
            <a:endParaRPr lang="en-US" b="1" dirty="0"/>
          </a:p>
          <a:p>
            <a:pPr marL="0" indent="0">
              <a:buNone/>
            </a:pPr>
            <a:r>
              <a:rPr lang="en-US" b="1" dirty="0"/>
              <a:t>Part B: Which point of view from the video points out that people may be overly excited about finding water on the moon?</a:t>
            </a:r>
          </a:p>
          <a:p>
            <a:pPr marL="457200" indent="-457200">
              <a:buAutoNum type="alphaUcPeriod"/>
            </a:pPr>
            <a:r>
              <a:rPr lang="en-US" dirty="0"/>
              <a:t>Anthony Colaprete’s, which expresses the amount of water found on the moon</a:t>
            </a:r>
          </a:p>
          <a:p>
            <a:pPr marL="457200" indent="-457200">
              <a:buAutoNum type="alphaUcPeriod"/>
            </a:pPr>
            <a:r>
              <a:rPr lang="en-US" dirty="0"/>
              <a:t>Victoria Friedensen’s, which explains there is more to explore about the moon</a:t>
            </a:r>
          </a:p>
          <a:p>
            <a:pPr marL="457200" indent="-457200">
              <a:buAutoNum type="alphaUcPeriod"/>
            </a:pPr>
            <a:r>
              <a:rPr lang="en-US" dirty="0"/>
              <a:t>Bill Harwood’s, which states we need to figure out how to get the water out of the ground of the moon</a:t>
            </a:r>
          </a:p>
          <a:p>
            <a:pPr marL="457200" indent="-457200">
              <a:buAutoNum type="alphaUcPeriod"/>
            </a:pPr>
            <a:r>
              <a:rPr lang="en-US" dirty="0"/>
              <a:t>Greg Delory’s, which mentions what we know about the moon differs from what we knew in the past</a:t>
            </a:r>
          </a:p>
          <a:p>
            <a:pPr marL="0" indent="0">
              <a:buNone/>
            </a:pPr>
            <a:endParaRPr lang="en-US" dirty="0"/>
          </a:p>
        </p:txBody>
      </p:sp>
      <p:sp>
        <p:nvSpPr>
          <p:cNvPr id="4" name="Rectangle 3"/>
          <p:cNvSpPr/>
          <p:nvPr/>
        </p:nvSpPr>
        <p:spPr>
          <a:xfrm>
            <a:off x="457200" y="6030575"/>
            <a:ext cx="8050192" cy="307777"/>
          </a:xfrm>
          <a:prstGeom prst="rect">
            <a:avLst/>
          </a:prstGeom>
        </p:spPr>
        <p:txBody>
          <a:bodyPr wrap="square">
            <a:spAutoFit/>
          </a:bodyPr>
          <a:lstStyle/>
          <a:p>
            <a:pPr algn="ctr"/>
            <a:r>
              <a:rPr lang="en-US" sz="1400" dirty="0"/>
              <a:t>Based on </a:t>
            </a:r>
            <a:r>
              <a:rPr lang="en-US" sz="1400" dirty="0">
                <a:hlinkClick r:id="rId3"/>
              </a:rPr>
              <a:t>https://www.youtube.com/watch?v=YrLuOFoPlRc</a:t>
            </a:r>
            <a:r>
              <a:rPr lang="en-US" sz="1400" dirty="0"/>
              <a:t> and “Looking for Lunar Ice” by Mary Kay Carson</a:t>
            </a:r>
          </a:p>
        </p:txBody>
      </p:sp>
    </p:spTree>
    <p:extLst>
      <p:ext uri="{BB962C8B-B14F-4D97-AF65-F5344CB8AC3E}">
        <p14:creationId xmlns:p14="http://schemas.microsoft.com/office/powerpoint/2010/main" val="144191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CCSS.ELA-Literacy.RI.5.7</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Draw</a:t>
            </a:r>
            <a:r>
              <a:rPr lang="en-US" dirty="0">
                <a:solidFill>
                  <a:schemeClr val="tx1"/>
                </a:solidFill>
              </a:rPr>
              <a:t> </a:t>
            </a:r>
            <a:r>
              <a:rPr lang="en-US" dirty="0"/>
              <a:t>on information from multiple print or digital sources, demonstrating the ability to </a:t>
            </a:r>
            <a:r>
              <a:rPr lang="en-US" dirty="0">
                <a:solidFill>
                  <a:schemeClr val="accent2"/>
                </a:solidFill>
              </a:rPr>
              <a:t>locate</a:t>
            </a:r>
            <a:r>
              <a:rPr lang="en-US" dirty="0"/>
              <a:t> an answer to a question quickly or to </a:t>
            </a:r>
            <a:r>
              <a:rPr lang="en-US" dirty="0">
                <a:solidFill>
                  <a:schemeClr val="accent2"/>
                </a:solidFill>
              </a:rPr>
              <a:t>solve</a:t>
            </a:r>
            <a:r>
              <a:rPr lang="en-US" dirty="0">
                <a:solidFill>
                  <a:schemeClr val="tx1"/>
                </a:solidFill>
              </a:rPr>
              <a:t> </a:t>
            </a:r>
            <a:r>
              <a:rPr lang="en-US" dirty="0"/>
              <a:t>a problem efficiently. </a:t>
            </a:r>
          </a:p>
        </p:txBody>
      </p:sp>
    </p:spTree>
    <p:extLst>
      <p:ext uri="{BB962C8B-B14F-4D97-AF65-F5344CB8AC3E}">
        <p14:creationId xmlns:p14="http://schemas.microsoft.com/office/powerpoint/2010/main" val="2329993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7793"/>
            <a:ext cx="8229600" cy="4324688"/>
          </a:xfrm>
        </p:spPr>
        <p:txBody>
          <a:bodyPr>
            <a:normAutofit/>
          </a:bodyPr>
          <a:lstStyle/>
          <a:p>
            <a:pPr marL="0" indent="0">
              <a:buNone/>
            </a:pPr>
            <a:r>
              <a:rPr lang="en-US" b="1" dirty="0"/>
              <a:t>When writing a research report on the search for lunar ice, a student wants to mention how many spacecrafts have been used during the search.  What number should be included in the final report?</a:t>
            </a:r>
            <a:endParaRPr lang="en-US" dirty="0"/>
          </a:p>
          <a:p>
            <a:pPr marL="457200" indent="-457200">
              <a:buAutoNum type="alphaUcPeriod"/>
            </a:pPr>
            <a:r>
              <a:rPr lang="en-US" dirty="0"/>
              <a:t>One</a:t>
            </a:r>
          </a:p>
          <a:p>
            <a:pPr marL="457200" indent="-457200">
              <a:buAutoNum type="alphaUcPeriod"/>
            </a:pPr>
            <a:r>
              <a:rPr lang="en-US" dirty="0"/>
              <a:t>Two</a:t>
            </a:r>
          </a:p>
          <a:p>
            <a:pPr marL="457200" indent="-457200">
              <a:buAutoNum type="alphaUcPeriod"/>
            </a:pPr>
            <a:r>
              <a:rPr lang="en-US" dirty="0"/>
              <a:t>Three</a:t>
            </a:r>
          </a:p>
          <a:p>
            <a:pPr marL="457200" indent="-457200">
              <a:buAutoNum type="alphaUcPeriod"/>
            </a:pPr>
            <a:r>
              <a:rPr lang="en-US" dirty="0"/>
              <a:t>Four</a:t>
            </a:r>
          </a:p>
          <a:p>
            <a:pPr marL="0" indent="0">
              <a:buNone/>
            </a:pPr>
            <a:endParaRPr lang="en-US" dirty="0"/>
          </a:p>
        </p:txBody>
      </p:sp>
      <p:sp>
        <p:nvSpPr>
          <p:cNvPr id="4" name="Rectangle 3"/>
          <p:cNvSpPr/>
          <p:nvPr/>
        </p:nvSpPr>
        <p:spPr>
          <a:xfrm>
            <a:off x="457200" y="6030575"/>
            <a:ext cx="8050192"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55017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644"/>
            <a:ext cx="8229600" cy="4911716"/>
          </a:xfrm>
        </p:spPr>
        <p:txBody>
          <a:bodyPr>
            <a:normAutofit/>
          </a:bodyPr>
          <a:lstStyle/>
          <a:p>
            <a:pPr marL="0" indent="0">
              <a:buNone/>
            </a:pPr>
            <a:r>
              <a:rPr lang="en-US" sz="2300" b="1" dirty="0"/>
              <a:t>Select </a:t>
            </a:r>
            <a:r>
              <a:rPr lang="en-US" sz="2300" b="1" u="sng" dirty="0"/>
              <a:t>two</a:t>
            </a:r>
            <a:r>
              <a:rPr lang="en-US" sz="2300" b="1" dirty="0"/>
              <a:t> places that explain exactly how much water was found during the LCROSS mission. </a:t>
            </a:r>
          </a:p>
          <a:p>
            <a:pPr marL="457200" indent="-457200">
              <a:buFont typeface="+mj-lt"/>
              <a:buAutoNum type="alphaUcPeriod"/>
            </a:pPr>
            <a:r>
              <a:rPr lang="en-US" sz="2300" dirty="0"/>
              <a:t>In paragraph 3 of the article “Looking for Lunar Ice” </a:t>
            </a:r>
          </a:p>
          <a:p>
            <a:pPr marL="457200" indent="-457200">
              <a:buFont typeface="+mj-lt"/>
              <a:buAutoNum type="alphaUcPeriod"/>
            </a:pPr>
            <a:r>
              <a:rPr lang="en-US" sz="2300" dirty="0"/>
              <a:t>In paragraph 6 of the article “Looking for Lunar Ice”</a:t>
            </a:r>
          </a:p>
          <a:p>
            <a:pPr marL="457200" indent="-457200">
              <a:buFont typeface="+mj-lt"/>
              <a:buAutoNum type="alphaUcPeriod"/>
            </a:pPr>
            <a:r>
              <a:rPr lang="en-US" sz="2300" dirty="0"/>
              <a:t>In paragraph 7 of the article “Looking for Lunar Ice”</a:t>
            </a:r>
          </a:p>
          <a:p>
            <a:pPr marL="457200" indent="-457200">
              <a:buFont typeface="+mj-lt"/>
              <a:buAutoNum type="alphaUcPeriod"/>
            </a:pPr>
            <a:r>
              <a:rPr lang="en-US" sz="2300" dirty="0"/>
              <a:t>In the video when Antony Colaprete speaks (0:10-0:13)</a:t>
            </a:r>
          </a:p>
          <a:p>
            <a:pPr marL="457200" indent="-457200">
              <a:buFont typeface="+mj-lt"/>
              <a:buAutoNum type="alphaUcPeriod"/>
            </a:pPr>
            <a:r>
              <a:rPr lang="en-US" sz="2300" dirty="0"/>
              <a:t>In the video when Victoria Friendensen speaks (0:28-0:32)</a:t>
            </a:r>
          </a:p>
          <a:p>
            <a:pPr marL="457200" indent="-457200">
              <a:buFont typeface="+mj-lt"/>
              <a:buAutoNum type="alphaUcPeriod"/>
            </a:pPr>
            <a:r>
              <a:rPr lang="en-US" sz="2300" dirty="0"/>
              <a:t>In the video when Bill Harwood speaks (0:47-0:52)</a:t>
            </a:r>
          </a:p>
          <a:p>
            <a:pPr marL="0" indent="0">
              <a:buNone/>
            </a:pPr>
            <a:endParaRPr lang="en-US" dirty="0"/>
          </a:p>
          <a:p>
            <a:pPr marL="0" indent="0">
              <a:buNone/>
            </a:pPr>
            <a:endParaRPr lang="en-US" dirty="0"/>
          </a:p>
          <a:p>
            <a:pPr marL="0" indent="0">
              <a:buNone/>
            </a:pPr>
            <a:endParaRPr lang="en-US" i="1" dirty="0"/>
          </a:p>
        </p:txBody>
      </p:sp>
      <p:sp>
        <p:nvSpPr>
          <p:cNvPr id="4" name="Rectangle 3"/>
          <p:cNvSpPr/>
          <p:nvPr/>
        </p:nvSpPr>
        <p:spPr>
          <a:xfrm>
            <a:off x="457200" y="6030575"/>
            <a:ext cx="8050192" cy="307777"/>
          </a:xfrm>
          <a:prstGeom prst="rect">
            <a:avLst/>
          </a:prstGeom>
        </p:spPr>
        <p:txBody>
          <a:bodyPr wrap="square">
            <a:spAutoFit/>
          </a:bodyPr>
          <a:lstStyle/>
          <a:p>
            <a:pPr algn="ctr"/>
            <a:r>
              <a:rPr lang="en-US" sz="1400" dirty="0"/>
              <a:t>Based on </a:t>
            </a:r>
            <a:r>
              <a:rPr lang="en-US" sz="1400" dirty="0">
                <a:hlinkClick r:id="rId3"/>
              </a:rPr>
              <a:t>https://www.youtube.com/watch?v=YrLuOFoPlRc</a:t>
            </a:r>
            <a:r>
              <a:rPr lang="en-US" sz="1400" dirty="0"/>
              <a:t> and “Looking for Lunar Ice” by Mary Kay Carson</a:t>
            </a:r>
          </a:p>
        </p:txBody>
      </p:sp>
    </p:spTree>
    <p:extLst>
      <p:ext uri="{BB962C8B-B14F-4D97-AF65-F5344CB8AC3E}">
        <p14:creationId xmlns:p14="http://schemas.microsoft.com/office/powerpoint/2010/main" val="2231283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CCSS.ELA-Literacy.RI.5.8</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Explain</a:t>
            </a:r>
            <a:r>
              <a:rPr lang="en-US" dirty="0">
                <a:solidFill>
                  <a:schemeClr val="tx1"/>
                </a:solidFill>
              </a:rPr>
              <a:t> </a:t>
            </a:r>
            <a:r>
              <a:rPr lang="en-US" dirty="0"/>
              <a:t>how an author uses reasons and evidence to support particular points in a text, </a:t>
            </a:r>
            <a:r>
              <a:rPr lang="en-US" dirty="0">
                <a:solidFill>
                  <a:schemeClr val="accent2"/>
                </a:solidFill>
              </a:rPr>
              <a:t>identifying</a:t>
            </a:r>
            <a:r>
              <a:rPr lang="en-US" dirty="0"/>
              <a:t> which reasons and evidence support which point(s). </a:t>
            </a:r>
          </a:p>
        </p:txBody>
      </p:sp>
    </p:spTree>
    <p:extLst>
      <p:ext uri="{BB962C8B-B14F-4D97-AF65-F5344CB8AC3E}">
        <p14:creationId xmlns:p14="http://schemas.microsoft.com/office/powerpoint/2010/main" val="1857100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897"/>
            <a:ext cx="8229600" cy="3762544"/>
          </a:xfrm>
        </p:spPr>
        <p:txBody>
          <a:bodyPr>
            <a:normAutofit/>
          </a:bodyPr>
          <a:lstStyle/>
          <a:p>
            <a:pPr marL="0" indent="0">
              <a:buNone/>
            </a:pPr>
            <a:r>
              <a:rPr lang="en-US" b="1" dirty="0"/>
              <a:t>In “Looking for Lunar Ice?”, what is the author’s </a:t>
            </a:r>
            <a:r>
              <a:rPr lang="en-US" b="1" u="sng" dirty="0"/>
              <a:t>main</a:t>
            </a:r>
            <a:r>
              <a:rPr lang="en-US" b="1" dirty="0"/>
              <a:t> point regarding the </a:t>
            </a:r>
            <a:r>
              <a:rPr lang="en-US" b="1" i="1" dirty="0"/>
              <a:t>Clementine</a:t>
            </a:r>
            <a:r>
              <a:rPr lang="en-US" b="1" dirty="0"/>
              <a:t>?</a:t>
            </a:r>
            <a:endParaRPr lang="en-US" dirty="0"/>
          </a:p>
          <a:p>
            <a:pPr marL="457200" indent="-457200">
              <a:buAutoNum type="alphaUcPeriod"/>
            </a:pPr>
            <a:r>
              <a:rPr lang="en-US" dirty="0"/>
              <a:t>It was launched in 1994.</a:t>
            </a:r>
          </a:p>
          <a:p>
            <a:pPr marL="457200" indent="-457200">
              <a:buAutoNum type="alphaUcPeriod"/>
            </a:pPr>
            <a:r>
              <a:rPr lang="en-US" dirty="0"/>
              <a:t>There were no humans on board.</a:t>
            </a:r>
          </a:p>
          <a:p>
            <a:pPr marL="457200" indent="-457200">
              <a:buAutoNum type="alphaUcPeriod"/>
            </a:pPr>
            <a:r>
              <a:rPr lang="en-US" dirty="0"/>
              <a:t>It found hints of ice in the Moon’s craters.</a:t>
            </a:r>
          </a:p>
          <a:p>
            <a:pPr marL="457200" indent="-457200">
              <a:buAutoNum type="alphaUcPeriod"/>
            </a:pPr>
            <a:r>
              <a:rPr lang="en-US" dirty="0"/>
              <a:t>It found that the Moon has two poles.</a:t>
            </a:r>
          </a:p>
          <a:p>
            <a:pPr marL="457200" indent="-457200">
              <a:buAutoNum type="alphaUcPeriod"/>
            </a:pPr>
            <a:endParaRPr lang="en-US" dirty="0"/>
          </a:p>
          <a:p>
            <a:pPr marL="457200" indent="-457200">
              <a:buAutoNum type="alphaUcPeriod"/>
            </a:pPr>
            <a:endParaRPr lang="en-US" dirty="0"/>
          </a:p>
          <a:p>
            <a:pPr marL="457200" indent="-457200">
              <a:buAutoNum type="alphaUcPeriod"/>
            </a:pPr>
            <a:endParaRPr lang="en-US" dirty="0"/>
          </a:p>
          <a:p>
            <a:pPr marL="457200" indent="-457200">
              <a:buAutoNum type="alphaUcPeriod"/>
            </a:pPr>
            <a:endParaRPr lang="en-US" dirty="0"/>
          </a:p>
          <a:p>
            <a:pPr marL="0" lvl="0" indent="0">
              <a:buNone/>
            </a:pPr>
            <a:endParaRPr lang="en-US" sz="1400" dirty="0"/>
          </a:p>
          <a:p>
            <a:pPr marL="0" lvl="0" indent="0">
              <a:buNone/>
            </a:pPr>
            <a:endParaRPr lang="en-US" sz="1400" dirty="0"/>
          </a:p>
        </p:txBody>
      </p:sp>
      <p:sp>
        <p:nvSpPr>
          <p:cNvPr id="4" name="Rectangle 3"/>
          <p:cNvSpPr/>
          <p:nvPr/>
        </p:nvSpPr>
        <p:spPr>
          <a:xfrm>
            <a:off x="457200" y="6030575"/>
            <a:ext cx="8050192"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1345174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943"/>
            <a:ext cx="8229600" cy="5444538"/>
          </a:xfrm>
        </p:spPr>
        <p:txBody>
          <a:bodyPr>
            <a:normAutofit/>
          </a:bodyPr>
          <a:lstStyle/>
          <a:p>
            <a:pPr marL="0" indent="0">
              <a:buNone/>
            </a:pPr>
            <a:r>
              <a:rPr lang="en-US" b="1" dirty="0"/>
              <a:t>In paragraph 8, the author mentions that there are still many things to learn about the moon. Select </a:t>
            </a:r>
            <a:r>
              <a:rPr lang="en-US" b="1" u="sng" dirty="0"/>
              <a:t>two</a:t>
            </a:r>
            <a:r>
              <a:rPr lang="en-US" b="1" dirty="0"/>
              <a:t> details she includes to support her point. </a:t>
            </a:r>
            <a:endParaRPr lang="en-US" dirty="0"/>
          </a:p>
          <a:p>
            <a:pPr marL="457200" indent="-457200">
              <a:buFont typeface="+mj-lt"/>
              <a:buAutoNum type="alphaUcPeriod"/>
            </a:pPr>
            <a:r>
              <a:rPr lang="en-US" dirty="0"/>
              <a:t>Whether there is water anywhere but the poles </a:t>
            </a:r>
          </a:p>
          <a:p>
            <a:pPr marL="457200" indent="-457200">
              <a:buFont typeface="+mj-lt"/>
              <a:buAutoNum type="alphaUcPeriod"/>
            </a:pPr>
            <a:r>
              <a:rPr lang="en-US" dirty="0"/>
              <a:t>Whether ice on the moon can melt </a:t>
            </a:r>
          </a:p>
          <a:p>
            <a:pPr marL="457200" indent="-457200">
              <a:buFont typeface="+mj-lt"/>
              <a:buAutoNum type="alphaUcPeriod"/>
            </a:pPr>
            <a:r>
              <a:rPr lang="en-US" dirty="0"/>
              <a:t>Why certain craters are so cold and deep </a:t>
            </a:r>
          </a:p>
          <a:p>
            <a:pPr marL="457200" indent="-457200">
              <a:buFont typeface="+mj-lt"/>
              <a:buAutoNum type="alphaUcPeriod"/>
            </a:pPr>
            <a:r>
              <a:rPr lang="en-US" dirty="0"/>
              <a:t>How much water is on the moon </a:t>
            </a:r>
          </a:p>
          <a:p>
            <a:pPr marL="457200" indent="-457200">
              <a:buFont typeface="+mj-lt"/>
              <a:buAutoNum type="alphaUcPeriod"/>
            </a:pPr>
            <a:r>
              <a:rPr lang="en-US" dirty="0"/>
              <a:t>What some of the materials at the bottom of craters are </a:t>
            </a:r>
          </a:p>
          <a:p>
            <a:pPr marL="457200" indent="-457200">
              <a:buFont typeface="+mj-lt"/>
              <a:buAutoNum type="alphaUcPeriod"/>
            </a:pPr>
            <a:r>
              <a:rPr lang="en-US" dirty="0"/>
              <a:t>How lunar rocks became scattered across the moon</a:t>
            </a:r>
          </a:p>
          <a:p>
            <a:pPr marL="0" indent="0">
              <a:buNone/>
            </a:pPr>
            <a:endParaRPr lang="en-US" dirty="0"/>
          </a:p>
          <a:p>
            <a:pPr marL="0" indent="0">
              <a:buNone/>
            </a:pPr>
            <a:endParaRPr lang="en-US" dirty="0"/>
          </a:p>
        </p:txBody>
      </p:sp>
      <p:sp>
        <p:nvSpPr>
          <p:cNvPr id="4" name="Rectangle 3"/>
          <p:cNvSpPr/>
          <p:nvPr/>
        </p:nvSpPr>
        <p:spPr>
          <a:xfrm>
            <a:off x="457200" y="6030575"/>
            <a:ext cx="8050192" cy="307777"/>
          </a:xfrm>
          <a:prstGeom prst="rect">
            <a:avLst/>
          </a:prstGeom>
        </p:spPr>
        <p:txBody>
          <a:bodyPr wrap="square">
            <a:spAutoFit/>
          </a:bodyPr>
          <a:lstStyle/>
          <a:p>
            <a:pPr algn="ctr"/>
            <a:r>
              <a:rPr lang="en-US" sz="1400" dirty="0"/>
              <a:t>Based on “Looking for Lunar Ice” by Mary Kay Carson</a:t>
            </a:r>
          </a:p>
        </p:txBody>
      </p:sp>
    </p:spTree>
    <p:extLst>
      <p:ext uri="{BB962C8B-B14F-4D97-AF65-F5344CB8AC3E}">
        <p14:creationId xmlns:p14="http://schemas.microsoft.com/office/powerpoint/2010/main" val="333861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CCSS.ELA-Literacy.RL.5.2</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a:t>
            </a:r>
            <a:r>
              <a:rPr lang="en-US" dirty="0"/>
              <a:t> a theme of a story, drama, or poem from details in the text, including how characters in a story or drama respond to challenges or how the speaker in a poem reflects upon a topic; </a:t>
            </a:r>
            <a:r>
              <a:rPr lang="en-US" dirty="0">
                <a:solidFill>
                  <a:schemeClr val="accent2"/>
                </a:solidFill>
              </a:rPr>
              <a:t>summarize</a:t>
            </a:r>
            <a:r>
              <a:rPr lang="en-US" dirty="0"/>
              <a:t> the text. </a:t>
            </a:r>
            <a:br>
              <a:rPr lang="en-US" dirty="0"/>
            </a:br>
            <a:endParaRPr lang="en-US" dirty="0"/>
          </a:p>
        </p:txBody>
      </p:sp>
    </p:spTree>
    <p:extLst>
      <p:ext uri="{BB962C8B-B14F-4D97-AF65-F5344CB8AC3E}">
        <p14:creationId xmlns:p14="http://schemas.microsoft.com/office/powerpoint/2010/main" val="3430578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CCSS.ELA-Literacy.RI.5.9</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Integrate</a:t>
            </a:r>
            <a:r>
              <a:rPr lang="en-US" dirty="0">
                <a:solidFill>
                  <a:schemeClr val="tx1"/>
                </a:solidFill>
              </a:rPr>
              <a:t> </a:t>
            </a:r>
            <a:r>
              <a:rPr lang="en-US" dirty="0"/>
              <a:t>information from several texts on the same topic in order to write or speak about the subject knowledgeably. </a:t>
            </a:r>
          </a:p>
        </p:txBody>
      </p:sp>
    </p:spTree>
    <p:extLst>
      <p:ext uri="{BB962C8B-B14F-4D97-AF65-F5344CB8AC3E}">
        <p14:creationId xmlns:p14="http://schemas.microsoft.com/office/powerpoint/2010/main" val="3218511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517"/>
            <a:ext cx="8229600" cy="3969924"/>
          </a:xfrm>
        </p:spPr>
        <p:txBody>
          <a:bodyPr/>
          <a:lstStyle/>
          <a:p>
            <a:pPr marL="0" indent="0">
              <a:buNone/>
            </a:pPr>
            <a:r>
              <a:rPr lang="en-US" b="1" dirty="0"/>
              <a:t>What is the </a:t>
            </a:r>
            <a:r>
              <a:rPr lang="en-US" b="1" u="sng" dirty="0"/>
              <a:t>main</a:t>
            </a:r>
            <a:r>
              <a:rPr lang="en-US" b="1" dirty="0"/>
              <a:t> topic of both the article and the video?</a:t>
            </a:r>
            <a:endParaRPr lang="en-US" dirty="0"/>
          </a:p>
          <a:p>
            <a:pPr marL="457200" indent="-457200">
              <a:buAutoNum type="alphaUcPeriod"/>
            </a:pPr>
            <a:r>
              <a:rPr lang="en-US" dirty="0"/>
              <a:t>How water ice travels to the Moon</a:t>
            </a:r>
          </a:p>
          <a:p>
            <a:pPr marL="457200" indent="-457200">
              <a:buAutoNum type="alphaUcPeriod"/>
            </a:pPr>
            <a:r>
              <a:rPr lang="en-US" dirty="0"/>
              <a:t>How helpful spacecraft are when exploring the Moon</a:t>
            </a:r>
          </a:p>
          <a:p>
            <a:pPr marL="457200" indent="-457200">
              <a:buAutoNum type="alphaUcPeriod"/>
            </a:pPr>
            <a:r>
              <a:rPr lang="en-US" dirty="0"/>
              <a:t>Water ice has been found on the Moon</a:t>
            </a:r>
          </a:p>
          <a:p>
            <a:pPr marL="457200" indent="-457200">
              <a:buAutoNum type="alphaUcPeriod"/>
            </a:pPr>
            <a:r>
              <a:rPr lang="en-US" dirty="0"/>
              <a:t>Water ice might improve the lives of people who will live on the Moon</a:t>
            </a:r>
          </a:p>
        </p:txBody>
      </p:sp>
      <p:sp>
        <p:nvSpPr>
          <p:cNvPr id="5" name="Rectangle 4"/>
          <p:cNvSpPr/>
          <p:nvPr/>
        </p:nvSpPr>
        <p:spPr>
          <a:xfrm>
            <a:off x="457200" y="6030575"/>
            <a:ext cx="8050192" cy="307777"/>
          </a:xfrm>
          <a:prstGeom prst="rect">
            <a:avLst/>
          </a:prstGeom>
        </p:spPr>
        <p:txBody>
          <a:bodyPr wrap="square">
            <a:spAutoFit/>
          </a:bodyPr>
          <a:lstStyle/>
          <a:p>
            <a:pPr algn="ctr"/>
            <a:r>
              <a:rPr lang="en-US" sz="1400" dirty="0"/>
              <a:t>Based on </a:t>
            </a:r>
            <a:r>
              <a:rPr lang="en-US" sz="1400" dirty="0">
                <a:hlinkClick r:id="rId3"/>
              </a:rPr>
              <a:t>https://www.youtube.com/watch?v=YrLuOFoPlRc</a:t>
            </a:r>
            <a:r>
              <a:rPr lang="en-US" sz="1400" dirty="0"/>
              <a:t> and “Looking for Lunar Ice” by Mary Kay Carson</a:t>
            </a:r>
          </a:p>
        </p:txBody>
      </p:sp>
    </p:spTree>
    <p:extLst>
      <p:ext uri="{BB962C8B-B14F-4D97-AF65-F5344CB8AC3E}">
        <p14:creationId xmlns:p14="http://schemas.microsoft.com/office/powerpoint/2010/main" val="43667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943"/>
            <a:ext cx="8229600" cy="5383578"/>
          </a:xfrm>
        </p:spPr>
        <p:txBody>
          <a:bodyPr>
            <a:normAutofit/>
          </a:bodyPr>
          <a:lstStyle/>
          <a:p>
            <a:pPr marL="0" indent="0">
              <a:buNone/>
            </a:pPr>
            <a:r>
              <a:rPr lang="en-US" b="1" dirty="0"/>
              <a:t>In the video, Victoria Friedensen says we have “so much more to find out” about the moon.  Based on information in the article, what </a:t>
            </a:r>
            <a:r>
              <a:rPr lang="en-US" b="1" u="sng" dirty="0"/>
              <a:t>two</a:t>
            </a:r>
            <a:r>
              <a:rPr lang="en-US" b="1" dirty="0"/>
              <a:t> things do we still </a:t>
            </a:r>
            <a:r>
              <a:rPr lang="en-US" b="1" u="sng" dirty="0"/>
              <a:t>not</a:t>
            </a:r>
            <a:r>
              <a:rPr lang="en-US" b="1" dirty="0"/>
              <a:t> know about the moon? </a:t>
            </a:r>
            <a:endParaRPr lang="en-US" dirty="0"/>
          </a:p>
          <a:p>
            <a:pPr marL="457200" indent="-457200">
              <a:buFont typeface="+mj-lt"/>
              <a:buAutoNum type="alphaUcPeriod"/>
            </a:pPr>
            <a:r>
              <a:rPr lang="en-US" dirty="0"/>
              <a:t>Whether there is water anywhere but the poles </a:t>
            </a:r>
          </a:p>
          <a:p>
            <a:pPr marL="457200" indent="-457200">
              <a:buFont typeface="+mj-lt"/>
              <a:buAutoNum type="alphaUcPeriod"/>
            </a:pPr>
            <a:r>
              <a:rPr lang="en-US" dirty="0"/>
              <a:t>Whether ice on the moon can melt </a:t>
            </a:r>
          </a:p>
          <a:p>
            <a:pPr marL="457200" indent="-457200">
              <a:buFont typeface="+mj-lt"/>
              <a:buAutoNum type="alphaUcPeriod"/>
            </a:pPr>
            <a:r>
              <a:rPr lang="en-US" dirty="0"/>
              <a:t>Why certain craters are so cold and deep </a:t>
            </a:r>
          </a:p>
          <a:p>
            <a:pPr marL="457200" indent="-457200">
              <a:buFont typeface="+mj-lt"/>
              <a:buAutoNum type="alphaUcPeriod"/>
            </a:pPr>
            <a:r>
              <a:rPr lang="en-US" dirty="0"/>
              <a:t>How much water is on the moon </a:t>
            </a:r>
          </a:p>
          <a:p>
            <a:pPr marL="457200" indent="-457200">
              <a:buFont typeface="+mj-lt"/>
              <a:buAutoNum type="alphaUcPeriod"/>
            </a:pPr>
            <a:r>
              <a:rPr lang="en-US" dirty="0"/>
              <a:t>What some of the materials at the bottom of craters are </a:t>
            </a:r>
          </a:p>
          <a:p>
            <a:pPr marL="457200" indent="-457200">
              <a:buFont typeface="+mj-lt"/>
              <a:buAutoNum type="alphaUcPeriod"/>
            </a:pPr>
            <a:r>
              <a:rPr lang="en-US" dirty="0"/>
              <a:t>How lunar rocks became scattered across the moon </a:t>
            </a:r>
          </a:p>
          <a:p>
            <a:pPr marL="0" indent="0">
              <a:buNone/>
            </a:pPr>
            <a:endParaRPr lang="en-US" dirty="0"/>
          </a:p>
        </p:txBody>
      </p:sp>
      <p:sp>
        <p:nvSpPr>
          <p:cNvPr id="4" name="Rectangle 3"/>
          <p:cNvSpPr/>
          <p:nvPr/>
        </p:nvSpPr>
        <p:spPr>
          <a:xfrm>
            <a:off x="457200" y="6030575"/>
            <a:ext cx="8050192" cy="307777"/>
          </a:xfrm>
          <a:prstGeom prst="rect">
            <a:avLst/>
          </a:prstGeom>
        </p:spPr>
        <p:txBody>
          <a:bodyPr wrap="square">
            <a:spAutoFit/>
          </a:bodyPr>
          <a:lstStyle/>
          <a:p>
            <a:pPr algn="ctr"/>
            <a:r>
              <a:rPr lang="en-US" sz="1400" dirty="0"/>
              <a:t>Based on </a:t>
            </a:r>
            <a:r>
              <a:rPr lang="en-US" sz="1400" dirty="0">
                <a:hlinkClick r:id="rId3"/>
              </a:rPr>
              <a:t>https://www.youtube.com/watch?v=YrLuOFoPlRc</a:t>
            </a:r>
            <a:r>
              <a:rPr lang="en-US" sz="1400" dirty="0"/>
              <a:t> and “Looking for Lunar Ice” by Mary Kay Carson</a:t>
            </a:r>
          </a:p>
        </p:txBody>
      </p:sp>
    </p:spTree>
    <p:extLst>
      <p:ext uri="{BB962C8B-B14F-4D97-AF65-F5344CB8AC3E}">
        <p14:creationId xmlns:p14="http://schemas.microsoft.com/office/powerpoint/2010/main" val="3727650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Information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of </a:t>
            </a:r>
            <a:r>
              <a:rPr lang="en-US" sz="2400" b="1" dirty="0">
                <a:solidFill>
                  <a:srgbClr val="2B9650"/>
                </a:solidFill>
              </a:rPr>
              <a:t>appropriate</a:t>
            </a:r>
            <a:r>
              <a:rPr lang="en-US" sz="2400" dirty="0">
                <a:solidFill>
                  <a:srgbClr val="2B9650"/>
                </a:solidFill>
              </a:rPr>
              <a:t> </a:t>
            </a:r>
            <a:r>
              <a:rPr lang="en-US" sz="2400" b="1" dirty="0">
                <a:solidFill>
                  <a:srgbClr val="2B9650"/>
                </a:solidFill>
              </a:rPr>
              <a:t>complexity</a:t>
            </a:r>
            <a:r>
              <a:rPr lang="en-US" sz="2400" dirty="0"/>
              <a:t>. They are worthy of students’ attention. (Standard 10)</a:t>
            </a:r>
          </a:p>
          <a:p>
            <a:pPr marL="0" indent="0">
              <a:buNone/>
            </a:pPr>
            <a:endParaRPr lang="en-US" dirty="0"/>
          </a:p>
          <a:p>
            <a:pPr marL="0" indent="0">
              <a:buNone/>
            </a:pPr>
            <a:r>
              <a:rPr lang="en-US" i="1" dirty="0"/>
              <a:t>Questions require</a:t>
            </a:r>
          </a:p>
          <a:p>
            <a:pPr lvl="1"/>
            <a:r>
              <a:rPr lang="en-US" sz="2400" dirty="0"/>
              <a:t>students to </a:t>
            </a:r>
            <a:r>
              <a:rPr lang="en-US" sz="2400" b="1" dirty="0">
                <a:solidFill>
                  <a:srgbClr val="2B9650"/>
                </a:solidFill>
              </a:rPr>
              <a:t>read</a:t>
            </a:r>
            <a:r>
              <a:rPr lang="en-US" sz="2400" dirty="0">
                <a:solidFill>
                  <a:srgbClr val="2B9650"/>
                </a:solidFill>
              </a:rPr>
              <a:t> </a:t>
            </a:r>
            <a:r>
              <a:rPr lang="en-US" sz="2400" b="1" dirty="0">
                <a:solidFill>
                  <a:srgbClr val="2B9650"/>
                </a:solidFill>
              </a:rPr>
              <a:t>closely</a:t>
            </a:r>
            <a:r>
              <a:rPr lang="en-US" sz="2400" dirty="0">
                <a:solidFill>
                  <a:srgbClr val="2B9650"/>
                </a:solidFill>
              </a:rPr>
              <a:t> </a:t>
            </a:r>
            <a:r>
              <a:rPr lang="en-US" sz="2400" dirty="0"/>
              <a:t>and </a:t>
            </a:r>
            <a:r>
              <a:rPr lang="en-US" sz="2400" b="1" dirty="0">
                <a:solidFill>
                  <a:srgbClr val="2B9650"/>
                </a:solidFill>
              </a:rPr>
              <a:t>think deeply </a:t>
            </a:r>
            <a:r>
              <a:rPr lang="en-US" sz="2400" dirty="0"/>
              <a:t>about </a:t>
            </a:r>
            <a:r>
              <a:rPr lang="en-US" sz="2400" b="1" dirty="0">
                <a:solidFill>
                  <a:srgbClr val="2B9650"/>
                </a:solidFill>
              </a:rPr>
              <a:t>key</a:t>
            </a:r>
            <a:r>
              <a:rPr lang="en-US" sz="2400" dirty="0">
                <a:solidFill>
                  <a:srgbClr val="2B9650"/>
                </a:solidFill>
              </a:rPr>
              <a:t> </a:t>
            </a:r>
            <a:r>
              <a:rPr lang="en-US" sz="2400" b="1" dirty="0">
                <a:solidFill>
                  <a:srgbClr val="2B9650"/>
                </a:solidFill>
              </a:rPr>
              <a:t>ideas</a:t>
            </a:r>
            <a:r>
              <a:rPr lang="en-US" sz="2400" dirty="0">
                <a:solidFill>
                  <a:srgbClr val="2B9650"/>
                </a:solidFill>
              </a:rPr>
              <a:t> </a:t>
            </a:r>
            <a:r>
              <a:rPr lang="en-US" sz="2400" dirty="0"/>
              <a:t>and </a:t>
            </a:r>
            <a:r>
              <a:rPr lang="en-US" sz="2400" b="1" dirty="0">
                <a:solidFill>
                  <a:srgbClr val="2B9650"/>
                </a:solidFill>
              </a:rPr>
              <a:t>specifics</a:t>
            </a:r>
            <a:r>
              <a:rPr lang="en-US" sz="2400" dirty="0">
                <a:solidFill>
                  <a:srgbClr val="2B9650"/>
                </a:solidFill>
              </a:rPr>
              <a:t> </a:t>
            </a:r>
            <a:r>
              <a:rPr lang="en-US" sz="2400" dirty="0"/>
              <a:t>of the texts. They are questions worth answering.</a:t>
            </a:r>
          </a:p>
          <a:p>
            <a:pPr lvl="1"/>
            <a:r>
              <a:rPr lang="en-US" sz="2400" dirty="0"/>
              <a:t>students to use </a:t>
            </a:r>
            <a:r>
              <a:rPr lang="en-US" sz="2400" b="1" dirty="0">
                <a:solidFill>
                  <a:srgbClr val="2B9650"/>
                </a:solidFill>
              </a:rPr>
              <a:t>textual evidence </a:t>
            </a:r>
            <a:r>
              <a:rPr lang="en-US" sz="2400" dirty="0"/>
              <a:t>to help 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10633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229596" y="2586938"/>
            <a:ext cx="2845258" cy="1449819"/>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Lucida Sans"/>
              <a:cs typeface="Lucida Sans"/>
            </a:endParaRPr>
          </a:p>
        </p:txBody>
      </p:sp>
      <p:sp>
        <p:nvSpPr>
          <p:cNvPr id="24" name="Title 7"/>
          <p:cNvSpPr txBox="1">
            <a:spLocks/>
          </p:cNvSpPr>
          <p:nvPr/>
        </p:nvSpPr>
        <p:spPr>
          <a:xfrm>
            <a:off x="1229596" y="3071770"/>
            <a:ext cx="2845258" cy="1449819"/>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Lucida Sans"/>
              <a:cs typeface="Lucida Sans"/>
            </a:endParaRPr>
          </a:p>
        </p:txBody>
      </p:sp>
      <p:sp>
        <p:nvSpPr>
          <p:cNvPr id="2" name="Title 1"/>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100630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1"/>
            <a:ext cx="8229600" cy="3042920"/>
          </a:xfrm>
        </p:spPr>
        <p:txBody>
          <a:bodyPr>
            <a:normAutofit/>
          </a:bodyPr>
          <a:lstStyle/>
          <a:p>
            <a:pPr marL="0" indent="0">
              <a:buNone/>
            </a:pPr>
            <a:r>
              <a:rPr lang="en-US" b="1" dirty="0"/>
              <a:t>What is a theme of the story?</a:t>
            </a:r>
          </a:p>
          <a:p>
            <a:pPr marL="457200" indent="-457200">
              <a:buAutoNum type="alphaUcPeriod"/>
            </a:pPr>
            <a:r>
              <a:rPr lang="en-US" dirty="0"/>
              <a:t>Taking risks can be worth it.</a:t>
            </a:r>
          </a:p>
          <a:p>
            <a:pPr marL="457200" indent="-457200">
              <a:buAutoNum type="alphaUcPeriod"/>
            </a:pPr>
            <a:r>
              <a:rPr lang="en-US" dirty="0"/>
              <a:t>Friendship is valuable.</a:t>
            </a:r>
          </a:p>
          <a:p>
            <a:pPr marL="457200" indent="-457200">
              <a:buAutoNum type="alphaUcPeriod"/>
            </a:pPr>
            <a:r>
              <a:rPr lang="en-US" dirty="0"/>
              <a:t>Make your own decisions. </a:t>
            </a:r>
          </a:p>
          <a:p>
            <a:pPr marL="457200" indent="-457200">
              <a:buAutoNum type="alphaUcPeriod"/>
            </a:pPr>
            <a:r>
              <a:rPr lang="en-US" dirty="0"/>
              <a:t>Family comes first.</a:t>
            </a:r>
          </a:p>
        </p:txBody>
      </p:sp>
      <p:sp>
        <p:nvSpPr>
          <p:cNvPr id="2" name="Rectangle 1"/>
          <p:cNvSpPr/>
          <p:nvPr/>
        </p:nvSpPr>
        <p:spPr>
          <a:xfrm>
            <a:off x="457200" y="6001435"/>
            <a:ext cx="8229600"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268198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643" y="181966"/>
            <a:ext cx="8339559" cy="5940088"/>
          </a:xfrm>
          <a:prstGeom prst="rect">
            <a:avLst/>
          </a:prstGeom>
        </p:spPr>
        <p:txBody>
          <a:bodyPr wrap="square">
            <a:spAutoFit/>
          </a:bodyPr>
          <a:lstStyle/>
          <a:p>
            <a:r>
              <a:rPr lang="en-US" sz="1900" b="1" dirty="0">
                <a:solidFill>
                  <a:srgbClr val="3F3F39"/>
                </a:solidFill>
                <a:latin typeface="Lucida Sans" panose="020B0602030504020204" pitchFamily="34" charset="0"/>
              </a:rPr>
              <a:t>The following item has two parts. Answer Part A and then answer Part B. </a:t>
            </a:r>
            <a:endParaRPr lang="en-US" sz="1900" dirty="0">
              <a:solidFill>
                <a:srgbClr val="3F3F39"/>
              </a:solidFill>
              <a:latin typeface="Lucida Sans" panose="020B0602030504020204" pitchFamily="34" charset="0"/>
            </a:endParaRPr>
          </a:p>
          <a:p>
            <a:endParaRPr lang="en-US" sz="1900" b="1" dirty="0">
              <a:solidFill>
                <a:srgbClr val="3F3F39"/>
              </a:solidFill>
              <a:latin typeface="Lucida Sans" panose="020B0602030504020204" pitchFamily="34" charset="0"/>
            </a:endParaRPr>
          </a:p>
          <a:p>
            <a:r>
              <a:rPr lang="en-US" sz="1900" b="1" dirty="0">
                <a:solidFill>
                  <a:srgbClr val="3F3F39"/>
                </a:solidFill>
                <a:latin typeface="Lucida Sans" panose="020B0602030504020204" pitchFamily="34" charset="0"/>
              </a:rPr>
              <a:t>Part A: What is the </a:t>
            </a:r>
            <a:r>
              <a:rPr lang="en-US" sz="1900" b="1" u="sng" dirty="0">
                <a:solidFill>
                  <a:srgbClr val="3F3F39"/>
                </a:solidFill>
                <a:latin typeface="Lucida Sans" panose="020B0602030504020204" pitchFamily="34" charset="0"/>
              </a:rPr>
              <a:t>main</a:t>
            </a:r>
            <a:r>
              <a:rPr lang="en-US" sz="1900" b="1" dirty="0">
                <a:solidFill>
                  <a:srgbClr val="3F3F39"/>
                </a:solidFill>
                <a:latin typeface="Lucida Sans" panose="020B0602030504020204" pitchFamily="34" charset="0"/>
              </a:rPr>
              <a:t> theme of the story? </a:t>
            </a:r>
          </a:p>
          <a:p>
            <a:pPr marL="457200" indent="-457200">
              <a:buFont typeface="+mj-lt"/>
              <a:buAutoNum type="alphaUcPeriod"/>
            </a:pPr>
            <a:r>
              <a:rPr lang="en-US" sz="1900" dirty="0">
                <a:solidFill>
                  <a:srgbClr val="3F3F39"/>
                </a:solidFill>
                <a:latin typeface="Lucida Sans" panose="020B0602030504020204" pitchFamily="34" charset="0"/>
              </a:rPr>
              <a:t>When trying to change a bad situation, taking a risk is worthwhile.</a:t>
            </a:r>
          </a:p>
          <a:p>
            <a:pPr marL="457200" indent="-457200">
              <a:buFont typeface="+mj-lt"/>
              <a:buAutoNum type="alphaUcPeriod"/>
            </a:pPr>
            <a:r>
              <a:rPr lang="en-US" sz="1900" dirty="0">
                <a:solidFill>
                  <a:srgbClr val="3F3F39"/>
                </a:solidFill>
                <a:latin typeface="Lucida Sans" panose="020B0602030504020204" pitchFamily="34" charset="0"/>
              </a:rPr>
              <a:t>During difficult times, true friendships remain strong. </a:t>
            </a:r>
          </a:p>
          <a:p>
            <a:pPr marL="457200" indent="-457200">
              <a:buFont typeface="+mj-lt"/>
              <a:buAutoNum type="alphaUcPeriod"/>
            </a:pPr>
            <a:r>
              <a:rPr lang="en-US" sz="1900" dirty="0">
                <a:solidFill>
                  <a:srgbClr val="3F3F39"/>
                </a:solidFill>
                <a:latin typeface="Lucida Sans" panose="020B0602030504020204" pitchFamily="34" charset="0"/>
              </a:rPr>
              <a:t>In response to peer pressure, a person should make his or her       own decisions. </a:t>
            </a:r>
          </a:p>
          <a:p>
            <a:pPr marL="457200" indent="-457200">
              <a:buFont typeface="+mj-lt"/>
              <a:buAutoNum type="alphaUcPeriod"/>
            </a:pPr>
            <a:r>
              <a:rPr lang="en-US" sz="1900" dirty="0">
                <a:solidFill>
                  <a:srgbClr val="3F3F39"/>
                </a:solidFill>
                <a:latin typeface="Lucida Sans" panose="020B0602030504020204" pitchFamily="34" charset="0"/>
              </a:rPr>
              <a:t>When helping out one’s family, no sacrifice is too big to make.</a:t>
            </a:r>
          </a:p>
          <a:p>
            <a:endParaRPr lang="en-US" sz="1900" dirty="0">
              <a:solidFill>
                <a:srgbClr val="3F3F39"/>
              </a:solidFill>
              <a:latin typeface="Lucida Sans" panose="020B0602030504020204" pitchFamily="34" charset="0"/>
            </a:endParaRPr>
          </a:p>
          <a:p>
            <a:r>
              <a:rPr lang="en-US" sz="1900" b="1" dirty="0">
                <a:solidFill>
                  <a:srgbClr val="3F3F39"/>
                </a:solidFill>
                <a:latin typeface="Lucida Sans" panose="020B0602030504020204" pitchFamily="34" charset="0"/>
              </a:rPr>
              <a:t>Part B: Which element of the story </a:t>
            </a:r>
            <a:r>
              <a:rPr lang="en-US" sz="1900" b="1" u="sng" dirty="0">
                <a:solidFill>
                  <a:srgbClr val="3F3F39"/>
                </a:solidFill>
                <a:latin typeface="Lucida Sans" panose="020B0602030504020204" pitchFamily="34" charset="0"/>
              </a:rPr>
              <a:t>best</a:t>
            </a:r>
            <a:r>
              <a:rPr lang="en-US" sz="1900" b="1" dirty="0">
                <a:solidFill>
                  <a:srgbClr val="3F3F39"/>
                </a:solidFill>
                <a:latin typeface="Lucida Sans" panose="020B0602030504020204" pitchFamily="34" charset="0"/>
              </a:rPr>
              <a:t> demonstrates the theme chosen in Part A?</a:t>
            </a:r>
          </a:p>
          <a:p>
            <a:pPr marL="457200" indent="-457200">
              <a:buFont typeface="+mj-lt"/>
              <a:buAutoNum type="alphaUcPeriod"/>
            </a:pPr>
            <a:r>
              <a:rPr lang="en-US" sz="1900" dirty="0">
                <a:solidFill>
                  <a:srgbClr val="3F3F39"/>
                </a:solidFill>
                <a:latin typeface="Lucida Sans" panose="020B0602030504020204" pitchFamily="34" charset="0"/>
              </a:rPr>
              <a:t>Grace says she will hide in the elevator when the inspectors come so she can continue to work for money for her family. </a:t>
            </a:r>
          </a:p>
          <a:p>
            <a:pPr marL="457200" indent="-457200">
              <a:buFont typeface="+mj-lt"/>
              <a:buAutoNum type="alphaUcPeriod"/>
            </a:pPr>
            <a:r>
              <a:rPr lang="en-US" sz="1900" dirty="0">
                <a:solidFill>
                  <a:srgbClr val="3F3F39"/>
                </a:solidFill>
                <a:latin typeface="Lucida Sans" panose="020B0602030504020204" pitchFamily="34" charset="0"/>
              </a:rPr>
              <a:t>Miss Lesley knows she will lose her job if she is caught writing a letter about children working in the mill.</a:t>
            </a:r>
          </a:p>
          <a:p>
            <a:pPr marL="457200" indent="-457200">
              <a:buFont typeface="+mj-lt"/>
              <a:buAutoNum type="alphaUcPeriod"/>
            </a:pPr>
            <a:r>
              <a:rPr lang="en-US" sz="1900" dirty="0">
                <a:solidFill>
                  <a:srgbClr val="3F3F39"/>
                </a:solidFill>
                <a:latin typeface="Lucida Sans" panose="020B0602030504020204" pitchFamily="34" charset="0"/>
              </a:rPr>
              <a:t>Grace helps write the letter so Arthur will leave her alone.</a:t>
            </a:r>
          </a:p>
          <a:p>
            <a:pPr marL="457200" indent="-457200">
              <a:buFont typeface="+mj-lt"/>
              <a:buAutoNum type="alphaUcPeriod"/>
            </a:pPr>
            <a:r>
              <a:rPr lang="en-US" sz="1900" dirty="0">
                <a:solidFill>
                  <a:srgbClr val="3F3F39"/>
                </a:solidFill>
                <a:latin typeface="Lucida Sans" panose="020B0602030504020204" pitchFamily="34" charset="0"/>
              </a:rPr>
              <a:t>Arthur works with Grace and Miss Lesley to try and solve the problem of child labor. </a:t>
            </a:r>
          </a:p>
        </p:txBody>
      </p:sp>
      <p:sp>
        <p:nvSpPr>
          <p:cNvPr id="5" name="Rectangle 4"/>
          <p:cNvSpPr/>
          <p:nvPr/>
        </p:nvSpPr>
        <p:spPr>
          <a:xfrm>
            <a:off x="254643" y="6055885"/>
            <a:ext cx="8339559"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8533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368"/>
            <a:ext cx="8229600" cy="5517072"/>
          </a:xfrm>
        </p:spPr>
        <p:txBody>
          <a:bodyPr>
            <a:normAutofit fontScale="92500"/>
          </a:bodyPr>
          <a:lstStyle/>
          <a:p>
            <a:pPr marL="0" indent="0">
              <a:buNone/>
            </a:pPr>
            <a:r>
              <a:rPr lang="en-US" sz="2600" b="1" dirty="0"/>
              <a:t>From the list below, drag and drop the events into the correct order to create a summary of the story.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List of events:</a:t>
            </a:r>
          </a:p>
          <a:p>
            <a:r>
              <a:rPr lang="en-US" sz="2600" dirty="0"/>
              <a:t>Miss Lesley asks about a specific time a child was hurt in the mill.</a:t>
            </a:r>
          </a:p>
          <a:p>
            <a:r>
              <a:rPr lang="en-US" sz="2600" dirty="0"/>
              <a:t>Arthur warns Grace to keep the letter a secret.</a:t>
            </a:r>
          </a:p>
          <a:p>
            <a:r>
              <a:rPr lang="en-US" sz="2600" dirty="0"/>
              <a:t>Arthur tells Grace that he and Miss Lesley are writing a letter.</a:t>
            </a:r>
          </a:p>
          <a:p>
            <a:r>
              <a:rPr lang="en-US" sz="2600" dirty="0"/>
              <a:t>Miss Lesley explains why education is important. </a:t>
            </a:r>
          </a:p>
          <a:p>
            <a:pPr marL="0" indent="0">
              <a:buNone/>
            </a:pPr>
            <a:endParaRPr lang="en-US" dirty="0"/>
          </a:p>
          <a:p>
            <a:pPr marL="0" lvl="0" indent="0">
              <a:buNone/>
            </a:pPr>
            <a:endParaRPr lang="en-US" sz="14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82239691"/>
              </p:ext>
            </p:extLst>
          </p:nvPr>
        </p:nvGraphicFramePr>
        <p:xfrm>
          <a:off x="457196" y="1396998"/>
          <a:ext cx="8101016" cy="1019178"/>
        </p:xfrm>
        <a:graphic>
          <a:graphicData uri="http://schemas.openxmlformats.org/drawingml/2006/table">
            <a:tbl>
              <a:tblPr firstRow="1" bandRow="1">
                <a:tableStyleId>{5C22544A-7EE6-4342-B048-85BDC9FD1C3A}</a:tableStyleId>
              </a:tblPr>
              <a:tblGrid>
                <a:gridCol w="2025254">
                  <a:extLst>
                    <a:ext uri="{9D8B030D-6E8A-4147-A177-3AD203B41FA5}">
                      <a16:colId xmlns:a16="http://schemas.microsoft.com/office/drawing/2014/main" val="20000"/>
                    </a:ext>
                  </a:extLst>
                </a:gridCol>
                <a:gridCol w="2025254">
                  <a:extLst>
                    <a:ext uri="{9D8B030D-6E8A-4147-A177-3AD203B41FA5}">
                      <a16:colId xmlns:a16="http://schemas.microsoft.com/office/drawing/2014/main" val="20001"/>
                    </a:ext>
                  </a:extLst>
                </a:gridCol>
                <a:gridCol w="2025254">
                  <a:extLst>
                    <a:ext uri="{9D8B030D-6E8A-4147-A177-3AD203B41FA5}">
                      <a16:colId xmlns:a16="http://schemas.microsoft.com/office/drawing/2014/main" val="20002"/>
                    </a:ext>
                  </a:extLst>
                </a:gridCol>
                <a:gridCol w="2025254">
                  <a:extLst>
                    <a:ext uri="{9D8B030D-6E8A-4147-A177-3AD203B41FA5}">
                      <a16:colId xmlns:a16="http://schemas.microsoft.com/office/drawing/2014/main" val="20003"/>
                    </a:ext>
                  </a:extLst>
                </a:gridCol>
              </a:tblGrid>
              <a:tr h="446090">
                <a:tc>
                  <a:txBody>
                    <a:bodyPr/>
                    <a:lstStyle/>
                    <a:p>
                      <a:pPr algn="ctr"/>
                      <a:r>
                        <a:rPr lang="en-US" dirty="0">
                          <a:latin typeface="Lucida Sans" panose="020B0602030504020204" pitchFamily="34" charset="0"/>
                        </a:rPr>
                        <a:t>First event</a:t>
                      </a:r>
                    </a:p>
                  </a:txBody>
                  <a:tcPr/>
                </a:tc>
                <a:tc>
                  <a:txBody>
                    <a:bodyPr/>
                    <a:lstStyle/>
                    <a:p>
                      <a:pPr algn="ctr"/>
                      <a:r>
                        <a:rPr lang="en-US" dirty="0">
                          <a:latin typeface="Lucida Sans" panose="020B0602030504020204" pitchFamily="34" charset="0"/>
                        </a:rPr>
                        <a:t>Second event</a:t>
                      </a:r>
                    </a:p>
                  </a:txBody>
                  <a:tcPr/>
                </a:tc>
                <a:tc>
                  <a:txBody>
                    <a:bodyPr/>
                    <a:lstStyle/>
                    <a:p>
                      <a:pPr algn="ctr"/>
                      <a:r>
                        <a:rPr lang="en-US" dirty="0">
                          <a:latin typeface="Lucida Sans" panose="020B0602030504020204" pitchFamily="34" charset="0"/>
                        </a:rPr>
                        <a:t>Third event</a:t>
                      </a:r>
                    </a:p>
                  </a:txBody>
                  <a:tcPr/>
                </a:tc>
                <a:tc>
                  <a:txBody>
                    <a:bodyPr/>
                    <a:lstStyle/>
                    <a:p>
                      <a:pPr algn="ctr"/>
                      <a:r>
                        <a:rPr lang="en-US" dirty="0">
                          <a:latin typeface="Lucida Sans" panose="020B0602030504020204" pitchFamily="34" charset="0"/>
                        </a:rPr>
                        <a:t>Fourth event</a:t>
                      </a:r>
                    </a:p>
                  </a:txBody>
                  <a:tcPr/>
                </a:tc>
                <a:extLst>
                  <a:ext uri="{0D108BD9-81ED-4DB2-BD59-A6C34878D82A}">
                    <a16:rowId xmlns:a16="http://schemas.microsoft.com/office/drawing/2014/main" val="10000"/>
                  </a:ext>
                </a:extLst>
              </a:tr>
              <a:tr h="573088">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254643" y="6010165"/>
            <a:ext cx="8339559" cy="307777"/>
          </a:xfrm>
          <a:prstGeom prst="rect">
            <a:avLst/>
          </a:prstGeom>
        </p:spPr>
        <p:txBody>
          <a:bodyPr wrap="square">
            <a:spAutoFit/>
          </a:bodyPr>
          <a:lstStyle/>
          <a:p>
            <a:pPr algn="ctr"/>
            <a:r>
              <a:rPr lang="en-US" sz="1400" dirty="0"/>
              <a:t>Based on an excerpt from </a:t>
            </a:r>
            <a:r>
              <a:rPr lang="en-US" sz="1400" i="1" dirty="0"/>
              <a:t>Counting on Grace </a:t>
            </a:r>
            <a:r>
              <a:rPr lang="en-US" sz="1400" dirty="0"/>
              <a:t>by Elizabeth Winthrop</a:t>
            </a:r>
          </a:p>
        </p:txBody>
      </p:sp>
    </p:spTree>
    <p:extLst>
      <p:ext uri="{BB962C8B-B14F-4D97-AF65-F5344CB8AC3E}">
        <p14:creationId xmlns:p14="http://schemas.microsoft.com/office/powerpoint/2010/main" val="2209051038"/>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SAP-ATC-PPT-Template-khkl</Template>
  <TotalTime>22240</TotalTime>
  <Words>16110</Words>
  <Application>Microsoft Office PowerPoint</Application>
  <PresentationFormat>On-screen Show (4:3)</PresentationFormat>
  <Paragraphs>928</Paragraphs>
  <Slides>64</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Lucida Sans</vt:lpstr>
      <vt:lpstr>SAP ATC PPT Template revised</vt:lpstr>
      <vt:lpstr>Grade 5: Common Core State Standards Alignment Guidance</vt:lpstr>
      <vt:lpstr>Session Objective</vt:lpstr>
      <vt:lpstr>Reading for Literature</vt:lpstr>
      <vt:lpstr>Links to Associated Literary Texts</vt:lpstr>
      <vt:lpstr>Diving into the Specific Grade-Level Standards</vt:lpstr>
      <vt:lpstr>CCSS.ELA-Literacy.RL.5.2</vt:lpstr>
      <vt:lpstr>PowerPoint Presentation</vt:lpstr>
      <vt:lpstr>PowerPoint Presentation</vt:lpstr>
      <vt:lpstr>PowerPoint Presentation</vt:lpstr>
      <vt:lpstr>PowerPoint Presentation</vt:lpstr>
      <vt:lpstr>CCSS.ELA-Literacy.RL.5.3</vt:lpstr>
      <vt:lpstr>PowerPoint Presentation</vt:lpstr>
      <vt:lpstr>PowerPoint Presentation</vt:lpstr>
      <vt:lpstr>CCSS.ELA-Literacy.RL.5.4</vt:lpstr>
      <vt:lpstr>PowerPoint Presentation</vt:lpstr>
      <vt:lpstr>PowerPoint Presentation</vt:lpstr>
      <vt:lpstr>PowerPoint Presentation</vt:lpstr>
      <vt:lpstr>PowerPoint Presentation</vt:lpstr>
      <vt:lpstr>CCSS.ELA-Literacy.RL.5.5</vt:lpstr>
      <vt:lpstr>PowerPoint Presentation</vt:lpstr>
      <vt:lpstr>PowerPoint Presentation</vt:lpstr>
      <vt:lpstr>CCSS.ELA-Literacy.RL.5.6</vt:lpstr>
      <vt:lpstr>PowerPoint Presentation</vt:lpstr>
      <vt:lpstr>PowerPoint Presentation</vt:lpstr>
      <vt:lpstr>CCSS.ELA-Literacy.RL.5.7</vt:lpstr>
      <vt:lpstr>Pictures related to Counting on Grace</vt:lpstr>
      <vt:lpstr>PowerPoint Presentation</vt:lpstr>
      <vt:lpstr>PowerPoint Presentation</vt:lpstr>
      <vt:lpstr>CCSS.ELA-Literacy.RL.5.8</vt:lpstr>
      <vt:lpstr>CCSS.ELA-Literacy.RL.5.9</vt:lpstr>
      <vt:lpstr>PowerPoint Presentation</vt:lpstr>
      <vt:lpstr>PowerPoint Presentation</vt:lpstr>
      <vt:lpstr>Bottom Line for  Reading for Literature Standards</vt:lpstr>
      <vt:lpstr>Reading for Informational Text</vt:lpstr>
      <vt:lpstr>Links to Associated Informational Text/Video</vt:lpstr>
      <vt:lpstr>Diving into the Specific Grade-Level Standards</vt:lpstr>
      <vt:lpstr>CCSS.ELA-Literacy.RI.5.2</vt:lpstr>
      <vt:lpstr>PowerPoint Presentation</vt:lpstr>
      <vt:lpstr>PowerPoint Presentation</vt:lpstr>
      <vt:lpstr>PowerPoint Presentation</vt:lpstr>
      <vt:lpstr>PowerPoint Presentation</vt:lpstr>
      <vt:lpstr>CCSS.ELA-Literacy.RI.5.3</vt:lpstr>
      <vt:lpstr>PowerPoint Presentation</vt:lpstr>
      <vt:lpstr>PowerPoint Presentation</vt:lpstr>
      <vt:lpstr>CCSS.ELA-Literacy.RI.5.4</vt:lpstr>
      <vt:lpstr>PowerPoint Presentation</vt:lpstr>
      <vt:lpstr>PowerPoint Presentation</vt:lpstr>
      <vt:lpstr>CCSS.ELA-Literacy.RI.5.5</vt:lpstr>
      <vt:lpstr>PowerPoint Presentation</vt:lpstr>
      <vt:lpstr>PowerPoint Presentation</vt:lpstr>
      <vt:lpstr>CCSS.ELA-Literacy.RI.5.6</vt:lpstr>
      <vt:lpstr>PowerPoint Presentation</vt:lpstr>
      <vt:lpstr>PowerPoint Presentation</vt:lpstr>
      <vt:lpstr>CCSS.ELA-Literacy.RI.5.7</vt:lpstr>
      <vt:lpstr>PowerPoint Presentation</vt:lpstr>
      <vt:lpstr>PowerPoint Presentation</vt:lpstr>
      <vt:lpstr>CCSS.ELA-Literacy.RI.5.8</vt:lpstr>
      <vt:lpstr>PowerPoint Presentation</vt:lpstr>
      <vt:lpstr>PowerPoint Presentation</vt:lpstr>
      <vt:lpstr>CCSS.ELA-Literacy.RI.5.9</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Keown</dc:creator>
  <cp:lastModifiedBy>Pascale Joseph</cp:lastModifiedBy>
  <cp:revision>619</cp:revision>
  <cp:lastPrinted>2013-12-05T18:14:54Z</cp:lastPrinted>
  <dcterms:created xsi:type="dcterms:W3CDTF">2015-03-20T20:09:27Z</dcterms:created>
  <dcterms:modified xsi:type="dcterms:W3CDTF">2020-01-23T19:54:08Z</dcterms:modified>
</cp:coreProperties>
</file>