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11" r:id="rId2"/>
    <p:sldId id="379" r:id="rId3"/>
    <p:sldId id="472" r:id="rId4"/>
    <p:sldId id="473" r:id="rId5"/>
    <p:sldId id="498" r:id="rId6"/>
    <p:sldId id="422" r:id="rId7"/>
    <p:sldId id="499" r:id="rId8"/>
    <p:sldId id="376" r:id="rId9"/>
    <p:sldId id="492" r:id="rId10"/>
    <p:sldId id="396" r:id="rId11"/>
    <p:sldId id="485" r:id="rId12"/>
    <p:sldId id="411" r:id="rId13"/>
    <p:sldId id="412" r:id="rId14"/>
    <p:sldId id="493" r:id="rId15"/>
    <p:sldId id="490" r:id="rId16"/>
    <p:sldId id="496" r:id="rId17"/>
    <p:sldId id="488" r:id="rId18"/>
    <p:sldId id="495" r:id="rId19"/>
    <p:sldId id="489" r:id="rId20"/>
    <p:sldId id="494" r:id="rId21"/>
    <p:sldId id="444" r:id="rId22"/>
    <p:sldId id="45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 id="1" name="David Liben" initials="DL" lastIdx="1" clrIdx="1"/>
  <p:cmAuthor id="2" name="emk" initials="e" lastIdx="69" clrIdx="2"/>
  <p:cmAuthor id="3" name="Cathy Schmidt" initials="" lastIdx="29" clrIdx="3"/>
  <p:cmAuthor id="4" name="Carey Swanson" initials="CS" lastIdx="1" clrIdx="4"/>
  <p:cmAuthor id="5" name="nbravo" initials="nab" lastIdx="2" clrIdx="5"/>
  <p:cmAuthor id="6" name="Emily" initials="EK" lastIdx="2"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a:srgbClr val="24A469"/>
    <a:srgbClr val="0E6641"/>
    <a:srgbClr val="FF1021"/>
    <a:srgbClr val="EC6302"/>
    <a:srgbClr val="2B9650"/>
    <a:srgbClr val="23593E"/>
    <a:srgbClr val="416795"/>
    <a:srgbClr val="23A3AD"/>
    <a:srgbClr val="CC91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4" autoAdjust="0"/>
    <p:restoredTop sz="71048" autoAdjust="0"/>
  </p:normalViewPr>
  <p:slideViewPr>
    <p:cSldViewPr snapToGrid="0" snapToObjects="1">
      <p:cViewPr varScale="1">
        <p:scale>
          <a:sx n="51" d="100"/>
          <a:sy n="51" d="100"/>
        </p:scale>
        <p:origin x="1866" y="72"/>
      </p:cViewPr>
      <p:guideLst>
        <p:guide orient="horz" pos="3969"/>
        <p:guide orient="horz" pos="3006"/>
        <p:guide orient="horz" pos="3486"/>
        <p:guide pos="197"/>
      </p:guideLst>
    </p:cSldViewPr>
  </p:slideViewPr>
  <p:outlineViewPr>
    <p:cViewPr>
      <p:scale>
        <a:sx n="33" d="100"/>
        <a:sy n="33" d="100"/>
      </p:scale>
      <p:origin x="140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F892B-6627-994E-B68D-E99C83311AB5}"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dirty="0"/>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1EAEE7-98CF-EA48-844B-D8A167580137}" type="datetimeFigureOut">
              <a:rPr lang="en-US" smtClean="0"/>
              <a:t>1/23/2020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D8A4C-6D1B-3B4B-98CA-A63C166858A7}" type="slidenum">
              <a:rPr lang="en-US" smtClean="0"/>
              <a:t>‹#›</a:t>
            </a:fld>
            <a:endParaRPr lang="en-US" dirty="0"/>
          </a:p>
        </p:txBody>
      </p:sp>
    </p:spTree>
    <p:extLst>
      <p:ext uri="{BB962C8B-B14F-4D97-AF65-F5344CB8AC3E}">
        <p14:creationId xmlns:p14="http://schemas.microsoft.com/office/powerpoint/2010/main" val="19275099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This module was last updated on October 2016.</a:t>
            </a:r>
          </a:p>
          <a:p>
            <a:endParaRPr lang="en-US" sz="1200" kern="1200" dirty="0">
              <a:solidFill>
                <a:schemeClr val="tx1"/>
              </a:solidFill>
              <a:effectLst/>
              <a:latin typeface="+mn-lt"/>
              <a:ea typeface="+mn-ea"/>
              <a:cs typeface="+mn-cs"/>
            </a:endParaRPr>
          </a:p>
          <a:p>
            <a:r>
              <a:rPr lang="en-US" dirty="0"/>
              <a:t>Welcome</a:t>
            </a:r>
            <a:r>
              <a:rPr lang="en-US" baseline="0" dirty="0"/>
              <a:t> participants back if this is a continuation of ongoing training. </a:t>
            </a:r>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1</a:t>
            </a:fld>
            <a:endParaRPr lang="en-US" dirty="0"/>
          </a:p>
        </p:txBody>
      </p:sp>
    </p:spTree>
    <p:extLst>
      <p:ext uri="{BB962C8B-B14F-4D97-AF65-F5344CB8AC3E}">
        <p14:creationId xmlns:p14="http://schemas.microsoft.com/office/powerpoint/2010/main" val="1622389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dirty="0"/>
              <a:t>Big</a:t>
            </a:r>
            <a:r>
              <a:rPr lang="en-US" b="1" i="0" baseline="0" dirty="0"/>
              <a:t> Idea: </a:t>
            </a:r>
          </a:p>
          <a:p>
            <a:r>
              <a:rPr lang="en-US" b="0" i="0" dirty="0"/>
              <a:t>We’ll spend time going into this Non-Negotiable and all of the accompanying metrics today.</a:t>
            </a:r>
            <a:endParaRPr lang="en-US" b="0" i="0" baseline="0" dirty="0"/>
          </a:p>
          <a:p>
            <a:endParaRPr lang="en-US" b="0" i="0" baseline="0" dirty="0"/>
          </a:p>
          <a:p>
            <a:r>
              <a:rPr lang="en-US" b="1" i="0" baseline="0" dirty="0"/>
              <a:t>Details: </a:t>
            </a:r>
          </a:p>
          <a:p>
            <a:pPr marL="171450" indent="-171450">
              <a:buFont typeface="Arial" panose="020B0604020202020204" pitchFamily="34" charset="0"/>
              <a:buChar char="•"/>
            </a:pPr>
            <a:r>
              <a:rPr lang="en-US" b="0" i="1" baseline="0" dirty="0"/>
              <a:t>See next slide</a:t>
            </a:r>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10</a:t>
            </a:fld>
            <a:endParaRPr lang="en-US" dirty="0"/>
          </a:p>
        </p:txBody>
      </p:sp>
    </p:spTree>
    <p:extLst>
      <p:ext uri="{BB962C8B-B14F-4D97-AF65-F5344CB8AC3E}">
        <p14:creationId xmlns:p14="http://schemas.microsoft.com/office/powerpoint/2010/main" val="321489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p>
          <a:p>
            <a:r>
              <a:rPr lang="en-US" b="0" dirty="0"/>
              <a:t>As</a:t>
            </a:r>
            <a:r>
              <a:rPr lang="en-US" b="0" baseline="0" dirty="0"/>
              <a:t> with the other Non-Negotiables, this series of metrics lays out the details as to what submissions must have present in order to meet the foundational skills criteria.</a:t>
            </a:r>
          </a:p>
          <a:p>
            <a:endParaRPr lang="en-US" b="0" dirty="0"/>
          </a:p>
          <a:p>
            <a:r>
              <a:rPr lang="en-US" b="1" dirty="0"/>
              <a:t>Details: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Found on p. 3 in handout.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Take a moment to familiarize yourself with the language of this Non-Negotiable, found in the K-2 IMET on page 17.   What stands out to you? What key words can you identify when considering Foundational Skills? If you had to choose 1-3 words for each metric, which words would those be?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Some key words might include: concepts of print, letter recognition, phonemic awareness, practice, research-based, transparent, diagnostic assessment, connection, volume of reading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11</a:t>
            </a:fld>
            <a:endParaRPr lang="en-US" dirty="0"/>
          </a:p>
        </p:txBody>
      </p:sp>
    </p:spTree>
    <p:extLst>
      <p:ext uri="{BB962C8B-B14F-4D97-AF65-F5344CB8AC3E}">
        <p14:creationId xmlns:p14="http://schemas.microsoft.com/office/powerpoint/2010/main" val="229273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When</a:t>
            </a:r>
            <a:r>
              <a:rPr lang="en-US" b="0" baseline="0" dirty="0"/>
              <a:t> reviewing, l</a:t>
            </a:r>
            <a:r>
              <a:rPr lang="en-US" b="0" dirty="0"/>
              <a:t>ook at the expectations in the Standards and see</a:t>
            </a:r>
            <a:r>
              <a:rPr lang="en-US" b="0" baseline="0" dirty="0"/>
              <a:t> if the material’s scope and sequence matches up to the expectations at each grade level. </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Ask participants to refer</a:t>
            </a:r>
            <a:r>
              <a:rPr lang="en-US" b="0" baseline="0" dirty="0"/>
              <a:t> to the </a:t>
            </a:r>
            <a:r>
              <a:rPr lang="en-US" b="0" dirty="0"/>
              <a:t>Foundation</a:t>
            </a:r>
            <a:r>
              <a:rPr lang="en-US" b="0" baseline="0" dirty="0"/>
              <a:t>al Skills in the Standards themselves.  </a:t>
            </a:r>
            <a:endParaRPr lang="en-US" b="0"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12</a:t>
            </a:fld>
            <a:endParaRPr lang="en-US" dirty="0"/>
          </a:p>
        </p:txBody>
      </p:sp>
    </p:spTree>
    <p:extLst>
      <p:ext uri="{BB962C8B-B14F-4D97-AF65-F5344CB8AC3E}">
        <p14:creationId xmlns:p14="http://schemas.microsoft.com/office/powerpoint/2010/main" val="3636188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baseline="0" dirty="0"/>
              <a:t>[There is a sound clip here which plays the How Will I Know? Tune.] </a:t>
            </a:r>
          </a:p>
          <a:p>
            <a:pPr defTabSz="924854">
              <a:defRPr/>
            </a:pPr>
            <a:endParaRPr lang="en-US" b="1" i="1" dirty="0"/>
          </a:p>
          <a:p>
            <a:pPr defTabSz="924854">
              <a:defRPr/>
            </a:pPr>
            <a:r>
              <a:rPr lang="en-US" b="0" i="1" dirty="0"/>
              <a:t>(Optional): Included</a:t>
            </a:r>
            <a:r>
              <a:rPr lang="en-US" b="0" i="1" baseline="0" dirty="0"/>
              <a:t> in your packet on p. 4 is the </a:t>
            </a:r>
            <a:r>
              <a:rPr lang="en-US" b="0" i="1" dirty="0"/>
              <a:t>Reading</a:t>
            </a:r>
            <a:r>
              <a:rPr lang="en-US" b="0" i="1" baseline="0" dirty="0"/>
              <a:t> Foundational Skills Scavenger Hunt worksheet and activity. If participants are not familiar with the Foundational Skills Standards, this activity builds knowledge of the progression of skills required at each grade level. Allow 10 minutes for the completion of the Scavenger Hunt and 3-5 minutes for debrief, if used. </a:t>
            </a:r>
          </a:p>
          <a:p>
            <a:pPr defTabSz="924854">
              <a:defRPr/>
            </a:pPr>
            <a:endParaRPr lang="en-US" b="1" i="0" baseline="0" dirty="0"/>
          </a:p>
          <a:p>
            <a:pPr defTabSz="924854">
              <a:defRPr/>
            </a:pPr>
            <a:r>
              <a:rPr lang="en-US" b="1" i="0" baseline="0" dirty="0"/>
              <a:t>Big Idea: </a:t>
            </a:r>
          </a:p>
          <a:p>
            <a:r>
              <a:rPr lang="en-US" sz="1200" kern="1200" dirty="0">
                <a:solidFill>
                  <a:schemeClr val="tx1"/>
                </a:solidFill>
                <a:effectLst/>
                <a:latin typeface="+mn-lt"/>
                <a:ea typeface="+mn-ea"/>
                <a:cs typeface="+mn-cs"/>
              </a:rPr>
              <a:t>There is a progression of foundational skills called for in the Standards.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Reviewers of K-5 materials need to be familiar with the Standards. Appendix A of the Common Core State Standards provides further detail on the research behind and the progression of the foundational skills sequence.</a:t>
            </a:r>
          </a:p>
          <a:p>
            <a:endParaRPr lang="en-US" b="1" dirty="0"/>
          </a:p>
          <a:p>
            <a:pPr defTabSz="924854">
              <a:defRPr/>
            </a:pPr>
            <a:endParaRPr lang="en-US" b="1" dirty="0"/>
          </a:p>
          <a:p>
            <a:endParaRPr lang="en-US" dirty="0"/>
          </a:p>
          <a:p>
            <a:pPr defTabSz="924854">
              <a:defRPr/>
            </a:pPr>
            <a:endParaRPr lang="en-US" b="1" dirty="0"/>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13</a:t>
            </a:fld>
            <a:endParaRPr lang="en-US" dirty="0"/>
          </a:p>
        </p:txBody>
      </p:sp>
    </p:spTree>
    <p:extLst>
      <p:ext uri="{BB962C8B-B14F-4D97-AF65-F5344CB8AC3E}">
        <p14:creationId xmlns:p14="http://schemas.microsoft.com/office/powerpoint/2010/main" val="77759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Facilitator Note: Be</a:t>
            </a:r>
            <a:r>
              <a:rPr lang="en-US" b="0" i="1" baseline="0" dirty="0"/>
              <a:t> prepared to show t</a:t>
            </a:r>
            <a:r>
              <a:rPr lang="en-US" b="0" i="1" dirty="0"/>
              <a:t>he 1-minute</a:t>
            </a:r>
            <a:r>
              <a:rPr lang="en-US" b="0" i="1" baseline="0" dirty="0"/>
              <a:t> video example explaining the systematic research-based approach employed in </a:t>
            </a:r>
            <a:r>
              <a:rPr lang="en-US" b="0" i="1" baseline="0" dirty="0" err="1"/>
              <a:t>ReadyGen</a:t>
            </a:r>
            <a:r>
              <a:rPr lang="en-US" b="0" i="1" baseline="0" dirty="0"/>
              <a:t>. (http://</a:t>
            </a:r>
            <a:r>
              <a:rPr lang="en-US" b="0" i="1" baseline="0" dirty="0" err="1"/>
              <a:t>mytrainingconnection.com</a:t>
            </a:r>
            <a:r>
              <a:rPr lang="en-US" b="0" i="1" baseline="0" dirty="0"/>
              <a:t>/assets/files/episodes/20150922_0000_394f130056017224ee2e17d7bafcf566/index.html#chp4)</a:t>
            </a:r>
            <a:endParaRPr lang="en-US" b="0" i="1" dirty="0"/>
          </a:p>
          <a:p>
            <a:r>
              <a:rPr lang="en-US" b="1" i="1" dirty="0"/>
              <a:t>5 minutes</a:t>
            </a:r>
          </a:p>
          <a:p>
            <a:endParaRPr lang="en-US" b="1" dirty="0"/>
          </a:p>
          <a:p>
            <a:r>
              <a:rPr lang="en-US" b="1" dirty="0"/>
              <a:t>Big Idea: </a:t>
            </a:r>
            <a:r>
              <a:rPr lang="en-US" b="0" dirty="0"/>
              <a:t>This is an example video of what support a publisher might supply</a:t>
            </a:r>
            <a:r>
              <a:rPr lang="en-US" b="0" baseline="0" dirty="0"/>
              <a:t> regarding the skills progression followed in a program. When reviewing K-2 materials for Foundational Skills metrics, the scope and sequence and research-based progression will need to be investigated for the quality of the research and to see if it aligns with the expectations of the CCSS. </a:t>
            </a:r>
          </a:p>
          <a:p>
            <a:r>
              <a:rPr lang="en-US" b="0" dirty="0"/>
              <a:t> </a:t>
            </a:r>
          </a:p>
          <a:p>
            <a:r>
              <a:rPr lang="en-US" b="1" dirty="0"/>
              <a:t>Details: </a:t>
            </a:r>
          </a:p>
          <a:p>
            <a:pPr marL="171450" indent="-171450">
              <a:buFont typeface="Arial"/>
              <a:buChar char="•"/>
            </a:pPr>
            <a:r>
              <a:rPr lang="en-US" b="0" dirty="0"/>
              <a:t>The research-based</a:t>
            </a:r>
            <a:r>
              <a:rPr lang="en-US" b="0" baseline="0" dirty="0"/>
              <a:t> progression of all foundational skills programs should be included as a grade by grade scope and sequence. </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14</a:t>
            </a:fld>
            <a:endParaRPr lang="en-US" dirty="0"/>
          </a:p>
        </p:txBody>
      </p:sp>
    </p:spTree>
    <p:extLst>
      <p:ext uri="{BB962C8B-B14F-4D97-AF65-F5344CB8AC3E}">
        <p14:creationId xmlns:p14="http://schemas.microsoft.com/office/powerpoint/2010/main" val="3716473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b="0" dirty="0"/>
              <a:t>Non-Negotiable</a:t>
            </a:r>
            <a:r>
              <a:rPr lang="en-US" b="0" baseline="0" dirty="0"/>
              <a:t> </a:t>
            </a:r>
            <a:r>
              <a:rPr lang="en-US" b="0" dirty="0"/>
              <a:t>4B</a:t>
            </a:r>
            <a:r>
              <a:rPr lang="en-US" b="0" baseline="0" dirty="0"/>
              <a:t> requires the analysis of practice opportunities provided within any one program. The metric requires “systematic, regular, and frequent practice of all foundational skills.” </a:t>
            </a:r>
            <a:endParaRPr lang="en-US" b="0" dirty="0"/>
          </a:p>
          <a:p>
            <a:endParaRPr lang="en-US" b="1" dirty="0"/>
          </a:p>
          <a:p>
            <a:r>
              <a:rPr lang="en-US" b="1" dirty="0"/>
              <a:t>Details: </a:t>
            </a:r>
          </a:p>
          <a:p>
            <a:pPr marL="171450" indent="-171450">
              <a:buFont typeface="Arial" panose="020B0604020202020204" pitchFamily="34" charset="0"/>
              <a:buChar char="•"/>
            </a:pPr>
            <a:r>
              <a:rPr lang="en-US" baseline="0" dirty="0"/>
              <a:t>Materials to practice foundational skills should include activities students can do independently as well as with teachers. These materials should be plentiful and easily available to teachers. There should as well be many activities students can do at home with parents.</a:t>
            </a:r>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15</a:t>
            </a:fld>
            <a:endParaRPr lang="en-US" dirty="0"/>
          </a:p>
        </p:txBody>
      </p:sp>
    </p:spTree>
    <p:extLst>
      <p:ext uri="{BB962C8B-B14F-4D97-AF65-F5344CB8AC3E}">
        <p14:creationId xmlns:p14="http://schemas.microsoft.com/office/powerpoint/2010/main" val="3142452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a:t>
            </a:r>
            <a:r>
              <a:rPr lang="en-US" b="1" baseline="0" dirty="0"/>
              <a:t> idea: </a:t>
            </a:r>
            <a:r>
              <a:rPr lang="en-US" baseline="0" dirty="0"/>
              <a:t>Aligned foundational skills programs will include a variety of materials that engage and allow practice for students in grades K-2. </a:t>
            </a:r>
          </a:p>
          <a:p>
            <a:endParaRPr lang="en-US" baseline="0" dirty="0"/>
          </a:p>
          <a:p>
            <a:r>
              <a:rPr lang="en-US" b="1" baseline="0" dirty="0"/>
              <a:t>Details: </a:t>
            </a:r>
          </a:p>
          <a:p>
            <a:pPr marL="171450" indent="-171450">
              <a:buFont typeface="Arial"/>
              <a:buChar char="•"/>
            </a:pPr>
            <a:r>
              <a:rPr lang="en-US" b="0" baseline="0" dirty="0"/>
              <a:t>This example from Journeys includes letter cards and songs, one per week. </a:t>
            </a:r>
          </a:p>
          <a:p>
            <a:pPr marL="171450" indent="-171450">
              <a:buFont typeface="Arial"/>
              <a:buChar char="•"/>
            </a:pPr>
            <a:r>
              <a:rPr lang="en-US" b="0" baseline="0" dirty="0"/>
              <a:t>Reviewers will need to look for evidence of a variety of games, puzzles, readers, and </a:t>
            </a:r>
            <a:r>
              <a:rPr lang="en-US" b="0" baseline="0" dirty="0" err="1"/>
              <a:t>manipulatives</a:t>
            </a:r>
            <a:r>
              <a:rPr lang="en-US" b="0" baseline="0" dirty="0"/>
              <a:t> when evaluating for this metric. </a:t>
            </a:r>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16</a:t>
            </a:fld>
            <a:endParaRPr lang="en-US" dirty="0"/>
          </a:p>
        </p:txBody>
      </p:sp>
    </p:spTree>
    <p:extLst>
      <p:ext uri="{BB962C8B-B14F-4D97-AF65-F5344CB8AC3E}">
        <p14:creationId xmlns:p14="http://schemas.microsoft.com/office/powerpoint/2010/main" val="1842889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p>
          <a:p>
            <a:r>
              <a:rPr lang="en-US" b="0" dirty="0"/>
              <a:t>Ask</a:t>
            </a:r>
            <a:r>
              <a:rPr lang="en-US" b="0" baseline="0" dirty="0"/>
              <a:t> participants to take a look at Metric 4C. Discuss: “How frequently should diagnostic progress monitoring take place when teaching foundational skills in grades K-2?”</a:t>
            </a:r>
          </a:p>
          <a:p>
            <a:endParaRPr lang="en-US" b="0" dirty="0"/>
          </a:p>
          <a:p>
            <a:r>
              <a:rPr lang="en-US" b="1" dirty="0"/>
              <a:t>Details:</a:t>
            </a:r>
          </a:p>
          <a:p>
            <a:pPr marL="171450" indent="-171450">
              <a:buFont typeface="Arial" panose="020B0604020202020204" pitchFamily="34" charset="0"/>
              <a:buChar char="•"/>
            </a:pPr>
            <a:r>
              <a:rPr lang="en-US" b="0" dirty="0"/>
              <a:t>Share</a:t>
            </a:r>
            <a:r>
              <a:rPr lang="en-US" b="0" baseline="0" dirty="0"/>
              <a:t> answers.  Ensure that very frequently– weekly, even daily– is confirmed, as frequent assessment is critical to student mastery of foundational skills.</a:t>
            </a:r>
          </a:p>
          <a:p>
            <a:pPr marL="171450" indent="-171450">
              <a:buFont typeface="Arial" panose="020B0604020202020204" pitchFamily="34" charset="0"/>
              <a:buChar char="•"/>
            </a:pPr>
            <a:r>
              <a:rPr lang="en-US" b="0" baseline="0" dirty="0"/>
              <a:t>Have teams take a look at the CKLA Assessment and Remediation Guide excerpt in the handout on pp. 5-9</a:t>
            </a:r>
          </a:p>
          <a:p>
            <a:pPr marL="171450" indent="-171450">
              <a:buFont typeface="Arial" panose="020B0604020202020204" pitchFamily="34" charset="0"/>
              <a:buChar char="•"/>
            </a:pPr>
            <a:r>
              <a:rPr lang="en-US" b="0" baseline="0" dirty="0"/>
              <a:t>Discuss- How does this support and guide teachers in making decisions? </a:t>
            </a:r>
            <a:endParaRPr lang="en-US" b="1" dirty="0"/>
          </a:p>
          <a:p>
            <a:pPr marL="171450" indent="-171450">
              <a:buFont typeface="Arial"/>
              <a:buChar char="•"/>
            </a:pPr>
            <a:r>
              <a:rPr lang="en-US" b="0" baseline="0" dirty="0"/>
              <a:t>Refer to the How to Find Evidence column for guidance as you review. </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17</a:t>
            </a:fld>
            <a:endParaRPr lang="en-US" dirty="0"/>
          </a:p>
        </p:txBody>
      </p:sp>
    </p:spTree>
    <p:extLst>
      <p:ext uri="{BB962C8B-B14F-4D97-AF65-F5344CB8AC3E}">
        <p14:creationId xmlns:p14="http://schemas.microsoft.com/office/powerpoint/2010/main" val="3423766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Allow</a:t>
            </a:r>
            <a:r>
              <a:rPr lang="en-US" b="0" i="1" baseline="0" dirty="0"/>
              <a:t> </a:t>
            </a:r>
            <a:r>
              <a:rPr lang="en-US" b="1" i="1" baseline="0" dirty="0"/>
              <a:t>10 – 15 minutes </a:t>
            </a:r>
            <a:r>
              <a:rPr lang="en-US" b="0" i="1" baseline="0" dirty="0"/>
              <a:t>for looking at the assessment materials and discussion. </a:t>
            </a:r>
            <a:endParaRPr lang="en-US" b="0" i="1" dirty="0"/>
          </a:p>
          <a:p>
            <a:endParaRPr lang="en-US" b="1" dirty="0"/>
          </a:p>
          <a:p>
            <a:r>
              <a:rPr lang="en-US" b="1" dirty="0"/>
              <a:t>Big Idea: </a:t>
            </a:r>
            <a:r>
              <a:rPr lang="en-US" dirty="0"/>
              <a:t>Well-aligned</a:t>
            </a:r>
            <a:r>
              <a:rPr lang="en-US" baseline="0" dirty="0"/>
              <a:t> foundational skills programs include diagnostic assessment materials. </a:t>
            </a:r>
          </a:p>
          <a:p>
            <a:endParaRPr lang="en-US" b="1" baseline="0" dirty="0"/>
          </a:p>
          <a:p>
            <a:r>
              <a:rPr lang="en-US" b="1" baseline="0" dirty="0"/>
              <a:t>Details: </a:t>
            </a:r>
          </a:p>
          <a:p>
            <a:pPr marL="171450" indent="-171450">
              <a:buFont typeface="Arial"/>
              <a:buChar char="•"/>
            </a:pPr>
            <a:r>
              <a:rPr lang="en-US" b="0" baseline="0" dirty="0"/>
              <a:t>With your tablemates, look over the American Reading Company sample IRLA assessment for the grade 2 on pp. 10-27 in your packet.  </a:t>
            </a:r>
          </a:p>
          <a:p>
            <a:pPr marL="171450" indent="-171450">
              <a:buFont typeface="Arial"/>
              <a:buChar char="•"/>
            </a:pPr>
            <a:r>
              <a:rPr lang="en-US" b="0" baseline="0" dirty="0"/>
              <a:t>What evidence can you find for Metric 4C? </a:t>
            </a:r>
          </a:p>
          <a:p>
            <a:pPr marL="171450" indent="-171450">
              <a:buFont typeface="Arial"/>
              <a:buChar char="•"/>
            </a:pPr>
            <a:r>
              <a:rPr lang="en-US" b="0" baseline="0" dirty="0"/>
              <a:t>Possible evidence of alignment: </a:t>
            </a:r>
          </a:p>
          <a:p>
            <a:pPr marL="628650" lvl="1" indent="-171450">
              <a:buFont typeface="Arial"/>
              <a:buChar char="•"/>
            </a:pPr>
            <a:r>
              <a:rPr lang="en-US" b="0" baseline="0" dirty="0"/>
              <a:t>There are connections made to the CCSS.</a:t>
            </a:r>
          </a:p>
          <a:p>
            <a:pPr marL="628650" lvl="1" indent="-171450">
              <a:buFont typeface="Arial"/>
              <a:buChar char="•"/>
            </a:pPr>
            <a:r>
              <a:rPr lang="en-US" b="0" baseline="0" dirty="0"/>
              <a:t>There are explicit, clear instructions for the teacher on how to diagnose – tricky phonics check, read with 98% accuracy, what to look for when student has reached proficiency (How does the diagram teach us about the life cycle of a bee?). </a:t>
            </a:r>
          </a:p>
          <a:p>
            <a:pPr marL="628650" lvl="1" indent="-171450">
              <a:buFont typeface="Arial"/>
              <a:buChar char="•"/>
            </a:pPr>
            <a:r>
              <a:rPr lang="en-US" b="0" baseline="0" dirty="0"/>
              <a:t>It gives clues as to student behavior, e.g., covers parts of unfamiliar words with finger and look for familiar chunks inside.</a:t>
            </a:r>
          </a:p>
          <a:p>
            <a:pPr marL="628650" lvl="1" indent="-171450">
              <a:buFont typeface="Arial"/>
              <a:buChar char="•"/>
            </a:pPr>
            <a:r>
              <a:rPr lang="en-US" b="0" baseline="0" dirty="0"/>
              <a:t>Plans for when to transition are evident and clear. </a:t>
            </a:r>
          </a:p>
          <a:p>
            <a:pPr marL="171450" indent="-171450">
              <a:buFont typeface="Arial"/>
              <a:buChar char="•"/>
            </a:pP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18</a:t>
            </a:fld>
            <a:endParaRPr lang="en-US" dirty="0"/>
          </a:p>
        </p:txBody>
      </p:sp>
    </p:spTree>
    <p:extLst>
      <p:ext uri="{BB962C8B-B14F-4D97-AF65-F5344CB8AC3E}">
        <p14:creationId xmlns:p14="http://schemas.microsoft.com/office/powerpoint/2010/main" val="639378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2 minutes</a:t>
            </a:r>
          </a:p>
          <a:p>
            <a:endParaRPr lang="en-US" b="1" dirty="0"/>
          </a:p>
          <a:p>
            <a:r>
              <a:rPr lang="en-US" b="1" dirty="0"/>
              <a:t>Big Idea: </a:t>
            </a:r>
            <a:r>
              <a:rPr lang="en-US" b="0" dirty="0"/>
              <a:t>The reason to read is to make meaning.</a:t>
            </a:r>
            <a:r>
              <a:rPr lang="en-US" b="0" baseline="0" dirty="0"/>
              <a:t> When practicing foundational skills this message should be clear in  materials. </a:t>
            </a:r>
            <a:endParaRPr lang="en-US" b="0" dirty="0"/>
          </a:p>
          <a:p>
            <a:endParaRPr lang="en-US" b="0" dirty="0"/>
          </a:p>
          <a:p>
            <a:r>
              <a:rPr lang="en-US" b="1" dirty="0"/>
              <a:t>Details: </a:t>
            </a:r>
          </a:p>
          <a:p>
            <a:r>
              <a:rPr lang="en-US" b="0" dirty="0"/>
              <a:t>Have participants</a:t>
            </a:r>
            <a:r>
              <a:rPr lang="en-US" b="0" baseline="0" dirty="0"/>
              <a:t> turn to page 21 of the IMET and read the How to Find the Evidence column.  </a:t>
            </a:r>
            <a:endParaRPr lang="en-US" b="0" dirty="0"/>
          </a:p>
          <a:p>
            <a:r>
              <a:rPr lang="en-US" baseline="0" dirty="0"/>
              <a:t>Though texts students read in these early grades may be very simple they should always include some type of comprehension activities or questions.</a:t>
            </a:r>
            <a:endParaRPr lang="en-US" dirty="0"/>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19</a:t>
            </a:fld>
            <a:endParaRPr lang="en-US" dirty="0"/>
          </a:p>
        </p:txBody>
      </p:sp>
    </p:spTree>
    <p:extLst>
      <p:ext uri="{BB962C8B-B14F-4D97-AF65-F5344CB8AC3E}">
        <p14:creationId xmlns:p14="http://schemas.microsoft.com/office/powerpoint/2010/main" val="348768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Estimated</a:t>
            </a:r>
            <a:r>
              <a:rPr lang="en-US" sz="1200" b="0" i="1" kern="1200" baseline="0" dirty="0">
                <a:solidFill>
                  <a:schemeClr val="tx1"/>
                </a:solidFill>
                <a:effectLst/>
                <a:latin typeface="+mn-lt"/>
                <a:ea typeface="+mn-ea"/>
                <a:cs typeface="+mn-cs"/>
              </a:rPr>
              <a:t> time for slides 2-8: </a:t>
            </a:r>
            <a:r>
              <a:rPr lang="en-US" sz="1200" b="1" i="1" kern="1200" baseline="0" dirty="0">
                <a:solidFill>
                  <a:schemeClr val="tx1"/>
                </a:solidFill>
                <a:effectLst/>
                <a:latin typeface="+mn-lt"/>
                <a:ea typeface="+mn-ea"/>
                <a:cs typeface="+mn-cs"/>
              </a:rPr>
              <a:t>5-8 minutes</a:t>
            </a:r>
            <a:endParaRPr lang="en-US" b="1" i="1" baseline="0" dirty="0"/>
          </a:p>
          <a:p>
            <a:endParaRPr lang="en-US" i="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Note: This module can be done as a stand-alone session, or simply added to another module for reviewers</a:t>
            </a:r>
            <a:r>
              <a:rPr lang="en-US" b="0" i="1" baseline="0" dirty="0"/>
              <a:t> in the K-2 band.  Adjust intro slides accordingly.</a:t>
            </a:r>
            <a:endParaRPr lang="en-US" b="1" dirty="0"/>
          </a:p>
          <a:p>
            <a:r>
              <a:rPr lang="en-US" i="1" dirty="0"/>
              <a:t>This</a:t>
            </a:r>
            <a:r>
              <a:rPr lang="en-US" i="1" baseline="0" dirty="0"/>
              <a:t> slide is included as an OPTIONAL warm up for the Module</a:t>
            </a:r>
            <a:r>
              <a:rPr lang="en-US" baseline="0" dirty="0"/>
              <a:t>. </a:t>
            </a:r>
            <a:r>
              <a:rPr lang="en-US" i="1" baseline="0" dirty="0"/>
              <a:t>Have partners or small groups discuss whether this assignment, drawn from a Core-aligned textbook is really aligned.</a:t>
            </a:r>
          </a:p>
          <a:p>
            <a:endParaRPr lang="en-US" b="1" dirty="0"/>
          </a:p>
          <a:p>
            <a:r>
              <a:rPr lang="en-US" b="1" dirty="0"/>
              <a:t>Big</a:t>
            </a:r>
            <a:r>
              <a:rPr lang="en-US" b="1" baseline="0" dirty="0"/>
              <a:t> Idea: </a:t>
            </a:r>
          </a:p>
          <a:p>
            <a:r>
              <a:rPr lang="en-US" b="0" baseline="0" dirty="0"/>
              <a:t>The foundational skills are critical to students’ ability to become readers, writers, and thinkers.  Ensuring that this foundation is solid in K-2 is imperative.</a:t>
            </a:r>
          </a:p>
          <a:p>
            <a:endParaRPr lang="en-US" baseline="0" dirty="0"/>
          </a:p>
          <a:p>
            <a:r>
              <a:rPr lang="en-US" b="1" baseline="0" dirty="0"/>
              <a:t>Details: </a:t>
            </a:r>
          </a:p>
          <a:p>
            <a:pPr marL="171450" indent="-171450">
              <a:buFont typeface="Arial" panose="020B0604020202020204" pitchFamily="34" charset="0"/>
              <a:buChar char="•"/>
            </a:pPr>
            <a:r>
              <a:rPr lang="en-US" baseline="0" dirty="0"/>
              <a:t>Have participants talk at their tables, with a brief share, before moving to the next slide.</a:t>
            </a:r>
          </a:p>
          <a:p>
            <a:endParaRPr lang="en-US" baseline="0" dirty="0"/>
          </a:p>
        </p:txBody>
      </p:sp>
      <p:sp>
        <p:nvSpPr>
          <p:cNvPr id="4" name="Slide Number Placeholder 3"/>
          <p:cNvSpPr>
            <a:spLocks noGrp="1"/>
          </p:cNvSpPr>
          <p:nvPr>
            <p:ph type="sldNum" sz="quarter" idx="10"/>
          </p:nvPr>
        </p:nvSpPr>
        <p:spPr/>
        <p:txBody>
          <a:bodyPr/>
          <a:lstStyle/>
          <a:p>
            <a:fld id="{AFB31E91-3A01-3642-A0EC-C3A659271CE2}" type="slidenum">
              <a:rPr lang="en-US" smtClean="0"/>
              <a:pPr/>
              <a:t>2</a:t>
            </a:fld>
            <a:endParaRPr lang="en-US" dirty="0"/>
          </a:p>
        </p:txBody>
      </p:sp>
    </p:spTree>
    <p:extLst>
      <p:ext uri="{BB962C8B-B14F-4D97-AF65-F5344CB8AC3E}">
        <p14:creationId xmlns:p14="http://schemas.microsoft.com/office/powerpoint/2010/main" val="257837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Allow</a:t>
            </a:r>
            <a:r>
              <a:rPr lang="en-US" b="0" i="1" baseline="0" dirty="0"/>
              <a:t> </a:t>
            </a:r>
            <a:r>
              <a:rPr lang="en-US" b="1" i="1" baseline="0" dirty="0"/>
              <a:t>5 minutes </a:t>
            </a:r>
            <a:r>
              <a:rPr lang="en-US" b="0" i="1" baseline="0" dirty="0"/>
              <a:t>for discussion here. </a:t>
            </a:r>
            <a:endParaRPr lang="en-US" b="0" i="1" dirty="0"/>
          </a:p>
          <a:p>
            <a:endParaRPr lang="en-US" b="1" dirty="0"/>
          </a:p>
          <a:p>
            <a:r>
              <a:rPr lang="en-US" b="1" dirty="0"/>
              <a:t>Big Idea: </a:t>
            </a:r>
            <a:r>
              <a:rPr lang="en-US" b="0" dirty="0"/>
              <a:t>In</a:t>
            </a:r>
            <a:r>
              <a:rPr lang="en-US" b="0" baseline="0" dirty="0"/>
              <a:t> second grade, text complexity requirements begin for materials students read on their own. Through this metric, reviewers will analyze the opportunities for 2</a:t>
            </a:r>
            <a:r>
              <a:rPr lang="en-US" b="0" baseline="30000" dirty="0"/>
              <a:t>nd</a:t>
            </a:r>
            <a:r>
              <a:rPr lang="en-US" b="0" baseline="0" dirty="0"/>
              <a:t> grade students to engage in the range and volume of reading necessary to become fluent grade-level readers .</a:t>
            </a:r>
            <a:endParaRPr lang="en-US" b="1" dirty="0"/>
          </a:p>
          <a:p>
            <a:endParaRPr lang="en-US" dirty="0"/>
          </a:p>
          <a:p>
            <a:r>
              <a:rPr lang="en-US" b="1" dirty="0"/>
              <a:t>Details</a:t>
            </a:r>
            <a:r>
              <a:rPr lang="en-US" dirty="0"/>
              <a:t>: </a:t>
            </a:r>
          </a:p>
          <a:p>
            <a:pPr marL="171450" indent="-171450">
              <a:buFont typeface="Arial"/>
              <a:buChar char="•"/>
            </a:pPr>
            <a:r>
              <a:rPr lang="en-US" baseline="0" dirty="0"/>
              <a:t>Look through the reading lesson i</a:t>
            </a:r>
            <a:r>
              <a:rPr lang="en-US" dirty="0"/>
              <a:t>n your</a:t>
            </a:r>
            <a:r>
              <a:rPr lang="en-US" baseline="0" dirty="0"/>
              <a:t> handout on pp. 28-29. Support for fluency should be evident in connected grade level text for grade 2. </a:t>
            </a:r>
          </a:p>
          <a:p>
            <a:pPr marL="171450" indent="-171450">
              <a:buFont typeface="Arial"/>
              <a:buChar char="•"/>
            </a:pPr>
            <a:r>
              <a:rPr lang="en-US" baseline="0" dirty="0"/>
              <a:t>Discuss what evidence you could use for Metric 4E from this sample. </a:t>
            </a:r>
          </a:p>
          <a:p>
            <a:pPr marL="171450" indent="-171450">
              <a:buFont typeface="Arial"/>
              <a:buChar char="•"/>
            </a:pPr>
            <a:r>
              <a:rPr lang="en-US" baseline="0" dirty="0"/>
              <a:t>What else would you want to consider? </a:t>
            </a:r>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20</a:t>
            </a:fld>
            <a:endParaRPr lang="en-US" dirty="0"/>
          </a:p>
        </p:txBody>
      </p:sp>
    </p:spTree>
    <p:extLst>
      <p:ext uri="{BB962C8B-B14F-4D97-AF65-F5344CB8AC3E}">
        <p14:creationId xmlns:p14="http://schemas.microsoft.com/office/powerpoint/2010/main" val="3702178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Allow</a:t>
            </a:r>
            <a:r>
              <a:rPr lang="en-US" b="0" i="1" baseline="0" dirty="0"/>
              <a:t> </a:t>
            </a:r>
            <a:r>
              <a:rPr lang="en-US" b="1" i="1" baseline="0" dirty="0"/>
              <a:t>15 minutes </a:t>
            </a:r>
            <a:r>
              <a:rPr lang="en-US" b="0" i="1" baseline="0" dirty="0"/>
              <a:t>for this activity. </a:t>
            </a:r>
            <a:endParaRPr lang="en-US" b="0" i="1" dirty="0"/>
          </a:p>
          <a:p>
            <a:endParaRPr lang="en-US" b="1" dirty="0"/>
          </a:p>
          <a:p>
            <a:r>
              <a:rPr lang="en-US" b="1" dirty="0"/>
              <a:t>Big Idea: </a:t>
            </a:r>
          </a:p>
          <a:p>
            <a:r>
              <a:rPr lang="en-US" b="0" dirty="0"/>
              <a:t>This activity is designed to engage</a:t>
            </a:r>
            <a:r>
              <a:rPr lang="en-US" b="0" baseline="0" dirty="0"/>
              <a:t> participants in finding evidence for </a:t>
            </a:r>
            <a:r>
              <a:rPr lang="en-US" b="0" baseline="0"/>
              <a:t>the NN </a:t>
            </a:r>
            <a:r>
              <a:rPr lang="en-US" b="0" baseline="0" dirty="0"/>
              <a:t>4 metrics. Although it is only one lesson, participants will get a good idea of what a well-aligned foundational skills lesson should look like</a:t>
            </a:r>
            <a:r>
              <a:rPr lang="en-US" b="1" baseline="0" dirty="0"/>
              <a:t>. </a:t>
            </a:r>
            <a:endParaRPr lang="en-US" dirty="0"/>
          </a:p>
          <a:p>
            <a:endParaRPr lang="en-US" b="1" dirty="0"/>
          </a:p>
          <a:p>
            <a:r>
              <a:rPr lang="en-US" b="1" dirty="0"/>
              <a:t>Details: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For the writing activity, find the Core Knowledge Skills Strand components – grade 1 lesson plan, skills reader, and student practice page on pp. 30-53 of the handout. The Louisiana Believes review is on p. 54. </a:t>
            </a:r>
          </a:p>
          <a:p>
            <a:pPr marL="171450" indent="-171450">
              <a:buFont typeface="Arial" panose="020B0604020202020204" pitchFamily="34" charset="0"/>
              <a:buChar char="•"/>
            </a:pPr>
            <a:r>
              <a:rPr lang="en-US" b="0" dirty="0"/>
              <a:t>After</a:t>
            </a:r>
            <a:r>
              <a:rPr lang="en-US" b="0" baseline="0" dirty="0"/>
              <a:t> participants have written individually, debrief the findings and evidence for the metrics. The Core Knowledge Skills Strand K-3 (which is all foundational skills) was the only elementary program Louisiana found to meet all non-negotiable criteria and score the best possible on all indicators of superior quality. The review includes detailed reasoning for the decision. </a:t>
            </a:r>
          </a:p>
          <a:p>
            <a:pPr marL="171450" indent="-171450">
              <a:buFont typeface="Arial" panose="020B0604020202020204" pitchFamily="34" charset="0"/>
              <a:buChar char="•"/>
            </a:pPr>
            <a:r>
              <a:rPr lang="en-US" b="0" baseline="0" dirty="0"/>
              <a:t>Evidence might include:</a:t>
            </a:r>
          </a:p>
          <a:p>
            <a:pPr marL="628650" lvl="1" indent="-171450">
              <a:buFont typeface="Arial" panose="020B0604020202020204" pitchFamily="34" charset="0"/>
              <a:buChar char="•"/>
            </a:pPr>
            <a:r>
              <a:rPr lang="en-US" b="0" baseline="0" dirty="0"/>
              <a:t>4A: A scope and sequence document would need to be consulted.</a:t>
            </a:r>
          </a:p>
          <a:p>
            <a:pPr marL="628650" lvl="1" indent="-171450">
              <a:buFont typeface="Arial" panose="020B0604020202020204" pitchFamily="34" charset="0"/>
              <a:buChar char="•"/>
            </a:pPr>
            <a:r>
              <a:rPr lang="en-US" b="0" baseline="0" dirty="0"/>
              <a:t>4B: There is student reading material included in the lesson. If this is a regular lesson, there is a lot of reading and practice embedded in the lesson.</a:t>
            </a:r>
          </a:p>
          <a:p>
            <a:pPr marL="628650" lvl="1" indent="-171450">
              <a:buFont typeface="Arial" panose="020B0604020202020204" pitchFamily="34" charset="0"/>
              <a:buChar char="•"/>
            </a:pPr>
            <a:r>
              <a:rPr lang="en-US" b="0" baseline="0" dirty="0"/>
              <a:t>4C: There are notes in the margins for additional practice, extension activity if students work quickly. This assumes the teacher is monitoring and assessing as the lesson progresses. The student writing worksheet would also provide the teacher with insight into the students’ grasp of skills. </a:t>
            </a:r>
          </a:p>
          <a:p>
            <a:pPr marL="628650" lvl="1" indent="-171450">
              <a:buFont typeface="Arial" panose="020B0604020202020204" pitchFamily="34" charset="0"/>
              <a:buChar char="•"/>
            </a:pPr>
            <a:r>
              <a:rPr lang="en-US" b="0" baseline="0" dirty="0"/>
              <a:t>4D: The questions and discussion of the meaning of the text drives the reading of the story. </a:t>
            </a:r>
          </a:p>
          <a:p>
            <a:pPr marL="171450" indent="-171450">
              <a:buFont typeface="Arial" panose="020B0604020202020204" pitchFamily="34" charset="0"/>
              <a:buChar char="•"/>
            </a:pPr>
            <a:r>
              <a:rPr lang="en-US" b="0" baseline="0" dirty="0"/>
              <a:t>If this lesson is a standard lesson, and repeated in this format, that’s a lot of practice! This program is also very supportive for teachers. The box at the end of the lesson provides a lot of information about phonics for the teacher. </a:t>
            </a:r>
            <a:endParaRPr lang="en-US" b="0" dirty="0"/>
          </a:p>
          <a:p>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21</a:t>
            </a:fld>
            <a:endParaRPr lang="en-US" dirty="0"/>
          </a:p>
        </p:txBody>
      </p:sp>
    </p:spTree>
    <p:extLst>
      <p:ext uri="{BB962C8B-B14F-4D97-AF65-F5344CB8AC3E}">
        <p14:creationId xmlns:p14="http://schemas.microsoft.com/office/powerpoint/2010/main" val="1000335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Reflect</a:t>
            </a:r>
            <a:r>
              <a:rPr lang="en-US" b="0" baseline="0" dirty="0"/>
              <a:t> back silently for just a minute on our Essential Questions. Discuss some of your big ideas with your tablemates. Share out a few. Ask, what are you still wondering about?  </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Collect feedback from participants regarding their understanding</a:t>
            </a:r>
            <a:r>
              <a:rPr lang="en-US" b="0" baseline="0" dirty="0"/>
              <a:t> of the IMET and the metrics. If further support is needed regarding some of the metrics, ask participants to gather examples to discuss with colleagues, keeping the conversations grounded in the wording of the metrics. </a:t>
            </a:r>
            <a:endParaRPr lang="en-US" b="0" dirty="0"/>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22</a:t>
            </a:fld>
            <a:endParaRPr lang="en-US" dirty="0"/>
          </a:p>
        </p:txBody>
      </p:sp>
    </p:spTree>
    <p:extLst>
      <p:ext uri="{BB962C8B-B14F-4D97-AF65-F5344CB8AC3E}">
        <p14:creationId xmlns:p14="http://schemas.microsoft.com/office/powerpoint/2010/main" val="408709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Note: This module can be done as a stand-alone session, or simply added to another module for reviewers</a:t>
            </a:r>
            <a:r>
              <a:rPr lang="en-US" b="0" i="1" baseline="0" dirty="0"/>
              <a:t> in the K-2 band.  Adjust intro slides accordingly.</a:t>
            </a:r>
            <a:endParaRPr lang="en-US" b="1" dirty="0"/>
          </a:p>
          <a:p>
            <a:endParaRPr lang="en-US" b="1" dirty="0"/>
          </a:p>
          <a:p>
            <a:r>
              <a:rPr lang="en-US" b="1" dirty="0"/>
              <a:t>Big</a:t>
            </a:r>
            <a:r>
              <a:rPr lang="en-US" b="1" baseline="0" dirty="0"/>
              <a:t> Idea</a:t>
            </a:r>
            <a:r>
              <a:rPr lang="en-US" baseline="0" dirty="0"/>
              <a:t>: </a:t>
            </a:r>
          </a:p>
          <a:p>
            <a:r>
              <a:rPr lang="en-US" baseline="0" dirty="0"/>
              <a:t>This slide reorients participants to the Essential Questions if this is a new continuation of the training. </a:t>
            </a:r>
          </a:p>
          <a:p>
            <a:endParaRPr lang="en-US" baseline="0" dirty="0"/>
          </a:p>
          <a:p>
            <a:r>
              <a:rPr lang="en-US" b="1" baseline="0" dirty="0"/>
              <a:t>Details: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Have participants read over the Essential Questions (p. 1). </a:t>
            </a:r>
            <a:endParaRPr lang="en-US" b="0" baseline="0" dirty="0"/>
          </a:p>
          <a:p>
            <a:pPr marL="171450" indent="-171450">
              <a:buFont typeface="Arial" panose="020B0604020202020204" pitchFamily="34" charset="0"/>
              <a:buChar char="•"/>
            </a:pPr>
            <a:r>
              <a:rPr lang="en-US" b="0" baseline="0" dirty="0"/>
              <a:t>Use this slide as needed. </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3</a:t>
            </a:fld>
            <a:endParaRPr lang="en-US" dirty="0"/>
          </a:p>
        </p:txBody>
      </p:sp>
    </p:spTree>
    <p:extLst>
      <p:ext uri="{BB962C8B-B14F-4D97-AF65-F5344CB8AC3E}">
        <p14:creationId xmlns:p14="http://schemas.microsoft.com/office/powerpoint/2010/main" val="2481107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1" i="0" dirty="0"/>
              <a:t>:</a:t>
            </a:r>
            <a:endParaRPr lang="en-US" b="1" i="1" dirty="0"/>
          </a:p>
          <a:p>
            <a:r>
              <a:rPr lang="en-US" i="0" dirty="0"/>
              <a:t>Have participants read over the Goals (p. 1). </a:t>
            </a:r>
            <a:r>
              <a:rPr lang="en-US" dirty="0"/>
              <a:t>These are</a:t>
            </a:r>
            <a:r>
              <a:rPr lang="en-US" baseline="0" dirty="0"/>
              <a:t> our goals for the IMET module training. Use this slide as needed. </a:t>
            </a:r>
          </a:p>
          <a:p>
            <a:endParaRPr lang="en-US" baseline="0" dirty="0"/>
          </a:p>
          <a:p>
            <a:r>
              <a:rPr lang="en-US" b="1" baseline="0" dirty="0"/>
              <a:t>Details: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Both the Essential Questions and Goals are printed on your agenda and we’ll refer back to them at the conclusion of the training. </a:t>
            </a:r>
          </a:p>
          <a:p>
            <a:endParaRPr lang="en-US" b="1" baseline="0" dirty="0"/>
          </a:p>
        </p:txBody>
      </p:sp>
      <p:sp>
        <p:nvSpPr>
          <p:cNvPr id="4" name="Slide Number Placeholder 3"/>
          <p:cNvSpPr>
            <a:spLocks noGrp="1"/>
          </p:cNvSpPr>
          <p:nvPr>
            <p:ph type="sldNum" sz="quarter" idx="10"/>
          </p:nvPr>
        </p:nvSpPr>
        <p:spPr/>
        <p:txBody>
          <a:bodyPr/>
          <a:lstStyle/>
          <a:p>
            <a:fld id="{87BD8A4C-6D1B-3B4B-98CA-A63C166858A7}" type="slidenum">
              <a:rPr lang="en-US" smtClean="0"/>
              <a:t>4</a:t>
            </a:fld>
            <a:endParaRPr lang="en-US" dirty="0"/>
          </a:p>
        </p:txBody>
      </p:sp>
    </p:spTree>
    <p:extLst>
      <p:ext uri="{BB962C8B-B14F-4D97-AF65-F5344CB8AC3E}">
        <p14:creationId xmlns:p14="http://schemas.microsoft.com/office/powerpoint/2010/main" val="327810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200" i="1" kern="1200" dirty="0">
                <a:solidFill>
                  <a:schemeClr val="tx1"/>
                </a:solidFill>
                <a:effectLst/>
                <a:latin typeface="+mn-lt"/>
                <a:ea typeface="+mn-ea"/>
                <a:cs typeface="+mn-cs"/>
              </a:rPr>
              <a:t>Facilitator Notes:</a:t>
            </a:r>
            <a:r>
              <a:rPr lang="en-US" sz="1200" i="1" kern="1200" baseline="0" dirty="0">
                <a:solidFill>
                  <a:schemeClr val="tx1"/>
                </a:solidFill>
                <a:effectLst/>
                <a:latin typeface="+mn-lt"/>
                <a:ea typeface="+mn-ea"/>
                <a:cs typeface="+mn-cs"/>
              </a:rPr>
              <a:t> Skip this slide if the team is working through the modules. </a:t>
            </a:r>
            <a:endParaRPr lang="en-US" sz="1200" i="1"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rgbClr val="3F3F39"/>
                </a:solidFill>
                <a:latin typeface="Allerta"/>
                <a:ea typeface="Allerta"/>
                <a:cs typeface="Allerta"/>
                <a:sym typeface="Allerta"/>
                <a:rtl val="0"/>
              </a:rPr>
              <a:t>The quality of instructional materials in our classrooms has a large impact on student learning. Why</a:t>
            </a:r>
            <a:r>
              <a:rPr lang="en-US" sz="1200" b="0" i="0" u="none" strike="noStrike" cap="none" baseline="0" dirty="0">
                <a:solidFill>
                  <a:schemeClr val="dk1"/>
                </a:solidFill>
                <a:latin typeface="Calibri"/>
                <a:ea typeface="Calibri"/>
                <a:cs typeface="Calibri"/>
                <a:sym typeface="Calibri"/>
              </a:rPr>
              <a:t> is this work important?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baseline="0" dirty="0">
                <a:solidFill>
                  <a:schemeClr val="dk1"/>
                </a:solidFill>
                <a:latin typeface="+mn-lt"/>
                <a:ea typeface="Calibri"/>
                <a:cs typeface="Calibri"/>
                <a:sym typeface="Calibri"/>
              </a:rPr>
              <a:t>Details</a:t>
            </a:r>
            <a:r>
              <a:rPr lang="en-US" sz="1200" b="0" i="0" u="none" strike="noStrike" cap="none" baseline="0" dirty="0">
                <a:solidFill>
                  <a:schemeClr val="dk1"/>
                </a:solidFill>
                <a:latin typeface="+mn-lt"/>
                <a:ea typeface="Calibri"/>
                <a:cs typeface="Calibri"/>
                <a:sym typeface="Calibri"/>
              </a:rPr>
              <a:t>: </a:t>
            </a:r>
            <a:endParaRPr lang="en-US" sz="1200" b="0" i="0" u="none" strike="noStrike" cap="none" baseline="0" dirty="0">
              <a:solidFill>
                <a:schemeClr val="dk1"/>
              </a:solidFill>
              <a:latin typeface="Calibri"/>
              <a:ea typeface="Calibri"/>
              <a:cs typeface="Calibri"/>
              <a:sym typeface="Calibri"/>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Instructional materials in classrooms matter. If we are going to realize the promise of college and career readiness, we must pay attention to the choice of materials offered to teachers and students.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all know the emphasis placed on ensuring effective teaching over the past decades. Perhaps we should be hearing as much about the choice of curricular materials.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With that in mind, we must recognize that reviewing materials is a time-intensive process. And it is an investment that pays off in the long run, because if teachers and students do not have well-aligned materials, the promise of the standards and college and career readiness may not come true.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Quote is drawn from a Brookings Institution report from 2012, available here: http://www.brookings.edu/~/media/research/files/reports/2012/4/10%20curriculum%20chingos%20whitehurst/0410_curriculum_chingos_whitehurst.pdf  </a:t>
            </a:r>
          </a:p>
          <a:p>
            <a:pPr marL="0" marR="0" lvl="0" indent="0" algn="l" rtl="0">
              <a:lnSpc>
                <a:spcPct val="100000"/>
              </a:lnSpc>
              <a:spcBef>
                <a:spcPts val="360"/>
              </a:spcBef>
              <a:spcAft>
                <a:spcPts val="0"/>
              </a:spcAft>
              <a:buClr>
                <a:schemeClr val="dk1"/>
              </a:buClr>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7360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Note: This module can be done as a stand alone session, or simply added to another module for reviewers</a:t>
            </a:r>
            <a:r>
              <a:rPr lang="en-US" b="0" i="1" baseline="0" dirty="0"/>
              <a:t> in the K-2 band.  Adjust intro slides accordingly.</a:t>
            </a:r>
            <a:endParaRPr lang="en-US" b="1" dirty="0"/>
          </a:p>
          <a:p>
            <a:endParaRPr lang="en-US" b="1" dirty="0"/>
          </a:p>
          <a:p>
            <a:r>
              <a:rPr lang="en-US" b="1" dirty="0"/>
              <a:t>Big Idea: </a:t>
            </a:r>
          </a:p>
          <a:p>
            <a:r>
              <a:rPr lang="en-US" baseline="0" dirty="0"/>
              <a:t>Digging into what Foundational Skills look like in a strong K-2 curriculum is the only agenda item for the day.</a:t>
            </a:r>
          </a:p>
          <a:p>
            <a:endParaRPr lang="en-US" b="1" baseline="0" dirty="0"/>
          </a:p>
          <a:p>
            <a:r>
              <a:rPr lang="en-US" b="1" baseline="0" dirty="0"/>
              <a:t> </a:t>
            </a:r>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6</a:t>
            </a:fld>
            <a:endParaRPr lang="en-US" dirty="0"/>
          </a:p>
        </p:txBody>
      </p:sp>
    </p:spTree>
    <p:extLst>
      <p:ext uri="{BB962C8B-B14F-4D97-AF65-F5344CB8AC3E}">
        <p14:creationId xmlns:p14="http://schemas.microsoft.com/office/powerpoint/2010/main" val="387442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Facilitator</a:t>
            </a:r>
            <a:r>
              <a:rPr lang="en-US" b="0" i="1" baseline="0" dirty="0"/>
              <a:t> Note: If the group has already established norms with Module 101, omit this slide. </a:t>
            </a:r>
            <a:endParaRPr lang="en-US" b="0" i="1" dirty="0"/>
          </a:p>
          <a:p>
            <a:endParaRPr lang="en-US" b="1" dirty="0"/>
          </a:p>
          <a:p>
            <a:r>
              <a:rPr lang="en-US" b="1" dirty="0"/>
              <a:t>Big Idea: </a:t>
            </a:r>
          </a:p>
          <a:p>
            <a:r>
              <a:rPr lang="en-US" b="0" dirty="0"/>
              <a:t>Norms</a:t>
            </a:r>
            <a:r>
              <a:rPr lang="en-US" b="0" baseline="0" dirty="0"/>
              <a:t> will help groups work effectively with the content in the IMET Modules. </a:t>
            </a:r>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 </a:t>
            </a:r>
          </a:p>
          <a:p>
            <a:pPr marL="0" marR="0" indent="0" algn="l" defTabSz="457200" rtl="0" eaLnBrk="1" fontAlgn="auto" latinLnBrk="0" hangingPunct="1">
              <a:lnSpc>
                <a:spcPct val="100000"/>
              </a:lnSpc>
              <a:spcBef>
                <a:spcPts val="0"/>
              </a:spcBef>
              <a:spcAft>
                <a:spcPts val="0"/>
              </a:spcAft>
              <a:buClrTx/>
              <a:buSzTx/>
              <a:buFontTx/>
              <a:buNone/>
              <a:tabLst/>
              <a:defRPr/>
            </a:pPr>
            <a:r>
              <a:rPr lang="en-US" b="0" i="1" dirty="0"/>
              <a:t>Optional:</a:t>
            </a:r>
            <a:r>
              <a:rPr lang="en-US" b="0" i="1" baseline="0" dirty="0"/>
              <a:t> If the group has established norms, insert here. If not, take the time to allow table groups to narrow down to 2 suggested norms and then chart the suggestions, noting repeats. Material needed: chart paper, markers</a:t>
            </a:r>
            <a:endParaRPr lang="en-US" b="0" i="1" dirty="0"/>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7</a:t>
            </a:fld>
            <a:endParaRPr lang="en-US" dirty="0"/>
          </a:p>
        </p:txBody>
      </p:sp>
    </p:spTree>
    <p:extLst>
      <p:ext uri="{BB962C8B-B14F-4D97-AF65-F5344CB8AC3E}">
        <p14:creationId xmlns:p14="http://schemas.microsoft.com/office/powerpoint/2010/main" val="2410020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Estimated</a:t>
            </a:r>
            <a:r>
              <a:rPr lang="en-US" sz="1200" b="0" i="1" kern="1200" baseline="0" dirty="0">
                <a:solidFill>
                  <a:schemeClr val="tx1"/>
                </a:solidFill>
                <a:effectLst/>
                <a:latin typeface="+mn-lt"/>
                <a:ea typeface="+mn-ea"/>
                <a:cs typeface="+mn-cs"/>
              </a:rPr>
              <a:t> time for slides 10-22 : </a:t>
            </a:r>
            <a:r>
              <a:rPr lang="en-US" sz="1200" b="1" i="1" kern="1200" baseline="0" dirty="0">
                <a:solidFill>
                  <a:schemeClr val="tx1"/>
                </a:solidFill>
                <a:effectLst/>
                <a:latin typeface="+mn-lt"/>
                <a:ea typeface="+mn-ea"/>
                <a:cs typeface="+mn-cs"/>
              </a:rPr>
              <a:t> 60-90 minutes (dependent on optional activities)</a:t>
            </a:r>
            <a:endParaRPr lang="en-US" b="1" i="1" baseline="0" dirty="0"/>
          </a:p>
          <a:p>
            <a:r>
              <a:rPr lang="en-US" b="0" i="1" dirty="0"/>
              <a:t> </a:t>
            </a:r>
          </a:p>
          <a:p>
            <a:r>
              <a:rPr lang="en-US" b="1" dirty="0"/>
              <a:t>Big Idea: </a:t>
            </a:r>
          </a:p>
          <a:p>
            <a:r>
              <a:rPr lang="en-US" baseline="0" dirty="0"/>
              <a:t>In the 3-12 IMET, there are 3 Non-Negotiables.  These also exist for K-2.  However, in the K-2 IMET, Foundational Skills are a stand alone Non-Negotiable.  This is because it is absolutely essential that foundational skills be taught in a clear, aligned, sequenced, and prioritized way in these grades.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8</a:t>
            </a:fld>
            <a:endParaRPr lang="en-US" dirty="0"/>
          </a:p>
        </p:txBody>
      </p:sp>
    </p:spTree>
    <p:extLst>
      <p:ext uri="{BB962C8B-B14F-4D97-AF65-F5344CB8AC3E}">
        <p14:creationId xmlns:p14="http://schemas.microsoft.com/office/powerpoint/2010/main" val="2719124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a:t>
            </a:r>
            <a:r>
              <a:rPr lang="en-US" baseline="0" dirty="0"/>
              <a:t> In K-2, literacy is built simultaneously in two areas: skills and knowledge. This is the job of the K-2 educator and system. </a:t>
            </a:r>
          </a:p>
          <a:p>
            <a:endParaRPr lang="en-US" b="1" baseline="0" dirty="0"/>
          </a:p>
          <a:p>
            <a:r>
              <a:rPr lang="en-US" b="1" baseline="0" dirty="0"/>
              <a:t>Details:</a:t>
            </a:r>
            <a:r>
              <a:rPr lang="en-US" baseline="0" dirty="0"/>
              <a:t> </a:t>
            </a:r>
          </a:p>
          <a:p>
            <a:pPr marL="171450" indent="-171450">
              <a:buFont typeface="Arial"/>
              <a:buChar char="•"/>
            </a:pPr>
            <a:r>
              <a:rPr lang="en-US" baseline="0" dirty="0"/>
              <a:t>This graphic is included in your packet on p. 2 and comes from the Harvard Graduate School of Education (2012). </a:t>
            </a:r>
          </a:p>
          <a:p>
            <a:pPr marL="171450" indent="-171450">
              <a:buFont typeface="Arial"/>
              <a:buChar char="•"/>
            </a:pPr>
            <a:r>
              <a:rPr lang="en-US" baseline="0" dirty="0"/>
              <a:t>Development of both skills and knowledge competencies must be included in K-2 materials. </a:t>
            </a:r>
          </a:p>
          <a:p>
            <a:pPr marL="171450" indent="-171450">
              <a:buFont typeface="Arial"/>
              <a:buChar char="•"/>
            </a:pPr>
            <a:r>
              <a:rPr lang="en-US" baseline="0" dirty="0"/>
              <a:t>Knowledge competencies are addressed in the IMET in Non-Negotiables 1- 3 and reinforce the need for students to be involved in discussion and writing around rich read-</a:t>
            </a:r>
            <a:r>
              <a:rPr lang="en-US" baseline="0" dirty="0" err="1"/>
              <a:t>alouds</a:t>
            </a:r>
            <a:r>
              <a:rPr lang="en-US" baseline="0" dirty="0"/>
              <a:t> before and as they acquire skills to read independently. </a:t>
            </a:r>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9</a:t>
            </a:fld>
            <a:endParaRPr lang="en-US" dirty="0"/>
          </a:p>
        </p:txBody>
      </p:sp>
    </p:spTree>
    <p:extLst>
      <p:ext uri="{BB962C8B-B14F-4D97-AF65-F5344CB8AC3E}">
        <p14:creationId xmlns:p14="http://schemas.microsoft.com/office/powerpoint/2010/main" val="1460854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944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34340" y="1219200"/>
            <a:ext cx="827532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endParaRPr lang="en-US" dirty="0"/>
          </a:p>
        </p:txBody>
      </p:sp>
      <p:sp>
        <p:nvSpPr>
          <p:cNvPr id="15"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3467519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2717969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84" r:id="rId5"/>
    <p:sldLayoutId id="2147483677" r:id="rId6"/>
    <p:sldLayoutId id="2147483685" r:id="rId7"/>
    <p:sldLayoutId id="2147483663" r:id="rId8"/>
    <p:sldLayoutId id="2147483661" r:id="rId9"/>
    <p:sldLayoutId id="2147483675" r:id="rId10"/>
    <p:sldLayoutId id="2147483662" r:id="rId11"/>
    <p:sldLayoutId id="2147483650" r:id="rId12"/>
    <p:sldLayoutId id="2147483680" r:id="rId13"/>
    <p:sldLayoutId id="2147483681" r:id="rId14"/>
    <p:sldLayoutId id="2147483678" r:id="rId15"/>
    <p:sldLayoutId id="2147483679" r:id="rId16"/>
    <p:sldLayoutId id="2147483654" r:id="rId17"/>
    <p:sldLayoutId id="2147483655" r:id="rId18"/>
    <p:sldLayoutId id="2147483692" r:id="rId19"/>
    <p:sldLayoutId id="2147483660" r:id="rId20"/>
    <p:sldLayoutId id="2147483652" r:id="rId21"/>
    <p:sldLayoutId id="2147483653" r:id="rId22"/>
    <p:sldLayoutId id="2147483666" r:id="rId23"/>
    <p:sldLayoutId id="2147483668" r:id="rId24"/>
    <p:sldLayoutId id="2147483667" r:id="rId25"/>
    <p:sldLayoutId id="2147483669" r:id="rId26"/>
    <p:sldLayoutId id="2147483693" r:id="rId27"/>
    <p:sldLayoutId id="2147483694" r:id="rId28"/>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mytrainingconnection.com/assets/files/episodes/20150922_0000_394f130056017224ee2e17d7bafcf566/index.html#chp4"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hyperlink" Target="http://mypearsontraining.com/tutorials/rg2014_phonicsandwordwork/index.html#chp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p>
        </p:txBody>
      </p:sp>
      <p:sp>
        <p:nvSpPr>
          <p:cNvPr id="14" name="Title 13"/>
          <p:cNvSpPr>
            <a:spLocks noGrp="1"/>
          </p:cNvSpPr>
          <p:nvPr>
            <p:ph type="ctrTitle"/>
          </p:nvPr>
        </p:nvSpPr>
        <p:spPr/>
        <p:txBody>
          <a:bodyPr/>
          <a:lstStyle/>
          <a:p>
            <a:r>
              <a:rPr lang="en-US" dirty="0"/>
              <a:t>Reviewing Using the Instructional Materials Evaluation Tool: ELA</a:t>
            </a:r>
          </a:p>
        </p:txBody>
      </p:sp>
      <p:sp>
        <p:nvSpPr>
          <p:cNvPr id="15" name="Subtitle 14"/>
          <p:cNvSpPr>
            <a:spLocks noGrp="1"/>
          </p:cNvSpPr>
          <p:nvPr>
            <p:ph type="subTitle" idx="1"/>
          </p:nvPr>
        </p:nvSpPr>
        <p:spPr>
          <a:xfrm>
            <a:off x="219317" y="3832459"/>
            <a:ext cx="8785852" cy="792406"/>
          </a:xfrm>
        </p:spPr>
        <p:txBody>
          <a:bodyPr>
            <a:normAutofit/>
          </a:bodyPr>
          <a:lstStyle/>
          <a:p>
            <a:r>
              <a:rPr lang="en-US" dirty="0"/>
              <a:t>Module 104: Foundational Skills (K-2)</a:t>
            </a:r>
          </a:p>
        </p:txBody>
      </p:sp>
      <p:sp>
        <p:nvSpPr>
          <p:cNvPr id="6" name="TextBox 5"/>
          <p:cNvSpPr txBox="1"/>
          <p:nvPr/>
        </p:nvSpPr>
        <p:spPr>
          <a:xfrm>
            <a:off x="5648632" y="4636444"/>
            <a:ext cx="3495368" cy="400110"/>
          </a:xfrm>
          <a:prstGeom prst="rect">
            <a:avLst/>
          </a:prstGeom>
          <a:noFill/>
        </p:spPr>
        <p:txBody>
          <a:bodyPr wrap="square" rtlCol="0">
            <a:spAutoFit/>
          </a:bodyPr>
          <a:lstStyle/>
          <a:p>
            <a:r>
              <a:rPr lang="en-US" sz="2000" b="1" dirty="0">
                <a:solidFill>
                  <a:srgbClr val="3F3F39"/>
                </a:solidFill>
                <a:latin typeface="Lucida Sans" panose="020B0602030504020204" pitchFamily="34" charset="0"/>
              </a:rPr>
              <a:t>www.achievethecore.org</a:t>
            </a:r>
          </a:p>
        </p:txBody>
      </p:sp>
    </p:spTree>
    <p:extLst>
      <p:ext uri="{BB962C8B-B14F-4D97-AF65-F5344CB8AC3E}">
        <p14:creationId xmlns:p14="http://schemas.microsoft.com/office/powerpoint/2010/main" val="186872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bwMode="auto">
          <a:xfrm>
            <a:off x="361950" y="1562100"/>
            <a:ext cx="8458200" cy="3657600"/>
          </a:xfrm>
          <a:prstGeom prst="rect">
            <a:avLst/>
          </a:prstGeom>
          <a:ln w="25400" cap="flat" cmpd="sng" algn="ctr">
            <a:no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chemeClr val="tx1"/>
              </a:buClr>
              <a:buChar char="•"/>
              <a:defRPr sz="1400">
                <a:solidFill>
                  <a:schemeClr val="dk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400">
                <a:solidFill>
                  <a:schemeClr val="dk1"/>
                </a:solidFill>
                <a:latin typeface="+mn-lt"/>
                <a:ea typeface="+mn-ea"/>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400">
                <a:solidFill>
                  <a:schemeClr val="dk1"/>
                </a:solidFill>
                <a:latin typeface="+mn-lt"/>
                <a:ea typeface="+mn-ea"/>
                <a:cs typeface="+mn-cs"/>
              </a:defRPr>
            </a:lvl3pPr>
            <a:lvl4pPr marL="1257300" indent="-228600" algn="l" rtl="0" eaLnBrk="1" fontAlgn="base" hangingPunct="1">
              <a:spcBef>
                <a:spcPct val="20000"/>
              </a:spcBef>
              <a:spcAft>
                <a:spcPct val="0"/>
              </a:spcAft>
              <a:buClr>
                <a:schemeClr val="tx1"/>
              </a:buClr>
              <a:buChar char="•"/>
              <a:defRPr sz="1400">
                <a:solidFill>
                  <a:schemeClr val="dk1"/>
                </a:solidFill>
                <a:latin typeface="+mn-lt"/>
                <a:ea typeface="+mn-ea"/>
                <a:cs typeface="+mn-cs"/>
              </a:defRPr>
            </a:lvl4pPr>
            <a:lvl5pPr marL="1600200" indent="-228600" algn="l" rtl="0" eaLnBrk="1" fontAlgn="base" hangingPunct="1">
              <a:spcBef>
                <a:spcPct val="25000"/>
              </a:spcBef>
              <a:spcAft>
                <a:spcPct val="0"/>
              </a:spcAft>
              <a:buClr>
                <a:schemeClr val="tx1"/>
              </a:buClr>
              <a:buChar char="•"/>
              <a:defRPr sz="1400">
                <a:solidFill>
                  <a:schemeClr val="dk1"/>
                </a:solidFill>
                <a:latin typeface="+mn-lt"/>
                <a:ea typeface="+mn-ea"/>
                <a:cs typeface="+mn-cs"/>
              </a:defRPr>
            </a:lvl5pPr>
            <a:lvl6pPr marL="20574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6pPr>
            <a:lvl7pPr marL="25146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7pPr>
            <a:lvl8pPr marL="29718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8pPr>
            <a:lvl9pPr marL="34290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9pPr>
          </a:lstStyle>
          <a:p>
            <a:pPr marL="0" indent="0">
              <a:buNone/>
            </a:pPr>
            <a:r>
              <a:rPr lang="en-US" sz="2400" b="1" kern="0" dirty="0">
                <a:solidFill>
                  <a:srgbClr val="24A469"/>
                </a:solidFill>
                <a:latin typeface="Lucida Sans" panose="020B0602030504020204" pitchFamily="34" charset="0"/>
              </a:rPr>
              <a:t>Non-Negotiable 4: </a:t>
            </a:r>
            <a:r>
              <a:rPr lang="en-US" sz="2400" dirty="0">
                <a:latin typeface="Lucida Sans" panose="020B0602030504020204" pitchFamily="34" charset="0"/>
              </a:rPr>
              <a:t>Materials develop foundational reading skills systematically, using research-based and transparent methods. This means materials provide explicit and systematic instruction and diagnostic support in: concepts of print, letter recognition, phonemic awareness, phonics, word awareness and vocabulary development, syntax, and fluency. </a:t>
            </a:r>
            <a:endParaRPr lang="en-US" sz="2400" dirty="0">
              <a:solidFill>
                <a:srgbClr val="3F3F39"/>
              </a:solidFill>
              <a:latin typeface="Lucida Sans" panose="020B0602030504020204" pitchFamily="34" charset="0"/>
            </a:endParaRPr>
          </a:p>
          <a:p>
            <a:pPr marL="0" indent="0">
              <a:buFontTx/>
              <a:buNone/>
            </a:pPr>
            <a:endParaRPr lang="en-US" sz="1000" kern="0" dirty="0">
              <a:latin typeface="Lucida Sans" panose="020B0602030504020204" pitchFamily="34" charset="0"/>
            </a:endParaRPr>
          </a:p>
        </p:txBody>
      </p:sp>
      <p:sp>
        <p:nvSpPr>
          <p:cNvPr id="10" name="Rounded Rectangle 9"/>
          <p:cNvSpPr/>
          <p:nvPr/>
        </p:nvSpPr>
        <p:spPr bwMode="auto">
          <a:xfrm>
            <a:off x="2286000" y="407988"/>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Foundational Skills</a:t>
            </a:r>
          </a:p>
        </p:txBody>
      </p:sp>
      <p:sp>
        <p:nvSpPr>
          <p:cNvPr id="4" name="TextBox 3"/>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17 </a:t>
            </a:r>
          </a:p>
        </p:txBody>
      </p:sp>
    </p:spTree>
    <p:extLst>
      <p:ext uri="{BB962C8B-B14F-4D97-AF65-F5344CB8AC3E}">
        <p14:creationId xmlns:p14="http://schemas.microsoft.com/office/powerpoint/2010/main" val="182347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49" y="1465743"/>
            <a:ext cx="8496300" cy="4830763"/>
          </a:xfrm>
        </p:spPr>
        <p:txBody>
          <a:bodyPr>
            <a:normAutofit fontScale="77500" lnSpcReduction="20000"/>
          </a:bodyPr>
          <a:lstStyle/>
          <a:p>
            <a:pPr marL="0" indent="0">
              <a:buNone/>
            </a:pPr>
            <a:r>
              <a:rPr lang="en-US" b="1" dirty="0"/>
              <a:t>NN Metric 4A</a:t>
            </a:r>
            <a:r>
              <a:rPr lang="en-US" dirty="0"/>
              <a:t>: </a:t>
            </a:r>
            <a:r>
              <a:rPr lang="en-US" sz="2600" dirty="0"/>
              <a:t>Provides instruction in concepts of print, letter recognition, phonemic awareness, phonics, word awareness, vocabulary development, syntax, and reading fluency</a:t>
            </a:r>
          </a:p>
          <a:p>
            <a:pPr marL="0" indent="0">
              <a:buNone/>
            </a:pPr>
            <a:endParaRPr lang="en-US" dirty="0"/>
          </a:p>
          <a:p>
            <a:pPr marL="0" indent="0">
              <a:buNone/>
            </a:pPr>
            <a:r>
              <a:rPr lang="en-US" b="1" dirty="0"/>
              <a:t>NN Metric 4B: </a:t>
            </a:r>
            <a:r>
              <a:rPr lang="en-US" sz="2600" dirty="0"/>
              <a:t>Variety of student reading material and activities that allows for frequent practice of all foundational skills.</a:t>
            </a:r>
          </a:p>
          <a:p>
            <a:pPr marL="0" indent="0">
              <a:buNone/>
            </a:pPr>
            <a:endParaRPr lang="en-US" dirty="0"/>
          </a:p>
          <a:p>
            <a:pPr marL="0" indent="0">
              <a:buNone/>
            </a:pPr>
            <a:r>
              <a:rPr lang="en-US" b="1" dirty="0"/>
              <a:t>NN Metric 4C: </a:t>
            </a:r>
            <a:r>
              <a:rPr lang="en-US" sz="2600" dirty="0"/>
              <a:t>Provides clear, well-structured diagnostic assessment protocols and materials for all foundational skills to guide instruction and remediation.  </a:t>
            </a:r>
          </a:p>
          <a:p>
            <a:pPr marL="0" indent="0">
              <a:buNone/>
            </a:pPr>
            <a:endParaRPr lang="en-US" dirty="0"/>
          </a:p>
          <a:p>
            <a:pPr marL="0" indent="0">
              <a:buNone/>
            </a:pPr>
            <a:r>
              <a:rPr lang="en-US" b="1" dirty="0"/>
              <a:t>NN Metric 4D: </a:t>
            </a:r>
            <a:r>
              <a:rPr lang="en-US" sz="2600" dirty="0"/>
              <a:t>Materials guide students to read with purpose and understanding.</a:t>
            </a:r>
          </a:p>
          <a:p>
            <a:pPr marL="0" indent="0">
              <a:buNone/>
            </a:pPr>
            <a:endParaRPr lang="en-US" dirty="0"/>
          </a:p>
          <a:p>
            <a:pPr marL="0" indent="0">
              <a:buNone/>
            </a:pPr>
            <a:r>
              <a:rPr lang="en-US" b="1" dirty="0"/>
              <a:t>NN Metric 4E: </a:t>
            </a:r>
            <a:r>
              <a:rPr lang="en-US" sz="2600" dirty="0"/>
              <a:t>Grade 2 materials provide opportunities for students to engage in a range and volume of reading to achieve reading fluency.</a:t>
            </a:r>
            <a:endParaRPr lang="en-US" dirty="0"/>
          </a:p>
        </p:txBody>
      </p:sp>
      <p:sp>
        <p:nvSpPr>
          <p:cNvPr id="5" name="Rounded Rectangle 4"/>
          <p:cNvSpPr/>
          <p:nvPr/>
        </p:nvSpPr>
        <p:spPr bwMode="auto">
          <a:xfrm>
            <a:off x="2286000" y="407988"/>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Foundational Skills</a:t>
            </a:r>
          </a:p>
        </p:txBody>
      </p:sp>
      <p:sp>
        <p:nvSpPr>
          <p:cNvPr id="4" name="TextBox 3"/>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17 </a:t>
            </a:r>
          </a:p>
        </p:txBody>
      </p:sp>
    </p:spTree>
    <p:extLst>
      <p:ext uri="{BB962C8B-B14F-4D97-AF65-F5344CB8AC3E}">
        <p14:creationId xmlns:p14="http://schemas.microsoft.com/office/powerpoint/2010/main" val="22915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46614"/>
            <a:ext cx="8458200" cy="1161443"/>
          </a:xfrm>
        </p:spPr>
        <p:txBody>
          <a:bodyPr>
            <a:noAutofit/>
          </a:bodyPr>
          <a:lstStyle/>
          <a:p>
            <a:br>
              <a:rPr lang="en-US" b="1" dirty="0">
                <a:solidFill>
                  <a:srgbClr val="24A469"/>
                </a:solidFill>
              </a:rPr>
            </a:br>
            <a:br>
              <a:rPr lang="en-US" b="1" dirty="0">
                <a:solidFill>
                  <a:srgbClr val="24A469"/>
                </a:solidFill>
              </a:rPr>
            </a:br>
            <a:br>
              <a:rPr lang="en-US" b="1" dirty="0">
                <a:solidFill>
                  <a:srgbClr val="24A469"/>
                </a:solidFill>
              </a:rPr>
            </a:br>
            <a:br>
              <a:rPr lang="en-US" b="1" dirty="0">
                <a:solidFill>
                  <a:srgbClr val="24A469"/>
                </a:solidFill>
              </a:rPr>
            </a:br>
            <a:br>
              <a:rPr lang="en-US" b="1" dirty="0">
                <a:solidFill>
                  <a:srgbClr val="24A469"/>
                </a:solidFill>
              </a:rPr>
            </a:br>
            <a:br>
              <a:rPr lang="en-US" b="1" dirty="0">
                <a:solidFill>
                  <a:srgbClr val="24A469"/>
                </a:solidFill>
              </a:rPr>
            </a:br>
            <a:r>
              <a:rPr lang="en-US" sz="2400" b="1" dirty="0">
                <a:solidFill>
                  <a:schemeClr val="accent2"/>
                </a:solidFill>
                <a:latin typeface="Lucida Sans" panose="020B0602030504020204" pitchFamily="34" charset="0"/>
              </a:rPr>
              <a:t>NN Metric 4A</a:t>
            </a:r>
            <a:r>
              <a:rPr lang="en-US" sz="2400" dirty="0">
                <a:solidFill>
                  <a:schemeClr val="accent2"/>
                </a:solidFill>
                <a:latin typeface="Lucida Sans" panose="020B0602030504020204" pitchFamily="34" charset="0"/>
              </a:rPr>
              <a:t>:</a:t>
            </a:r>
            <a:r>
              <a:rPr lang="en-US" sz="2400" dirty="0">
                <a:latin typeface="Lucida Sans" panose="020B0602030504020204" pitchFamily="34" charset="0"/>
              </a:rPr>
              <a:t> Submissions address grade-level CCSS for foundational skills by providing instruction in concepts of print, letter recognition, phonemic awareness, phonics, word awareness, vocabulary development, syntax, and reading fluency in a research-based and transparent progression in each grade level. </a:t>
            </a:r>
            <a:endParaRPr lang="en-US" dirty="0">
              <a:latin typeface="Lucida Sans" panose="020B0602030504020204" pitchFamily="34" charset="0"/>
            </a:endParaRPr>
          </a:p>
        </p:txBody>
      </p:sp>
      <p:sp>
        <p:nvSpPr>
          <p:cNvPr id="8" name="TextBox 7"/>
          <p:cNvSpPr txBox="1"/>
          <p:nvPr/>
        </p:nvSpPr>
        <p:spPr>
          <a:xfrm>
            <a:off x="8015065" y="6001105"/>
            <a:ext cx="1128935"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18</a:t>
            </a:r>
          </a:p>
        </p:txBody>
      </p:sp>
      <p:sp>
        <p:nvSpPr>
          <p:cNvPr id="4" name="Rounded Rectangle 3"/>
          <p:cNvSpPr/>
          <p:nvPr/>
        </p:nvSpPr>
        <p:spPr bwMode="auto">
          <a:xfrm>
            <a:off x="2286001" y="153492"/>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Foundational Skills</a:t>
            </a:r>
          </a:p>
        </p:txBody>
      </p:sp>
    </p:spTree>
    <p:extLst>
      <p:ext uri="{BB962C8B-B14F-4D97-AF65-F5344CB8AC3E}">
        <p14:creationId xmlns:p14="http://schemas.microsoft.com/office/powerpoint/2010/main" val="371302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95" y="996074"/>
            <a:ext cx="8229600" cy="1143000"/>
          </a:xfrm>
        </p:spPr>
        <p:txBody>
          <a:bodyPr>
            <a:noAutofit/>
          </a:bodyPr>
          <a:lstStyle/>
          <a:p>
            <a:r>
              <a:rPr lang="en-US" dirty="0"/>
              <a:t>How will you know?  To clarify the progression of foundational skills, </a:t>
            </a:r>
            <a:r>
              <a:rPr lang="en-US" b="1" dirty="0"/>
              <a:t>go to the Standards!</a:t>
            </a:r>
          </a:p>
        </p:txBody>
      </p:sp>
      <p:sp>
        <p:nvSpPr>
          <p:cNvPr id="3" name="Content Placeholder 2"/>
          <p:cNvSpPr>
            <a:spLocks noGrp="1"/>
          </p:cNvSpPr>
          <p:nvPr>
            <p:ph idx="1"/>
          </p:nvPr>
        </p:nvSpPr>
        <p:spPr>
          <a:xfrm>
            <a:off x="1409700" y="2242069"/>
            <a:ext cx="6781800" cy="1219379"/>
          </a:xfrm>
        </p:spPr>
        <p:txBody>
          <a:bodyPr numCol="2">
            <a:noAutofit/>
          </a:bodyPr>
          <a:lstStyle/>
          <a:p>
            <a:pPr marL="0" indent="0">
              <a:buNone/>
            </a:pPr>
            <a:r>
              <a:rPr lang="en-US" sz="1800" b="1" u="sng" dirty="0">
                <a:solidFill>
                  <a:schemeClr val="accent1"/>
                </a:solidFill>
                <a:latin typeface="Lucida Sans" panose="020B0602030504020204" pitchFamily="34" charset="0"/>
              </a:rPr>
              <a:t>K</a:t>
            </a:r>
            <a:r>
              <a:rPr lang="en-US" sz="1800" b="1" u="sng" dirty="0">
                <a:solidFill>
                  <a:schemeClr val="accent1"/>
                </a:solidFill>
                <a:latin typeface="Calibri"/>
              </a:rPr>
              <a:t>-</a:t>
            </a:r>
            <a:r>
              <a:rPr lang="en-US" sz="1800" b="1" u="sng" dirty="0">
                <a:solidFill>
                  <a:schemeClr val="accent1"/>
                </a:solidFill>
                <a:latin typeface="Lucida Sans" panose="020B0602030504020204" pitchFamily="34" charset="0"/>
              </a:rPr>
              <a:t>1</a:t>
            </a:r>
          </a:p>
          <a:p>
            <a:pPr>
              <a:buFont typeface="Arial" pitchFamily="34" charset="0"/>
              <a:buChar char="•"/>
            </a:pPr>
            <a:r>
              <a:rPr lang="en-US" sz="1800" dirty="0">
                <a:latin typeface="Lucida Sans" panose="020B0602030504020204" pitchFamily="34" charset="0"/>
                <a:cs typeface="+mn-cs"/>
              </a:rPr>
              <a:t>Print Concepts			</a:t>
            </a:r>
          </a:p>
          <a:p>
            <a:pPr>
              <a:buFont typeface="Arial" pitchFamily="34" charset="0"/>
              <a:buChar char="•"/>
            </a:pPr>
            <a:r>
              <a:rPr lang="en-US" sz="1800" dirty="0">
                <a:latin typeface="Lucida Sans" panose="020B0602030504020204" pitchFamily="34" charset="0"/>
                <a:cs typeface="+mn-cs"/>
              </a:rPr>
              <a:t>Phonological Awareness</a:t>
            </a:r>
          </a:p>
          <a:p>
            <a:endParaRPr lang="en-US" sz="1800" dirty="0"/>
          </a:p>
        </p:txBody>
      </p:sp>
      <p:pic>
        <p:nvPicPr>
          <p:cNvPr id="4"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62363" y="3812916"/>
            <a:ext cx="7621718" cy="227981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800600" y="2216642"/>
            <a:ext cx="3048000" cy="1200329"/>
          </a:xfrm>
          <a:prstGeom prst="rect">
            <a:avLst/>
          </a:prstGeom>
        </p:spPr>
        <p:txBody>
          <a:bodyPr wrap="square">
            <a:spAutoFit/>
          </a:bodyPr>
          <a:lstStyle/>
          <a:p>
            <a:pPr marL="0" indent="0">
              <a:buNone/>
            </a:pPr>
            <a:r>
              <a:rPr lang="en-US" b="1" u="sng" dirty="0">
                <a:solidFill>
                  <a:schemeClr val="accent1"/>
                </a:solidFill>
                <a:latin typeface="Lucida Sans" panose="020B0602030504020204" pitchFamily="34" charset="0"/>
              </a:rPr>
              <a:t>K</a:t>
            </a:r>
            <a:r>
              <a:rPr lang="en-US" b="1" u="sng" dirty="0">
                <a:solidFill>
                  <a:schemeClr val="accent1"/>
                </a:solidFill>
                <a:latin typeface="Calibri"/>
              </a:rPr>
              <a:t>-</a:t>
            </a:r>
            <a:r>
              <a:rPr lang="en-US" b="1" u="sng" dirty="0">
                <a:solidFill>
                  <a:schemeClr val="accent1"/>
                </a:solidFill>
                <a:latin typeface="Lucida Sans" panose="020B0602030504020204" pitchFamily="34" charset="0"/>
              </a:rPr>
              <a:t>5</a:t>
            </a:r>
          </a:p>
          <a:p>
            <a:pPr marL="342900" indent="-342900">
              <a:buFont typeface="Arial" pitchFamily="34" charset="0"/>
              <a:buChar char="•"/>
            </a:pPr>
            <a:r>
              <a:rPr lang="en-US" dirty="0">
                <a:solidFill>
                  <a:srgbClr val="3F3F39"/>
                </a:solidFill>
                <a:latin typeface="Lucida Sans" panose="020B0602030504020204" pitchFamily="34" charset="0"/>
              </a:rPr>
              <a:t>Phonics and Word Recognition</a:t>
            </a:r>
          </a:p>
          <a:p>
            <a:pPr marL="342900" indent="-342900">
              <a:buFont typeface="Arial" pitchFamily="34" charset="0"/>
              <a:buChar char="•"/>
            </a:pPr>
            <a:r>
              <a:rPr lang="en-US" dirty="0">
                <a:solidFill>
                  <a:srgbClr val="3F3F39"/>
                </a:solidFill>
                <a:latin typeface="Lucida Sans" panose="020B0602030504020204" pitchFamily="34" charset="0"/>
              </a:rPr>
              <a:t>Fluency</a:t>
            </a:r>
          </a:p>
        </p:txBody>
      </p:sp>
      <p:sp>
        <p:nvSpPr>
          <p:cNvPr id="7" name="TextBox 6"/>
          <p:cNvSpPr txBox="1"/>
          <p:nvPr/>
        </p:nvSpPr>
        <p:spPr>
          <a:xfrm>
            <a:off x="457200" y="3366016"/>
            <a:ext cx="5385248" cy="369332"/>
          </a:xfrm>
          <a:prstGeom prst="rect">
            <a:avLst/>
          </a:prstGeom>
          <a:noFill/>
        </p:spPr>
        <p:txBody>
          <a:bodyPr wrap="square" rtlCol="0">
            <a:spAutoFit/>
          </a:bodyPr>
          <a:lstStyle/>
          <a:p>
            <a:r>
              <a:rPr lang="en-US" dirty="0">
                <a:solidFill>
                  <a:srgbClr val="3F3F39"/>
                </a:solidFill>
                <a:latin typeface="Lucida Sans" panose="020B0602030504020204" pitchFamily="34" charset="0"/>
              </a:rPr>
              <a:t>Examine the standards:</a:t>
            </a:r>
          </a:p>
        </p:txBody>
      </p:sp>
      <p:sp>
        <p:nvSpPr>
          <p:cNvPr id="8" name="Rounded Rectangle 7"/>
          <p:cNvSpPr/>
          <p:nvPr/>
        </p:nvSpPr>
        <p:spPr bwMode="auto">
          <a:xfrm>
            <a:off x="2286001" y="153492"/>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Foundational Skills</a:t>
            </a:r>
          </a:p>
        </p:txBody>
      </p:sp>
      <p:pic>
        <p:nvPicPr>
          <p:cNvPr id="9" name="06 How Will I Know.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5339255"/>
            <a:ext cx="609600" cy="609600"/>
          </a:xfrm>
          <a:prstGeom prst="rect">
            <a:avLst/>
          </a:prstGeom>
        </p:spPr>
      </p:pic>
    </p:spTree>
    <p:extLst>
      <p:ext uri="{BB962C8B-B14F-4D97-AF65-F5344CB8AC3E}">
        <p14:creationId xmlns:p14="http://schemas.microsoft.com/office/powerpoint/2010/main" val="158213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6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 4A: A Research-based transparent progression</a:t>
            </a:r>
          </a:p>
        </p:txBody>
      </p:sp>
      <p:sp>
        <p:nvSpPr>
          <p:cNvPr id="3" name="Content Placeholder 2"/>
          <p:cNvSpPr>
            <a:spLocks noGrp="1"/>
          </p:cNvSpPr>
          <p:nvPr>
            <p:ph idx="1"/>
          </p:nvPr>
        </p:nvSpPr>
        <p:spPr/>
        <p:txBody>
          <a:bodyPr/>
          <a:lstStyle/>
          <a:p>
            <a:pPr marL="0" indent="0">
              <a:buNone/>
            </a:pPr>
            <a:r>
              <a:rPr lang="en-US" dirty="0">
                <a:solidFill>
                  <a:schemeClr val="tx1"/>
                </a:solidFill>
                <a:hlinkClick r:id="rId3"/>
              </a:rPr>
              <a:t>Example:</a:t>
            </a:r>
            <a:r>
              <a:rPr lang="en-US" dirty="0">
                <a:solidFill>
                  <a:schemeClr val="tx1"/>
                </a:solidFill>
              </a:rPr>
              <a:t> </a:t>
            </a:r>
            <a:endParaRPr lang="en-US" dirty="0">
              <a:hlinkClick r:id="rId4"/>
            </a:endParaRPr>
          </a:p>
        </p:txBody>
      </p:sp>
      <p:pic>
        <p:nvPicPr>
          <p:cNvPr id="5" name="Picture 4" descr="Screen Shot 2015-10-08 at 2.12.4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888" y="2534588"/>
            <a:ext cx="6932002" cy="2690467"/>
          </a:xfrm>
          <a:prstGeom prst="rect">
            <a:avLst/>
          </a:prstGeom>
        </p:spPr>
      </p:pic>
      <p:sp>
        <p:nvSpPr>
          <p:cNvPr id="7" name="TextBox 6"/>
          <p:cNvSpPr txBox="1"/>
          <p:nvPr/>
        </p:nvSpPr>
        <p:spPr>
          <a:xfrm>
            <a:off x="765222" y="216525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80208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138"/>
            <a:ext cx="8229600" cy="1143000"/>
          </a:xfrm>
        </p:spPr>
        <p:txBody>
          <a:bodyPr>
            <a:normAutofit fontScale="90000"/>
          </a:bodyPr>
          <a:lstStyle/>
          <a:p>
            <a:r>
              <a:rPr lang="en-US" sz="2700" b="1" dirty="0">
                <a:solidFill>
                  <a:srgbClr val="24A469"/>
                </a:solidFill>
              </a:rPr>
              <a:t>NN Metric 4B</a:t>
            </a:r>
            <a:r>
              <a:rPr lang="en-US" sz="2700" dirty="0">
                <a:solidFill>
                  <a:schemeClr val="tx1"/>
                </a:solidFill>
              </a:rPr>
              <a:t>: </a:t>
            </a:r>
            <a:r>
              <a:rPr lang="en-US" sz="2700" dirty="0"/>
              <a:t>Submissions include a variety of student reading material and activities that allows for systematic, regular, and frequent practice of all foundational skills. </a:t>
            </a:r>
            <a:br>
              <a:rPr lang="en-US" sz="2400" dirty="0"/>
            </a:br>
            <a:endParaRPr lang="en-US" sz="2400" dirty="0">
              <a:solidFill>
                <a:schemeClr val="tx1"/>
              </a:solidFill>
            </a:endParaRPr>
          </a:p>
        </p:txBody>
      </p:sp>
      <p:sp>
        <p:nvSpPr>
          <p:cNvPr id="3" name="Content Placeholder 2"/>
          <p:cNvSpPr>
            <a:spLocks noGrp="1"/>
          </p:cNvSpPr>
          <p:nvPr>
            <p:ph idx="1"/>
          </p:nvPr>
        </p:nvSpPr>
        <p:spPr>
          <a:xfrm>
            <a:off x="344043" y="2530475"/>
            <a:ext cx="8229600" cy="4525963"/>
          </a:xfrm>
        </p:spPr>
        <p:txBody>
          <a:bodyPr>
            <a:normAutofit/>
          </a:bodyPr>
          <a:lstStyle/>
          <a:p>
            <a:endParaRPr lang="en-US" dirty="0"/>
          </a:p>
          <a:p>
            <a:r>
              <a:rPr lang="en-US" dirty="0"/>
              <a:t>Games, decodable readers, books, puzzles, center ideas, </a:t>
            </a:r>
            <a:r>
              <a:rPr lang="en-US" dirty="0" err="1"/>
              <a:t>manipulatives</a:t>
            </a:r>
            <a:r>
              <a:rPr lang="en-US" dirty="0"/>
              <a:t>, charts, routines, etc. </a:t>
            </a:r>
          </a:p>
          <a:p>
            <a:endParaRPr lang="en-US" dirty="0"/>
          </a:p>
          <a:p>
            <a:pPr marL="0" indent="0">
              <a:buNone/>
            </a:pPr>
            <a:endParaRPr lang="en-US" dirty="0"/>
          </a:p>
          <a:p>
            <a:endParaRPr lang="en-US" dirty="0"/>
          </a:p>
          <a:p>
            <a:pPr marL="0" indent="0">
              <a:buNone/>
            </a:pPr>
            <a:endParaRPr lang="en-US" dirty="0"/>
          </a:p>
        </p:txBody>
      </p:sp>
      <p:sp>
        <p:nvSpPr>
          <p:cNvPr id="4" name="Rounded Rectangle 3"/>
          <p:cNvSpPr/>
          <p:nvPr/>
        </p:nvSpPr>
        <p:spPr bwMode="auto">
          <a:xfrm>
            <a:off x="2286001" y="285840"/>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Foundational Skills</a:t>
            </a:r>
          </a:p>
        </p:txBody>
      </p:sp>
      <p:pic>
        <p:nvPicPr>
          <p:cNvPr id="5" name="Picture 4" descr="Screen Shot 2015-10-08 at 2.33.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968902"/>
            <a:ext cx="8003287" cy="2058177"/>
          </a:xfrm>
          <a:prstGeom prst="rect">
            <a:avLst/>
          </a:prstGeom>
        </p:spPr>
      </p:pic>
      <p:sp>
        <p:nvSpPr>
          <p:cNvPr id="6" name="TextBox 5"/>
          <p:cNvSpPr txBox="1"/>
          <p:nvPr/>
        </p:nvSpPr>
        <p:spPr>
          <a:xfrm>
            <a:off x="8040415" y="5939724"/>
            <a:ext cx="1103585"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19</a:t>
            </a:r>
          </a:p>
        </p:txBody>
      </p:sp>
    </p:spTree>
    <p:extLst>
      <p:ext uri="{BB962C8B-B14F-4D97-AF65-F5344CB8AC3E}">
        <p14:creationId xmlns:p14="http://schemas.microsoft.com/office/powerpoint/2010/main" val="93368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15 at 3.01.29 PM.png"/>
          <p:cNvPicPr>
            <a:picLocks noGrp="1" noChangeAspect="1"/>
          </p:cNvPicPr>
          <p:nvPr>
            <p:ph idx="1"/>
          </p:nvPr>
        </p:nvPicPr>
        <p:blipFill>
          <a:blip r:embed="rId3">
            <a:extLst>
              <a:ext uri="{28A0092B-C50C-407E-A947-70E740481C1C}">
                <a14:useLocalDpi xmlns:a14="http://schemas.microsoft.com/office/drawing/2010/main" val="0"/>
              </a:ext>
            </a:extLst>
          </a:blip>
          <a:srcRect l="-20796" r="-20796"/>
          <a:stretch>
            <a:fillRect/>
          </a:stretch>
        </p:blipFill>
        <p:spPr>
          <a:xfrm>
            <a:off x="457200" y="1694454"/>
            <a:ext cx="8229600" cy="4525963"/>
          </a:xfrm>
        </p:spPr>
      </p:pic>
      <p:sp>
        <p:nvSpPr>
          <p:cNvPr id="5" name="Rounded Rectangle 4"/>
          <p:cNvSpPr/>
          <p:nvPr/>
        </p:nvSpPr>
        <p:spPr bwMode="auto">
          <a:xfrm>
            <a:off x="2286001" y="285840"/>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Foundational Skills</a:t>
            </a:r>
          </a:p>
        </p:txBody>
      </p:sp>
      <p:sp>
        <p:nvSpPr>
          <p:cNvPr id="2" name="TextBox 1"/>
          <p:cNvSpPr txBox="1"/>
          <p:nvPr/>
        </p:nvSpPr>
        <p:spPr>
          <a:xfrm>
            <a:off x="676656" y="1152144"/>
            <a:ext cx="3456432" cy="523220"/>
          </a:xfrm>
          <a:prstGeom prst="rect">
            <a:avLst/>
          </a:prstGeom>
          <a:noFill/>
        </p:spPr>
        <p:txBody>
          <a:bodyPr wrap="square" rtlCol="0">
            <a:spAutoFit/>
          </a:bodyPr>
          <a:lstStyle/>
          <a:p>
            <a:r>
              <a:rPr lang="en-US" sz="2800" dirty="0">
                <a:latin typeface="Lucida Sans" panose="020B0602030504020204" pitchFamily="34" charset="0"/>
              </a:rPr>
              <a:t>Example</a:t>
            </a:r>
          </a:p>
        </p:txBody>
      </p:sp>
    </p:spTree>
    <p:extLst>
      <p:ext uri="{BB962C8B-B14F-4D97-AF65-F5344CB8AC3E}">
        <p14:creationId xmlns:p14="http://schemas.microsoft.com/office/powerpoint/2010/main" val="75965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br>
              <a:rPr lang="en-US" b="1" dirty="0">
                <a:solidFill>
                  <a:schemeClr val="accent2"/>
                </a:solidFill>
              </a:rPr>
            </a:br>
            <a:br>
              <a:rPr lang="en-US" b="1" dirty="0">
                <a:solidFill>
                  <a:schemeClr val="accent2"/>
                </a:solidFill>
              </a:rPr>
            </a:br>
            <a:br>
              <a:rPr lang="en-US" b="1" dirty="0">
                <a:solidFill>
                  <a:schemeClr val="accent2"/>
                </a:solidFill>
              </a:rPr>
            </a:br>
            <a:br>
              <a:rPr lang="en-US" b="1" dirty="0">
                <a:solidFill>
                  <a:schemeClr val="accent2"/>
                </a:solidFill>
              </a:rPr>
            </a:br>
            <a:br>
              <a:rPr lang="en-US" b="1" dirty="0">
                <a:solidFill>
                  <a:schemeClr val="accent2"/>
                </a:solidFill>
              </a:rPr>
            </a:br>
            <a:br>
              <a:rPr lang="en-US" b="1" dirty="0">
                <a:solidFill>
                  <a:schemeClr val="accent2"/>
                </a:solidFill>
              </a:rPr>
            </a:br>
            <a:br>
              <a:rPr lang="en-US" b="1" dirty="0">
                <a:solidFill>
                  <a:schemeClr val="accent2"/>
                </a:solidFill>
              </a:rPr>
            </a:br>
            <a:br>
              <a:rPr lang="en-US" b="1" dirty="0">
                <a:solidFill>
                  <a:schemeClr val="accent2"/>
                </a:solidFill>
              </a:rPr>
            </a:br>
            <a:r>
              <a:rPr lang="en-US" b="1" dirty="0">
                <a:solidFill>
                  <a:schemeClr val="accent2"/>
                </a:solidFill>
              </a:rPr>
              <a:t>NN Metric 4C: </a:t>
            </a:r>
            <a:r>
              <a:rPr lang="en-US" dirty="0"/>
              <a:t>Submissions provide clear, well-structured diagnostic assessment protocols and materials for all foundational skills to guide instruction and remediation. </a:t>
            </a:r>
            <a:br>
              <a:rPr lang="en-US" dirty="0"/>
            </a:br>
            <a:endParaRPr lang="en-US" dirty="0"/>
          </a:p>
        </p:txBody>
      </p:sp>
      <p:sp>
        <p:nvSpPr>
          <p:cNvPr id="3" name="Content Placeholder 2"/>
          <p:cNvSpPr>
            <a:spLocks noGrp="1"/>
          </p:cNvSpPr>
          <p:nvPr>
            <p:ph idx="1"/>
          </p:nvPr>
        </p:nvSpPr>
        <p:spPr>
          <a:xfrm>
            <a:off x="457200" y="2343150"/>
            <a:ext cx="8229600" cy="3783013"/>
          </a:xfrm>
        </p:spPr>
        <p:txBody>
          <a:bodyPr/>
          <a:lstStyle/>
          <a:p>
            <a:pPr marL="0" indent="0">
              <a:buNone/>
            </a:pPr>
            <a:endParaRPr lang="en-US" dirty="0"/>
          </a:p>
          <a:p>
            <a:pPr marL="0" indent="0">
              <a:buNone/>
            </a:pPr>
            <a:endParaRPr lang="en-US" dirty="0"/>
          </a:p>
          <a:p>
            <a:pPr marL="0" indent="0">
              <a:buNone/>
            </a:pPr>
            <a:r>
              <a:rPr lang="en-US" dirty="0"/>
              <a:t>Discuss:  How frequently should </a:t>
            </a:r>
            <a:r>
              <a:rPr lang="en-US" b="1" dirty="0"/>
              <a:t>progress monitoring</a:t>
            </a:r>
            <a:r>
              <a:rPr lang="en-US" dirty="0"/>
              <a:t> take place when teaching foundational skills in grades K-2?</a:t>
            </a:r>
          </a:p>
        </p:txBody>
      </p:sp>
      <p:sp>
        <p:nvSpPr>
          <p:cNvPr id="4" name="Rounded Rectangle 3"/>
          <p:cNvSpPr/>
          <p:nvPr/>
        </p:nvSpPr>
        <p:spPr bwMode="auto">
          <a:xfrm>
            <a:off x="2286001" y="285840"/>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Foundational Skills</a:t>
            </a:r>
          </a:p>
        </p:txBody>
      </p:sp>
      <p:sp>
        <p:nvSpPr>
          <p:cNvPr id="6" name="TextBox 5"/>
          <p:cNvSpPr txBox="1"/>
          <p:nvPr/>
        </p:nvSpPr>
        <p:spPr>
          <a:xfrm>
            <a:off x="8040415" y="5939724"/>
            <a:ext cx="1103585"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20</a:t>
            </a:r>
          </a:p>
        </p:txBody>
      </p:sp>
    </p:spTree>
    <p:extLst>
      <p:ext uri="{BB962C8B-B14F-4D97-AF65-F5344CB8AC3E}">
        <p14:creationId xmlns:p14="http://schemas.microsoft.com/office/powerpoint/2010/main" val="200866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5852"/>
            <a:ext cx="8229600" cy="1143000"/>
          </a:xfrm>
        </p:spPr>
        <p:txBody>
          <a:bodyPr/>
          <a:lstStyle/>
          <a:p>
            <a:r>
              <a:rPr lang="en-US" dirty="0"/>
              <a:t>Example</a:t>
            </a:r>
          </a:p>
        </p:txBody>
      </p:sp>
      <p:sp>
        <p:nvSpPr>
          <p:cNvPr id="4" name="Rounded Rectangle 3"/>
          <p:cNvSpPr/>
          <p:nvPr/>
        </p:nvSpPr>
        <p:spPr bwMode="auto">
          <a:xfrm>
            <a:off x="2286001" y="285840"/>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Foundational Skills</a:t>
            </a:r>
          </a:p>
        </p:txBody>
      </p:sp>
      <p:pic>
        <p:nvPicPr>
          <p:cNvPr id="6" name="Picture 5"/>
          <p:cNvPicPr>
            <a:picLocks noChangeAspect="1"/>
          </p:cNvPicPr>
          <p:nvPr/>
        </p:nvPicPr>
        <p:blipFill rotWithShape="1">
          <a:blip r:embed="rId3"/>
          <a:srcRect l="2306" t="7741" r="1630" b="5168"/>
          <a:stretch/>
        </p:blipFill>
        <p:spPr>
          <a:xfrm>
            <a:off x="259977" y="2148852"/>
            <a:ext cx="8686800" cy="3884591"/>
          </a:xfrm>
          <a:prstGeom prst="rect">
            <a:avLst/>
          </a:prstGeom>
        </p:spPr>
      </p:pic>
    </p:spTree>
    <p:extLst>
      <p:ext uri="{BB962C8B-B14F-4D97-AF65-F5344CB8AC3E}">
        <p14:creationId xmlns:p14="http://schemas.microsoft.com/office/powerpoint/2010/main" val="133853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92044"/>
          </a:xfrm>
        </p:spPr>
        <p:txBody>
          <a:bodyPr>
            <a:normAutofit fontScale="90000"/>
          </a:bodyPr>
          <a:lstStyle/>
          <a:p>
            <a:pPr marL="0" indent="0"/>
            <a:br>
              <a:rPr lang="en-US" dirty="0"/>
            </a:br>
            <a:br>
              <a:rPr lang="en-US" dirty="0"/>
            </a:br>
            <a:br>
              <a:rPr lang="en-US" dirty="0"/>
            </a:br>
            <a:br>
              <a:rPr lang="en-US" dirty="0"/>
            </a:br>
            <a:br>
              <a:rPr lang="en-US" dirty="0"/>
            </a:br>
            <a:br>
              <a:rPr lang="en-US" dirty="0"/>
            </a:br>
            <a:r>
              <a:rPr lang="en-US" b="1" dirty="0">
                <a:solidFill>
                  <a:schemeClr val="accent2"/>
                </a:solidFill>
              </a:rPr>
              <a:t>NN Metric 4D: </a:t>
            </a:r>
            <a:r>
              <a:rPr lang="en-US" dirty="0"/>
              <a:t>Materials guide students to read with purpose and understanding and to make frequent connection between acquisition of foundational skills and making meaning from reading. </a:t>
            </a:r>
            <a:br>
              <a:rPr lang="en-US" b="1" dirty="0"/>
            </a:br>
            <a:endParaRPr lang="en-US" dirty="0"/>
          </a:p>
        </p:txBody>
      </p:sp>
      <p:sp>
        <p:nvSpPr>
          <p:cNvPr id="3" name="Content Placeholder 2"/>
          <p:cNvSpPr>
            <a:spLocks noGrp="1"/>
          </p:cNvSpPr>
          <p:nvPr>
            <p:ph idx="1"/>
          </p:nvPr>
        </p:nvSpPr>
        <p:spPr>
          <a:xfrm>
            <a:off x="457200" y="3339500"/>
            <a:ext cx="8229600" cy="3163181"/>
          </a:xfrm>
        </p:spPr>
        <p:txBody>
          <a:bodyPr/>
          <a:lstStyle/>
          <a:p>
            <a:r>
              <a:rPr lang="en-US" dirty="0"/>
              <a:t>“These foundational skills are not an end in and of themselves; rather they are necessary and important components of an effective, comprehensive reading program designed to develop proficient readers with the capacity to comprehend texts across a range of types and disciplines.”</a:t>
            </a:r>
          </a:p>
          <a:p>
            <a:pPr lvl="1" algn="ctr"/>
            <a:r>
              <a:rPr lang="en-US" i="1" dirty="0"/>
              <a:t>Common Core State Standards</a:t>
            </a:r>
            <a:r>
              <a:rPr lang="en-US" dirty="0"/>
              <a:t>, p. 15</a:t>
            </a:r>
          </a:p>
        </p:txBody>
      </p:sp>
      <p:sp>
        <p:nvSpPr>
          <p:cNvPr id="4" name="Rounded Rectangle 3"/>
          <p:cNvSpPr/>
          <p:nvPr/>
        </p:nvSpPr>
        <p:spPr bwMode="auto">
          <a:xfrm>
            <a:off x="2286001" y="285840"/>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Foundational Skills</a:t>
            </a:r>
          </a:p>
        </p:txBody>
      </p:sp>
      <p:sp>
        <p:nvSpPr>
          <p:cNvPr id="5" name="TextBox 4"/>
          <p:cNvSpPr txBox="1"/>
          <p:nvPr/>
        </p:nvSpPr>
        <p:spPr>
          <a:xfrm>
            <a:off x="8040415" y="5939724"/>
            <a:ext cx="1103585"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21</a:t>
            </a:r>
          </a:p>
        </p:txBody>
      </p:sp>
    </p:spTree>
    <p:extLst>
      <p:ext uri="{BB962C8B-B14F-4D97-AF65-F5344CB8AC3E}">
        <p14:creationId xmlns:p14="http://schemas.microsoft.com/office/powerpoint/2010/main" val="180207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metaphor can you make out of the importance of FOUNDATIONAL SKILLS?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88684"/>
            <a:ext cx="8229600" cy="4148995"/>
          </a:xfrm>
        </p:spPr>
      </p:pic>
    </p:spTree>
    <p:extLst>
      <p:ext uri="{BB962C8B-B14F-4D97-AF65-F5344CB8AC3E}">
        <p14:creationId xmlns:p14="http://schemas.microsoft.com/office/powerpoint/2010/main" val="3770707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04" y="1155888"/>
            <a:ext cx="8229600" cy="1188448"/>
          </a:xfrm>
        </p:spPr>
        <p:txBody>
          <a:bodyPr>
            <a:normAutofit fontScale="90000"/>
          </a:bodyPr>
          <a:lstStyle/>
          <a:p>
            <a:br>
              <a:rPr lang="en-US" b="1" dirty="0">
                <a:solidFill>
                  <a:schemeClr val="accent2"/>
                </a:solidFill>
              </a:rPr>
            </a:br>
            <a:br>
              <a:rPr lang="en-US" b="1" dirty="0">
                <a:solidFill>
                  <a:schemeClr val="accent2"/>
                </a:solidFill>
              </a:rPr>
            </a:br>
            <a:r>
              <a:rPr lang="en-US" b="1" dirty="0">
                <a:solidFill>
                  <a:schemeClr val="accent2"/>
                </a:solidFill>
              </a:rPr>
              <a:t>NN Metric 4E: Grade 2: </a:t>
            </a:r>
            <a:r>
              <a:rPr lang="en-US" dirty="0"/>
              <a:t>Materials provide opportunities for students to engage in a range and volume of reading to achieve reading fluency of grade-level text as required by the Foundational Skills Standards. </a:t>
            </a:r>
          </a:p>
        </p:txBody>
      </p:sp>
      <p:sp>
        <p:nvSpPr>
          <p:cNvPr id="5" name="Rounded Rectangle 4"/>
          <p:cNvSpPr/>
          <p:nvPr/>
        </p:nvSpPr>
        <p:spPr bwMode="auto">
          <a:xfrm>
            <a:off x="2286001" y="285840"/>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Foundational Skills</a:t>
            </a:r>
          </a:p>
        </p:txBody>
      </p:sp>
      <p:pic>
        <p:nvPicPr>
          <p:cNvPr id="8" name="Content Placeholder 7" descr="Screen Shot 2016-09-15 at 2.49.09 PM.png"/>
          <p:cNvPicPr>
            <a:picLocks noGrp="1" noChangeAspect="1"/>
          </p:cNvPicPr>
          <p:nvPr>
            <p:ph idx="1"/>
          </p:nvPr>
        </p:nvPicPr>
        <p:blipFill>
          <a:blip r:embed="rId3">
            <a:extLst>
              <a:ext uri="{28A0092B-C50C-407E-A947-70E740481C1C}">
                <a14:useLocalDpi xmlns:a14="http://schemas.microsoft.com/office/drawing/2010/main" val="0"/>
              </a:ext>
            </a:extLst>
          </a:blip>
          <a:srcRect t="10113" b="10113"/>
          <a:stretch>
            <a:fillRect/>
          </a:stretch>
        </p:blipFill>
        <p:spPr>
          <a:xfrm>
            <a:off x="2036749" y="3288583"/>
            <a:ext cx="5159596" cy="2837579"/>
          </a:xfrm>
        </p:spPr>
      </p:pic>
      <p:sp>
        <p:nvSpPr>
          <p:cNvPr id="6" name="TextBox 5"/>
          <p:cNvSpPr txBox="1"/>
          <p:nvPr/>
        </p:nvSpPr>
        <p:spPr>
          <a:xfrm>
            <a:off x="8040415" y="5939724"/>
            <a:ext cx="1103585"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22</a:t>
            </a:r>
          </a:p>
        </p:txBody>
      </p:sp>
    </p:spTree>
    <p:extLst>
      <p:ext uri="{BB962C8B-B14F-4D97-AF65-F5344CB8AC3E}">
        <p14:creationId xmlns:p14="http://schemas.microsoft.com/office/powerpoint/2010/main" val="1107268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b="1" dirty="0">
                <a:solidFill>
                  <a:srgbClr val="24A469"/>
                </a:solidFill>
              </a:rPr>
              <a:t>Practice</a:t>
            </a:r>
            <a:r>
              <a:rPr lang="en-US" b="1" dirty="0">
                <a:solidFill>
                  <a:schemeClr val="accent1"/>
                </a:solidFill>
              </a:rPr>
              <a:t>: </a:t>
            </a:r>
            <a:r>
              <a:rPr lang="en-US" dirty="0"/>
              <a:t>Foundational Skills</a:t>
            </a:r>
          </a:p>
        </p:txBody>
      </p:sp>
      <p:sp>
        <p:nvSpPr>
          <p:cNvPr id="3" name="Content Placeholder 2"/>
          <p:cNvSpPr>
            <a:spLocks noGrp="1"/>
          </p:cNvSpPr>
          <p:nvPr>
            <p:ph idx="1"/>
          </p:nvPr>
        </p:nvSpPr>
        <p:spPr/>
        <p:txBody>
          <a:bodyPr/>
          <a:lstStyle/>
          <a:p>
            <a:pPr marL="0" indent="0">
              <a:buNone/>
            </a:pPr>
            <a:endParaRPr lang="en-US" dirty="0"/>
          </a:p>
          <a:p>
            <a:r>
              <a:rPr lang="en-US" dirty="0"/>
              <a:t>Consider the attached sample lesson from the Core Knowledge Skills Strand, Grade 1, through the lens of Non-Negotiable 4. What evidence for the metrics do you see? Individually write your findings on the IMET. </a:t>
            </a:r>
          </a:p>
          <a:p>
            <a:r>
              <a:rPr lang="en-US" dirty="0"/>
              <a:t>Then read the Louisiana Believes excerpted review of the program. What do you notice? </a:t>
            </a:r>
          </a:p>
          <a:p>
            <a:r>
              <a:rPr lang="en-US" dirty="0"/>
              <a:t>What other program components would you want to investigate? </a:t>
            </a:r>
          </a:p>
        </p:txBody>
      </p:sp>
      <p:sp>
        <p:nvSpPr>
          <p:cNvPr id="4" name="Rounded Rectangle 3"/>
          <p:cNvSpPr/>
          <p:nvPr/>
        </p:nvSpPr>
        <p:spPr bwMode="auto">
          <a:xfrm>
            <a:off x="2286001" y="285840"/>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Foundational Skills</a:t>
            </a:r>
          </a:p>
        </p:txBody>
      </p:sp>
    </p:spTree>
    <p:extLst>
      <p:ext uri="{BB962C8B-B14F-4D97-AF65-F5344CB8AC3E}">
        <p14:creationId xmlns:p14="http://schemas.microsoft.com/office/powerpoint/2010/main" val="338803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fontAlgn="base"/>
            <a:r>
              <a:rPr lang="en-US" dirty="0"/>
              <a:t>How does the </a:t>
            </a:r>
            <a:r>
              <a:rPr lang="en-US" b="1" dirty="0"/>
              <a:t>Instructional Materials Evaluation Tool (IMET</a:t>
            </a:r>
            <a:r>
              <a:rPr lang="en-US" dirty="0"/>
              <a:t>) allow reviewers to evaluate whether instructional materials are  aligned to the major features of the Common Core State Standards and the Shifts?</a:t>
            </a:r>
          </a:p>
          <a:p>
            <a:pPr lvl="0" fontAlgn="base"/>
            <a:endParaRPr lang="en-US" dirty="0"/>
          </a:p>
          <a:p>
            <a:pPr lvl="0" fontAlgn="base"/>
            <a:r>
              <a:rPr lang="en-US" dirty="0"/>
              <a:t>What understandings support high-quality, accurate reviews?</a:t>
            </a:r>
          </a:p>
          <a:p>
            <a:endParaRPr lang="en-US" dirty="0"/>
          </a:p>
        </p:txBody>
      </p:sp>
      <p:sp>
        <p:nvSpPr>
          <p:cNvPr id="4" name="Title 3"/>
          <p:cNvSpPr>
            <a:spLocks noGrp="1"/>
          </p:cNvSpPr>
          <p:nvPr>
            <p:ph type="title"/>
          </p:nvPr>
        </p:nvSpPr>
        <p:spPr/>
        <p:txBody>
          <a:bodyPr/>
          <a:lstStyle/>
          <a:p>
            <a:r>
              <a:rPr lang="en-US" dirty="0"/>
              <a:t>Essential Questions</a:t>
            </a:r>
          </a:p>
        </p:txBody>
      </p:sp>
    </p:spTree>
    <p:extLst>
      <p:ext uri="{BB962C8B-B14F-4D97-AF65-F5344CB8AC3E}">
        <p14:creationId xmlns:p14="http://schemas.microsoft.com/office/powerpoint/2010/main" val="103016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40"/>
            <a:ext cx="8229600" cy="114300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a:latin typeface="Lucida Sans"/>
                <a:ea typeface="+mj-ea"/>
                <a:cs typeface="Lucida Sans"/>
              </a:rPr>
              <a:t>Essential Questions </a:t>
            </a:r>
          </a:p>
        </p:txBody>
      </p:sp>
      <p:sp>
        <p:nvSpPr>
          <p:cNvPr id="3" name="Content Placeholder 2"/>
          <p:cNvSpPr>
            <a:spLocks noGrp="1"/>
          </p:cNvSpPr>
          <p:nvPr>
            <p:ph idx="1"/>
          </p:nvPr>
        </p:nvSpPr>
        <p:spPr/>
        <p:txBody>
          <a:bodyPr/>
          <a:lstStyle/>
          <a:p>
            <a:r>
              <a:rPr lang="en-US" dirty="0"/>
              <a:t>How does the </a:t>
            </a:r>
            <a:r>
              <a:rPr lang="en-US" b="1" dirty="0"/>
              <a:t>Instructional Materials Evaluation Tool (IMET</a:t>
            </a:r>
            <a:r>
              <a:rPr lang="en-US" dirty="0"/>
              <a:t>)reflect the major features of the Standards and the Shifts?</a:t>
            </a:r>
          </a:p>
          <a:p>
            <a:pPr marL="0" indent="0">
              <a:buNone/>
            </a:pPr>
            <a:endParaRPr lang="en-US" dirty="0"/>
          </a:p>
          <a:p>
            <a:pPr lvl="0" fontAlgn="base"/>
            <a:r>
              <a:rPr lang="en-US" dirty="0"/>
              <a:t>What understandings support high-quality, accurate application of the IMET metrics?</a:t>
            </a:r>
          </a:p>
          <a:p>
            <a:endParaRPr lang="en-US" dirty="0"/>
          </a:p>
        </p:txBody>
      </p:sp>
    </p:spTree>
    <p:extLst>
      <p:ext uri="{BB962C8B-B14F-4D97-AF65-F5344CB8AC3E}">
        <p14:creationId xmlns:p14="http://schemas.microsoft.com/office/powerpoint/2010/main" val="358729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4302"/>
            <a:ext cx="8229600" cy="4525963"/>
          </a:xfrm>
        </p:spPr>
        <p:txBody>
          <a:bodyPr>
            <a:normAutofit/>
          </a:bodyPr>
          <a:lstStyle/>
          <a:p>
            <a:r>
              <a:rPr lang="en-US" dirty="0"/>
              <a:t>Understand how aligned materials embody the shifts inherent in the Common Core State Standards </a:t>
            </a:r>
          </a:p>
          <a:p>
            <a:endParaRPr lang="en-US" dirty="0"/>
          </a:p>
          <a:p>
            <a:r>
              <a:rPr lang="en-US" dirty="0"/>
              <a:t>Understand the precise meaning of each metric</a:t>
            </a:r>
          </a:p>
          <a:p>
            <a:endParaRPr lang="en-US" dirty="0"/>
          </a:p>
          <a:p>
            <a:r>
              <a:rPr lang="en-US" dirty="0"/>
              <a:t>Recognize examples and non-examples related to each IMET criteria metric</a:t>
            </a:r>
          </a:p>
        </p:txBody>
      </p:sp>
      <p:sp>
        <p:nvSpPr>
          <p:cNvPr id="4" name="Title 1"/>
          <p:cNvSpPr txBox="1">
            <a:spLocks/>
          </p:cNvSpPr>
          <p:nvPr/>
        </p:nvSpPr>
        <p:spPr>
          <a:xfrm>
            <a:off x="457200" y="218440"/>
            <a:ext cx="8229600" cy="11430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latin typeface="Lucida Sans"/>
                <a:ea typeface="+mj-ea"/>
                <a:cs typeface="Lucida Sans"/>
              </a:rPr>
              <a:t>Goals</a:t>
            </a:r>
          </a:p>
        </p:txBody>
      </p:sp>
    </p:spTree>
    <p:extLst>
      <p:ext uri="{BB962C8B-B14F-4D97-AF65-F5344CB8AC3E}">
        <p14:creationId xmlns:p14="http://schemas.microsoft.com/office/powerpoint/2010/main" val="731068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503238"/>
            <a:ext cx="8229600" cy="1143000"/>
          </a:xfrm>
          <a:prstGeom prst="rect">
            <a:avLst/>
          </a:prstGeom>
          <a:noFill/>
          <a:ln>
            <a:noFill/>
          </a:ln>
        </p:spPr>
        <p:txBody>
          <a:bodyPr lIns="91425" tIns="45700" rIns="91425" bIns="45700" anchor="ctr" anchorCtr="0">
            <a:noAutofit/>
          </a:bodyPr>
          <a:lstStyle/>
          <a:p>
            <a:pPr marR="0" lvl="0" indent="0">
              <a:lnSpc>
                <a:spcPct val="100000"/>
              </a:lnSpc>
              <a:spcAft>
                <a:spcPts val="0"/>
              </a:spcAft>
              <a:buClr>
                <a:srgbClr val="3F3F39"/>
              </a:buClr>
              <a:buSzPct val="25000"/>
            </a:pPr>
            <a:r>
              <a:rPr lang="en-US" dirty="0">
                <a:sym typeface="Allerta"/>
              </a:rPr>
              <a:t>The quality of instructional materials in our classrooms has a large impact on student learning.</a:t>
            </a:r>
          </a:p>
        </p:txBody>
      </p:sp>
      <p:sp>
        <p:nvSpPr>
          <p:cNvPr id="264" name="Shape 264"/>
          <p:cNvSpPr txBox="1">
            <a:spLocks noGrp="1"/>
          </p:cNvSpPr>
          <p:nvPr>
            <p:ph idx="1"/>
          </p:nvPr>
        </p:nvSpPr>
        <p:spPr>
          <a:xfrm>
            <a:off x="457200" y="2157414"/>
            <a:ext cx="8229600" cy="394335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Arial"/>
              <a:buNone/>
            </a:pPr>
            <a:r>
              <a:rPr lang="en-US" b="0" i="0" u="none" strike="noStrike" cap="none" baseline="0" dirty="0">
                <a:solidFill>
                  <a:srgbClr val="24A469"/>
                </a:solidFill>
                <a:latin typeface="Lucida Sans" panose="020B0602030504020204" pitchFamily="34" charset="0"/>
                <a:ea typeface="Arial"/>
                <a:cs typeface="Arial"/>
                <a:sym typeface="Arial"/>
                <a:rtl val="0"/>
              </a:rPr>
              <a:t>“There is strong evidence that the choice of instructional materials has large effects on student learning – effects that rival in size those that are associated with differences in teacher effectiveness.” </a:t>
            </a:r>
          </a:p>
          <a:p>
            <a:pPr marL="0" marR="0" lvl="0" indent="0" algn="r" rtl="0">
              <a:lnSpc>
                <a:spcPct val="100000"/>
              </a:lnSpc>
              <a:spcBef>
                <a:spcPts val="480"/>
              </a:spcBef>
              <a:spcAft>
                <a:spcPts val="0"/>
              </a:spcAft>
              <a:buClr>
                <a:srgbClr val="3F3F39"/>
              </a:buClr>
              <a:buSzPct val="25000"/>
              <a:buFont typeface="Arial"/>
              <a:buNone/>
            </a:pPr>
            <a:r>
              <a:rPr lang="en-US" sz="2400" b="0" i="0" u="none" strike="noStrike" cap="none" baseline="0" dirty="0">
                <a:solidFill>
                  <a:srgbClr val="3F3F39"/>
                </a:solidFill>
                <a:latin typeface="Allerta"/>
                <a:ea typeface="Allerta"/>
                <a:cs typeface="Allerta"/>
                <a:sym typeface="Allerta"/>
                <a:rtl val="0"/>
              </a:rPr>
              <a:t>						</a:t>
            </a:r>
            <a:r>
              <a:rPr lang="en-US" sz="1800" b="0" i="0" u="none" strike="noStrike" cap="none" baseline="0" dirty="0">
                <a:solidFill>
                  <a:srgbClr val="3F3F39"/>
                </a:solidFill>
                <a:latin typeface="Arial"/>
                <a:ea typeface="Arial"/>
                <a:cs typeface="Arial"/>
                <a:sym typeface="Arial"/>
                <a:rtl val="0"/>
              </a:rPr>
              <a:t>	</a:t>
            </a:r>
            <a:r>
              <a:rPr lang="en-US" sz="1800" b="0" i="0" u="none" strike="noStrike" cap="none" baseline="0" dirty="0">
                <a:solidFill>
                  <a:srgbClr val="3F3F39"/>
                </a:solidFill>
                <a:latin typeface="Lucida Sans" panose="020B0602030504020204" pitchFamily="34" charset="0"/>
                <a:ea typeface="Arial"/>
                <a:cs typeface="Arial"/>
                <a:sym typeface="Arial"/>
                <a:rtl val="0"/>
              </a:rPr>
              <a:t>Chingos &amp; Whitehurst,</a:t>
            </a:r>
          </a:p>
          <a:p>
            <a:pPr marL="0" marR="0" lvl="0" indent="0" algn="r" rtl="0">
              <a:lnSpc>
                <a:spcPct val="100000"/>
              </a:lnSpc>
              <a:spcBef>
                <a:spcPts val="360"/>
              </a:spcBef>
              <a:spcAft>
                <a:spcPts val="0"/>
              </a:spcAft>
              <a:buClr>
                <a:srgbClr val="3F3F39"/>
              </a:buClr>
              <a:buSzPct val="25000"/>
              <a:buFont typeface="Arial"/>
              <a:buNone/>
            </a:pPr>
            <a:r>
              <a:rPr lang="en-US" sz="1800" b="0" i="1" u="none" strike="noStrike" cap="none" baseline="0" dirty="0">
                <a:solidFill>
                  <a:srgbClr val="3F3F39"/>
                </a:solidFill>
                <a:latin typeface="Lucida Sans" panose="020B0602030504020204" pitchFamily="34" charset="0"/>
                <a:ea typeface="Arial"/>
                <a:cs typeface="Arial"/>
                <a:sym typeface="Arial"/>
                <a:rtl val="0"/>
              </a:rPr>
              <a:t>				Choosing Blindly: Instructional Materials, Teacher Effectiveness, and the Common Core</a:t>
            </a:r>
          </a:p>
          <a:p>
            <a:pPr marL="0" marR="0" lvl="0" indent="0" algn="l" rtl="0">
              <a:lnSpc>
                <a:spcPct val="100000"/>
              </a:lnSpc>
              <a:spcBef>
                <a:spcPts val="320"/>
              </a:spcBef>
              <a:spcAft>
                <a:spcPts val="0"/>
              </a:spcAft>
              <a:buClr>
                <a:srgbClr val="3F3F39"/>
              </a:buClr>
              <a:buSzPct val="25000"/>
              <a:buFont typeface="Arial"/>
              <a:buNone/>
            </a:pPr>
            <a:r>
              <a:rPr lang="en-US" sz="1600" b="0" i="0" u="none" strike="noStrike" cap="none" baseline="0" dirty="0">
                <a:solidFill>
                  <a:srgbClr val="3F3F39"/>
                </a:solidFill>
                <a:latin typeface="Allerta"/>
                <a:ea typeface="Allerta"/>
                <a:cs typeface="Allerta"/>
                <a:sym typeface="Allerta"/>
                <a:rtl val="0"/>
              </a:rPr>
              <a:t> </a:t>
            </a: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Allerta"/>
              <a:ea typeface="Allerta"/>
              <a:cs typeface="Allerta"/>
              <a:sym typeface="Allerta"/>
              <a:rtl val="0"/>
            </a:endParaRPr>
          </a:p>
        </p:txBody>
      </p:sp>
    </p:spTree>
    <p:extLst>
      <p:ext uri="{BB962C8B-B14F-4D97-AF65-F5344CB8AC3E}">
        <p14:creationId xmlns:p14="http://schemas.microsoft.com/office/powerpoint/2010/main" val="3124986636"/>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a:lstStyle/>
          <a:p>
            <a:r>
              <a:rPr lang="en-US" dirty="0">
                <a:latin typeface="Lucida Sans" panose="020B0602030504020204" pitchFamily="34" charset="0"/>
              </a:rPr>
              <a:t>Non-Negotiable 4: Foundational Skills</a:t>
            </a:r>
          </a:p>
        </p:txBody>
      </p:sp>
      <p:sp>
        <p:nvSpPr>
          <p:cNvPr id="4" name="Title 3"/>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8246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Norms for Our Work </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Consider two norms you’d like to see us adhere to for the next two days.</a:t>
            </a:r>
          </a:p>
          <a:p>
            <a:endParaRPr lang="en-US" dirty="0"/>
          </a:p>
          <a:p>
            <a:r>
              <a:rPr lang="en-US" dirty="0"/>
              <a:t>Discuss your thoughts with your shoulder partner.</a:t>
            </a:r>
          </a:p>
          <a:p>
            <a:endParaRPr lang="en-US" dirty="0"/>
          </a:p>
          <a:p>
            <a:r>
              <a:rPr lang="en-US" dirty="0"/>
              <a:t>Be ready to share.</a:t>
            </a:r>
          </a:p>
        </p:txBody>
      </p:sp>
    </p:spTree>
    <p:extLst>
      <p:ext uri="{BB962C8B-B14F-4D97-AF65-F5344CB8AC3E}">
        <p14:creationId xmlns:p14="http://schemas.microsoft.com/office/powerpoint/2010/main" val="312771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Non-Negotiable 4</a:t>
            </a:r>
            <a:r>
              <a:rPr lang="en-US" sz="2900" dirty="0"/>
              <a:t>: </a:t>
            </a:r>
            <a:r>
              <a:rPr lang="en-US" dirty="0"/>
              <a:t>Foundational Skills</a:t>
            </a:r>
          </a:p>
        </p:txBody>
      </p:sp>
    </p:spTree>
    <p:extLst>
      <p:ext uri="{BB962C8B-B14F-4D97-AF65-F5344CB8AC3E}">
        <p14:creationId xmlns:p14="http://schemas.microsoft.com/office/powerpoint/2010/main" val="910187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15"/>
            <a:ext cx="8229600" cy="1143000"/>
          </a:xfrm>
        </p:spPr>
        <p:txBody>
          <a:bodyPr>
            <a:normAutofit/>
          </a:bodyPr>
          <a:lstStyle/>
          <a:p>
            <a:r>
              <a:rPr lang="en-US" dirty="0"/>
              <a:t>Literacy is…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9103" y="1202133"/>
            <a:ext cx="5665794" cy="4904357"/>
          </a:xfrm>
        </p:spPr>
      </p:pic>
      <p:sp>
        <p:nvSpPr>
          <p:cNvPr id="6" name="TextBox 5"/>
          <p:cNvSpPr txBox="1"/>
          <p:nvPr/>
        </p:nvSpPr>
        <p:spPr>
          <a:xfrm>
            <a:off x="2163757" y="5921824"/>
            <a:ext cx="4816486" cy="369332"/>
          </a:xfrm>
          <a:prstGeom prst="rect">
            <a:avLst/>
          </a:prstGeom>
          <a:noFill/>
        </p:spPr>
        <p:txBody>
          <a:bodyPr wrap="square" rtlCol="0">
            <a:spAutoFit/>
          </a:bodyPr>
          <a:lstStyle/>
          <a:p>
            <a:pPr algn="ctr"/>
            <a:endParaRPr lang="en-US" b="1" dirty="0">
              <a:latin typeface="Lucida Sans" panose="020B0602030504020204" pitchFamily="34" charset="0"/>
            </a:endParaRPr>
          </a:p>
        </p:txBody>
      </p:sp>
    </p:spTree>
    <p:extLst>
      <p:ext uri="{BB962C8B-B14F-4D97-AF65-F5344CB8AC3E}">
        <p14:creationId xmlns:p14="http://schemas.microsoft.com/office/powerpoint/2010/main" val="289717326"/>
      </p:ext>
    </p:extLst>
  </p:cSld>
  <p:clrMapOvr>
    <a:masterClrMapping/>
  </p:clrMapOvr>
</p:sld>
</file>

<file path=ppt/theme/theme1.xml><?xml version="1.0" encoding="utf-8"?>
<a:theme xmlns:a="http://schemas.openxmlformats.org/drawingml/2006/main" name="SAP-ATC-PPT-Template-khkl (3)">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22017</TotalTime>
  <Words>3165</Words>
  <Application>Microsoft Office PowerPoint</Application>
  <PresentationFormat>On-screen Show (4:3)</PresentationFormat>
  <Paragraphs>272</Paragraphs>
  <Slides>22</Slides>
  <Notes>22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Allerta</vt:lpstr>
      <vt:lpstr>Arial</vt:lpstr>
      <vt:lpstr>Calibri</vt:lpstr>
      <vt:lpstr>Lucida Sans</vt:lpstr>
      <vt:lpstr>SAP-ATC-PPT-Template-khkl (3)</vt:lpstr>
      <vt:lpstr>Reviewing Using the Instructional Materials Evaluation Tool: ELA</vt:lpstr>
      <vt:lpstr>What metaphor can you make out of the importance of FOUNDATIONAL SKILLS?</vt:lpstr>
      <vt:lpstr>Essential Questions </vt:lpstr>
      <vt:lpstr>PowerPoint Presentation</vt:lpstr>
      <vt:lpstr>The quality of instructional materials in our classrooms has a large impact on student learning.</vt:lpstr>
      <vt:lpstr>Agenda</vt:lpstr>
      <vt:lpstr>Norms for Our Work </vt:lpstr>
      <vt:lpstr>Non-Negotiable 4: Foundational Skills</vt:lpstr>
      <vt:lpstr>Literacy is…</vt:lpstr>
      <vt:lpstr>PowerPoint Presentation</vt:lpstr>
      <vt:lpstr>PowerPoint Presentation</vt:lpstr>
      <vt:lpstr>      NN Metric 4A: Submissions address grade-level CCSS for foundational skills by providing instruction in concepts of print, letter recognition, phonemic awareness, phonics, word awareness, vocabulary development, syntax, and reading fluency in a research-based and transparent progression in each grade level. </vt:lpstr>
      <vt:lpstr>How will you know?  To clarify the progression of foundational skills, go to the Standards!</vt:lpstr>
      <vt:lpstr>Metric 4A: A Research-based transparent progression</vt:lpstr>
      <vt:lpstr>NN Metric 4B: Submissions include a variety of student reading material and activities that allows for systematic, regular, and frequent practice of all foundational skills.  </vt:lpstr>
      <vt:lpstr>PowerPoint Presentation</vt:lpstr>
      <vt:lpstr>        NN Metric 4C: Submissions provide clear, well-structured diagnostic assessment protocols and materials for all foundational skills to guide instruction and remediation.  </vt:lpstr>
      <vt:lpstr>Example</vt:lpstr>
      <vt:lpstr>      NN Metric 4D: Materials guide students to read with purpose and understanding and to make frequent connection between acquisition of foundational skills and making meaning from reading.  </vt:lpstr>
      <vt:lpstr>  NN Metric 4E: Grade 2: Materials provide opportunities for students to engage in a range and volume of reading to achieve reading fluency of grade-level text as required by the Foundational Skills Standards. </vt:lpstr>
      <vt:lpstr>Practice: Foundational Skills</vt:lpstr>
      <vt:lpstr>Essential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Pascale Joseph</cp:lastModifiedBy>
  <cp:revision>469</cp:revision>
  <cp:lastPrinted>2013-12-05T18:14:54Z</cp:lastPrinted>
  <dcterms:created xsi:type="dcterms:W3CDTF">2014-09-02T17:40:14Z</dcterms:created>
  <dcterms:modified xsi:type="dcterms:W3CDTF">2020-01-23T19:05:53Z</dcterms:modified>
</cp:coreProperties>
</file>